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Quicksand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Quicksand Medium"/>
      <p:regular r:id="rId38"/>
      <p:bold r:id="rId39"/>
    </p:embeddedFont>
    <p:embeddedFont>
      <p:font typeface="Handle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dle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icksand-bold.fntdata"/><Relationship Id="rId10" Type="http://schemas.openxmlformats.org/officeDocument/2006/relationships/slide" Target="slides/slide5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39" Type="http://schemas.openxmlformats.org/officeDocument/2006/relationships/font" Target="fonts/QuicksandMedium-bold.fntdata"/><Relationship Id="rId16" Type="http://schemas.openxmlformats.org/officeDocument/2006/relationships/slide" Target="slides/slide11.xml"/><Relationship Id="rId38" Type="http://schemas.openxmlformats.org/officeDocument/2006/relationships/font" Target="fonts/Quicksan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-cc.io/curriculum" TargetMode="External"/><Relationship Id="rId3" Type="http://schemas.openxmlformats.org/officeDocument/2006/relationships/hyperlink" Target="https://www.raspberrypi.org/" TargetMode="External"/><Relationship Id="rId4" Type="http://schemas.openxmlformats.org/officeDocument/2006/relationships/hyperlink" Target="https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d/d3/Gda%C5%84sk_Zaspa_-_road_junction_%28ubt%29.jp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19-04-21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licence. To view a copy of this license, visit, see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creativecommons.org/licenses/by-nc-sa/4.0/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9092df5f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9092df5f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6fb9dc9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6fb9dc9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7e4b28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7e4b28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6fb9dc9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6fb9dc9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ca640877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ca640877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7a69de1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7a69de1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a640877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a640877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ca640877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ca640877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aecee55ec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aecee55ec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b7e4b286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b7e4b286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a6408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a6408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092df5f9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9092df5f9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9092df5f9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9092df5f9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7a69de1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7a69de1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9092df5f9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9092df5f9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9092df5f9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9092df5f9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9092df5f9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9092df5f9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016eeabfd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016eeabfd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6fb9dc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6fb9dc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https://upload.wikimedia.org/wikipedia/commons/d/d3/Gda%C5%84sk_Zaspa_-_road_junction_%28ubt%29.jpg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94444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94444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a64087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a64087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a640877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a640877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a64087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a64087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a640877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a640877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6fb9dc9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6fb9dc9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0900" y="307424"/>
            <a:ext cx="85212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2:1">
  <p:cSld name="TITLE_4_1_1_1_3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0900" y="1017724"/>
            <a:ext cx="55800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041575" y="1017700"/>
            <a:ext cx="27918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2">
  <p:cSld name="TITLE_4_1_1_1_3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0900" y="1017724"/>
            <a:ext cx="27900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253475" y="1017700"/>
            <a:ext cx="55794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1:1">
  <p:cSld name="TITLE_4_1_1_1_3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0900" y="1017724"/>
            <a:ext cx="27000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32534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61490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b="1" sz="28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a crossroads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idx="2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Year 8 – Intro to Python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 in Python: b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eware of syntax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310900" y="1289300"/>
            <a:ext cx="4086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user == "Elizabeth":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print("Good morning Your Majesty")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print("Hello", user)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736600" y="1289300"/>
            <a:ext cx="40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Syntax pitfalls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348213" y="1350500"/>
            <a:ext cx="505500" cy="775975"/>
            <a:chOff x="348213" y="1350500"/>
            <a:chExt cx="505500" cy="775975"/>
          </a:xfrm>
        </p:grpSpPr>
        <p:sp>
          <p:nvSpPr>
            <p:cNvPr id="221" name="Google Shape;221;p21"/>
            <p:cNvSpPr/>
            <p:nvPr/>
          </p:nvSpPr>
          <p:spPr>
            <a:xfrm>
              <a:off x="348213" y="1350500"/>
              <a:ext cx="3183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48213" y="1854975"/>
              <a:ext cx="5055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1"/>
          <p:cNvSpPr/>
          <p:nvPr/>
        </p:nvSpPr>
        <p:spPr>
          <a:xfrm>
            <a:off x="1200882" y="1350500"/>
            <a:ext cx="3183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827108" y="1350500"/>
            <a:ext cx="2037668" cy="775975"/>
            <a:chOff x="827108" y="1350500"/>
            <a:chExt cx="2037668" cy="775975"/>
          </a:xfrm>
        </p:grpSpPr>
        <p:sp>
          <p:nvSpPr>
            <p:cNvPr id="225" name="Google Shape;225;p21"/>
            <p:cNvSpPr/>
            <p:nvPr/>
          </p:nvSpPr>
          <p:spPr>
            <a:xfrm>
              <a:off x="2746576" y="1350500"/>
              <a:ext cx="1182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827108" y="1854975"/>
              <a:ext cx="1182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348213" y="1619125"/>
            <a:ext cx="252300" cy="761495"/>
            <a:chOff x="348213" y="1619125"/>
            <a:chExt cx="252300" cy="761495"/>
          </a:xfrm>
        </p:grpSpPr>
        <p:sp>
          <p:nvSpPr>
            <p:cNvPr id="228" name="Google Shape;228;p21"/>
            <p:cNvSpPr/>
            <p:nvPr/>
          </p:nvSpPr>
          <p:spPr>
            <a:xfrm>
              <a:off x="348213" y="1619125"/>
              <a:ext cx="2523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48213" y="2109120"/>
              <a:ext cx="2523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667470" y="1350500"/>
            <a:ext cx="2081379" cy="271500"/>
            <a:chOff x="667470" y="1350500"/>
            <a:chExt cx="2081379" cy="271500"/>
          </a:xfrm>
        </p:grpSpPr>
        <p:sp>
          <p:nvSpPr>
            <p:cNvPr id="231" name="Google Shape;231;p21"/>
            <p:cNvSpPr/>
            <p:nvPr/>
          </p:nvSpPr>
          <p:spPr>
            <a:xfrm>
              <a:off x="667470" y="1350500"/>
              <a:ext cx="5334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556650" y="1350500"/>
              <a:ext cx="1192200" cy="2715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 txBox="1"/>
          <p:nvPr/>
        </p:nvSpPr>
        <p:spPr>
          <a:xfrm>
            <a:off x="4736600" y="1670303"/>
            <a:ext cx="408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It’s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No capitals.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545560" y="1764106"/>
            <a:ext cx="187374" cy="202642"/>
            <a:chOff x="4487810" y="1773494"/>
            <a:chExt cx="187374" cy="202642"/>
          </a:xfrm>
        </p:grpSpPr>
        <p:sp>
          <p:nvSpPr>
            <p:cNvPr id="235" name="Google Shape;235;p21"/>
            <p:cNvSpPr txBox="1"/>
            <p:nvPr/>
          </p:nvSpPr>
          <p:spPr>
            <a:xfrm>
              <a:off x="4495184" y="1773494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✔</a:t>
              </a:r>
              <a:endParaRPr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487810" y="1796136"/>
              <a:ext cx="180000" cy="18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1"/>
          <p:cNvSpPr txBox="1"/>
          <p:nvPr/>
        </p:nvSpPr>
        <p:spPr>
          <a:xfrm>
            <a:off x="4736600" y="2070716"/>
            <a:ext cx="4086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colon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always required after the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condition and after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4736600" y="3304070"/>
            <a:ext cx="4086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operator checks for equality.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single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only used in assignments.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736600" y="2670450"/>
            <a:ext cx="4086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</a:t>
            </a: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indentation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indicate which statements ‘belong’ to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and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4736600" y="3924697"/>
            <a:ext cx="408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variable. Don’t use quotes.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Elizabeth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string literal. It needs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quotes.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41" name="Google Shape;241;p21"/>
          <p:cNvGrpSpPr/>
          <p:nvPr/>
        </p:nvGrpSpPr>
        <p:grpSpPr>
          <a:xfrm>
            <a:off x="4530810" y="2172244"/>
            <a:ext cx="187374" cy="202642"/>
            <a:chOff x="4487810" y="1773494"/>
            <a:chExt cx="187374" cy="202642"/>
          </a:xfrm>
        </p:grpSpPr>
        <p:sp>
          <p:nvSpPr>
            <p:cNvPr id="242" name="Google Shape;242;p21"/>
            <p:cNvSpPr txBox="1"/>
            <p:nvPr/>
          </p:nvSpPr>
          <p:spPr>
            <a:xfrm>
              <a:off x="4495184" y="1773494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✔</a:t>
              </a:r>
              <a:endParaRPr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487810" y="1796136"/>
              <a:ext cx="180000" cy="18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49235" y="2771044"/>
            <a:ext cx="187374" cy="202642"/>
            <a:chOff x="4487810" y="1773494"/>
            <a:chExt cx="187374" cy="202642"/>
          </a:xfrm>
        </p:grpSpPr>
        <p:sp>
          <p:nvSpPr>
            <p:cNvPr id="245" name="Google Shape;245;p21"/>
            <p:cNvSpPr txBox="1"/>
            <p:nvPr/>
          </p:nvSpPr>
          <p:spPr>
            <a:xfrm>
              <a:off x="4495184" y="1773494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✔</a:t>
              </a:r>
              <a:endParaRPr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487810" y="1796136"/>
              <a:ext cx="180000" cy="18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4549223" y="3411456"/>
            <a:ext cx="187374" cy="202642"/>
            <a:chOff x="4487810" y="1773494"/>
            <a:chExt cx="187374" cy="202642"/>
          </a:xfrm>
        </p:grpSpPr>
        <p:sp>
          <p:nvSpPr>
            <p:cNvPr id="248" name="Google Shape;248;p21"/>
            <p:cNvSpPr txBox="1"/>
            <p:nvPr/>
          </p:nvSpPr>
          <p:spPr>
            <a:xfrm>
              <a:off x="4495184" y="1773494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✔</a:t>
              </a:r>
              <a:endParaRPr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4487810" y="1796136"/>
              <a:ext cx="180000" cy="18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4549235" y="4051856"/>
            <a:ext cx="187374" cy="202642"/>
            <a:chOff x="4487810" y="1773494"/>
            <a:chExt cx="187374" cy="202642"/>
          </a:xfrm>
        </p:grpSpPr>
        <p:sp>
          <p:nvSpPr>
            <p:cNvPr id="251" name="Google Shape;251;p21"/>
            <p:cNvSpPr txBox="1"/>
            <p:nvPr/>
          </p:nvSpPr>
          <p:spPr>
            <a:xfrm>
              <a:off x="4495184" y="1773494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✔</a:t>
              </a:r>
              <a:endParaRPr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487810" y="1796136"/>
              <a:ext cx="180000" cy="18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Relational operators in Python</a:t>
            </a:r>
            <a:r>
              <a:rPr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(comparisons)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2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3109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use these operators to compare the values of expressions.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313900" y="4114800"/>
            <a:ext cx="40965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Expressions formed using these operators evaluate to either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310900" y="2075113"/>
            <a:ext cx="4096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equal to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not equal to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less than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less than or equal to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greater than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greater than or equal to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47305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4730500" y="2075123"/>
            <a:ext cx="4096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== 1	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oes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equal 1?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 != c	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different?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 &lt; 3	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less than 3?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 &lt;= 3 	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at most 3?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 &gt; 10	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greater than 10?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 &gt;= 10		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at least 10?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4733500" y="4114800"/>
            <a:ext cx="40965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also use these operators to compare alphanumeric values (strings).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/>
        </p:nvSpPr>
        <p:spPr>
          <a:xfrm>
            <a:off x="310950" y="279625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Practise using selection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23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310900" y="1289300"/>
            <a:ext cx="35649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Extend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some of the programs that we’ve built so far to use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your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worksheet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777" y="673100"/>
            <a:ext cx="3048626" cy="3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310900" y="1289300"/>
            <a:ext cx="44256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print("Best film ever?")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film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film != "BFG":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print(film, "is not too bad")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print(film, "is my favourite too!")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Practise using selection: 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example solutions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310900" y="1289300"/>
            <a:ext cx="44256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lucky = 13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print("Guess my number:")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= int(input())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guess == lucky: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print("Amazing, you guessed it")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print("Sorry, it’s not", guess)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print("My lucky number is", lucky)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print("Nice playing with you")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Practise using selection: example solutions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Lucky number: labels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5257800" y="1339912"/>
            <a:ext cx="3564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Pick a lucky number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257800" y="3627612"/>
            <a:ext cx="3564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Say goodbye 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5257800" y="2293925"/>
            <a:ext cx="3564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Check answer and provide feedback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10900" y="1289300"/>
            <a:ext cx="44256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lucky = 13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print("Guess my number:")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= int(input())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guess == lucky: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print("Amazing, you guessed it")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print("Sorry, it’s not", guess)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print("My lucky number is", lucky)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print("Nice playing with you")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7" name="Google Shape;297;p26"/>
          <p:cNvGrpSpPr/>
          <p:nvPr/>
        </p:nvGrpSpPr>
        <p:grpSpPr>
          <a:xfrm>
            <a:off x="310900" y="1339912"/>
            <a:ext cx="4491000" cy="2559200"/>
            <a:chOff x="310900" y="1339912"/>
            <a:chExt cx="4491000" cy="2559200"/>
          </a:xfrm>
        </p:grpSpPr>
        <p:sp>
          <p:nvSpPr>
            <p:cNvPr id="298" name="Google Shape;298;p26"/>
            <p:cNvSpPr/>
            <p:nvPr/>
          </p:nvSpPr>
          <p:spPr>
            <a:xfrm>
              <a:off x="310900" y="3627612"/>
              <a:ext cx="4491000" cy="271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10900" y="1339912"/>
              <a:ext cx="4491000" cy="271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10900" y="2293925"/>
              <a:ext cx="4491000" cy="1279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310900" y="1670292"/>
              <a:ext cx="4491000" cy="572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6"/>
          <p:cNvSpPr txBox="1"/>
          <p:nvPr/>
        </p:nvSpPr>
        <p:spPr>
          <a:xfrm>
            <a:off x="5257800" y="1670292"/>
            <a:ext cx="3564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Prompt the user to guess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/>
        </p:nvSpPr>
        <p:spPr>
          <a:xfrm>
            <a:off x="310900" y="1289300"/>
            <a:ext cx="44256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lucky = 13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print("Guess my number:")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= int(input())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guess == lucky: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print("Amazing, you guessed it")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print("Sorry, it’s not", guess)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print("My lucky number is", lucky)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print("Nice playing with you")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Lucky number: executing the program</a:t>
            </a:r>
            <a:endParaRPr sz="18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p27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cxnSp>
        <p:nvCxnSpPr>
          <p:cNvPr id="310" name="Google Shape;310;p27"/>
          <p:cNvCxnSpPr>
            <a:stCxn id="311" idx="2"/>
            <a:endCxn id="312" idx="6"/>
          </p:cNvCxnSpPr>
          <p:nvPr/>
        </p:nvCxnSpPr>
        <p:spPr>
          <a:xfrm rot="10800000">
            <a:off x="4704370" y="3556622"/>
            <a:ext cx="3654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2" name="Google Shape;312;p27"/>
          <p:cNvSpPr/>
          <p:nvPr/>
        </p:nvSpPr>
        <p:spPr>
          <a:xfrm>
            <a:off x="4668479" y="3538622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069770" y="3554822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7"/>
          <p:cNvCxnSpPr>
            <a:stCxn id="314" idx="2"/>
            <a:endCxn id="311" idx="0"/>
          </p:cNvCxnSpPr>
          <p:nvPr/>
        </p:nvCxnSpPr>
        <p:spPr>
          <a:xfrm>
            <a:off x="5071570" y="3469159"/>
            <a:ext cx="0" cy="85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7"/>
          <p:cNvCxnSpPr>
            <a:stCxn id="316" idx="4"/>
            <a:endCxn id="317" idx="0"/>
          </p:cNvCxnSpPr>
          <p:nvPr/>
        </p:nvCxnSpPr>
        <p:spPr>
          <a:xfrm flipH="1" rot="-5400000">
            <a:off x="4644629" y="2312772"/>
            <a:ext cx="84300" cy="600"/>
          </a:xfrm>
          <a:prstGeom prst="curvedConnector3">
            <a:avLst>
              <a:gd fmla="val 49951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7"/>
          <p:cNvSpPr/>
          <p:nvPr/>
        </p:nvSpPr>
        <p:spPr>
          <a:xfrm>
            <a:off x="4668479" y="2234922"/>
            <a:ext cx="36000" cy="36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7"/>
          <p:cNvCxnSpPr>
            <a:stCxn id="319" idx="2"/>
            <a:endCxn id="320" idx="2"/>
          </p:cNvCxnSpPr>
          <p:nvPr/>
        </p:nvCxnSpPr>
        <p:spPr>
          <a:xfrm flipH="1" rot="-5400000">
            <a:off x="5184520" y="2608368"/>
            <a:ext cx="111300" cy="3372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7"/>
          <p:cNvSpPr/>
          <p:nvPr/>
        </p:nvSpPr>
        <p:spPr>
          <a:xfrm>
            <a:off x="4568004" y="2355139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953070" y="2623818"/>
            <a:ext cx="237000" cy="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27"/>
          <p:cNvCxnSpPr>
            <a:stCxn id="317" idx="2"/>
            <a:endCxn id="322" idx="0"/>
          </p:cNvCxnSpPr>
          <p:nvPr/>
        </p:nvCxnSpPr>
        <p:spPr>
          <a:xfrm flipH="1" rot="-5400000">
            <a:off x="4492079" y="2730764"/>
            <a:ext cx="389400" cy="6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>
            <a:stCxn id="317" idx="3"/>
            <a:endCxn id="319" idx="0"/>
          </p:cNvCxnSpPr>
          <p:nvPr/>
        </p:nvCxnSpPr>
        <p:spPr>
          <a:xfrm>
            <a:off x="4804954" y="2445752"/>
            <a:ext cx="266700" cy="1782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0" name="Google Shape;320;p27"/>
          <p:cNvSpPr/>
          <p:nvPr/>
        </p:nvSpPr>
        <p:spPr>
          <a:xfrm>
            <a:off x="5408879" y="2830740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4953070" y="3122464"/>
            <a:ext cx="237000" cy="97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4953070" y="3371659"/>
            <a:ext cx="237000" cy="97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27"/>
          <p:cNvCxnSpPr>
            <a:stCxn id="322" idx="6"/>
            <a:endCxn id="324" idx="0"/>
          </p:cNvCxnSpPr>
          <p:nvPr/>
        </p:nvCxnSpPr>
        <p:spPr>
          <a:xfrm>
            <a:off x="4688279" y="2927659"/>
            <a:ext cx="383400" cy="1947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27"/>
          <p:cNvCxnSpPr>
            <a:stCxn id="320" idx="4"/>
            <a:endCxn id="311" idx="6"/>
          </p:cNvCxnSpPr>
          <p:nvPr/>
        </p:nvCxnSpPr>
        <p:spPr>
          <a:xfrm rot="5400000">
            <a:off x="4880879" y="3026940"/>
            <a:ext cx="722400" cy="3372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7"/>
          <p:cNvSpPr/>
          <p:nvPr/>
        </p:nvSpPr>
        <p:spPr>
          <a:xfrm>
            <a:off x="4684679" y="2925859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27"/>
          <p:cNvCxnSpPr>
            <a:stCxn id="324" idx="2"/>
            <a:endCxn id="314" idx="0"/>
          </p:cNvCxnSpPr>
          <p:nvPr/>
        </p:nvCxnSpPr>
        <p:spPr>
          <a:xfrm flipH="1" rot="-5400000">
            <a:off x="4995970" y="3295564"/>
            <a:ext cx="151800" cy="6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8" name="Google Shape;328;p27"/>
          <p:cNvSpPr/>
          <p:nvPr/>
        </p:nvSpPr>
        <p:spPr>
          <a:xfrm>
            <a:off x="4568594" y="3763085"/>
            <a:ext cx="237000" cy="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27"/>
          <p:cNvCxnSpPr>
            <a:stCxn id="312" idx="4"/>
            <a:endCxn id="328" idx="0"/>
          </p:cNvCxnSpPr>
          <p:nvPr/>
        </p:nvCxnSpPr>
        <p:spPr>
          <a:xfrm flipH="1" rot="-5400000">
            <a:off x="4592579" y="3668522"/>
            <a:ext cx="1884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" name="Google Shape;330;p27"/>
          <p:cNvSpPr/>
          <p:nvPr/>
        </p:nvSpPr>
        <p:spPr>
          <a:xfrm>
            <a:off x="8586693" y="1549409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5715075" y="36036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Amazing, you guessed it</a:t>
            </a: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5715000" y="27258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Input/</a:t>
            </a: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33" name="Google Shape;333;p27"/>
          <p:cNvGrpSpPr/>
          <p:nvPr/>
        </p:nvGrpSpPr>
        <p:grpSpPr>
          <a:xfrm>
            <a:off x="5715000" y="1652101"/>
            <a:ext cx="1623345" cy="363166"/>
            <a:chOff x="5257800" y="2344850"/>
            <a:chExt cx="1821119" cy="363166"/>
          </a:xfrm>
        </p:grpSpPr>
        <p:sp>
          <p:nvSpPr>
            <p:cNvPr id="334" name="Google Shape;334;p27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lucky</a:t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090119" y="2393916"/>
              <a:ext cx="988800" cy="314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/>
            </a:p>
          </p:txBody>
        </p:sp>
      </p:grpSp>
      <p:grpSp>
        <p:nvGrpSpPr>
          <p:cNvPr id="336" name="Google Shape;336;p27"/>
          <p:cNvGrpSpPr/>
          <p:nvPr/>
        </p:nvGrpSpPr>
        <p:grpSpPr>
          <a:xfrm>
            <a:off x="5715000" y="2033101"/>
            <a:ext cx="1623345" cy="363166"/>
            <a:chOff x="5257800" y="2725850"/>
            <a:chExt cx="1821119" cy="363166"/>
          </a:xfrm>
        </p:grpSpPr>
        <p:sp>
          <p:nvSpPr>
            <p:cNvPr id="337" name="Google Shape;337;p27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guess</a:t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090119" y="2774916"/>
              <a:ext cx="988800" cy="314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/>
            </a:p>
          </p:txBody>
        </p:sp>
      </p:grpSp>
      <p:sp>
        <p:nvSpPr>
          <p:cNvPr id="339" name="Google Shape;339;p27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227279" y="3150008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75125" y="2307620"/>
            <a:ext cx="1566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4568004" y="2355139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43035" y="2562917"/>
            <a:ext cx="35649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4568004" y="2355139"/>
            <a:ext cx="236950" cy="181225"/>
          </a:xfrm>
          <a:prstGeom prst="flowChartDecision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4953070" y="2623818"/>
            <a:ext cx="237000" cy="975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27"/>
          <p:cNvCxnSpPr>
            <a:stCxn id="344" idx="3"/>
            <a:endCxn id="345" idx="0"/>
          </p:cNvCxnSpPr>
          <p:nvPr/>
        </p:nvCxnSpPr>
        <p:spPr>
          <a:xfrm>
            <a:off x="4804954" y="2445752"/>
            <a:ext cx="266700" cy="1782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47" name="Google Shape;347;p27"/>
          <p:cNvGrpSpPr/>
          <p:nvPr/>
        </p:nvGrpSpPr>
        <p:grpSpPr>
          <a:xfrm>
            <a:off x="4568594" y="2623818"/>
            <a:ext cx="843885" cy="1236767"/>
            <a:chOff x="-460606" y="3095486"/>
            <a:chExt cx="843885" cy="1236767"/>
          </a:xfrm>
        </p:grpSpPr>
        <p:cxnSp>
          <p:nvCxnSpPr>
            <p:cNvPr id="348" name="Google Shape;348;p27"/>
            <p:cNvCxnSpPr>
              <a:stCxn id="349" idx="2"/>
              <a:endCxn id="350" idx="6"/>
            </p:cNvCxnSpPr>
            <p:nvPr/>
          </p:nvCxnSpPr>
          <p:spPr>
            <a:xfrm rot="10800000">
              <a:off x="-324830" y="4028290"/>
              <a:ext cx="365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50" name="Google Shape;350;p27"/>
            <p:cNvSpPr/>
            <p:nvPr/>
          </p:nvSpPr>
          <p:spPr>
            <a:xfrm>
              <a:off x="-360721" y="4010290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40570" y="4026490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7"/>
            <p:cNvCxnSpPr>
              <a:stCxn id="352" idx="2"/>
              <a:endCxn id="353" idx="2"/>
            </p:cNvCxnSpPr>
            <p:nvPr/>
          </p:nvCxnSpPr>
          <p:spPr>
            <a:xfrm flipH="1" rot="-5400000">
              <a:off x="155320" y="3080036"/>
              <a:ext cx="111300" cy="3372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2" name="Google Shape;352;p27"/>
            <p:cNvSpPr/>
            <p:nvPr/>
          </p:nvSpPr>
          <p:spPr>
            <a:xfrm>
              <a:off x="-76130" y="3095486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379679" y="3302408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" name="Google Shape;354;p27"/>
            <p:cNvCxnSpPr>
              <a:stCxn id="353" idx="4"/>
              <a:endCxn id="349" idx="6"/>
            </p:cNvCxnSpPr>
            <p:nvPr/>
          </p:nvCxnSpPr>
          <p:spPr>
            <a:xfrm rot="5400000">
              <a:off x="-148321" y="3498608"/>
              <a:ext cx="722400" cy="3372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5" name="Google Shape;355;p27"/>
            <p:cNvSpPr/>
            <p:nvPr/>
          </p:nvSpPr>
          <p:spPr>
            <a:xfrm>
              <a:off x="-460606" y="4234753"/>
              <a:ext cx="237000" cy="975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27"/>
            <p:cNvCxnSpPr>
              <a:stCxn id="350" idx="4"/>
              <a:endCxn id="355" idx="0"/>
            </p:cNvCxnSpPr>
            <p:nvPr/>
          </p:nvCxnSpPr>
          <p:spPr>
            <a:xfrm flipH="1" rot="-5400000">
              <a:off x="-436621" y="4140190"/>
              <a:ext cx="188400" cy="600"/>
            </a:xfrm>
            <a:prstGeom prst="bentConnector3">
              <a:avLst>
                <a:gd fmla="val 50017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57" name="Google Shape;357;p27"/>
          <p:cNvSpPr txBox="1"/>
          <p:nvPr/>
        </p:nvSpPr>
        <p:spPr>
          <a:xfrm>
            <a:off x="5715075" y="38576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Nice playing with you</a:t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310910" y="3628921"/>
            <a:ext cx="35649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2339350" y="2335667"/>
            <a:ext cx="432000" cy="22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4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/>
          </a:p>
        </p:txBody>
      </p:sp>
      <p:sp>
        <p:nvSpPr>
          <p:cNvPr id="360" name="Google Shape;360;p27"/>
          <p:cNvSpPr txBox="1"/>
          <p:nvPr/>
        </p:nvSpPr>
        <p:spPr>
          <a:xfrm>
            <a:off x="5715075" y="30956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my number: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5715175" y="33496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/>
        </p:nvSpPr>
        <p:spPr>
          <a:xfrm>
            <a:off x="310900" y="1289300"/>
            <a:ext cx="40965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lucky = 13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print("Guess my number:")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= int(input())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guess == lucky: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print("Amazing, you guessed it")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print("Sorry, it’s not", guess)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print("My lucky number is", lucky)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print("Nice playing with you")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28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4568004" y="2234922"/>
            <a:ext cx="844475" cy="1625663"/>
            <a:chOff x="4568004" y="2554191"/>
            <a:chExt cx="844475" cy="1625663"/>
          </a:xfrm>
        </p:grpSpPr>
        <p:cxnSp>
          <p:nvCxnSpPr>
            <p:cNvPr id="369" name="Google Shape;369;p28"/>
            <p:cNvCxnSpPr>
              <a:stCxn id="370" idx="2"/>
              <a:endCxn id="371" idx="6"/>
            </p:cNvCxnSpPr>
            <p:nvPr/>
          </p:nvCxnSpPr>
          <p:spPr>
            <a:xfrm rot="10800000">
              <a:off x="4704370" y="3875890"/>
              <a:ext cx="365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1" name="Google Shape;371;p28"/>
            <p:cNvSpPr/>
            <p:nvPr/>
          </p:nvSpPr>
          <p:spPr>
            <a:xfrm>
              <a:off x="4668479" y="3857890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69770" y="3874090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" name="Google Shape;372;p28"/>
            <p:cNvCxnSpPr>
              <a:stCxn id="373" idx="2"/>
              <a:endCxn id="370" idx="0"/>
            </p:cNvCxnSpPr>
            <p:nvPr/>
          </p:nvCxnSpPr>
          <p:spPr>
            <a:xfrm>
              <a:off x="5071570" y="3788427"/>
              <a:ext cx="0" cy="85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8"/>
            <p:cNvCxnSpPr>
              <a:stCxn id="375" idx="4"/>
              <a:endCxn id="376" idx="0"/>
            </p:cNvCxnSpPr>
            <p:nvPr/>
          </p:nvCxnSpPr>
          <p:spPr>
            <a:xfrm flipH="1" rot="-5400000">
              <a:off x="4644629" y="2632041"/>
              <a:ext cx="84300" cy="600"/>
            </a:xfrm>
            <a:prstGeom prst="curvedConnector3">
              <a:avLst>
                <a:gd fmla="val 49951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5" name="Google Shape;375;p28"/>
            <p:cNvSpPr/>
            <p:nvPr/>
          </p:nvSpPr>
          <p:spPr>
            <a:xfrm>
              <a:off x="4668479" y="2554191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28"/>
            <p:cNvCxnSpPr>
              <a:stCxn id="378" idx="2"/>
              <a:endCxn id="379" idx="2"/>
            </p:cNvCxnSpPr>
            <p:nvPr/>
          </p:nvCxnSpPr>
          <p:spPr>
            <a:xfrm flipH="1" rot="-5400000">
              <a:off x="5184520" y="2927636"/>
              <a:ext cx="111300" cy="3372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28"/>
            <p:cNvSpPr/>
            <p:nvPr/>
          </p:nvSpPr>
          <p:spPr>
            <a:xfrm>
              <a:off x="4568004" y="2674407"/>
              <a:ext cx="236950" cy="181225"/>
            </a:xfrm>
            <a:prstGeom prst="flowChartDecision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953070" y="2943086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28"/>
            <p:cNvCxnSpPr>
              <a:stCxn id="376" idx="2"/>
              <a:endCxn id="381" idx="0"/>
            </p:cNvCxnSpPr>
            <p:nvPr/>
          </p:nvCxnSpPr>
          <p:spPr>
            <a:xfrm flipH="1" rot="-5400000">
              <a:off x="4492079" y="3050032"/>
              <a:ext cx="3894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8"/>
            <p:cNvCxnSpPr>
              <a:stCxn id="376" idx="3"/>
              <a:endCxn id="378" idx="0"/>
            </p:cNvCxnSpPr>
            <p:nvPr/>
          </p:nvCxnSpPr>
          <p:spPr>
            <a:xfrm>
              <a:off x="4804954" y="2765020"/>
              <a:ext cx="266700" cy="1782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9" name="Google Shape;379;p28"/>
            <p:cNvSpPr/>
            <p:nvPr/>
          </p:nvSpPr>
          <p:spPr>
            <a:xfrm>
              <a:off x="5408879" y="3150008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53070" y="3441733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4953070" y="3690927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p28"/>
            <p:cNvCxnSpPr>
              <a:stCxn id="381" idx="6"/>
              <a:endCxn id="383" idx="0"/>
            </p:cNvCxnSpPr>
            <p:nvPr/>
          </p:nvCxnSpPr>
          <p:spPr>
            <a:xfrm>
              <a:off x="4688279" y="3246927"/>
              <a:ext cx="383400" cy="1947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85" name="Google Shape;385;p28"/>
            <p:cNvCxnSpPr>
              <a:stCxn id="379" idx="4"/>
              <a:endCxn id="370" idx="6"/>
            </p:cNvCxnSpPr>
            <p:nvPr/>
          </p:nvCxnSpPr>
          <p:spPr>
            <a:xfrm rot="5400000">
              <a:off x="4880879" y="3346208"/>
              <a:ext cx="722400" cy="3372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28"/>
            <p:cNvSpPr/>
            <p:nvPr/>
          </p:nvSpPr>
          <p:spPr>
            <a:xfrm>
              <a:off x="4684679" y="3245127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28"/>
            <p:cNvCxnSpPr>
              <a:stCxn id="383" idx="2"/>
              <a:endCxn id="373" idx="0"/>
            </p:cNvCxnSpPr>
            <p:nvPr/>
          </p:nvCxnSpPr>
          <p:spPr>
            <a:xfrm flipH="1" rot="-5400000">
              <a:off x="4995970" y="3614833"/>
              <a:ext cx="151800" cy="600"/>
            </a:xfrm>
            <a:prstGeom prst="bentConnector3">
              <a:avLst>
                <a:gd fmla="val 49965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87" name="Google Shape;387;p28"/>
            <p:cNvSpPr/>
            <p:nvPr/>
          </p:nvSpPr>
          <p:spPr>
            <a:xfrm>
              <a:off x="4568594" y="4082353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28"/>
            <p:cNvCxnSpPr>
              <a:stCxn id="371" idx="4"/>
              <a:endCxn id="387" idx="0"/>
            </p:cNvCxnSpPr>
            <p:nvPr/>
          </p:nvCxnSpPr>
          <p:spPr>
            <a:xfrm flipH="1" rot="-5400000">
              <a:off x="4592579" y="3987790"/>
              <a:ext cx="188400" cy="600"/>
            </a:xfrm>
            <a:prstGeom prst="bentConnector3">
              <a:avLst>
                <a:gd fmla="val 50017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89" name="Google Shape;389;p28"/>
          <p:cNvSpPr/>
          <p:nvPr/>
        </p:nvSpPr>
        <p:spPr>
          <a:xfrm>
            <a:off x="8586693" y="1549409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5715075" y="3600088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Sorry, it’s not 7</a:t>
            </a:r>
            <a:endParaRPr/>
          </a:p>
        </p:txBody>
      </p:sp>
      <p:grpSp>
        <p:nvGrpSpPr>
          <p:cNvPr id="391" name="Google Shape;391;p28"/>
          <p:cNvGrpSpPr/>
          <p:nvPr/>
        </p:nvGrpSpPr>
        <p:grpSpPr>
          <a:xfrm>
            <a:off x="5715000" y="1652101"/>
            <a:ext cx="1623345" cy="363166"/>
            <a:chOff x="5257800" y="2344850"/>
            <a:chExt cx="1821119" cy="363166"/>
          </a:xfrm>
        </p:grpSpPr>
        <p:sp>
          <p:nvSpPr>
            <p:cNvPr id="392" name="Google Shape;392;p28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lucky</a:t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090119" y="2393916"/>
              <a:ext cx="988800" cy="314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13</a:t>
              </a:r>
              <a:endParaRPr/>
            </a:p>
          </p:txBody>
        </p:sp>
      </p:grpSp>
      <p:grpSp>
        <p:nvGrpSpPr>
          <p:cNvPr id="394" name="Google Shape;394;p28"/>
          <p:cNvGrpSpPr/>
          <p:nvPr/>
        </p:nvGrpSpPr>
        <p:grpSpPr>
          <a:xfrm>
            <a:off x="5715000" y="2033101"/>
            <a:ext cx="1623345" cy="363166"/>
            <a:chOff x="5257800" y="2725850"/>
            <a:chExt cx="1821119" cy="363166"/>
          </a:xfrm>
        </p:grpSpPr>
        <p:sp>
          <p:nvSpPr>
            <p:cNvPr id="395" name="Google Shape;395;p28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guess</a:t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090119" y="2774916"/>
              <a:ext cx="988800" cy="314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/>
            </a:p>
          </p:txBody>
        </p:sp>
      </p:grpSp>
      <p:sp>
        <p:nvSpPr>
          <p:cNvPr id="397" name="Google Shape;397;p28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227279" y="2845208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675125" y="2322088"/>
            <a:ext cx="1566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4568004" y="2355139"/>
            <a:ext cx="236950" cy="181225"/>
          </a:xfrm>
          <a:prstGeom prst="flowChartDecision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543035" y="3055438"/>
            <a:ext cx="35649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5715075" y="3870264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My lucky number is 13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310910" y="3625062"/>
            <a:ext cx="35649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 txBox="1"/>
          <p:nvPr/>
        </p:nvSpPr>
        <p:spPr>
          <a:xfrm>
            <a:off x="5715075" y="4140439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Nice playing with you</a:t>
            </a:r>
            <a:endParaRPr/>
          </a:p>
        </p:txBody>
      </p:sp>
      <p:grpSp>
        <p:nvGrpSpPr>
          <p:cNvPr id="405" name="Google Shape;405;p28"/>
          <p:cNvGrpSpPr/>
          <p:nvPr/>
        </p:nvGrpSpPr>
        <p:grpSpPr>
          <a:xfrm>
            <a:off x="4568004" y="2355139"/>
            <a:ext cx="622065" cy="864825"/>
            <a:chOff x="-461196" y="2826807"/>
            <a:chExt cx="622065" cy="864825"/>
          </a:xfrm>
        </p:grpSpPr>
        <p:sp>
          <p:nvSpPr>
            <p:cNvPr id="406" name="Google Shape;406;p28"/>
            <p:cNvSpPr/>
            <p:nvPr/>
          </p:nvSpPr>
          <p:spPr>
            <a:xfrm>
              <a:off x="-461196" y="2826807"/>
              <a:ext cx="236950" cy="181225"/>
            </a:xfrm>
            <a:prstGeom prst="flowChartDecision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" name="Google Shape;407;p28"/>
            <p:cNvCxnSpPr>
              <a:stCxn id="406" idx="2"/>
              <a:endCxn id="408" idx="0"/>
            </p:cNvCxnSpPr>
            <p:nvPr/>
          </p:nvCxnSpPr>
          <p:spPr>
            <a:xfrm flipH="1" rot="-5400000">
              <a:off x="-537121" y="3202432"/>
              <a:ext cx="3894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28"/>
            <p:cNvSpPr/>
            <p:nvPr/>
          </p:nvSpPr>
          <p:spPr>
            <a:xfrm>
              <a:off x="-76130" y="3594133"/>
              <a:ext cx="237000" cy="975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0" name="Google Shape;410;p28"/>
            <p:cNvCxnSpPr>
              <a:stCxn id="408" idx="6"/>
              <a:endCxn id="409" idx="0"/>
            </p:cNvCxnSpPr>
            <p:nvPr/>
          </p:nvCxnSpPr>
          <p:spPr>
            <a:xfrm>
              <a:off x="-340921" y="3399327"/>
              <a:ext cx="383400" cy="1947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08" name="Google Shape;408;p28"/>
            <p:cNvSpPr/>
            <p:nvPr/>
          </p:nvSpPr>
          <p:spPr>
            <a:xfrm>
              <a:off x="-344521" y="3397527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8"/>
          <p:cNvGrpSpPr/>
          <p:nvPr/>
        </p:nvGrpSpPr>
        <p:grpSpPr>
          <a:xfrm>
            <a:off x="4953070" y="3219859"/>
            <a:ext cx="237000" cy="249300"/>
            <a:chOff x="-76130" y="3691527"/>
            <a:chExt cx="237000" cy="249300"/>
          </a:xfrm>
        </p:grpSpPr>
        <p:sp>
          <p:nvSpPr>
            <p:cNvPr id="412" name="Google Shape;412;p28"/>
            <p:cNvSpPr/>
            <p:nvPr/>
          </p:nvSpPr>
          <p:spPr>
            <a:xfrm>
              <a:off x="-76130" y="3843327"/>
              <a:ext cx="237000" cy="975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28"/>
            <p:cNvCxnSpPr>
              <a:endCxn id="412" idx="0"/>
            </p:cNvCxnSpPr>
            <p:nvPr/>
          </p:nvCxnSpPr>
          <p:spPr>
            <a:xfrm flipH="1" rot="-5400000">
              <a:off x="-33830" y="3767127"/>
              <a:ext cx="151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14" name="Google Shape;414;p28"/>
          <p:cNvSpPr/>
          <p:nvPr/>
        </p:nvSpPr>
        <p:spPr>
          <a:xfrm>
            <a:off x="543025" y="3304900"/>
            <a:ext cx="37386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28"/>
          <p:cNvGrpSpPr/>
          <p:nvPr/>
        </p:nvGrpSpPr>
        <p:grpSpPr>
          <a:xfrm>
            <a:off x="4568594" y="3469022"/>
            <a:ext cx="504775" cy="391563"/>
            <a:chOff x="-460606" y="3940690"/>
            <a:chExt cx="504775" cy="391563"/>
          </a:xfrm>
        </p:grpSpPr>
        <p:cxnSp>
          <p:nvCxnSpPr>
            <p:cNvPr id="416" name="Google Shape;416;p28"/>
            <p:cNvCxnSpPr>
              <a:stCxn id="417" idx="2"/>
              <a:endCxn id="418" idx="6"/>
            </p:cNvCxnSpPr>
            <p:nvPr/>
          </p:nvCxnSpPr>
          <p:spPr>
            <a:xfrm rot="10800000">
              <a:off x="-324830" y="4028290"/>
              <a:ext cx="365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18" name="Google Shape;418;p28"/>
            <p:cNvSpPr/>
            <p:nvPr/>
          </p:nvSpPr>
          <p:spPr>
            <a:xfrm>
              <a:off x="-360721" y="4010290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0570" y="4026490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28"/>
            <p:cNvCxnSpPr>
              <a:endCxn id="417" idx="0"/>
            </p:cNvCxnSpPr>
            <p:nvPr/>
          </p:nvCxnSpPr>
          <p:spPr>
            <a:xfrm>
              <a:off x="42370" y="3940690"/>
              <a:ext cx="0" cy="85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28"/>
            <p:cNvSpPr/>
            <p:nvPr/>
          </p:nvSpPr>
          <p:spPr>
            <a:xfrm>
              <a:off x="-460606" y="4234753"/>
              <a:ext cx="237000" cy="975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" name="Google Shape;421;p28"/>
            <p:cNvCxnSpPr>
              <a:stCxn id="418" idx="4"/>
              <a:endCxn id="420" idx="0"/>
            </p:cNvCxnSpPr>
            <p:nvPr/>
          </p:nvCxnSpPr>
          <p:spPr>
            <a:xfrm flipH="1" rot="-5400000">
              <a:off x="-436621" y="4140190"/>
              <a:ext cx="188400" cy="600"/>
            </a:xfrm>
            <a:prstGeom prst="bentConnector3">
              <a:avLst>
                <a:gd fmla="val 50017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22" name="Google Shape;422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ucky number: executing the program</a:t>
            </a:r>
            <a:endParaRPr sz="18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2339350" y="2335667"/>
            <a:ext cx="432000" cy="22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4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  <p:sp>
        <p:nvSpPr>
          <p:cNvPr id="424" name="Google Shape;424;p28"/>
          <p:cNvSpPr txBox="1"/>
          <p:nvPr/>
        </p:nvSpPr>
        <p:spPr>
          <a:xfrm>
            <a:off x="5715000" y="27258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Input/</a:t>
            </a: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5715075" y="30956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my number: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5715175" y="33496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4736500" y="1289300"/>
            <a:ext cx="40965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What if...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wanted a program that didn’t always pick the same lucky number?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10900" y="1289300"/>
            <a:ext cx="44256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lucky = 13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print("Guess my number:")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= int(input())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guess == lucky: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print("Amazing, you guessed it")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print("Sorry, it’s not", guess)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print("My lucky number is", lucky)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print("Nice playing with you")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35" name="Google Shape;435;p29"/>
          <p:cNvGrpSpPr/>
          <p:nvPr/>
        </p:nvGrpSpPr>
        <p:grpSpPr>
          <a:xfrm>
            <a:off x="4441389" y="2335191"/>
            <a:ext cx="3861850" cy="404400"/>
            <a:chOff x="4960850" y="3956300"/>
            <a:chExt cx="3861850" cy="404400"/>
          </a:xfrm>
        </p:grpSpPr>
        <p:sp>
          <p:nvSpPr>
            <p:cNvPr id="436" name="Google Shape;436;p29"/>
            <p:cNvSpPr txBox="1"/>
            <p:nvPr/>
          </p:nvSpPr>
          <p:spPr>
            <a:xfrm>
              <a:off x="5257800" y="3956300"/>
              <a:ext cx="3564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54000" wrap="square" tIns="91425">
              <a:noAutofit/>
            </a:bodyPr>
            <a:lstStyle/>
            <a:p>
              <a:pPr indent="0" lvl="0" marL="0" rtl="0" algn="l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Live coding (the-cc.io/py-lucky-31)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437" name="Google Shape;43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0850" y="4030962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/>
        </p:nvSpPr>
        <p:spPr>
          <a:xfrm>
            <a:off x="310900" y="1289300"/>
            <a:ext cx="44256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lucky = randint(1,20)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print("Guess my number:")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= int(input())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guess == lucky: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print("Amazing, you guessed it")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print("Sorry, it’s not", guess)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print("My lucky number is", lucky)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print("Nice playing with you")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1204374" y="1601832"/>
            <a:ext cx="14757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4736700" y="3046800"/>
            <a:ext cx="4086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 call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Invoke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function, to return a random integer.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4736600" y="1294200"/>
            <a:ext cx="40860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Modules (or libraries)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extend what our programs can do by providing additional functions.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310900" y="1345825"/>
            <a:ext cx="2952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"/>
          <p:cNvSpPr txBox="1"/>
          <p:nvPr/>
        </p:nvSpPr>
        <p:spPr>
          <a:xfrm>
            <a:off x="4736700" y="2361000"/>
            <a:ext cx="4086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Importing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“f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rom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module, the program will need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function” 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4736700" y="3677300"/>
            <a:ext cx="4086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(comma-separated) </a:t>
            </a: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arguments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specify the range for the random integer.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51" name="Google Shape;451;p30"/>
          <p:cNvCxnSpPr/>
          <p:nvPr/>
        </p:nvCxnSpPr>
        <p:spPr>
          <a:xfrm>
            <a:off x="2119028" y="1839786"/>
            <a:ext cx="4110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4784025" y="1289300"/>
            <a:ext cx="40965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What if...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wanted the program to recognise one particular name and treat it differently?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58325" y="1289300"/>
            <a:ext cx="40965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print("What’s your name?")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print("Hello", user)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Something missing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358325" y="2408600"/>
            <a:ext cx="8522200" cy="953400"/>
            <a:chOff x="310900" y="2356100"/>
            <a:chExt cx="8522200" cy="953400"/>
          </a:xfrm>
        </p:grpSpPr>
        <p:sp>
          <p:nvSpPr>
            <p:cNvPr id="79" name="Google Shape;79;p13"/>
            <p:cNvSpPr txBox="1"/>
            <p:nvPr/>
          </p:nvSpPr>
          <p:spPr>
            <a:xfrm>
              <a:off x="310900" y="2356100"/>
              <a:ext cx="4096500" cy="9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print("Best film ever?")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film = input()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print(film, "is my favourite too!")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4736600" y="2356100"/>
              <a:ext cx="4096500" cy="8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54000" wrap="square" tIns="91425">
              <a:noAutofit/>
            </a:bodyPr>
            <a:lstStyle/>
            <a:p>
              <a:pPr indent="0" lvl="0" marL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highlight>
                    <a:schemeClr val="dk1"/>
                  </a:highlight>
                  <a:latin typeface="Quicksand"/>
                  <a:ea typeface="Quicksand"/>
                  <a:cs typeface="Quicksand"/>
                  <a:sym typeface="Quicksand"/>
                </a:rPr>
                <a:t> What if... </a:t>
              </a:r>
              <a:r>
                <a:rPr lang="en-GB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r>
                <a:rPr lang="en-GB">
                  <a:solidFill>
                    <a:srgbClr val="FFFFFF"/>
                  </a:solidFill>
                  <a:highlight>
                    <a:schemeClr val="dk1"/>
                  </a:highlight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lnSpc>
                  <a:spcPct val="112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you wanted the program to react enthusiastically only to a particular film?</a:t>
              </a: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358325" y="3499100"/>
            <a:ext cx="8522200" cy="1206600"/>
            <a:chOff x="310900" y="3499100"/>
            <a:chExt cx="8522200" cy="1206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310900" y="3499100"/>
              <a:ext cx="4096500" cy="12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print("Year of birth?")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birth_year = int(input())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age = 2020 - birth_year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print("You are", age, "years old")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4736600" y="3499100"/>
              <a:ext cx="4096500" cy="8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54000" wrap="square" tIns="91425">
              <a:noAutofit/>
            </a:bodyPr>
            <a:lstStyle/>
            <a:p>
              <a:pPr indent="0" lvl="0" marL="0" rtl="0" algn="l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highlight>
                    <a:schemeClr val="dk1"/>
                  </a:highlight>
                  <a:latin typeface="Quicksand"/>
                  <a:ea typeface="Quicksand"/>
                  <a:cs typeface="Quicksand"/>
                  <a:sym typeface="Quicksand"/>
                </a:rPr>
                <a:t> What if... </a:t>
              </a:r>
              <a:r>
                <a:rPr lang="en-GB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r>
                <a:rPr lang="en-GB">
                  <a:solidFill>
                    <a:srgbClr val="FFFFFF"/>
                  </a:solidFill>
                  <a:highlight>
                    <a:schemeClr val="dk1"/>
                  </a:highlight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lnSpc>
                  <a:spcPct val="112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you wanted the program to display a comment that </a:t>
              </a:r>
              <a:r>
                <a:rPr b="1"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depends </a:t>
              </a: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on the user’s age range?</a:t>
              </a: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988" y="1349398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r>
              <a:rPr lang="en-GB"/>
              <a:t> 4</a:t>
            </a:r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8" name="Google Shape;458;p31"/>
          <p:cNvSpPr txBox="1"/>
          <p:nvPr/>
        </p:nvSpPr>
        <p:spPr>
          <a:xfrm>
            <a:off x="4736500" y="1289300"/>
            <a:ext cx="40863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Question</a:t>
            </a: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are making a dice rolling game. Fill in the gap to complete the program.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int(input())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to 6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pick random (1) to (6)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randint(1,6)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4908076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4908076" y="25933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4908076" y="28219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4908076" y="307410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4890076" y="3056097"/>
            <a:ext cx="216000" cy="216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4715675" y="3042647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▹</a:t>
            </a:r>
            <a:endParaRPr sz="10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310900" y="1294197"/>
            <a:ext cx="4425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diceroll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print("You rolled a", diceroll)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1544033" y="1751560"/>
            <a:ext cx="2809800" cy="235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andlee"/>
              <a:ea typeface="Handlee"/>
              <a:cs typeface="Handlee"/>
              <a:sym typeface="Handl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r>
              <a:rPr lang="en-GB"/>
              <a:t> 4</a:t>
            </a: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4736500" y="1289300"/>
            <a:ext cx="40863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its output be?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rolled a diceroll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rolled a randint(1,6)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rolled a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 random integer ranging from 1 to 6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is not possible to know the output without executing the program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4890076" y="2800296"/>
            <a:ext cx="216000" cy="216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4908076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4908076" y="25933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4908076" y="28219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4908076" y="330270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4715675" y="2792345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▹</a:t>
            </a:r>
            <a:endParaRPr sz="10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310900" y="1294197"/>
            <a:ext cx="4425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diceroll = randint(1,6)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print("You rolled a", diceroll)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32"/>
          <p:cNvSpPr txBox="1"/>
          <p:nvPr/>
        </p:nvSpPr>
        <p:spPr>
          <a:xfrm>
            <a:off x="5257800" y="3651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r>
              <a:rPr lang="en-GB"/>
              <a:t> 4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0" name="Google Shape;490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310900" y="1294197"/>
            <a:ext cx="4425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diceroll = randint(1,6)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print("You rolled a", diceroll)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4736600" y="1289300"/>
            <a:ext cx="40914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Type this program in your development environment.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Run it a few times to see that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random dice roll is displayed 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time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r>
              <a:rPr lang="en-GB"/>
              <a:t> 5</a:t>
            </a:r>
            <a:endParaRPr/>
          </a:p>
        </p:txBody>
      </p:sp>
      <p:sp>
        <p:nvSpPr>
          <p:cNvPr id="498" name="Google Shape;498;p34"/>
          <p:cNvSpPr txBox="1"/>
          <p:nvPr/>
        </p:nvSpPr>
        <p:spPr>
          <a:xfrm>
            <a:off x="310900" y="1289300"/>
            <a:ext cx="4425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diceroll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=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diceroll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diceroll,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"is a large roll")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print(diceroll, "is a small roll")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print("Yet you rolled a", diceroll)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34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1" name="Google Shape;501;p34"/>
          <p:cNvSpPr txBox="1"/>
          <p:nvPr/>
        </p:nvSpPr>
        <p:spPr>
          <a:xfrm>
            <a:off x="5257800" y="1289300"/>
            <a:ext cx="3564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True or false?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Whenever this program is executed, it will produce the same output.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6605060" y="12893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Subtle points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310899" y="2844415"/>
            <a:ext cx="40224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 txBox="1"/>
          <p:nvPr/>
        </p:nvSpPr>
        <p:spPr>
          <a:xfrm>
            <a:off x="5257800" y="2813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5257800" y="2813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5257800" y="2813300"/>
            <a:ext cx="3564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True or false?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instruction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highlighted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will always be executed.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6605060" y="28133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5257800" y="22799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will this output be?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r>
              <a:rPr lang="en-GB"/>
              <a:t> 5</a:t>
            </a:r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310900" y="1289300"/>
            <a:ext cx="44256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diceroll = randint(1,6)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diceroll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print(diceroll, "is a large roll") 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print(diceroll, "is a small roll")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print("Yet you rolled a", diceroll)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5257800" y="1289300"/>
            <a:ext cx="3564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True or false?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Whenever this program is executed, it will produce the same output.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9" name="Google Shape;519;p35"/>
          <p:cNvSpPr txBox="1"/>
          <p:nvPr/>
        </p:nvSpPr>
        <p:spPr>
          <a:xfrm>
            <a:off x="6605060" y="12893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0" name="Google Shape;520;p3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Subtle points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310900" y="2973213"/>
            <a:ext cx="4131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5"/>
          <p:cNvSpPr txBox="1"/>
          <p:nvPr/>
        </p:nvSpPr>
        <p:spPr>
          <a:xfrm>
            <a:off x="5257800" y="2813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5257800" y="2813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5257800" y="2813300"/>
            <a:ext cx="3564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True or false?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instruction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highlighted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will always be executed.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5" name="Google Shape;525;p35"/>
          <p:cNvSpPr txBox="1"/>
          <p:nvPr/>
        </p:nvSpPr>
        <p:spPr>
          <a:xfrm>
            <a:off x="6605060" y="28133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/>
        </p:nvSpPr>
        <p:spPr>
          <a:xfrm>
            <a:off x="4736500" y="1289300"/>
            <a:ext cx="40863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executed, what will its output be?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Either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Either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heads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nothing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Either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heads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tails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heads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4890076" y="2577295"/>
            <a:ext cx="216000" cy="216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2" name="Google Shape;532;p36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r>
              <a:rPr lang="en-GB"/>
              <a:t> 5</a:t>
            </a:r>
            <a:endParaRPr/>
          </a:p>
        </p:txBody>
      </p:sp>
      <p:sp>
        <p:nvSpPr>
          <p:cNvPr id="533" name="Google Shape;533;p36"/>
          <p:cNvSpPr txBox="1"/>
          <p:nvPr/>
        </p:nvSpPr>
        <p:spPr>
          <a:xfrm>
            <a:off x="310900" y="1289300"/>
            <a:ext cx="44256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coin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= randint(0,1)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coin ==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result =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"heads"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print(result)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result = "tails"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Subtle points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4908076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6" name="Google Shape;536;p36"/>
          <p:cNvSpPr/>
          <p:nvPr/>
        </p:nvSpPr>
        <p:spPr>
          <a:xfrm>
            <a:off x="4908076" y="25933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7" name="Google Shape;537;p36"/>
          <p:cNvSpPr/>
          <p:nvPr/>
        </p:nvSpPr>
        <p:spPr>
          <a:xfrm>
            <a:off x="4908076" y="282923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4715675" y="2563745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▹</a:t>
            </a:r>
            <a:endParaRPr sz="10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4908076" y="306506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In this lesson, you..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37"/>
          <p:cNvSpPr txBox="1"/>
          <p:nvPr/>
        </p:nvSpPr>
        <p:spPr>
          <a:xfrm>
            <a:off x="47366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ext lesson, you will...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4736600" y="1319300"/>
            <a:ext cx="40965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Explore how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can handle more than two possible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branches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Introduce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statements) to allow the flow of program execution to include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loops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310900" y="1322525"/>
            <a:ext cx="40965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Used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statements) to control the flow of program execution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Introduced elements of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into your programs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1289300"/>
            <a:ext cx="6326101" cy="2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10900" y="4114800"/>
            <a:ext cx="6326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your programs check </a:t>
            </a: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path of action that they will follow accordingly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2" type="subTitle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0900" y="1322525"/>
            <a:ext cx="84264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statements) to control the flow of program execution between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branches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Introduce elements of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randomness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into your programs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In this lesson, you will...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310900" y="2582495"/>
            <a:ext cx="1953600" cy="1752600"/>
            <a:chOff x="320450" y="1286000"/>
            <a:chExt cx="1953600" cy="1752600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320450" y="1286000"/>
              <a:ext cx="1953600" cy="17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if           :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else:  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39325" y="1374995"/>
              <a:ext cx="1027200" cy="235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condition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109" name="Google Shape;109;p16"/>
            <p:cNvGrpSpPr/>
            <p:nvPr/>
          </p:nvGrpSpPr>
          <p:grpSpPr>
            <a:xfrm>
              <a:off x="642122" y="1677290"/>
              <a:ext cx="1397103" cy="457800"/>
              <a:chOff x="2403372" y="1678115"/>
              <a:chExt cx="1397103" cy="457800"/>
            </a:xfrm>
          </p:grpSpPr>
          <p:cxnSp>
            <p:nvCxnSpPr>
              <p:cNvPr id="110" name="Google Shape;110;p16"/>
              <p:cNvCxnSpPr/>
              <p:nvPr/>
            </p:nvCxnSpPr>
            <p:spPr>
              <a:xfrm>
                <a:off x="2403372" y="1678115"/>
                <a:ext cx="0" cy="45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5BA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" name="Google Shape;111;p16"/>
              <p:cNvSpPr/>
              <p:nvPr/>
            </p:nvSpPr>
            <p:spPr>
              <a:xfrm>
                <a:off x="2500575" y="1678115"/>
                <a:ext cx="1299900" cy="457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Quicksand"/>
                    <a:ea typeface="Quicksand"/>
                    <a:cs typeface="Quicksand"/>
                    <a:sym typeface="Quicksand"/>
                  </a:rPr>
                  <a:t>block of statements</a:t>
                </a: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112" name="Google Shape;112;p16"/>
            <p:cNvGrpSpPr/>
            <p:nvPr/>
          </p:nvGrpSpPr>
          <p:grpSpPr>
            <a:xfrm>
              <a:off x="642122" y="2496398"/>
              <a:ext cx="1397103" cy="457800"/>
              <a:chOff x="2403372" y="2387528"/>
              <a:chExt cx="1397103" cy="457800"/>
            </a:xfrm>
          </p:grpSpPr>
          <p:cxnSp>
            <p:nvCxnSpPr>
              <p:cNvPr id="113" name="Google Shape;113;p16"/>
              <p:cNvCxnSpPr/>
              <p:nvPr/>
            </p:nvCxnSpPr>
            <p:spPr>
              <a:xfrm>
                <a:off x="2403372" y="2387528"/>
                <a:ext cx="0" cy="45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5BA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" name="Google Shape;114;p16"/>
              <p:cNvSpPr/>
              <p:nvPr/>
            </p:nvSpPr>
            <p:spPr>
              <a:xfrm>
                <a:off x="2500575" y="2387528"/>
                <a:ext cx="1299900" cy="457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Quicksand"/>
                    <a:ea typeface="Quicksand"/>
                    <a:cs typeface="Quicksand"/>
                    <a:sym typeface="Quicksand"/>
                  </a:rPr>
                  <a:t>block of statements</a:t>
                </a: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310900" y="1289800"/>
            <a:ext cx="1953600" cy="948300"/>
            <a:chOff x="310900" y="1289800"/>
            <a:chExt cx="1953600" cy="94830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310900" y="1289800"/>
              <a:ext cx="19536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if           :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 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632572" y="1681090"/>
              <a:ext cx="1397103" cy="457800"/>
              <a:chOff x="2403372" y="1678115"/>
              <a:chExt cx="1397103" cy="457800"/>
            </a:xfrm>
          </p:grpSpPr>
          <p:cxnSp>
            <p:nvCxnSpPr>
              <p:cNvPr id="118" name="Google Shape;118;p16"/>
              <p:cNvCxnSpPr/>
              <p:nvPr/>
            </p:nvCxnSpPr>
            <p:spPr>
              <a:xfrm>
                <a:off x="2403372" y="1678115"/>
                <a:ext cx="0" cy="45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5BA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" name="Google Shape;119;p16"/>
              <p:cNvSpPr/>
              <p:nvPr/>
            </p:nvSpPr>
            <p:spPr>
              <a:xfrm>
                <a:off x="2500575" y="1678115"/>
                <a:ext cx="1299900" cy="457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Quicksand"/>
                    <a:ea typeface="Quicksand"/>
                    <a:cs typeface="Quicksand"/>
                    <a:sym typeface="Quicksand"/>
                  </a:rPr>
                  <a:t>block of statements</a:t>
                </a: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sp>
          <p:nvSpPr>
            <p:cNvPr id="120" name="Google Shape;120;p16"/>
            <p:cNvSpPr/>
            <p:nvPr/>
          </p:nvSpPr>
          <p:spPr>
            <a:xfrm>
              <a:off x="729775" y="1378295"/>
              <a:ext cx="1027200" cy="235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condition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34880" l="0" r="29388" t="29304"/>
          <a:stretch/>
        </p:blipFill>
        <p:spPr>
          <a:xfrm>
            <a:off x="2368300" y="2627773"/>
            <a:ext cx="1299875" cy="14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77344" l="0" r="29388" t="0"/>
          <a:stretch/>
        </p:blipFill>
        <p:spPr>
          <a:xfrm>
            <a:off x="2368300" y="1313113"/>
            <a:ext cx="1299875" cy="8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726200" y="1289300"/>
            <a:ext cx="4096500" cy="97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need an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or an </a:t>
            </a: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when there is </a:t>
            </a:r>
            <a:r>
              <a:rPr b="1"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more than one possible path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for your program to follow.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2594013" y="1289298"/>
            <a:ext cx="622075" cy="888641"/>
            <a:chOff x="5727763" y="1285498"/>
            <a:chExt cx="622075" cy="888641"/>
          </a:xfrm>
        </p:grpSpPr>
        <p:sp>
          <p:nvSpPr>
            <p:cNvPr id="131" name="Google Shape;131;p17"/>
            <p:cNvSpPr/>
            <p:nvPr/>
          </p:nvSpPr>
          <p:spPr>
            <a:xfrm>
              <a:off x="5828238" y="2138139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7"/>
            <p:cNvCxnSpPr>
              <a:stCxn id="133" idx="4"/>
              <a:endCxn id="134" idx="0"/>
            </p:cNvCxnSpPr>
            <p:nvPr/>
          </p:nvCxnSpPr>
          <p:spPr>
            <a:xfrm flipH="1" rot="-5400000">
              <a:off x="5804388" y="1363348"/>
              <a:ext cx="84300" cy="600"/>
            </a:xfrm>
            <a:prstGeom prst="curvedConnector3">
              <a:avLst>
                <a:gd fmla="val 49951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7"/>
            <p:cNvSpPr/>
            <p:nvPr/>
          </p:nvSpPr>
          <p:spPr>
            <a:xfrm>
              <a:off x="5828238" y="1285498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17"/>
            <p:cNvCxnSpPr>
              <a:stCxn id="136" idx="2"/>
              <a:endCxn id="131" idx="6"/>
            </p:cNvCxnSpPr>
            <p:nvPr/>
          </p:nvCxnSpPr>
          <p:spPr>
            <a:xfrm rot="5400000">
              <a:off x="5983678" y="1908489"/>
              <a:ext cx="128100" cy="3672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37" name="Google Shape;137;p17"/>
            <p:cNvSpPr/>
            <p:nvPr/>
          </p:nvSpPr>
          <p:spPr>
            <a:xfrm>
              <a:off x="6112838" y="1778139"/>
              <a:ext cx="237000" cy="2499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727763" y="1405715"/>
              <a:ext cx="236950" cy="181225"/>
            </a:xfrm>
            <a:prstGeom prst="flowChartDecision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112828" y="177813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7"/>
            <p:cNvCxnSpPr>
              <a:stCxn id="134" idx="2"/>
              <a:endCxn id="131" idx="0"/>
            </p:cNvCxnSpPr>
            <p:nvPr/>
          </p:nvCxnSpPr>
          <p:spPr>
            <a:xfrm flipH="1" rot="-5400000">
              <a:off x="5570988" y="1862190"/>
              <a:ext cx="551100" cy="600"/>
            </a:xfrm>
            <a:prstGeom prst="curvedConnector3">
              <a:avLst>
                <a:gd fmla="val 50009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17"/>
            <p:cNvSpPr/>
            <p:nvPr/>
          </p:nvSpPr>
          <p:spPr>
            <a:xfrm>
              <a:off x="6112828" y="193053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17"/>
            <p:cNvCxnSpPr>
              <a:stCxn id="134" idx="3"/>
              <a:endCxn id="138" idx="0"/>
            </p:cNvCxnSpPr>
            <p:nvPr/>
          </p:nvCxnSpPr>
          <p:spPr>
            <a:xfrm>
              <a:off x="5964713" y="1496328"/>
              <a:ext cx="266700" cy="2817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1" name="Google Shape;141;p17"/>
          <p:cNvGrpSpPr/>
          <p:nvPr/>
        </p:nvGrpSpPr>
        <p:grpSpPr>
          <a:xfrm>
            <a:off x="310900" y="2582495"/>
            <a:ext cx="1953600" cy="1752600"/>
            <a:chOff x="320450" y="1286000"/>
            <a:chExt cx="1953600" cy="17526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320450" y="1286000"/>
              <a:ext cx="1953600" cy="17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if           :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else:  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739325" y="1374995"/>
              <a:ext cx="1027200" cy="235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condition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144" name="Google Shape;144;p17"/>
            <p:cNvGrpSpPr/>
            <p:nvPr/>
          </p:nvGrpSpPr>
          <p:grpSpPr>
            <a:xfrm>
              <a:off x="642122" y="1677290"/>
              <a:ext cx="1397103" cy="457800"/>
              <a:chOff x="2403372" y="1678115"/>
              <a:chExt cx="1397103" cy="457800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>
                <a:off x="2403372" y="1678115"/>
                <a:ext cx="0" cy="45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5BA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" name="Google Shape;146;p17"/>
              <p:cNvSpPr/>
              <p:nvPr/>
            </p:nvSpPr>
            <p:spPr>
              <a:xfrm>
                <a:off x="2500575" y="1678115"/>
                <a:ext cx="1299900" cy="457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Quicksand"/>
                    <a:ea typeface="Quicksand"/>
                    <a:cs typeface="Quicksand"/>
                    <a:sym typeface="Quicksand"/>
                  </a:rPr>
                  <a:t>block of statements</a:t>
                </a: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147" name="Google Shape;147;p17"/>
            <p:cNvGrpSpPr/>
            <p:nvPr/>
          </p:nvGrpSpPr>
          <p:grpSpPr>
            <a:xfrm>
              <a:off x="642122" y="2496398"/>
              <a:ext cx="1397103" cy="457800"/>
              <a:chOff x="2403372" y="2387528"/>
              <a:chExt cx="1397103" cy="457800"/>
            </a:xfrm>
          </p:grpSpPr>
          <p:cxnSp>
            <p:nvCxnSpPr>
              <p:cNvPr id="148" name="Google Shape;148;p17"/>
              <p:cNvCxnSpPr/>
              <p:nvPr/>
            </p:nvCxnSpPr>
            <p:spPr>
              <a:xfrm>
                <a:off x="2403372" y="2387528"/>
                <a:ext cx="0" cy="45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5BA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" name="Google Shape;149;p17"/>
              <p:cNvSpPr/>
              <p:nvPr/>
            </p:nvSpPr>
            <p:spPr>
              <a:xfrm>
                <a:off x="2500575" y="2387528"/>
                <a:ext cx="1299900" cy="457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Quicksand"/>
                    <a:ea typeface="Quicksand"/>
                    <a:cs typeface="Quicksand"/>
                    <a:sym typeface="Quicksand"/>
                  </a:rPr>
                  <a:t>block of statements</a:t>
                </a: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  <p:grpSp>
        <p:nvGrpSpPr>
          <p:cNvPr id="150" name="Google Shape;150;p17"/>
          <p:cNvGrpSpPr/>
          <p:nvPr/>
        </p:nvGrpSpPr>
        <p:grpSpPr>
          <a:xfrm>
            <a:off x="2594013" y="2581993"/>
            <a:ext cx="844475" cy="1790206"/>
            <a:chOff x="2527363" y="2102818"/>
            <a:chExt cx="844475" cy="1790206"/>
          </a:xfrm>
        </p:grpSpPr>
        <p:cxnSp>
          <p:nvCxnSpPr>
            <p:cNvPr id="151" name="Google Shape;151;p17"/>
            <p:cNvCxnSpPr>
              <a:stCxn id="152" idx="2"/>
              <a:endCxn id="153" idx="6"/>
            </p:cNvCxnSpPr>
            <p:nvPr/>
          </p:nvCxnSpPr>
          <p:spPr>
            <a:xfrm rot="10800000">
              <a:off x="2663728" y="3875024"/>
              <a:ext cx="365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3" name="Google Shape;153;p17"/>
            <p:cNvSpPr/>
            <p:nvPr/>
          </p:nvSpPr>
          <p:spPr>
            <a:xfrm>
              <a:off x="2627838" y="3857024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029128" y="3873224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17"/>
            <p:cNvCxnSpPr>
              <a:stCxn id="155" idx="2"/>
              <a:endCxn id="152" idx="0"/>
            </p:cNvCxnSpPr>
            <p:nvPr/>
          </p:nvCxnSpPr>
          <p:spPr>
            <a:xfrm>
              <a:off x="3030928" y="3683559"/>
              <a:ext cx="0" cy="1896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7"/>
            <p:cNvCxnSpPr>
              <a:stCxn id="157" idx="4"/>
              <a:endCxn id="158" idx="0"/>
            </p:cNvCxnSpPr>
            <p:nvPr/>
          </p:nvCxnSpPr>
          <p:spPr>
            <a:xfrm flipH="1" rot="-5400000">
              <a:off x="2603988" y="2180668"/>
              <a:ext cx="84300" cy="600"/>
            </a:xfrm>
            <a:prstGeom prst="curvedConnector3">
              <a:avLst>
                <a:gd fmla="val 49951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7"/>
            <p:cNvSpPr/>
            <p:nvPr/>
          </p:nvSpPr>
          <p:spPr>
            <a:xfrm>
              <a:off x="2627838" y="2102818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17"/>
            <p:cNvCxnSpPr>
              <a:stCxn id="160" idx="2"/>
              <a:endCxn id="161" idx="2"/>
            </p:cNvCxnSpPr>
            <p:nvPr/>
          </p:nvCxnSpPr>
          <p:spPr>
            <a:xfrm flipH="1" rot="-5400000">
              <a:off x="3126478" y="2749809"/>
              <a:ext cx="146100" cy="3372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17"/>
            <p:cNvSpPr/>
            <p:nvPr/>
          </p:nvSpPr>
          <p:spPr>
            <a:xfrm>
              <a:off x="2912438" y="2595459"/>
              <a:ext cx="237000" cy="2499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527363" y="2223035"/>
              <a:ext cx="236950" cy="181225"/>
            </a:xfrm>
            <a:prstGeom prst="flowChartDecision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912428" y="259545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17"/>
            <p:cNvCxnSpPr>
              <a:stCxn id="158" idx="2"/>
              <a:endCxn id="165" idx="0"/>
            </p:cNvCxnSpPr>
            <p:nvPr/>
          </p:nvCxnSpPr>
          <p:spPr>
            <a:xfrm flipH="1" rot="-5400000">
              <a:off x="2288688" y="2761410"/>
              <a:ext cx="714900" cy="6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17"/>
            <p:cNvSpPr/>
            <p:nvPr/>
          </p:nvSpPr>
          <p:spPr>
            <a:xfrm>
              <a:off x="2912428" y="274785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17"/>
            <p:cNvCxnSpPr>
              <a:stCxn id="158" idx="3"/>
              <a:endCxn id="163" idx="0"/>
            </p:cNvCxnSpPr>
            <p:nvPr/>
          </p:nvCxnSpPr>
          <p:spPr>
            <a:xfrm>
              <a:off x="2764313" y="2313647"/>
              <a:ext cx="266700" cy="2817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1" name="Google Shape;161;p17"/>
            <p:cNvSpPr/>
            <p:nvPr/>
          </p:nvSpPr>
          <p:spPr>
            <a:xfrm>
              <a:off x="3368238" y="2989792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912438" y="3433659"/>
              <a:ext cx="237000" cy="2499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912428" y="343365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912428" y="358605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17"/>
            <p:cNvCxnSpPr>
              <a:stCxn id="165" idx="6"/>
              <a:endCxn id="168" idx="0"/>
            </p:cNvCxnSpPr>
            <p:nvPr/>
          </p:nvCxnSpPr>
          <p:spPr>
            <a:xfrm>
              <a:off x="2647638" y="3120949"/>
              <a:ext cx="383400" cy="3126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" name="Google Shape;170;p17"/>
            <p:cNvCxnSpPr>
              <a:stCxn id="161" idx="4"/>
              <a:endCxn id="152" idx="6"/>
            </p:cNvCxnSpPr>
            <p:nvPr/>
          </p:nvCxnSpPr>
          <p:spPr>
            <a:xfrm rot="5400000">
              <a:off x="2760588" y="3265642"/>
              <a:ext cx="881700" cy="337200"/>
            </a:xfrm>
            <a:prstGeom prst="bentConnector2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17"/>
            <p:cNvSpPr/>
            <p:nvPr/>
          </p:nvSpPr>
          <p:spPr>
            <a:xfrm>
              <a:off x="2644038" y="3119149"/>
              <a:ext cx="3600" cy="36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310900" y="1289800"/>
            <a:ext cx="1953600" cy="948300"/>
            <a:chOff x="310900" y="1289800"/>
            <a:chExt cx="1953600" cy="948300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310900" y="1289800"/>
              <a:ext cx="19536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if           :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 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73" name="Google Shape;173;p17"/>
            <p:cNvGrpSpPr/>
            <p:nvPr/>
          </p:nvGrpSpPr>
          <p:grpSpPr>
            <a:xfrm>
              <a:off x="632572" y="1681090"/>
              <a:ext cx="1397103" cy="457800"/>
              <a:chOff x="2403372" y="1678115"/>
              <a:chExt cx="1397103" cy="457800"/>
            </a:xfrm>
          </p:grpSpPr>
          <p:cxnSp>
            <p:nvCxnSpPr>
              <p:cNvPr id="174" name="Google Shape;174;p17"/>
              <p:cNvCxnSpPr/>
              <p:nvPr/>
            </p:nvCxnSpPr>
            <p:spPr>
              <a:xfrm>
                <a:off x="2403372" y="1678115"/>
                <a:ext cx="0" cy="45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5BA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5" name="Google Shape;175;p17"/>
              <p:cNvSpPr/>
              <p:nvPr/>
            </p:nvSpPr>
            <p:spPr>
              <a:xfrm>
                <a:off x="2500575" y="1678115"/>
                <a:ext cx="1299900" cy="457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Quicksand"/>
                    <a:ea typeface="Quicksand"/>
                    <a:cs typeface="Quicksand"/>
                    <a:sym typeface="Quicksand"/>
                  </a:rPr>
                  <a:t>block of statements</a:t>
                </a: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sp>
          <p:nvSpPr>
            <p:cNvPr id="176" name="Google Shape;176;p17"/>
            <p:cNvSpPr/>
            <p:nvPr/>
          </p:nvSpPr>
          <p:spPr>
            <a:xfrm>
              <a:off x="729775" y="1378295"/>
              <a:ext cx="1027200" cy="235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condition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 in Python: Greeting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10900" y="1289300"/>
            <a:ext cx="40965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sz="1800">
                <a:solidFill>
                  <a:srgbClr val="FFFFFF"/>
                </a:solidFill>
                <a:highlight>
                  <a:schemeClr val="accent6"/>
                </a:highlight>
                <a:latin typeface="Quicksand"/>
                <a:ea typeface="Quicksand"/>
                <a:cs typeface="Quicksand"/>
                <a:sym typeface="Quicksand"/>
              </a:rPr>
              <a:t> pair programming 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Driver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Control the keyboard and mouse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Navigator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support and instructions.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Alternate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between roles.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289307"/>
            <a:ext cx="4086099" cy="27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/>
        </p:nvSpPr>
        <p:spPr>
          <a:xfrm>
            <a:off x="310900" y="1289300"/>
            <a:ext cx="40914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print("What’s your name?")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print("Hello", user)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620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19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 in Python: Greeting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736600" y="1289300"/>
            <a:ext cx="40914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Extend this program to recognise one particular name and treat it differently.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94" name="Google Shape;194;p19"/>
          <p:cNvGrpSpPr/>
          <p:nvPr/>
        </p:nvGrpSpPr>
        <p:grpSpPr>
          <a:xfrm>
            <a:off x="4441389" y="2487591"/>
            <a:ext cx="3861850" cy="404400"/>
            <a:chOff x="4960850" y="3956300"/>
            <a:chExt cx="3861850" cy="404400"/>
          </a:xfrm>
        </p:grpSpPr>
        <p:sp>
          <p:nvSpPr>
            <p:cNvPr id="195" name="Google Shape;195;p19"/>
            <p:cNvSpPr txBox="1"/>
            <p:nvPr/>
          </p:nvSpPr>
          <p:spPr>
            <a:xfrm>
              <a:off x="5257800" y="3956300"/>
              <a:ext cx="3564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54000" wrap="square" tIns="91425">
              <a:noAutofit/>
            </a:bodyPr>
            <a:lstStyle/>
            <a:p>
              <a:pPr indent="0" lvl="0" marL="0" rtl="0" algn="l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Live coding (the-cc.io/py-greeting-30)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96" name="Google Shape;19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0850" y="4030962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Selection in Python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: commentary</a:t>
            </a:r>
            <a:endParaRPr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10900" y="1289300"/>
            <a:ext cx="44256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print("What’s your name?")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user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if user == "Elizabeth":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print("Good morning Your Majesty")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print("Hello", user)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736500" y="1350500"/>
            <a:ext cx="4086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condition will check if the value of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equal to the string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Elizabeth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736500" y="2569700"/>
            <a:ext cx="4086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block, i.e. the code that will be executed if the condition is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4736500" y="1960100"/>
            <a:ext cx="4086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expression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"Elizabeth"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will evaluate to either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4736500" y="3179300"/>
            <a:ext cx="4086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block, i.e. the code that will be executed if the condition is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4736500" y="3788900"/>
            <a:ext cx="4086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Only </a:t>
            </a: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these blocks will be executed, depending on the value of the condition.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674776" y="1980718"/>
            <a:ext cx="20814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29550" y="2241458"/>
            <a:ext cx="37749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29550" y="2720360"/>
            <a:ext cx="37749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