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Quicksand" panose="02010600030101010101" charset="0"/>
      <p:regular r:id="rId27"/>
      <p:bold r:id="rId28"/>
    </p:embeddedFont>
    <p:embeddedFont>
      <p:font typeface="Quicksand Medium" panose="02010600030101010101" charset="0"/>
      <p:regular r:id="rId29"/>
      <p:bold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-cc.io/curriculu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reativecommons.org/licenses/by-nc-sa/4.0/" TargetMode="External"/><Relationship Id="rId4" Type="http://schemas.openxmlformats.org/officeDocument/2006/relationships/hyperlink" Target="https://www.raspberrypi.org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Last updated 16-04-21</a:t>
            </a:r>
            <a:endParaRPr sz="10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100"/>
              <a:buFont typeface="Arial"/>
              <a:buNone/>
            </a:pPr>
            <a:endParaRPr sz="10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- the latest version is available at: </a:t>
            </a:r>
            <a:r>
              <a:rPr lang="en-GB" sz="10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the-cc.io/curriculum</a:t>
            </a: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by the </a:t>
            </a:r>
            <a:r>
              <a:rPr lang="en-GB" sz="10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Raspberry Pi Foundation</a:t>
            </a: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 under a Creative Commons Attribution-NonCommercial-ShareAlike 4.0 International licence. To view a copy of this license, visit, see </a:t>
            </a:r>
            <a:r>
              <a:rPr lang="en-GB" sz="10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creativecommons.org/licenses/by-nc-sa/4.0/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763d00b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763d00b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763d00b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b763d00b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763d00b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b763d00b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ca33986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ca33986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ca33986e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ca33986e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ca33986e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ca33986e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aecee55ec_6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aecee55ec_6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b2f9add0e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b2f9add0e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b2f9add0e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b2f9add0e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b3760a4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b3760a4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2f9add0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2f9add0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b2f9add0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b2f9add0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c9b105bc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c9b105bc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c9b105bc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c9b105bc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016eeabfd_2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016eeabfd_2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016eeabfd_2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016eeabfd_2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2f9add0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2f9add0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2f9add0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2f9add0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944449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0944449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0944449e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0944449e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036c213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036c2135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036c213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036c213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54db3cf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554db3cf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40000" y="0"/>
            <a:ext cx="19611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5500" y="4491500"/>
            <a:ext cx="1407075" cy="4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text">
  <p:cSld name="TITLE_4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6840000" y="0"/>
            <a:ext cx="19623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/ Questions / Lists">
  <p:cSld name="TITLE_4_1_1_1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11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 under (with heading)">
  <p:cSld name="TITLE_4_1_1_2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 under (no heading)">
  <p:cSld name="TITLE_4_1_1_1_4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(no text under)">
  <p:cSld name="TITLE_4_1_1_1_3_2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0900" y="307424"/>
            <a:ext cx="8521200" cy="7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>
  <p:cSld name="TITLE_4_1_1_1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40965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4736600" y="1017700"/>
            <a:ext cx="40965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2:1">
  <p:cSld name="TITLE_4_1_1_1_3_1_1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558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6041575" y="1017700"/>
            <a:ext cx="27918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1:2">
  <p:cSld name="TITLE_4_1_1_1_3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279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3253475" y="1017700"/>
            <a:ext cx="55794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1:1:1">
  <p:cSld name="TITLE_4_1_1_1_3_1_1_1_1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270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253475" y="1017700"/>
            <a:ext cx="270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149075" y="1017700"/>
            <a:ext cx="270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Quicksand"/>
              <a:buNone/>
              <a:defRPr sz="2800" b="1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第二课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</a:rPr>
              <a:t>: 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处理数据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69" name="Google Shape;69;p12"/>
          <p:cNvSpPr txBox="1">
            <a:spLocks noGrp="1"/>
          </p:cNvSpPr>
          <p:nvPr>
            <p:ph type="subTitle" idx="2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八年级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</a:rPr>
              <a:t> – </a:t>
            </a:r>
            <a:r>
              <a:rPr lang="en-US" dirty="0">
                <a:latin typeface="Segoe UI" panose="020B0502040204020203" pitchFamily="34" charset="0"/>
                <a:ea typeface="等线" panose="02010600030101010101" pitchFamily="2" charset="-122"/>
              </a:rPr>
              <a:t>P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ython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编程入门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310900" y="1289300"/>
            <a:ext cx="442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days = 7 * 31 + 4 * 30 + 28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quad = 4 * days + 1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lvl="0">
              <a:lnSpc>
                <a:spcPct val="115000"/>
              </a:lnSpc>
            </a:pPr>
            <a:r>
              <a:rPr lang="en-GB" altLang="zh-CN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四年的天数是“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, </a:t>
            </a:r>
            <a:r>
              <a:rPr lang="en-GB" altLang="zh-CN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quad)</a:t>
            </a:r>
          </a:p>
        </p:txBody>
      </p:sp>
      <p:sp>
        <p:nvSpPr>
          <p:cNvPr id="187" name="Google Shape;187;p21"/>
          <p:cNvSpPr/>
          <p:nvPr/>
        </p:nvSpPr>
        <p:spPr>
          <a:xfrm>
            <a:off x="336175" y="1350500"/>
            <a:ext cx="30165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sym typeface="Quicksand Medium"/>
              </a:rPr>
              <a:t>活动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sym typeface="Quicksand Medium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等线" panose="02010600030101010101" pitchFamily="2" charset="-122"/>
              <a:sym typeface="Quicksand Medium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291399" y="312575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机器</a:t>
            </a:r>
            <a:endParaRPr lang="en-US" altLang="zh-CN" sz="2400" b="1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/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执行代码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190" name="Google Shape;190;p21"/>
          <p:cNvGrpSpPr/>
          <p:nvPr/>
        </p:nvGrpSpPr>
        <p:grpSpPr>
          <a:xfrm>
            <a:off x="4724400" y="3106850"/>
            <a:ext cx="1984913" cy="363178"/>
            <a:chOff x="5257800" y="2344850"/>
            <a:chExt cx="1984913" cy="363178"/>
          </a:xfrm>
        </p:grpSpPr>
        <p:sp>
          <p:nvSpPr>
            <p:cNvPr id="191" name="Google Shape;191;p21"/>
            <p:cNvSpPr txBox="1"/>
            <p:nvPr/>
          </p:nvSpPr>
          <p:spPr>
            <a:xfrm>
              <a:off x="5257800" y="2344850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days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6090113" y="2393928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365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93" name="Google Shape;193;p21"/>
          <p:cNvSpPr/>
          <p:nvPr/>
        </p:nvSpPr>
        <p:spPr>
          <a:xfrm>
            <a:off x="1098176" y="1350500"/>
            <a:ext cx="22545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4736600" y="1289300"/>
            <a:ext cx="408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当前指令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4736700" y="2737100"/>
            <a:ext cx="408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状态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4724400" y="4108700"/>
            <a:ext cx="3564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输出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4736700" y="1594100"/>
            <a:ext cx="408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计算表达式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198" name="Google Shape;198;p21"/>
          <p:cNvGrpSpPr/>
          <p:nvPr/>
        </p:nvGrpSpPr>
        <p:grpSpPr>
          <a:xfrm>
            <a:off x="4818861" y="2203700"/>
            <a:ext cx="3803589" cy="363300"/>
            <a:chOff x="5352261" y="2280089"/>
            <a:chExt cx="3803589" cy="363300"/>
          </a:xfrm>
        </p:grpSpPr>
        <p:sp>
          <p:nvSpPr>
            <p:cNvPr id="199" name="Google Shape;199;p21"/>
            <p:cNvSpPr txBox="1"/>
            <p:nvPr/>
          </p:nvSpPr>
          <p:spPr>
            <a:xfrm>
              <a:off x="5590950" y="2280089"/>
              <a:ext cx="3564900" cy="36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lvl="0">
                <a:lnSpc>
                  <a:spcPct val="114000"/>
                </a:lnSpc>
              </a:pPr>
              <a:r>
                <a:rPr lang="zh-CN" altLang="en-US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计算一年中的天数。</a:t>
              </a:r>
              <a:endParaRPr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5352261" y="2393774"/>
              <a:ext cx="180000" cy="18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?</a:t>
              </a:r>
              <a:endParaRPr sz="10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</p:grpSp>
      <p:sp>
        <p:nvSpPr>
          <p:cNvPr id="201" name="Google Shape;201;p21"/>
          <p:cNvSpPr txBox="1"/>
          <p:nvPr/>
        </p:nvSpPr>
        <p:spPr>
          <a:xfrm>
            <a:off x="4736700" y="1808225"/>
            <a:ext cx="408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并将值赋给天数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3406150" y="1377862"/>
            <a:ext cx="359400" cy="22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365</a:t>
            </a:r>
            <a:endParaRPr sz="100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/>
        </p:nvSpPr>
        <p:spPr>
          <a:xfrm>
            <a:off x="4736700" y="1594100"/>
            <a:ext cx="40860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计算表达式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310900" y="1607750"/>
            <a:ext cx="22014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sym typeface="Quicksand Medium"/>
              </a:rPr>
              <a:t>活动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sym typeface="Quicksand Medium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等线" panose="02010600030101010101" pitchFamily="2" charset="-122"/>
              <a:sym typeface="Quicksand Medium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机器</a:t>
            </a:r>
            <a:endParaRPr lang="en-US" altLang="zh-CN" sz="2400" b="1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/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执行代码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211" name="Google Shape;211;p22"/>
          <p:cNvGrpSpPr/>
          <p:nvPr/>
        </p:nvGrpSpPr>
        <p:grpSpPr>
          <a:xfrm>
            <a:off x="4724400" y="3106850"/>
            <a:ext cx="1984913" cy="363178"/>
            <a:chOff x="5257800" y="2344850"/>
            <a:chExt cx="1984913" cy="363178"/>
          </a:xfrm>
        </p:grpSpPr>
        <p:sp>
          <p:nvSpPr>
            <p:cNvPr id="212" name="Google Shape;212;p22"/>
            <p:cNvSpPr txBox="1"/>
            <p:nvPr/>
          </p:nvSpPr>
          <p:spPr>
            <a:xfrm>
              <a:off x="5257800" y="2344850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days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6090113" y="2393928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365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214" name="Google Shape;214;p22"/>
          <p:cNvSpPr/>
          <p:nvPr/>
        </p:nvSpPr>
        <p:spPr>
          <a:xfrm>
            <a:off x="1098722" y="1603125"/>
            <a:ext cx="14136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22"/>
          <p:cNvGrpSpPr/>
          <p:nvPr/>
        </p:nvGrpSpPr>
        <p:grpSpPr>
          <a:xfrm>
            <a:off x="4724400" y="3487850"/>
            <a:ext cx="1984913" cy="363178"/>
            <a:chOff x="5257800" y="2725850"/>
            <a:chExt cx="1984913" cy="363178"/>
          </a:xfrm>
        </p:grpSpPr>
        <p:sp>
          <p:nvSpPr>
            <p:cNvPr id="216" name="Google Shape;216;p22"/>
            <p:cNvSpPr txBox="1"/>
            <p:nvPr/>
          </p:nvSpPr>
          <p:spPr>
            <a:xfrm>
              <a:off x="5257800" y="2725850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quad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6090113" y="2774928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1461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218" name="Google Shape;218;p22"/>
          <p:cNvSpPr txBox="1"/>
          <p:nvPr/>
        </p:nvSpPr>
        <p:spPr>
          <a:xfrm>
            <a:off x="4736600" y="1289300"/>
            <a:ext cx="408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当前指令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4736700" y="2737100"/>
            <a:ext cx="408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状态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4724400" y="4108700"/>
            <a:ext cx="3564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输出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4736700" y="1822700"/>
            <a:ext cx="408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并将值赋给 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quad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222" name="Google Shape;222;p22"/>
          <p:cNvGrpSpPr/>
          <p:nvPr/>
        </p:nvGrpSpPr>
        <p:grpSpPr>
          <a:xfrm>
            <a:off x="4818861" y="2197562"/>
            <a:ext cx="3744900" cy="363300"/>
            <a:chOff x="5352261" y="2197562"/>
            <a:chExt cx="3744900" cy="363300"/>
          </a:xfrm>
        </p:grpSpPr>
        <p:sp>
          <p:nvSpPr>
            <p:cNvPr id="223" name="Google Shape;223;p22"/>
            <p:cNvSpPr txBox="1"/>
            <p:nvPr/>
          </p:nvSpPr>
          <p:spPr>
            <a:xfrm>
              <a:off x="5532261" y="2197562"/>
              <a:ext cx="3564900" cy="36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lvl="0">
                <a:lnSpc>
                  <a:spcPct val="114000"/>
                </a:lnSpc>
              </a:pPr>
              <a:r>
                <a:rPr lang="zh-CN" altLang="en-US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计算四年中的天数。</a:t>
              </a:r>
              <a:endParaRPr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5352261" y="2317574"/>
              <a:ext cx="180000" cy="18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?</a:t>
              </a:r>
              <a:endParaRPr sz="10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</p:grpSp>
      <p:sp>
        <p:nvSpPr>
          <p:cNvPr id="225" name="Google Shape;225;p22"/>
          <p:cNvSpPr txBox="1"/>
          <p:nvPr/>
        </p:nvSpPr>
        <p:spPr>
          <a:xfrm>
            <a:off x="310900" y="1289300"/>
            <a:ext cx="442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days = 7 * 31 + 4 * 30 + 28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quad = 4 * days + 1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lvl="0">
              <a:lnSpc>
                <a:spcPct val="115000"/>
              </a:lnSpc>
            </a:pPr>
            <a:r>
              <a:rPr lang="en-GB" altLang="zh-CN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四年的天数是“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, </a:t>
            </a:r>
            <a:r>
              <a:rPr lang="en-GB" altLang="zh-CN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quad)</a:t>
            </a:r>
          </a:p>
        </p:txBody>
      </p:sp>
      <p:sp>
        <p:nvSpPr>
          <p:cNvPr id="226" name="Google Shape;226;p22"/>
          <p:cNvSpPr/>
          <p:nvPr/>
        </p:nvSpPr>
        <p:spPr>
          <a:xfrm>
            <a:off x="2567950" y="1631925"/>
            <a:ext cx="359400" cy="22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1461</a:t>
            </a:r>
            <a:endParaRPr sz="100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/>
          <p:nvPr/>
        </p:nvSpPr>
        <p:spPr>
          <a:xfrm>
            <a:off x="310900" y="1867209"/>
            <a:ext cx="36870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23"/>
          <p:cNvSpPr txBox="1"/>
          <p:nvPr/>
        </p:nvSpPr>
        <p:spPr>
          <a:xfrm>
            <a:off x="310900" y="1289300"/>
            <a:ext cx="442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days = 365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quad = 4 * days + 1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lvl="0">
              <a:lnSpc>
                <a:spcPct val="115000"/>
              </a:lnSpc>
            </a:pPr>
            <a:r>
              <a:rPr lang="en-GB" altLang="zh-CN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四年的天数是“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, </a:t>
            </a:r>
            <a:r>
              <a:rPr lang="en-GB" altLang="zh-CN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quad)</a:t>
            </a:r>
          </a:p>
        </p:txBody>
      </p:sp>
      <p:sp>
        <p:nvSpPr>
          <p:cNvPr id="233" name="Google Shape;233;p23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sym typeface="Quicksand Medium"/>
              </a:rPr>
              <a:t>活动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sym typeface="Quicksand Medium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等线" panose="02010600030101010101" pitchFamily="2" charset="-122"/>
              <a:sym typeface="Quicksand Medium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机器</a:t>
            </a:r>
            <a:endParaRPr lang="en-US" altLang="zh-CN" sz="2400" b="1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/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执行代码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235" name="Google Shape;235;p23"/>
          <p:cNvGrpSpPr/>
          <p:nvPr/>
        </p:nvGrpSpPr>
        <p:grpSpPr>
          <a:xfrm>
            <a:off x="4724400" y="3106850"/>
            <a:ext cx="1984913" cy="363178"/>
            <a:chOff x="5257800" y="2344850"/>
            <a:chExt cx="1984913" cy="363178"/>
          </a:xfrm>
        </p:grpSpPr>
        <p:sp>
          <p:nvSpPr>
            <p:cNvPr id="236" name="Google Shape;236;p23"/>
            <p:cNvSpPr txBox="1"/>
            <p:nvPr/>
          </p:nvSpPr>
          <p:spPr>
            <a:xfrm>
              <a:off x="5257800" y="2344850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days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6090113" y="2393928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365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238" name="Google Shape;238;p23"/>
          <p:cNvSpPr txBox="1"/>
          <p:nvPr/>
        </p:nvSpPr>
        <p:spPr>
          <a:xfrm>
            <a:off x="4736400" y="4413500"/>
            <a:ext cx="4086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1461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四年中的天数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239" name="Google Shape;239;p23"/>
          <p:cNvGrpSpPr/>
          <p:nvPr/>
        </p:nvGrpSpPr>
        <p:grpSpPr>
          <a:xfrm>
            <a:off x="4724400" y="3487850"/>
            <a:ext cx="1984913" cy="363178"/>
            <a:chOff x="5257800" y="2725850"/>
            <a:chExt cx="1984913" cy="363178"/>
          </a:xfrm>
        </p:grpSpPr>
        <p:sp>
          <p:nvSpPr>
            <p:cNvPr id="240" name="Google Shape;240;p23"/>
            <p:cNvSpPr txBox="1"/>
            <p:nvPr/>
          </p:nvSpPr>
          <p:spPr>
            <a:xfrm>
              <a:off x="5257800" y="2725850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quad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090113" y="2774928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1461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242" name="Google Shape;242;p23"/>
          <p:cNvSpPr txBox="1"/>
          <p:nvPr/>
        </p:nvSpPr>
        <p:spPr>
          <a:xfrm>
            <a:off x="4736500" y="1289300"/>
            <a:ext cx="4086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当前指令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4724400" y="2737100"/>
            <a:ext cx="3564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状态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4724400" y="4108700"/>
            <a:ext cx="3564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输出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4736400" y="1594100"/>
            <a:ext cx="40863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显示四边形的值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4736400" y="1822700"/>
            <a:ext cx="4086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以及字面上的“四年天数”。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4997150" y="2208450"/>
            <a:ext cx="3564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显示结果。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818861" y="2317574"/>
            <a:ext cx="180000" cy="180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</a:t>
            </a:r>
            <a:endParaRPr sz="10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顺序很重要</a:t>
            </a:r>
            <a:endParaRPr sz="2400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1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310900" y="1322524"/>
            <a:ext cx="4096500" cy="272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您将获得一个程序，该程序应该将时间长度从几秒钟转换为分钟。</a:t>
            </a:r>
            <a:endParaRPr lang="en-US" altLang="zh-CN"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5000"/>
              </a:lnSpc>
            </a:pPr>
            <a:endParaRPr lang="en-US" sz="1800" b="1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5000"/>
              </a:lnSpc>
            </a:pP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重新排列</a:t>
            </a: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（更改）语句的顺序，以便程序运行到完成而不会出错。</a:t>
            </a:r>
            <a:endParaRPr lang="en-US" altLang="zh-CN"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5000"/>
              </a:lnSpc>
            </a:pPr>
            <a:endParaRPr lang="en-US" sz="1800" b="1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5000"/>
              </a:lnSpc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使用你的</a:t>
            </a: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工作表</a:t>
            </a: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。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pic>
        <p:nvPicPr>
          <p:cNvPr id="256" name="Google Shape;2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200" y="1322525"/>
            <a:ext cx="4096501" cy="18084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/>
          <p:nvPr/>
        </p:nvSpPr>
        <p:spPr>
          <a:xfrm>
            <a:off x="4891976" y="234591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2" name="Google Shape;262;p25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/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2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sym typeface="Quicksand"/>
              </a:rPr>
              <a:t>微妙之处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sym typeface="Quicksand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554250" y="1289300"/>
            <a:ext cx="4182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 = 5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double = 2 * number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 = 15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265" name="Google Shape;265;p25"/>
          <p:cNvSpPr/>
          <p:nvPr/>
        </p:nvSpPr>
        <p:spPr>
          <a:xfrm>
            <a:off x="310900" y="190759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4910863" y="1195550"/>
            <a:ext cx="3930624" cy="20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chemeClr val="lt1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问题</a:t>
            </a:r>
            <a:r>
              <a:rPr lang="en-GB" dirty="0">
                <a:solidFill>
                  <a:schemeClr val="lt1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 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2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执行     后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double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的值是多少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</a:t>
            </a:r>
          </a:p>
          <a:p>
            <a:pPr lvl="0">
              <a:lnSpc>
                <a:spcPct val="112000"/>
              </a:lnSpc>
              <a:spcBef>
                <a:spcPts val="600"/>
              </a:spcBef>
            </a:pP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10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30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>
              <a:lnSpc>
                <a:spcPct val="112000"/>
              </a:lnSpc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行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     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不是有效的赋值：数字已具有值。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4910863" y="236479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1</a:t>
            </a:r>
            <a:endParaRPr sz="1000"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4910863" y="2606812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2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4910863" y="283526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3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70" name="Google Shape;270;p25"/>
          <p:cNvSpPr/>
          <p:nvPr/>
        </p:nvSpPr>
        <p:spPr>
          <a:xfrm>
            <a:off x="5390990" y="1653932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</a:t>
            </a:r>
            <a:endParaRPr sz="1000"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4717576" y="2332360"/>
            <a:ext cx="216000" cy="21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▹</a:t>
            </a:r>
            <a:endParaRPr sz="10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272" name="Google Shape;272;p25"/>
          <p:cNvGrpSpPr/>
          <p:nvPr/>
        </p:nvGrpSpPr>
        <p:grpSpPr>
          <a:xfrm>
            <a:off x="4736700" y="3651500"/>
            <a:ext cx="4086000" cy="946200"/>
            <a:chOff x="4736700" y="3651500"/>
            <a:chExt cx="4086000" cy="946200"/>
          </a:xfrm>
        </p:grpSpPr>
        <p:sp>
          <p:nvSpPr>
            <p:cNvPr id="273" name="Google Shape;273;p25"/>
            <p:cNvSpPr txBox="1"/>
            <p:nvPr/>
          </p:nvSpPr>
          <p:spPr>
            <a:xfrm>
              <a:off x="4736700" y="3651500"/>
              <a:ext cx="4086000" cy="9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lt1"/>
                  </a:solidFill>
                  <a:highlight>
                    <a:schemeClr val="dk1"/>
                  </a:highlight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 </a:t>
              </a:r>
              <a:r>
                <a:rPr lang="zh-CN" altLang="en-US" dirty="0">
                  <a:solidFill>
                    <a:schemeClr val="lt1"/>
                  </a:solidFill>
                  <a:highlight>
                    <a:schemeClr val="dk1"/>
                  </a:highlight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为什么</a:t>
              </a:r>
              <a:r>
                <a:rPr lang="en-GB" dirty="0">
                  <a:solidFill>
                    <a:schemeClr val="lt1"/>
                  </a:solidFill>
                  <a:highlight>
                    <a:schemeClr val="dk1"/>
                  </a:highlight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 </a:t>
              </a:r>
              <a:r>
                <a:rPr lang="en-GB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. </a:t>
              </a:r>
              <a:endParaRPr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  <a:p>
              <a:pPr lvl="0">
                <a:lnSpc>
                  <a:spcPct val="112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行</a:t>
              </a:r>
              <a:r>
                <a:rPr lang="en-GB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       </a:t>
              </a:r>
              <a:r>
                <a:rPr lang="zh-CN" altLang="en-US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仅影响数字变量。
</a:t>
              </a:r>
              <a:r>
                <a:rPr lang="en-GB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double </a:t>
              </a:r>
              <a:r>
                <a:rPr lang="zh-CN" altLang="en-US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的值未“更新”</a:t>
              </a:r>
              <a:r>
                <a:rPr lang="en-GB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.</a:t>
              </a:r>
              <a:endParaRPr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5090863" y="4104858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A</a:t>
              </a:r>
              <a:endParaRPr sz="10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</p:grpSp>
      <p:sp>
        <p:nvSpPr>
          <p:cNvPr id="275" name="Google Shape;275;p25"/>
          <p:cNvSpPr/>
          <p:nvPr/>
        </p:nvSpPr>
        <p:spPr>
          <a:xfrm>
            <a:off x="5699638" y="2829930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</a:t>
            </a:r>
            <a:endParaRPr sz="1000"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/>
          <p:nvPr/>
        </p:nvSpPr>
        <p:spPr>
          <a:xfrm>
            <a:off x="4699575" y="2664618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1" name="Google Shape;281;p26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/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2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微妙之处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554250" y="1289300"/>
            <a:ext cx="41823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 = 5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 = number + 10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310900" y="166319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4736600" y="1289300"/>
            <a:ext cx="4086000" cy="22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问题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2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执行    后，数字的值是多少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</a:t>
            </a:r>
          </a:p>
          <a:p>
            <a:pPr lvl="0">
              <a:lnSpc>
                <a:spcPct val="112000"/>
              </a:lnSpc>
              <a:spcBef>
                <a:spcPts val="600"/>
              </a:spcBef>
            </a:pP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5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和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15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15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>
              <a:lnSpc>
                <a:spcPct val="112000"/>
              </a:lnSpc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number 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没有有效的值</a:t>
            </a:r>
            <a:endParaRPr lang="en-US" altLang="zh-CN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>
              <a:lnSpc>
                <a:spcPct val="112000"/>
              </a:lnSpc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行      不是有效的赋值：数字已具有值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4718462" y="2439103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1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87" name="Google Shape;287;p26"/>
          <p:cNvSpPr/>
          <p:nvPr/>
        </p:nvSpPr>
        <p:spPr>
          <a:xfrm>
            <a:off x="4718462" y="268111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2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4718462" y="2909574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3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5204080" y="1727600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</a:t>
            </a:r>
            <a:endParaRPr sz="1000"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4525175" y="2651068"/>
            <a:ext cx="216000" cy="21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▹</a:t>
            </a:r>
            <a:endParaRPr sz="10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4736700" y="3651500"/>
            <a:ext cx="4086000" cy="12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为什么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2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计算表达式数 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+ 10
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并将结果分配给 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number。
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替换 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number 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的先前值。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5514849" y="3157976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</a:t>
            </a:r>
            <a:endParaRPr sz="1000"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4718462" y="3153976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4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3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从出生年份计算年龄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310900" y="1289299"/>
            <a:ext cx="4096500" cy="327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使用</a:t>
            </a:r>
            <a:r>
              <a:rPr lang="zh-CN" altLang="en-US" sz="1800" dirty="0">
                <a:solidFill>
                  <a:schemeClr val="dk1"/>
                </a:solidFill>
                <a:highlight>
                  <a:srgbClr val="FF0000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结对编程</a:t>
            </a:r>
            <a:r>
              <a:rPr lang="en-GB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驱动</a:t>
            </a:r>
            <a:br>
              <a:rPr lang="en-US" altLang="zh-CN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</a:b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控制键盘和鼠标</a:t>
            </a:r>
            <a:r>
              <a:rPr lang="en-GB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导航栏</a:t>
            </a:r>
            <a:br>
              <a:rPr lang="en-US" altLang="zh-CN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</a:b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提供支持和指导</a:t>
            </a:r>
            <a:r>
              <a:rPr lang="en-GB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2000"/>
              </a:lnSpc>
              <a:spcBef>
                <a:spcPts val="1600"/>
              </a:spcBef>
            </a:pP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交替</a:t>
            </a:r>
            <a:br>
              <a:rPr lang="en-GB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</a:b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角色之间</a:t>
            </a:r>
            <a:r>
              <a:rPr lang="en-GB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pic>
        <p:nvPicPr>
          <p:cNvPr id="303" name="Google Shape;3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600" y="1289307"/>
            <a:ext cx="4086099" cy="272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3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从出生年份计算年龄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4736600" y="1289300"/>
            <a:ext cx="40914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  <a:spcAft>
                <a:spcPts val="1000"/>
              </a:spcAft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创建一个程序，询问用户的出生年份并计算他们的年龄</a:t>
            </a:r>
            <a:r>
              <a:rPr lang="en-GB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 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311" name="Google Shape;311;p28"/>
          <p:cNvGrpSpPr/>
          <p:nvPr/>
        </p:nvGrpSpPr>
        <p:grpSpPr>
          <a:xfrm>
            <a:off x="4441389" y="2487591"/>
            <a:ext cx="3861850" cy="404400"/>
            <a:chOff x="4960850" y="3956300"/>
            <a:chExt cx="3861850" cy="404400"/>
          </a:xfrm>
        </p:grpSpPr>
        <p:sp>
          <p:nvSpPr>
            <p:cNvPr id="312" name="Google Shape;312;p28"/>
            <p:cNvSpPr txBox="1"/>
            <p:nvPr/>
          </p:nvSpPr>
          <p:spPr>
            <a:xfrm>
              <a:off x="5257800" y="3956300"/>
              <a:ext cx="35649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marL="0" lvl="0" indent="0" algn="l" rtl="0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Live coding</a:t>
              </a:r>
              <a:endParaRPr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  <p:pic>
          <p:nvPicPr>
            <p:cNvPr id="313" name="Google Shape;31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60850" y="4030962"/>
              <a:ext cx="270000" cy="27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Google Shape;314;p28"/>
          <p:cNvSpPr txBox="1"/>
          <p:nvPr/>
        </p:nvSpPr>
        <p:spPr>
          <a:xfrm>
            <a:off x="310900" y="1289300"/>
            <a:ext cx="3861900" cy="11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print("Year of birth?")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birth_year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 = input()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age = 2020 - </a:t>
            </a:r>
            <a:r>
              <a:rPr lang="en-GB" dirty="0" err="1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birth_year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print("You are", age, "years old")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4731300" y="3005700"/>
            <a:ext cx="40914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980000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age = 2020 - </a:t>
            </a:r>
            <a:r>
              <a:rPr lang="en-GB" sz="1100" dirty="0" err="1">
                <a:solidFill>
                  <a:srgbClr val="980000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birth_year</a:t>
            </a:r>
            <a:endParaRPr sz="1100" dirty="0">
              <a:solidFill>
                <a:srgbClr val="980000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rgbClr val="980000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TypeError</a:t>
            </a:r>
            <a:r>
              <a:rPr lang="en-GB" sz="1100" dirty="0">
                <a:solidFill>
                  <a:srgbClr val="980000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: unsupported operand type(s) for -: 'int' and 'str'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/>
        </p:nvSpPr>
        <p:spPr>
          <a:xfrm>
            <a:off x="310900" y="1289300"/>
            <a:ext cx="4425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print("Year of birth?")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birth_year = input()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age = 2020 - birth_year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print("You are", age, "years old")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3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grpSp>
        <p:nvGrpSpPr>
          <p:cNvPr id="323" name="Google Shape;323;p29"/>
          <p:cNvGrpSpPr/>
          <p:nvPr/>
        </p:nvGrpSpPr>
        <p:grpSpPr>
          <a:xfrm>
            <a:off x="4736600" y="3316393"/>
            <a:ext cx="2759058" cy="588900"/>
            <a:chOff x="5257800" y="1888143"/>
            <a:chExt cx="2759058" cy="588900"/>
          </a:xfrm>
        </p:grpSpPr>
        <p:sp>
          <p:nvSpPr>
            <p:cNvPr id="324" name="Google Shape;324;p29"/>
            <p:cNvSpPr txBox="1"/>
            <p:nvPr/>
          </p:nvSpPr>
          <p:spPr>
            <a:xfrm>
              <a:off x="5257800" y="1888143"/>
              <a:ext cx="14661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zh-CN" altLang="en-US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对 </a:t>
              </a:r>
              <a:r>
                <a:rPr lang="en-US" altLang="zh-CN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input </a:t>
              </a:r>
              <a:r>
                <a:rPr lang="zh-CN" altLang="en-US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的调用返回什么</a:t>
              </a:r>
              <a:endParaRPr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6864258" y="2025543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"2008"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326" name="Google Shape;326;p29"/>
          <p:cNvSpPr txBox="1"/>
          <p:nvPr/>
        </p:nvSpPr>
        <p:spPr>
          <a:xfrm>
            <a:off x="4736600" y="1294200"/>
            <a:ext cx="4086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input 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函数始终返回用户键入的</a:t>
            </a:r>
            <a:r>
              <a:rPr lang="zh-CN" altLang="en-US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字符串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内容，即一段文本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>
            <a:off x="4736600" y="2586283"/>
            <a:ext cx="4086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不可能从数字中减去一段文本，因此会出现</a:t>
            </a:r>
            <a:r>
              <a:rPr lang="zh-CN" altLang="en-US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错误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330" name="Google Shape;330;p29"/>
          <p:cNvGrpSpPr/>
          <p:nvPr/>
        </p:nvGrpSpPr>
        <p:grpSpPr>
          <a:xfrm>
            <a:off x="4736593" y="3925515"/>
            <a:ext cx="2759065" cy="363143"/>
            <a:chOff x="5257793" y="3210589"/>
            <a:chExt cx="2759065" cy="363143"/>
          </a:xfrm>
        </p:grpSpPr>
        <p:sp>
          <p:nvSpPr>
            <p:cNvPr id="331" name="Google Shape;331;p29"/>
            <p:cNvSpPr txBox="1"/>
            <p:nvPr/>
          </p:nvSpPr>
          <p:spPr>
            <a:xfrm>
              <a:off x="5257793" y="3210589"/>
              <a:ext cx="14661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birth_year</a:t>
              </a:r>
              <a:endParaRPr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6864258" y="3259632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"2008"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333" name="Google Shape;333;p29"/>
          <p:cNvSpPr txBox="1"/>
          <p:nvPr/>
        </p:nvSpPr>
        <p:spPr>
          <a:xfrm>
            <a:off x="4736600" y="1949340"/>
            <a:ext cx="40860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输入返回的文本将分配给 </a:t>
            </a:r>
            <a:r>
              <a:rPr lang="en-GB" dirty="0" err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birth_year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: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34" name="Google Shape;334;p29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从出生年份计算年龄：注释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/>
        </p:nvSpPr>
        <p:spPr>
          <a:xfrm>
            <a:off x="310900" y="1289300"/>
            <a:ext cx="40860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print("Year of birth?")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birth_year = int(input())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age = 2020 - birth_year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print("You are", age, "years old")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340" name="Google Shape;340;p30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3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4736600" y="1949340"/>
            <a:ext cx="4086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此值将传递给 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int 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函数，该函数返回相应的整数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343" name="Google Shape;343;p30"/>
          <p:cNvGrpSpPr/>
          <p:nvPr/>
        </p:nvGrpSpPr>
        <p:grpSpPr>
          <a:xfrm>
            <a:off x="4736591" y="3316393"/>
            <a:ext cx="2759058" cy="588900"/>
            <a:chOff x="5257800" y="1888143"/>
            <a:chExt cx="2759058" cy="588900"/>
          </a:xfrm>
        </p:grpSpPr>
        <p:sp>
          <p:nvSpPr>
            <p:cNvPr id="344" name="Google Shape;344;p30"/>
            <p:cNvSpPr txBox="1"/>
            <p:nvPr/>
          </p:nvSpPr>
          <p:spPr>
            <a:xfrm>
              <a:off x="5257800" y="1888143"/>
              <a:ext cx="14661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zh-CN" altLang="en-US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对 </a:t>
              </a:r>
              <a:r>
                <a:rPr lang="en-US" altLang="zh-CN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input </a:t>
              </a:r>
              <a:r>
                <a:rPr lang="zh-CN" altLang="en-US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的调用返回什么</a:t>
              </a:r>
              <a:endParaRPr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6864258" y="2025543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"2008"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346" name="Google Shape;346;p30"/>
          <p:cNvSpPr txBox="1"/>
          <p:nvPr/>
        </p:nvSpPr>
        <p:spPr>
          <a:xfrm>
            <a:off x="4736600" y="1294200"/>
            <a:ext cx="4086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input 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函数始终返回用户键入的</a:t>
            </a:r>
            <a:r>
              <a:rPr lang="zh-CN" altLang="en-US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字符串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内容：一段文本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351" name="Google Shape;351;p30"/>
          <p:cNvGrpSpPr/>
          <p:nvPr/>
        </p:nvGrpSpPr>
        <p:grpSpPr>
          <a:xfrm>
            <a:off x="4736600" y="3826551"/>
            <a:ext cx="2759058" cy="588900"/>
            <a:chOff x="5257800" y="1888143"/>
            <a:chExt cx="2759058" cy="588900"/>
          </a:xfrm>
        </p:grpSpPr>
        <p:sp>
          <p:nvSpPr>
            <p:cNvPr id="352" name="Google Shape;352;p30"/>
            <p:cNvSpPr txBox="1"/>
            <p:nvPr/>
          </p:nvSpPr>
          <p:spPr>
            <a:xfrm>
              <a:off x="5257800" y="1888143"/>
              <a:ext cx="14661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birth_year</a:t>
              </a:r>
              <a:endParaRPr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6864258" y="2039463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2008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354" name="Google Shape;354;p30"/>
          <p:cNvSpPr txBox="1"/>
          <p:nvPr/>
        </p:nvSpPr>
        <p:spPr>
          <a:xfrm>
            <a:off x="4736600" y="2586283"/>
            <a:ext cx="4086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对表达式进行计算，并将结果分配给 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age 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355" name="Google Shape;355;p30"/>
          <p:cNvGrpSpPr/>
          <p:nvPr/>
        </p:nvGrpSpPr>
        <p:grpSpPr>
          <a:xfrm>
            <a:off x="4736593" y="4419514"/>
            <a:ext cx="2759065" cy="363143"/>
            <a:chOff x="5257793" y="3286789"/>
            <a:chExt cx="2759065" cy="363143"/>
          </a:xfrm>
        </p:grpSpPr>
        <p:sp>
          <p:nvSpPr>
            <p:cNvPr id="356" name="Google Shape;356;p30"/>
            <p:cNvSpPr txBox="1"/>
            <p:nvPr/>
          </p:nvSpPr>
          <p:spPr>
            <a:xfrm>
              <a:off x="5257793" y="3286789"/>
              <a:ext cx="14661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age</a:t>
              </a:r>
              <a:endParaRPr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6864258" y="3335832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12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359" name="Google Shape;359;p30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从出生年份计算年龄：注释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/>
        </p:nvSpPr>
        <p:spPr>
          <a:xfrm>
            <a:off x="4736700" y="3727700"/>
            <a:ext cx="40860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真或假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2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无论何时执行该程序，它总是产生相同的输出。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开始活动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做出预测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(</a:t>
            </a: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思考、配对、分享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)</a:t>
            </a:r>
            <a:endParaRPr lang="en-US" sz="2400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257800" y="12893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4736500" y="1310184"/>
            <a:ext cx="4086000" cy="23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问题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当这个程序被执行时，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print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的输出是什么</a:t>
            </a:r>
            <a:r>
              <a:rPr 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</a:t>
            </a:r>
          </a:p>
          <a:p>
            <a:pPr marL="457200" lvl="0" indent="-31750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我的幸运数字是</a:t>
            </a:r>
            <a:r>
              <a:rPr 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lucky</a:t>
            </a:r>
            <a:endParaRPr lang="en-US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我的幸运数字是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13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不执行程序是不可能知道输出的</a:t>
            </a:r>
            <a:endParaRPr lang="en-US" altLang="zh-CN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程序有一个错误</a:t>
            </a:r>
            <a:endParaRPr lang="en-US" altLang="zh-CN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10900" y="1289290"/>
            <a:ext cx="44256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lucky = 13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我的幸运数字是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", lucky)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071660" y="3727700"/>
            <a:ext cx="586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652DA3-D551-89F8-726C-20DBBFF20067}"/>
              </a:ext>
            </a:extLst>
          </p:cNvPr>
          <p:cNvSpPr txBox="1"/>
          <p:nvPr/>
        </p:nvSpPr>
        <p:spPr>
          <a:xfrm>
            <a:off x="5846807" y="3754711"/>
            <a:ext cx="449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sym typeface="Quicksand"/>
              </a:rPr>
              <a:t>真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如何输入数字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65" name="Google Shape;365;p31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4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>
            <a:off x="310900" y="1322525"/>
            <a:ext cx="40965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处理从键盘接收数字输入并对其进行处理的程序</a:t>
            </a:r>
            <a:r>
              <a:rPr lang="en-GB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使用你的</a:t>
            </a: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工作表</a:t>
            </a:r>
            <a:r>
              <a:rPr lang="en-GB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pic>
        <p:nvPicPr>
          <p:cNvPr id="367" name="Google Shape;3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732" y="1289300"/>
            <a:ext cx="3891997" cy="35387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如何输入数字：解决方案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73" name="Google Shape;373;p32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4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74" name="Google Shape;374;p32"/>
          <p:cNvSpPr txBox="1"/>
          <p:nvPr/>
        </p:nvSpPr>
        <p:spPr>
          <a:xfrm>
            <a:off x="310900" y="1289300"/>
            <a:ext cx="44256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print("Weight on Earth?")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weight_earth = int(input())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weight_moon  = weight_earth / 6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print("Weight on moon:", weight_moon)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如何输入数字：解决方案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80" name="Google Shape;380;p33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4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81" name="Google Shape;381;p33"/>
          <p:cNvSpPr txBox="1"/>
          <p:nvPr/>
        </p:nvSpPr>
        <p:spPr>
          <a:xfrm>
            <a:off x="310900" y="1289300"/>
            <a:ext cx="59589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print("How old are you?")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age = int(input())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dog_years = age * 7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print("You are", dog_years, "years old in dog years")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作业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87" name="Google Shape;387;p34"/>
          <p:cNvSpPr txBox="1">
            <a:spLocks noGrp="1"/>
          </p:cNvSpPr>
          <p:nvPr>
            <p:ph type="body" idx="1"/>
          </p:nvPr>
        </p:nvSpPr>
        <p:spPr>
          <a:xfrm>
            <a:off x="310900" y="1289300"/>
            <a:ext cx="5660100" cy="19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zh-CN" altLang="en-US" sz="2800" b="1" dirty="0">
                <a:latin typeface="Segoe UI" panose="020B0502040204020203" pitchFamily="34" charset="0"/>
                <a:ea typeface="等线" panose="02010600030101010101" pitchFamily="2" charset="-122"/>
              </a:rPr>
              <a:t>回答家庭作业表上的问题。</a:t>
            </a:r>
            <a:endParaRPr sz="2800" b="1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/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总结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93" name="Google Shape;393;p35"/>
          <p:cNvSpPr txBox="1"/>
          <p:nvPr/>
        </p:nvSpPr>
        <p:spPr>
          <a:xfrm>
            <a:off x="310900" y="310900"/>
            <a:ext cx="4096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在这节课，你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…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94" name="Google Shape;394;p35"/>
          <p:cNvSpPr txBox="1"/>
          <p:nvPr/>
        </p:nvSpPr>
        <p:spPr>
          <a:xfrm>
            <a:off x="4736600" y="310900"/>
            <a:ext cx="4096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下一节课，你将</a:t>
            </a:r>
            <a:r>
              <a:rPr lang="en-GB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...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95" name="Google Shape;395;p35"/>
          <p:cNvSpPr txBox="1"/>
          <p:nvPr/>
        </p:nvSpPr>
        <p:spPr>
          <a:xfrm>
            <a:off x="4736600" y="1319300"/>
            <a:ext cx="4096500" cy="18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使用</a:t>
            </a: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选择</a:t>
            </a: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（</a:t>
            </a:r>
            <a:r>
              <a:rPr lang="en-US" altLang="zh-CN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if </a:t>
            </a: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语句）来控制程序执行的流程</a:t>
            </a:r>
            <a:endParaRPr lang="en-US" altLang="zh-CN"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5000"/>
              </a:lnSpc>
            </a:pPr>
            <a:endParaRPr lang="en-US"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5000"/>
              </a:lnSpc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在程序中引入</a:t>
            </a: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随机性</a:t>
            </a: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元素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310900" y="1322525"/>
            <a:ext cx="4096500" cy="3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使用算术</a:t>
            </a: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表达式</a:t>
            </a: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来计算值</a:t>
            </a:r>
            <a:endParaRPr lang="en-US" altLang="zh-CN"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5000"/>
              </a:lnSpc>
            </a:pPr>
            <a:endParaRPr lang="en-US"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5000"/>
              </a:lnSpc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用于存储和引用值的</a:t>
            </a: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</a:t>
            </a:r>
            <a:endParaRPr lang="en-US" altLang="zh-CN" sz="1800" b="1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5000"/>
              </a:lnSpc>
            </a:pPr>
            <a:endParaRPr lang="en-US"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5000"/>
              </a:lnSpc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跟踪代码演练并跟踪变量值</a:t>
            </a:r>
            <a:endParaRPr lang="en-US" altLang="zh-CN"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5000"/>
              </a:lnSpc>
            </a:pPr>
            <a:endParaRPr lang="en-US"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5000"/>
              </a:lnSpc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编写从键盘接收</a:t>
            </a: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数字输入</a:t>
            </a: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的程序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开始活动</a:t>
            </a:r>
          </a:p>
        </p:txBody>
      </p:sp>
      <p:sp>
        <p:nvSpPr>
          <p:cNvPr id="94" name="Google Shape;94;p14"/>
          <p:cNvSpPr txBox="1"/>
          <p:nvPr/>
        </p:nvSpPr>
        <p:spPr>
          <a:xfrm>
            <a:off x="5257800" y="129627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736500" y="1125780"/>
            <a:ext cx="4086000" cy="23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问题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当这个程序被执行时，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print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的输出是什么</a:t>
            </a:r>
            <a:r>
              <a:rPr 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</a:t>
            </a:r>
          </a:p>
          <a:p>
            <a:pPr marL="457200" lvl="0" indent="-31750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我的幸运数字是</a:t>
            </a:r>
            <a:r>
              <a:rPr 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lucky</a:t>
            </a:r>
            <a:endParaRPr lang="en-US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我的幸运数字是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13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不执行程序是不可能知道输出的</a:t>
            </a:r>
            <a:endParaRPr lang="en-US" altLang="zh-CN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程序有一个错误</a:t>
            </a:r>
            <a:endParaRPr lang="en-US" altLang="zh-CN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10900" y="1296265"/>
            <a:ext cx="44256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我的幸运数字是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", lucky)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lucky = 13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257800" y="44897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做出预测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(</a:t>
            </a: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思考、配对、分享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)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736700" y="3810875"/>
            <a:ext cx="4086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在程序执行期间，变量必须在该值之前被赋值引用。</a:t>
            </a:r>
            <a:endParaRPr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4736400" y="3880100"/>
            <a:ext cx="40863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真或假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2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无论何时执行该程序，它总是产生相同的输出。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4630812" y="1336210"/>
            <a:ext cx="4086300" cy="23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chemeClr val="lt1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问题</a:t>
            </a:r>
            <a:r>
              <a:rPr lang="en-GB" dirty="0">
                <a:solidFill>
                  <a:schemeClr val="lt1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 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2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当这个程序被执行时，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print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的输出是什么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你好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user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你好和用户在键盘上输入的内容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457200" lvl="0" indent="-317500">
              <a:lnSpc>
                <a:spcPct val="112000"/>
              </a:lnSpc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不执行程序是不可能知道输出的</a:t>
            </a:r>
            <a:endParaRPr lang="en-US" altLang="zh-CN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>
              <a:lnSpc>
                <a:spcPct val="112000"/>
              </a:lnSpc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程序有一个错误</a:t>
            </a:r>
            <a:endParaRPr lang="en-US" altLang="zh-CN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/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开始活动</a:t>
            </a:r>
          </a:p>
        </p:txBody>
      </p:sp>
      <p:sp>
        <p:nvSpPr>
          <p:cNvPr id="116" name="Google Shape;116;p15"/>
          <p:cNvSpPr txBox="1"/>
          <p:nvPr/>
        </p:nvSpPr>
        <p:spPr>
          <a:xfrm>
            <a:off x="310900" y="1289305"/>
            <a:ext cx="44256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你叫什么名字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?")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user = input()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你好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", user)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做出预测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(</a:t>
            </a: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思考、配对、分享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)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6087462" y="3880100"/>
            <a:ext cx="586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False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目标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310900" y="1368245"/>
            <a:ext cx="8432400" cy="3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Quicksand"/>
              <a:buChar char="●"/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使用算术</a:t>
            </a: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表达式</a:t>
            </a: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计算值</a:t>
            </a:r>
            <a:endParaRPr lang="en-US" altLang="zh-CN"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Quicksand"/>
              <a:buChar char="●"/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使用</a:t>
            </a: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</a:t>
            </a: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来存储和引用值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Quicksand"/>
              <a:buChar char="●"/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跟随代码的演示</a:t>
            </a: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过程</a:t>
            </a: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，并记录变量的值。</a:t>
            </a:r>
            <a:endParaRPr lang="en-US" altLang="zh-CN"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Quicksand"/>
              <a:buChar char="●"/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编写能够从键盘</a:t>
            </a: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接收数值</a:t>
            </a: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输入的程序</a:t>
            </a:r>
            <a:endParaRPr lang="en-US"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在这节课中，你将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……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1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作业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310900" y="1289300"/>
            <a:ext cx="44256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days = 365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print(days, 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一年中的一天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")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736400" y="1670300"/>
            <a:ext cx="40863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3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这个赋值</a:t>
            </a:r>
            <a:r>
              <a:rPr lang="zh-CN" altLang="en-US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并不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意味着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days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变量总是等于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365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736400" y="3078200"/>
            <a:ext cx="4086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3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这是一条将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365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赋值给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days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变量的指令。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310900" y="1349350"/>
            <a:ext cx="12507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4736500" y="1289300"/>
            <a:ext cx="4086300" cy="39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作业</a:t>
            </a:r>
            <a:r>
              <a:rPr lang="zh-CN" altLang="en-US" b="1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不是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方程式。</a:t>
            </a:r>
            <a:endParaRPr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736400" y="2450375"/>
            <a:ext cx="4086300" cy="62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赋值是要执行的</a:t>
            </a:r>
            <a:r>
              <a:rPr lang="zh-CN" altLang="en-US" b="1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指令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。</a:t>
            </a:r>
            <a:endParaRPr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4746800" y="3888575"/>
            <a:ext cx="4086300" cy="87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3000"/>
              </a:lnSpc>
            </a:pP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后续的赋值可以为</a:t>
            </a:r>
            <a:r>
              <a:rPr lang="en-US" altLang="zh-CN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days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变量赋一个</a:t>
            </a:r>
            <a:r>
              <a:rPr lang="zh-CN" altLang="en-US" b="1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新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值，</a:t>
            </a:r>
            <a:r>
              <a:rPr lang="zh-CN" altLang="en-US" b="1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替换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之前的值。</a:t>
            </a:r>
            <a:endParaRPr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B2A7BE-B266-DC5C-4891-BC1E1946E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38" y="2158745"/>
            <a:ext cx="1977116" cy="641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/>
        </p:nvSpPr>
        <p:spPr>
          <a:xfrm>
            <a:off x="310900" y="1289300"/>
            <a:ext cx="4425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days = 7 * 31 + 4 * 30 + 28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print(days, 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一年中的一天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")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1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带表达式的赋值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726200" y="1289300"/>
            <a:ext cx="4096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你可以在赋值中使用</a:t>
            </a:r>
            <a:r>
              <a:rPr lang="zh-CN" altLang="en-US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表达式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4726200" y="1705925"/>
            <a:ext cx="4096500" cy="81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3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这是一条对右边表达式求值，然后将值赋给左边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days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变量的指令。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4736500" y="3126575"/>
            <a:ext cx="4096500" cy="87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3000"/>
              </a:lnSpc>
            </a:pP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后续的赋值可以为</a:t>
            </a:r>
            <a:r>
              <a:rPr lang="en-US" altLang="zh-CN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days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变量赋一个</a:t>
            </a:r>
            <a:r>
              <a:rPr lang="zh-CN" altLang="en-US" b="1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新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值，</a:t>
            </a:r>
            <a:r>
              <a:rPr lang="zh-CN" altLang="en-US" b="1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替换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之前的值。</a:t>
            </a:r>
            <a:endParaRPr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4726200" y="2620325"/>
            <a:ext cx="4096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3000"/>
              </a:lnSpc>
            </a:pPr>
            <a:r>
              <a:rPr lang="en-GB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Tip: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从右到左阅读作业。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AF90BB-D2CA-E00F-EFC3-88B9E85D6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00" y="2098259"/>
            <a:ext cx="3824783" cy="6568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算术运算符（在 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Python </a:t>
            </a: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中）</a:t>
            </a:r>
            <a:endParaRPr sz="2400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1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310900" y="1289300"/>
            <a:ext cx="40965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  <a:spcAft>
                <a:spcPts val="1000"/>
              </a:spcAft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您可以使用这些运算符来形成算术表达式。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310900" y="2075124"/>
            <a:ext cx="4096500" cy="1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2000"/>
              </a:lnSpc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+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		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加法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-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		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减法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*	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	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乘法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/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		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除法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4730500" y="1289300"/>
            <a:ext cx="40965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  <a:spcAft>
                <a:spcPts val="1000"/>
              </a:spcAft>
            </a:pPr>
            <a:r>
              <a:rPr lang="zh-CN" altLang="en-US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例子</a:t>
            </a:r>
            <a:endParaRPr b="1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4730500" y="2075125"/>
            <a:ext cx="4096500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a + 1		a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加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1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 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lvl="0">
              <a:lnSpc>
                <a:spcPct val="112000"/>
              </a:lnSpc>
              <a:spcBef>
                <a:spcPts val="300"/>
              </a:spcBef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b - c		b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减去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c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3 * d		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3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乘以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lvl="0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9 / 4 		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9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除以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4 (value: 2.25)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10900" y="3326675"/>
            <a:ext cx="40965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2000"/>
              </a:lnSpc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//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		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整数除法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%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		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取余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**		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730500" y="3326675"/>
            <a:ext cx="40965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15 // 2		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15÷2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的商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(value: 7)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15 % 2		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15÷2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的余数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(value: 1)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2 ** 8		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2 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的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8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次幂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(value: 256)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310900" y="1289300"/>
            <a:ext cx="442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days = 7 * 31 + 4 * 30 + 28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quad = 4 * days + 1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lvl="0">
              <a:lnSpc>
                <a:spcPct val="115000"/>
              </a:lnSpc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四年的天数是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“,</a:t>
            </a:r>
            <a:r>
              <a:rPr lang="en-GB" altLang="zh-CN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 quad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174" name="Google Shape;174;p20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1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引用变量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4736500" y="1289300"/>
            <a:ext cx="40863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表达式可以</a:t>
            </a:r>
            <a:r>
              <a:rPr lang="zh-CN" altLang="en-US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引用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变量的值。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736600" y="2972925"/>
            <a:ext cx="40863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在程序执行期间，必须先为变量赋值，然后才能引用该值。</a:t>
            </a:r>
            <a:endParaRPr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4736400" y="1975100"/>
            <a:ext cx="4086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若要计算此表达式，必须为 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days 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变量赋值。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1148083" y="1610750"/>
            <a:ext cx="531900" cy="271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353693" y="1366226"/>
            <a:ext cx="531900" cy="271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PF Curriculum Slides">
  <a:themeElements>
    <a:clrScheme name="Simple Light">
      <a:dk1>
        <a:srgbClr val="000000"/>
      </a:dk1>
      <a:lt1>
        <a:srgbClr val="FFFFFF"/>
      </a:lt1>
      <a:dk2>
        <a:srgbClr val="F7F6FB"/>
      </a:dk2>
      <a:lt2>
        <a:srgbClr val="F2FCFC"/>
      </a:lt2>
      <a:accent1>
        <a:srgbClr val="F1FAFF"/>
      </a:accent1>
      <a:accent2>
        <a:srgbClr val="FFF8F3"/>
      </a:accent2>
      <a:accent3>
        <a:srgbClr val="FFFEF2"/>
      </a:accent3>
      <a:accent4>
        <a:srgbClr val="F5FBF5"/>
      </a:accent4>
      <a:accent5>
        <a:srgbClr val="F5FBF5"/>
      </a:accent5>
      <a:accent6>
        <a:srgbClr val="CD2355"/>
      </a:accent6>
      <a:hlink>
        <a:srgbClr val="0000FF"/>
      </a:hlink>
      <a:folHlink>
        <a:srgbClr val="0097A7"/>
      </a:folHlink>
    </a:clrScheme>
    <a:fontScheme name="font">
      <a:majorFont>
        <a:latin typeface="Segoe UI"/>
        <a:ea typeface="等线"/>
        <a:cs typeface=""/>
      </a:majorFont>
      <a:minorFont>
        <a:latin typeface="Segoe UI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1549</Words>
  <Application>Microsoft Office PowerPoint</Application>
  <PresentationFormat>全屏显示(16:9)</PresentationFormat>
  <Paragraphs>270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Arial</vt:lpstr>
      <vt:lpstr>Quicksand Medium</vt:lpstr>
      <vt:lpstr>Segoe UI</vt:lpstr>
      <vt:lpstr>Quicksand</vt:lpstr>
      <vt:lpstr>RPF Curriculum Slides</vt:lpstr>
      <vt:lpstr>第二课:  处理数据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第二课:  处理数据</dc:title>
  <cp:lastModifiedBy>Canyu Liu</cp:lastModifiedBy>
  <cp:revision>8</cp:revision>
  <dcterms:modified xsi:type="dcterms:W3CDTF">2024-03-09T16:22:49Z</dcterms:modified>
</cp:coreProperties>
</file>