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49d708d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49d708d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110a73ad5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110a73ad5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49d708d2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49d708d2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49d708d2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49d708d2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49d708d2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d49d708d2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d49d708d2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d49d708d2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110a73ad5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110a73ad5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Manual Administracion(Seguridad)</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None/>
            </a:pPr>
            <a:r>
              <a:rPr b="1" lang="es" sz="2300"/>
              <a:t>1. Seguridad</a:t>
            </a:r>
            <a:endParaRPr sz="2100"/>
          </a:p>
          <a:p>
            <a:pPr indent="0" lvl="0" marL="0" rtl="0" algn="l">
              <a:spcBef>
                <a:spcPts val="40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 sz="1100">
                <a:solidFill>
                  <a:schemeClr val="dk1"/>
                </a:solidFill>
              </a:rPr>
              <a:t>Las </a:t>
            </a:r>
            <a:r>
              <a:rPr b="1" lang="es" sz="1100">
                <a:solidFill>
                  <a:schemeClr val="dk1"/>
                </a:solidFill>
              </a:rPr>
              <a:t>familias</a:t>
            </a:r>
            <a:r>
              <a:rPr lang="es" sz="1100">
                <a:solidFill>
                  <a:schemeClr val="dk1"/>
                </a:solidFill>
              </a:rPr>
              <a:t> y </a:t>
            </a:r>
            <a:r>
              <a:rPr b="1" lang="es" sz="1100">
                <a:solidFill>
                  <a:schemeClr val="dk1"/>
                </a:solidFill>
              </a:rPr>
              <a:t>patentes</a:t>
            </a:r>
            <a:r>
              <a:rPr lang="es" sz="1100">
                <a:solidFill>
                  <a:schemeClr val="dk1"/>
                </a:solidFill>
              </a:rPr>
              <a:t> son fundamentales en el sistema, ya que determinan qué acciones pueden realizar los usuarios y garantizan el control de acceso a las diferentes funciones de la aplicación.</a:t>
            </a:r>
            <a:endParaRPr sz="1700">
              <a:solidFill>
                <a:schemeClr val="dk1"/>
              </a:solidFill>
            </a:endParaRPr>
          </a:p>
          <a:p>
            <a:pPr indent="0" lvl="0" marL="0" rtl="0" algn="l">
              <a:spcBef>
                <a:spcPts val="1200"/>
              </a:spcBef>
              <a:spcAft>
                <a:spcPts val="0"/>
              </a:spcAft>
              <a:buNone/>
            </a:pPr>
            <a:r>
              <a:rPr b="1" lang="es" sz="1100">
                <a:solidFill>
                  <a:schemeClr val="dk1"/>
                </a:solidFill>
              </a:rPr>
              <a:t>Familia</a:t>
            </a:r>
            <a:r>
              <a:rPr lang="es" sz="1100">
                <a:solidFill>
                  <a:schemeClr val="dk1"/>
                </a:solidFill>
              </a:rPr>
              <a:t>: Una familia es un conjunto de patentes agrupados que representan el nivel de acceso de un usuario en el sistema. Por ejemplo, una familia "Administrador" puede tener permisos completos, mientras que una familia "Usuario" podría tener permisos limitados.</a:t>
            </a:r>
            <a:endParaRPr sz="1100">
              <a:solidFill>
                <a:schemeClr val="dk1"/>
              </a:solidFill>
            </a:endParaRPr>
          </a:p>
          <a:p>
            <a:pPr indent="0" lvl="0" marL="0" rtl="0" algn="l">
              <a:spcBef>
                <a:spcPts val="1200"/>
              </a:spcBef>
              <a:spcAft>
                <a:spcPts val="0"/>
              </a:spcAft>
              <a:buNone/>
            </a:pPr>
            <a:r>
              <a:rPr b="1" lang="es" sz="1100">
                <a:solidFill>
                  <a:schemeClr val="dk1"/>
                </a:solidFill>
              </a:rPr>
              <a:t>Patentes</a:t>
            </a:r>
            <a:r>
              <a:rPr lang="es" sz="1100">
                <a:solidFill>
                  <a:schemeClr val="dk1"/>
                </a:solidFill>
              </a:rPr>
              <a:t>: Son autorizaciones específicas para realizar acciones dentro del sistema, como acceso a reportes, creación de nuevos registros, eliminación de datos, etc. Cada acción o módulo principal del sistema tiene permisos específicos.</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solidFill>
                  <a:schemeClr val="dk1"/>
                </a:solidFill>
              </a:rPr>
              <a:t>Asignación y Gestión de Familias y Patentes en la Interfaz</a:t>
            </a:r>
            <a:endParaRPr>
              <a:solidFill>
                <a:schemeClr val="dk1"/>
              </a:solidFill>
            </a:endParaRPr>
          </a:p>
          <a:p>
            <a:pPr indent="0" lvl="0" marL="0" rtl="0" algn="l">
              <a:spcBef>
                <a:spcPts val="1200"/>
              </a:spcBef>
              <a:spcAft>
                <a:spcPts val="0"/>
              </a:spcAft>
              <a:buNone/>
            </a:pPr>
            <a:r>
              <a:rPr b="1" lang="es" sz="1100">
                <a:solidFill>
                  <a:schemeClr val="dk1"/>
                </a:solidFill>
              </a:rPr>
              <a:t>Asignación de Patentes o Familias a Usuarios</a:t>
            </a:r>
            <a:r>
              <a:rPr lang="es" sz="1100">
                <a:solidFill>
                  <a:schemeClr val="dk1"/>
                </a:solidFill>
              </a:rPr>
              <a:t>: A través de la interfaz, puedes seleccionar un usuario y asignarle patentes individuales o asignarle una familia completa de permisos. Esto permite que el usuario adquiera acceso a funciones según las necesidades del negocio.</a:t>
            </a:r>
            <a:endParaRPr sz="1100">
              <a:solidFill>
                <a:schemeClr val="dk1"/>
              </a:solidFill>
            </a:endParaRPr>
          </a:p>
          <a:p>
            <a:pPr indent="0" lvl="0" marL="0" rtl="0" algn="l">
              <a:spcBef>
                <a:spcPts val="1200"/>
              </a:spcBef>
              <a:spcAft>
                <a:spcPts val="0"/>
              </a:spcAft>
              <a:buNone/>
            </a:pPr>
            <a:r>
              <a:rPr b="1" lang="es" sz="1100">
                <a:solidFill>
                  <a:schemeClr val="dk1"/>
                </a:solidFill>
              </a:rPr>
              <a:t>Quitar Patentes o Familias</a:t>
            </a:r>
            <a:r>
              <a:rPr lang="es" sz="1100">
                <a:solidFill>
                  <a:schemeClr val="dk1"/>
                </a:solidFill>
              </a:rPr>
              <a:t>: Si es necesario restringir el acceso de un usuario, puedes desasignarle patentes individuales o remover una familia completa. Esto es útil, por ejemplo, al cambiar el rol de un usuario en la empresa o cuando ya no necesita acceder a ciertas funcionalidades.</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000">
                <a:highlight>
                  <a:schemeClr val="lt1"/>
                </a:highlight>
              </a:rPr>
              <a:t>2. </a:t>
            </a:r>
            <a:r>
              <a:rPr b="1" lang="es" sz="2000">
                <a:highlight>
                  <a:schemeClr val="lt1"/>
                </a:highlight>
              </a:rPr>
              <a:t>Dígitos verificadores</a:t>
            </a:r>
            <a:endParaRPr sz="3700">
              <a:highlight>
                <a:schemeClr val="lt1"/>
              </a:highlight>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100">
                <a:solidFill>
                  <a:schemeClr val="dk1"/>
                </a:solidFill>
              </a:rPr>
              <a:t>Los </a:t>
            </a:r>
            <a:r>
              <a:rPr b="1" lang="es" sz="1100">
                <a:solidFill>
                  <a:schemeClr val="dk1"/>
                </a:solidFill>
              </a:rPr>
              <a:t>dígitos verificadores</a:t>
            </a:r>
            <a:r>
              <a:rPr lang="es" sz="1100">
                <a:solidFill>
                  <a:schemeClr val="dk1"/>
                </a:solidFill>
              </a:rPr>
              <a:t> son una medida de seguridad utilizada para asegurar la integridad de los datos en el sistema. Cada vez que se realiza un cambio en los datos, los dígitos verificadores ayudan a validar que los datos no hayan sido manipulados o corrompidos de forma inesperada</a:t>
            </a:r>
            <a:endParaRPr>
              <a:solidFill>
                <a:schemeClr val="dk1"/>
              </a:solidFill>
            </a:endParaRPr>
          </a:p>
          <a:p>
            <a:pPr indent="-317500" lvl="0" marL="457200" rtl="0" algn="l">
              <a:spcBef>
                <a:spcPts val="1200"/>
              </a:spcBef>
              <a:spcAft>
                <a:spcPts val="0"/>
              </a:spcAft>
              <a:buClr>
                <a:schemeClr val="dk1"/>
              </a:buClr>
              <a:buSzPts val="1400"/>
              <a:buChar char="●"/>
            </a:pPr>
            <a:r>
              <a:rPr b="1" lang="es" sz="1400">
                <a:solidFill>
                  <a:schemeClr val="dk1"/>
                </a:solidFill>
              </a:rPr>
              <a:t>Dígitos Verificadores Horizontales (DVH)</a:t>
            </a:r>
            <a:r>
              <a:rPr lang="es" sz="1400">
                <a:solidFill>
                  <a:schemeClr val="dk1"/>
                </a:solidFill>
              </a:rPr>
              <a:t>:</a:t>
            </a:r>
            <a:endParaRPr sz="2100">
              <a:solidFill>
                <a:schemeClr val="dk1"/>
              </a:solidFill>
            </a:endParaRPr>
          </a:p>
          <a:p>
            <a:pPr indent="0" lvl="0" marL="0" rtl="0" algn="l">
              <a:spcBef>
                <a:spcPts val="1200"/>
              </a:spcBef>
              <a:spcAft>
                <a:spcPts val="0"/>
              </a:spcAft>
              <a:buNone/>
            </a:pPr>
            <a:r>
              <a:rPr lang="es" sz="1200">
                <a:solidFill>
                  <a:schemeClr val="dk1"/>
                </a:solidFill>
              </a:rPr>
              <a:t>Cada registro en la base de datos tiene un DVH que se calcula sumando valores únicos de sus campos. Este dígito permite verificar que la información de cada registro no haya sido alterada. Cuando se realizan cambios en un registro, el DVH se recalcula automáticamente para reflejar el nuevo estado del registro. Esto se realiza al guardar los cambios en la base de datos.</a:t>
            </a:r>
            <a:endParaRPr sz="1200">
              <a:solidFill>
                <a:schemeClr val="dk1"/>
              </a:solidFill>
            </a:endParaRPr>
          </a:p>
          <a:p>
            <a:pPr indent="-317500" lvl="0" marL="457200" rtl="0" algn="l">
              <a:spcBef>
                <a:spcPts val="1200"/>
              </a:spcBef>
              <a:spcAft>
                <a:spcPts val="0"/>
              </a:spcAft>
              <a:buClr>
                <a:schemeClr val="dk1"/>
              </a:buClr>
              <a:buSzPts val="1400"/>
              <a:buChar char="●"/>
            </a:pPr>
            <a:r>
              <a:rPr b="1" lang="es" sz="1400">
                <a:solidFill>
                  <a:schemeClr val="dk1"/>
                </a:solidFill>
              </a:rPr>
              <a:t>Dígitos Verificadores Verticales (DVV)</a:t>
            </a:r>
            <a:r>
              <a:rPr lang="es" sz="1400">
                <a:solidFill>
                  <a:schemeClr val="dk1"/>
                </a:solidFill>
              </a:rPr>
              <a:t>:</a:t>
            </a:r>
            <a:endParaRPr sz="1400">
              <a:solidFill>
                <a:schemeClr val="dk1"/>
              </a:solidFill>
            </a:endParaRPr>
          </a:p>
          <a:p>
            <a:pPr indent="0" lvl="0" marL="0" rtl="0" algn="l">
              <a:spcBef>
                <a:spcPts val="1200"/>
              </a:spcBef>
              <a:spcAft>
                <a:spcPts val="1200"/>
              </a:spcAft>
              <a:buNone/>
            </a:pPr>
            <a:r>
              <a:rPr lang="es" sz="1200">
                <a:solidFill>
                  <a:schemeClr val="dk1"/>
                </a:solidFill>
              </a:rPr>
              <a:t>El DVV es un número que representa la suma de todos los DVH de los registros en una tabla. Sirve para verificar la integridad de toda la tabla en conjunto.</a:t>
            </a:r>
            <a:endParaRPr sz="1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100"/>
              <a:t>3. </a:t>
            </a:r>
            <a:r>
              <a:rPr b="1" lang="es" sz="2100"/>
              <a:t>Bitácora</a:t>
            </a:r>
            <a:endParaRPr sz="3800"/>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solidFill>
                  <a:schemeClr val="dk1"/>
                </a:solidFill>
              </a:rPr>
              <a:t>Registro de eventos</a:t>
            </a:r>
            <a:r>
              <a:rPr lang="es">
                <a:solidFill>
                  <a:schemeClr val="dk1"/>
                </a:solidFill>
              </a:rPr>
              <a:t>:</a:t>
            </a:r>
            <a:endParaRPr>
              <a:solidFill>
                <a:schemeClr val="dk1"/>
              </a:solidFill>
            </a:endParaRPr>
          </a:p>
          <a:p>
            <a:pPr indent="-298450" lvl="0" marL="457200" rtl="0" algn="l">
              <a:spcBef>
                <a:spcPts val="1200"/>
              </a:spcBef>
              <a:spcAft>
                <a:spcPts val="0"/>
              </a:spcAft>
              <a:buClr>
                <a:schemeClr val="dk1"/>
              </a:buClr>
              <a:buSzPts val="1100"/>
              <a:buChar char="●"/>
            </a:pPr>
            <a:r>
              <a:rPr lang="es" sz="1100">
                <a:solidFill>
                  <a:schemeClr val="dk1"/>
                </a:solidFill>
              </a:rPr>
              <a:t>La bitácora del sistema registra una serie de eventos importantes para el seguimiento y la auditoría de actividades.</a:t>
            </a:r>
            <a:endParaRPr sz="1100">
              <a:solidFill>
                <a:schemeClr val="dk1"/>
              </a:solidFill>
            </a:endParaRPr>
          </a:p>
          <a:p>
            <a:pPr indent="-228600" lvl="0" marL="457200" rtl="0" algn="l">
              <a:spcBef>
                <a:spcPts val="1200"/>
              </a:spcBef>
              <a:spcAft>
                <a:spcPts val="0"/>
              </a:spcAft>
              <a:buNone/>
            </a:pPr>
            <a:r>
              <a:rPr b="1" lang="es" sz="1100">
                <a:solidFill>
                  <a:schemeClr val="dk1"/>
                </a:solidFill>
              </a:rPr>
              <a:t>Desde la Interfaz</a:t>
            </a:r>
            <a:r>
              <a:rPr lang="es" sz="1100">
                <a:solidFill>
                  <a:schemeClr val="dk1"/>
                </a:solidFill>
              </a:rPr>
              <a:t>:</a:t>
            </a:r>
            <a:endParaRPr sz="1100">
              <a:solidFill>
                <a:schemeClr val="dk1"/>
              </a:solidFill>
            </a:endParaRPr>
          </a:p>
          <a:p>
            <a:pPr indent="-298450" lvl="0" marL="457200" rtl="0" algn="l">
              <a:spcBef>
                <a:spcPts val="1200"/>
              </a:spcBef>
              <a:spcAft>
                <a:spcPts val="0"/>
              </a:spcAft>
              <a:buClr>
                <a:schemeClr val="dk1"/>
              </a:buClr>
              <a:buSzPts val="1100"/>
              <a:buChar char="●"/>
            </a:pPr>
            <a:r>
              <a:rPr lang="es" sz="1100">
                <a:solidFill>
                  <a:schemeClr val="dk1"/>
                </a:solidFill>
              </a:rPr>
              <a:t>Acceda al menú de "Bitácora" en la aplicación.</a:t>
            </a:r>
            <a:endParaRPr sz="1100">
              <a:solidFill>
                <a:schemeClr val="dk1"/>
              </a:solidFill>
            </a:endParaRPr>
          </a:p>
          <a:p>
            <a:pPr indent="-298450" lvl="0" marL="457200" rtl="0" algn="l">
              <a:spcBef>
                <a:spcPts val="0"/>
              </a:spcBef>
              <a:spcAft>
                <a:spcPts val="0"/>
              </a:spcAft>
              <a:buClr>
                <a:schemeClr val="dk1"/>
              </a:buClr>
              <a:buSzPts val="1100"/>
              <a:buChar char="●"/>
            </a:pPr>
            <a:r>
              <a:rPr lang="es" sz="1100">
                <a:solidFill>
                  <a:schemeClr val="dk1"/>
                </a:solidFill>
              </a:rPr>
              <a:t>Seleccione el período y/o usuario que desea visualizar.</a:t>
            </a:r>
            <a:endParaRPr sz="1100">
              <a:solidFill>
                <a:schemeClr val="dk1"/>
              </a:solidFill>
            </a:endParaRPr>
          </a:p>
          <a:p>
            <a:pPr indent="-298450" lvl="0" marL="457200" rtl="0" algn="l">
              <a:spcBef>
                <a:spcPts val="0"/>
              </a:spcBef>
              <a:spcAft>
                <a:spcPts val="0"/>
              </a:spcAft>
              <a:buClr>
                <a:schemeClr val="dk1"/>
              </a:buClr>
              <a:buSzPts val="1100"/>
              <a:buChar char="●"/>
            </a:pPr>
            <a:r>
              <a:rPr lang="es" sz="1100">
                <a:solidFill>
                  <a:schemeClr val="dk1"/>
                </a:solidFill>
              </a:rPr>
              <a:t>Revise la lista de eventos registrados según sus criterios.</a:t>
            </a:r>
            <a:endParaRPr sz="1100">
              <a:solidFill>
                <a:schemeClr val="dk1"/>
              </a:solidFill>
            </a:endParaRPr>
          </a:p>
          <a:p>
            <a:pPr indent="-298450" lvl="0" marL="457200" rtl="0" algn="l">
              <a:spcBef>
                <a:spcPts val="0"/>
              </a:spcBef>
              <a:spcAft>
                <a:spcPts val="0"/>
              </a:spcAft>
              <a:buClr>
                <a:schemeClr val="dk1"/>
              </a:buClr>
              <a:buSzPts val="1100"/>
              <a:buChar char="●"/>
            </a:pPr>
            <a:r>
              <a:rPr lang="es" sz="1100">
                <a:solidFill>
                  <a:schemeClr val="dk1"/>
                </a:solidFill>
              </a:rPr>
              <a:t>Puede descargarla en formato PDF</a:t>
            </a:r>
            <a:endParaRPr sz="1100">
              <a:solidFill>
                <a:schemeClr val="dk1"/>
              </a:solidFill>
            </a:endParaRPr>
          </a:p>
          <a:p>
            <a:pPr indent="0" lvl="0" marL="45720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100"/>
              <a:t>4. </a:t>
            </a:r>
            <a:r>
              <a:rPr b="1" lang="es" sz="2100"/>
              <a:t>Encriptación</a:t>
            </a:r>
            <a:endParaRPr sz="3800"/>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s" sz="1300">
                <a:solidFill>
                  <a:schemeClr val="dk1"/>
                </a:solidFill>
              </a:rPr>
              <a:t>Algoritmo de Encriptación</a:t>
            </a:r>
            <a:r>
              <a:rPr lang="es" sz="1300">
                <a:solidFill>
                  <a:schemeClr val="dk1"/>
                </a:solidFill>
              </a:rPr>
              <a:t>:</a:t>
            </a:r>
            <a:endParaRPr sz="1300">
              <a:solidFill>
                <a:schemeClr val="dk1"/>
              </a:solidFill>
            </a:endParaRPr>
          </a:p>
          <a:p>
            <a:pPr indent="-298450" lvl="0" marL="457200" rtl="0" algn="l">
              <a:spcBef>
                <a:spcPts val="1200"/>
              </a:spcBef>
              <a:spcAft>
                <a:spcPts val="0"/>
              </a:spcAft>
              <a:buClr>
                <a:schemeClr val="dk1"/>
              </a:buClr>
              <a:buSzPts val="1100"/>
              <a:buChar char="●"/>
            </a:pPr>
            <a:r>
              <a:rPr b="1" lang="es" sz="1100">
                <a:solidFill>
                  <a:schemeClr val="dk1"/>
                </a:solidFill>
              </a:rPr>
              <a:t>Encriptación Reversible</a:t>
            </a:r>
            <a:r>
              <a:rPr lang="es" sz="1100">
                <a:solidFill>
                  <a:schemeClr val="dk1"/>
                </a:solidFill>
              </a:rPr>
              <a:t>: Se utiliza un método reversible que convierte cadenas de texto a un formato seguro mediante Base64. Este enfoque asegura que los datos sensibles, como contraseñas temporales, se almacenen de manera segura.</a:t>
            </a:r>
            <a:endParaRPr sz="1100">
              <a:solidFill>
                <a:schemeClr val="dk1"/>
              </a:solidFill>
            </a:endParaRPr>
          </a:p>
          <a:p>
            <a:pPr indent="-298450" lvl="0" marL="457200" rtl="0" algn="l">
              <a:spcBef>
                <a:spcPts val="0"/>
              </a:spcBef>
              <a:spcAft>
                <a:spcPts val="0"/>
              </a:spcAft>
              <a:buClr>
                <a:schemeClr val="dk1"/>
              </a:buClr>
              <a:buSzPts val="1100"/>
              <a:buChar char="●"/>
            </a:pPr>
            <a:r>
              <a:rPr b="1" lang="es" sz="1100">
                <a:solidFill>
                  <a:schemeClr val="dk1"/>
                </a:solidFill>
              </a:rPr>
              <a:t>Encriptación Irreversible</a:t>
            </a:r>
            <a:r>
              <a:rPr lang="es" sz="1100">
                <a:solidFill>
                  <a:schemeClr val="dk1"/>
                </a:solidFill>
              </a:rPr>
              <a:t>: Para las contraseñas, se emplea un método de encriptación irreversible que utiliza el algoritmo MD5. Este método transforma la contraseña en un hash, lo que significa que no puede ser revertido a su forma original. Este enfoque proporciona una capa adicional de seguridad, ya que las contraseñas no se almacenan directamente.</a:t>
            </a:r>
            <a:endParaRPr sz="1100">
              <a:solidFill>
                <a:schemeClr val="dk1"/>
              </a:solidFill>
            </a:endParaRPr>
          </a:p>
          <a:p>
            <a:pPr indent="0" lvl="0" marL="0" rtl="0" algn="l">
              <a:spcBef>
                <a:spcPts val="1200"/>
              </a:spcBef>
              <a:spcAft>
                <a:spcPts val="1200"/>
              </a:spcAft>
              <a:buNone/>
            </a:pPr>
            <a:r>
              <a:rPr b="1" lang="es" sz="1100">
                <a:solidFill>
                  <a:schemeClr val="dk1"/>
                </a:solidFill>
              </a:rPr>
              <a:t>Nota</a:t>
            </a:r>
            <a:r>
              <a:rPr lang="es" sz="1100">
                <a:solidFill>
                  <a:schemeClr val="dk1"/>
                </a:solidFill>
              </a:rPr>
              <a:t>: Las contraseñas no se pueden recuperar una vez encriptadas de forma irreversible. La verificación de contraseñas debe realizarse comparando el hash almacenado con el hash de la contraseña ingresada.</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000"/>
              <a:t>5. </a:t>
            </a:r>
            <a:r>
              <a:rPr b="1" lang="es" sz="2000"/>
              <a:t>Gestión de usuarios, familias y patentes</a:t>
            </a:r>
            <a:endParaRPr sz="3700"/>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dk1"/>
              </a:buClr>
              <a:buSzPts val="1100"/>
              <a:buChar char="●"/>
            </a:pPr>
            <a:r>
              <a:rPr b="1" lang="es" sz="1100">
                <a:solidFill>
                  <a:schemeClr val="dk1"/>
                </a:solidFill>
              </a:rPr>
              <a:t>Familias</a:t>
            </a:r>
            <a:r>
              <a:rPr lang="es" sz="1100">
                <a:solidFill>
                  <a:schemeClr val="dk1"/>
                </a:solidFill>
              </a:rPr>
              <a:t>:</a:t>
            </a:r>
            <a:endParaRPr sz="1100">
              <a:solidFill>
                <a:schemeClr val="dk1"/>
              </a:solidFill>
            </a:endParaRPr>
          </a:p>
          <a:p>
            <a:pPr indent="0" lvl="0" marL="0" rtl="0" algn="l">
              <a:spcBef>
                <a:spcPts val="1200"/>
              </a:spcBef>
              <a:spcAft>
                <a:spcPts val="0"/>
              </a:spcAft>
              <a:buNone/>
            </a:pPr>
            <a:r>
              <a:rPr b="1" lang="es" sz="1000">
                <a:solidFill>
                  <a:schemeClr val="dk1"/>
                </a:solidFill>
              </a:rPr>
              <a:t>Crear Familias</a:t>
            </a:r>
            <a:r>
              <a:rPr lang="es" sz="1000">
                <a:solidFill>
                  <a:schemeClr val="dk1"/>
                </a:solidFill>
              </a:rPr>
              <a:t>: Para crear una nueva familia, acceda a la sección de gestión de familias en la interfaz. Complete los campos requeridos y haga clic en "Crear".</a:t>
            </a:r>
            <a:endParaRPr sz="1000">
              <a:solidFill>
                <a:schemeClr val="dk1"/>
              </a:solidFill>
            </a:endParaRPr>
          </a:p>
          <a:p>
            <a:pPr indent="0" lvl="0" marL="0" rtl="0" algn="l">
              <a:spcBef>
                <a:spcPts val="1200"/>
              </a:spcBef>
              <a:spcAft>
                <a:spcPts val="0"/>
              </a:spcAft>
              <a:buNone/>
            </a:pPr>
            <a:r>
              <a:rPr b="1" lang="es" sz="1000">
                <a:solidFill>
                  <a:schemeClr val="dk1"/>
                </a:solidFill>
              </a:rPr>
              <a:t>Modificar Familias</a:t>
            </a:r>
            <a:r>
              <a:rPr lang="es" sz="1000">
                <a:solidFill>
                  <a:schemeClr val="dk1"/>
                </a:solidFill>
              </a:rPr>
              <a:t>: Para modificar una familia existente, seleccione la familia de la lista y edite la información necesaria </a:t>
            </a:r>
            <a:r>
              <a:rPr lang="es" sz="1000">
                <a:solidFill>
                  <a:schemeClr val="dk1"/>
                </a:solidFill>
              </a:rPr>
              <a:t>y haga clic en "Guardar".</a:t>
            </a:r>
            <a:endParaRPr sz="1000">
              <a:solidFill>
                <a:schemeClr val="dk1"/>
              </a:solidFill>
            </a:endParaRPr>
          </a:p>
          <a:p>
            <a:pPr indent="0" lvl="0" marL="0" rtl="0" algn="l">
              <a:spcBef>
                <a:spcPts val="1200"/>
              </a:spcBef>
              <a:spcAft>
                <a:spcPts val="0"/>
              </a:spcAft>
              <a:buNone/>
            </a:pPr>
            <a:r>
              <a:rPr b="1" lang="es" sz="1000">
                <a:solidFill>
                  <a:schemeClr val="dk1"/>
                </a:solidFill>
              </a:rPr>
              <a:t>Eliminar Familias</a:t>
            </a:r>
            <a:r>
              <a:rPr lang="es" sz="1000">
                <a:solidFill>
                  <a:schemeClr val="dk1"/>
                </a:solidFill>
              </a:rPr>
              <a:t>: Para eliminar una familia, seleccione la familia y haga clic en "Eliminar". Confirme la acción en la ventana emergente.</a:t>
            </a:r>
            <a:endParaRPr sz="1000">
              <a:solidFill>
                <a:schemeClr val="dk1"/>
              </a:solidFill>
            </a:endParaRPr>
          </a:p>
          <a:p>
            <a:pPr indent="-298450" lvl="0" marL="457200" rtl="0" algn="l">
              <a:spcBef>
                <a:spcPts val="1200"/>
              </a:spcBef>
              <a:spcAft>
                <a:spcPts val="0"/>
              </a:spcAft>
              <a:buClr>
                <a:schemeClr val="dk1"/>
              </a:buClr>
              <a:buSzPts val="1100"/>
              <a:buChar char="●"/>
            </a:pPr>
            <a:r>
              <a:rPr b="1" lang="es" sz="1100">
                <a:solidFill>
                  <a:schemeClr val="dk1"/>
                </a:solidFill>
              </a:rPr>
              <a:t>Patentes</a:t>
            </a:r>
            <a:r>
              <a:rPr lang="es" sz="1100">
                <a:solidFill>
                  <a:schemeClr val="dk1"/>
                </a:solidFill>
              </a:rPr>
              <a:t>:</a:t>
            </a:r>
            <a:endParaRPr sz="1100">
              <a:solidFill>
                <a:schemeClr val="dk1"/>
              </a:solidFill>
            </a:endParaRPr>
          </a:p>
          <a:p>
            <a:pPr indent="0" lvl="0" marL="0" rtl="0" algn="l">
              <a:spcBef>
                <a:spcPts val="1200"/>
              </a:spcBef>
              <a:spcAft>
                <a:spcPts val="0"/>
              </a:spcAft>
              <a:buNone/>
            </a:pPr>
            <a:r>
              <a:rPr b="1" lang="es" sz="1100">
                <a:solidFill>
                  <a:schemeClr val="dk1"/>
                </a:solidFill>
              </a:rPr>
              <a:t>Asignación de Patentes</a:t>
            </a:r>
            <a:r>
              <a:rPr lang="es" sz="1100">
                <a:solidFill>
                  <a:schemeClr val="dk1"/>
                </a:solidFill>
              </a:rPr>
              <a:t>: Para asignar una patente a un usuario o familia, dirígete a la sección de patentes o de usuarios (para asignar a una familia). Selecciona </a:t>
            </a:r>
            <a:r>
              <a:rPr lang="es" sz="1100">
                <a:solidFill>
                  <a:schemeClr val="dk1"/>
                </a:solidFill>
              </a:rPr>
              <a:t>el usuario o familia a los que se les asignará y </a:t>
            </a:r>
            <a:r>
              <a:rPr lang="es" sz="1100">
                <a:solidFill>
                  <a:schemeClr val="dk1"/>
                </a:solidFill>
              </a:rPr>
              <a:t>la patente deseada y Haga doble clic en en esta para asignar.</a:t>
            </a:r>
            <a:endParaRPr sz="1100">
              <a:solidFill>
                <a:schemeClr val="dk1"/>
              </a:solidFill>
            </a:endParaRPr>
          </a:p>
          <a:p>
            <a:pPr indent="0" lvl="0" marL="0" rtl="0" algn="l">
              <a:spcBef>
                <a:spcPts val="1200"/>
              </a:spcBef>
              <a:spcAft>
                <a:spcPts val="0"/>
              </a:spcAft>
              <a:buNone/>
            </a:pPr>
            <a:r>
              <a:rPr b="1" lang="es" sz="1100">
                <a:solidFill>
                  <a:schemeClr val="dk1"/>
                </a:solidFill>
              </a:rPr>
              <a:t>Eliminación de Patentes</a:t>
            </a:r>
            <a:r>
              <a:rPr lang="es" sz="1100">
                <a:solidFill>
                  <a:schemeClr val="dk1"/>
                </a:solidFill>
              </a:rPr>
              <a:t>: Para quitar una patente, seleccione la patente que desea eliminar y haga doble clic en esta para quitar. </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solidFill>
                  <a:schemeClr val="dk1"/>
                </a:solidFill>
              </a:rPr>
              <a:t>Antes de eliminar una patente, el sistema valida que no sea la única asignada a un usuario o familia. Si la patente es única y se intenta eliminar, se mostrará un mensaje de error indicando que no se puede eliminar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