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365" r:id="rId2"/>
    <p:sldId id="356" r:id="rId3"/>
    <p:sldId id="357" r:id="rId4"/>
    <p:sldId id="258" r:id="rId5"/>
    <p:sldId id="374" r:id="rId6"/>
    <p:sldId id="372" r:id="rId7"/>
    <p:sldId id="359" r:id="rId8"/>
    <p:sldId id="381" r:id="rId9"/>
    <p:sldId id="360" r:id="rId10"/>
    <p:sldId id="378" r:id="rId11"/>
    <p:sldId id="382" r:id="rId12"/>
    <p:sldId id="383" r:id="rId13"/>
    <p:sldId id="375" r:id="rId14"/>
    <p:sldId id="379" r:id="rId15"/>
    <p:sldId id="376" r:id="rId16"/>
    <p:sldId id="37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96314" autoAdjust="0"/>
  </p:normalViewPr>
  <p:slideViewPr>
    <p:cSldViewPr snapToGrid="0">
      <p:cViewPr varScale="1">
        <p:scale>
          <a:sx n="74" d="100"/>
          <a:sy n="74" d="100"/>
        </p:scale>
        <p:origin x="1094" y="77"/>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pPr/>
              <a:t>2023/5/30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pPr/>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pPr/>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pPr/>
              <a:t>13</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14</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15</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16</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pPr/>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5</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6</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pPr/>
              <a:t>7</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8</a:t>
            </a:fld>
            <a:endParaRPr lang="zh-CN" altLang="en-US"/>
          </a:p>
        </p:txBody>
      </p:sp>
    </p:spTree>
    <p:extLst>
      <p:ext uri="{BB962C8B-B14F-4D97-AF65-F5344CB8AC3E}">
        <p14:creationId xmlns:p14="http://schemas.microsoft.com/office/powerpoint/2010/main" val="67923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pPr/>
              <a:t>9</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pPr/>
              <a:t>10</a:t>
            </a:fld>
            <a:endParaRPr lang="zh-CN" altLang="en-US"/>
          </a:p>
        </p:txBody>
      </p:sp>
    </p:spTree>
    <p:extLst>
      <p:ext uri="{BB962C8B-B14F-4D97-AF65-F5344CB8AC3E}">
        <p14:creationId xmlns:p14="http://schemas.microsoft.com/office/powerpoint/2010/main" val="277212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1969477" y="2060779"/>
            <a:ext cx="8342142" cy="1569660"/>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基于毫米波雷达的</a:t>
            </a:r>
            <a:endParaRPr lang="en-US" altLang="zh-CN" sz="4800" b="1" dirty="0">
              <a:solidFill>
                <a:schemeClr val="bg1"/>
              </a:solidFill>
              <a:latin typeface="思源黑体" panose="020B0500000000000000" pitchFamily="34" charset="-122"/>
              <a:ea typeface="思源黑体" panose="020B0500000000000000" pitchFamily="34" charset="-122"/>
            </a:endParaRPr>
          </a:p>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身份识别</a:t>
            </a:r>
          </a:p>
        </p:txBody>
      </p:sp>
      <p:sp>
        <p:nvSpPr>
          <p:cNvPr id="6" name="PA_圆角矩形 31"/>
          <p:cNvSpPr/>
          <p:nvPr>
            <p:custDataLst>
              <p:tags r:id="rId1"/>
            </p:custDataLst>
          </p:nvPr>
        </p:nvSpPr>
        <p:spPr>
          <a:xfrm>
            <a:off x="3999244" y="4468242"/>
            <a:ext cx="2096756" cy="3372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答辩人：刘策含</a:t>
            </a:r>
            <a:endParaRPr lang="en-US" altLang="zh-CN" sz="1067" dirty="0">
              <a:solidFill>
                <a:srgbClr val="223762"/>
              </a:solidFill>
              <a:latin typeface="思源黑体" panose="020B0500000000000000" pitchFamily="34" charset="-122"/>
              <a:ea typeface="思源黑体" panose="020B0500000000000000" pitchFamily="34" charset="-122"/>
            </a:endParaRPr>
          </a:p>
          <a:p>
            <a:pPr algn="ctr"/>
            <a:r>
              <a:rPr lang="zh-CN" altLang="en-US" sz="1067" dirty="0">
                <a:solidFill>
                  <a:srgbClr val="223762"/>
                </a:solidFill>
                <a:latin typeface="思源黑体" panose="020B0500000000000000" pitchFamily="34" charset="-122"/>
                <a:ea typeface="思源黑体" panose="020B0500000000000000" pitchFamily="34" charset="-122"/>
              </a:rPr>
              <a:t>王禹东</a:t>
            </a:r>
          </a:p>
        </p:txBody>
      </p:sp>
      <p:sp>
        <p:nvSpPr>
          <p:cNvPr id="15" name="矩形 259"/>
          <p:cNvSpPr>
            <a:spLocks noChangeArrowheads="1"/>
          </p:cNvSpPr>
          <p:nvPr/>
        </p:nvSpPr>
        <p:spPr bwMode="auto">
          <a:xfrm>
            <a:off x="1928355" y="3715604"/>
            <a:ext cx="8335010" cy="63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院系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专业：光电科学与工程学院</a:t>
            </a:r>
            <a:endParaRPr lang="en-US" altLang="zh-CN" sz="1800" dirty="0">
              <a:solidFill>
                <a:schemeClr val="bg1"/>
              </a:solidFill>
              <a:latin typeface="思源黑体" panose="020B0500000000000000" pitchFamily="34" charset="-122"/>
              <a:ea typeface="思源黑体" panose="020B0500000000000000" pitchFamily="34" charset="-122"/>
            </a:endParaRPr>
          </a:p>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         格拉斯哥学院</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7" name="PA_圆角矩形 31"/>
          <p:cNvSpPr/>
          <p:nvPr>
            <p:custDataLst>
              <p:tags r:id="rId2"/>
            </p:custDataLst>
          </p:nvPr>
        </p:nvSpPr>
        <p:spPr>
          <a:xfrm>
            <a:off x="6553499" y="4468242"/>
            <a:ext cx="1465086" cy="3372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指导老师：林慧</a:t>
            </a: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实验方案</a:t>
            </a:r>
          </a:p>
        </p:txBody>
      </p:sp>
      <p:grpSp>
        <p:nvGrpSpPr>
          <p:cNvPr id="3" name="组合 2"/>
          <p:cNvGrpSpPr/>
          <p:nvPr/>
        </p:nvGrpSpPr>
        <p:grpSpPr>
          <a:xfrm>
            <a:off x="1459183" y="1671988"/>
            <a:ext cx="978986" cy="904442"/>
            <a:chOff x="964390" y="1912008"/>
            <a:chExt cx="1144622" cy="1057466"/>
          </a:xfrm>
        </p:grpSpPr>
        <p:grpSp>
          <p:nvGrpSpPr>
            <p:cNvPr id="4"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2518107" y="2011671"/>
            <a:ext cx="3460651" cy="775597"/>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通过</a:t>
            </a:r>
            <a:r>
              <a:rPr lang="en-US" altLang="zh-CN" sz="1400" dirty="0" err="1">
                <a:solidFill>
                  <a:schemeClr val="tx1">
                    <a:lumMod val="65000"/>
                    <a:lumOff val="35000"/>
                  </a:schemeClr>
                </a:solidFill>
                <a:latin typeface="思源黑体" panose="020B0500000000000000" pitchFamily="34" charset="-122"/>
                <a:ea typeface="思源黑体" panose="020B0500000000000000" pitchFamily="34" charset="-122"/>
              </a:rPr>
              <a:t>matlab</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，利用基本</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FFT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对现有数据做处理。对所得的频谱进行抽样作为数据库数据并储存。</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2512607" y="1704492"/>
            <a:ext cx="2593956" cy="297646"/>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数据处理</a:t>
            </a:r>
          </a:p>
        </p:txBody>
      </p:sp>
      <p:sp>
        <p:nvSpPr>
          <p:cNvPr id="145" name="TextBox 42"/>
          <p:cNvSpPr txBox="1"/>
          <p:nvPr/>
        </p:nvSpPr>
        <p:spPr>
          <a:xfrm>
            <a:off x="2597012" y="3465280"/>
            <a:ext cx="3494289" cy="775597"/>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取所获取的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的处理后的多组数据做训练样本利用协同训练方法不断更新模型性能，直至模型识别准确率较高。</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2597013" y="3124863"/>
            <a:ext cx="1645855" cy="299634"/>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监督学习</a:t>
            </a:r>
          </a:p>
        </p:txBody>
      </p:sp>
      <p:sp>
        <p:nvSpPr>
          <p:cNvPr id="155" name="TextBox 42"/>
          <p:cNvSpPr txBox="1"/>
          <p:nvPr/>
        </p:nvSpPr>
        <p:spPr>
          <a:xfrm>
            <a:off x="2502191" y="4759971"/>
            <a:ext cx="3504703" cy="1034129"/>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采集待测样本数据，采集阶段，通过</a:t>
            </a:r>
            <a:r>
              <a:rPr lang="en-US" altLang="zh-CN" sz="1400" dirty="0" err="1">
                <a:solidFill>
                  <a:schemeClr val="tx1">
                    <a:lumMod val="65000"/>
                    <a:lumOff val="35000"/>
                  </a:schemeClr>
                </a:solidFill>
                <a:latin typeface="思源黑体" panose="020B0500000000000000" pitchFamily="34" charset="-122"/>
                <a:ea typeface="思源黑体" panose="020B0500000000000000" pitchFamily="34" charset="-122"/>
              </a:rPr>
              <a:t>matlab</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，利用卡尔曼滤波，去除无用的测量值噪声，减少噪声对所采集数据的影响，重复数据处理步骤</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2600666" y="4405487"/>
            <a:ext cx="1645855" cy="299634"/>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卡尔曼滤波</a:t>
            </a:r>
          </a:p>
        </p:txBody>
      </p:sp>
      <p:sp>
        <p:nvSpPr>
          <p:cNvPr id="160" name="TextBox 42"/>
          <p:cNvSpPr txBox="1"/>
          <p:nvPr/>
        </p:nvSpPr>
        <p:spPr>
          <a:xfrm>
            <a:off x="7496224" y="2044444"/>
            <a:ext cx="3026410" cy="517065"/>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以胸腔位移特征作为监督学习的特征，受测人员</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与非受测人员</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为标签。</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496225" y="1704027"/>
            <a:ext cx="1645855" cy="299634"/>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特征标签</a:t>
            </a:r>
          </a:p>
        </p:txBody>
      </p:sp>
      <p:sp>
        <p:nvSpPr>
          <p:cNvPr id="83" name="TextBox 42"/>
          <p:cNvSpPr txBox="1"/>
          <p:nvPr/>
        </p:nvSpPr>
        <p:spPr>
          <a:xfrm>
            <a:off x="7496224" y="3415130"/>
            <a:ext cx="2984207" cy="775597"/>
          </a:xfrm>
          <a:prstGeom prst="rect">
            <a:avLst/>
          </a:prstGeom>
          <a:noFill/>
        </p:spPr>
        <p:txBody>
          <a:bodyPr wrap="square" lIns="0" tIns="0" rIns="0" bIns="0" rtlCol="0">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求出待对比样本处理后的数据与数据库数据的匹配概率，将匹配概率与已设阈值进行对比，得出结论。</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496225" y="3074713"/>
            <a:ext cx="1645855" cy="299634"/>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目标识别</a:t>
            </a:r>
          </a:p>
        </p:txBody>
      </p:sp>
      <p:grpSp>
        <p:nvGrpSpPr>
          <p:cNvPr id="5" name="组合 41"/>
          <p:cNvGrpSpPr/>
          <p:nvPr/>
        </p:nvGrpSpPr>
        <p:grpSpPr>
          <a:xfrm>
            <a:off x="1459183" y="3043434"/>
            <a:ext cx="978986" cy="904442"/>
            <a:chOff x="964390" y="1912008"/>
            <a:chExt cx="1144622" cy="1057466"/>
          </a:xfrm>
        </p:grpSpPr>
        <p:grpSp>
          <p:nvGrpSpPr>
            <p:cNvPr id="8"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11" name="组合 51"/>
          <p:cNvGrpSpPr/>
          <p:nvPr/>
        </p:nvGrpSpPr>
        <p:grpSpPr>
          <a:xfrm>
            <a:off x="1449691" y="4485527"/>
            <a:ext cx="978986" cy="904442"/>
            <a:chOff x="964390" y="1912008"/>
            <a:chExt cx="1144622" cy="1057466"/>
          </a:xfrm>
        </p:grpSpPr>
        <p:grpSp>
          <p:nvGrpSpPr>
            <p:cNvPr id="12"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03</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13" name="组合 59"/>
          <p:cNvGrpSpPr/>
          <p:nvPr/>
        </p:nvGrpSpPr>
        <p:grpSpPr>
          <a:xfrm>
            <a:off x="6303046" y="1622598"/>
            <a:ext cx="978986" cy="904442"/>
            <a:chOff x="964390" y="1912008"/>
            <a:chExt cx="1144622" cy="1057466"/>
          </a:xfrm>
        </p:grpSpPr>
        <p:grpSp>
          <p:nvGrpSpPr>
            <p:cNvPr id="14"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04</a:t>
                </a: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15" name="组合 64"/>
          <p:cNvGrpSpPr/>
          <p:nvPr/>
        </p:nvGrpSpPr>
        <p:grpSpPr>
          <a:xfrm>
            <a:off x="6303046" y="3007108"/>
            <a:ext cx="978986" cy="904442"/>
            <a:chOff x="964390" y="1912008"/>
            <a:chExt cx="1144622" cy="1057466"/>
          </a:xfrm>
        </p:grpSpPr>
        <p:grpSp>
          <p:nvGrpSpPr>
            <p:cNvPr id="1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05</a:t>
                </a: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cxnSp>
        <p:nvCxnSpPr>
          <p:cNvPr id="47" name="直接连接符 46"/>
          <p:cNvCxnSpPr/>
          <p:nvPr/>
        </p:nvCxnSpPr>
        <p:spPr>
          <a:xfrm>
            <a:off x="1881365" y="6099713"/>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5"/>
                                        </p:tgtEl>
                                        <p:attrNameLst>
                                          <p:attrName>r</p:attrName>
                                        </p:attrNameLst>
                                      </p:cBhvr>
                                    </p:animRot>
                                  </p:childTnLst>
                                </p:cTn>
                              </p:par>
                            </p:childTnLst>
                          </p:cTn>
                        </p:par>
                        <p:par>
                          <p:cTn id="33" fill="hold">
                            <p:stCondLst>
                              <p:cond delay="700"/>
                            </p:stCondLst>
                            <p:childTnLst>
                              <p:par>
                                <p:cTn id="34" presetID="2" presetClass="entr" presetSubtype="2" fill="hold" grpId="0" nodeType="afterEffect">
                                  <p:stCondLst>
                                    <p:cond delay="0"/>
                                  </p:stCondLst>
                                  <p:childTnLst>
                                    <p:set>
                                      <p:cBhvr>
                                        <p:cTn id="35" dur="1" fill="hold">
                                          <p:stCondLst>
                                            <p:cond delay="0"/>
                                          </p:stCondLst>
                                        </p:cTn>
                                        <p:tgtEl>
                                          <p:spTgt spid="155"/>
                                        </p:tgtEl>
                                        <p:attrNameLst>
                                          <p:attrName>style.visibility</p:attrName>
                                        </p:attrNameLst>
                                      </p:cBhvr>
                                      <p:to>
                                        <p:strVal val="visible"/>
                                      </p:to>
                                    </p:set>
                                    <p:anim calcmode="lin" valueType="num">
                                      <p:cBhvr additive="base">
                                        <p:cTn id="36" dur="500" fill="hold"/>
                                        <p:tgtEl>
                                          <p:spTgt spid="155"/>
                                        </p:tgtEl>
                                        <p:attrNameLst>
                                          <p:attrName>ppt_x</p:attrName>
                                        </p:attrNameLst>
                                      </p:cBhvr>
                                      <p:tavLst>
                                        <p:tav tm="0">
                                          <p:val>
                                            <p:strVal val="1+#ppt_w/2"/>
                                          </p:val>
                                        </p:tav>
                                        <p:tav tm="100000">
                                          <p:val>
                                            <p:strVal val="#ppt_x"/>
                                          </p:val>
                                        </p:tav>
                                      </p:tavLst>
                                    </p:anim>
                                    <p:anim calcmode="lin" valueType="num">
                                      <p:cBhvr additive="base">
                                        <p:cTn id="37" dur="500" fill="hold"/>
                                        <p:tgtEl>
                                          <p:spTgt spid="15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6"/>
                                        </p:tgtEl>
                                        <p:attrNameLst>
                                          <p:attrName>style.visibility</p:attrName>
                                        </p:attrNameLst>
                                      </p:cBhvr>
                                      <p:to>
                                        <p:strVal val="visible"/>
                                      </p:to>
                                    </p:set>
                                    <p:anim calcmode="lin" valueType="num">
                                      <p:cBhvr additive="base">
                                        <p:cTn id="40" dur="500" fill="hold"/>
                                        <p:tgtEl>
                                          <p:spTgt spid="156"/>
                                        </p:tgtEl>
                                        <p:attrNameLst>
                                          <p:attrName>ppt_x</p:attrName>
                                        </p:attrNameLst>
                                      </p:cBhvr>
                                      <p:tavLst>
                                        <p:tav tm="0">
                                          <p:val>
                                            <p:strVal val="1+#ppt_w/2"/>
                                          </p:val>
                                        </p:tav>
                                        <p:tav tm="100000">
                                          <p:val>
                                            <p:strVal val="#ppt_x"/>
                                          </p:val>
                                        </p:tav>
                                      </p:tavLst>
                                    </p:anim>
                                    <p:anim calcmode="lin" valueType="num">
                                      <p:cBhvr additive="base">
                                        <p:cTn id="41" dur="500" fill="hold"/>
                                        <p:tgtEl>
                                          <p:spTgt spid="15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0-#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par>
                                <p:cTn id="46" presetID="8" presetClass="emph" presetSubtype="0" fill="hold" nodeType="withEffect">
                                  <p:stCondLst>
                                    <p:cond delay="0"/>
                                  </p:stCondLst>
                                  <p:childTnLst>
                                    <p:animRot by="21600000">
                                      <p:cBhvr>
                                        <p:cTn id="47" dur="500" fill="hold"/>
                                        <p:tgtEl>
                                          <p:spTgt spid="11"/>
                                        </p:tgtEl>
                                        <p:attrNameLst>
                                          <p:attrName>r</p:attrName>
                                        </p:attrNameLst>
                                      </p:cBhvr>
                                    </p:animRot>
                                  </p:childTnLst>
                                </p:cTn>
                              </p:par>
                              <p:par>
                                <p:cTn id="48" presetID="2" presetClass="entr" presetSubtype="2" fill="hold" grpId="0" nodeType="withEffect">
                                  <p:stCondLst>
                                    <p:cond delay="200"/>
                                  </p:stCondLst>
                                  <p:childTnLst>
                                    <p:set>
                                      <p:cBhvr>
                                        <p:cTn id="49" dur="1" fill="hold">
                                          <p:stCondLst>
                                            <p:cond delay="0"/>
                                          </p:stCondLst>
                                        </p:cTn>
                                        <p:tgtEl>
                                          <p:spTgt spid="160"/>
                                        </p:tgtEl>
                                        <p:attrNameLst>
                                          <p:attrName>style.visibility</p:attrName>
                                        </p:attrNameLst>
                                      </p:cBhvr>
                                      <p:to>
                                        <p:strVal val="visible"/>
                                      </p:to>
                                    </p:set>
                                    <p:anim calcmode="lin" valueType="num">
                                      <p:cBhvr additive="base">
                                        <p:cTn id="50" dur="500" fill="hold"/>
                                        <p:tgtEl>
                                          <p:spTgt spid="160"/>
                                        </p:tgtEl>
                                        <p:attrNameLst>
                                          <p:attrName>ppt_x</p:attrName>
                                        </p:attrNameLst>
                                      </p:cBhvr>
                                      <p:tavLst>
                                        <p:tav tm="0">
                                          <p:val>
                                            <p:strVal val="1+#ppt_w/2"/>
                                          </p:val>
                                        </p:tav>
                                        <p:tav tm="100000">
                                          <p:val>
                                            <p:strVal val="#ppt_x"/>
                                          </p:val>
                                        </p:tav>
                                      </p:tavLst>
                                    </p:anim>
                                    <p:anim calcmode="lin" valueType="num">
                                      <p:cBhvr additive="base">
                                        <p:cTn id="51" dur="500" fill="hold"/>
                                        <p:tgtEl>
                                          <p:spTgt spid="16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200"/>
                                  </p:stCondLst>
                                  <p:childTnLst>
                                    <p:set>
                                      <p:cBhvr>
                                        <p:cTn id="53" dur="1" fill="hold">
                                          <p:stCondLst>
                                            <p:cond delay="0"/>
                                          </p:stCondLst>
                                        </p:cTn>
                                        <p:tgtEl>
                                          <p:spTgt spid="161"/>
                                        </p:tgtEl>
                                        <p:attrNameLst>
                                          <p:attrName>style.visibility</p:attrName>
                                        </p:attrNameLst>
                                      </p:cBhvr>
                                      <p:to>
                                        <p:strVal val="visible"/>
                                      </p:to>
                                    </p:set>
                                    <p:anim calcmode="lin" valueType="num">
                                      <p:cBhvr additive="base">
                                        <p:cTn id="54" dur="500" fill="hold"/>
                                        <p:tgtEl>
                                          <p:spTgt spid="161"/>
                                        </p:tgtEl>
                                        <p:attrNameLst>
                                          <p:attrName>ppt_x</p:attrName>
                                        </p:attrNameLst>
                                      </p:cBhvr>
                                      <p:tavLst>
                                        <p:tav tm="0">
                                          <p:val>
                                            <p:strVal val="1+#ppt_w/2"/>
                                          </p:val>
                                        </p:tav>
                                        <p:tav tm="100000">
                                          <p:val>
                                            <p:strVal val="#ppt_x"/>
                                          </p:val>
                                        </p:tav>
                                      </p:tavLst>
                                    </p:anim>
                                    <p:anim calcmode="lin" valueType="num">
                                      <p:cBhvr additive="base">
                                        <p:cTn id="55" dur="500" fill="hold"/>
                                        <p:tgtEl>
                                          <p:spTgt spid="161"/>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20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200"/>
                                  </p:stCondLst>
                                  <p:childTnLst>
                                    <p:animRot by="21600000">
                                      <p:cBhvr>
                                        <p:cTn id="61" dur="500" fill="hold"/>
                                        <p:tgtEl>
                                          <p:spTgt spid="13"/>
                                        </p:tgtEl>
                                        <p:attrNameLst>
                                          <p:attrName>r</p:attrName>
                                        </p:attrNameLst>
                                      </p:cBhvr>
                                    </p:animRot>
                                  </p:childTnLst>
                                </p:cTn>
                              </p:par>
                              <p:par>
                                <p:cTn id="62" presetID="2" presetClass="entr" presetSubtype="2" fill="hold" grpId="0" nodeType="withEffect">
                                  <p:stCondLst>
                                    <p:cond delay="400"/>
                                  </p:stCondLst>
                                  <p:childTnLst>
                                    <p:set>
                                      <p:cBhvr>
                                        <p:cTn id="63" dur="1" fill="hold">
                                          <p:stCondLst>
                                            <p:cond delay="0"/>
                                          </p:stCondLst>
                                        </p:cTn>
                                        <p:tgtEl>
                                          <p:spTgt spid="83"/>
                                        </p:tgtEl>
                                        <p:attrNameLst>
                                          <p:attrName>style.visibility</p:attrName>
                                        </p:attrNameLst>
                                      </p:cBhvr>
                                      <p:to>
                                        <p:strVal val="visible"/>
                                      </p:to>
                                    </p:set>
                                    <p:anim calcmode="lin" valueType="num">
                                      <p:cBhvr additive="base">
                                        <p:cTn id="64" dur="500" fill="hold"/>
                                        <p:tgtEl>
                                          <p:spTgt spid="83"/>
                                        </p:tgtEl>
                                        <p:attrNameLst>
                                          <p:attrName>ppt_x</p:attrName>
                                        </p:attrNameLst>
                                      </p:cBhvr>
                                      <p:tavLst>
                                        <p:tav tm="0">
                                          <p:val>
                                            <p:strVal val="1+#ppt_w/2"/>
                                          </p:val>
                                        </p:tav>
                                        <p:tav tm="100000">
                                          <p:val>
                                            <p:strVal val="#ppt_x"/>
                                          </p:val>
                                        </p:tav>
                                      </p:tavLst>
                                    </p:anim>
                                    <p:anim calcmode="lin" valueType="num">
                                      <p:cBhvr additive="base">
                                        <p:cTn id="65" dur="500" fill="hold"/>
                                        <p:tgtEl>
                                          <p:spTgt spid="83"/>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400"/>
                                  </p:stCondLst>
                                  <p:childTnLst>
                                    <p:set>
                                      <p:cBhvr>
                                        <p:cTn id="67" dur="1" fill="hold">
                                          <p:stCondLst>
                                            <p:cond delay="0"/>
                                          </p:stCondLst>
                                        </p:cTn>
                                        <p:tgtEl>
                                          <p:spTgt spid="84"/>
                                        </p:tgtEl>
                                        <p:attrNameLst>
                                          <p:attrName>style.visibility</p:attrName>
                                        </p:attrNameLst>
                                      </p:cBhvr>
                                      <p:to>
                                        <p:strVal val="visible"/>
                                      </p:to>
                                    </p:set>
                                    <p:anim calcmode="lin" valueType="num">
                                      <p:cBhvr additive="base">
                                        <p:cTn id="68" dur="500" fill="hold"/>
                                        <p:tgtEl>
                                          <p:spTgt spid="84"/>
                                        </p:tgtEl>
                                        <p:attrNameLst>
                                          <p:attrName>ppt_x</p:attrName>
                                        </p:attrNameLst>
                                      </p:cBhvr>
                                      <p:tavLst>
                                        <p:tav tm="0">
                                          <p:val>
                                            <p:strVal val="1+#ppt_w/2"/>
                                          </p:val>
                                        </p:tav>
                                        <p:tav tm="100000">
                                          <p:val>
                                            <p:strVal val="#ppt_x"/>
                                          </p:val>
                                        </p:tav>
                                      </p:tavLst>
                                    </p:anim>
                                    <p:anim calcmode="lin" valueType="num">
                                      <p:cBhvr additive="base">
                                        <p:cTn id="69" dur="500" fill="hold"/>
                                        <p:tgtEl>
                                          <p:spTgt spid="84"/>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4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0-#ppt_w/2"/>
                                          </p:val>
                                        </p:tav>
                                        <p:tav tm="100000">
                                          <p:val>
                                            <p:strVal val="#ppt_x"/>
                                          </p:val>
                                        </p:tav>
                                      </p:tavLst>
                                    </p:anim>
                                    <p:anim calcmode="lin" valueType="num">
                                      <p:cBhvr additive="base">
                                        <p:cTn id="73" dur="500" fill="hold"/>
                                        <p:tgtEl>
                                          <p:spTgt spid="15"/>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400"/>
                                  </p:stCondLst>
                                  <p:childTnLst>
                                    <p:animRot by="21600000">
                                      <p:cBhvr>
                                        <p:cTn id="75" dur="500" fill="hold"/>
                                        <p:tgtEl>
                                          <p:spTgt spid="15"/>
                                        </p:tgtEl>
                                        <p:attrNameLst>
                                          <p:attrName>r</p:attrName>
                                        </p:attrNameLst>
                                      </p:cBhvr>
                                    </p:animRot>
                                  </p:childTnLst>
                                </p:cTn>
                              </p:par>
                              <p:par>
                                <p:cTn id="76" presetID="16" presetClass="entr" presetSubtype="21"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arn(inVertical)">
                                      <p:cBhvr>
                                        <p:cTn id="7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83" grpId="0"/>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360EF-DF67-4C0A-B7B0-CD708A55BA17}"/>
              </a:ext>
            </a:extLst>
          </p:cNvPr>
          <p:cNvSpPr>
            <a:spLocks noGrp="1"/>
          </p:cNvSpPr>
          <p:nvPr>
            <p:ph type="title"/>
          </p:nvPr>
        </p:nvSpPr>
        <p:spPr/>
        <p:txBody>
          <a:bodyPr/>
          <a:lstStyle/>
          <a:p>
            <a:r>
              <a:rPr lang="en-US" altLang="zh-CN" dirty="0" err="1"/>
              <a:t>Matlab</a:t>
            </a:r>
            <a:r>
              <a:rPr lang="zh-CN" altLang="en-US" dirty="0"/>
              <a:t>成像</a:t>
            </a:r>
          </a:p>
        </p:txBody>
      </p:sp>
      <p:pic>
        <p:nvPicPr>
          <p:cNvPr id="4" name="图片 3">
            <a:extLst>
              <a:ext uri="{FF2B5EF4-FFF2-40B4-BE49-F238E27FC236}">
                <a16:creationId xmlns:a16="http://schemas.microsoft.com/office/drawing/2014/main" id="{FBEA3D7C-30B6-48D2-BDE9-C8DB6056BE1A}"/>
              </a:ext>
            </a:extLst>
          </p:cNvPr>
          <p:cNvPicPr>
            <a:picLocks noChangeAspect="1"/>
          </p:cNvPicPr>
          <p:nvPr/>
        </p:nvPicPr>
        <p:blipFill>
          <a:blip r:embed="rId2"/>
          <a:stretch>
            <a:fillRect/>
          </a:stretch>
        </p:blipFill>
        <p:spPr>
          <a:xfrm>
            <a:off x="1566536" y="1567543"/>
            <a:ext cx="9436409" cy="4382746"/>
          </a:xfrm>
          <a:prstGeom prst="rect">
            <a:avLst/>
          </a:prstGeom>
        </p:spPr>
      </p:pic>
    </p:spTree>
    <p:extLst>
      <p:ext uri="{BB962C8B-B14F-4D97-AF65-F5344CB8AC3E}">
        <p14:creationId xmlns:p14="http://schemas.microsoft.com/office/powerpoint/2010/main" val="203453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CBC7A-81DC-4C0D-8600-A0C27B39E383}"/>
              </a:ext>
            </a:extLst>
          </p:cNvPr>
          <p:cNvSpPr>
            <a:spLocks noGrp="1"/>
          </p:cNvSpPr>
          <p:nvPr>
            <p:ph type="title"/>
          </p:nvPr>
        </p:nvSpPr>
        <p:spPr/>
        <p:txBody>
          <a:bodyPr/>
          <a:lstStyle/>
          <a:p>
            <a:r>
              <a:rPr lang="zh-CN" altLang="en-US" dirty="0"/>
              <a:t>实验成像</a:t>
            </a:r>
          </a:p>
        </p:txBody>
      </p:sp>
      <p:pic>
        <p:nvPicPr>
          <p:cNvPr id="6" name="图片 5">
            <a:extLst>
              <a:ext uri="{FF2B5EF4-FFF2-40B4-BE49-F238E27FC236}">
                <a16:creationId xmlns:a16="http://schemas.microsoft.com/office/drawing/2014/main" id="{179EBFD5-BE2A-4408-AF1F-D03AB98B5BAC}"/>
              </a:ext>
            </a:extLst>
          </p:cNvPr>
          <p:cNvPicPr>
            <a:picLocks noChangeAspect="1"/>
          </p:cNvPicPr>
          <p:nvPr/>
        </p:nvPicPr>
        <p:blipFill>
          <a:blip r:embed="rId2"/>
          <a:stretch>
            <a:fillRect/>
          </a:stretch>
        </p:blipFill>
        <p:spPr>
          <a:xfrm>
            <a:off x="3046931" y="1456021"/>
            <a:ext cx="5334462" cy="4488569"/>
          </a:xfrm>
          <a:prstGeom prst="rect">
            <a:avLst/>
          </a:prstGeom>
        </p:spPr>
      </p:pic>
    </p:spTree>
    <p:extLst>
      <p:ext uri="{BB962C8B-B14F-4D97-AF65-F5344CB8AC3E}">
        <p14:creationId xmlns:p14="http://schemas.microsoft.com/office/powerpoint/2010/main" val="29095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672332" y="313827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整体经费花销</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经费花销</a:t>
            </a:r>
          </a:p>
        </p:txBody>
      </p:sp>
      <p:grpSp>
        <p:nvGrpSpPr>
          <p:cNvPr id="2"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65000"/>
                      <a:lumOff val="35000"/>
                    </a:schemeClr>
                  </a:solidFill>
                  <a:latin typeface="思源黑体" panose="020B0500000000000000" pitchFamily="34" charset="-122"/>
                  <a:ea typeface="思源黑体" panose="020B0500000000000000" pitchFamily="34" charset="-122"/>
                </a:rPr>
                <a:t>200</a:t>
              </a:r>
              <a:r>
                <a:rPr lang="zh-CN" altLang="en-US" sz="2400" dirty="0">
                  <a:solidFill>
                    <a:schemeClr val="tx1">
                      <a:lumMod val="65000"/>
                      <a:lumOff val="35000"/>
                    </a:schemeClr>
                  </a:solidFill>
                  <a:latin typeface="思源黑体" panose="020B0500000000000000" pitchFamily="34" charset="-122"/>
                  <a:ea typeface="思源黑体" panose="020B0500000000000000" pitchFamily="34" charset="-122"/>
                </a:rPr>
                <a:t>元</a:t>
              </a: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en-US" altLang="zh-CN" sz="2000" b="1" dirty="0">
                  <a:solidFill>
                    <a:schemeClr val="bg1"/>
                  </a:solidFill>
                  <a:latin typeface="思源黑体" panose="020B0500000000000000" pitchFamily="34" charset="-122"/>
                  <a:ea typeface="思源黑体" panose="020B0500000000000000" pitchFamily="34" charset="-122"/>
                </a:rPr>
                <a:t>PCB</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3"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65000"/>
                      <a:lumOff val="35000"/>
                    </a:schemeClr>
                  </a:solidFill>
                  <a:latin typeface="思源黑体" panose="020B0500000000000000" pitchFamily="34" charset="-122"/>
                  <a:ea typeface="思源黑体" panose="020B0500000000000000" pitchFamily="34" charset="-122"/>
                </a:rPr>
                <a:t>20</a:t>
              </a:r>
              <a:r>
                <a:rPr lang="zh-CN" altLang="en-US" sz="2400" dirty="0">
                  <a:solidFill>
                    <a:schemeClr val="tx1">
                      <a:lumMod val="65000"/>
                      <a:lumOff val="35000"/>
                    </a:schemeClr>
                  </a:solidFill>
                  <a:latin typeface="思源黑体" panose="020B0500000000000000" pitchFamily="34" charset="-122"/>
                  <a:ea typeface="思源黑体" panose="020B0500000000000000" pitchFamily="34" charset="-122"/>
                </a:rPr>
                <a:t>元</a:t>
              </a: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资料费</a:t>
              </a: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p>
        </p:txBody>
      </p:sp>
      <p:sp>
        <p:nvSpPr>
          <p:cNvPr id="20" name="TextBox 53"/>
          <p:cNvSpPr txBox="1"/>
          <p:nvPr/>
        </p:nvSpPr>
        <p:spPr>
          <a:xfrm>
            <a:off x="814972" y="1738542"/>
            <a:ext cx="17682598" cy="2326791"/>
          </a:xfrm>
          <a:prstGeom prst="rect">
            <a:avLst/>
          </a:prstGeom>
          <a:noFill/>
        </p:spPr>
        <p:txBody>
          <a:bodyPr wrap="square" lIns="0" tIns="0" rIns="0" bIns="0" rtlCol="0">
            <a:spAutoFit/>
          </a:bodyPr>
          <a:lstStyle/>
          <a:p>
            <a:pPr>
              <a:lnSpc>
                <a:spcPct val="120000"/>
              </a:lnSpc>
            </a:pPr>
            <a:r>
              <a:rPr lang="en-US" altLang="zh-CN" sz="1400" dirty="0"/>
              <a:t>[1]E. Hof, A. </a:t>
            </a:r>
            <a:r>
              <a:rPr lang="en-US" altLang="zh-CN" sz="1400" dirty="0" err="1"/>
              <a:t>Sanderovich</a:t>
            </a:r>
            <a:r>
              <a:rPr lang="en-US" altLang="zh-CN" sz="1400" dirty="0"/>
              <a:t>, M. </a:t>
            </a:r>
            <a:r>
              <a:rPr lang="en-US" altLang="zh-CN" sz="1400" dirty="0" err="1"/>
              <a:t>Salama</a:t>
            </a:r>
            <a:r>
              <a:rPr lang="en-US" altLang="zh-CN" sz="1400" dirty="0"/>
              <a:t>, et al. Face verification using </a:t>
            </a:r>
            <a:r>
              <a:rPr lang="en-US" altLang="zh-CN" sz="1400" dirty="0" err="1"/>
              <a:t>mmwave</a:t>
            </a:r>
            <a:r>
              <a:rPr lang="en-US" altLang="zh-CN" sz="1400" dirty="0"/>
              <a:t> radar sensor[C]. 2020 International Conference </a:t>
            </a:r>
          </a:p>
          <a:p>
            <a:pPr>
              <a:lnSpc>
                <a:spcPct val="120000"/>
              </a:lnSpc>
            </a:pPr>
            <a:r>
              <a:rPr lang="en-US" altLang="zh-CN" sz="1400" dirty="0"/>
              <a:t>on Artificial Intelligence in Information and Communication (ICAIIC), Fukuoka, 2020, 320­324</a:t>
            </a:r>
          </a:p>
          <a:p>
            <a:pPr>
              <a:lnSpc>
                <a:spcPct val="120000"/>
              </a:lnSpc>
            </a:pPr>
            <a:endParaRPr 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endParaRPr 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en-US" altLang="zh-CN" sz="1400" dirty="0"/>
              <a:t>[2]F. Lin, C. Song, Y. </a:t>
            </a:r>
            <a:r>
              <a:rPr lang="en-US" altLang="zh-CN" sz="1400" dirty="0" err="1"/>
              <a:t>Zhuang</a:t>
            </a:r>
            <a:r>
              <a:rPr lang="en-US" altLang="zh-CN" sz="1400" dirty="0"/>
              <a:t>, et al. Cardiac scan: A non­contact and continuous </a:t>
            </a:r>
            <a:r>
              <a:rPr lang="en-US" altLang="zh-CN" sz="1400" dirty="0" err="1"/>
              <a:t>heart­based</a:t>
            </a:r>
            <a:r>
              <a:rPr lang="en-US" altLang="zh-CN" sz="1400" dirty="0"/>
              <a:t> user authentication system[C].</a:t>
            </a:r>
          </a:p>
          <a:p>
            <a:pPr>
              <a:lnSpc>
                <a:spcPct val="120000"/>
              </a:lnSpc>
            </a:pPr>
            <a:r>
              <a:rPr lang="en-US" altLang="zh-CN" sz="1400" dirty="0"/>
              <a:t> Proceedings of the 23rd Annual International Conference on Mobile Computing and Networking, New York, 2017, 315­328</a:t>
            </a:r>
          </a:p>
          <a:p>
            <a:pPr>
              <a:lnSpc>
                <a:spcPct val="120000"/>
              </a:lnSpc>
            </a:pPr>
            <a:endParaRPr lang="en-US" altLang="zh-CN" sz="1400" dirty="0"/>
          </a:p>
          <a:p>
            <a:pPr>
              <a:lnSpc>
                <a:spcPct val="120000"/>
              </a:lnSpc>
            </a:pPr>
            <a:endParaRPr lang="en-US" altLang="zh-CN" sz="1400" dirty="0"/>
          </a:p>
          <a:p>
            <a:pPr>
              <a:lnSpc>
                <a:spcPct val="120000"/>
              </a:lnSpc>
            </a:pPr>
            <a:r>
              <a:rPr lang="en-US" altLang="zh-CN" sz="1400" dirty="0"/>
              <a:t> </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638595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感谢垂听   敬请指正</a:t>
            </a:r>
          </a:p>
        </p:txBody>
      </p:sp>
      <p:sp>
        <p:nvSpPr>
          <p:cNvPr id="18" name="矩形 259"/>
          <p:cNvSpPr>
            <a:spLocks noChangeArrowheads="1"/>
          </p:cNvSpPr>
          <p:nvPr/>
        </p:nvSpPr>
        <p:spPr bwMode="auto">
          <a:xfrm>
            <a:off x="1928355" y="3377980"/>
            <a:ext cx="8335010" cy="63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院系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专业：光电科学与工程学院</a:t>
            </a:r>
            <a:endParaRPr lang="en-US" altLang="zh-CN" sz="1800" dirty="0">
              <a:solidFill>
                <a:schemeClr val="bg1"/>
              </a:solidFill>
              <a:latin typeface="思源黑体" panose="020B0500000000000000" pitchFamily="34" charset="-122"/>
              <a:ea typeface="思源黑体" panose="020B0500000000000000" pitchFamily="34" charset="-122"/>
            </a:endParaRPr>
          </a:p>
          <a:p>
            <a:pPr algn="ctr" fontAlgn="base">
              <a:lnSpc>
                <a:spcPct val="120000"/>
              </a:lnSpc>
              <a:spcBef>
                <a:spcPct val="0"/>
              </a:spcBef>
              <a:spcAft>
                <a:spcPct val="0"/>
              </a:spcAft>
              <a:buFont typeface="Arial" panose="020B0604020202020204" pitchFamily="34" charset="0"/>
              <a:buNone/>
            </a:pPr>
            <a:r>
              <a:rPr lang="zh-CN" altLang="en-US" sz="1800">
                <a:solidFill>
                  <a:schemeClr val="bg1"/>
                </a:solidFill>
                <a:latin typeface="思源黑体" panose="020B0500000000000000" pitchFamily="34" charset="-122"/>
                <a:ea typeface="思源黑体" panose="020B0500000000000000" pitchFamily="34" charset="-122"/>
              </a:rPr>
              <a:t>        格拉斯哥学院</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83132" y="840707"/>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项目简介</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2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研究结果</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后续实验拓展</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经费花销</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99" name="Rectangle 3"/>
          <p:cNvSpPr txBox="1">
            <a:spLocks noChangeArrowheads="1"/>
          </p:cNvSpPr>
          <p:nvPr/>
        </p:nvSpPr>
        <p:spPr bwMode="auto">
          <a:xfrm>
            <a:off x="1150999" y="3031500"/>
            <a:ext cx="363696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000" fill="hold"/>
                                        <p:tgtEl>
                                          <p:spTgt spid="26"/>
                                        </p:tgtEl>
                                        <p:attrNameLst>
                                          <p:attrName>ppt_x</p:attrName>
                                        </p:attrNameLst>
                                      </p:cBhvr>
                                      <p:tavLst>
                                        <p:tav tm="0">
                                          <p:val>
                                            <p:strVal val="#ppt_x"/>
                                          </p:val>
                                        </p:tav>
                                        <p:tav tm="100000">
                                          <p:val>
                                            <p:strVal val="#ppt_x"/>
                                          </p:val>
                                        </p:tav>
                                      </p:tavLst>
                                    </p:anim>
                                    <p:anim calcmode="lin" valueType="num">
                                      <p:cBhvr additive="base">
                                        <p:cTn id="18" dur="1000" fill="hold"/>
                                        <p:tgtEl>
                                          <p:spTgt spid="26"/>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2" fill="hold"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500" fill="hold"/>
                                        <p:tgtEl>
                                          <p:spTgt spid="69"/>
                                        </p:tgtEl>
                                        <p:attrNameLst>
                                          <p:attrName>ppt_x</p:attrName>
                                        </p:attrNameLst>
                                      </p:cBhvr>
                                      <p:tavLst>
                                        <p:tav tm="0">
                                          <p:val>
                                            <p:strVal val="1+#ppt_w/2"/>
                                          </p:val>
                                        </p:tav>
                                        <p:tav tm="100000">
                                          <p:val>
                                            <p:strVal val="#ppt_x"/>
                                          </p:val>
                                        </p:tav>
                                      </p:tavLst>
                                    </p:anim>
                                    <p:anim calcmode="lin" valueType="num">
                                      <p:cBhvr additive="base">
                                        <p:cTn id="33" dur="500" fill="hold"/>
                                        <p:tgtEl>
                                          <p:spTgt spid="6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 calcmode="lin" valueType="num">
                                      <p:cBhvr additive="base">
                                        <p:cTn id="37" dur="500" fill="hold"/>
                                        <p:tgtEl>
                                          <p:spTgt spid="79"/>
                                        </p:tgtEl>
                                        <p:attrNameLst>
                                          <p:attrName>ppt_x</p:attrName>
                                        </p:attrNameLst>
                                      </p:cBhvr>
                                      <p:tavLst>
                                        <p:tav tm="0">
                                          <p:val>
                                            <p:strVal val="1+#ppt_w/2"/>
                                          </p:val>
                                        </p:tav>
                                        <p:tav tm="100000">
                                          <p:val>
                                            <p:strVal val="#ppt_x"/>
                                          </p:val>
                                        </p:tav>
                                      </p:tavLst>
                                    </p:anim>
                                    <p:anim calcmode="lin" valueType="num">
                                      <p:cBhvr additive="base">
                                        <p:cTn id="38"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97416" y="2758444"/>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项目简介</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9"/>
          <p:cNvSpPr txBox="1"/>
          <p:nvPr/>
        </p:nvSpPr>
        <p:spPr>
          <a:xfrm>
            <a:off x="4978123" y="3531005"/>
            <a:ext cx="1436745" cy="264560"/>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600" dirty="0">
                <a:solidFill>
                  <a:schemeClr val="bg1"/>
                </a:solidFill>
                <a:latin typeface="思源黑体" panose="020B0500000000000000" pitchFamily="34" charset="-122"/>
                <a:ea typeface="思源黑体" panose="020B0500000000000000" pitchFamily="34" charset="-122"/>
              </a:rPr>
              <a:t>研究内容</a:t>
            </a:r>
          </a:p>
        </p:txBody>
      </p:sp>
      <p:sp>
        <p:nvSpPr>
          <p:cNvPr id="21" name="文本框 9"/>
          <p:cNvSpPr txBox="1"/>
          <p:nvPr/>
        </p:nvSpPr>
        <p:spPr>
          <a:xfrm>
            <a:off x="4975779" y="4316450"/>
            <a:ext cx="1436745" cy="264560"/>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600" dirty="0">
                <a:solidFill>
                  <a:schemeClr val="bg1"/>
                </a:solidFill>
                <a:latin typeface="思源黑体" panose="020B0500000000000000" pitchFamily="34" charset="-122"/>
                <a:ea typeface="思源黑体" panose="020B0500000000000000" pitchFamily="34" charset="-122"/>
              </a:rPr>
              <a:t>实验设计</a:t>
            </a:r>
          </a:p>
        </p:txBody>
      </p:sp>
      <p:sp>
        <p:nvSpPr>
          <p:cNvPr id="22" name="文本框 9"/>
          <p:cNvSpPr txBox="1"/>
          <p:nvPr/>
        </p:nvSpPr>
        <p:spPr>
          <a:xfrm>
            <a:off x="4975778" y="3922555"/>
            <a:ext cx="1436745" cy="266291"/>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600" dirty="0">
                <a:solidFill>
                  <a:schemeClr val="bg1"/>
                </a:solidFill>
                <a:latin typeface="思源黑体" panose="020B0500000000000000" pitchFamily="34" charset="-122"/>
                <a:ea typeface="思源黑体" panose="020B0500000000000000" pitchFamily="34" charset="-122"/>
              </a:rPr>
              <a:t>项目进展</a:t>
            </a:r>
          </a:p>
        </p:txBody>
      </p: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64695" y="752801"/>
            <a:ext cx="3629564" cy="456129"/>
          </a:xfrm>
        </p:spPr>
        <p:txBody>
          <a:bodyPr/>
          <a:lstStyle/>
          <a:p>
            <a:pPr>
              <a:lnSpc>
                <a:spcPct val="120000"/>
              </a:lnSpc>
            </a:pPr>
            <a:r>
              <a:rPr lang="zh-CN" altLang="en-US" dirty="0"/>
              <a:t>项目简介</a:t>
            </a:r>
          </a:p>
        </p:txBody>
      </p:sp>
      <p:sp>
        <p:nvSpPr>
          <p:cNvPr id="10" name="TextBox 28"/>
          <p:cNvSpPr txBox="1"/>
          <p:nvPr/>
        </p:nvSpPr>
        <p:spPr>
          <a:xfrm>
            <a:off x="1172416" y="1730486"/>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研究内容</a:t>
            </a:r>
          </a:p>
        </p:txBody>
      </p:sp>
      <p:sp>
        <p:nvSpPr>
          <p:cNvPr id="11" name="矩形 10"/>
          <p:cNvSpPr/>
          <p:nvPr/>
        </p:nvSpPr>
        <p:spPr>
          <a:xfrm>
            <a:off x="1172414" y="2197432"/>
            <a:ext cx="8787511" cy="3693319"/>
          </a:xfrm>
          <a:prstGeom prst="rect">
            <a:avLst/>
          </a:prstGeom>
        </p:spPr>
        <p:txBody>
          <a:bodyPr wrap="square" lIns="0" tIns="0" rIns="0" bIns="0">
            <a:spAutoFit/>
          </a:bodyPr>
          <a:lstStyle/>
          <a:p>
            <a:pPr algn="just">
              <a:lnSpc>
                <a:spcPct val="200000"/>
              </a:lnSpc>
            </a:pP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  本项目提出了一套以毫米波雷达为基础，以人体心跳和呼吸体征为对象的身份识别系统架构并设计实验验证其可行性。</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marL="457200" indent="-457200" algn="just">
              <a:lnSpc>
                <a:spcPct val="200000"/>
              </a:lnSpc>
              <a:buAutoNum type="arabicPeriod"/>
            </a:pP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设计基于 </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0.128THz </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毫米波雷达的系统架构； </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marL="457200" indent="-457200" algn="just">
              <a:lnSpc>
                <a:spcPct val="200000"/>
              </a:lnSpc>
              <a:buAutoNum type="arabicPeriod"/>
            </a:pP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设计实验，对多位受试者的心跳数据进行采样获取特征心率信息； </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marL="457200" indent="-457200" algn="just">
              <a:lnSpc>
                <a:spcPct val="200000"/>
              </a:lnSpc>
              <a:buAutoNum type="arabicPeriod"/>
            </a:pP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比对多位受试者的数据，论证该系统能否达到预期的识别效果，并得出实验 结论。</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1172416" y="2073473"/>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81365" y="5930901"/>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64695" y="752801"/>
            <a:ext cx="3629564" cy="456129"/>
          </a:xfrm>
        </p:spPr>
        <p:txBody>
          <a:bodyPr/>
          <a:lstStyle/>
          <a:p>
            <a:pPr>
              <a:lnSpc>
                <a:spcPct val="120000"/>
              </a:lnSpc>
            </a:pPr>
            <a:r>
              <a:rPr lang="zh-CN" altLang="en-US" dirty="0"/>
              <a:t>项目进展</a:t>
            </a:r>
          </a:p>
        </p:txBody>
      </p:sp>
      <p:sp>
        <p:nvSpPr>
          <p:cNvPr id="11" name="矩形 10"/>
          <p:cNvSpPr/>
          <p:nvPr/>
        </p:nvSpPr>
        <p:spPr>
          <a:xfrm>
            <a:off x="1172414" y="1775402"/>
            <a:ext cx="8787511" cy="4216026"/>
          </a:xfrm>
          <a:prstGeom prst="rect">
            <a:avLst/>
          </a:prstGeom>
        </p:spPr>
        <p:txBody>
          <a:bodyPr wrap="square" lIns="0" tIns="0" rIns="0" bIns="0">
            <a:spAutoFit/>
          </a:bodyPr>
          <a:lstStyle/>
          <a:p>
            <a:pPr algn="just">
              <a:lnSpc>
                <a:spcPct val="200000"/>
              </a:lnSpc>
            </a:pP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1.</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查找基于毫米波雷达进行身份识别的相关文献并阅读，明确项目研究方向。</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200000"/>
              </a:lnSpc>
            </a:pP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2.</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确定利用心率和呼吸的胸腔位移特征来开展身份识别。</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200000"/>
              </a:lnSpc>
            </a:pP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3.</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设计实验，学习</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python</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qt</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2000" dirty="0" err="1">
                <a:solidFill>
                  <a:schemeClr val="tx1">
                    <a:lumMod val="65000"/>
                    <a:lumOff val="35000"/>
                  </a:schemeClr>
                </a:solidFill>
                <a:latin typeface="思源黑体" panose="020B0500000000000000" pitchFamily="34" charset="-122"/>
                <a:ea typeface="思源黑体" panose="020B0500000000000000" pitchFamily="34" charset="-122"/>
              </a:rPr>
              <a:t>matlab</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等相关软件的应用。</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200000"/>
              </a:lnSpc>
            </a:pP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rPr>
              <a:t>4.</a:t>
            </a:r>
            <a:r>
              <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rPr>
              <a:t>初步进行实验，验证实验的可行性，并获取足够的数据量，对数据进行初步的简单分析。</a:t>
            </a: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200000"/>
              </a:lnSpc>
            </a:pP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200000"/>
              </a:lnSpc>
            </a:pPr>
            <a:endPar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flipV="1">
            <a:off x="1172416" y="1420838"/>
            <a:ext cx="2607344" cy="154744"/>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81365" y="5930901"/>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11"/>
                                        </p:tgtEl>
                                        <p:attrNameLst>
                                          <p:attrName>style.visibility</p:attrName>
                                        </p:attrNameLst>
                                      </p:cBhvr>
                                      <p:to>
                                        <p:strVal val="visible"/>
                                      </p:to>
                                    </p:set>
                                    <p:anim calcmode="lin" valueType="num">
                                      <p:cBhvr>
                                        <p:cTn id="15" dur="250" fill="hold"/>
                                        <p:tgtEl>
                                          <p:spTgt spid="11"/>
                                        </p:tgtEl>
                                        <p:attrNameLst>
                                          <p:attrName>ppt_w</p:attrName>
                                        </p:attrNameLst>
                                      </p:cBhvr>
                                      <p:tavLst>
                                        <p:tav tm="0">
                                          <p:val>
                                            <p:fltVal val="0"/>
                                          </p:val>
                                        </p:tav>
                                        <p:tav tm="100000">
                                          <p:val>
                                            <p:strVal val="#ppt_w"/>
                                          </p:val>
                                        </p:tav>
                                      </p:tavLst>
                                    </p:anim>
                                    <p:anim calcmode="lin" valueType="num">
                                      <p:cBhvr>
                                        <p:cTn id="16" dur="250" fill="hold"/>
                                        <p:tgtEl>
                                          <p:spTgt spid="11"/>
                                        </p:tgtEl>
                                        <p:attrNameLst>
                                          <p:attrName>ppt_h</p:attrName>
                                        </p:attrNameLst>
                                      </p:cBhvr>
                                      <p:tavLst>
                                        <p:tav tm="0">
                                          <p:val>
                                            <p:fltVal val="0"/>
                                          </p:val>
                                        </p:tav>
                                        <p:tav tm="100000">
                                          <p:val>
                                            <p:strVal val="#ppt_h"/>
                                          </p:val>
                                        </p:tav>
                                      </p:tavLst>
                                    </p:anim>
                                    <p:animEffect transition="in" filter="fade">
                                      <p:cBhvr>
                                        <p:cTn id="1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实验设计</a:t>
            </a:r>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29"/>
          <p:cNvSpPr txBox="1"/>
          <p:nvPr/>
        </p:nvSpPr>
        <p:spPr>
          <a:xfrm>
            <a:off x="3640384" y="2148909"/>
            <a:ext cx="2459709" cy="150810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lvl="0"/>
            <a:r>
              <a:rPr lang="zh-CN" altLang="zh-CN" sz="1400" dirty="0"/>
              <a:t>可视化之后，绘制特征曲线，筛选出杂波和</a:t>
            </a:r>
            <a:r>
              <a:rPr lang="zh-CN" altLang="en-US" sz="1400" dirty="0"/>
              <a:t>偏差明显的</a:t>
            </a:r>
            <a:r>
              <a:rPr lang="zh-CN" altLang="zh-CN" sz="1400" dirty="0"/>
              <a:t>数据并剔除</a:t>
            </a:r>
            <a:r>
              <a:rPr lang="zh-CN" altLang="en-US" sz="1400" dirty="0"/>
              <a:t>。</a:t>
            </a:r>
            <a:endParaRPr lang="zh-CN" altLang="zh-CN" sz="1400" dirty="0"/>
          </a:p>
          <a:p>
            <a:pPr lvl="0"/>
            <a:r>
              <a:rPr lang="zh-CN" altLang="en-US" sz="1400" dirty="0"/>
              <a:t>再次绘制已处理数据的</a:t>
            </a:r>
            <a:r>
              <a:rPr lang="zh-CN" altLang="zh-CN" sz="1400" dirty="0"/>
              <a:t>特征曲线，并以此为背景，通过相关算法，计算出被测人</a:t>
            </a:r>
            <a:r>
              <a:rPr lang="en-US" altLang="zh-CN" sz="1400" dirty="0"/>
              <a:t>A</a:t>
            </a:r>
            <a:r>
              <a:rPr lang="zh-CN" altLang="zh-CN" sz="1400" dirty="0"/>
              <a:t>在该特定环境下的基准心率</a:t>
            </a:r>
            <a:r>
              <a:rPr lang="zh-CN" altLang="en-US" sz="1400" dirty="0"/>
              <a:t>。</a:t>
            </a:r>
            <a:endParaRPr lang="zh-CN" altLang="zh-CN" sz="1400" dirty="0"/>
          </a:p>
        </p:txBody>
      </p:sp>
      <p:sp>
        <p:nvSpPr>
          <p:cNvPr id="41" name="TextBox 29"/>
          <p:cNvSpPr txBox="1"/>
          <p:nvPr/>
        </p:nvSpPr>
        <p:spPr>
          <a:xfrm>
            <a:off x="8072431" y="2191111"/>
            <a:ext cx="2459709" cy="86177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lvl="0"/>
            <a:r>
              <a:rPr lang="zh-CN" altLang="zh-CN" sz="1400" dirty="0"/>
              <a:t>将所得出的被测人</a:t>
            </a:r>
            <a:r>
              <a:rPr lang="en-US" altLang="zh-CN" sz="1400" dirty="0"/>
              <a:t>B</a:t>
            </a:r>
            <a:r>
              <a:rPr lang="zh-CN" altLang="zh-CN" sz="1400" dirty="0"/>
              <a:t>的特征信息与被测人</a:t>
            </a:r>
            <a:r>
              <a:rPr lang="en-US" altLang="zh-CN" sz="1400" dirty="0"/>
              <a:t>A</a:t>
            </a:r>
            <a:r>
              <a:rPr lang="zh-CN" altLang="zh-CN" sz="1400" dirty="0"/>
              <a:t>的特征信息进行对比，若无法比对成功，从而实现身份识别的最终目的</a:t>
            </a:r>
          </a:p>
        </p:txBody>
      </p:sp>
      <p:sp>
        <p:nvSpPr>
          <p:cNvPr id="43" name="TextBox 29"/>
          <p:cNvSpPr txBox="1"/>
          <p:nvPr/>
        </p:nvSpPr>
        <p:spPr>
          <a:xfrm>
            <a:off x="1524272" y="4529797"/>
            <a:ext cx="2459709" cy="98488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lvl="0"/>
            <a:r>
              <a:rPr lang="zh-CN" altLang="zh-CN" sz="1600" dirty="0"/>
              <a:t>通过相关仪器在限定环境下读取被测人</a:t>
            </a:r>
            <a:r>
              <a:rPr lang="en-US" altLang="zh-CN" sz="1600" dirty="0"/>
              <a:t>A</a:t>
            </a:r>
            <a:r>
              <a:rPr lang="zh-CN" altLang="zh-CN" sz="1600" dirty="0"/>
              <a:t>的心率与呼吸速率</a:t>
            </a:r>
            <a:r>
              <a:rPr lang="zh-CN" altLang="en-US" sz="1600" dirty="0"/>
              <a:t>后，</a:t>
            </a:r>
            <a:r>
              <a:rPr lang="zh-CN" altLang="zh-CN" sz="1600" dirty="0"/>
              <a:t>将收集到的数据通过</a:t>
            </a:r>
            <a:r>
              <a:rPr lang="en-US" altLang="zh-CN" sz="1600" dirty="0"/>
              <a:t>python</a:t>
            </a:r>
            <a:r>
              <a:rPr lang="zh-CN" altLang="zh-CN" sz="1600" dirty="0"/>
              <a:t>脚本进行可视化</a:t>
            </a:r>
          </a:p>
        </p:txBody>
      </p:sp>
      <p:sp>
        <p:nvSpPr>
          <p:cNvPr id="45" name="TextBox 29"/>
          <p:cNvSpPr txBox="1"/>
          <p:nvPr/>
        </p:nvSpPr>
        <p:spPr>
          <a:xfrm>
            <a:off x="6055228" y="4557821"/>
            <a:ext cx="2459709" cy="6463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lvl="0"/>
            <a:r>
              <a:rPr lang="zh-CN" altLang="zh-CN" sz="1400" dirty="0"/>
              <a:t>建立被测人</a:t>
            </a:r>
            <a:r>
              <a:rPr lang="en-US" altLang="zh-CN" sz="1400" dirty="0"/>
              <a:t>A</a:t>
            </a:r>
            <a:r>
              <a:rPr lang="zh-CN" altLang="zh-CN" sz="1400" dirty="0"/>
              <a:t>的相关数据库，</a:t>
            </a:r>
            <a:r>
              <a:rPr lang="zh-CN" altLang="en-US" sz="1400" dirty="0"/>
              <a:t>再次重复以上步骤，获取被测人员</a:t>
            </a:r>
            <a:r>
              <a:rPr lang="en-US" altLang="zh-CN" sz="1400" dirty="0"/>
              <a:t>B</a:t>
            </a:r>
            <a:r>
              <a:rPr lang="zh-CN" altLang="en-US" sz="1400" dirty="0"/>
              <a:t>特征信息。</a:t>
            </a:r>
            <a:endParaRPr lang="zh-CN" altLang="zh-CN" sz="1400" dirty="0"/>
          </a:p>
        </p:txBody>
      </p:sp>
    </p:spTree>
    <p:extLst>
      <p:ext uri="{BB962C8B-B14F-4D97-AF65-F5344CB8AC3E}">
        <p14:creationId xmlns:p14="http://schemas.microsoft.com/office/powerpoint/2010/main" val="1267566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1000" fill="hold"/>
                                        <p:tgtEl>
                                          <p:spTgt spid="39"/>
                                        </p:tgtEl>
                                        <p:attrNameLst>
                                          <p:attrName>ppt_w</p:attrName>
                                        </p:attrNameLst>
                                      </p:cBhvr>
                                      <p:tavLst>
                                        <p:tav tm="0">
                                          <p:val>
                                            <p:fltVal val="0"/>
                                          </p:val>
                                        </p:tav>
                                        <p:tav tm="100000">
                                          <p:val>
                                            <p:strVal val="#ppt_w"/>
                                          </p:val>
                                        </p:tav>
                                      </p:tavLst>
                                    </p:anim>
                                    <p:anim calcmode="lin" valueType="num">
                                      <p:cBhvr>
                                        <p:cTn id="68" dur="1000" fill="hold"/>
                                        <p:tgtEl>
                                          <p:spTgt spid="39"/>
                                        </p:tgtEl>
                                        <p:attrNameLst>
                                          <p:attrName>ppt_h</p:attrName>
                                        </p:attrNameLst>
                                      </p:cBhvr>
                                      <p:tavLst>
                                        <p:tav tm="0">
                                          <p:val>
                                            <p:fltVal val="0"/>
                                          </p:val>
                                        </p:tav>
                                        <p:tav tm="100000">
                                          <p:val>
                                            <p:strVal val="#ppt_h"/>
                                          </p:val>
                                        </p:tav>
                                      </p:tavLst>
                                    </p:anim>
                                    <p:anim calcmode="lin" valueType="num">
                                      <p:cBhvr>
                                        <p:cTn id="69" dur="1000" fill="hold"/>
                                        <p:tgtEl>
                                          <p:spTgt spid="39"/>
                                        </p:tgtEl>
                                        <p:attrNameLst>
                                          <p:attrName>style.rotation</p:attrName>
                                        </p:attrNameLst>
                                      </p:cBhvr>
                                      <p:tavLst>
                                        <p:tav tm="0">
                                          <p:val>
                                            <p:fltVal val="90"/>
                                          </p:val>
                                        </p:tav>
                                        <p:tav tm="100000">
                                          <p:val>
                                            <p:fltVal val="0"/>
                                          </p:val>
                                        </p:tav>
                                      </p:tavLst>
                                    </p:anim>
                                    <p:animEffect transition="in" filter="fade">
                                      <p:cBhvr>
                                        <p:cTn id="70" dur="1000"/>
                                        <p:tgtEl>
                                          <p:spTgt spid="39"/>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p:cTn id="73" dur="1000" fill="hold"/>
                                        <p:tgtEl>
                                          <p:spTgt spid="41"/>
                                        </p:tgtEl>
                                        <p:attrNameLst>
                                          <p:attrName>ppt_w</p:attrName>
                                        </p:attrNameLst>
                                      </p:cBhvr>
                                      <p:tavLst>
                                        <p:tav tm="0">
                                          <p:val>
                                            <p:fltVal val="0"/>
                                          </p:val>
                                        </p:tav>
                                        <p:tav tm="100000">
                                          <p:val>
                                            <p:strVal val="#ppt_w"/>
                                          </p:val>
                                        </p:tav>
                                      </p:tavLst>
                                    </p:anim>
                                    <p:anim calcmode="lin" valueType="num">
                                      <p:cBhvr>
                                        <p:cTn id="74" dur="1000" fill="hold"/>
                                        <p:tgtEl>
                                          <p:spTgt spid="41"/>
                                        </p:tgtEl>
                                        <p:attrNameLst>
                                          <p:attrName>ppt_h</p:attrName>
                                        </p:attrNameLst>
                                      </p:cBhvr>
                                      <p:tavLst>
                                        <p:tav tm="0">
                                          <p:val>
                                            <p:fltVal val="0"/>
                                          </p:val>
                                        </p:tav>
                                        <p:tav tm="100000">
                                          <p:val>
                                            <p:strVal val="#ppt_h"/>
                                          </p:val>
                                        </p:tav>
                                      </p:tavLst>
                                    </p:anim>
                                    <p:anim calcmode="lin" valueType="num">
                                      <p:cBhvr>
                                        <p:cTn id="75" dur="1000" fill="hold"/>
                                        <p:tgtEl>
                                          <p:spTgt spid="41"/>
                                        </p:tgtEl>
                                        <p:attrNameLst>
                                          <p:attrName>style.rotation</p:attrName>
                                        </p:attrNameLst>
                                      </p:cBhvr>
                                      <p:tavLst>
                                        <p:tav tm="0">
                                          <p:val>
                                            <p:fltVal val="90"/>
                                          </p:val>
                                        </p:tav>
                                        <p:tav tm="100000">
                                          <p:val>
                                            <p:fltVal val="0"/>
                                          </p:val>
                                        </p:tav>
                                      </p:tavLst>
                                    </p:anim>
                                    <p:animEffect transition="in" filter="fade">
                                      <p:cBhvr>
                                        <p:cTn id="76" dur="1000"/>
                                        <p:tgtEl>
                                          <p:spTgt spid="41"/>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p:cTn id="79" dur="1000" fill="hold"/>
                                        <p:tgtEl>
                                          <p:spTgt spid="43"/>
                                        </p:tgtEl>
                                        <p:attrNameLst>
                                          <p:attrName>ppt_w</p:attrName>
                                        </p:attrNameLst>
                                      </p:cBhvr>
                                      <p:tavLst>
                                        <p:tav tm="0">
                                          <p:val>
                                            <p:fltVal val="0"/>
                                          </p:val>
                                        </p:tav>
                                        <p:tav tm="100000">
                                          <p:val>
                                            <p:strVal val="#ppt_w"/>
                                          </p:val>
                                        </p:tav>
                                      </p:tavLst>
                                    </p:anim>
                                    <p:anim calcmode="lin" valueType="num">
                                      <p:cBhvr>
                                        <p:cTn id="80" dur="1000" fill="hold"/>
                                        <p:tgtEl>
                                          <p:spTgt spid="43"/>
                                        </p:tgtEl>
                                        <p:attrNameLst>
                                          <p:attrName>ppt_h</p:attrName>
                                        </p:attrNameLst>
                                      </p:cBhvr>
                                      <p:tavLst>
                                        <p:tav tm="0">
                                          <p:val>
                                            <p:fltVal val="0"/>
                                          </p:val>
                                        </p:tav>
                                        <p:tav tm="100000">
                                          <p:val>
                                            <p:strVal val="#ppt_h"/>
                                          </p:val>
                                        </p:tav>
                                      </p:tavLst>
                                    </p:anim>
                                    <p:anim calcmode="lin" valueType="num">
                                      <p:cBhvr>
                                        <p:cTn id="81" dur="1000" fill="hold"/>
                                        <p:tgtEl>
                                          <p:spTgt spid="43"/>
                                        </p:tgtEl>
                                        <p:attrNameLst>
                                          <p:attrName>style.rotation</p:attrName>
                                        </p:attrNameLst>
                                      </p:cBhvr>
                                      <p:tavLst>
                                        <p:tav tm="0">
                                          <p:val>
                                            <p:fltVal val="90"/>
                                          </p:val>
                                        </p:tav>
                                        <p:tav tm="100000">
                                          <p:val>
                                            <p:fltVal val="0"/>
                                          </p:val>
                                        </p:tav>
                                      </p:tavLst>
                                    </p:anim>
                                    <p:animEffect transition="in" filter="fade">
                                      <p:cBhvr>
                                        <p:cTn id="82" dur="1000"/>
                                        <p:tgtEl>
                                          <p:spTgt spid="4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p:cTn id="85" dur="1000" fill="hold"/>
                                        <p:tgtEl>
                                          <p:spTgt spid="45"/>
                                        </p:tgtEl>
                                        <p:attrNameLst>
                                          <p:attrName>ppt_w</p:attrName>
                                        </p:attrNameLst>
                                      </p:cBhvr>
                                      <p:tavLst>
                                        <p:tav tm="0">
                                          <p:val>
                                            <p:fltVal val="0"/>
                                          </p:val>
                                        </p:tav>
                                        <p:tav tm="100000">
                                          <p:val>
                                            <p:strVal val="#ppt_w"/>
                                          </p:val>
                                        </p:tav>
                                      </p:tavLst>
                                    </p:anim>
                                    <p:anim calcmode="lin" valueType="num">
                                      <p:cBhvr>
                                        <p:cTn id="86" dur="1000" fill="hold"/>
                                        <p:tgtEl>
                                          <p:spTgt spid="45"/>
                                        </p:tgtEl>
                                        <p:attrNameLst>
                                          <p:attrName>ppt_h</p:attrName>
                                        </p:attrNameLst>
                                      </p:cBhvr>
                                      <p:tavLst>
                                        <p:tav tm="0">
                                          <p:val>
                                            <p:fltVal val="0"/>
                                          </p:val>
                                        </p:tav>
                                        <p:tav tm="100000">
                                          <p:val>
                                            <p:strVal val="#ppt_h"/>
                                          </p:val>
                                        </p:tav>
                                      </p:tavLst>
                                    </p:anim>
                                    <p:anim calcmode="lin" valueType="num">
                                      <p:cBhvr>
                                        <p:cTn id="87" dur="1000" fill="hold"/>
                                        <p:tgtEl>
                                          <p:spTgt spid="45"/>
                                        </p:tgtEl>
                                        <p:attrNameLst>
                                          <p:attrName>style.rotation</p:attrName>
                                        </p:attrNameLst>
                                      </p:cBhvr>
                                      <p:tavLst>
                                        <p:tav tm="0">
                                          <p:val>
                                            <p:fltVal val="90"/>
                                          </p:val>
                                        </p:tav>
                                        <p:tav tm="100000">
                                          <p:val>
                                            <p:fltVal val="0"/>
                                          </p:val>
                                        </p:tav>
                                      </p:tavLst>
                                    </p:anim>
                                    <p:animEffect transition="in" filter="fade">
                                      <p:cBhvr>
                                        <p:cTn id="88"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9" grpId="0"/>
      <p:bldP spid="41" grpId="0"/>
      <p:bldP spid="43"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最终成果</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685751"/>
            <a:ext cx="1282439" cy="231538"/>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400" dirty="0">
                <a:solidFill>
                  <a:schemeClr val="bg1"/>
                </a:solidFill>
                <a:latin typeface="思源黑体" panose="020B0500000000000000" pitchFamily="34" charset="-122"/>
                <a:ea typeface="思源黑体" panose="020B0500000000000000" pitchFamily="34" charset="-122"/>
              </a:rPr>
              <a:t>实验数据</a:t>
            </a:r>
          </a:p>
        </p:txBody>
      </p:sp>
      <p:sp>
        <p:nvSpPr>
          <p:cNvPr id="11" name="文本框 9"/>
          <p:cNvSpPr txBox="1"/>
          <p:nvPr/>
        </p:nvSpPr>
        <p:spPr>
          <a:xfrm>
            <a:off x="5034394" y="4003484"/>
            <a:ext cx="1830640" cy="231538"/>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400" dirty="0">
                <a:solidFill>
                  <a:schemeClr val="bg1"/>
                </a:solidFill>
                <a:latin typeface="思源黑体" panose="020B0500000000000000" pitchFamily="34" charset="-122"/>
                <a:ea typeface="思源黑体" panose="020B0500000000000000" pitchFamily="34" charset="-122"/>
              </a:rPr>
              <a:t>简单的数据分析</a:t>
            </a: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成果展示</a:t>
            </a:r>
          </a:p>
        </p:txBody>
      </p:sp>
      <p:sp>
        <p:nvSpPr>
          <p:cNvPr id="20" name="TextBox 53"/>
          <p:cNvSpPr txBox="1"/>
          <p:nvPr/>
        </p:nvSpPr>
        <p:spPr>
          <a:xfrm>
            <a:off x="657317" y="1738542"/>
            <a:ext cx="17682598" cy="757323"/>
          </a:xfrm>
          <a:prstGeom prst="rect">
            <a:avLst/>
          </a:prstGeom>
          <a:noFill/>
        </p:spPr>
        <p:txBody>
          <a:bodyPr wrap="square" lIns="0" tIns="0" rIns="0" bIns="0" rtlCol="0">
            <a:spAutoFit/>
          </a:bodyPr>
          <a:lstStyle/>
          <a:p>
            <a:pPr>
              <a:lnSpc>
                <a:spcPct val="120000"/>
              </a:lnSpc>
            </a:pPr>
            <a:endParaRPr lang="en-US" altLang="zh-CN" sz="1400" dirty="0"/>
          </a:p>
          <a:p>
            <a:pPr>
              <a:lnSpc>
                <a:spcPct val="120000"/>
              </a:lnSpc>
            </a:pPr>
            <a:endParaRPr lang="en-US" altLang="zh-CN" sz="1400" dirty="0"/>
          </a:p>
          <a:p>
            <a:pPr>
              <a:lnSpc>
                <a:spcPct val="120000"/>
              </a:lnSpc>
            </a:pPr>
            <a:r>
              <a:rPr lang="en-US" altLang="zh-CN" sz="1400" dirty="0"/>
              <a:t> </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6061204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后续实验拓展</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基本</a:t>
            </a:r>
            <a:r>
              <a:rPr lang="en-US" altLang="zh-CN" sz="1200" dirty="0">
                <a:solidFill>
                  <a:schemeClr val="bg1"/>
                </a:solidFill>
                <a:latin typeface="思源黑体" panose="020B0500000000000000" pitchFamily="34" charset="-122"/>
                <a:ea typeface="思源黑体" panose="020B0500000000000000" pitchFamily="34" charset="-122"/>
              </a:rPr>
              <a:t>FFT</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卡尔曼滤波</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目标识别</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监督学习</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特征标签</a:t>
            </a:r>
          </a:p>
        </p:txBody>
      </p: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宽屏</PresentationFormat>
  <Paragraphs>112</Paragraphs>
  <Slides>16</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思源黑体</vt:lpstr>
      <vt:lpstr>微软雅黑 Light</vt:lpstr>
      <vt:lpstr>Agency FB</vt:lpstr>
      <vt:lpstr>Arial</vt:lpstr>
      <vt:lpstr>Calibri</vt:lpstr>
      <vt:lpstr>Segoe UI</vt:lpstr>
      <vt:lpstr>Wingdings</vt:lpstr>
      <vt:lpstr>Office 主题</vt:lpstr>
      <vt:lpstr>PowerPoint 演示文稿</vt:lpstr>
      <vt:lpstr>PowerPoint 演示文稿</vt:lpstr>
      <vt:lpstr>PowerPoint 演示文稿</vt:lpstr>
      <vt:lpstr>项目简介</vt:lpstr>
      <vt:lpstr>项目进展</vt:lpstr>
      <vt:lpstr>实验设计</vt:lpstr>
      <vt:lpstr>PowerPoint 演示文稿</vt:lpstr>
      <vt:lpstr>成果展示</vt:lpstr>
      <vt:lpstr>PowerPoint 演示文稿</vt:lpstr>
      <vt:lpstr>实验方案</vt:lpstr>
      <vt:lpstr>Matlab成像</vt:lpstr>
      <vt:lpstr>实验成像</vt:lpstr>
      <vt:lpstr>PowerPoint 演示文稿</vt:lpstr>
      <vt:lpstr>经费花销</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2023-05-30T08:25:19Z</dcterms:modified>
</cp:coreProperties>
</file>