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9A6C-8BA3-CD71-1D48-293CDAF53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BAC28D-974B-FC9D-C494-67F5C542B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6C1A1-5C2C-4CEC-B825-D0F5409C1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B72E-2B10-49D4-9461-BB121DB61546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B4407-C0F1-70F3-3A40-CF36ABA8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FE246-BCF3-2ABC-74BB-C807939D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6F1-C110-422E-890C-4E42D9E24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04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3976A-732C-12BF-F669-F177B4D48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3B027-6966-8398-0A43-AC338CBDD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4DD-DF02-7621-EED4-24CA567B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B72E-2B10-49D4-9461-BB121DB61546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2B7A6-F38C-CEDC-AB6E-258A6362C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507D1-A57B-08F7-70E2-F37A5E21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6F1-C110-422E-890C-4E42D9E24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5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D658CE-089C-AD09-0B7A-850D881AA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940CA-B24B-61B2-76C5-20F76052C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D31FE-705C-1AB5-640C-745AAB83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B72E-2B10-49D4-9461-BB121DB61546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33F48-1607-FB89-4AEB-50F0C62E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06261-2A96-9633-7384-8868614B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6F1-C110-422E-890C-4E42D9E24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3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C0FBC-6A01-BD89-5D36-D2FB12F2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4B9A5-6580-3A79-560D-43B0E3CDC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EFE2F-75D3-4E96-6CB1-C7A1833B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B72E-2B10-49D4-9461-BB121DB61546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D35A9-D085-A4FF-CF22-803B4285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F7BA3-61F7-D5ED-FCF3-67BEB5DE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6F1-C110-422E-890C-4E42D9E24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3AA0A-41E6-9F88-CDB1-50AF85FA6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CD6D4-60D7-130C-1787-B6AEF48C1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4D2D8-F494-42C2-DF51-47E708077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B72E-2B10-49D4-9461-BB121DB61546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5D92D-332A-5033-82FF-43955F186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031B2-9B3F-7297-9E43-3130532D0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6F1-C110-422E-890C-4E42D9E24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3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CA839-09A7-45BD-6613-E5CE67D5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D37BB-EA1F-A756-9B3B-176A760FB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82A95-1A29-942B-30C0-538A2D813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BD673-144E-57C5-B0BA-4E7C1BFC8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B72E-2B10-49D4-9461-BB121DB61546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C10FC-48FA-CE72-EA09-2698000C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FD9B1-0F76-05F5-2180-B7AD878F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6F1-C110-422E-890C-4E42D9E24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1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E3CBC-5C6A-2800-8D60-A70D3A3B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F43F1-B864-F83E-44FF-67DC75764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C3096-CA7E-66BB-7730-CFD1DB550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576ECC-9E80-7220-08A7-831A7C044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95E4C-CC38-57D5-6D9B-38C02F1BC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399AF2-EAB6-40ED-9BCA-EEC6D08D2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B72E-2B10-49D4-9461-BB121DB61546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579139-C738-6F6E-8535-EF62A1587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BC9C9A-FA97-4272-22D5-D702BC9E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6F1-C110-422E-890C-4E42D9E24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9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1FE7-EE63-1CCB-2119-58BAB26EA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3AC85A-3B31-C9E4-99C2-98C644BF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B72E-2B10-49D4-9461-BB121DB61546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BAD48-0777-ADDB-A3F2-A97BF3F5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596B8A-1053-AAC8-97CE-B69BBEE3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6F1-C110-422E-890C-4E42D9E24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97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F18B6-7088-F8FC-BD66-1D3E3E7BE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B72E-2B10-49D4-9461-BB121DB61546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F39A0-26A1-434E-5D15-857A04C2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C942A-192F-0385-5D85-DC1E254C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6F1-C110-422E-890C-4E42D9E24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2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A7D73-9EB6-9D28-E9C0-EF96D2456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32D1D-D055-6E6D-5937-B0004CD9A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064A9-B264-9F1F-6D37-23EE358AA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FCAD6-105C-C6D7-0DF1-8652FF674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B72E-2B10-49D4-9461-BB121DB61546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55C55-E402-606F-B6EC-2636F708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F6CBF-30DE-4A6C-FD11-6A0E3A6A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6F1-C110-422E-890C-4E42D9E24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9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B223-04DB-6CDE-8377-0FC4D6537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FCDCE-C465-09EB-A4F8-AB6CFD9742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AF0F1-BC17-6869-829B-92286CEA9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97F4E-3D4F-4102-908C-834A7885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6B72E-2B10-49D4-9461-BB121DB61546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60DCD-F778-497F-F52C-913F775A7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8527D-CA2E-7ACF-8A33-1E373EFD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396F1-C110-422E-890C-4E42D9E24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93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F8543-BD3D-0909-E238-6FAD32723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C4998-B868-5FDA-1A8F-3E5DC428B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0C44A-115D-8A87-491F-22B5D2DFF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06B72E-2B10-49D4-9461-BB121DB61546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14836-29AC-EDE5-0289-A600C33BB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D215F-607D-2CD5-7120-1C2252FB1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D396F1-C110-422E-890C-4E42D9E24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122A46-8581-C11B-1E53-05BB8CA806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002550"/>
              </p:ext>
            </p:extLst>
          </p:nvPr>
        </p:nvGraphicFramePr>
        <p:xfrm>
          <a:off x="651933" y="0"/>
          <a:ext cx="10515600" cy="719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534">
                  <a:extLst>
                    <a:ext uri="{9D8B030D-6E8A-4147-A177-3AD203B41FA5}">
                      <a16:colId xmlns:a16="http://schemas.microsoft.com/office/drawing/2014/main" val="3405105548"/>
                    </a:ext>
                  </a:extLst>
                </a:gridCol>
                <a:gridCol w="3361266">
                  <a:extLst>
                    <a:ext uri="{9D8B030D-6E8A-4147-A177-3AD203B41FA5}">
                      <a16:colId xmlns:a16="http://schemas.microsoft.com/office/drawing/2014/main" val="40722585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182167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62891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300" b="1" dirty="0"/>
                        <a:t>Критерий</a:t>
                      </a:r>
                      <a:endParaRPr lang="ru-RU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SAP ERP</a:t>
                      </a:r>
                      <a:endParaRPr 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300" b="1"/>
                        <a:t>1С:</a:t>
                      </a:r>
                      <a:r>
                        <a:rPr lang="en-US" sz="1300" b="1"/>
                        <a:t>ERP</a:t>
                      </a:r>
                      <a:endParaRPr lang="en-US" sz="13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Oracle ERP</a:t>
                      </a:r>
                      <a:endParaRPr 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323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300" dirty="0"/>
                        <a:t>Функциональность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/>
                        <a:t>- </a:t>
                      </a:r>
                      <a:r>
                        <a:rPr lang="ru-RU" sz="1300" b="1" dirty="0"/>
                        <a:t>Финансы и бухгалтерия</a:t>
                      </a:r>
                      <a:r>
                        <a:rPr lang="ru-RU" sz="1300" dirty="0"/>
                        <a:t>: Включает модули управления финансами, контроллинга, учета основных средств.</a:t>
                      </a:r>
                      <a:br>
                        <a:rPr lang="ru-RU" sz="1300" dirty="0"/>
                      </a:br>
                      <a:r>
                        <a:rPr lang="ru-RU" sz="1300" dirty="0"/>
                        <a:t>- </a:t>
                      </a:r>
                      <a:r>
                        <a:rPr lang="ru-RU" sz="1300" b="1" dirty="0"/>
                        <a:t>Управление персоналом</a:t>
                      </a:r>
                      <a:r>
                        <a:rPr lang="ru-RU" sz="1300" dirty="0"/>
                        <a:t>: Модуль для HR-процессов.</a:t>
                      </a:r>
                      <a:br>
                        <a:rPr lang="ru-RU" sz="1300" dirty="0"/>
                      </a:br>
                      <a:r>
                        <a:rPr lang="ru-RU" sz="1300" dirty="0"/>
                        <a:t>- </a:t>
                      </a:r>
                      <a:r>
                        <a:rPr lang="ru-RU" sz="1300" b="1" dirty="0"/>
                        <a:t>Логистика и производство</a:t>
                      </a:r>
                      <a:r>
                        <a:rPr lang="ru-RU" sz="1300" dirty="0"/>
                        <a:t>: Модули для управления материальными потоками и производственным планированием.</a:t>
                      </a:r>
                      <a:br>
                        <a:rPr lang="ru-RU" sz="1300" dirty="0"/>
                      </a:br>
                      <a:r>
                        <a:rPr lang="ru-RU" sz="1300" dirty="0"/>
                        <a:t>- </a:t>
                      </a:r>
                      <a:r>
                        <a:rPr lang="ru-RU" sz="1300" b="1" dirty="0"/>
                        <a:t>CRM</a:t>
                      </a:r>
                      <a:r>
                        <a:rPr lang="ru-RU" sz="1300" dirty="0"/>
                        <a:t>: Управление взаимоотношениями с клиентами.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/>
                        <a:t>- </a:t>
                      </a:r>
                      <a:r>
                        <a:rPr lang="ru-RU" sz="1300" b="1" dirty="0"/>
                        <a:t>Финансы и бухгалтерия</a:t>
                      </a:r>
                      <a:r>
                        <a:rPr lang="ru-RU" sz="1300" dirty="0"/>
                        <a:t>: Модуль "Управление финансами и бюджетирование".</a:t>
                      </a:r>
                      <a:br>
                        <a:rPr lang="ru-RU" sz="1300" dirty="0"/>
                      </a:br>
                      <a:r>
                        <a:rPr lang="ru-RU" sz="1300" dirty="0"/>
                        <a:t>- </a:t>
                      </a:r>
                      <a:r>
                        <a:rPr lang="ru-RU" sz="1300" b="1" dirty="0"/>
                        <a:t>Управление персоналом</a:t>
                      </a:r>
                      <a:r>
                        <a:rPr lang="ru-RU" sz="1300" dirty="0"/>
                        <a:t>: Модуль "Управление персоналом и расчет заработной платы".</a:t>
                      </a:r>
                      <a:br>
                        <a:rPr lang="ru-RU" sz="1300" dirty="0"/>
                      </a:br>
                      <a:r>
                        <a:rPr lang="ru-RU" sz="1300" dirty="0"/>
                        <a:t>- </a:t>
                      </a:r>
                      <a:r>
                        <a:rPr lang="ru-RU" sz="1300" b="1" dirty="0"/>
                        <a:t>Логистика и производство</a:t>
                      </a:r>
                      <a:r>
                        <a:rPr lang="ru-RU" sz="1300" dirty="0"/>
                        <a:t>: Модули "Управление закупками", "Управление складом и запасами", "Управление производством".</a:t>
                      </a:r>
                      <a:br>
                        <a:rPr lang="ru-RU" sz="1300" dirty="0"/>
                      </a:br>
                      <a:r>
                        <a:rPr lang="ru-RU" sz="1300" dirty="0"/>
                        <a:t>- </a:t>
                      </a:r>
                      <a:r>
                        <a:rPr lang="ru-RU" sz="1300" b="1" dirty="0"/>
                        <a:t>CRM</a:t>
                      </a:r>
                      <a:r>
                        <a:rPr lang="ru-RU" sz="1300" dirty="0"/>
                        <a:t>: Модуль "Управление взаимоотношениями с клиентами".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300" dirty="0"/>
                        <a:t>- </a:t>
                      </a:r>
                      <a:r>
                        <a:rPr lang="ru-RU" sz="1300" b="1" dirty="0"/>
                        <a:t>Финансы и бухгалтерия</a:t>
                      </a:r>
                      <a:r>
                        <a:rPr lang="ru-RU" sz="1300" dirty="0"/>
                        <a:t>: Включает модули для управления финансами, контроллинга, учета основных средств.</a:t>
                      </a:r>
                      <a:br>
                        <a:rPr lang="ru-RU" sz="1300" dirty="0"/>
                      </a:br>
                      <a:r>
                        <a:rPr lang="ru-RU" sz="1300" dirty="0"/>
                        <a:t>- </a:t>
                      </a:r>
                      <a:r>
                        <a:rPr lang="ru-RU" sz="1300" b="1" dirty="0"/>
                        <a:t>Управление персоналом</a:t>
                      </a:r>
                      <a:r>
                        <a:rPr lang="ru-RU" sz="1300" dirty="0"/>
                        <a:t>: Модуль для HR-процессов.</a:t>
                      </a:r>
                      <a:br>
                        <a:rPr lang="ru-RU" sz="1300" dirty="0"/>
                      </a:br>
                      <a:r>
                        <a:rPr lang="ru-RU" sz="1300" dirty="0"/>
                        <a:t>- </a:t>
                      </a:r>
                      <a:r>
                        <a:rPr lang="ru-RU" sz="1300" b="1" dirty="0"/>
                        <a:t>Логистика и производство</a:t>
                      </a:r>
                      <a:r>
                        <a:rPr lang="ru-RU" sz="1300" dirty="0"/>
                        <a:t>: Модули для управления цепочками поставок и производственным планированием.</a:t>
                      </a:r>
                      <a:br>
                        <a:rPr lang="ru-RU" sz="1300" dirty="0"/>
                      </a:br>
                      <a:r>
                        <a:rPr lang="ru-RU" sz="1300" dirty="0"/>
                        <a:t>- </a:t>
                      </a:r>
                      <a:r>
                        <a:rPr lang="ru-RU" sz="1300" b="1" dirty="0"/>
                        <a:t>CRM</a:t>
                      </a:r>
                      <a:r>
                        <a:rPr lang="ru-RU" sz="1300" dirty="0"/>
                        <a:t>: Управление взаимоотношениями с клиентами.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464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Стоимость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- </a:t>
                      </a:r>
                      <a:r>
                        <a:rPr lang="ru-RU" sz="1400" b="1" dirty="0"/>
                        <a:t>Лицензирование</a:t>
                      </a:r>
                      <a:r>
                        <a:rPr lang="ru-RU" sz="1400" dirty="0"/>
                        <a:t>: Стоимость лицензий высокая, ежегодное продление обязательно.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- </a:t>
                      </a:r>
                      <a:r>
                        <a:rPr lang="ru-RU" sz="1400" b="1" dirty="0"/>
                        <a:t>Внедрение</a:t>
                      </a:r>
                      <a:r>
                        <a:rPr lang="ru-RU" sz="1400" dirty="0"/>
                        <a:t>: Затраты значительные, проекты внедрения могут длиться от года до трех лет.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- </a:t>
                      </a:r>
                      <a:r>
                        <a:rPr lang="ru-RU" sz="1400" b="1" dirty="0"/>
                        <a:t>Сопровождение</a:t>
                      </a:r>
                      <a:r>
                        <a:rPr lang="ru-RU" sz="1400" dirty="0"/>
                        <a:t>: Требует значительных инвестиций, услуги консультантов дорогостоящие.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- </a:t>
                      </a:r>
                      <a:r>
                        <a:rPr lang="ru-RU" sz="1400" b="1" dirty="0"/>
                        <a:t>Лицензирование</a:t>
                      </a:r>
                      <a:r>
                        <a:rPr lang="ru-RU" sz="1400" dirty="0"/>
                        <a:t>: Стоимость лицензий значительно ниже, чем у SAP, лицензии бессрочные.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- </a:t>
                      </a:r>
                      <a:r>
                        <a:rPr lang="ru-RU" sz="1400" b="1" dirty="0"/>
                        <a:t>Внедрение</a:t>
                      </a:r>
                      <a:r>
                        <a:rPr lang="ru-RU" sz="1400" dirty="0"/>
                        <a:t>: Затраты умеренные, сроки внедрения от 6 месяцев до года.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- </a:t>
                      </a:r>
                      <a:r>
                        <a:rPr lang="ru-RU" sz="1400" b="1" dirty="0"/>
                        <a:t>Сопровождение</a:t>
                      </a:r>
                      <a:r>
                        <a:rPr lang="ru-RU" sz="1400" dirty="0"/>
                        <a:t>: Доступность специалистов и умеренная стоимость услуг.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- </a:t>
                      </a:r>
                      <a:r>
                        <a:rPr lang="ru-RU" sz="1400" b="1" dirty="0"/>
                        <a:t>Лицензирование</a:t>
                      </a:r>
                      <a:r>
                        <a:rPr lang="ru-RU" sz="1400" dirty="0"/>
                        <a:t>: Стоимость лицензий высокая, обязательное ежегодное продление.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- </a:t>
                      </a:r>
                      <a:r>
                        <a:rPr lang="ru-RU" sz="1400" b="1" dirty="0"/>
                        <a:t>Внедрение</a:t>
                      </a:r>
                      <a:r>
                        <a:rPr lang="ru-RU" sz="1400" dirty="0"/>
                        <a:t>: Затраты значительные, проекты внедрения могут длиться от года до трех лет.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- </a:t>
                      </a:r>
                      <a:r>
                        <a:rPr lang="ru-RU" sz="1400" b="1" dirty="0"/>
                        <a:t>Сопровождение</a:t>
                      </a:r>
                      <a:r>
                        <a:rPr lang="ru-RU" sz="1400" dirty="0"/>
                        <a:t>: Требует значительных инвестиций, услуги консультантов дорогостоящие.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62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300" dirty="0"/>
                        <a:t>Сфера применения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863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Преимущества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022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Недостатки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707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031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292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Нгуен Као Бач</dc:creator>
  <cp:lastModifiedBy>Нгуен Као Бач</cp:lastModifiedBy>
  <cp:revision>1</cp:revision>
  <dcterms:created xsi:type="dcterms:W3CDTF">2025-03-28T18:48:56Z</dcterms:created>
  <dcterms:modified xsi:type="dcterms:W3CDTF">2025-03-28T18:57:51Z</dcterms:modified>
</cp:coreProperties>
</file>