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50" r:id="rId2"/>
  </p:sldMasterIdLst>
  <p:notesMasterIdLst>
    <p:notesMasterId r:id="rId42"/>
  </p:notesMasterIdLst>
  <p:handoutMasterIdLst>
    <p:handoutMasterId r:id="rId43"/>
  </p:handoutMasterIdLst>
  <p:sldIdLst>
    <p:sldId id="260" r:id="rId3"/>
    <p:sldId id="375" r:id="rId4"/>
    <p:sldId id="379" r:id="rId5"/>
    <p:sldId id="380" r:id="rId6"/>
    <p:sldId id="381" r:id="rId7"/>
    <p:sldId id="382" r:id="rId8"/>
    <p:sldId id="383" r:id="rId9"/>
    <p:sldId id="384" r:id="rId10"/>
    <p:sldId id="385" r:id="rId11"/>
    <p:sldId id="386" r:id="rId12"/>
    <p:sldId id="387" r:id="rId13"/>
    <p:sldId id="388" r:id="rId14"/>
    <p:sldId id="389" r:id="rId15"/>
    <p:sldId id="390" r:id="rId16"/>
    <p:sldId id="391" r:id="rId17"/>
    <p:sldId id="393" r:id="rId18"/>
    <p:sldId id="394" r:id="rId19"/>
    <p:sldId id="395" r:id="rId20"/>
    <p:sldId id="396" r:id="rId21"/>
    <p:sldId id="397" r:id="rId22"/>
    <p:sldId id="398" r:id="rId23"/>
    <p:sldId id="399" r:id="rId24"/>
    <p:sldId id="400" r:id="rId25"/>
    <p:sldId id="401" r:id="rId26"/>
    <p:sldId id="402" r:id="rId27"/>
    <p:sldId id="403" r:id="rId28"/>
    <p:sldId id="404" r:id="rId29"/>
    <p:sldId id="405" r:id="rId30"/>
    <p:sldId id="406" r:id="rId31"/>
    <p:sldId id="407" r:id="rId32"/>
    <p:sldId id="408" r:id="rId33"/>
    <p:sldId id="409" r:id="rId34"/>
    <p:sldId id="410" r:id="rId35"/>
    <p:sldId id="411" r:id="rId36"/>
    <p:sldId id="412" r:id="rId37"/>
    <p:sldId id="413" r:id="rId38"/>
    <p:sldId id="414" r:id="rId39"/>
    <p:sldId id="415" r:id="rId40"/>
    <p:sldId id="416" r:id="rId41"/>
  </p:sldIdLst>
  <p:sldSz cx="9144000" cy="6858000" type="screen4x3"/>
  <p:notesSz cx="7099300" cy="10234613"/>
  <p:custShowLst>
    <p:custShow name="IS Levels" id="0">
      <p:sldLst>
        <p:sld r:id="rId5"/>
        <p:sld r:id="rId6"/>
        <p:sld r:id="rId7"/>
        <p:sld r:id="rId8"/>
        <p:sld r:id="rId9"/>
        <p:sld r:id="rId10"/>
      </p:sldLst>
    </p:custShow>
    <p:custShow name="ERP_CRM" id="1">
      <p:sldLst/>
    </p:custShow>
  </p:custShowLst>
  <p:defaultTextStyle>
    <a:defPPr>
      <a:defRPr lang="pl-P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5681"/>
    <a:srgbClr val="336699"/>
    <a:srgbClr val="3973AD"/>
    <a:srgbClr val="3F7FBF"/>
    <a:srgbClr val="000066"/>
    <a:srgbClr val="000099"/>
    <a:srgbClr val="003399"/>
    <a:srgbClr val="D2E1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843" autoAdjust="0"/>
    <p:restoredTop sz="95144" autoAdjust="0"/>
  </p:normalViewPr>
  <p:slideViewPr>
    <p:cSldViewPr snapToGrid="0" showGuides="1">
      <p:cViewPr varScale="1">
        <p:scale>
          <a:sx n="59" d="100"/>
          <a:sy n="59" d="100"/>
        </p:scale>
        <p:origin x="1416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5491"/>
    </p:cViewPr>
  </p:sorterViewPr>
  <p:notesViewPr>
    <p:cSldViewPr snapToGrid="0" showGuides="1">
      <p:cViewPr varScale="1">
        <p:scale>
          <a:sx n="35" d="100"/>
          <a:sy n="35" d="100"/>
        </p:scale>
        <p:origin x="-1795" y="-96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>
            <a:extLst>
              <a:ext uri="{FF2B5EF4-FFF2-40B4-BE49-F238E27FC236}">
                <a16:creationId xmlns:a16="http://schemas.microsoft.com/office/drawing/2014/main" id="{B82709AE-ECCE-49C0-A289-0544740CE62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393700"/>
            <a:ext cx="7099300" cy="3143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ru-RU" altLang="en-US"/>
              <a:t>Лекция 4. Платформы Business Intelligence</a:t>
            </a:r>
          </a:p>
        </p:txBody>
      </p:sp>
      <p:sp>
        <p:nvSpPr>
          <p:cNvPr id="362499" name="Rectangle 3">
            <a:extLst>
              <a:ext uri="{FF2B5EF4-FFF2-40B4-BE49-F238E27FC236}">
                <a16:creationId xmlns:a16="http://schemas.microsoft.com/office/drawing/2014/main" id="{7042F108-C582-45D2-BCA7-E654DCD97BB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362500" name="Rectangle 4">
            <a:extLst>
              <a:ext uri="{FF2B5EF4-FFF2-40B4-BE49-F238E27FC236}">
                <a16:creationId xmlns:a16="http://schemas.microsoft.com/office/drawing/2014/main" id="{947EE1A6-B928-4F09-A252-BD8EA3B0B7F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52413" y="9539288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ru-RU" altLang="en-US"/>
              <a:t>Л. П. Дьяконова</a:t>
            </a:r>
          </a:p>
        </p:txBody>
      </p:sp>
      <p:sp>
        <p:nvSpPr>
          <p:cNvPr id="362501" name="Rectangle 5">
            <a:extLst>
              <a:ext uri="{FF2B5EF4-FFF2-40B4-BE49-F238E27FC236}">
                <a16:creationId xmlns:a16="http://schemas.microsoft.com/office/drawing/2014/main" id="{ADBB40B4-812E-4C74-BB42-A080CB54D4D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52500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76CB0F8-F390-4EF0-AFD9-2F2969D9E7DE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>
            <a:extLst>
              <a:ext uri="{FF2B5EF4-FFF2-40B4-BE49-F238E27FC236}">
                <a16:creationId xmlns:a16="http://schemas.microsoft.com/office/drawing/2014/main" id="{81DDAC1C-1EC4-4ACF-8F2B-A106219B5F7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ru-RU" altLang="en-US"/>
              <a:t>Лекция 4. Платформы Business Intelligence</a:t>
            </a:r>
          </a:p>
        </p:txBody>
      </p:sp>
      <p:sp>
        <p:nvSpPr>
          <p:cNvPr id="179203" name="Rectangle 3">
            <a:extLst>
              <a:ext uri="{FF2B5EF4-FFF2-40B4-BE49-F238E27FC236}">
                <a16:creationId xmlns:a16="http://schemas.microsoft.com/office/drawing/2014/main" id="{A8E40400-E62C-4AEF-A87A-FECF7E24531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37A6B604-AE74-479D-8378-C86D691BE39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9205" name="Rectangle 5">
            <a:extLst>
              <a:ext uri="{FF2B5EF4-FFF2-40B4-BE49-F238E27FC236}">
                <a16:creationId xmlns:a16="http://schemas.microsoft.com/office/drawing/2014/main" id="{DF80097C-FB04-42EE-A1E3-32BA7A046F8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noProof="0"/>
              <a:t>Образец текста</a:t>
            </a:r>
          </a:p>
          <a:p>
            <a:pPr lvl="1"/>
            <a:r>
              <a:rPr lang="ru-RU" altLang="en-US" noProof="0"/>
              <a:t>Второй уровень</a:t>
            </a:r>
          </a:p>
          <a:p>
            <a:pPr lvl="2"/>
            <a:r>
              <a:rPr lang="ru-RU" altLang="en-US" noProof="0"/>
              <a:t>Третий уровень</a:t>
            </a:r>
          </a:p>
          <a:p>
            <a:pPr lvl="3"/>
            <a:r>
              <a:rPr lang="ru-RU" altLang="en-US" noProof="0"/>
              <a:t>Четвертый уровень</a:t>
            </a:r>
          </a:p>
          <a:p>
            <a:pPr lvl="4"/>
            <a:r>
              <a:rPr lang="ru-RU" altLang="en-US" noProof="0"/>
              <a:t>Пятый уровень</a:t>
            </a:r>
          </a:p>
        </p:txBody>
      </p:sp>
      <p:sp>
        <p:nvSpPr>
          <p:cNvPr id="179206" name="Rectangle 6">
            <a:extLst>
              <a:ext uri="{FF2B5EF4-FFF2-40B4-BE49-F238E27FC236}">
                <a16:creationId xmlns:a16="http://schemas.microsoft.com/office/drawing/2014/main" id="{D278A3BD-01E3-4395-9225-19CC7D6A50B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ru-RU" altLang="en-US"/>
              <a:t>Л. П. Дьяконова</a:t>
            </a:r>
          </a:p>
        </p:txBody>
      </p:sp>
      <p:sp>
        <p:nvSpPr>
          <p:cNvPr id="179207" name="Rectangle 7">
            <a:extLst>
              <a:ext uri="{FF2B5EF4-FFF2-40B4-BE49-F238E27FC236}">
                <a16:creationId xmlns:a16="http://schemas.microsoft.com/office/drawing/2014/main" id="{FDF5F5D5-C6CD-41CE-BED0-236AAB27AB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0FE964F-B9A3-4684-B745-F72F5DCBA35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A6EC4A9A-6590-4AD6-8BD7-2985DE35043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>
                <a:latin typeface="Arial" panose="020B0604020202020204" pitchFamily="34" charset="0"/>
              </a:rPr>
              <a:t>Лекция 4. Платформы Business Intelligence</a:t>
            </a:r>
          </a:p>
        </p:txBody>
      </p:sp>
      <p:sp>
        <p:nvSpPr>
          <p:cNvPr id="37891" name="Rectangle 6">
            <a:extLst>
              <a:ext uri="{FF2B5EF4-FFF2-40B4-BE49-F238E27FC236}">
                <a16:creationId xmlns:a16="http://schemas.microsoft.com/office/drawing/2014/main" id="{A7A92A18-8DC5-4EE8-8B82-8F0FF2C6B3C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>
                <a:latin typeface="Arial" panose="020B0604020202020204" pitchFamily="34" charset="0"/>
              </a:rPr>
              <a:t>Л. П. Дьяконова</a:t>
            </a:r>
          </a:p>
        </p:txBody>
      </p:sp>
      <p:sp>
        <p:nvSpPr>
          <p:cNvPr id="37892" name="Rectangle 7">
            <a:extLst>
              <a:ext uri="{FF2B5EF4-FFF2-40B4-BE49-F238E27FC236}">
                <a16:creationId xmlns:a16="http://schemas.microsoft.com/office/drawing/2014/main" id="{D8741E0F-26F9-4441-951C-72ED26D0CD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C92BF45-D0F5-45ED-B11B-B53C017E9526}" type="slidenum">
              <a:rPr lang="ru-RU" altLang="en-US">
                <a:latin typeface="Arial" panose="020B0604020202020204" pitchFamily="34" charset="0"/>
              </a:rPr>
              <a:pPr/>
              <a:t>2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37893" name="Rectangle 2">
            <a:extLst>
              <a:ext uri="{FF2B5EF4-FFF2-40B4-BE49-F238E27FC236}">
                <a16:creationId xmlns:a16="http://schemas.microsoft.com/office/drawing/2014/main" id="{FEB3AC61-56FF-4A99-A166-26F5E639FB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7894" name="Rectangle 3">
            <a:extLst>
              <a:ext uri="{FF2B5EF4-FFF2-40B4-BE49-F238E27FC236}">
                <a16:creationId xmlns:a16="http://schemas.microsoft.com/office/drawing/2014/main" id="{A33E196E-16BC-462C-B8CB-CE83AEE5E7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ru-RU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66179F0F-7948-4892-A78C-4456A51961B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>
                <a:latin typeface="Arial" panose="020B0604020202020204" pitchFamily="34" charset="0"/>
              </a:rPr>
              <a:t>Лекция 4. Платформы Business Intelligence</a:t>
            </a:r>
          </a:p>
        </p:txBody>
      </p:sp>
      <p:sp>
        <p:nvSpPr>
          <p:cNvPr id="68611" name="Rectangle 6">
            <a:extLst>
              <a:ext uri="{FF2B5EF4-FFF2-40B4-BE49-F238E27FC236}">
                <a16:creationId xmlns:a16="http://schemas.microsoft.com/office/drawing/2014/main" id="{A94B7B6B-A48A-4218-B798-4B98B5AABED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>
                <a:latin typeface="Arial" panose="020B0604020202020204" pitchFamily="34" charset="0"/>
              </a:rPr>
              <a:t>Л. П. Дьяконова</a:t>
            </a:r>
          </a:p>
        </p:txBody>
      </p:sp>
      <p:sp>
        <p:nvSpPr>
          <p:cNvPr id="68612" name="Rectangle 7">
            <a:extLst>
              <a:ext uri="{FF2B5EF4-FFF2-40B4-BE49-F238E27FC236}">
                <a16:creationId xmlns:a16="http://schemas.microsoft.com/office/drawing/2014/main" id="{A1CF00E3-9ADE-4D04-893E-EFD50343D0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4537855-981D-433C-8BAD-FDC5AD465E55}" type="slidenum">
              <a:rPr lang="ru-RU" altLang="en-US">
                <a:latin typeface="Arial" panose="020B0604020202020204" pitchFamily="34" charset="0"/>
              </a:rPr>
              <a:pPr/>
              <a:t>19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68613" name="Rectangle 2">
            <a:extLst>
              <a:ext uri="{FF2B5EF4-FFF2-40B4-BE49-F238E27FC236}">
                <a16:creationId xmlns:a16="http://schemas.microsoft.com/office/drawing/2014/main" id="{57F51AEB-5ADE-483A-924D-70036F5F20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8614" name="Rectangle 3">
            <a:extLst>
              <a:ext uri="{FF2B5EF4-FFF2-40B4-BE49-F238E27FC236}">
                <a16:creationId xmlns:a16="http://schemas.microsoft.com/office/drawing/2014/main" id="{4C347303-8083-43C5-82DB-595344C8F7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ru-RU" altLang="en-US"/>
              <a:t>Свойства </a:t>
            </a:r>
            <a:r>
              <a:rPr lang="en-US" altLang="en-US"/>
              <a:t>Usage </a:t>
            </a:r>
            <a:r>
              <a:rPr lang="ru-RU" altLang="en-US"/>
              <a:t>и  </a:t>
            </a:r>
            <a:r>
              <a:rPr lang="en-US" altLang="en-US"/>
              <a:t>Regular Aggregate </a:t>
            </a:r>
            <a:r>
              <a:rPr lang="ru-RU" altLang="en-US"/>
              <a:t>отвечают правила агрегации данных</a:t>
            </a:r>
          </a:p>
          <a:p>
            <a:pPr eaLnBrk="1" hangingPunct="1">
              <a:buFontTx/>
              <a:buChar char="•"/>
            </a:pPr>
            <a:r>
              <a:rPr lang="ru-RU" altLang="en-US"/>
              <a:t>Вы можете настроить эти свойства для </a:t>
            </a:r>
            <a:r>
              <a:rPr lang="en-US" altLang="en-US"/>
              <a:t>Query Items </a:t>
            </a:r>
            <a:r>
              <a:rPr lang="ru-RU" altLang="en-US"/>
              <a:t>или показателей в модели так, чтобы все отчеты, использующие эти объекты агрегировались по указанному правилу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F1349D1B-5C7A-4351-A74C-D48307902E4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>
                <a:latin typeface="Arial" panose="020B0604020202020204" pitchFamily="34" charset="0"/>
              </a:rPr>
              <a:t>Лекция 4. Платформы Business Intelligence</a:t>
            </a:r>
          </a:p>
        </p:txBody>
      </p:sp>
      <p:sp>
        <p:nvSpPr>
          <p:cNvPr id="73731" name="Rectangle 6">
            <a:extLst>
              <a:ext uri="{FF2B5EF4-FFF2-40B4-BE49-F238E27FC236}">
                <a16:creationId xmlns:a16="http://schemas.microsoft.com/office/drawing/2014/main" id="{0895EFFA-7AA1-4131-9089-D3258C0B512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>
                <a:latin typeface="Arial" panose="020B0604020202020204" pitchFamily="34" charset="0"/>
              </a:rPr>
              <a:t>Л. П. Дьяконова</a:t>
            </a:r>
          </a:p>
        </p:txBody>
      </p:sp>
      <p:sp>
        <p:nvSpPr>
          <p:cNvPr id="73732" name="Rectangle 7">
            <a:extLst>
              <a:ext uri="{FF2B5EF4-FFF2-40B4-BE49-F238E27FC236}">
                <a16:creationId xmlns:a16="http://schemas.microsoft.com/office/drawing/2014/main" id="{6D3CA8D3-B6CD-426C-BFDA-CFDE8A44FD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EEC7964-702C-4DB1-A4E3-7F553915BEFC}" type="slidenum">
              <a:rPr lang="ru-RU" altLang="en-US">
                <a:latin typeface="Arial" panose="020B0604020202020204" pitchFamily="34" charset="0"/>
              </a:rPr>
              <a:pPr/>
              <a:t>23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73733" name="Rectangle 2">
            <a:extLst>
              <a:ext uri="{FF2B5EF4-FFF2-40B4-BE49-F238E27FC236}">
                <a16:creationId xmlns:a16="http://schemas.microsoft.com/office/drawing/2014/main" id="{CB501B09-8823-4C99-91E9-2466C1ED87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3734" name="Rectangle 3">
            <a:extLst>
              <a:ext uri="{FF2B5EF4-FFF2-40B4-BE49-F238E27FC236}">
                <a16:creationId xmlns:a16="http://schemas.microsoft.com/office/drawing/2014/main" id="{51582386-FC46-4C18-A26E-7DBD3DB15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FM</a:t>
            </a:r>
            <a:r>
              <a:rPr lang="ru-RU" altLang="en-US"/>
              <a:t> создает связи на основе настроек базы данных и эти настройки сохраняются во время импорта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BAF5747E-4B69-4CD9-9EE7-7631D4F68A1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>
                <a:latin typeface="Arial" panose="020B0604020202020204" pitchFamily="34" charset="0"/>
              </a:rPr>
              <a:t>Лекция 4. Платформы Business Intelligence</a:t>
            </a:r>
          </a:p>
        </p:txBody>
      </p:sp>
      <p:sp>
        <p:nvSpPr>
          <p:cNvPr id="75779" name="Rectangle 6">
            <a:extLst>
              <a:ext uri="{FF2B5EF4-FFF2-40B4-BE49-F238E27FC236}">
                <a16:creationId xmlns:a16="http://schemas.microsoft.com/office/drawing/2014/main" id="{11C0BA95-1971-4FE1-AB0B-C7114F6B4BB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>
                <a:latin typeface="Arial" panose="020B0604020202020204" pitchFamily="34" charset="0"/>
              </a:rPr>
              <a:t>Л. П. Дьяконова</a:t>
            </a:r>
          </a:p>
        </p:txBody>
      </p:sp>
      <p:sp>
        <p:nvSpPr>
          <p:cNvPr id="75780" name="Rectangle 7">
            <a:extLst>
              <a:ext uri="{FF2B5EF4-FFF2-40B4-BE49-F238E27FC236}">
                <a16:creationId xmlns:a16="http://schemas.microsoft.com/office/drawing/2014/main" id="{5E663A99-749F-416A-B722-E2B03695DB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E3618C9-DED5-4C8D-B47F-E4D41D8B6C37}" type="slidenum">
              <a:rPr lang="ru-RU" altLang="en-US">
                <a:latin typeface="Arial" panose="020B0604020202020204" pitchFamily="34" charset="0"/>
              </a:rPr>
              <a:pPr/>
              <a:t>24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75781" name="Rectangle 2">
            <a:extLst>
              <a:ext uri="{FF2B5EF4-FFF2-40B4-BE49-F238E27FC236}">
                <a16:creationId xmlns:a16="http://schemas.microsoft.com/office/drawing/2014/main" id="{77189543-ECD1-49EA-B29A-BAA34777D8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5782" name="Rectangle 3">
            <a:extLst>
              <a:ext uri="{FF2B5EF4-FFF2-40B4-BE49-F238E27FC236}">
                <a16:creationId xmlns:a16="http://schemas.microsoft.com/office/drawing/2014/main" id="{CB4D8BCB-E2F1-4B2A-93BC-28BEEFAB72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ru-RU" altLang="en-US"/>
              <a:t>(0,1)..</a:t>
            </a:r>
            <a:r>
              <a:rPr lang="en-US" altLang="en-US"/>
              <a:t>n</a:t>
            </a:r>
            <a:r>
              <a:rPr lang="ru-RU" altLang="en-US"/>
              <a:t> к (0,1)..</a:t>
            </a:r>
            <a:r>
              <a:rPr lang="en-US" altLang="en-US"/>
              <a:t>n</a:t>
            </a:r>
            <a:r>
              <a:rPr lang="ru-RU" altLang="en-US"/>
              <a:t> представляет собой связь многое ко многим и является неверной, такую связь следует исправить в базе данных</a:t>
            </a:r>
          </a:p>
          <a:p>
            <a:pPr eaLnBrk="1" hangingPunct="1"/>
            <a:r>
              <a:rPr lang="ru-RU" altLang="en-US"/>
              <a:t>0..(1,</a:t>
            </a:r>
            <a:r>
              <a:rPr lang="en-US" altLang="en-US"/>
              <a:t>n</a:t>
            </a:r>
            <a:r>
              <a:rPr lang="ru-RU" altLang="en-US"/>
              <a:t>) к 0..(1,</a:t>
            </a:r>
            <a:r>
              <a:rPr lang="en-US" altLang="en-US"/>
              <a:t>n</a:t>
            </a:r>
            <a:r>
              <a:rPr lang="ru-RU" altLang="en-US"/>
              <a:t>) такая связь может вызвать низкую производительность, она генерирует внешние соединения, которые являются высокозатратными запросами</a:t>
            </a:r>
          </a:p>
          <a:p>
            <a:pPr eaLnBrk="1" hangingPunct="1"/>
            <a:r>
              <a:rPr lang="ru-RU" altLang="en-US"/>
              <a:t>1..1 к 1..1 такой запрос использует одну таблицу. </a:t>
            </a:r>
            <a:endParaRPr lang="en-US" altLang="en-US"/>
          </a:p>
          <a:p>
            <a:pPr eaLnBrk="1" hangingPunct="1"/>
            <a:r>
              <a:rPr lang="en-US" altLang="en-US"/>
              <a:t>1..</a:t>
            </a:r>
            <a:r>
              <a:rPr lang="ru-RU" altLang="en-US"/>
              <a:t>1 к 1..</a:t>
            </a:r>
            <a:r>
              <a:rPr lang="en-US" altLang="en-US"/>
              <a:t>n</a:t>
            </a:r>
            <a:r>
              <a:rPr lang="ru-RU" altLang="en-US"/>
              <a:t> является идеальным сценарием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7D1D3F44-368D-4F98-B16A-0AB48D7C2B8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>
                <a:latin typeface="Arial" panose="020B0604020202020204" pitchFamily="34" charset="0"/>
              </a:rPr>
              <a:t>Лекция 4. Платформы Business Intelligence</a:t>
            </a:r>
          </a:p>
        </p:txBody>
      </p:sp>
      <p:sp>
        <p:nvSpPr>
          <p:cNvPr id="83971" name="Rectangle 6">
            <a:extLst>
              <a:ext uri="{FF2B5EF4-FFF2-40B4-BE49-F238E27FC236}">
                <a16:creationId xmlns:a16="http://schemas.microsoft.com/office/drawing/2014/main" id="{C1E9BB23-1773-43E8-8282-E6D3A00B0AF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>
                <a:latin typeface="Arial" panose="020B0604020202020204" pitchFamily="34" charset="0"/>
              </a:rPr>
              <a:t>Л. П. Дьяконова</a:t>
            </a:r>
          </a:p>
        </p:txBody>
      </p:sp>
      <p:sp>
        <p:nvSpPr>
          <p:cNvPr id="83972" name="Rectangle 7">
            <a:extLst>
              <a:ext uri="{FF2B5EF4-FFF2-40B4-BE49-F238E27FC236}">
                <a16:creationId xmlns:a16="http://schemas.microsoft.com/office/drawing/2014/main" id="{2B01F029-2A9E-4C68-9263-863AFEBF39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75FAEF-97BC-47C8-83CC-A938B10421D6}" type="slidenum">
              <a:rPr lang="ru-RU" altLang="en-US">
                <a:latin typeface="Arial" panose="020B0604020202020204" pitchFamily="34" charset="0"/>
              </a:rPr>
              <a:pPr/>
              <a:t>31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83973" name="Rectangle 2">
            <a:extLst>
              <a:ext uri="{FF2B5EF4-FFF2-40B4-BE49-F238E27FC236}">
                <a16:creationId xmlns:a16="http://schemas.microsoft.com/office/drawing/2014/main" id="{D7F53B6D-939D-44DE-B500-02C91DAF3D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3974" name="Rectangle 3">
            <a:extLst>
              <a:ext uri="{FF2B5EF4-FFF2-40B4-BE49-F238E27FC236}">
                <a16:creationId xmlns:a16="http://schemas.microsoft.com/office/drawing/2014/main" id="{0CEFB0D8-D77F-4515-8C81-89922FBA91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ru-RU" altLang="en-US"/>
              <a:t>Измерение времени может быть легко создано, добавлением таблицы со всеми нужными датами за период времени, которая имеет все требуемые ключи и форматы/</a:t>
            </a:r>
          </a:p>
          <a:p>
            <a:pPr eaLnBrk="1" hangingPunct="1"/>
            <a:r>
              <a:rPr lang="ru-RU" altLang="en-US"/>
              <a:t>Мы можем импортировать измерение времени в </a:t>
            </a:r>
            <a:r>
              <a:rPr lang="en-US" altLang="en-US"/>
              <a:t>FM</a:t>
            </a:r>
            <a:r>
              <a:rPr lang="ru-RU" altLang="en-US"/>
              <a:t> и настроить связи как обычно. Если фактический </a:t>
            </a:r>
            <a:r>
              <a:rPr lang="en-US" altLang="en-US"/>
              <a:t>query subject </a:t>
            </a:r>
            <a:r>
              <a:rPr lang="ru-RU" altLang="en-US"/>
              <a:t>не содержит соответствующие ключевые поля для связи с измерением времени, оно может быть создано в базе данных, как вычисляемое поле или можно создать его в </a:t>
            </a:r>
            <a:r>
              <a:rPr lang="en-US" altLang="en-US"/>
              <a:t>FM</a:t>
            </a:r>
            <a:r>
              <a:rPr lang="ru-RU" altLang="en-US"/>
              <a:t>, используя вычисления.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A9ED3E43-171F-40C9-889F-4E4FE91EABF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>
                <a:latin typeface="Arial" panose="020B0604020202020204" pitchFamily="34" charset="0"/>
              </a:rPr>
              <a:t>Лекция 4. Платформы Business Intelligence</a:t>
            </a:r>
          </a:p>
        </p:txBody>
      </p:sp>
      <p:sp>
        <p:nvSpPr>
          <p:cNvPr id="86019" name="Rectangle 6">
            <a:extLst>
              <a:ext uri="{FF2B5EF4-FFF2-40B4-BE49-F238E27FC236}">
                <a16:creationId xmlns:a16="http://schemas.microsoft.com/office/drawing/2014/main" id="{913C6276-D5C4-40E1-AC91-DB862365759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>
                <a:latin typeface="Arial" panose="020B0604020202020204" pitchFamily="34" charset="0"/>
              </a:rPr>
              <a:t>Л. П. Дьяконова</a:t>
            </a:r>
          </a:p>
        </p:txBody>
      </p:sp>
      <p:sp>
        <p:nvSpPr>
          <p:cNvPr id="86020" name="Rectangle 7">
            <a:extLst>
              <a:ext uri="{FF2B5EF4-FFF2-40B4-BE49-F238E27FC236}">
                <a16:creationId xmlns:a16="http://schemas.microsoft.com/office/drawing/2014/main" id="{AD046D1C-CF27-4689-A0C7-099083DE8B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5C51E29-761B-43C9-9CBB-7E05EC3B0B77}" type="slidenum">
              <a:rPr lang="ru-RU" altLang="en-US">
                <a:latin typeface="Arial" panose="020B0604020202020204" pitchFamily="34" charset="0"/>
              </a:rPr>
              <a:pPr/>
              <a:t>32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86021" name="Rectangle 2">
            <a:extLst>
              <a:ext uri="{FF2B5EF4-FFF2-40B4-BE49-F238E27FC236}">
                <a16:creationId xmlns:a16="http://schemas.microsoft.com/office/drawing/2014/main" id="{5ACB16E2-02D3-4EF6-9234-2FD7B93E23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6022" name="Rectangle 3">
            <a:extLst>
              <a:ext uri="{FF2B5EF4-FFF2-40B4-BE49-F238E27FC236}">
                <a16:creationId xmlns:a16="http://schemas.microsoft.com/office/drawing/2014/main" id="{F3FE8E58-D763-4FE0-8C28-E9670B5AA7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ru-RU" altLang="en-US"/>
              <a:t>Как показано на примере выше, можно определить 3 детерминанты, 2 детерминанты не уникальны (</a:t>
            </a:r>
            <a:r>
              <a:rPr lang="en-US" altLang="en-US"/>
              <a:t>Year Key </a:t>
            </a:r>
            <a:r>
              <a:rPr lang="ru-RU" altLang="en-US"/>
              <a:t>и  </a:t>
            </a:r>
            <a:r>
              <a:rPr lang="en-US" altLang="en-US"/>
              <a:t>Month Key</a:t>
            </a:r>
            <a:r>
              <a:rPr lang="ru-RU" altLang="en-US"/>
              <a:t>) и одна уникальная детерминанта (</a:t>
            </a:r>
            <a:r>
              <a:rPr lang="en-US" altLang="en-US"/>
              <a:t>Day Key</a:t>
            </a:r>
            <a:r>
              <a:rPr lang="ru-RU" altLang="en-US"/>
              <a:t>).</a:t>
            </a:r>
            <a:endParaRPr lang="en-US" altLang="en-US"/>
          </a:p>
          <a:p>
            <a:pPr eaLnBrk="1" hangingPunct="1"/>
            <a:r>
              <a:rPr lang="en-US" altLang="en-US"/>
              <a:t>Day Key</a:t>
            </a:r>
            <a:r>
              <a:rPr lang="ru-RU" altLang="en-US"/>
              <a:t> уникальный ключ таблицы, поэтому мы можем ассоциировать все столбцы таблицы к этому ключу. Так как это уникальный ключ, мы устанавливаем значение </a:t>
            </a:r>
            <a:r>
              <a:rPr lang="en-US" altLang="en-US"/>
              <a:t>Yes</a:t>
            </a:r>
            <a:r>
              <a:rPr lang="ru-RU" altLang="en-US"/>
              <a:t> в поле </a:t>
            </a:r>
            <a:r>
              <a:rPr lang="en-US" altLang="en-US"/>
              <a:t>Uniquely Identified </a:t>
            </a:r>
            <a:r>
              <a:rPr lang="ru-RU" altLang="en-US"/>
              <a:t>и значение </a:t>
            </a:r>
            <a:r>
              <a:rPr lang="en-US" altLang="en-US"/>
              <a:t>No </a:t>
            </a:r>
            <a:r>
              <a:rPr lang="ru-RU" altLang="en-US"/>
              <a:t>в поле </a:t>
            </a:r>
            <a:r>
              <a:rPr lang="en-US" altLang="en-US"/>
              <a:t>Group By</a:t>
            </a:r>
            <a:r>
              <a:rPr lang="ru-RU" altLang="en-US"/>
              <a:t>. Настройка </a:t>
            </a:r>
            <a:r>
              <a:rPr lang="en-US" altLang="en-US"/>
              <a:t>Group By</a:t>
            </a:r>
            <a:r>
              <a:rPr lang="ru-RU" altLang="en-US"/>
              <a:t> – </a:t>
            </a:r>
            <a:r>
              <a:rPr lang="en-US" altLang="en-US"/>
              <a:t>Yes </a:t>
            </a:r>
            <a:r>
              <a:rPr lang="ru-RU" altLang="en-US"/>
              <a:t>не нужна для уникальных ключей.</a:t>
            </a:r>
            <a:endParaRPr lang="en-US" altLang="en-US"/>
          </a:p>
          <a:p>
            <a:pPr eaLnBrk="1" hangingPunct="1"/>
            <a:r>
              <a:rPr lang="en-US" altLang="en-US"/>
              <a:t>Month Key </a:t>
            </a:r>
            <a:r>
              <a:rPr lang="ru-RU" altLang="en-US"/>
              <a:t>тоже ключ, но не уникальный. Поэтому в поле </a:t>
            </a:r>
            <a:r>
              <a:rPr lang="en-US" altLang="en-US"/>
              <a:t>Uniquely Identified</a:t>
            </a:r>
            <a:r>
              <a:rPr lang="ru-RU" altLang="en-US"/>
              <a:t> мы устанавливаем значение </a:t>
            </a:r>
            <a:r>
              <a:rPr lang="en-US" altLang="en-US"/>
              <a:t>Yes</a:t>
            </a:r>
            <a:r>
              <a:rPr lang="ru-RU" altLang="en-US"/>
              <a:t>. Если мы захотим запросить месяц из этой таблицы времени, мы напишем запрос, который будет выберет значение по синтаксису и будет группировать по полю </a:t>
            </a:r>
            <a:r>
              <a:rPr lang="en-US" altLang="en-US"/>
              <a:t>Month Key</a:t>
            </a:r>
            <a:r>
              <a:rPr lang="ru-RU" altLang="en-US"/>
              <a:t>. Это делается, потому что данные повторяются, поэтому мы ставим значение </a:t>
            </a:r>
            <a:r>
              <a:rPr lang="en-US" altLang="en-US"/>
              <a:t>Yes </a:t>
            </a:r>
            <a:r>
              <a:rPr lang="ru-RU" altLang="en-US"/>
              <a:t>в поле </a:t>
            </a:r>
            <a:r>
              <a:rPr lang="en-US" altLang="en-US"/>
              <a:t>Group By</a:t>
            </a:r>
            <a:r>
              <a:rPr lang="ru-RU" altLang="en-US"/>
              <a:t>.</a:t>
            </a:r>
          </a:p>
          <a:p>
            <a:pPr eaLnBrk="1" hangingPunct="1"/>
            <a:r>
              <a:rPr lang="ru-RU" altLang="en-US"/>
              <a:t>Похожая логика применима и к детерминанте </a:t>
            </a:r>
            <a:r>
              <a:rPr lang="en-US" altLang="en-US"/>
              <a:t>Year</a:t>
            </a:r>
            <a:endParaRPr lang="ru-RU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263A1563-37B5-40C5-A66D-12AED5CFA20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>
                <a:latin typeface="Arial" panose="020B0604020202020204" pitchFamily="34" charset="0"/>
              </a:rPr>
              <a:t>Лекция 4. Платформы Business Intelligence</a:t>
            </a:r>
          </a:p>
        </p:txBody>
      </p:sp>
      <p:sp>
        <p:nvSpPr>
          <p:cNvPr id="46083" name="Rectangle 6">
            <a:extLst>
              <a:ext uri="{FF2B5EF4-FFF2-40B4-BE49-F238E27FC236}">
                <a16:creationId xmlns:a16="http://schemas.microsoft.com/office/drawing/2014/main" id="{B6CD0D49-2C9A-4C5C-8F45-6C5CD3AE5FE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>
                <a:latin typeface="Arial" panose="020B0604020202020204" pitchFamily="34" charset="0"/>
              </a:rPr>
              <a:t>Л. П. Дьяконова</a:t>
            </a:r>
          </a:p>
        </p:txBody>
      </p:sp>
      <p:sp>
        <p:nvSpPr>
          <p:cNvPr id="46084" name="Rectangle 7">
            <a:extLst>
              <a:ext uri="{FF2B5EF4-FFF2-40B4-BE49-F238E27FC236}">
                <a16:creationId xmlns:a16="http://schemas.microsoft.com/office/drawing/2014/main" id="{08E2356A-5CAB-44D0-A998-D267282FDB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32C3322-1EF8-4875-A91B-AF2642DAF837}" type="slidenum">
              <a:rPr lang="ru-RU" altLang="en-US">
                <a:latin typeface="Arial" panose="020B0604020202020204" pitchFamily="34" charset="0"/>
              </a:rPr>
              <a:pPr/>
              <a:t>5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46085" name="Rectangle 2">
            <a:extLst>
              <a:ext uri="{FF2B5EF4-FFF2-40B4-BE49-F238E27FC236}">
                <a16:creationId xmlns:a16="http://schemas.microsoft.com/office/drawing/2014/main" id="{773545D4-6795-4FC7-B9A5-22D5493ABE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6086" name="Rectangle 3">
            <a:extLst>
              <a:ext uri="{FF2B5EF4-FFF2-40B4-BE49-F238E27FC236}">
                <a16:creationId xmlns:a16="http://schemas.microsoft.com/office/drawing/2014/main" id="{4C5281D7-AC8A-4DF9-A955-F9D5CA40EC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ru-RU" altLang="en-US"/>
              <a:t>Прежде, чем пользователи смогут построить отчеты, вы должны проделать ряд работ в </a:t>
            </a:r>
            <a:r>
              <a:rPr lang="en-US" altLang="en-US"/>
              <a:t>Framework Manager</a:t>
            </a:r>
            <a:r>
              <a:rPr lang="ru-RU" altLang="en-US"/>
              <a:t>, то есть подготовить данные. Этот процесс содержит следующие фазы:</a:t>
            </a:r>
          </a:p>
          <a:p>
            <a:pPr eaLnBrk="1" hangingPunct="1"/>
            <a:r>
              <a:rPr lang="ru-RU" altLang="en-US"/>
              <a:t>Создание проекта – основа для процесса моделирования</a:t>
            </a:r>
          </a:p>
          <a:p>
            <a:pPr eaLnBrk="1" hangingPunct="1"/>
            <a:r>
              <a:rPr lang="ru-RU" altLang="en-US"/>
              <a:t>Подготовка метаданных – изучение и модификация свойств и взаимосвязей, настройка объектов и метаданных для выпуска</a:t>
            </a:r>
          </a:p>
          <a:p>
            <a:pPr eaLnBrk="1" hangingPunct="1"/>
            <a:r>
              <a:rPr lang="ru-RU" altLang="en-US"/>
              <a:t>Модель метаданных и подготовка бизнес-показателей – добавление специфических бизнес-значений</a:t>
            </a:r>
          </a:p>
          <a:p>
            <a:pPr eaLnBrk="1" hangingPunct="1"/>
            <a:r>
              <a:rPr lang="ru-RU" altLang="en-US"/>
              <a:t>Создание и настройка пакетов, определение настроек метаданных для публикации</a:t>
            </a:r>
          </a:p>
          <a:p>
            <a:pPr eaLnBrk="1" hangingPunct="1"/>
            <a:r>
              <a:rPr lang="ru-RU" altLang="en-US"/>
              <a:t>Настройка безопасности – вы можете настроить доступ на уровень пакетов или на индивидуальные объекты метаданных, таких как, пространство имен, </a:t>
            </a:r>
            <a:r>
              <a:rPr lang="en-US" altLang="en-US"/>
              <a:t>query subject</a:t>
            </a:r>
            <a:r>
              <a:rPr lang="ru-RU" altLang="en-US"/>
              <a:t> и </a:t>
            </a:r>
            <a:r>
              <a:rPr lang="en-US" altLang="en-US"/>
              <a:t>query item</a:t>
            </a:r>
            <a:endParaRPr lang="ru-RU" altLang="en-US"/>
          </a:p>
          <a:p>
            <a:pPr eaLnBrk="1" hangingPunct="1"/>
            <a:r>
              <a:rPr lang="ru-RU" altLang="en-US"/>
              <a:t>Публикация – на сервер </a:t>
            </a:r>
            <a:r>
              <a:rPr lang="en-US" altLang="en-US"/>
              <a:t>Cognos</a:t>
            </a:r>
            <a:r>
              <a:rPr lang="ru-RU" altLang="en-US"/>
              <a:t> 8 для использования пакета пользователями, чтоб создавать отчеты</a:t>
            </a:r>
          </a:p>
          <a:p>
            <a:pPr eaLnBrk="1" hangingPunct="1"/>
            <a:r>
              <a:rPr lang="ru-RU" altLang="en-US"/>
              <a:t>Управление проектами заключается в настройке свойств, используемых при управлении проектами и другие общие управленческие задачи</a:t>
            </a:r>
          </a:p>
          <a:p>
            <a:pPr eaLnBrk="1" hangingPunct="1"/>
            <a:endParaRPr lang="ru-RU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196E114A-17FD-4BEE-9DF5-B395D2A4B46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>
                <a:latin typeface="Arial" panose="020B0604020202020204" pitchFamily="34" charset="0"/>
              </a:rPr>
              <a:t>Лекция 4. Платформы Business Intelligence</a:t>
            </a:r>
          </a:p>
        </p:txBody>
      </p:sp>
      <p:sp>
        <p:nvSpPr>
          <p:cNvPr id="49155" name="Rectangle 6">
            <a:extLst>
              <a:ext uri="{FF2B5EF4-FFF2-40B4-BE49-F238E27FC236}">
                <a16:creationId xmlns:a16="http://schemas.microsoft.com/office/drawing/2014/main" id="{1B46AEFE-5E2E-467D-B91F-B179BD703C1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>
                <a:latin typeface="Arial" panose="020B0604020202020204" pitchFamily="34" charset="0"/>
              </a:rPr>
              <a:t>Л. П. Дьяконова</a:t>
            </a:r>
          </a:p>
        </p:txBody>
      </p:sp>
      <p:sp>
        <p:nvSpPr>
          <p:cNvPr id="49156" name="Rectangle 7">
            <a:extLst>
              <a:ext uri="{FF2B5EF4-FFF2-40B4-BE49-F238E27FC236}">
                <a16:creationId xmlns:a16="http://schemas.microsoft.com/office/drawing/2014/main" id="{2CB4A9EF-F68C-4D8B-8632-3B7D781298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3AD7FF4-42FE-4A7B-B307-6CD380EDB675}" type="slidenum">
              <a:rPr lang="ru-RU" altLang="en-US">
                <a:latin typeface="Arial" panose="020B0604020202020204" pitchFamily="34" charset="0"/>
              </a:rPr>
              <a:pPr/>
              <a:t>7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49157" name="Rectangle 2">
            <a:extLst>
              <a:ext uri="{FF2B5EF4-FFF2-40B4-BE49-F238E27FC236}">
                <a16:creationId xmlns:a16="http://schemas.microsoft.com/office/drawing/2014/main" id="{E59D909C-46A3-4002-B14F-32AA9F94BA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9158" name="Rectangle 3">
            <a:extLst>
              <a:ext uri="{FF2B5EF4-FFF2-40B4-BE49-F238E27FC236}">
                <a16:creationId xmlns:a16="http://schemas.microsoft.com/office/drawing/2014/main" id="{A15BD775-E069-4F22-A0B8-A302F21E13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ru-RU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09F676FD-738E-41B5-AEA8-76B83700C90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>
                <a:latin typeface="Arial" panose="020B0604020202020204" pitchFamily="34" charset="0"/>
              </a:rPr>
              <a:t>Лекция 4. Платформы Business Intelligence</a:t>
            </a:r>
          </a:p>
        </p:txBody>
      </p:sp>
      <p:sp>
        <p:nvSpPr>
          <p:cNvPr id="52227" name="Rectangle 6">
            <a:extLst>
              <a:ext uri="{FF2B5EF4-FFF2-40B4-BE49-F238E27FC236}">
                <a16:creationId xmlns:a16="http://schemas.microsoft.com/office/drawing/2014/main" id="{5608887D-DB03-47C9-8143-79A9B732E47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>
                <a:latin typeface="Arial" panose="020B0604020202020204" pitchFamily="34" charset="0"/>
              </a:rPr>
              <a:t>Л. П. Дьяконова</a:t>
            </a:r>
          </a:p>
        </p:txBody>
      </p:sp>
      <p:sp>
        <p:nvSpPr>
          <p:cNvPr id="52228" name="Rectangle 7">
            <a:extLst>
              <a:ext uri="{FF2B5EF4-FFF2-40B4-BE49-F238E27FC236}">
                <a16:creationId xmlns:a16="http://schemas.microsoft.com/office/drawing/2014/main" id="{EAEB92B4-A410-4BA2-8D66-E0DEDA3DF5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85ECBDE-58B3-4265-B21C-9E4BDFB19D03}" type="slidenum">
              <a:rPr lang="ru-RU" altLang="en-US">
                <a:latin typeface="Arial" panose="020B0604020202020204" pitchFamily="34" charset="0"/>
              </a:rPr>
              <a:pPr/>
              <a:t>9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52229" name="Rectangle 2">
            <a:extLst>
              <a:ext uri="{FF2B5EF4-FFF2-40B4-BE49-F238E27FC236}">
                <a16:creationId xmlns:a16="http://schemas.microsoft.com/office/drawing/2014/main" id="{1727408D-4CCB-4DEE-A3DC-93ACCBAC36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2230" name="Rectangle 3">
            <a:extLst>
              <a:ext uri="{FF2B5EF4-FFF2-40B4-BE49-F238E27FC236}">
                <a16:creationId xmlns:a16="http://schemas.microsoft.com/office/drawing/2014/main" id="{82421231-A968-48AF-B5CE-4A36CA0C9D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ru-RU" altLang="en-US"/>
              <a:t>Когда вы работаете в Framework Manager, вы работаете в проекте.</a:t>
            </a:r>
          </a:p>
          <a:p>
            <a:pPr eaLnBrk="1" hangingPunct="1"/>
            <a:r>
              <a:rPr lang="ru-RU" altLang="en-US"/>
              <a:t>Проект включает в себя следующие объекты:</a:t>
            </a:r>
          </a:p>
          <a:p>
            <a:pPr eaLnBrk="1" hangingPunct="1"/>
            <a:r>
              <a:rPr lang="ru-RU" altLang="en-US"/>
              <a:t>Модель – настроенные метаданные для построения отчетов в соответствии с бизнес-моделью и правилами, и которые публикуются на сервер </a:t>
            </a:r>
            <a:r>
              <a:rPr lang="en-US" altLang="en-US"/>
              <a:t>Cognos</a:t>
            </a:r>
            <a:r>
              <a:rPr lang="ru-RU" altLang="en-US"/>
              <a:t> 8</a:t>
            </a:r>
          </a:p>
          <a:p>
            <a:pPr eaLnBrk="1" hangingPunct="1"/>
            <a:r>
              <a:rPr lang="ru-RU" altLang="en-US"/>
              <a:t>Пространство имен – контейнер для объектов, который обеспечивает уникальность имен для предотвращения конфликтов имен</a:t>
            </a:r>
          </a:p>
          <a:p>
            <a:pPr eaLnBrk="1" hangingPunct="1"/>
            <a:r>
              <a:rPr lang="ru-RU" altLang="en-US"/>
              <a:t>Источник данных – реляционные базы данных, многомерные кубы, файлы или другие физические данные, которые могут быть подключены к </a:t>
            </a:r>
            <a:r>
              <a:rPr lang="en-US" altLang="en-US"/>
              <a:t>Cognos</a:t>
            </a:r>
            <a:r>
              <a:rPr lang="ru-RU" altLang="en-US"/>
              <a:t> 8.</a:t>
            </a:r>
          </a:p>
          <a:p>
            <a:pPr eaLnBrk="1" hangingPunct="1"/>
            <a:r>
              <a:rPr lang="ru-RU" altLang="en-US"/>
              <a:t>Параметры карт – список параметров, используемых для создания условных запросов, которые позволяют заменятьв отчете запуск </a:t>
            </a:r>
          </a:p>
          <a:p>
            <a:pPr eaLnBrk="1" hangingPunct="1"/>
            <a:r>
              <a:rPr lang="ru-RU" altLang="en-US"/>
              <a:t>Пакеты – преднастроенные объекты запросов и других объектов, определенные в Проекте; пакеты публикуются как модель для построения отчетов.</a:t>
            </a:r>
          </a:p>
          <a:p>
            <a:pPr eaLnBrk="1" hangingPunct="1"/>
            <a:r>
              <a:rPr lang="ru-RU" altLang="en-US"/>
              <a:t>После определения проекта Framework Manager и пространства имен, вы можете публиковать пакеты, содержащие метаданные на сервер Cognos 8для того, чтобы пользователи могли строить отчета.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51A002D7-1546-4D56-8D89-84546F66BB8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>
                <a:latin typeface="Arial" panose="020B0604020202020204" pitchFamily="34" charset="0"/>
              </a:rPr>
              <a:t>Лекция 4. Платформы Business Intelligence</a:t>
            </a:r>
          </a:p>
        </p:txBody>
      </p:sp>
      <p:sp>
        <p:nvSpPr>
          <p:cNvPr id="54275" name="Rectangle 6">
            <a:extLst>
              <a:ext uri="{FF2B5EF4-FFF2-40B4-BE49-F238E27FC236}">
                <a16:creationId xmlns:a16="http://schemas.microsoft.com/office/drawing/2014/main" id="{F83351AB-C7C8-4F1F-B009-E7F6F9C6BDC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>
                <a:latin typeface="Arial" panose="020B0604020202020204" pitchFamily="34" charset="0"/>
              </a:rPr>
              <a:t>Л. П. Дьяконова</a:t>
            </a:r>
          </a:p>
        </p:txBody>
      </p:sp>
      <p:sp>
        <p:nvSpPr>
          <p:cNvPr id="54276" name="Rectangle 7">
            <a:extLst>
              <a:ext uri="{FF2B5EF4-FFF2-40B4-BE49-F238E27FC236}">
                <a16:creationId xmlns:a16="http://schemas.microsoft.com/office/drawing/2014/main" id="{00C17660-27C6-453A-8A8B-4B7A08B3C4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01FDA39-1FBF-473F-AFB8-DEEF821FCE94}" type="slidenum">
              <a:rPr lang="ru-RU" altLang="en-US">
                <a:latin typeface="Arial" panose="020B0604020202020204" pitchFamily="34" charset="0"/>
              </a:rPr>
              <a:pPr/>
              <a:t>10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54277" name="Rectangle 2">
            <a:extLst>
              <a:ext uri="{FF2B5EF4-FFF2-40B4-BE49-F238E27FC236}">
                <a16:creationId xmlns:a16="http://schemas.microsoft.com/office/drawing/2014/main" id="{0AB60E86-77C4-489D-959B-F373DFCB10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4278" name="Rectangle 3">
            <a:extLst>
              <a:ext uri="{FF2B5EF4-FFF2-40B4-BE49-F238E27FC236}">
                <a16:creationId xmlns:a16="http://schemas.microsoft.com/office/drawing/2014/main" id="{EA64FB7E-9C14-4DE3-9AD0-C05B571050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ru-RU" altLang="en-US"/>
              <a:t>После импорта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2181D374-2682-4C8C-9451-8C84B857C28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>
                <a:latin typeface="Arial" panose="020B0604020202020204" pitchFamily="34" charset="0"/>
              </a:rPr>
              <a:t>Лекция 4. Платформы Business Intelligence</a:t>
            </a:r>
          </a:p>
        </p:txBody>
      </p:sp>
      <p:sp>
        <p:nvSpPr>
          <p:cNvPr id="58371" name="Rectangle 6">
            <a:extLst>
              <a:ext uri="{FF2B5EF4-FFF2-40B4-BE49-F238E27FC236}">
                <a16:creationId xmlns:a16="http://schemas.microsoft.com/office/drawing/2014/main" id="{CFA07846-F051-4B2F-BF20-8AAFDEC4AE4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>
                <a:latin typeface="Arial" panose="020B0604020202020204" pitchFamily="34" charset="0"/>
              </a:rPr>
              <a:t>Л. П. Дьяконова</a:t>
            </a:r>
          </a:p>
        </p:txBody>
      </p:sp>
      <p:sp>
        <p:nvSpPr>
          <p:cNvPr id="58372" name="Rectangle 7">
            <a:extLst>
              <a:ext uri="{FF2B5EF4-FFF2-40B4-BE49-F238E27FC236}">
                <a16:creationId xmlns:a16="http://schemas.microsoft.com/office/drawing/2014/main" id="{4E595D82-7283-41A3-8812-4C8DFA1F5E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F918DCE-E092-43E8-A31B-25ABD60D8B54}" type="slidenum">
              <a:rPr lang="ru-RU" altLang="en-US">
                <a:latin typeface="Arial" panose="020B0604020202020204" pitchFamily="34" charset="0"/>
              </a:rPr>
              <a:pPr/>
              <a:t>13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58373" name="Rectangle 2">
            <a:extLst>
              <a:ext uri="{FF2B5EF4-FFF2-40B4-BE49-F238E27FC236}">
                <a16:creationId xmlns:a16="http://schemas.microsoft.com/office/drawing/2014/main" id="{09BC50CB-9E1B-4277-9D9E-036294093A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8374" name="Rectangle 3">
            <a:extLst>
              <a:ext uri="{FF2B5EF4-FFF2-40B4-BE49-F238E27FC236}">
                <a16:creationId xmlns:a16="http://schemas.microsoft.com/office/drawing/2014/main" id="{7846C124-180B-40FE-A517-CB2037E2CE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ru-RU" altLang="en-US" b="1">
                <a:solidFill>
                  <a:srgbClr val="003366"/>
                </a:solidFill>
              </a:rPr>
              <a:t>После импорта данных следует проверить, что метаданные представлены так же как и в источнике</a:t>
            </a:r>
            <a:endParaRPr lang="ru-RU" altLang="en-US"/>
          </a:p>
          <a:p>
            <a:pPr eaLnBrk="1" hangingPunct="1">
              <a:buFontTx/>
              <a:buChar char="•"/>
            </a:pPr>
            <a:r>
              <a:rPr lang="ru-RU" altLang="en-US"/>
              <a:t>Во время импорта </a:t>
            </a:r>
            <a:r>
              <a:rPr lang="en-US" altLang="en-US"/>
              <a:t>Framework Manager</a:t>
            </a:r>
            <a:r>
              <a:rPr lang="ru-RU" altLang="en-US"/>
              <a:t> устанавливает свойства элементам на основе настроек базы данных</a:t>
            </a:r>
            <a:endParaRPr lang="en-US" altLang="en-US"/>
          </a:p>
          <a:p>
            <a:pPr eaLnBrk="1" hangingPunct="1">
              <a:buFontTx/>
              <a:buChar char="•"/>
            </a:pPr>
            <a:r>
              <a:rPr lang="en-US" altLang="en-US"/>
              <a:t>Facts</a:t>
            </a:r>
            <a:r>
              <a:rPr lang="ru-RU" altLang="en-US"/>
              <a:t>– числа или интервал времени</a:t>
            </a:r>
            <a:endParaRPr lang="en-US" altLang="en-US"/>
          </a:p>
          <a:p>
            <a:pPr eaLnBrk="1" hangingPunct="1">
              <a:buFontTx/>
              <a:buChar char="•"/>
            </a:pPr>
            <a:r>
              <a:rPr lang="en-US" altLang="en-US"/>
              <a:t>Identifier </a:t>
            </a:r>
            <a:r>
              <a:rPr lang="ru-RU" altLang="en-US"/>
              <a:t>– ключи, индексы, даты</a:t>
            </a:r>
            <a:endParaRPr lang="en-US" altLang="en-US"/>
          </a:p>
          <a:p>
            <a:pPr eaLnBrk="1" hangingPunct="1">
              <a:buFontTx/>
              <a:buChar char="•"/>
            </a:pPr>
            <a:r>
              <a:rPr lang="en-US" altLang="en-US"/>
              <a:t>Attribute </a:t>
            </a:r>
            <a:r>
              <a:rPr lang="ru-RU" altLang="en-US"/>
              <a:t>– для типа </a:t>
            </a:r>
            <a:r>
              <a:rPr lang="en-US" altLang="en-US"/>
              <a:t>String </a:t>
            </a:r>
            <a:r>
              <a:rPr lang="ru-RU" altLang="en-US"/>
              <a:t>(текстовые или описательные поля)</a:t>
            </a:r>
          </a:p>
          <a:p>
            <a:pPr eaLnBrk="1" hangingPunct="1">
              <a:buFontTx/>
              <a:buChar char="•"/>
            </a:pPr>
            <a:r>
              <a:rPr lang="ru-RU" altLang="en-US"/>
              <a:t>Так как отчеты могут содержать различные элементы из одного или нескольких объектов модели, свойства элементов определяет несколько аспектов конечного отчета:</a:t>
            </a:r>
          </a:p>
          <a:p>
            <a:pPr lvl="1" eaLnBrk="1" hangingPunct="1">
              <a:buFontTx/>
              <a:buChar char="•"/>
            </a:pPr>
            <a:r>
              <a:rPr lang="ru-RU" altLang="en-US"/>
              <a:t>	Настройка свойств </a:t>
            </a:r>
            <a:r>
              <a:rPr lang="en-US" altLang="en-US"/>
              <a:t>Usage</a:t>
            </a:r>
            <a:r>
              <a:rPr lang="ru-RU" altLang="en-US"/>
              <a:t> и </a:t>
            </a:r>
            <a:r>
              <a:rPr lang="en-US" altLang="en-US"/>
              <a:t>Regular Aggregate </a:t>
            </a:r>
            <a:r>
              <a:rPr lang="ru-RU" altLang="en-US"/>
              <a:t>отражают потребность использования этого элемента</a:t>
            </a:r>
          </a:p>
          <a:p>
            <a:pPr lvl="1" eaLnBrk="1" hangingPunct="1">
              <a:buFontTx/>
              <a:buChar char="•"/>
            </a:pPr>
            <a:r>
              <a:rPr lang="ru-RU" altLang="en-US"/>
              <a:t>	Форматирование элемента показывает, как будут отображены данные в отчете</a:t>
            </a:r>
          </a:p>
          <a:p>
            <a:pPr lvl="1" eaLnBrk="1" hangingPunct="1">
              <a:buFontTx/>
              <a:buChar char="•"/>
            </a:pPr>
            <a:r>
              <a:rPr lang="ru-RU" altLang="en-US"/>
              <a:t>	Настройка поля </a:t>
            </a:r>
            <a:r>
              <a:rPr lang="en-US" altLang="en-US"/>
              <a:t>Identifier </a:t>
            </a:r>
            <a:r>
              <a:rPr lang="ru-RU" altLang="en-US"/>
              <a:t>определяет как автор отчетов видит информацию данного поля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CCBD7FA3-72BF-416C-8139-CAEAFD09E18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>
                <a:latin typeface="Arial" panose="020B0604020202020204" pitchFamily="34" charset="0"/>
              </a:rPr>
              <a:t>Лекция 4. Платформы Business Intelligence</a:t>
            </a:r>
          </a:p>
        </p:txBody>
      </p:sp>
      <p:sp>
        <p:nvSpPr>
          <p:cNvPr id="62467" name="Rectangle 6">
            <a:extLst>
              <a:ext uri="{FF2B5EF4-FFF2-40B4-BE49-F238E27FC236}">
                <a16:creationId xmlns:a16="http://schemas.microsoft.com/office/drawing/2014/main" id="{9C1C894A-4AC1-4E91-B048-54D53AB5277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>
                <a:latin typeface="Arial" panose="020B0604020202020204" pitchFamily="34" charset="0"/>
              </a:rPr>
              <a:t>Л. П. Дьяконова</a:t>
            </a:r>
          </a:p>
        </p:txBody>
      </p:sp>
      <p:sp>
        <p:nvSpPr>
          <p:cNvPr id="62468" name="Rectangle 7">
            <a:extLst>
              <a:ext uri="{FF2B5EF4-FFF2-40B4-BE49-F238E27FC236}">
                <a16:creationId xmlns:a16="http://schemas.microsoft.com/office/drawing/2014/main" id="{B2C2DD61-16E7-4F0C-975F-A2E9901040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34CB661-2DA9-4932-A6D0-09B3DE57CB8A}" type="slidenum">
              <a:rPr lang="ru-RU" altLang="en-US">
                <a:latin typeface="Arial" panose="020B0604020202020204" pitchFamily="34" charset="0"/>
              </a:rPr>
              <a:pPr/>
              <a:t>16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62469" name="Rectangle 2">
            <a:extLst>
              <a:ext uri="{FF2B5EF4-FFF2-40B4-BE49-F238E27FC236}">
                <a16:creationId xmlns:a16="http://schemas.microsoft.com/office/drawing/2014/main" id="{CDD1C29D-F08A-4687-B63F-F8F6DE3F9D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2470" name="Rectangle 3">
            <a:extLst>
              <a:ext uri="{FF2B5EF4-FFF2-40B4-BE49-F238E27FC236}">
                <a16:creationId xmlns:a16="http://schemas.microsoft.com/office/drawing/2014/main" id="{60766DEF-336A-4D20-9D45-46FB394A65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ru-RU" altLang="en-US"/>
              <a:t>Когда вы работаете в </a:t>
            </a:r>
            <a:r>
              <a:rPr lang="en-US" altLang="en-US"/>
              <a:t>Framework Manager</a:t>
            </a:r>
            <a:r>
              <a:rPr lang="ru-RU" altLang="en-US"/>
              <a:t> вы работаете с проектом. Проект содержит метаданные объекта (модели), настроенные для построения отчетов в соответствии с бизнес-моделью и ее правилами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C178D9F4-813B-4E24-BB87-4D7BB151ECF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>
                <a:latin typeface="Arial" panose="020B0604020202020204" pitchFamily="34" charset="0"/>
              </a:rPr>
              <a:t>Лекция 4. Платформы Business Intelligence</a:t>
            </a:r>
          </a:p>
        </p:txBody>
      </p:sp>
      <p:sp>
        <p:nvSpPr>
          <p:cNvPr id="64515" name="Rectangle 6">
            <a:extLst>
              <a:ext uri="{FF2B5EF4-FFF2-40B4-BE49-F238E27FC236}">
                <a16:creationId xmlns:a16="http://schemas.microsoft.com/office/drawing/2014/main" id="{9059A4B5-965D-4C6A-BA02-EC08D516E97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>
                <a:latin typeface="Arial" panose="020B0604020202020204" pitchFamily="34" charset="0"/>
              </a:rPr>
              <a:t>Л. П. Дьяконова</a:t>
            </a:r>
          </a:p>
        </p:txBody>
      </p:sp>
      <p:sp>
        <p:nvSpPr>
          <p:cNvPr id="64516" name="Rectangle 7">
            <a:extLst>
              <a:ext uri="{FF2B5EF4-FFF2-40B4-BE49-F238E27FC236}">
                <a16:creationId xmlns:a16="http://schemas.microsoft.com/office/drawing/2014/main" id="{F7434306-3F6E-4296-AD4F-E2309C0A7B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E7EBC80-BD37-4D5C-A295-7B450DE89329}" type="slidenum">
              <a:rPr lang="ru-RU" altLang="en-US">
                <a:latin typeface="Arial" panose="020B0604020202020204" pitchFamily="34" charset="0"/>
              </a:rPr>
              <a:pPr/>
              <a:t>17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64517" name="Rectangle 2">
            <a:extLst>
              <a:ext uri="{FF2B5EF4-FFF2-40B4-BE49-F238E27FC236}">
                <a16:creationId xmlns:a16="http://schemas.microsoft.com/office/drawing/2014/main" id="{83D0DF5F-978C-488B-8F5D-0D693EFADB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4518" name="Rectangle 3">
            <a:extLst>
              <a:ext uri="{FF2B5EF4-FFF2-40B4-BE49-F238E27FC236}">
                <a16:creationId xmlns:a16="http://schemas.microsoft.com/office/drawing/2014/main" id="{7FD7D62A-C595-4D75-BF0B-3AEE9C58A0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ru-RU" altLang="en-US"/>
              <a:t>В Framework Manager вы будете работать со следующими объектами:</a:t>
            </a:r>
          </a:p>
          <a:p>
            <a:pPr lvl="1" eaLnBrk="1" hangingPunct="1"/>
            <a:r>
              <a:rPr lang="ru-RU" altLang="en-US"/>
              <a:t>Папка – используется для организации объектов</a:t>
            </a:r>
            <a:endParaRPr lang="en-US" altLang="en-US"/>
          </a:p>
          <a:p>
            <a:pPr lvl="1" eaLnBrk="1" hangingPunct="1"/>
            <a:r>
              <a:rPr lang="en-US" altLang="en-US"/>
              <a:t>Query subject </a:t>
            </a:r>
            <a:r>
              <a:rPr lang="ru-RU" altLang="en-US"/>
              <a:t>– существует 3 типа:	</a:t>
            </a:r>
          </a:p>
          <a:p>
            <a:pPr lvl="2" eaLnBrk="1" hangingPunct="1"/>
            <a:r>
              <a:rPr lang="ru-RU" altLang="en-US"/>
              <a:t>Источники данных: связывает объекты в источниках данных и используемые для модификации </a:t>
            </a:r>
            <a:r>
              <a:rPr lang="en-US" altLang="en-US"/>
              <a:t>SQL</a:t>
            </a:r>
            <a:r>
              <a:rPr lang="ru-RU" altLang="en-US"/>
              <a:t>-запросов по извлечению данных</a:t>
            </a:r>
          </a:p>
          <a:p>
            <a:pPr lvl="2" eaLnBrk="1" hangingPunct="1"/>
            <a:r>
              <a:rPr lang="ru-RU" altLang="en-US"/>
              <a:t>Модель: существующие метаданные в модели</a:t>
            </a:r>
          </a:p>
          <a:p>
            <a:pPr lvl="2" eaLnBrk="1" hangingPunct="1"/>
            <a:r>
              <a:rPr lang="ru-RU" altLang="en-US"/>
              <a:t>Хранимая процедура: выполнение хранимых процедур базы данных по извлечению или обновлению данных</a:t>
            </a:r>
          </a:p>
          <a:p>
            <a:pPr lvl="1" eaLnBrk="1" hangingPunct="1"/>
            <a:r>
              <a:rPr lang="ru-RU" altLang="en-US"/>
              <a:t>Query Item – находится внутри Query subject и связана с объектом в источнике данных</a:t>
            </a:r>
          </a:p>
          <a:p>
            <a:pPr lvl="1" eaLnBrk="1" hangingPunct="1"/>
            <a:r>
              <a:rPr lang="ru-RU" altLang="en-US"/>
              <a:t>Relationship – связь, которая объясняет, как данные в одном Query Subject соотносятся с данными в другом</a:t>
            </a:r>
          </a:p>
          <a:p>
            <a:pPr lvl="1" eaLnBrk="1" hangingPunct="1"/>
            <a:r>
              <a:rPr lang="ru-RU" altLang="en-US"/>
              <a:t>Regular Dimension – содержит описательные элементы и ключевую информацию по бизнесу, организованную иерархично, от высокого уровня градации к самому низкому.</a:t>
            </a:r>
          </a:p>
          <a:p>
            <a:pPr lvl="1" eaLnBrk="1" hangingPunct="1"/>
            <a:r>
              <a:rPr lang="ru-RU" altLang="en-US"/>
              <a:t>Measure Dimension – содержит фактические данные</a:t>
            </a:r>
          </a:p>
          <a:p>
            <a:pPr lvl="1" eaLnBrk="1" hangingPunct="1"/>
            <a:r>
              <a:rPr lang="ru-RU" altLang="en-US"/>
              <a:t>Scope Relationship – существует между Measure Dimension и Regular Dimension для определения уровня, на котором показатели становятся доступными для построения отчетов.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6D18ADA7-4194-4A15-B279-9D08C3FA292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>
                <a:latin typeface="Arial" panose="020B0604020202020204" pitchFamily="34" charset="0"/>
              </a:rPr>
              <a:t>Лекция 4. Платформы Business Intelligence</a:t>
            </a:r>
          </a:p>
        </p:txBody>
      </p:sp>
      <p:sp>
        <p:nvSpPr>
          <p:cNvPr id="66563" name="Rectangle 6">
            <a:extLst>
              <a:ext uri="{FF2B5EF4-FFF2-40B4-BE49-F238E27FC236}">
                <a16:creationId xmlns:a16="http://schemas.microsoft.com/office/drawing/2014/main" id="{906DC31C-BADE-439A-86BC-563B70CA243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>
                <a:latin typeface="Arial" panose="020B0604020202020204" pitchFamily="34" charset="0"/>
              </a:rPr>
              <a:t>Л. П. Дьяконова</a:t>
            </a:r>
          </a:p>
        </p:txBody>
      </p:sp>
      <p:sp>
        <p:nvSpPr>
          <p:cNvPr id="66564" name="Rectangle 7">
            <a:extLst>
              <a:ext uri="{FF2B5EF4-FFF2-40B4-BE49-F238E27FC236}">
                <a16:creationId xmlns:a16="http://schemas.microsoft.com/office/drawing/2014/main" id="{CF060866-84E9-495D-99E1-D3D88A9B6E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A568E32-1D6A-4F47-B4DE-4F8D4A5224C8}" type="slidenum">
              <a:rPr lang="ru-RU" altLang="en-US">
                <a:latin typeface="Arial" panose="020B0604020202020204" pitchFamily="34" charset="0"/>
              </a:rPr>
              <a:pPr/>
              <a:t>18</a:t>
            </a:fld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66565" name="Rectangle 2">
            <a:extLst>
              <a:ext uri="{FF2B5EF4-FFF2-40B4-BE49-F238E27FC236}">
                <a16:creationId xmlns:a16="http://schemas.microsoft.com/office/drawing/2014/main" id="{44EB0FA9-A8BB-4C9D-B12B-657EE0351F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6566" name="Rectangle 3">
            <a:extLst>
              <a:ext uri="{FF2B5EF4-FFF2-40B4-BE49-F238E27FC236}">
                <a16:creationId xmlns:a16="http://schemas.microsoft.com/office/drawing/2014/main" id="{A1F68EA6-48C8-436E-A5E3-D04D19F09E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en-US" sz="700"/>
              <a:t>После создания и открытия проекта, появляется страница проекта. Страница содержит несколько панелей:</a:t>
            </a:r>
            <a:endParaRPr lang="en-US" altLang="en-US" sz="700"/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altLang="en-US" sz="700"/>
              <a:t>Project Viewer </a:t>
            </a:r>
            <a:r>
              <a:rPr lang="ru-RU" altLang="en-US" sz="700"/>
              <a:t>– показывает объекты проекта в иерархическом порядке. Вы можете использовать </a:t>
            </a:r>
            <a:r>
              <a:rPr lang="en-US" altLang="en-US" sz="700"/>
              <a:t>Project Viewer</a:t>
            </a:r>
            <a:r>
              <a:rPr lang="ru-RU" altLang="en-US" sz="700"/>
              <a:t> для просмотра, настройки и создания объектов.</a:t>
            </a:r>
            <a:endParaRPr lang="en-US" altLang="en-US" sz="700"/>
          </a:p>
          <a:p>
            <a:pPr eaLnBrk="1" hangingPunct="1">
              <a:lnSpc>
                <a:spcPct val="80000"/>
              </a:lnSpc>
            </a:pPr>
            <a:r>
              <a:rPr lang="en-US" altLang="en-US" sz="700"/>
              <a:t>Project Info, Diagram </a:t>
            </a:r>
            <a:r>
              <a:rPr lang="ru-RU" altLang="en-US" sz="700"/>
              <a:t>и</a:t>
            </a:r>
            <a:r>
              <a:rPr lang="en-US" altLang="en-US" sz="700"/>
              <a:t> Explorer Views: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altLang="en-US" sz="700"/>
              <a:t>Project Info</a:t>
            </a:r>
            <a:r>
              <a:rPr lang="ru-RU" altLang="en-US" sz="700"/>
              <a:t> показывает самые высокие уровни объектов в проекте. Вы можете использовать </a:t>
            </a:r>
            <a:r>
              <a:rPr lang="en-US" altLang="en-US" sz="700"/>
              <a:t>Project Info</a:t>
            </a:r>
            <a:r>
              <a:rPr lang="ru-RU" altLang="en-US" sz="700"/>
              <a:t> для просмотра, создания и редактирования объектов.</a:t>
            </a:r>
            <a:endParaRPr lang="en-US" altLang="en-US" sz="700"/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altLang="en-US" sz="700"/>
              <a:t>Diagram</a:t>
            </a:r>
            <a:r>
              <a:rPr lang="ru-RU" altLang="en-US" sz="700"/>
              <a:t> – показывает иерархию и взаимосвязь между объектами</a:t>
            </a:r>
            <a:endParaRPr lang="en-US" altLang="en-US" sz="700"/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altLang="en-US" sz="700"/>
              <a:t>Explorer</a:t>
            </a:r>
            <a:r>
              <a:rPr lang="ru-RU" altLang="en-US" sz="700"/>
              <a:t> – показывает содержимое проекта наподобие файловой системы</a:t>
            </a:r>
            <a:endParaRPr lang="en-US" altLang="en-US" sz="700"/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altLang="en-US" sz="700"/>
              <a:t>Properties </a:t>
            </a:r>
            <a:r>
              <a:rPr lang="ru-RU" altLang="en-US" sz="700"/>
              <a:t>(Панель свойств) – дает возможность просмотра и изменения свойств объектов</a:t>
            </a:r>
            <a:endParaRPr lang="en-US" altLang="en-US" sz="700"/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altLang="en-US" sz="700"/>
              <a:t>Summary</a:t>
            </a:r>
            <a:r>
              <a:rPr lang="ru-RU" altLang="en-US" sz="700"/>
              <a:t> – показывает статистику и задания, доступные для выбора объектов: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ru-RU" altLang="en-US" sz="800"/>
              <a:t>Раздел </a:t>
            </a:r>
            <a:r>
              <a:rPr lang="en-US" altLang="en-US" sz="800"/>
              <a:t>Statistics </a:t>
            </a:r>
            <a:r>
              <a:rPr lang="ru-RU" altLang="en-US" sz="800"/>
              <a:t>показывает количество объектов по классу, расположению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ru-RU" altLang="en-US" sz="800"/>
              <a:t>Раздел </a:t>
            </a:r>
            <a:r>
              <a:rPr lang="en-US" altLang="en-US" sz="800"/>
              <a:t>Tasks</a:t>
            </a:r>
            <a:r>
              <a:rPr lang="ru-RU" altLang="en-US" sz="800"/>
              <a:t>- показывает действия, которые можно произвести над выбранным объектом, в зависимости от класса объекта.</a:t>
            </a:r>
            <a:endParaRPr lang="en-US" altLang="en-US" sz="800"/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altLang="en-US" sz="700"/>
              <a:t>Search </a:t>
            </a:r>
            <a:r>
              <a:rPr lang="ru-RU" altLang="en-US" sz="700"/>
              <a:t>– дает возможность быстрого поиска объекта по заданным параметрам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44790A4-7266-4504-9CC2-A415A5BFE3EB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0" y="0"/>
            <a:ext cx="1470025" cy="686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7" rIns="92075" bIns="46037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ru-RU" altLang="en-US" sz="2400"/>
              <a:t> 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CB25AB9-E7C7-4C46-BDAB-5A9528AF68AB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350" y="3186113"/>
            <a:ext cx="1470025" cy="3671887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50E917F7-8E12-42F6-99A8-8CE7ABB088D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52400" y="3581400"/>
            <a:ext cx="1066800" cy="3275013"/>
            <a:chOff x="96" y="2256"/>
            <a:chExt cx="672" cy="2063"/>
          </a:xfrm>
        </p:grpSpPr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385161FE-0A37-4647-A332-41CECD508952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>
              <a:off x="96" y="2256"/>
              <a:ext cx="96" cy="2063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D6418E2F-95F3-485F-9092-4F2B0DEE4AFE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>
              <a:off x="288" y="2422"/>
              <a:ext cx="96" cy="1897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B5A20D10-DAE7-447A-94CD-D8562DE60CB5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>
              <a:off x="480" y="2955"/>
              <a:ext cx="96" cy="1364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8716E694-FF96-401C-A282-56ABA5326BF5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>
              <a:off x="672" y="2856"/>
              <a:ext cx="96" cy="1463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1" name="WordArt 17">
            <a:extLst>
              <a:ext uri="{FF2B5EF4-FFF2-40B4-BE49-F238E27FC236}">
                <a16:creationId xmlns:a16="http://schemas.microsoft.com/office/drawing/2014/main" id="{360738AE-B31A-4F05-BC90-18DFAE29ACDC}"/>
              </a:ext>
            </a:extLst>
          </p:cNvPr>
          <p:cNvSpPr>
            <a:spLocks noChangeArrowheads="1" noChangeShapeType="1" noTextEdit="1"/>
          </p:cNvSpPr>
          <p:nvPr userDrawn="1"/>
        </p:nvSpPr>
        <p:spPr bwMode="auto">
          <a:xfrm>
            <a:off x="323850" y="404813"/>
            <a:ext cx="431800" cy="57626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gradFill rotWithShape="1">
                  <a:gsLst>
                    <a:gs pos="0">
                      <a:schemeClr val="bg2"/>
                    </a:gs>
                    <a:gs pos="100000">
                      <a:srgbClr val="5F93A5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BI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2133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en-US" noProof="0"/>
              <a:t>Образец заголовка</a:t>
            </a:r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1050" y="3933825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003399"/>
                </a:solidFill>
              </a:defRPr>
            </a:lvl1pPr>
          </a:lstStyle>
          <a:p>
            <a:pPr lvl="0"/>
            <a:r>
              <a:rPr lang="ru-RU" altLang="en-US" noProof="0"/>
              <a:t>Образец подзаголовка</a:t>
            </a: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A3E0488B-F244-475C-8D86-7EECBCF38AD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1295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B9B12618-23B8-44AE-BFC0-D3D1842477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733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B041D4AC-97DF-47F2-A880-5A773AE5CE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9C9F361-D3FF-466C-AD89-739BC8C97A53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18629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06EBAAE6-2E85-45C9-9E31-86B11C23E7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E09AA3F9-9F17-4540-8922-58AE40BE85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B7B4D280-5698-467C-A658-8AF4EE6D00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EF5970-6865-4A46-874C-9BD1EFCFCEF3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989684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54863" y="188913"/>
            <a:ext cx="1989137" cy="61198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87450" y="188913"/>
            <a:ext cx="5815013" cy="61198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077A2840-72DA-4655-894A-BCD380EBFF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F7E0E49F-7539-41FD-923A-35D0B52490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5068BF26-7067-4C60-AFAD-B6DDF7C6E6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BF182-40CE-4514-8D8F-280A3259A92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707463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575" y="188913"/>
            <a:ext cx="7591425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7450" y="1700213"/>
            <a:ext cx="3810000" cy="460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9850" y="1700213"/>
            <a:ext cx="3810000" cy="460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AE25CFDC-75D8-4FE0-B75A-195AB58C0F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69A0BDE2-1809-43F3-8D89-5640D301D2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F7942D27-2A77-4F23-83B5-27A8F87688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918861-4A28-4D25-B991-1886C8B8A45D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046152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17022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4654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5417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557338"/>
            <a:ext cx="3595687" cy="47513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57338"/>
            <a:ext cx="3595688" cy="47513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8729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77506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3225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1698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81C68F2E-45E8-45CB-82F9-119BCCF264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E3BB47B-D7F6-4A66-B24E-D0029CC81F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0F80F7DA-53E7-49A2-9750-DCA7351324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896D0-986D-4C3F-B6E3-9EBAB6A54A9B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176674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07610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9395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56635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8738" y="517525"/>
            <a:ext cx="18351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0113" y="517525"/>
            <a:ext cx="5356225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300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1D836FA2-3EDA-4621-BEA4-09E56FA80C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07D9DFFF-C236-4A6D-912F-D5DCDD6B1C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AE711D40-CE19-470A-91DF-57FD9ABF78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DD200-F449-47E3-9BAA-7FBD5DAD84F2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412534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7450" y="1700213"/>
            <a:ext cx="3810000" cy="460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9850" y="1700213"/>
            <a:ext cx="3810000" cy="460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7F28E62B-DD59-4989-9605-4ED492EFB6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B951B5BD-ACDB-4FDA-BF18-1B4F996F25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CFDE073E-532B-4994-9FB0-CEE29928A6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E44BF8-8695-4F5C-B13D-611966E1CA48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675234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8FB89A18-710D-4F63-9C40-968CB7F603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539E5791-C2D2-4F90-A3C2-68AB99DFD8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D67D2D49-55AC-438C-A1A8-7FBB87ACD5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D9DA1E-31FB-4870-A3E6-0B8B6D6FBC4B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399467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04141E17-2143-46AB-A96F-8504E6B325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8E64A876-3EDB-4870-9220-D8D6D3B1F9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2690AD86-DFF8-4B48-A75A-C7922BBFA7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E0817A-AFAF-4842-B385-D63DDA6131A2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4328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>
            <a:extLst>
              <a:ext uri="{FF2B5EF4-FFF2-40B4-BE49-F238E27FC236}">
                <a16:creationId xmlns:a16="http://schemas.microsoft.com/office/drawing/2014/main" id="{9D847421-655C-4E63-BE1B-2CE1F6C914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3304CBEA-A715-47A1-907B-903636E62B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F03428DE-939E-43EF-9023-7670FDB52C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DD3980-C813-4728-8645-7907D70288C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297251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B5672CD5-B8F2-4118-B4EF-9A8C6D6E21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7895CC27-3D3F-4B57-9ED9-73A7D61D11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AA800C85-15E1-4637-BA63-74339605C0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140A0F-D62F-481C-A964-AD5E2BC52829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795538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5B5323FF-D696-4BCD-B183-373D6DC660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4BF16FFE-66E0-4496-AE05-DDC07D5154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60EF477D-8C11-4AA4-98C1-65C22D461B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CC7C52-AB68-46C6-9DC3-E207D1D4695B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929940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44B5A7B-0157-4347-A972-42DC0E076DB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-73025" y="-14288"/>
            <a:ext cx="1520825" cy="69230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7" rIns="92075" bIns="46037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ru-RU" altLang="en-US" sz="2400"/>
              <a:t>  </a:t>
            </a:r>
          </a:p>
        </p:txBody>
      </p:sp>
      <p:sp>
        <p:nvSpPr>
          <p:cNvPr id="1027" name="Rectangle 4">
            <a:extLst>
              <a:ext uri="{FF2B5EF4-FFF2-40B4-BE49-F238E27FC236}">
                <a16:creationId xmlns:a16="http://schemas.microsoft.com/office/drawing/2014/main" id="{201FE26F-3F54-4C56-899B-90EF560F2B1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-73025" y="1890713"/>
            <a:ext cx="1520825" cy="5014912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8" name="Rectangle 6">
            <a:extLst>
              <a:ext uri="{FF2B5EF4-FFF2-40B4-BE49-F238E27FC236}">
                <a16:creationId xmlns:a16="http://schemas.microsoft.com/office/drawing/2014/main" id="{BD4B5833-87CC-4D74-8673-2E3300C786F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52400" y="2133600"/>
            <a:ext cx="152400" cy="4722813"/>
          </a:xfrm>
          <a:prstGeom prst="rect">
            <a:avLst/>
          </a:prstGeom>
          <a:solidFill>
            <a:schemeClr val="bg2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9" name="Rectangle 7">
            <a:extLst>
              <a:ext uri="{FF2B5EF4-FFF2-40B4-BE49-F238E27FC236}">
                <a16:creationId xmlns:a16="http://schemas.microsoft.com/office/drawing/2014/main" id="{0F24960B-9C1D-4248-905B-7A5E8882DA3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57200" y="2514600"/>
            <a:ext cx="152400" cy="4341813"/>
          </a:xfrm>
          <a:prstGeom prst="rect">
            <a:avLst/>
          </a:prstGeom>
          <a:solidFill>
            <a:schemeClr val="bg2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0" name="Rectangle 8">
            <a:extLst>
              <a:ext uri="{FF2B5EF4-FFF2-40B4-BE49-F238E27FC236}">
                <a16:creationId xmlns:a16="http://schemas.microsoft.com/office/drawing/2014/main" id="{FE836469-832C-45E1-8433-F7891F2CDFD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0" y="3733800"/>
            <a:ext cx="152400" cy="3122613"/>
          </a:xfrm>
          <a:prstGeom prst="rect">
            <a:avLst/>
          </a:prstGeom>
          <a:solidFill>
            <a:schemeClr val="bg2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1" name="Rectangle 9">
            <a:extLst>
              <a:ext uri="{FF2B5EF4-FFF2-40B4-BE49-F238E27FC236}">
                <a16:creationId xmlns:a16="http://schemas.microsoft.com/office/drawing/2014/main" id="{2C9378DD-F68C-4D3C-9F08-EFAA46664FB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066800" y="3505200"/>
            <a:ext cx="152400" cy="3351213"/>
          </a:xfrm>
          <a:prstGeom prst="rect">
            <a:avLst/>
          </a:prstGeom>
          <a:solidFill>
            <a:schemeClr val="bg2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2" name="Rectangle 11">
            <a:extLst>
              <a:ext uri="{FF2B5EF4-FFF2-40B4-BE49-F238E27FC236}">
                <a16:creationId xmlns:a16="http://schemas.microsoft.com/office/drawing/2014/main" id="{8AF5C7EA-60F6-4A97-9AE8-1B723299B2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52575" y="188913"/>
            <a:ext cx="75914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Образец заголовка</a:t>
            </a:r>
          </a:p>
        </p:txBody>
      </p:sp>
      <p:sp>
        <p:nvSpPr>
          <p:cNvPr id="1033" name="Rectangle 12">
            <a:extLst>
              <a:ext uri="{FF2B5EF4-FFF2-40B4-BE49-F238E27FC236}">
                <a16:creationId xmlns:a16="http://schemas.microsoft.com/office/drawing/2014/main" id="{7C616747-A50A-4F59-910B-EFFEECFD57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7450" y="1700213"/>
            <a:ext cx="7772400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Образец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1037" name="Rectangle 13">
            <a:extLst>
              <a:ext uri="{FF2B5EF4-FFF2-40B4-BE49-F238E27FC236}">
                <a16:creationId xmlns:a16="http://schemas.microsoft.com/office/drawing/2014/main" id="{55FDAE82-80D6-4A6E-8858-5DAEADB9401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7" rIns="92075" bIns="46037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1038" name="Rectangle 14">
            <a:extLst>
              <a:ext uri="{FF2B5EF4-FFF2-40B4-BE49-F238E27FC236}">
                <a16:creationId xmlns:a16="http://schemas.microsoft.com/office/drawing/2014/main" id="{BBD3B5B6-CEE1-4395-A634-10BFF9282B2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1039" name="Rectangle 15">
            <a:extLst>
              <a:ext uri="{FF2B5EF4-FFF2-40B4-BE49-F238E27FC236}">
                <a16:creationId xmlns:a16="http://schemas.microsoft.com/office/drawing/2014/main" id="{E0C5BD50-D265-4E1E-8923-6D0C335D5B3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D5E62829-1189-42D6-9B20-EECEE4267227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  <p:sp>
        <p:nvSpPr>
          <p:cNvPr id="2" name="WordArt 16">
            <a:extLst>
              <a:ext uri="{FF2B5EF4-FFF2-40B4-BE49-F238E27FC236}">
                <a16:creationId xmlns:a16="http://schemas.microsoft.com/office/drawing/2014/main" id="{22241DBC-C8D3-4A10-8014-1764604F35B0}"/>
              </a:ext>
            </a:extLst>
          </p:cNvPr>
          <p:cNvSpPr>
            <a:spLocks noChangeArrowheads="1" noChangeShapeType="1" noTextEdit="1"/>
          </p:cNvSpPr>
          <p:nvPr userDrawn="1"/>
        </p:nvSpPr>
        <p:spPr bwMode="auto">
          <a:xfrm>
            <a:off x="323850" y="404813"/>
            <a:ext cx="431800" cy="57626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gradFill rotWithShape="1">
                  <a:gsLst>
                    <a:gs pos="0">
                      <a:schemeClr val="bg2"/>
                    </a:gs>
                    <a:gs pos="100000">
                      <a:srgbClr val="5F93A5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BI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i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3200" kern="1200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–"/>
        <a:defRPr sz="2800" kern="1200">
          <a:solidFill>
            <a:srgbClr val="003399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 descr="D:\Katy\2011\DG\Lotus Forum\preview\onsite\PPT-page.jpg">
            <a:extLst>
              <a:ext uri="{FF2B5EF4-FFF2-40B4-BE49-F238E27FC236}">
                <a16:creationId xmlns:a16="http://schemas.microsoft.com/office/drawing/2014/main" id="{60010AFD-384C-42FA-8E7D-C7A311EEB7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>
            <a:extLst>
              <a:ext uri="{FF2B5EF4-FFF2-40B4-BE49-F238E27FC236}">
                <a16:creationId xmlns:a16="http://schemas.microsoft.com/office/drawing/2014/main" id="{0ABA0D26-2EF4-4728-B55F-0446230F59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517525"/>
            <a:ext cx="734377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Образец заголовка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8F075BF-275D-4694-B109-0C51C2C9C3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557338"/>
            <a:ext cx="7343775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Образец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imes New Roman" panose="02020603050405020304" pitchFamily="18" charset="0"/>
        <a:buChar char="−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Times New Roman" panose="02020603050405020304" pitchFamily="18" charset="0"/>
        <a:buChar char="–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8.emf"/><Relationship Id="rId4" Type="http://schemas.openxmlformats.org/officeDocument/2006/relationships/oleObject" Target="../embeddings/oleObject2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9.emf"/><Relationship Id="rId4" Type="http://schemas.openxmlformats.org/officeDocument/2006/relationships/oleObject" Target="../embeddings/oleObject3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BC102BB-9125-4B95-83C5-82CFD28B0BE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87450" y="404813"/>
            <a:ext cx="7772400" cy="3960812"/>
          </a:xfrm>
        </p:spPr>
        <p:txBody>
          <a:bodyPr/>
          <a:lstStyle/>
          <a:p>
            <a:pPr eaLnBrk="1" hangingPunct="1"/>
            <a:br>
              <a:rPr lang="en-US" altLang="en-US" sz="4000" dirty="0"/>
            </a:br>
            <a:br>
              <a:rPr lang="en-US" altLang="en-US" sz="4000" dirty="0"/>
            </a:br>
            <a:r>
              <a:rPr lang="ru-RU" altLang="en-US" sz="5400" dirty="0"/>
              <a:t>Лекция </a:t>
            </a:r>
            <a:r>
              <a:rPr lang="en-US" altLang="en-US" sz="5400" dirty="0"/>
              <a:t>3</a:t>
            </a:r>
            <a:br>
              <a:rPr lang="en-US" altLang="en-US" sz="4000" dirty="0"/>
            </a:br>
            <a:br>
              <a:rPr lang="ru-RU" altLang="en-US" sz="4000" dirty="0"/>
            </a:br>
            <a:r>
              <a:rPr lang="ru-RU" altLang="en-US" sz="3600" b="1" i="0" dirty="0"/>
              <a:t>Моделирование данных в модуле Framework Manager</a:t>
            </a:r>
            <a:endParaRPr lang="en-US" altLang="en-US" sz="3600" dirty="0"/>
          </a:p>
        </p:txBody>
      </p:sp>
      <p:sp>
        <p:nvSpPr>
          <p:cNvPr id="6147" name="Rectangle 4">
            <a:extLst>
              <a:ext uri="{FF2B5EF4-FFF2-40B4-BE49-F238E27FC236}">
                <a16:creationId xmlns:a16="http://schemas.microsoft.com/office/drawing/2014/main" id="{6A9B8400-8FA4-4CBD-AC3E-4A8D8895796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268538" y="4868863"/>
            <a:ext cx="6400800" cy="1752600"/>
          </a:xfrm>
        </p:spPr>
        <p:txBody>
          <a:bodyPr/>
          <a:lstStyle/>
          <a:p>
            <a:pPr eaLnBrk="1" hangingPunct="1"/>
            <a:r>
              <a:rPr lang="ru-RU" altLang="en-US" i="1">
                <a:solidFill>
                  <a:srgbClr val="2B5681"/>
                </a:solidFill>
              </a:rPr>
              <a:t>Л. П. Дьяконова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A3C6A5BC-8CF4-48AA-A4E0-B31293D8F0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n-US" sz="4000"/>
              <a:t>Физический слой модели метаданных</a:t>
            </a:r>
          </a:p>
        </p:txBody>
      </p:sp>
      <p:pic>
        <p:nvPicPr>
          <p:cNvPr id="53251" name="Picture 3">
            <a:extLst>
              <a:ext uri="{FF2B5EF4-FFF2-40B4-BE49-F238E27FC236}">
                <a16:creationId xmlns:a16="http://schemas.microsoft.com/office/drawing/2014/main" id="{28B9AA5C-CEAF-42B6-BCAA-CDDA09848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676400"/>
            <a:ext cx="30416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>
            <a:extLst>
              <a:ext uri="{FF2B5EF4-FFF2-40B4-BE49-F238E27FC236}">
                <a16:creationId xmlns:a16="http://schemas.microsoft.com/office/drawing/2014/main" id="{6615A098-7029-4AB4-9E3A-F0F05D13E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>
            <a:extLst>
              <a:ext uri="{FF2B5EF4-FFF2-40B4-BE49-F238E27FC236}">
                <a16:creationId xmlns:a16="http://schemas.microsoft.com/office/drawing/2014/main" id="{F92F2700-9A8E-435E-8532-DB237F5BF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0"/>
            <a:ext cx="9372600" cy="702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B33B8283-94A0-4A19-BB9D-95F8E0DD45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en-US" sz="4000"/>
              <a:t>Просмотр и редактирование свойств элементов </a:t>
            </a:r>
          </a:p>
        </p:txBody>
      </p:sp>
      <p:sp>
        <p:nvSpPr>
          <p:cNvPr id="57347" name="Freeform 3">
            <a:extLst>
              <a:ext uri="{FF2B5EF4-FFF2-40B4-BE49-F238E27FC236}">
                <a16:creationId xmlns:a16="http://schemas.microsoft.com/office/drawing/2014/main" id="{A9F4213C-171B-4130-B731-312A2B5DD8BB}"/>
              </a:ext>
            </a:extLst>
          </p:cNvPr>
          <p:cNvSpPr>
            <a:spLocks/>
          </p:cNvSpPr>
          <p:nvPr/>
        </p:nvSpPr>
        <p:spPr bwMode="auto">
          <a:xfrm>
            <a:off x="3684588" y="1125538"/>
            <a:ext cx="1587" cy="61912"/>
          </a:xfrm>
          <a:custGeom>
            <a:avLst/>
            <a:gdLst>
              <a:gd name="T0" fmla="*/ 0 w 1587"/>
              <a:gd name="T1" fmla="*/ 0 h 40"/>
              <a:gd name="T2" fmla="*/ 0 w 1587"/>
              <a:gd name="T3" fmla="*/ 61912 h 40"/>
              <a:gd name="T4" fmla="*/ 0 w 1587"/>
              <a:gd name="T5" fmla="*/ 0 h 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40">
                <a:moveTo>
                  <a:pt x="0" y="0"/>
                </a:moveTo>
                <a:lnTo>
                  <a:pt x="0" y="40"/>
                </a:lnTo>
                <a:lnTo>
                  <a:pt x="0" y="0"/>
                </a:lnTo>
                <a:close/>
              </a:path>
            </a:pathLst>
          </a:custGeom>
          <a:solidFill>
            <a:srgbClr val="E0D5B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7348" name="Picture 4">
            <a:extLst>
              <a:ext uri="{FF2B5EF4-FFF2-40B4-BE49-F238E27FC236}">
                <a16:creationId xmlns:a16="http://schemas.microsoft.com/office/drawing/2014/main" id="{9625B7CD-170D-402D-BC0C-AA5E735F9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963" y="1416050"/>
            <a:ext cx="1871662" cy="9477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349" name="Line 5">
            <a:extLst>
              <a:ext uri="{FF2B5EF4-FFF2-40B4-BE49-F238E27FC236}">
                <a16:creationId xmlns:a16="http://schemas.microsoft.com/office/drawing/2014/main" id="{52510C0B-A571-48FB-AF00-182E6A79502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1775" y="1703388"/>
            <a:ext cx="1368425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7350" name="Rectangle 6">
            <a:extLst>
              <a:ext uri="{FF2B5EF4-FFF2-40B4-BE49-F238E27FC236}">
                <a16:creationId xmlns:a16="http://schemas.microsoft.com/office/drawing/2014/main" id="{1EF2BFB4-3928-40A5-9388-CBA9F699D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360488"/>
            <a:ext cx="4949825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en-US" sz="2000" b="1">
                <a:latin typeface="Arial" panose="020B0604020202020204" pitchFamily="34" charset="0"/>
              </a:rPr>
              <a:t>Должен быть </a:t>
            </a:r>
            <a:r>
              <a:rPr lang="en-US" altLang="en-US" sz="2000" b="1">
                <a:latin typeface="Arial" panose="020B0604020202020204" pitchFamily="34" charset="0"/>
              </a:rPr>
              <a:t>Identifier </a:t>
            </a:r>
            <a:r>
              <a:rPr lang="ru-RU" altLang="en-US" sz="2000" b="1">
                <a:latin typeface="Arial" panose="020B0604020202020204" pitchFamily="34" charset="0"/>
              </a:rPr>
              <a:t>или </a:t>
            </a:r>
            <a:r>
              <a:rPr lang="en-US" altLang="en-US" sz="2000" b="1">
                <a:latin typeface="Arial" panose="020B0604020202020204" pitchFamily="34" charset="0"/>
              </a:rPr>
              <a:t>Attribute</a:t>
            </a:r>
            <a:endParaRPr lang="ru-RU" altLang="en-US" sz="2000" b="1">
              <a:latin typeface="Arial" panose="020B0604020202020204" pitchFamily="34" charset="0"/>
            </a:endParaRPr>
          </a:p>
        </p:txBody>
      </p:sp>
      <p:sp>
        <p:nvSpPr>
          <p:cNvPr id="57351" name="Rectangle 7">
            <a:extLst>
              <a:ext uri="{FF2B5EF4-FFF2-40B4-BE49-F238E27FC236}">
                <a16:creationId xmlns:a16="http://schemas.microsoft.com/office/drawing/2014/main" id="{4B54B5AB-941E-4B34-B0BC-A1CE8CE3E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7100" y="2465388"/>
            <a:ext cx="6661150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rgbClr val="003366"/>
                </a:solidFill>
                <a:latin typeface="Arial" panose="020B0604020202020204" pitchFamily="34" charset="0"/>
              </a:rPr>
              <a:t> </a:t>
            </a:r>
            <a:r>
              <a:rPr lang="ru-RU" altLang="en-US" b="1">
                <a:solidFill>
                  <a:srgbClr val="003366"/>
                </a:solidFill>
                <a:latin typeface="Arial" panose="020B0604020202020204" pitchFamily="34" charset="0"/>
              </a:rPr>
              <a:t>Изменение свойств элементов или показателей для правильного отображения этих элементов в отчетах</a:t>
            </a:r>
          </a:p>
        </p:txBody>
      </p:sp>
      <p:grpSp>
        <p:nvGrpSpPr>
          <p:cNvPr id="57352" name="Group 8">
            <a:extLst>
              <a:ext uri="{FF2B5EF4-FFF2-40B4-BE49-F238E27FC236}">
                <a16:creationId xmlns:a16="http://schemas.microsoft.com/office/drawing/2014/main" id="{E7781B52-2B75-4EB2-8AF0-99010B229525}"/>
              </a:ext>
            </a:extLst>
          </p:cNvPr>
          <p:cNvGrpSpPr>
            <a:grpSpLocks/>
          </p:cNvGrpSpPr>
          <p:nvPr/>
        </p:nvGrpSpPr>
        <p:grpSpPr bwMode="auto">
          <a:xfrm>
            <a:off x="2328863" y="3171825"/>
            <a:ext cx="5927725" cy="3590925"/>
            <a:chOff x="431" y="1752"/>
            <a:chExt cx="3734" cy="2262"/>
          </a:xfrm>
        </p:grpSpPr>
        <p:pic>
          <p:nvPicPr>
            <p:cNvPr id="57353" name="Picture 9">
              <a:extLst>
                <a:ext uri="{FF2B5EF4-FFF2-40B4-BE49-F238E27FC236}">
                  <a16:creationId xmlns:a16="http://schemas.microsoft.com/office/drawing/2014/main" id="{B4295915-887F-49CC-AF81-23055BD6B6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" y="1752"/>
              <a:ext cx="1257" cy="2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354" name="Picture 10">
              <a:extLst>
                <a:ext uri="{FF2B5EF4-FFF2-40B4-BE49-F238E27FC236}">
                  <a16:creationId xmlns:a16="http://schemas.microsoft.com/office/drawing/2014/main" id="{A9C2216B-8C88-44BC-B4E1-FF2F89BB8C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" y="1752"/>
              <a:ext cx="1512" cy="22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355" name="Line 11">
              <a:extLst>
                <a:ext uri="{FF2B5EF4-FFF2-40B4-BE49-F238E27FC236}">
                  <a16:creationId xmlns:a16="http://schemas.microsoft.com/office/drawing/2014/main" id="{2407D633-96D9-4A9B-95CE-75F3FC7B6E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83" y="1933"/>
              <a:ext cx="1270" cy="113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403587E3-B12E-4614-93DC-A87E9A9A86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n-US" sz="4000"/>
              <a:t>Настройка проекта: настройка свойств</a:t>
            </a:r>
          </a:p>
        </p:txBody>
      </p:sp>
      <p:pic>
        <p:nvPicPr>
          <p:cNvPr id="59395" name="Рисунок 215">
            <a:extLst>
              <a:ext uri="{FF2B5EF4-FFF2-40B4-BE49-F238E27FC236}">
                <a16:creationId xmlns:a16="http://schemas.microsoft.com/office/drawing/2014/main" id="{F2208098-C724-4E49-88F0-656CE4552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" y="2716213"/>
            <a:ext cx="8024813" cy="203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>
            <a:extLst>
              <a:ext uri="{FF2B5EF4-FFF2-40B4-BE49-F238E27FC236}">
                <a16:creationId xmlns:a16="http://schemas.microsoft.com/office/drawing/2014/main" id="{76DD0890-01A0-40CB-9560-67EC2DB08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0"/>
            <a:ext cx="9372600" cy="704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500C154E-02EB-433E-AC0A-59E31A88B5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n-US" sz="4000"/>
              <a:t>Что такое </a:t>
            </a:r>
            <a:r>
              <a:rPr lang="en-US" altLang="en-US" sz="4000"/>
              <a:t>Framework Manager</a:t>
            </a:r>
            <a:r>
              <a:rPr lang="ru-RU" altLang="en-US" sz="4000"/>
              <a:t>? 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7957929F-21DE-43CC-8EB2-9FDDA66794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2850" y="1131888"/>
            <a:ext cx="7772400" cy="16970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en-US" sz="2000" b="1"/>
              <a:t>Framework Manager обеспечивает развитие и изменение метаданных в Cognos 8</a:t>
            </a:r>
          </a:p>
          <a:p>
            <a:pPr eaLnBrk="1" hangingPunct="1">
              <a:lnSpc>
                <a:spcPct val="90000"/>
              </a:lnSpc>
            </a:pPr>
            <a:r>
              <a:rPr lang="ru-RU" altLang="en-US" sz="2000" b="1"/>
              <a:t>Создание базовой модели: реляционных моделей для отчетов или многомерных моделей для OLAP-анализа</a:t>
            </a:r>
          </a:p>
          <a:p>
            <a:pPr eaLnBrk="1" hangingPunct="1">
              <a:lnSpc>
                <a:spcPct val="90000"/>
              </a:lnSpc>
            </a:pPr>
            <a:r>
              <a:rPr lang="ru-RU" altLang="en-US" sz="2000" b="1"/>
              <a:t>Построение модели бизнес-представления данных</a:t>
            </a:r>
          </a:p>
        </p:txBody>
      </p:sp>
      <p:sp>
        <p:nvSpPr>
          <p:cNvPr id="61444" name="Freeform 4">
            <a:extLst>
              <a:ext uri="{FF2B5EF4-FFF2-40B4-BE49-F238E27FC236}">
                <a16:creationId xmlns:a16="http://schemas.microsoft.com/office/drawing/2014/main" id="{94D19618-3297-4532-A692-99F755FDD0AE}"/>
              </a:ext>
            </a:extLst>
          </p:cNvPr>
          <p:cNvSpPr>
            <a:spLocks/>
          </p:cNvSpPr>
          <p:nvPr/>
        </p:nvSpPr>
        <p:spPr bwMode="auto">
          <a:xfrm>
            <a:off x="3684588" y="1389063"/>
            <a:ext cx="1587" cy="61912"/>
          </a:xfrm>
          <a:custGeom>
            <a:avLst/>
            <a:gdLst>
              <a:gd name="T0" fmla="*/ 0 w 1587"/>
              <a:gd name="T1" fmla="*/ 0 h 40"/>
              <a:gd name="T2" fmla="*/ 0 w 1587"/>
              <a:gd name="T3" fmla="*/ 61912 h 40"/>
              <a:gd name="T4" fmla="*/ 0 w 1587"/>
              <a:gd name="T5" fmla="*/ 0 h 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40">
                <a:moveTo>
                  <a:pt x="0" y="0"/>
                </a:moveTo>
                <a:lnTo>
                  <a:pt x="0" y="40"/>
                </a:lnTo>
                <a:lnTo>
                  <a:pt x="0" y="0"/>
                </a:lnTo>
                <a:close/>
              </a:path>
            </a:pathLst>
          </a:custGeom>
          <a:solidFill>
            <a:srgbClr val="E0D5B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445" name="Group 5">
            <a:extLst>
              <a:ext uri="{FF2B5EF4-FFF2-40B4-BE49-F238E27FC236}">
                <a16:creationId xmlns:a16="http://schemas.microsoft.com/office/drawing/2014/main" id="{C1B7D7E0-D1BB-4708-A164-7C4F4E2544F1}"/>
              </a:ext>
            </a:extLst>
          </p:cNvPr>
          <p:cNvGrpSpPr>
            <a:grpSpLocks/>
          </p:cNvGrpSpPr>
          <p:nvPr/>
        </p:nvGrpSpPr>
        <p:grpSpPr bwMode="auto">
          <a:xfrm>
            <a:off x="1958975" y="2827338"/>
            <a:ext cx="6707188" cy="3675062"/>
            <a:chOff x="1234" y="1781"/>
            <a:chExt cx="4225" cy="2315"/>
          </a:xfrm>
        </p:grpSpPr>
        <p:sp>
          <p:nvSpPr>
            <p:cNvPr id="61446" name="Rectangle 6">
              <a:extLst>
                <a:ext uri="{FF2B5EF4-FFF2-40B4-BE49-F238E27FC236}">
                  <a16:creationId xmlns:a16="http://schemas.microsoft.com/office/drawing/2014/main" id="{7135F441-6667-452E-8126-5B9411263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" y="3913"/>
              <a:ext cx="1542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/>
              <a:r>
                <a:rPr lang="ru-RU" altLang="en-US" sz="1600" b="1">
                  <a:latin typeface="MS Reference Sans Serif" panose="020B0604030504040204" pitchFamily="34" charset="0"/>
                  <a:cs typeface="Arial" panose="020B0604020202020204" pitchFamily="34" charset="0"/>
                </a:rPr>
                <a:t>Реляционная модель</a:t>
              </a:r>
            </a:p>
          </p:txBody>
        </p:sp>
        <p:sp>
          <p:nvSpPr>
            <p:cNvPr id="61447" name="Rectangle 7">
              <a:extLst>
                <a:ext uri="{FF2B5EF4-FFF2-40B4-BE49-F238E27FC236}">
                  <a16:creationId xmlns:a16="http://schemas.microsoft.com/office/drawing/2014/main" id="{D49DD641-6422-4D15-BBE4-DFE82EF9C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4" y="3913"/>
              <a:ext cx="1685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/>
              <a:r>
                <a:rPr lang="ru-RU" altLang="en-US" sz="1600" b="1">
                  <a:latin typeface="MS Reference Sans Serif" panose="020B0604030504040204" pitchFamily="34" charset="0"/>
                  <a:cs typeface="Arial" panose="020B0604020202020204" pitchFamily="34" charset="0"/>
                </a:rPr>
                <a:t>Многомерная модель</a:t>
              </a:r>
            </a:p>
          </p:txBody>
        </p:sp>
        <p:pic>
          <p:nvPicPr>
            <p:cNvPr id="61448" name="Picture 8">
              <a:extLst>
                <a:ext uri="{FF2B5EF4-FFF2-40B4-BE49-F238E27FC236}">
                  <a16:creationId xmlns:a16="http://schemas.microsoft.com/office/drawing/2014/main" id="{EF98E095-F648-4D11-88DF-1C10F37DF7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8" y="1781"/>
              <a:ext cx="1714" cy="21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49" name="Picture 9">
              <a:extLst>
                <a:ext uri="{FF2B5EF4-FFF2-40B4-BE49-F238E27FC236}">
                  <a16:creationId xmlns:a16="http://schemas.microsoft.com/office/drawing/2014/main" id="{6397CF77-3CAC-4287-A435-10453FB27E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4" y="1781"/>
              <a:ext cx="1748" cy="21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BFC44A88-A3FE-426A-AFB9-7989599FF1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n-US" sz="4000"/>
              <a:t>Элементы метаданных в </a:t>
            </a:r>
            <a:r>
              <a:rPr lang="en-US" altLang="en-US" sz="4000"/>
              <a:t>Framework Manager</a:t>
            </a:r>
            <a:endParaRPr lang="ru-RU" altLang="en-US" sz="4000"/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BC2F3E03-45A7-42D4-920E-AA511EB28B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7450" y="1700213"/>
            <a:ext cx="7772400" cy="49291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ru-RU" altLang="en-US" sz="2800"/>
              <a:t>   В проекте метаданные определены как следующие элементы: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ru-RU" altLang="en-US" sz="2800"/>
              <a:t> Папка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ru-RU" altLang="en-US" sz="2800"/>
              <a:t> Query Subject  </a:t>
            </a:r>
            <a:r>
              <a:rPr lang="ru-RU" altLang="en-US" sz="2400"/>
              <a:t>(</a:t>
            </a:r>
            <a:r>
              <a:rPr lang="ru-RU" altLang="en-US" sz="2400" i="1"/>
              <a:t>Объект запроса</a:t>
            </a:r>
            <a:r>
              <a:rPr lang="ru-RU" altLang="en-US" sz="2400"/>
              <a:t>)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ru-RU" altLang="en-US" sz="2800"/>
              <a:t> Query Item       </a:t>
            </a:r>
            <a:r>
              <a:rPr lang="ru-RU" altLang="en-US" sz="2400"/>
              <a:t>(</a:t>
            </a:r>
            <a:r>
              <a:rPr lang="ru-RU" altLang="en-US" sz="2400" i="1"/>
              <a:t>Элемент запроса</a:t>
            </a:r>
            <a:r>
              <a:rPr lang="ru-RU" altLang="en-US" sz="2400"/>
              <a:t>)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ru-RU" altLang="en-US" sz="2800"/>
              <a:t> Relationship     </a:t>
            </a:r>
            <a:r>
              <a:rPr lang="ru-RU" altLang="en-US" sz="2400"/>
              <a:t>(</a:t>
            </a:r>
            <a:r>
              <a:rPr lang="ru-RU" altLang="en-US" sz="2400" i="1"/>
              <a:t>Связи между объектами</a:t>
            </a:r>
            <a:r>
              <a:rPr lang="ru-RU" altLang="en-US" sz="2400"/>
              <a:t>)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ru-RU" altLang="en-US" sz="2800"/>
              <a:t> Regular dimension   </a:t>
            </a:r>
            <a:r>
              <a:rPr lang="ru-RU" altLang="en-US" sz="2400"/>
              <a:t>(</a:t>
            </a:r>
            <a:r>
              <a:rPr lang="ru-RU" altLang="en-US" sz="2400" i="1"/>
              <a:t>Измерения</a:t>
            </a:r>
            <a:r>
              <a:rPr lang="ru-RU" altLang="en-US" sz="2400"/>
              <a:t>)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ru-RU" altLang="en-US" sz="2800"/>
              <a:t> Measure dimension  </a:t>
            </a:r>
            <a:r>
              <a:rPr lang="ru-RU" altLang="en-US" sz="2400"/>
              <a:t>(</a:t>
            </a:r>
            <a:r>
              <a:rPr lang="ru-RU" altLang="en-US" sz="2400" i="1"/>
              <a:t>Измерения-показатели</a:t>
            </a:r>
            <a:r>
              <a:rPr lang="ru-RU" altLang="en-US" sz="2400"/>
              <a:t>)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ru-RU" altLang="en-US" sz="2800"/>
              <a:t> Scope relationship    (</a:t>
            </a:r>
            <a:r>
              <a:rPr lang="ru-RU" altLang="en-US" sz="2400" i="1"/>
              <a:t>Связи между</a:t>
            </a:r>
            <a:r>
              <a:rPr lang="ru-RU" altLang="en-US" sz="2800"/>
              <a:t>                       			</a:t>
            </a:r>
            <a:r>
              <a:rPr lang="ru-RU" altLang="en-US" sz="2400" i="1"/>
              <a:t>измерениями и показателями</a:t>
            </a:r>
            <a:r>
              <a:rPr lang="ru-RU" altLang="en-US" sz="2400"/>
              <a:t>)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7DAECEC1-2EC8-426A-910D-3CD2C4118F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n-US"/>
              <a:t>Обзор </a:t>
            </a:r>
            <a:r>
              <a:rPr lang="en-US" altLang="en-US"/>
              <a:t>Framework Manager</a:t>
            </a:r>
            <a:endParaRPr lang="ru-RU" altLang="en-US"/>
          </a:p>
        </p:txBody>
      </p:sp>
      <p:pic>
        <p:nvPicPr>
          <p:cNvPr id="65539" name="Picture 3">
            <a:extLst>
              <a:ext uri="{FF2B5EF4-FFF2-40B4-BE49-F238E27FC236}">
                <a16:creationId xmlns:a16="http://schemas.microsoft.com/office/drawing/2014/main" id="{28D44F84-ECB3-4D9D-9E71-538ADF7A1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38" y="1144588"/>
            <a:ext cx="7397750" cy="554831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7EF2626C-88DC-42CB-A486-74ECEABDA0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n-US"/>
              <a:t>Агрегация элементов и показателей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0FE708C5-D763-4F92-AB6B-06302FB933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27125" y="1746250"/>
            <a:ext cx="8016875" cy="798513"/>
          </a:xfrm>
        </p:spPr>
        <p:txBody>
          <a:bodyPr/>
          <a:lstStyle/>
          <a:p>
            <a:pPr eaLnBrk="1" hangingPunct="1"/>
            <a:r>
              <a:rPr lang="ru-RU" altLang="en-US"/>
              <a:t>Настройка правил агрегации в модели</a:t>
            </a:r>
          </a:p>
        </p:txBody>
      </p:sp>
      <p:grpSp>
        <p:nvGrpSpPr>
          <p:cNvPr id="67588" name="Group 4">
            <a:extLst>
              <a:ext uri="{FF2B5EF4-FFF2-40B4-BE49-F238E27FC236}">
                <a16:creationId xmlns:a16="http://schemas.microsoft.com/office/drawing/2014/main" id="{36A87513-0A31-4546-8BEC-AE2D7B3FFFE4}"/>
              </a:ext>
            </a:extLst>
          </p:cNvPr>
          <p:cNvGrpSpPr>
            <a:grpSpLocks/>
          </p:cNvGrpSpPr>
          <p:nvPr/>
        </p:nvGrpSpPr>
        <p:grpSpPr bwMode="auto">
          <a:xfrm>
            <a:off x="698500" y="2844800"/>
            <a:ext cx="8191500" cy="3308350"/>
            <a:chOff x="385" y="1117"/>
            <a:chExt cx="5035" cy="1806"/>
          </a:xfrm>
        </p:grpSpPr>
        <p:pic>
          <p:nvPicPr>
            <p:cNvPr id="67589" name="Picture 5">
              <a:extLst>
                <a:ext uri="{FF2B5EF4-FFF2-40B4-BE49-F238E27FC236}">
                  <a16:creationId xmlns:a16="http://schemas.microsoft.com/office/drawing/2014/main" id="{19DA66F5-5C1B-4BB7-86A7-893ECABDB7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1117"/>
              <a:ext cx="2168" cy="12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590" name="Picture 6">
              <a:extLst>
                <a:ext uri="{FF2B5EF4-FFF2-40B4-BE49-F238E27FC236}">
                  <a16:creationId xmlns:a16="http://schemas.microsoft.com/office/drawing/2014/main" id="{89245816-FE71-4EAB-BF20-919EFC87DF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3" y="1117"/>
              <a:ext cx="2177" cy="12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591" name="Picture 7">
              <a:extLst>
                <a:ext uri="{FF2B5EF4-FFF2-40B4-BE49-F238E27FC236}">
                  <a16:creationId xmlns:a16="http://schemas.microsoft.com/office/drawing/2014/main" id="{1D83812D-0A7E-455A-BF41-8CE7E04C6B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" y="2478"/>
              <a:ext cx="2086" cy="1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592" name="Picture 8">
              <a:extLst>
                <a:ext uri="{FF2B5EF4-FFF2-40B4-BE49-F238E27FC236}">
                  <a16:creationId xmlns:a16="http://schemas.microsoft.com/office/drawing/2014/main" id="{B9D00451-3DA5-4853-B5B3-CB98BF3350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3" y="2478"/>
              <a:ext cx="2091" cy="1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593" name="Picture 9">
              <a:extLst>
                <a:ext uri="{FF2B5EF4-FFF2-40B4-BE49-F238E27FC236}">
                  <a16:creationId xmlns:a16="http://schemas.microsoft.com/office/drawing/2014/main" id="{DA9D56BF-E3D8-41ED-98B0-B1AD5FFF4E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" y="2750"/>
              <a:ext cx="1768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594" name="Picture 10">
              <a:extLst>
                <a:ext uri="{FF2B5EF4-FFF2-40B4-BE49-F238E27FC236}">
                  <a16:creationId xmlns:a16="http://schemas.microsoft.com/office/drawing/2014/main" id="{5B63BDF7-610B-4E96-847B-A0D8988888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3" y="2750"/>
              <a:ext cx="1860" cy="1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7298" name="Рисунок 1" descr="S_ALL2">
            <a:extLst>
              <a:ext uri="{FF2B5EF4-FFF2-40B4-BE49-F238E27FC236}">
                <a16:creationId xmlns:a16="http://schemas.microsoft.com/office/drawing/2014/main" id="{B5BDCCFF-FEBB-4D4E-9A3B-C4C66A2FC8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16000" contrast="-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1800" y="1412875"/>
            <a:ext cx="8712200" cy="4722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67299" name="Text Box 3">
            <a:extLst>
              <a:ext uri="{FF2B5EF4-FFF2-40B4-BE49-F238E27FC236}">
                <a16:creationId xmlns:a16="http://schemas.microsoft.com/office/drawing/2014/main" id="{47451510-72FF-4067-90CA-C2184B15CC9D}"/>
              </a:ext>
            </a:extLst>
          </p:cNvPr>
          <p:cNvSpPr txBox="1">
            <a:spLocks noChangeArrowheads="1"/>
          </p:cNvSpPr>
          <p:nvPr/>
        </p:nvSpPr>
        <p:spPr bwMode="auto">
          <a:xfrm rot="10800000">
            <a:off x="4279900" y="2136775"/>
            <a:ext cx="695325" cy="3079750"/>
          </a:xfrm>
          <a:prstGeom prst="rect">
            <a:avLst/>
          </a:prstGeom>
          <a:solidFill>
            <a:srgbClr val="E7EEF1">
              <a:alpha val="8901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ru-RU" altLang="en-US" sz="1400" b="1">
                <a:latin typeface="Arial" panose="020B0604020202020204" pitchFamily="34" charset="0"/>
              </a:rPr>
              <a:t>Моделирование метаданных</a:t>
            </a:r>
            <a:endParaRPr lang="en-US" altLang="en-US" sz="1400" b="1">
              <a:latin typeface="Arial" panose="020B0604020202020204" pitchFamily="34" charset="0"/>
            </a:endParaRPr>
          </a:p>
          <a:p>
            <a:pPr algn="ctr" eaLnBrk="1" hangingPunct="1">
              <a:lnSpc>
                <a:spcPct val="120000"/>
              </a:lnSpc>
            </a:pPr>
            <a:r>
              <a:rPr lang="en-US" altLang="en-US" sz="1400" b="1">
                <a:latin typeface="Arial" panose="020B0604020202020204" pitchFamily="34" charset="0"/>
              </a:rPr>
              <a:t>Framework Manager</a:t>
            </a:r>
            <a:endParaRPr lang="ru-RU" altLang="en-US" sz="1400" b="1">
              <a:latin typeface="Arial" panose="020B0604020202020204" pitchFamily="34" charset="0"/>
            </a:endParaRPr>
          </a:p>
        </p:txBody>
      </p:sp>
      <p:sp>
        <p:nvSpPr>
          <p:cNvPr id="567300" name="Text Box 4">
            <a:extLst>
              <a:ext uri="{FF2B5EF4-FFF2-40B4-BE49-F238E27FC236}">
                <a16:creationId xmlns:a16="http://schemas.microsoft.com/office/drawing/2014/main" id="{AA429415-6A00-4E84-9EC4-8D9D795DA791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5708650" y="3586163"/>
            <a:ext cx="3498850" cy="336550"/>
          </a:xfrm>
          <a:prstGeom prst="rect">
            <a:avLst/>
          </a:prstGeom>
          <a:solidFill>
            <a:srgbClr val="E7EEF1">
              <a:alpha val="749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en-US" sz="1600">
                <a:latin typeface="Arial" panose="020B0604020202020204" pitchFamily="34" charset="0"/>
              </a:rPr>
              <a:t>Портал </a:t>
            </a:r>
            <a:r>
              <a:rPr lang="en-US" altLang="en-US" sz="1600">
                <a:latin typeface="Arial" panose="020B0604020202020204" pitchFamily="34" charset="0"/>
              </a:rPr>
              <a:t>Cognos Connection</a:t>
            </a:r>
          </a:p>
        </p:txBody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A4845F7D-6C30-4726-8AD7-E91BD43A38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n-US" sz="4000"/>
              <a:t>Платформа </a:t>
            </a:r>
            <a:r>
              <a:rPr lang="en-US" altLang="en-US" sz="4000"/>
              <a:t>IBM Cognos BI</a:t>
            </a:r>
            <a:r>
              <a:rPr lang="ru-RU" altLang="en-US"/>
              <a:t> </a:t>
            </a:r>
          </a:p>
        </p:txBody>
      </p:sp>
      <p:sp>
        <p:nvSpPr>
          <p:cNvPr id="567302" name="Text Box 6">
            <a:extLst>
              <a:ext uri="{FF2B5EF4-FFF2-40B4-BE49-F238E27FC236}">
                <a16:creationId xmlns:a16="http://schemas.microsoft.com/office/drawing/2014/main" id="{C89679E5-530F-4FBD-9AC8-5EC9D42F0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6388" y="2019300"/>
            <a:ext cx="1752600" cy="677863"/>
          </a:xfrm>
          <a:prstGeom prst="rect">
            <a:avLst/>
          </a:prstGeom>
          <a:solidFill>
            <a:srgbClr val="FFEB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en-US" sz="1200" b="1">
                <a:latin typeface="Arial" panose="020B0604020202020204" pitchFamily="34" charset="0"/>
              </a:rPr>
              <a:t>Построение отчетов</a:t>
            </a:r>
            <a:endParaRPr lang="en-US" altLang="en-US" sz="1200" b="1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10000"/>
              </a:spcBef>
            </a:pPr>
            <a:r>
              <a:rPr lang="en-US" altLang="en-US" sz="1200" b="1">
                <a:latin typeface="Arial" panose="020B0604020202020204" pitchFamily="34" charset="0"/>
              </a:rPr>
              <a:t>Query Studio</a:t>
            </a:r>
          </a:p>
          <a:p>
            <a:pPr algn="ctr" eaLnBrk="1" hangingPunct="1">
              <a:spcBef>
                <a:spcPct val="10000"/>
              </a:spcBef>
            </a:pPr>
            <a:r>
              <a:rPr lang="en-US" altLang="en-US" sz="1200" b="1">
                <a:latin typeface="Arial" panose="020B0604020202020204" pitchFamily="34" charset="0"/>
              </a:rPr>
              <a:t>Report Studio</a:t>
            </a:r>
            <a:endParaRPr lang="ru-RU" altLang="en-US" sz="1200" b="1">
              <a:latin typeface="Arial" panose="020B0604020202020204" pitchFamily="34" charset="0"/>
            </a:endParaRPr>
          </a:p>
        </p:txBody>
      </p:sp>
      <p:sp>
        <p:nvSpPr>
          <p:cNvPr id="567303" name="Text Box 7">
            <a:extLst>
              <a:ext uri="{FF2B5EF4-FFF2-40B4-BE49-F238E27FC236}">
                <a16:creationId xmlns:a16="http://schemas.microsoft.com/office/drawing/2014/main" id="{8C856490-852B-4D38-87EB-24E71DD7B5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6075" y="2919413"/>
            <a:ext cx="1711325" cy="677862"/>
          </a:xfrm>
          <a:prstGeom prst="rect">
            <a:avLst/>
          </a:prstGeom>
          <a:solidFill>
            <a:srgbClr val="FFD9B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 b="1">
                <a:latin typeface="Arial" panose="020B0604020202020204" pitchFamily="34" charset="0"/>
              </a:rPr>
              <a:t>OLAP</a:t>
            </a:r>
          </a:p>
          <a:p>
            <a:pPr algn="ctr" eaLnBrk="1" hangingPunct="1">
              <a:spcBef>
                <a:spcPct val="10000"/>
              </a:spcBef>
            </a:pPr>
            <a:r>
              <a:rPr lang="en-US" altLang="en-US" sz="1200" b="1">
                <a:latin typeface="Arial" panose="020B0604020202020204" pitchFamily="34" charset="0"/>
              </a:rPr>
              <a:t>Analysis Studio</a:t>
            </a:r>
          </a:p>
          <a:p>
            <a:pPr algn="ctr" eaLnBrk="1" hangingPunct="1">
              <a:spcBef>
                <a:spcPct val="10000"/>
              </a:spcBef>
            </a:pPr>
            <a:endParaRPr lang="en-US" altLang="en-US" sz="1200" b="1">
              <a:latin typeface="Arial" panose="020B0604020202020204" pitchFamily="34" charset="0"/>
            </a:endParaRPr>
          </a:p>
        </p:txBody>
      </p:sp>
      <p:sp>
        <p:nvSpPr>
          <p:cNvPr id="567304" name="Text Box 8">
            <a:extLst>
              <a:ext uri="{FF2B5EF4-FFF2-40B4-BE49-F238E27FC236}">
                <a16:creationId xmlns:a16="http://schemas.microsoft.com/office/drawing/2014/main" id="{D4596DC9-5BEB-4269-9120-D04979955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913" y="3748088"/>
            <a:ext cx="1814512" cy="914400"/>
          </a:xfrm>
          <a:prstGeom prst="rect">
            <a:avLst/>
          </a:prstGeom>
          <a:solidFill>
            <a:srgbClr val="FFFFB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 b="1">
                <a:latin typeface="Arial" panose="020B0604020202020204" pitchFamily="34" charset="0"/>
              </a:rPr>
              <a:t>Report Studio </a:t>
            </a:r>
            <a:r>
              <a:rPr lang="ru-RU" altLang="en-US" sz="1200" b="1">
                <a:latin typeface="Arial" panose="020B0604020202020204" pitchFamily="34" charset="0"/>
              </a:rPr>
              <a:t>Развитая визуализация</a:t>
            </a:r>
            <a:endParaRPr lang="en-US" altLang="en-US" sz="1200" b="1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1200" b="1">
                <a:latin typeface="Arial" panose="020B0604020202020204" pitchFamily="34" charset="0"/>
              </a:rPr>
              <a:t>SPSS</a:t>
            </a:r>
          </a:p>
        </p:txBody>
      </p:sp>
      <p:sp>
        <p:nvSpPr>
          <p:cNvPr id="567305" name="Text Box 9">
            <a:extLst>
              <a:ext uri="{FF2B5EF4-FFF2-40B4-BE49-F238E27FC236}">
                <a16:creationId xmlns:a16="http://schemas.microsoft.com/office/drawing/2014/main" id="{6F481A1E-A8B8-41C1-950B-D49A15610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675" y="4773613"/>
            <a:ext cx="1816100" cy="658812"/>
          </a:xfrm>
          <a:prstGeom prst="rect">
            <a:avLst/>
          </a:prstGeom>
          <a:solidFill>
            <a:srgbClr val="FFC5C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en-US" sz="1200" b="1">
                <a:latin typeface="Arial" panose="020B0604020202020204" pitchFamily="34" charset="0"/>
              </a:rPr>
              <a:t>Управление событиями</a:t>
            </a:r>
            <a:endParaRPr lang="en-US" altLang="en-US" sz="1200" b="1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10000"/>
              </a:spcBef>
            </a:pPr>
            <a:r>
              <a:rPr lang="en-US" altLang="en-US" sz="1200" b="1">
                <a:latin typeface="Arial" panose="020B0604020202020204" pitchFamily="34" charset="0"/>
              </a:rPr>
              <a:t>Event Studio</a:t>
            </a:r>
          </a:p>
        </p:txBody>
      </p:sp>
      <p:sp>
        <p:nvSpPr>
          <p:cNvPr id="567306" name="Text Box 10">
            <a:extLst>
              <a:ext uri="{FF2B5EF4-FFF2-40B4-BE49-F238E27FC236}">
                <a16:creationId xmlns:a16="http://schemas.microsoft.com/office/drawing/2014/main" id="{B21B554A-36A2-45D8-A1F8-F472275AC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0838" y="5527675"/>
            <a:ext cx="1755775" cy="841375"/>
          </a:xfrm>
          <a:prstGeom prst="rect">
            <a:avLst/>
          </a:prstGeom>
          <a:solidFill>
            <a:srgbClr val="FFD9B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en-US" sz="1200" b="1">
                <a:latin typeface="Arial" panose="020B0604020202020204" pitchFamily="34" charset="0"/>
              </a:rPr>
              <a:t>Управление по ключевым показателям</a:t>
            </a:r>
            <a:endParaRPr lang="en-US" altLang="en-US" sz="1200" b="1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10000"/>
              </a:spcBef>
            </a:pPr>
            <a:r>
              <a:rPr lang="en-US" altLang="en-US" sz="1200" b="1">
                <a:latin typeface="Arial" panose="020B0604020202020204" pitchFamily="34" charset="0"/>
              </a:rPr>
              <a:t>Metrics Studio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299" grpId="0" animBg="1"/>
      <p:bldP spid="567300" grpId="0" animBg="1"/>
      <p:bldP spid="567302" grpId="0" animBg="1"/>
      <p:bldP spid="567303" grpId="0" animBg="1"/>
      <p:bldP spid="567304" grpId="0" animBg="1"/>
      <p:bldP spid="567305" grpId="0" animBg="1"/>
      <p:bldP spid="56730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>
            <a:extLst>
              <a:ext uri="{FF2B5EF4-FFF2-40B4-BE49-F238E27FC236}">
                <a16:creationId xmlns:a16="http://schemas.microsoft.com/office/drawing/2014/main" id="{5BADFE0E-A514-453B-8549-4A0BB2EC3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0"/>
            <a:ext cx="9448800" cy="710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>
            <a:extLst>
              <a:ext uri="{FF2B5EF4-FFF2-40B4-BE49-F238E27FC236}">
                <a16:creationId xmlns:a16="http://schemas.microsoft.com/office/drawing/2014/main" id="{07B177D5-90F1-4FA5-AEC7-4865B9154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0"/>
            <a:ext cx="9677400" cy="726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>
            <a:extLst>
              <a:ext uri="{FF2B5EF4-FFF2-40B4-BE49-F238E27FC236}">
                <a16:creationId xmlns:a16="http://schemas.microsoft.com/office/drawing/2014/main" id="{FC57ADFE-8410-4EB5-91C3-68927C4E3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0"/>
            <a:ext cx="9677400" cy="725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3B21FA09-6E1B-4BD7-B57C-EE06FD8E87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n-US"/>
              <a:t>Связи в </a:t>
            </a:r>
            <a:r>
              <a:rPr lang="en-US" altLang="en-US"/>
              <a:t>Framework Manager</a:t>
            </a:r>
            <a:endParaRPr lang="ru-RU" altLang="en-US"/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62E10E3C-98DA-444D-ABD4-29CE6917E3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7450" y="1381125"/>
            <a:ext cx="7772400" cy="8604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en-US" sz="2800"/>
              <a:t>Мощность связи определяется числовыми указателями</a:t>
            </a:r>
          </a:p>
        </p:txBody>
      </p:sp>
      <p:pic>
        <p:nvPicPr>
          <p:cNvPr id="72708" name="Picture 4">
            <a:extLst>
              <a:ext uri="{FF2B5EF4-FFF2-40B4-BE49-F238E27FC236}">
                <a16:creationId xmlns:a16="http://schemas.microsoft.com/office/drawing/2014/main" id="{522FF132-058D-455C-B2BF-507BDFA94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5" y="2266950"/>
            <a:ext cx="5916613" cy="4591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CCDC2951-19EA-4303-B48E-25F62F7AE7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52575" y="188913"/>
            <a:ext cx="7591425" cy="623887"/>
          </a:xfrm>
        </p:spPr>
        <p:txBody>
          <a:bodyPr/>
          <a:lstStyle/>
          <a:p>
            <a:pPr eaLnBrk="1" hangingPunct="1"/>
            <a:r>
              <a:rPr lang="ru-RU" altLang="en-US" sz="4000"/>
              <a:t>Типы связей в </a:t>
            </a:r>
            <a:r>
              <a:rPr lang="en-US" altLang="en-US" sz="4000"/>
              <a:t>FM</a:t>
            </a:r>
            <a:endParaRPr lang="ru-RU" altLang="en-US" sz="4000"/>
          </a:p>
        </p:txBody>
      </p:sp>
      <p:pic>
        <p:nvPicPr>
          <p:cNvPr id="74755" name="Picture 3">
            <a:extLst>
              <a:ext uri="{FF2B5EF4-FFF2-40B4-BE49-F238E27FC236}">
                <a16:creationId xmlns:a16="http://schemas.microsoft.com/office/drawing/2014/main" id="{C697ECC0-89AD-4EA0-A1C9-1D5818242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888" y="3267075"/>
            <a:ext cx="4451350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6" name="Rectangle 4">
            <a:extLst>
              <a:ext uri="{FF2B5EF4-FFF2-40B4-BE49-F238E27FC236}">
                <a16:creationId xmlns:a16="http://schemas.microsoft.com/office/drawing/2014/main" id="{D56465A6-5E2C-4F3B-8AFA-4AA1AF45A3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7450" y="673100"/>
            <a:ext cx="7772400" cy="2747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en-US" sz="2000" b="1"/>
              <a:t>0..1 — Ноль или одно совпадение</a:t>
            </a:r>
          </a:p>
          <a:p>
            <a:pPr eaLnBrk="1" hangingPunct="1">
              <a:lnSpc>
                <a:spcPct val="90000"/>
              </a:lnSpc>
            </a:pPr>
            <a:r>
              <a:rPr lang="ru-RU" altLang="en-US" sz="2000" b="1"/>
              <a:t>1..1 — Точно одно совпадение</a:t>
            </a:r>
          </a:p>
          <a:p>
            <a:pPr eaLnBrk="1" hangingPunct="1">
              <a:lnSpc>
                <a:spcPct val="90000"/>
              </a:lnSpc>
            </a:pPr>
            <a:r>
              <a:rPr lang="ru-RU" altLang="en-US" sz="2000" b="1"/>
              <a:t>0..n — Ноль или более совпадений</a:t>
            </a:r>
          </a:p>
          <a:p>
            <a:pPr eaLnBrk="1" hangingPunct="1">
              <a:lnSpc>
                <a:spcPct val="90000"/>
              </a:lnSpc>
            </a:pPr>
            <a:r>
              <a:rPr lang="ru-RU" altLang="en-US" sz="2000" b="1"/>
              <a:t>1..n — Одно или более совпадений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altLang="en-US" sz="2000"/>
              <a:t>Первая цифра</a:t>
            </a:r>
            <a:r>
              <a:rPr lang="en-US" altLang="en-US" sz="2000"/>
              <a:t> -</a:t>
            </a:r>
            <a:r>
              <a:rPr lang="ru-RU" altLang="en-US" sz="2000"/>
              <a:t> тип объединения для данной связи: </a:t>
            </a:r>
          </a:p>
          <a:p>
            <a:pPr eaLnBrk="1" hangingPunct="1">
              <a:lnSpc>
                <a:spcPct val="90000"/>
              </a:lnSpc>
            </a:pPr>
            <a:r>
              <a:rPr lang="ru-RU" altLang="en-US" sz="2000"/>
              <a:t>(1) – внутреннее объединение (inner join). </a:t>
            </a:r>
          </a:p>
          <a:p>
            <a:pPr eaLnBrk="1" hangingPunct="1">
              <a:lnSpc>
                <a:spcPct val="90000"/>
              </a:lnSpc>
            </a:pPr>
            <a:r>
              <a:rPr lang="ru-RU" altLang="en-US" sz="2000"/>
              <a:t>(0) – внешнее объединение (outer join). Выводятся все записи, включая несовпадающие.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26DF6A9F-CB9D-4716-8C0D-412BB46A0E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n-US"/>
              <a:t>Практическая работа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208D589D-C21F-4C72-85E6-9CE341D125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7450" y="1700213"/>
            <a:ext cx="6599238" cy="4608512"/>
          </a:xfrm>
        </p:spPr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ru-RU" altLang="en-US" sz="2800"/>
              <a:t>Просмотр компонентов и объектов Framework Manager </a:t>
            </a:r>
          </a:p>
          <a:p>
            <a:pPr eaLnBrk="1" hangingPunct="1">
              <a:spcBef>
                <a:spcPct val="60000"/>
              </a:spcBef>
            </a:pPr>
            <a:r>
              <a:rPr lang="ru-RU" altLang="en-US" sz="2800"/>
              <a:t>Создание проекта  </a:t>
            </a:r>
          </a:p>
          <a:p>
            <a:pPr eaLnBrk="1" hangingPunct="1">
              <a:spcBef>
                <a:spcPct val="60000"/>
              </a:spcBef>
            </a:pPr>
            <a:r>
              <a:rPr lang="ru-RU" altLang="en-US" sz="2800"/>
              <a:t>Настройка проекта </a:t>
            </a:r>
          </a:p>
          <a:p>
            <a:pPr eaLnBrk="1" hangingPunct="1">
              <a:spcBef>
                <a:spcPct val="60000"/>
              </a:spcBef>
            </a:pPr>
            <a:r>
              <a:rPr lang="ru-RU" altLang="en-US" sz="2800"/>
              <a:t>Создание бизнес-представления (реляционная модель) </a:t>
            </a:r>
          </a:p>
          <a:p>
            <a:pPr eaLnBrk="1" hangingPunct="1">
              <a:spcBef>
                <a:spcPct val="60000"/>
              </a:spcBef>
            </a:pPr>
            <a:r>
              <a:rPr lang="ru-RU" altLang="en-US" sz="2800"/>
              <a:t>Создание бизнес-представления (многомерная модель)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14E2756E-3B9E-4078-9F15-C81286A4E0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n-US" sz="4000"/>
              <a:t>Настройка проекта: настройка связей</a:t>
            </a:r>
          </a:p>
        </p:txBody>
      </p:sp>
      <p:pic>
        <p:nvPicPr>
          <p:cNvPr id="77827" name="Рисунок 213">
            <a:extLst>
              <a:ext uri="{FF2B5EF4-FFF2-40B4-BE49-F238E27FC236}">
                <a16:creationId xmlns:a16="http://schemas.microsoft.com/office/drawing/2014/main" id="{8A4B0627-9DEC-49D6-9EAB-D0B1C1A27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288" y="1524000"/>
            <a:ext cx="5111750" cy="495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39771666-A46D-4C6E-B7B6-213D015758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n-US" sz="4000"/>
              <a:t>Настройка проекта: удаление рекурсивной связи</a:t>
            </a:r>
          </a:p>
        </p:txBody>
      </p:sp>
      <p:pic>
        <p:nvPicPr>
          <p:cNvPr id="78851" name="Рисунок 225">
            <a:extLst>
              <a:ext uri="{FF2B5EF4-FFF2-40B4-BE49-F238E27FC236}">
                <a16:creationId xmlns:a16="http://schemas.microsoft.com/office/drawing/2014/main" id="{80DA899B-BDEC-41FB-BB01-64893B9ED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14"/>
          <a:stretch>
            <a:fillRect/>
          </a:stretch>
        </p:blipFill>
        <p:spPr bwMode="auto">
          <a:xfrm>
            <a:off x="142875" y="1539875"/>
            <a:ext cx="5135563" cy="401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2" name="Рисунок 226">
            <a:extLst>
              <a:ext uri="{FF2B5EF4-FFF2-40B4-BE49-F238E27FC236}">
                <a16:creationId xmlns:a16="http://schemas.microsoft.com/office/drawing/2014/main" id="{42E90720-2C03-4321-AC47-E0EF890A1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638" y="3643313"/>
            <a:ext cx="2727325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2">
            <a:extLst>
              <a:ext uri="{FF2B5EF4-FFF2-40B4-BE49-F238E27FC236}">
                <a16:creationId xmlns:a16="http://schemas.microsoft.com/office/drawing/2014/main" id="{0978ED4D-9F76-494D-A322-D45039417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0"/>
            <a:ext cx="9372600" cy="703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BEBF82DB-A6F6-4643-83C5-4E4DEC8D99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n-US" sz="4000"/>
              <a:t>Настройка проекта: создание бизнес-измерений</a:t>
            </a:r>
          </a:p>
        </p:txBody>
      </p:sp>
      <p:pic>
        <p:nvPicPr>
          <p:cNvPr id="80899" name="Рисунок 227">
            <a:extLst>
              <a:ext uri="{FF2B5EF4-FFF2-40B4-BE49-F238E27FC236}">
                <a16:creationId xmlns:a16="http://schemas.microsoft.com/office/drawing/2014/main" id="{4802873E-401F-44B2-8ABB-F4392FD21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752600"/>
            <a:ext cx="3778250" cy="445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449DCF40-0804-4A77-B6C4-984A26BC10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ru-RU" altLang="en-US"/>
              <a:t>Технология работы в</a:t>
            </a:r>
            <a:r>
              <a:rPr lang="en-US" altLang="en-US"/>
              <a:t> </a:t>
            </a:r>
            <a:br>
              <a:rPr lang="en-US" altLang="en-US"/>
            </a:br>
            <a:r>
              <a:rPr lang="en-US" altLang="en-US"/>
              <a:t>IBM Cognos 8 BI</a:t>
            </a:r>
          </a:p>
        </p:txBody>
      </p:sp>
      <p:pic>
        <p:nvPicPr>
          <p:cNvPr id="43011" name="Picture 3">
            <a:extLst>
              <a:ext uri="{FF2B5EF4-FFF2-40B4-BE49-F238E27FC236}">
                <a16:creationId xmlns:a16="http://schemas.microsoft.com/office/drawing/2014/main" id="{4A87CAD5-A4A7-4BF6-9444-BE10D77CB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1341438"/>
            <a:ext cx="4400550" cy="542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Text Box 4">
            <a:extLst>
              <a:ext uri="{FF2B5EF4-FFF2-40B4-BE49-F238E27FC236}">
                <a16:creationId xmlns:a16="http://schemas.microsoft.com/office/drawing/2014/main" id="{7F4A48E8-0507-426F-8081-758F38DD4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057400"/>
            <a:ext cx="2179638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Потребители отчетов</a:t>
            </a:r>
          </a:p>
          <a:p>
            <a:pPr algn="ctr" eaLnBrk="1" hangingPunct="1">
              <a:spcBef>
                <a:spcPct val="50000"/>
              </a:spcBef>
            </a:pPr>
            <a:r>
              <a:rPr lang="ru-RU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Авторы отчетов</a:t>
            </a:r>
          </a:p>
        </p:txBody>
      </p:sp>
      <p:sp>
        <p:nvSpPr>
          <p:cNvPr id="43013" name="Text Box 5">
            <a:extLst>
              <a:ext uri="{FF2B5EF4-FFF2-40B4-BE49-F238E27FC236}">
                <a16:creationId xmlns:a16="http://schemas.microsoft.com/office/drawing/2014/main" id="{2D243B3D-D7A7-49E9-96FC-491C7F61D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25" y="4937125"/>
            <a:ext cx="27273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Разработчики бизнес-моделей</a:t>
            </a:r>
          </a:p>
        </p:txBody>
      </p:sp>
      <p:sp>
        <p:nvSpPr>
          <p:cNvPr id="43014" name="Oval 6">
            <a:extLst>
              <a:ext uri="{FF2B5EF4-FFF2-40B4-BE49-F238E27FC236}">
                <a16:creationId xmlns:a16="http://schemas.microsoft.com/office/drawing/2014/main" id="{8F5D25EA-3660-4807-9D53-B1D8E43A2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6863" y="4916488"/>
            <a:ext cx="1858962" cy="914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5FB963BC-A317-46D9-B656-45DCE78AC5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n-US" sz="4000"/>
              <a:t>Настройка проекта: создание бизнес-правил</a:t>
            </a:r>
          </a:p>
        </p:txBody>
      </p:sp>
      <p:pic>
        <p:nvPicPr>
          <p:cNvPr id="81923" name="Рисунок 219">
            <a:extLst>
              <a:ext uri="{FF2B5EF4-FFF2-40B4-BE49-F238E27FC236}">
                <a16:creationId xmlns:a16="http://schemas.microsoft.com/office/drawing/2014/main" id="{D73A254A-2BF2-4242-9AEA-B96AFDC39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5" y="1568450"/>
            <a:ext cx="7461250" cy="496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5A1F0A52-AC27-44E3-96E1-05691033EE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n-US" sz="4000"/>
              <a:t>Настройка проекта: измерение времени 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4A7B0BDD-555F-4573-8325-2543F01B5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400" y="1404938"/>
            <a:ext cx="7777163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ru-RU" altLang="en-US" b="1">
                <a:solidFill>
                  <a:srgbClr val="003366"/>
                </a:solidFill>
                <a:latin typeface="Arial" panose="020B0604020202020204" pitchFamily="34" charset="0"/>
              </a:rPr>
              <a:t> Добавление измерения времени дает возможность авторам отчетов   создавать отчеты, основываясь временных интервалах</a:t>
            </a:r>
          </a:p>
        </p:txBody>
      </p:sp>
      <p:graphicFrame>
        <p:nvGraphicFramePr>
          <p:cNvPr id="82948" name="Object 4">
            <a:extLst>
              <a:ext uri="{FF2B5EF4-FFF2-40B4-BE49-F238E27FC236}">
                <a16:creationId xmlns:a16="http://schemas.microsoft.com/office/drawing/2014/main" id="{A6F08ECB-0217-4399-A413-343CB0B475EA}"/>
              </a:ext>
            </a:extLst>
          </p:cNvPr>
          <p:cNvGraphicFramePr>
            <a:graphicFrameLocks noGrp="1" noChangeAspect="1"/>
          </p:cNvGraphicFramePr>
          <p:nvPr>
            <p:ph idx="4294967295"/>
          </p:nvPr>
        </p:nvGraphicFramePr>
        <p:xfrm>
          <a:off x="1782763" y="2347913"/>
          <a:ext cx="6302375" cy="432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8" name="Visio" r:id="rId4" imgW="6301740" imgH="4322369" progId="Visio.Drawing.11">
                  <p:embed/>
                </p:oleObj>
              </mc:Choice>
              <mc:Fallback>
                <p:oleObj name="Visio" r:id="rId4" imgW="6301740" imgH="4322369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2763" y="2347913"/>
                        <a:ext cx="6302375" cy="432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65D262F8-659C-40F5-921E-5C1F81A683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n-US" sz="4000"/>
              <a:t>Настройка проекта: применение детерминант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448D10D8-EEEF-4AB8-863E-52416B603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90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84996" name="Object 4">
            <a:extLst>
              <a:ext uri="{FF2B5EF4-FFF2-40B4-BE49-F238E27FC236}">
                <a16:creationId xmlns:a16="http://schemas.microsoft.com/office/drawing/2014/main" id="{7B491151-C7DA-4290-B331-FA9242EAE7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5763" y="2174875"/>
          <a:ext cx="6480175" cy="352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6" name="Visio" r:id="rId4" imgW="4924958" imgH="2674925" progId="Visio.Drawing.11">
                  <p:embed/>
                </p:oleObj>
              </mc:Choice>
              <mc:Fallback>
                <p:oleObj name="Visio" r:id="rId4" imgW="4924958" imgH="2674925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2174875"/>
                        <a:ext cx="6480175" cy="352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F329BC1C-82C9-4D59-9BC1-4E7BD432AA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n-US" sz="4000"/>
              <a:t>Создание бизнес-представления (реляционная модель)</a:t>
            </a:r>
          </a:p>
        </p:txBody>
      </p:sp>
      <p:pic>
        <p:nvPicPr>
          <p:cNvPr id="87043" name="Рисунок 106">
            <a:extLst>
              <a:ext uri="{FF2B5EF4-FFF2-40B4-BE49-F238E27FC236}">
                <a16:creationId xmlns:a16="http://schemas.microsoft.com/office/drawing/2014/main" id="{D5A7CADA-C68A-46DE-90ED-677FC424F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9088"/>
            <a:ext cx="2857500" cy="367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4" name="Рисунок 249">
            <a:extLst>
              <a:ext uri="{FF2B5EF4-FFF2-40B4-BE49-F238E27FC236}">
                <a16:creationId xmlns:a16="http://schemas.microsoft.com/office/drawing/2014/main" id="{7CF3F71E-85A2-41C4-B4F8-B7CD0796C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238" y="1612900"/>
            <a:ext cx="2293937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5" name="Рисунок 250">
            <a:extLst>
              <a:ext uri="{FF2B5EF4-FFF2-40B4-BE49-F238E27FC236}">
                <a16:creationId xmlns:a16="http://schemas.microsoft.com/office/drawing/2014/main" id="{33578012-FA1A-4384-90C2-DD0458150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5" y="2027238"/>
            <a:ext cx="2351088" cy="483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6" name="Text Box 6">
            <a:extLst>
              <a:ext uri="{FF2B5EF4-FFF2-40B4-BE49-F238E27FC236}">
                <a16:creationId xmlns:a16="http://schemas.microsoft.com/office/drawing/2014/main" id="{ED54A74D-1A76-4E3B-B233-C81B278BB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419225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en-US" sz="2400">
                <a:solidFill>
                  <a:srgbClr val="000099"/>
                </a:solidFill>
                <a:latin typeface="Arial" panose="020B0604020202020204" pitchFamily="34" charset="0"/>
              </a:rPr>
              <a:t>Схема Звезда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2">
            <a:extLst>
              <a:ext uri="{FF2B5EF4-FFF2-40B4-BE49-F238E27FC236}">
                <a16:creationId xmlns:a16="http://schemas.microsoft.com/office/drawing/2014/main" id="{0929B391-814A-4167-B7D2-26C29184E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0"/>
            <a:ext cx="9372600" cy="705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2">
            <a:extLst>
              <a:ext uri="{FF2B5EF4-FFF2-40B4-BE49-F238E27FC236}">
                <a16:creationId xmlns:a16="http://schemas.microsoft.com/office/drawing/2014/main" id="{897405AD-D8D0-4413-A9C3-A98D6116A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0"/>
            <a:ext cx="9372600" cy="696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Picture 2">
            <a:extLst>
              <a:ext uri="{FF2B5EF4-FFF2-40B4-BE49-F238E27FC236}">
                <a16:creationId xmlns:a16="http://schemas.microsoft.com/office/drawing/2014/main" id="{071AE201-C9F5-4DF4-9C9A-BC591B71B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0"/>
            <a:ext cx="9448800" cy="711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Picture 2">
            <a:extLst>
              <a:ext uri="{FF2B5EF4-FFF2-40B4-BE49-F238E27FC236}">
                <a16:creationId xmlns:a16="http://schemas.microsoft.com/office/drawing/2014/main" id="{2094512E-A96D-4F15-9C66-019D71B38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0"/>
            <a:ext cx="9372600" cy="703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2">
            <a:extLst>
              <a:ext uri="{FF2B5EF4-FFF2-40B4-BE49-F238E27FC236}">
                <a16:creationId xmlns:a16="http://schemas.microsoft.com/office/drawing/2014/main" id="{EB45F871-5CF6-4E24-B3AA-B8FD8C386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38AFAC13-6DC0-47EE-851F-2F3FDA765B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n-US" sz="4000"/>
              <a:t>Создание бизнес-представления (многомерная модель)</a:t>
            </a:r>
          </a:p>
        </p:txBody>
      </p:sp>
      <p:sp>
        <p:nvSpPr>
          <p:cNvPr id="93187" name="Text Box 3">
            <a:extLst>
              <a:ext uri="{FF2B5EF4-FFF2-40B4-BE49-F238E27FC236}">
                <a16:creationId xmlns:a16="http://schemas.microsoft.com/office/drawing/2014/main" id="{022364EB-1F1A-4C91-9497-3603904FA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419225"/>
            <a:ext cx="2514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en-US" sz="2400">
                <a:solidFill>
                  <a:srgbClr val="000099"/>
                </a:solidFill>
                <a:latin typeface="Arial" panose="020B0604020202020204" pitchFamily="34" charset="0"/>
              </a:rPr>
              <a:t>Схема Звезда (</a:t>
            </a:r>
            <a:r>
              <a:rPr lang="en-US" altLang="en-US" sz="2400">
                <a:solidFill>
                  <a:srgbClr val="000099"/>
                </a:solidFill>
                <a:latin typeface="Arial" panose="020B0604020202020204" pitchFamily="34" charset="0"/>
              </a:rPr>
              <a:t>DMR)</a:t>
            </a:r>
            <a:endParaRPr lang="ru-RU" altLang="en-US" sz="2400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  <p:pic>
        <p:nvPicPr>
          <p:cNvPr id="93188" name="Рисунок 253">
            <a:extLst>
              <a:ext uri="{FF2B5EF4-FFF2-40B4-BE49-F238E27FC236}">
                <a16:creationId xmlns:a16="http://schemas.microsoft.com/office/drawing/2014/main" id="{9E8059CC-B68E-44B5-B42F-6F846CAFC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5750"/>
            <a:ext cx="2187575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89" name="Рисунок 261">
            <a:extLst>
              <a:ext uri="{FF2B5EF4-FFF2-40B4-BE49-F238E27FC236}">
                <a16:creationId xmlns:a16="http://schemas.microsoft.com/office/drawing/2014/main" id="{D1AEA5ED-04CA-4065-8289-A4A423C74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400" y="2530475"/>
            <a:ext cx="2606675" cy="263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90" name="Рисунок 264">
            <a:extLst>
              <a:ext uri="{FF2B5EF4-FFF2-40B4-BE49-F238E27FC236}">
                <a16:creationId xmlns:a16="http://schemas.microsoft.com/office/drawing/2014/main" id="{DA2A974D-5604-49E5-AD6D-6E14FA548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200400"/>
            <a:ext cx="2497138" cy="256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EBA1F48A-E597-4CFB-AF6A-8ACE391A9A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Framework Manager</a:t>
            </a:r>
            <a:endParaRPr lang="ru-RU" altLang="en-US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84D805FC-71EE-41CE-8005-FDC25406F2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ru-RU" altLang="en-US"/>
          </a:p>
        </p:txBody>
      </p:sp>
      <p:pic>
        <p:nvPicPr>
          <p:cNvPr id="44036" name="Picture 4">
            <a:extLst>
              <a:ext uri="{FF2B5EF4-FFF2-40B4-BE49-F238E27FC236}">
                <a16:creationId xmlns:a16="http://schemas.microsoft.com/office/drawing/2014/main" id="{46400168-8203-4A18-B5B3-6BFAAEA8E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85"/>
          <a:stretch>
            <a:fillRect/>
          </a:stretch>
        </p:blipFill>
        <p:spPr bwMode="auto">
          <a:xfrm>
            <a:off x="-152400" y="1208088"/>
            <a:ext cx="9448800" cy="595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088F8D2E-E49D-4640-AB98-FA23F1486D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n-US"/>
              <a:t>Фазы работы в </a:t>
            </a:r>
            <a:r>
              <a:rPr lang="en-US" altLang="en-US"/>
              <a:t>Framework Manager</a:t>
            </a:r>
            <a:endParaRPr lang="ru-RU" altLang="en-US"/>
          </a:p>
        </p:txBody>
      </p:sp>
      <p:graphicFrame>
        <p:nvGraphicFramePr>
          <p:cNvPr id="45059" name="Object 3">
            <a:extLst>
              <a:ext uri="{FF2B5EF4-FFF2-40B4-BE49-F238E27FC236}">
                <a16:creationId xmlns:a16="http://schemas.microsoft.com/office/drawing/2014/main" id="{FA11C45A-A3DD-44EB-858D-F8E5D9B03A24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636713" y="1809750"/>
          <a:ext cx="7327900" cy="438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9" name="Visio" r:id="rId4" imgW="7327697" imgH="4386377" progId="Visio.Drawing.11">
                  <p:embed/>
                </p:oleObj>
              </mc:Choice>
              <mc:Fallback>
                <p:oleObj name="Visio" r:id="rId4" imgW="7327697" imgH="4386377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713" y="1809750"/>
                        <a:ext cx="7327900" cy="438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CF28C91D-4C7F-4FBB-9E9F-3AA00AFFAC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altLang="en-US"/>
          </a:p>
        </p:txBody>
      </p:sp>
      <p:pic>
        <p:nvPicPr>
          <p:cNvPr id="47107" name="Picture 3">
            <a:extLst>
              <a:ext uri="{FF2B5EF4-FFF2-40B4-BE49-F238E27FC236}">
                <a16:creationId xmlns:a16="http://schemas.microsoft.com/office/drawing/2014/main" id="{16A77254-625E-443D-995D-6D8FE9F3D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2C45D966-5D5D-4A1F-9B9A-BB3DE8CCA8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n-US"/>
              <a:t>Проект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7500AAFA-1BA8-44F4-80D2-04CBB8794E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9350" y="1441450"/>
            <a:ext cx="7772400" cy="1651000"/>
          </a:xfrm>
        </p:spPr>
        <p:txBody>
          <a:bodyPr/>
          <a:lstStyle/>
          <a:p>
            <a:pPr eaLnBrk="1" hangingPunct="1"/>
            <a:r>
              <a:rPr lang="ru-RU" altLang="en-US"/>
              <a:t>Проект отображается в файловой системе как папка, которая содержит файл проекта (.cpf) и XML-файлы</a:t>
            </a:r>
          </a:p>
        </p:txBody>
      </p:sp>
      <p:grpSp>
        <p:nvGrpSpPr>
          <p:cNvPr id="48132" name="Group 4">
            <a:extLst>
              <a:ext uri="{FF2B5EF4-FFF2-40B4-BE49-F238E27FC236}">
                <a16:creationId xmlns:a16="http://schemas.microsoft.com/office/drawing/2014/main" id="{FFD6042F-E16B-41F7-85A9-F71F7E686028}"/>
              </a:ext>
            </a:extLst>
          </p:cNvPr>
          <p:cNvGrpSpPr>
            <a:grpSpLocks/>
          </p:cNvGrpSpPr>
          <p:nvPr/>
        </p:nvGrpSpPr>
        <p:grpSpPr bwMode="auto">
          <a:xfrm>
            <a:off x="3148013" y="3314700"/>
            <a:ext cx="4056062" cy="3275013"/>
            <a:chOff x="793" y="1253"/>
            <a:chExt cx="1633" cy="1592"/>
          </a:xfrm>
        </p:grpSpPr>
        <p:pic>
          <p:nvPicPr>
            <p:cNvPr id="48133" name="Picture 5">
              <a:extLst>
                <a:ext uri="{FF2B5EF4-FFF2-40B4-BE49-F238E27FC236}">
                  <a16:creationId xmlns:a16="http://schemas.microsoft.com/office/drawing/2014/main" id="{35E1696B-A6BD-43B6-94AA-18CAFFE780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" y="1752"/>
              <a:ext cx="1270" cy="109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134" name="Picture 6">
              <a:extLst>
                <a:ext uri="{FF2B5EF4-FFF2-40B4-BE49-F238E27FC236}">
                  <a16:creationId xmlns:a16="http://schemas.microsoft.com/office/drawing/2014/main" id="{CD338354-0893-427F-A9A2-6B0D096418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" y="1253"/>
              <a:ext cx="1633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>
            <a:extLst>
              <a:ext uri="{FF2B5EF4-FFF2-40B4-BE49-F238E27FC236}">
                <a16:creationId xmlns:a16="http://schemas.microsoft.com/office/drawing/2014/main" id="{896469CB-DAF3-492D-A40C-9EDB0F96F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E0798E98-C0B1-4720-8221-06D82B124D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n-US"/>
              <a:t>Проект </a:t>
            </a:r>
            <a:r>
              <a:rPr lang="en-US" altLang="en-US"/>
              <a:t>Framework Manager</a:t>
            </a:r>
            <a:endParaRPr lang="ru-RU" altLang="en-US"/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37DE7F7F-CBED-4F71-9F53-8CCB4E21BD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77925" y="1563688"/>
            <a:ext cx="3841750" cy="5049837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25000"/>
              </a:spcBef>
              <a:buFontTx/>
              <a:buNone/>
            </a:pPr>
            <a:r>
              <a:rPr lang="ru-RU" altLang="en-US" sz="2400"/>
              <a:t>    На верхнем уровне Проект включает объекты:</a:t>
            </a:r>
          </a:p>
          <a:p>
            <a:pPr eaLnBrk="1" hangingPunct="1">
              <a:lnSpc>
                <a:spcPct val="110000"/>
              </a:lnSpc>
              <a:spcBef>
                <a:spcPct val="25000"/>
              </a:spcBef>
            </a:pPr>
            <a:r>
              <a:rPr lang="ru-RU" altLang="en-US" sz="2400"/>
              <a:t>Модель (Model)</a:t>
            </a:r>
          </a:p>
          <a:p>
            <a:pPr eaLnBrk="1" hangingPunct="1">
              <a:lnSpc>
                <a:spcPct val="110000"/>
              </a:lnSpc>
              <a:spcBef>
                <a:spcPct val="25000"/>
              </a:spcBef>
            </a:pPr>
            <a:r>
              <a:rPr lang="ru-RU" altLang="en-US" sz="2400"/>
              <a:t>Пространство имен (Namespace)</a:t>
            </a:r>
          </a:p>
          <a:p>
            <a:pPr eaLnBrk="1" hangingPunct="1">
              <a:lnSpc>
                <a:spcPct val="110000"/>
              </a:lnSpc>
              <a:spcBef>
                <a:spcPct val="25000"/>
              </a:spcBef>
            </a:pPr>
            <a:r>
              <a:rPr lang="ru-RU" altLang="en-US" sz="2400"/>
              <a:t>Источники данных   (Data Source)</a:t>
            </a:r>
          </a:p>
          <a:p>
            <a:pPr eaLnBrk="1" hangingPunct="1">
              <a:lnSpc>
                <a:spcPct val="110000"/>
              </a:lnSpc>
              <a:spcBef>
                <a:spcPct val="25000"/>
              </a:spcBef>
            </a:pPr>
            <a:r>
              <a:rPr lang="ru-RU" altLang="en-US" sz="2400"/>
              <a:t>Параметры карт (Parameter Maps)</a:t>
            </a:r>
          </a:p>
          <a:p>
            <a:pPr eaLnBrk="1" hangingPunct="1">
              <a:lnSpc>
                <a:spcPct val="110000"/>
              </a:lnSpc>
              <a:spcBef>
                <a:spcPct val="25000"/>
              </a:spcBef>
            </a:pPr>
            <a:r>
              <a:rPr lang="ru-RU" altLang="en-US" sz="2400"/>
              <a:t>Пакеты (Package)</a:t>
            </a:r>
          </a:p>
        </p:txBody>
      </p:sp>
      <p:pic>
        <p:nvPicPr>
          <p:cNvPr id="51204" name="Picture 4">
            <a:extLst>
              <a:ext uri="{FF2B5EF4-FFF2-40B4-BE49-F238E27FC236}">
                <a16:creationId xmlns:a16="http://schemas.microsoft.com/office/drawing/2014/main" id="{1E8469CF-C415-416F-ACCA-DF135A6BA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1557338"/>
            <a:ext cx="2668588" cy="4895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01069075">
  <a:themeElements>
    <a:clrScheme name="01069075 2">
      <a:dk1>
        <a:srgbClr val="000000"/>
      </a:dk1>
      <a:lt1>
        <a:srgbClr val="FFFFFF"/>
      </a:lt1>
      <a:dk2>
        <a:srgbClr val="336699"/>
      </a:dk2>
      <a:lt2>
        <a:srgbClr val="C3D6DD"/>
      </a:lt2>
      <a:accent1>
        <a:srgbClr val="B2B2B2"/>
      </a:accent1>
      <a:accent2>
        <a:srgbClr val="6A9159"/>
      </a:accent2>
      <a:accent3>
        <a:srgbClr val="FFFFFF"/>
      </a:accent3>
      <a:accent4>
        <a:srgbClr val="000000"/>
      </a:accent4>
      <a:accent5>
        <a:srgbClr val="D5D5D5"/>
      </a:accent5>
      <a:accent6>
        <a:srgbClr val="5F8350"/>
      </a:accent6>
      <a:hlink>
        <a:srgbClr val="C9606F"/>
      </a:hlink>
      <a:folHlink>
        <a:srgbClr val="0099CC"/>
      </a:folHlink>
    </a:clrScheme>
    <a:fontScheme name="01069075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01069075 1">
        <a:dk1>
          <a:srgbClr val="000066"/>
        </a:dk1>
        <a:lt1>
          <a:srgbClr val="FFFFCC"/>
        </a:lt1>
        <a:dk2>
          <a:srgbClr val="0066CC"/>
        </a:dk2>
        <a:lt2>
          <a:srgbClr val="EAEAEA"/>
        </a:lt2>
        <a:accent1>
          <a:srgbClr val="00CCCC"/>
        </a:accent1>
        <a:accent2>
          <a:srgbClr val="008080"/>
        </a:accent2>
        <a:accent3>
          <a:srgbClr val="AAB8E2"/>
        </a:accent3>
        <a:accent4>
          <a:srgbClr val="DADAAE"/>
        </a:accent4>
        <a:accent5>
          <a:srgbClr val="AAE2E2"/>
        </a:accent5>
        <a:accent6>
          <a:srgbClr val="007373"/>
        </a:accent6>
        <a:hlink>
          <a:srgbClr val="9999FF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069075 2">
        <a:dk1>
          <a:srgbClr val="000000"/>
        </a:dk1>
        <a:lt1>
          <a:srgbClr val="FFFFFF"/>
        </a:lt1>
        <a:dk2>
          <a:srgbClr val="336699"/>
        </a:dk2>
        <a:lt2>
          <a:srgbClr val="C3D6DD"/>
        </a:lt2>
        <a:accent1>
          <a:srgbClr val="B2B2B2"/>
        </a:accent1>
        <a:accent2>
          <a:srgbClr val="6A9159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F8350"/>
        </a:accent6>
        <a:hlink>
          <a:srgbClr val="C9606F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69075 3">
        <a:dk1>
          <a:srgbClr val="000000"/>
        </a:dk1>
        <a:lt1>
          <a:srgbClr val="FFFFFF"/>
        </a:lt1>
        <a:dk2>
          <a:srgbClr val="000000"/>
        </a:dk2>
        <a:lt2>
          <a:srgbClr val="EAEAEA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969696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69075 4">
        <a:dk1>
          <a:srgbClr val="000000"/>
        </a:dk1>
        <a:lt1>
          <a:srgbClr val="FFFFFF"/>
        </a:lt1>
        <a:dk2>
          <a:srgbClr val="996633"/>
        </a:dk2>
        <a:lt2>
          <a:srgbClr val="FFE1C3"/>
        </a:lt2>
        <a:accent1>
          <a:srgbClr val="CC9900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5C8A00"/>
        </a:accent6>
        <a:hlink>
          <a:srgbClr val="FF0033"/>
        </a:hlink>
        <a:folHlink>
          <a:srgbClr val="CC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69075 5">
        <a:dk1>
          <a:srgbClr val="660066"/>
        </a:dk1>
        <a:lt1>
          <a:srgbClr val="FFFFCC"/>
        </a:lt1>
        <a:dk2>
          <a:srgbClr val="CC0066"/>
        </a:dk2>
        <a:lt2>
          <a:srgbClr val="EAEAEA"/>
        </a:lt2>
        <a:accent1>
          <a:srgbClr val="FF9966"/>
        </a:accent1>
        <a:accent2>
          <a:srgbClr val="336600"/>
        </a:accent2>
        <a:accent3>
          <a:srgbClr val="E2AAB8"/>
        </a:accent3>
        <a:accent4>
          <a:srgbClr val="DADAAE"/>
        </a:accent4>
        <a:accent5>
          <a:srgbClr val="FFCAB8"/>
        </a:accent5>
        <a:accent6>
          <a:srgbClr val="2D5C00"/>
        </a:accent6>
        <a:hlink>
          <a:srgbClr val="999933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069075 6">
        <a:dk1>
          <a:srgbClr val="003300"/>
        </a:dk1>
        <a:lt1>
          <a:srgbClr val="FFFFCC"/>
        </a:lt1>
        <a:dk2>
          <a:srgbClr val="006633"/>
        </a:dk2>
        <a:lt2>
          <a:srgbClr val="CBCBCB"/>
        </a:lt2>
        <a:accent1>
          <a:srgbClr val="CC6600"/>
        </a:accent1>
        <a:accent2>
          <a:srgbClr val="669900"/>
        </a:accent2>
        <a:accent3>
          <a:srgbClr val="AAB8AD"/>
        </a:accent3>
        <a:accent4>
          <a:srgbClr val="DADAAE"/>
        </a:accent4>
        <a:accent5>
          <a:srgbClr val="E2B8AA"/>
        </a:accent5>
        <a:accent6>
          <a:srgbClr val="5C8A00"/>
        </a:accent6>
        <a:hlink>
          <a:srgbClr val="FF00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069075 7">
        <a:dk1>
          <a:srgbClr val="333300"/>
        </a:dk1>
        <a:lt1>
          <a:srgbClr val="FFFFCC"/>
        </a:lt1>
        <a:dk2>
          <a:srgbClr val="996633"/>
        </a:dk2>
        <a:lt2>
          <a:srgbClr val="CBCBCB"/>
        </a:lt2>
        <a:accent1>
          <a:srgbClr val="CC6600"/>
        </a:accent1>
        <a:accent2>
          <a:srgbClr val="669900"/>
        </a:accent2>
        <a:accent3>
          <a:srgbClr val="CAB8AD"/>
        </a:accent3>
        <a:accent4>
          <a:srgbClr val="DADAAE"/>
        </a:accent4>
        <a:accent5>
          <a:srgbClr val="E2B8AA"/>
        </a:accent5>
        <a:accent6>
          <a:srgbClr val="5C8A00"/>
        </a:accent6>
        <a:hlink>
          <a:srgbClr val="FF00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Салют">
  <a:themeElements>
    <a:clrScheme name="Салют 1">
      <a:dk1>
        <a:srgbClr val="AF273E"/>
      </a:dk1>
      <a:lt1>
        <a:srgbClr val="FFCC00"/>
      </a:lt1>
      <a:dk2>
        <a:srgbClr val="000000"/>
      </a:dk2>
      <a:lt2>
        <a:srgbClr val="FFFFFF"/>
      </a:lt2>
      <a:accent1>
        <a:srgbClr val="FF8B17"/>
      </a:accent1>
      <a:accent2>
        <a:srgbClr val="FFE103"/>
      </a:accent2>
      <a:accent3>
        <a:srgbClr val="AAAAAA"/>
      </a:accent3>
      <a:accent4>
        <a:srgbClr val="DAAE00"/>
      </a:accent4>
      <a:accent5>
        <a:srgbClr val="FFC4AB"/>
      </a:accent5>
      <a:accent6>
        <a:srgbClr val="E7CC02"/>
      </a:accent6>
      <a:hlink>
        <a:srgbClr val="FF3399"/>
      </a:hlink>
      <a:folHlink>
        <a:srgbClr val="FE1F08"/>
      </a:folHlink>
    </a:clrScheme>
    <a:fontScheme name="Салют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Салют 1">
        <a:dk1>
          <a:srgbClr val="AF273E"/>
        </a:dk1>
        <a:lt1>
          <a:srgbClr val="FFCC00"/>
        </a:lt1>
        <a:dk2>
          <a:srgbClr val="000000"/>
        </a:dk2>
        <a:lt2>
          <a:srgbClr val="FFFFFF"/>
        </a:lt2>
        <a:accent1>
          <a:srgbClr val="FF8B17"/>
        </a:accent1>
        <a:accent2>
          <a:srgbClr val="FFE103"/>
        </a:accent2>
        <a:accent3>
          <a:srgbClr val="AAAAAA"/>
        </a:accent3>
        <a:accent4>
          <a:srgbClr val="DAAE00"/>
        </a:accent4>
        <a:accent5>
          <a:srgbClr val="FFC4AB"/>
        </a:accent5>
        <a:accent6>
          <a:srgbClr val="E7CC02"/>
        </a:accent6>
        <a:hlink>
          <a:srgbClr val="FF3399"/>
        </a:hlink>
        <a:folHlink>
          <a:srgbClr val="FE1F0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алют 2">
        <a:dk1>
          <a:srgbClr val="0000A4"/>
        </a:dk1>
        <a:lt1>
          <a:srgbClr val="CCFFFF"/>
        </a:lt1>
        <a:dk2>
          <a:srgbClr val="000066"/>
        </a:dk2>
        <a:lt2>
          <a:srgbClr val="00FFFF"/>
        </a:lt2>
        <a:accent1>
          <a:srgbClr val="51B2E3"/>
        </a:accent1>
        <a:accent2>
          <a:srgbClr val="04E8AC"/>
        </a:accent2>
        <a:accent3>
          <a:srgbClr val="AAAAB8"/>
        </a:accent3>
        <a:accent4>
          <a:srgbClr val="AEDADA"/>
        </a:accent4>
        <a:accent5>
          <a:srgbClr val="B3D5EF"/>
        </a:accent5>
        <a:accent6>
          <a:srgbClr val="03D29B"/>
        </a:accent6>
        <a:hlink>
          <a:srgbClr val="FF3399"/>
        </a:hlink>
        <a:folHlink>
          <a:srgbClr val="8F5FD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алют 3">
        <a:dk1>
          <a:srgbClr val="9F237F"/>
        </a:dk1>
        <a:lt1>
          <a:srgbClr val="FFCC00"/>
        </a:lt1>
        <a:dk2>
          <a:srgbClr val="000000"/>
        </a:dk2>
        <a:lt2>
          <a:srgbClr val="FFFFFF"/>
        </a:lt2>
        <a:accent1>
          <a:srgbClr val="39A6DD"/>
        </a:accent1>
        <a:accent2>
          <a:srgbClr val="FF03E7"/>
        </a:accent2>
        <a:accent3>
          <a:srgbClr val="AAAAAA"/>
        </a:accent3>
        <a:accent4>
          <a:srgbClr val="DAAE00"/>
        </a:accent4>
        <a:accent5>
          <a:srgbClr val="AED0EB"/>
        </a:accent5>
        <a:accent6>
          <a:srgbClr val="E702D1"/>
        </a:accent6>
        <a:hlink>
          <a:srgbClr val="FF3399"/>
        </a:hlink>
        <a:folHlink>
          <a:srgbClr val="753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алют 4">
        <a:dk1>
          <a:srgbClr val="00603B"/>
        </a:dk1>
        <a:lt1>
          <a:srgbClr val="FFCC00"/>
        </a:lt1>
        <a:dk2>
          <a:srgbClr val="000000"/>
        </a:dk2>
        <a:lt2>
          <a:srgbClr val="FFFFFF"/>
        </a:lt2>
        <a:accent1>
          <a:srgbClr val="39A6DD"/>
        </a:accent1>
        <a:accent2>
          <a:srgbClr val="07FB18"/>
        </a:accent2>
        <a:accent3>
          <a:srgbClr val="AAAAAA"/>
        </a:accent3>
        <a:accent4>
          <a:srgbClr val="DAAE00"/>
        </a:accent4>
        <a:accent5>
          <a:srgbClr val="AED0EB"/>
        </a:accent5>
        <a:accent6>
          <a:srgbClr val="06E315"/>
        </a:accent6>
        <a:hlink>
          <a:srgbClr val="FF3399"/>
        </a:hlink>
        <a:folHlink>
          <a:srgbClr val="753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алют 5">
        <a:dk1>
          <a:srgbClr val="FF6600"/>
        </a:dk1>
        <a:lt1>
          <a:srgbClr val="FFFFFF"/>
        </a:lt1>
        <a:dk2>
          <a:srgbClr val="003366"/>
        </a:dk2>
        <a:lt2>
          <a:srgbClr val="FFFFFF"/>
        </a:lt2>
        <a:accent1>
          <a:srgbClr val="FF99FF"/>
        </a:accent1>
        <a:accent2>
          <a:srgbClr val="FFFF99"/>
        </a:accent2>
        <a:accent3>
          <a:srgbClr val="AAADB8"/>
        </a:accent3>
        <a:accent4>
          <a:srgbClr val="DADADA"/>
        </a:accent4>
        <a:accent5>
          <a:srgbClr val="FFCAFF"/>
        </a:accent5>
        <a:accent6>
          <a:srgbClr val="E7E78A"/>
        </a:accent6>
        <a:hlink>
          <a:srgbClr val="FF33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алют 6">
        <a:dk1>
          <a:srgbClr val="000000"/>
        </a:dk1>
        <a:lt1>
          <a:srgbClr val="FFFFFF"/>
        </a:lt1>
        <a:dk2>
          <a:srgbClr val="993366"/>
        </a:dk2>
        <a:lt2>
          <a:srgbClr val="CCFFFF"/>
        </a:lt2>
        <a:accent1>
          <a:srgbClr val="CCECFF"/>
        </a:accent1>
        <a:accent2>
          <a:srgbClr val="FFFF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8A"/>
        </a:accent6>
        <a:hlink>
          <a:srgbClr val="FFCCFF"/>
        </a:hlink>
        <a:folHlink>
          <a:srgbClr val="FF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1431</TotalTime>
  <Words>1662</Words>
  <Application>Microsoft Office PowerPoint</Application>
  <PresentationFormat>Экран (4:3)</PresentationFormat>
  <Paragraphs>186</Paragraphs>
  <Slides>39</Slides>
  <Notes>14</Notes>
  <HiddenSlides>0</HiddenSlides>
  <MMClips>0</MMClips>
  <ScaleCrop>false</ScaleCrop>
  <HeadingPairs>
    <vt:vector size="10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39</vt:i4>
      </vt:variant>
      <vt:variant>
        <vt:lpstr>Произвольные показы</vt:lpstr>
      </vt:variant>
      <vt:variant>
        <vt:i4>2</vt:i4>
      </vt:variant>
    </vt:vector>
  </HeadingPairs>
  <TitlesOfParts>
    <vt:vector size="48" baseType="lpstr">
      <vt:lpstr>Arial</vt:lpstr>
      <vt:lpstr>Impact</vt:lpstr>
      <vt:lpstr>MS Reference Sans Serif</vt:lpstr>
      <vt:lpstr>Times New Roman</vt:lpstr>
      <vt:lpstr>01069075</vt:lpstr>
      <vt:lpstr>Салют</vt:lpstr>
      <vt:lpstr>Visio</vt:lpstr>
      <vt:lpstr>  Лекция 3  Моделирование данных в модуле Framework Manager</vt:lpstr>
      <vt:lpstr>Платформа IBM Cognos BI </vt:lpstr>
      <vt:lpstr>Технология работы в  IBM Cognos 8 BI</vt:lpstr>
      <vt:lpstr>Framework Manager</vt:lpstr>
      <vt:lpstr>Фазы работы в Framework Manager</vt:lpstr>
      <vt:lpstr>Презентация PowerPoint</vt:lpstr>
      <vt:lpstr>Проект</vt:lpstr>
      <vt:lpstr>Презентация PowerPoint</vt:lpstr>
      <vt:lpstr>Проект Framework Manager</vt:lpstr>
      <vt:lpstr>Физический слой модели метаданных</vt:lpstr>
      <vt:lpstr>Презентация PowerPoint</vt:lpstr>
      <vt:lpstr>Презентация PowerPoint</vt:lpstr>
      <vt:lpstr>Просмотр и редактирование свойств элементов </vt:lpstr>
      <vt:lpstr>Настройка проекта: настройка свойств</vt:lpstr>
      <vt:lpstr>Презентация PowerPoint</vt:lpstr>
      <vt:lpstr>Что такое Framework Manager? </vt:lpstr>
      <vt:lpstr>Элементы метаданных в Framework Manager</vt:lpstr>
      <vt:lpstr>Обзор Framework Manager</vt:lpstr>
      <vt:lpstr>Агрегация элементов и показателей</vt:lpstr>
      <vt:lpstr>Презентация PowerPoint</vt:lpstr>
      <vt:lpstr>Презентация PowerPoint</vt:lpstr>
      <vt:lpstr>Презентация PowerPoint</vt:lpstr>
      <vt:lpstr>Связи в Framework Manager</vt:lpstr>
      <vt:lpstr>Типы связей в FM</vt:lpstr>
      <vt:lpstr>Практическая работа</vt:lpstr>
      <vt:lpstr>Настройка проекта: настройка связей</vt:lpstr>
      <vt:lpstr>Настройка проекта: удаление рекурсивной связи</vt:lpstr>
      <vt:lpstr>Презентация PowerPoint</vt:lpstr>
      <vt:lpstr>Настройка проекта: создание бизнес-измерений</vt:lpstr>
      <vt:lpstr>Настройка проекта: создание бизнес-правил</vt:lpstr>
      <vt:lpstr>Настройка проекта: измерение времени </vt:lpstr>
      <vt:lpstr>Настройка проекта: применение детерминант</vt:lpstr>
      <vt:lpstr>Создание бизнес-представления (реляционная модель)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Создание бизнес-представления (многомерная модель)</vt:lpstr>
      <vt:lpstr>IS Levels</vt:lpstr>
      <vt:lpstr>ERP_CRM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subject/>
  <dc:creator>VD</dc:creator>
  <cp:keywords/>
  <dc:description/>
  <cp:lastModifiedBy>Дьяконова Людмила Павловна</cp:lastModifiedBy>
  <cp:revision>276</cp:revision>
  <dcterms:created xsi:type="dcterms:W3CDTF">2010-03-18T08:18:43Z</dcterms:created>
  <dcterms:modified xsi:type="dcterms:W3CDTF">2023-11-22T06:37:23Z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TC010690751049</vt:lpwstr>
  </property>
</Properties>
</file>