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71" r:id="rId8"/>
    <p:sldId id="268" r:id="rId9"/>
    <p:sldId id="263" r:id="rId10"/>
    <p:sldId id="270" r:id="rId11"/>
    <p:sldId id="269" r:id="rId12"/>
    <p:sldId id="266" r:id="rId13"/>
    <p:sldId id="26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232" y="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061D2-703D-444C-924D-B5E5D266101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TW" altLang="en-US"/>
        </a:p>
      </dgm:t>
    </dgm:pt>
    <dgm:pt modelId="{EE5B9F5A-445A-4F53-AF7F-5DFB9EB5335D}">
      <dgm:prSet/>
      <dgm:spPr/>
      <dgm:t>
        <a:bodyPr/>
        <a:lstStyle/>
        <a:p>
          <a:pPr rtl="0"/>
          <a:r>
            <a:rPr lang="zh-TW" smtClean="0"/>
            <a:t>訓練資料集建立模型</a:t>
          </a:r>
          <a:endParaRPr lang="zh-TW"/>
        </a:p>
      </dgm:t>
    </dgm:pt>
    <dgm:pt modelId="{24537503-5A35-45D8-A550-A19F7CA214BB}" type="parTrans" cxnId="{376EC0CD-1CCC-4301-8B4C-9D1B3379C829}">
      <dgm:prSet/>
      <dgm:spPr/>
      <dgm:t>
        <a:bodyPr/>
        <a:lstStyle/>
        <a:p>
          <a:endParaRPr lang="zh-TW" altLang="en-US"/>
        </a:p>
      </dgm:t>
    </dgm:pt>
    <dgm:pt modelId="{A02389F5-4F6C-4B8D-9B92-991F59E54F27}" type="sibTrans" cxnId="{376EC0CD-1CCC-4301-8B4C-9D1B3379C829}">
      <dgm:prSet/>
      <dgm:spPr/>
      <dgm:t>
        <a:bodyPr/>
        <a:lstStyle/>
        <a:p>
          <a:endParaRPr lang="zh-TW" altLang="en-US"/>
        </a:p>
      </dgm:t>
    </dgm:pt>
    <dgm:pt modelId="{B394AC8C-BA6A-40BC-9E74-2644C2C5359E}">
      <dgm:prSet/>
      <dgm:spPr/>
      <dgm:t>
        <a:bodyPr/>
        <a:lstStyle/>
        <a:p>
          <a:pPr rtl="0"/>
          <a:r>
            <a:rPr lang="zh-TW" smtClean="0"/>
            <a:t>計算其訓練資料集錯誤率</a:t>
          </a:r>
          <a:endParaRPr lang="zh-TW"/>
        </a:p>
      </dgm:t>
    </dgm:pt>
    <dgm:pt modelId="{6B11BB83-B995-4E6F-AB1D-5320E35C8566}" type="parTrans" cxnId="{4B7DE120-BC20-482D-89C4-B50367A4BEC9}">
      <dgm:prSet/>
      <dgm:spPr/>
      <dgm:t>
        <a:bodyPr/>
        <a:lstStyle/>
        <a:p>
          <a:endParaRPr lang="zh-TW" altLang="en-US"/>
        </a:p>
      </dgm:t>
    </dgm:pt>
    <dgm:pt modelId="{F93CECD2-E801-43BA-88A4-1FD2B8C266A2}" type="sibTrans" cxnId="{4B7DE120-BC20-482D-89C4-B50367A4BEC9}">
      <dgm:prSet/>
      <dgm:spPr/>
      <dgm:t>
        <a:bodyPr/>
        <a:lstStyle/>
        <a:p>
          <a:endParaRPr lang="zh-TW" altLang="en-US"/>
        </a:p>
      </dgm:t>
    </dgm:pt>
    <dgm:pt modelId="{EEFB6E89-C082-4C6F-9200-F82C18EDE155}">
      <dgm:prSet/>
      <dgm:spPr/>
      <dgm:t>
        <a:bodyPr/>
        <a:lstStyle/>
        <a:p>
          <a:pPr rtl="0"/>
          <a:r>
            <a:rPr lang="zh-TW" smtClean="0"/>
            <a:t>計算其測試訓練集錯誤率</a:t>
          </a:r>
          <a:endParaRPr lang="zh-TW"/>
        </a:p>
      </dgm:t>
    </dgm:pt>
    <dgm:pt modelId="{40AA3FA1-0CD3-4E40-BA18-E88ECBACAAE2}" type="parTrans" cxnId="{E3E0656F-33E6-4CFC-B9AE-2C14AC6080AE}">
      <dgm:prSet/>
      <dgm:spPr/>
      <dgm:t>
        <a:bodyPr/>
        <a:lstStyle/>
        <a:p>
          <a:endParaRPr lang="zh-TW" altLang="en-US"/>
        </a:p>
      </dgm:t>
    </dgm:pt>
    <dgm:pt modelId="{EBAF1F7C-573A-4507-A09E-BAB1FCCD7872}" type="sibTrans" cxnId="{E3E0656F-33E6-4CFC-B9AE-2C14AC6080AE}">
      <dgm:prSet/>
      <dgm:spPr/>
      <dgm:t>
        <a:bodyPr/>
        <a:lstStyle/>
        <a:p>
          <a:endParaRPr lang="zh-TW" altLang="en-US"/>
        </a:p>
      </dgm:t>
    </dgm:pt>
    <dgm:pt modelId="{1A036C7E-4688-45AD-96E4-5124E0E7AE2C}" type="pres">
      <dgm:prSet presAssocID="{EB9061D2-703D-444C-924D-B5E5D2661014}" presName="Name0" presStyleCnt="0">
        <dgm:presLayoutVars>
          <dgm:dir/>
          <dgm:resizeHandles val="exact"/>
        </dgm:presLayoutVars>
      </dgm:prSet>
      <dgm:spPr/>
    </dgm:pt>
    <dgm:pt modelId="{28EB7154-9153-436C-AD81-9117FBA753CA}" type="pres">
      <dgm:prSet presAssocID="{EE5B9F5A-445A-4F53-AF7F-5DFB9EB5335D}" presName="node" presStyleLbl="node1" presStyleIdx="0" presStyleCnt="3">
        <dgm:presLayoutVars>
          <dgm:bulletEnabled val="1"/>
        </dgm:presLayoutVars>
      </dgm:prSet>
      <dgm:spPr/>
    </dgm:pt>
    <dgm:pt modelId="{DCF97B90-3089-4B29-9BC4-38ECEA75D2AC}" type="pres">
      <dgm:prSet presAssocID="{A02389F5-4F6C-4B8D-9B92-991F59E54F27}" presName="sibTrans" presStyleLbl="sibTrans2D1" presStyleIdx="0" presStyleCnt="2"/>
      <dgm:spPr/>
    </dgm:pt>
    <dgm:pt modelId="{D1E3C1B2-99C5-45AA-9E05-06783B1F02CE}" type="pres">
      <dgm:prSet presAssocID="{A02389F5-4F6C-4B8D-9B92-991F59E54F27}" presName="connectorText" presStyleLbl="sibTrans2D1" presStyleIdx="0" presStyleCnt="2"/>
      <dgm:spPr/>
    </dgm:pt>
    <dgm:pt modelId="{97E4F0D3-19F5-4008-A934-B6B4FA8E3C9F}" type="pres">
      <dgm:prSet presAssocID="{B394AC8C-BA6A-40BC-9E74-2644C2C5359E}" presName="node" presStyleLbl="node1" presStyleIdx="1" presStyleCnt="3">
        <dgm:presLayoutVars>
          <dgm:bulletEnabled val="1"/>
        </dgm:presLayoutVars>
      </dgm:prSet>
      <dgm:spPr/>
    </dgm:pt>
    <dgm:pt modelId="{35959E7B-D2A5-4A03-86E1-30C72C70403D}" type="pres">
      <dgm:prSet presAssocID="{F93CECD2-E801-43BA-88A4-1FD2B8C266A2}" presName="sibTrans" presStyleLbl="sibTrans2D1" presStyleIdx="1" presStyleCnt="2"/>
      <dgm:spPr/>
    </dgm:pt>
    <dgm:pt modelId="{1B392AC1-154D-4D13-80BA-0450E136A925}" type="pres">
      <dgm:prSet presAssocID="{F93CECD2-E801-43BA-88A4-1FD2B8C266A2}" presName="connectorText" presStyleLbl="sibTrans2D1" presStyleIdx="1" presStyleCnt="2"/>
      <dgm:spPr/>
    </dgm:pt>
    <dgm:pt modelId="{D6EF937C-35C9-4342-9AEA-898C768903DC}" type="pres">
      <dgm:prSet presAssocID="{EEFB6E89-C082-4C6F-9200-F82C18EDE155}" presName="node" presStyleLbl="node1" presStyleIdx="2" presStyleCnt="3">
        <dgm:presLayoutVars>
          <dgm:bulletEnabled val="1"/>
        </dgm:presLayoutVars>
      </dgm:prSet>
      <dgm:spPr/>
    </dgm:pt>
  </dgm:ptLst>
  <dgm:cxnLst>
    <dgm:cxn modelId="{10B986DD-BAD7-41BD-B85E-3133B0636EFB}" type="presOf" srcId="{EB9061D2-703D-444C-924D-B5E5D2661014}" destId="{1A036C7E-4688-45AD-96E4-5124E0E7AE2C}" srcOrd="0" destOrd="0" presId="urn:microsoft.com/office/officeart/2005/8/layout/process1"/>
    <dgm:cxn modelId="{E3E0656F-33E6-4CFC-B9AE-2C14AC6080AE}" srcId="{EB9061D2-703D-444C-924D-B5E5D2661014}" destId="{EEFB6E89-C082-4C6F-9200-F82C18EDE155}" srcOrd="2" destOrd="0" parTransId="{40AA3FA1-0CD3-4E40-BA18-E88ECBACAAE2}" sibTransId="{EBAF1F7C-573A-4507-A09E-BAB1FCCD7872}"/>
    <dgm:cxn modelId="{D0781827-2691-4BDE-8448-E2D9D2C582B1}" type="presOf" srcId="{F93CECD2-E801-43BA-88A4-1FD2B8C266A2}" destId="{35959E7B-D2A5-4A03-86E1-30C72C70403D}" srcOrd="0" destOrd="0" presId="urn:microsoft.com/office/officeart/2005/8/layout/process1"/>
    <dgm:cxn modelId="{9289B772-F0DD-4C14-9EE5-F70F47875763}" type="presOf" srcId="{F93CECD2-E801-43BA-88A4-1FD2B8C266A2}" destId="{1B392AC1-154D-4D13-80BA-0450E136A925}" srcOrd="1" destOrd="0" presId="urn:microsoft.com/office/officeart/2005/8/layout/process1"/>
    <dgm:cxn modelId="{095A3E9C-6E6E-4EBC-81D7-CAAD618CCEF0}" type="presOf" srcId="{EE5B9F5A-445A-4F53-AF7F-5DFB9EB5335D}" destId="{28EB7154-9153-436C-AD81-9117FBA753CA}" srcOrd="0" destOrd="0" presId="urn:microsoft.com/office/officeart/2005/8/layout/process1"/>
    <dgm:cxn modelId="{376EC0CD-1CCC-4301-8B4C-9D1B3379C829}" srcId="{EB9061D2-703D-444C-924D-B5E5D2661014}" destId="{EE5B9F5A-445A-4F53-AF7F-5DFB9EB5335D}" srcOrd="0" destOrd="0" parTransId="{24537503-5A35-45D8-A550-A19F7CA214BB}" sibTransId="{A02389F5-4F6C-4B8D-9B92-991F59E54F27}"/>
    <dgm:cxn modelId="{574819E8-23F0-41A3-A7AD-92188A374AD5}" type="presOf" srcId="{B394AC8C-BA6A-40BC-9E74-2644C2C5359E}" destId="{97E4F0D3-19F5-4008-A934-B6B4FA8E3C9F}" srcOrd="0" destOrd="0" presId="urn:microsoft.com/office/officeart/2005/8/layout/process1"/>
    <dgm:cxn modelId="{5C9572DB-1EAF-4FA0-8E1E-7CFD42C47086}" type="presOf" srcId="{A02389F5-4F6C-4B8D-9B92-991F59E54F27}" destId="{DCF97B90-3089-4B29-9BC4-38ECEA75D2AC}" srcOrd="0" destOrd="0" presId="urn:microsoft.com/office/officeart/2005/8/layout/process1"/>
    <dgm:cxn modelId="{9EF3060B-B317-4C93-8DFB-8B9A04E7447E}" type="presOf" srcId="{EEFB6E89-C082-4C6F-9200-F82C18EDE155}" destId="{D6EF937C-35C9-4342-9AEA-898C768903DC}" srcOrd="0" destOrd="0" presId="urn:microsoft.com/office/officeart/2005/8/layout/process1"/>
    <dgm:cxn modelId="{4B7DE120-BC20-482D-89C4-B50367A4BEC9}" srcId="{EB9061D2-703D-444C-924D-B5E5D2661014}" destId="{B394AC8C-BA6A-40BC-9E74-2644C2C5359E}" srcOrd="1" destOrd="0" parTransId="{6B11BB83-B995-4E6F-AB1D-5320E35C8566}" sibTransId="{F93CECD2-E801-43BA-88A4-1FD2B8C266A2}"/>
    <dgm:cxn modelId="{06403B89-D443-4728-AF2C-3FDC3FD3F99A}" type="presOf" srcId="{A02389F5-4F6C-4B8D-9B92-991F59E54F27}" destId="{D1E3C1B2-99C5-45AA-9E05-06783B1F02CE}" srcOrd="1" destOrd="0" presId="urn:microsoft.com/office/officeart/2005/8/layout/process1"/>
    <dgm:cxn modelId="{E9EFE3D5-265A-4F42-B2EA-DE069D61B4C8}" type="presParOf" srcId="{1A036C7E-4688-45AD-96E4-5124E0E7AE2C}" destId="{28EB7154-9153-436C-AD81-9117FBA753CA}" srcOrd="0" destOrd="0" presId="urn:microsoft.com/office/officeart/2005/8/layout/process1"/>
    <dgm:cxn modelId="{A6D23F8F-DF6A-4CF8-B7DB-252C570EB725}" type="presParOf" srcId="{1A036C7E-4688-45AD-96E4-5124E0E7AE2C}" destId="{DCF97B90-3089-4B29-9BC4-38ECEA75D2AC}" srcOrd="1" destOrd="0" presId="urn:microsoft.com/office/officeart/2005/8/layout/process1"/>
    <dgm:cxn modelId="{3D7C02D6-8AA0-4DE0-BDAC-5085AD4612E3}" type="presParOf" srcId="{DCF97B90-3089-4B29-9BC4-38ECEA75D2AC}" destId="{D1E3C1B2-99C5-45AA-9E05-06783B1F02CE}" srcOrd="0" destOrd="0" presId="urn:microsoft.com/office/officeart/2005/8/layout/process1"/>
    <dgm:cxn modelId="{1E1E38B7-CD00-4088-83B5-4CE62CA28C04}" type="presParOf" srcId="{1A036C7E-4688-45AD-96E4-5124E0E7AE2C}" destId="{97E4F0D3-19F5-4008-A934-B6B4FA8E3C9F}" srcOrd="2" destOrd="0" presId="urn:microsoft.com/office/officeart/2005/8/layout/process1"/>
    <dgm:cxn modelId="{967313DB-EA6E-4339-B028-0DE31F28F0CF}" type="presParOf" srcId="{1A036C7E-4688-45AD-96E4-5124E0E7AE2C}" destId="{35959E7B-D2A5-4A03-86E1-30C72C70403D}" srcOrd="3" destOrd="0" presId="urn:microsoft.com/office/officeart/2005/8/layout/process1"/>
    <dgm:cxn modelId="{A6D261A6-1A59-46EA-B9BE-9D0B4B9D5AFC}" type="presParOf" srcId="{35959E7B-D2A5-4A03-86E1-30C72C70403D}" destId="{1B392AC1-154D-4D13-80BA-0450E136A925}" srcOrd="0" destOrd="0" presId="urn:microsoft.com/office/officeart/2005/8/layout/process1"/>
    <dgm:cxn modelId="{DB40A5A4-A0E5-419E-998B-6D609EA236B0}" type="presParOf" srcId="{1A036C7E-4688-45AD-96E4-5124E0E7AE2C}" destId="{D6EF937C-35C9-4342-9AEA-898C768903D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B7154-9153-436C-AD81-9117FBA753CA}">
      <dsp:nvSpPr>
        <dsp:cNvPr id="0" name=""/>
        <dsp:cNvSpPr/>
      </dsp:nvSpPr>
      <dsp:spPr>
        <a:xfrm>
          <a:off x="8036" y="107255"/>
          <a:ext cx="2402085" cy="1441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700" kern="1200" smtClean="0"/>
            <a:t>訓練資料集建立模型</a:t>
          </a:r>
          <a:endParaRPr lang="zh-TW" sz="2700" kern="1200"/>
        </a:p>
      </dsp:txBody>
      <dsp:txXfrm>
        <a:off x="50249" y="149468"/>
        <a:ext cx="2317659" cy="1356825"/>
      </dsp:txXfrm>
    </dsp:sp>
    <dsp:sp modelId="{DCF97B90-3089-4B29-9BC4-38ECEA75D2AC}">
      <dsp:nvSpPr>
        <dsp:cNvPr id="0" name=""/>
        <dsp:cNvSpPr/>
      </dsp:nvSpPr>
      <dsp:spPr>
        <a:xfrm>
          <a:off x="2650331" y="530022"/>
          <a:ext cx="509242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100" kern="1200"/>
        </a:p>
      </dsp:txBody>
      <dsp:txXfrm>
        <a:off x="2650331" y="649165"/>
        <a:ext cx="356469" cy="357431"/>
      </dsp:txXfrm>
    </dsp:sp>
    <dsp:sp modelId="{97E4F0D3-19F5-4008-A934-B6B4FA8E3C9F}">
      <dsp:nvSpPr>
        <dsp:cNvPr id="0" name=""/>
        <dsp:cNvSpPr/>
      </dsp:nvSpPr>
      <dsp:spPr>
        <a:xfrm>
          <a:off x="3370957" y="107255"/>
          <a:ext cx="2402085" cy="1441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700" kern="1200" smtClean="0"/>
            <a:t>計算其訓練資料集錯誤率</a:t>
          </a:r>
          <a:endParaRPr lang="zh-TW" sz="2700" kern="1200"/>
        </a:p>
      </dsp:txBody>
      <dsp:txXfrm>
        <a:off x="3413170" y="149468"/>
        <a:ext cx="2317659" cy="1356825"/>
      </dsp:txXfrm>
    </dsp:sp>
    <dsp:sp modelId="{35959E7B-D2A5-4A03-86E1-30C72C70403D}">
      <dsp:nvSpPr>
        <dsp:cNvPr id="0" name=""/>
        <dsp:cNvSpPr/>
      </dsp:nvSpPr>
      <dsp:spPr>
        <a:xfrm>
          <a:off x="6013251" y="530022"/>
          <a:ext cx="509242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100" kern="1200"/>
        </a:p>
      </dsp:txBody>
      <dsp:txXfrm>
        <a:off x="6013251" y="649165"/>
        <a:ext cx="356469" cy="357431"/>
      </dsp:txXfrm>
    </dsp:sp>
    <dsp:sp modelId="{D6EF937C-35C9-4342-9AEA-898C768903DC}">
      <dsp:nvSpPr>
        <dsp:cNvPr id="0" name=""/>
        <dsp:cNvSpPr/>
      </dsp:nvSpPr>
      <dsp:spPr>
        <a:xfrm>
          <a:off x="6733877" y="107255"/>
          <a:ext cx="2402085" cy="1441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700" kern="1200" smtClean="0"/>
            <a:t>計算其測試訓練集錯誤率</a:t>
          </a:r>
          <a:endParaRPr lang="zh-TW" sz="2700" kern="1200"/>
        </a:p>
      </dsp:txBody>
      <dsp:txXfrm>
        <a:off x="6776090" y="149468"/>
        <a:ext cx="2317659" cy="1356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E4D4-248D-4E63-9A20-869142BFD21B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EB7D-5BEE-4A1B-AB53-7D4238AEA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21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E4D4-248D-4E63-9A20-869142BFD21B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EB7D-5BEE-4A1B-AB53-7D4238AEA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1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E4D4-248D-4E63-9A20-869142BFD21B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EB7D-5BEE-4A1B-AB53-7D4238AEA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57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E4D4-248D-4E63-9A20-869142BFD21B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EB7D-5BEE-4A1B-AB53-7D4238AEA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4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E4D4-248D-4E63-9A20-869142BFD21B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EB7D-5BEE-4A1B-AB53-7D4238AEA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16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E4D4-248D-4E63-9A20-869142BFD21B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EB7D-5BEE-4A1B-AB53-7D4238AEA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03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E4D4-248D-4E63-9A20-869142BFD21B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EB7D-5BEE-4A1B-AB53-7D4238AEA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94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E4D4-248D-4E63-9A20-869142BFD21B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EB7D-5BEE-4A1B-AB53-7D4238AEA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51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E4D4-248D-4E63-9A20-869142BFD21B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EB7D-5BEE-4A1B-AB53-7D4238AEA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54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E4D4-248D-4E63-9A20-869142BFD21B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EB7D-5BEE-4A1B-AB53-7D4238AEA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04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E4D4-248D-4E63-9A20-869142BFD21B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EB7D-5BEE-4A1B-AB53-7D4238AEA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41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E4D4-248D-4E63-9A20-869142BFD21B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BEB7D-5BEE-4A1B-AB53-7D4238AEA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30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4255"/>
          </a:xfrm>
        </p:spPr>
        <p:txBody>
          <a:bodyPr/>
          <a:lstStyle/>
          <a:p>
            <a:r>
              <a:rPr lang="zh-TW" altLang="en-US" dirty="0" smtClean="0"/>
              <a:t>建立模型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76400" y="3978754"/>
            <a:ext cx="9144000" cy="1655762"/>
          </a:xfrm>
        </p:spPr>
        <p:txBody>
          <a:bodyPr/>
          <a:lstStyle/>
          <a:p>
            <a:r>
              <a:rPr lang="zh-TW" altLang="en-US" dirty="0" smtClean="0"/>
              <a:t>分類方法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羅吉斯迴歸、</a:t>
            </a:r>
            <a:r>
              <a:rPr lang="zh-TW" altLang="en-US" dirty="0" smtClean="0"/>
              <a:t>隨機森林、</a:t>
            </a:r>
            <a:r>
              <a:rPr lang="zh-TW" altLang="en-US" dirty="0" smtClean="0"/>
              <a:t>線性判別分析、</a:t>
            </a:r>
            <a:r>
              <a:rPr lang="zh-TW" altLang="en-US" dirty="0" smtClean="0"/>
              <a:t>支持向量機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2744814730"/>
              </p:ext>
            </p:extLst>
          </p:nvPr>
        </p:nvGraphicFramePr>
        <p:xfrm>
          <a:off x="1676400" y="2136618"/>
          <a:ext cx="9144000" cy="165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190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989" y="1849030"/>
            <a:ext cx="8188021" cy="457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1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模型準確率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14350" y="1935071"/>
          <a:ext cx="634795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676945">
                  <a:extLst>
                    <a:ext uri="{9D8B030D-6E8A-4147-A177-3AD203B41FA5}">
                      <a16:colId xmlns:a16="http://schemas.microsoft.com/office/drawing/2014/main" val="3906052362"/>
                    </a:ext>
                  </a:extLst>
                </a:gridCol>
                <a:gridCol w="1676945">
                  <a:extLst>
                    <a:ext uri="{9D8B030D-6E8A-4147-A177-3AD203B41FA5}">
                      <a16:colId xmlns:a16="http://schemas.microsoft.com/office/drawing/2014/main" val="401072631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73908112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2018447539"/>
                    </a:ext>
                  </a:extLst>
                </a:gridCol>
              </a:tblGrid>
              <a:tr h="37849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Apparent Rate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表面錯誤率</a:t>
                      </a: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1.53 %)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預測</a:t>
                      </a:r>
                      <a:r>
                        <a:rPr lang="zh-TW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817"/>
                  </a:ext>
                </a:extLst>
              </a:tr>
              <a:tr h="378495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55397"/>
                  </a:ext>
                </a:extLst>
              </a:tr>
              <a:tr h="3784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實際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51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459303"/>
                  </a:ext>
                </a:extLst>
              </a:tr>
              <a:tr h="3784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7577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82318"/>
              </p:ext>
            </p:extLst>
          </p:nvPr>
        </p:nvGraphicFramePr>
        <p:xfrm>
          <a:off x="2034666" y="4269198"/>
          <a:ext cx="634795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676945">
                  <a:extLst>
                    <a:ext uri="{9D8B030D-6E8A-4147-A177-3AD203B41FA5}">
                      <a16:colId xmlns:a16="http://schemas.microsoft.com/office/drawing/2014/main" val="3906052362"/>
                    </a:ext>
                  </a:extLst>
                </a:gridCol>
                <a:gridCol w="1676945">
                  <a:extLst>
                    <a:ext uri="{9D8B030D-6E8A-4147-A177-3AD203B41FA5}">
                      <a16:colId xmlns:a16="http://schemas.microsoft.com/office/drawing/2014/main" val="401072631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73908112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2018447539"/>
                    </a:ext>
                  </a:extLst>
                </a:gridCol>
              </a:tblGrid>
              <a:tr h="37849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True Error</a:t>
                      </a:r>
                      <a:r>
                        <a:rPr 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Rate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真實</a:t>
                      </a:r>
                      <a:r>
                        <a:rPr lang="zh-TW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錯誤率</a:t>
                      </a:r>
                      <a:r>
                        <a:rPr lang="en-US" sz="25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en-US" sz="25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%)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預測</a:t>
                      </a:r>
                      <a:r>
                        <a:rPr lang="zh-TW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817"/>
                  </a:ext>
                </a:extLst>
              </a:tr>
              <a:tr h="378495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55397"/>
                  </a:ext>
                </a:extLst>
              </a:tr>
              <a:tr h="3784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實際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459303"/>
                  </a:ext>
                </a:extLst>
              </a:tr>
              <a:tr h="3784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75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1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各分類方法比較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在建立模型中皆會有分錯的可能性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497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2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羅吉斯迴歸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89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模型準確率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447431"/>
              </p:ext>
            </p:extLst>
          </p:nvPr>
        </p:nvGraphicFramePr>
        <p:xfrm>
          <a:off x="1914350" y="1935071"/>
          <a:ext cx="634795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676945">
                  <a:extLst>
                    <a:ext uri="{9D8B030D-6E8A-4147-A177-3AD203B41FA5}">
                      <a16:colId xmlns:a16="http://schemas.microsoft.com/office/drawing/2014/main" val="3906052362"/>
                    </a:ext>
                  </a:extLst>
                </a:gridCol>
                <a:gridCol w="1676945">
                  <a:extLst>
                    <a:ext uri="{9D8B030D-6E8A-4147-A177-3AD203B41FA5}">
                      <a16:colId xmlns:a16="http://schemas.microsoft.com/office/drawing/2014/main" val="401072631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73908112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2018447539"/>
                    </a:ext>
                  </a:extLst>
                </a:gridCol>
              </a:tblGrid>
              <a:tr h="37849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Apparent Rate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25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表面錯誤率</a:t>
                      </a:r>
                      <a:r>
                        <a:rPr lang="en-US" sz="25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1.53 %)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預測</a:t>
                      </a:r>
                      <a:r>
                        <a:rPr lang="zh-TW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817"/>
                  </a:ext>
                </a:extLst>
              </a:tr>
              <a:tr h="378495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55397"/>
                  </a:ext>
                </a:extLst>
              </a:tr>
              <a:tr h="3784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實際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51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459303"/>
                  </a:ext>
                </a:extLst>
              </a:tr>
              <a:tr h="3784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7577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01516"/>
              </p:ext>
            </p:extLst>
          </p:nvPr>
        </p:nvGraphicFramePr>
        <p:xfrm>
          <a:off x="2034666" y="4269198"/>
          <a:ext cx="634795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676945">
                  <a:extLst>
                    <a:ext uri="{9D8B030D-6E8A-4147-A177-3AD203B41FA5}">
                      <a16:colId xmlns:a16="http://schemas.microsoft.com/office/drawing/2014/main" val="3906052362"/>
                    </a:ext>
                  </a:extLst>
                </a:gridCol>
                <a:gridCol w="1676945">
                  <a:extLst>
                    <a:ext uri="{9D8B030D-6E8A-4147-A177-3AD203B41FA5}">
                      <a16:colId xmlns:a16="http://schemas.microsoft.com/office/drawing/2014/main" val="401072631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73908112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2018447539"/>
                    </a:ext>
                  </a:extLst>
                </a:gridCol>
              </a:tblGrid>
              <a:tr h="37849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True Error</a:t>
                      </a:r>
                      <a:r>
                        <a:rPr 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Rate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真實</a:t>
                      </a:r>
                      <a:r>
                        <a:rPr lang="zh-TW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錯誤率</a:t>
                      </a:r>
                      <a:r>
                        <a:rPr lang="en-US" sz="25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en-US" sz="25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%)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預測</a:t>
                      </a:r>
                      <a:r>
                        <a:rPr lang="zh-TW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817"/>
                  </a:ext>
                </a:extLst>
              </a:tr>
              <a:tr h="378495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55397"/>
                  </a:ext>
                </a:extLst>
              </a:tr>
              <a:tr h="3784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實際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459303"/>
                  </a:ext>
                </a:extLst>
              </a:tr>
              <a:tr h="3784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75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66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隨機森林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26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模型準確率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79606"/>
              </p:ext>
            </p:extLst>
          </p:nvPr>
        </p:nvGraphicFramePr>
        <p:xfrm>
          <a:off x="1914350" y="1935071"/>
          <a:ext cx="634795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676945">
                  <a:extLst>
                    <a:ext uri="{9D8B030D-6E8A-4147-A177-3AD203B41FA5}">
                      <a16:colId xmlns:a16="http://schemas.microsoft.com/office/drawing/2014/main" val="3906052362"/>
                    </a:ext>
                  </a:extLst>
                </a:gridCol>
                <a:gridCol w="1676945">
                  <a:extLst>
                    <a:ext uri="{9D8B030D-6E8A-4147-A177-3AD203B41FA5}">
                      <a16:colId xmlns:a16="http://schemas.microsoft.com/office/drawing/2014/main" val="401072631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73908112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2018447539"/>
                    </a:ext>
                  </a:extLst>
                </a:gridCol>
              </a:tblGrid>
              <a:tr h="37849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Apparent Rate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表面錯誤率</a:t>
                      </a: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1.53 %)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預測</a:t>
                      </a:r>
                      <a:r>
                        <a:rPr lang="zh-TW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817"/>
                  </a:ext>
                </a:extLst>
              </a:tr>
              <a:tr h="378495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55397"/>
                  </a:ext>
                </a:extLst>
              </a:tr>
              <a:tr h="3784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實際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51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459303"/>
                  </a:ext>
                </a:extLst>
              </a:tr>
              <a:tr h="3784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7577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626267"/>
              </p:ext>
            </p:extLst>
          </p:nvPr>
        </p:nvGraphicFramePr>
        <p:xfrm>
          <a:off x="2034666" y="4269198"/>
          <a:ext cx="634795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676945">
                  <a:extLst>
                    <a:ext uri="{9D8B030D-6E8A-4147-A177-3AD203B41FA5}">
                      <a16:colId xmlns:a16="http://schemas.microsoft.com/office/drawing/2014/main" val="3906052362"/>
                    </a:ext>
                  </a:extLst>
                </a:gridCol>
                <a:gridCol w="1676945">
                  <a:extLst>
                    <a:ext uri="{9D8B030D-6E8A-4147-A177-3AD203B41FA5}">
                      <a16:colId xmlns:a16="http://schemas.microsoft.com/office/drawing/2014/main" val="401072631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73908112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2018447539"/>
                    </a:ext>
                  </a:extLst>
                </a:gridCol>
              </a:tblGrid>
              <a:tr h="37849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True Error</a:t>
                      </a:r>
                      <a:r>
                        <a:rPr 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Rate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真實</a:t>
                      </a:r>
                      <a:r>
                        <a:rPr lang="zh-TW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錯誤率</a:t>
                      </a:r>
                      <a:r>
                        <a:rPr lang="en-US" sz="25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en-US" sz="25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%)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預測</a:t>
                      </a:r>
                      <a:r>
                        <a:rPr lang="zh-TW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817"/>
                  </a:ext>
                </a:extLst>
              </a:tr>
              <a:tr h="378495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55397"/>
                  </a:ext>
                </a:extLst>
              </a:tr>
              <a:tr h="3784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實際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459303"/>
                  </a:ext>
                </a:extLst>
              </a:tr>
              <a:tr h="3784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75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71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線性判別分析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100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07" y="1977413"/>
            <a:ext cx="697477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模型準確率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29186"/>
              </p:ext>
            </p:extLst>
          </p:nvPr>
        </p:nvGraphicFramePr>
        <p:xfrm>
          <a:off x="1914350" y="1935071"/>
          <a:ext cx="634795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676945">
                  <a:extLst>
                    <a:ext uri="{9D8B030D-6E8A-4147-A177-3AD203B41FA5}">
                      <a16:colId xmlns:a16="http://schemas.microsoft.com/office/drawing/2014/main" val="3906052362"/>
                    </a:ext>
                  </a:extLst>
                </a:gridCol>
                <a:gridCol w="1676945">
                  <a:extLst>
                    <a:ext uri="{9D8B030D-6E8A-4147-A177-3AD203B41FA5}">
                      <a16:colId xmlns:a16="http://schemas.microsoft.com/office/drawing/2014/main" val="401072631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73908112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2018447539"/>
                    </a:ext>
                  </a:extLst>
                </a:gridCol>
              </a:tblGrid>
              <a:tr h="37849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Apparent Rate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表面錯誤率</a:t>
                      </a: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1.53 %)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預測</a:t>
                      </a:r>
                      <a:r>
                        <a:rPr lang="zh-TW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817"/>
                  </a:ext>
                </a:extLst>
              </a:tr>
              <a:tr h="378495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55397"/>
                  </a:ext>
                </a:extLst>
              </a:tr>
              <a:tr h="3784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實際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51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459303"/>
                  </a:ext>
                </a:extLst>
              </a:tr>
              <a:tr h="3784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7577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6857"/>
              </p:ext>
            </p:extLst>
          </p:nvPr>
        </p:nvGraphicFramePr>
        <p:xfrm>
          <a:off x="2034666" y="4269198"/>
          <a:ext cx="634795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676945">
                  <a:extLst>
                    <a:ext uri="{9D8B030D-6E8A-4147-A177-3AD203B41FA5}">
                      <a16:colId xmlns:a16="http://schemas.microsoft.com/office/drawing/2014/main" val="3906052362"/>
                    </a:ext>
                  </a:extLst>
                </a:gridCol>
                <a:gridCol w="1676945">
                  <a:extLst>
                    <a:ext uri="{9D8B030D-6E8A-4147-A177-3AD203B41FA5}">
                      <a16:colId xmlns:a16="http://schemas.microsoft.com/office/drawing/2014/main" val="401072631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73908112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2018447539"/>
                    </a:ext>
                  </a:extLst>
                </a:gridCol>
              </a:tblGrid>
              <a:tr h="37849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True Error</a:t>
                      </a:r>
                      <a:r>
                        <a:rPr 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Rate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真實</a:t>
                      </a:r>
                      <a:r>
                        <a:rPr lang="zh-TW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錯誤率</a:t>
                      </a:r>
                      <a:r>
                        <a:rPr lang="en-US" sz="25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en-US" sz="25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%)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預測</a:t>
                      </a:r>
                      <a:r>
                        <a:rPr lang="zh-TW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817"/>
                  </a:ext>
                </a:extLst>
              </a:tr>
              <a:tr h="378495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55397"/>
                  </a:ext>
                </a:extLst>
              </a:tr>
              <a:tr h="3784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實際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459303"/>
                  </a:ext>
                </a:extLst>
              </a:tr>
              <a:tr h="3784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5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sz="25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75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2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支持向量機</a:t>
            </a:r>
            <a:r>
              <a:rPr lang="en-US" altLang="zh-TW" dirty="0" smtClean="0"/>
              <a:t>(SVM)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39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242</Words>
  <Application>Microsoft Office PowerPoint</Application>
  <PresentationFormat>寬螢幕</PresentationFormat>
  <Paragraphs>120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建立模型</vt:lpstr>
      <vt:lpstr>羅吉斯迴歸</vt:lpstr>
      <vt:lpstr>模型準確率</vt:lpstr>
      <vt:lpstr>隨機森林</vt:lpstr>
      <vt:lpstr>模型準確率</vt:lpstr>
      <vt:lpstr>線性判別分析</vt:lpstr>
      <vt:lpstr>PowerPoint 簡報</vt:lpstr>
      <vt:lpstr>模型準確率</vt:lpstr>
      <vt:lpstr>支持向量機(SVM)</vt:lpstr>
      <vt:lpstr>PowerPoint 簡報</vt:lpstr>
      <vt:lpstr>模型準確率</vt:lpstr>
      <vt:lpstr>各分類方法比較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建立模型</dc:title>
  <dc:creator>Charles Cao</dc:creator>
  <cp:lastModifiedBy>Charles Cao</cp:lastModifiedBy>
  <cp:revision>8</cp:revision>
  <dcterms:created xsi:type="dcterms:W3CDTF">2018-06-14T09:17:47Z</dcterms:created>
  <dcterms:modified xsi:type="dcterms:W3CDTF">2018-06-14T15:22:53Z</dcterms:modified>
</cp:coreProperties>
</file>