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72" r:id="rId1"/>
  </p:sldMasterIdLst>
  <p:notesMasterIdLst>
    <p:notesMasterId r:id="rId22"/>
  </p:notesMasterIdLst>
  <p:handoutMasterIdLst>
    <p:handoutMasterId r:id="rId23"/>
  </p:handoutMasterIdLst>
  <p:sldIdLst>
    <p:sldId id="261" r:id="rId2"/>
    <p:sldId id="257" r:id="rId3"/>
    <p:sldId id="263" r:id="rId4"/>
    <p:sldId id="304" r:id="rId5"/>
    <p:sldId id="299" r:id="rId6"/>
    <p:sldId id="264" r:id="rId7"/>
    <p:sldId id="294" r:id="rId8"/>
    <p:sldId id="295" r:id="rId9"/>
    <p:sldId id="296" r:id="rId10"/>
    <p:sldId id="297" r:id="rId11"/>
    <p:sldId id="293" r:id="rId12"/>
    <p:sldId id="298" r:id="rId13"/>
    <p:sldId id="302" r:id="rId14"/>
    <p:sldId id="275" r:id="rId15"/>
    <p:sldId id="287" r:id="rId16"/>
    <p:sldId id="300" r:id="rId17"/>
    <p:sldId id="303" r:id="rId18"/>
    <p:sldId id="301" r:id="rId19"/>
    <p:sldId id="289" r:id="rId20"/>
    <p:sldId id="291" r:id="rId21"/>
  </p:sldIdLst>
  <p:sldSz cx="12192000" cy="6858000"/>
  <p:notesSz cx="6858000" cy="9144000"/>
  <p:embeddedFontLst>
    <p:embeddedFont>
      <p:font typeface="Gen Jyuu Gothic Medium" panose="020B0402020203020207" pitchFamily="34" charset="-120"/>
      <p:regular r:id="rId24"/>
    </p:embeddedFont>
    <p:embeddedFont>
      <p:font typeface="標楷體" panose="03000509000000000000" pitchFamily="65" charset="-120"/>
      <p:regular r:id="rId25"/>
    </p:embeddedFont>
    <p:embeddedFont>
      <p:font typeface="Microsoft JhengHei UI" panose="020B0604030504040204" pitchFamily="34" charset="-120"/>
      <p:regular r:id="rId26"/>
      <p:bold r:id="rId27"/>
    </p:embeddedFont>
    <p:embeddedFont>
      <p:font typeface="Gen Jyuu Gothic Monospace Bold" panose="020B0609020203020207" pitchFamily="49" charset="-120"/>
      <p:bold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Gen Jyuu Gothic Light" panose="020B0103020203020207" pitchFamily="34" charset="-12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en Jyuu Gothic Bold" panose="020B0602020203020207" pitchFamily="34" charset="-120"/>
      <p:bold r:id="rId36"/>
    </p:embeddedFont>
  </p:embeddedFontLst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BD8F2"/>
    <a:srgbClr val="FAE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6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8E4EC-7444-4AB8-9D2D-CFD186627FD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BD61D5-95B6-4AA1-B55E-363DA8BA23A1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TW" altLang="en-US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用</a:t>
          </a:r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訓練資料集</a:t>
          </a:r>
          <a:endParaRPr lang="en-US" altLang="zh-TW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建立模型</a:t>
          </a:r>
          <a:endParaRPr lang="zh-TW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gm:t>
    </dgm:pt>
    <dgm:pt modelId="{8A5B9D02-C13F-4415-B7CA-80755F19EA97}" type="parTrans" cxnId="{652F73B9-56C6-4BAA-B749-8FEA5A5B459F}">
      <dgm:prSet/>
      <dgm:spPr/>
      <dgm:t>
        <a:bodyPr/>
        <a:lstStyle/>
        <a:p>
          <a:endParaRPr lang="zh-TW" altLang="en-US"/>
        </a:p>
      </dgm:t>
    </dgm:pt>
    <dgm:pt modelId="{D752D4CD-4137-432C-BA7F-198A51B8542D}" type="sibTrans" cxnId="{652F73B9-56C6-4BAA-B749-8FEA5A5B459F}">
      <dgm:prSet/>
      <dgm:spPr/>
      <dgm:t>
        <a:bodyPr/>
        <a:lstStyle/>
        <a:p>
          <a:endParaRPr lang="zh-TW" altLang="en-US"/>
        </a:p>
      </dgm:t>
    </dgm:pt>
    <dgm:pt modelId="{BC8626BA-32BF-44E3-8848-722E12CD8C58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計算其</a:t>
          </a:r>
          <a:endParaRPr lang="en-US" altLang="zh-TW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表面錯誤率</a:t>
          </a:r>
          <a:endParaRPr lang="zh-TW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gm:t>
    </dgm:pt>
    <dgm:pt modelId="{E65569F6-1692-4740-BCB1-D36B5CE5989C}" type="parTrans" cxnId="{FA6F0B01-F346-4FC4-AADD-B510639C1992}">
      <dgm:prSet/>
      <dgm:spPr/>
      <dgm:t>
        <a:bodyPr/>
        <a:lstStyle/>
        <a:p>
          <a:endParaRPr lang="zh-TW" altLang="en-US"/>
        </a:p>
      </dgm:t>
    </dgm:pt>
    <dgm:pt modelId="{915F088A-0758-48FD-9A70-12B84BB347C3}" type="sibTrans" cxnId="{FA6F0B01-F346-4FC4-AADD-B510639C1992}">
      <dgm:prSet/>
      <dgm:spPr/>
      <dgm:t>
        <a:bodyPr/>
        <a:lstStyle/>
        <a:p>
          <a:endParaRPr lang="zh-TW" altLang="en-US"/>
        </a:p>
      </dgm:t>
    </dgm:pt>
    <dgm:pt modelId="{945167B7-08D7-48EB-8D15-300E80BB0E99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將測試樣本</a:t>
          </a:r>
          <a:endParaRPr lang="en-US" altLang="zh-TW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帶入模型</a:t>
          </a:r>
          <a:endParaRPr lang="zh-TW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gm:t>
    </dgm:pt>
    <dgm:pt modelId="{617465A5-2EDA-42DC-B4FA-801414DA8EB8}" type="parTrans" cxnId="{5533544C-CBA0-45EE-99E9-806770201FAB}">
      <dgm:prSet/>
      <dgm:spPr/>
      <dgm:t>
        <a:bodyPr/>
        <a:lstStyle/>
        <a:p>
          <a:endParaRPr lang="zh-TW" altLang="en-US"/>
        </a:p>
      </dgm:t>
    </dgm:pt>
    <dgm:pt modelId="{93E5A38E-478B-4972-9B91-0B585FA747FF}" type="sibTrans" cxnId="{5533544C-CBA0-45EE-99E9-806770201FAB}">
      <dgm:prSet/>
      <dgm:spPr/>
      <dgm:t>
        <a:bodyPr/>
        <a:lstStyle/>
        <a:p>
          <a:endParaRPr lang="zh-TW" altLang="en-US"/>
        </a:p>
      </dgm:t>
    </dgm:pt>
    <dgm:pt modelId="{8BF8C9C6-9ED5-48AA-9BE8-DDB09A797F31}">
      <dgm:prSet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計算其</a:t>
          </a:r>
          <a:endParaRPr lang="en-US" altLang="zh-TW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rtl="0"/>
          <a:r>
            <a:rPr lang="zh-TW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真實錯誤率</a:t>
          </a:r>
          <a:endParaRPr lang="zh-TW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gm:t>
    </dgm:pt>
    <dgm:pt modelId="{19336727-6CC0-472D-9042-E1E31F9E2686}" type="parTrans" cxnId="{23408A83-74E9-412B-B4B1-CE7B28480A6C}">
      <dgm:prSet/>
      <dgm:spPr/>
      <dgm:t>
        <a:bodyPr/>
        <a:lstStyle/>
        <a:p>
          <a:endParaRPr lang="zh-TW" altLang="en-US"/>
        </a:p>
      </dgm:t>
    </dgm:pt>
    <dgm:pt modelId="{737FBCD3-2237-4448-BE76-237D5E61CDA3}" type="sibTrans" cxnId="{23408A83-74E9-412B-B4B1-CE7B28480A6C}">
      <dgm:prSet/>
      <dgm:spPr/>
      <dgm:t>
        <a:bodyPr/>
        <a:lstStyle/>
        <a:p>
          <a:endParaRPr lang="zh-TW" altLang="en-US"/>
        </a:p>
      </dgm:t>
    </dgm:pt>
    <dgm:pt modelId="{B38D9D4C-1033-47BB-8A34-2CC5E8D03DB2}" type="pres">
      <dgm:prSet presAssocID="{0EF8E4EC-7444-4AB8-9D2D-CFD186627FD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FC1113-8A38-4359-BDD6-684A0A95CACB}" type="pres">
      <dgm:prSet presAssocID="{0EF8E4EC-7444-4AB8-9D2D-CFD186627FD2}" presName="arrow" presStyleLbl="bgShp" presStyleIdx="0" presStyleCnt="1"/>
      <dgm:spPr>
        <a:solidFill>
          <a:schemeClr val="accent1">
            <a:lumMod val="20000"/>
            <a:lumOff val="80000"/>
          </a:schemeClr>
        </a:solidFill>
      </dgm:spPr>
    </dgm:pt>
    <dgm:pt modelId="{E523986D-C368-4BAE-BB3E-040C33FF07A5}" type="pres">
      <dgm:prSet presAssocID="{0EF8E4EC-7444-4AB8-9D2D-CFD186627FD2}" presName="linearProcess" presStyleCnt="0"/>
      <dgm:spPr/>
    </dgm:pt>
    <dgm:pt modelId="{B37E3594-868C-4B98-B4F2-C88952882A27}" type="pres">
      <dgm:prSet presAssocID="{89BD61D5-95B6-4AA1-B55E-363DA8BA23A1}" presName="textNode" presStyleLbl="node1" presStyleIdx="0" presStyleCnt="4" custScaleX="66667" custScaleY="8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F66CD4-9122-460E-B319-7F170A919ADF}" type="pres">
      <dgm:prSet presAssocID="{D752D4CD-4137-432C-BA7F-198A51B8542D}" presName="sibTrans" presStyleCnt="0"/>
      <dgm:spPr/>
    </dgm:pt>
    <dgm:pt modelId="{DDF3EC86-3739-4745-89DC-BE8901F04FC0}" type="pres">
      <dgm:prSet presAssocID="{BC8626BA-32BF-44E3-8848-722E12CD8C58}" presName="textNode" presStyleLbl="node1" presStyleIdx="1" presStyleCnt="4" custScaleX="66667" custScaleY="8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960137-26DA-469A-9644-77D48003F29F}" type="pres">
      <dgm:prSet presAssocID="{915F088A-0758-48FD-9A70-12B84BB347C3}" presName="sibTrans" presStyleCnt="0"/>
      <dgm:spPr/>
    </dgm:pt>
    <dgm:pt modelId="{09B0A19A-6F26-4B83-A540-ABFDF9977853}" type="pres">
      <dgm:prSet presAssocID="{945167B7-08D7-48EB-8D15-300E80BB0E99}" presName="textNode" presStyleLbl="node1" presStyleIdx="2" presStyleCnt="4" custScaleX="66667" custScaleY="8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A93B16-E342-42AB-8CBA-CE1F9A9DB0E8}" type="pres">
      <dgm:prSet presAssocID="{93E5A38E-478B-4972-9B91-0B585FA747FF}" presName="sibTrans" presStyleCnt="0"/>
      <dgm:spPr/>
    </dgm:pt>
    <dgm:pt modelId="{BFDE880E-D053-479F-BE22-C529A8F35857}" type="pres">
      <dgm:prSet presAssocID="{8BF8C9C6-9ED5-48AA-9BE8-DDB09A797F31}" presName="textNode" presStyleLbl="node1" presStyleIdx="3" presStyleCnt="4" custScaleX="66667" custScaleY="833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BF20492-E91A-451D-8804-EC988FBACE87}" type="presOf" srcId="{945167B7-08D7-48EB-8D15-300E80BB0E99}" destId="{09B0A19A-6F26-4B83-A540-ABFDF9977853}" srcOrd="0" destOrd="0" presId="urn:microsoft.com/office/officeart/2005/8/layout/hProcess9"/>
    <dgm:cxn modelId="{723D2639-3855-4A73-8B14-9D4C55CB1803}" type="presOf" srcId="{BC8626BA-32BF-44E3-8848-722E12CD8C58}" destId="{DDF3EC86-3739-4745-89DC-BE8901F04FC0}" srcOrd="0" destOrd="0" presId="urn:microsoft.com/office/officeart/2005/8/layout/hProcess9"/>
    <dgm:cxn modelId="{23408A83-74E9-412B-B4B1-CE7B28480A6C}" srcId="{0EF8E4EC-7444-4AB8-9D2D-CFD186627FD2}" destId="{8BF8C9C6-9ED5-48AA-9BE8-DDB09A797F31}" srcOrd="3" destOrd="0" parTransId="{19336727-6CC0-472D-9042-E1E31F9E2686}" sibTransId="{737FBCD3-2237-4448-BE76-237D5E61CDA3}"/>
    <dgm:cxn modelId="{375499A1-1F66-41EC-9540-564CCC38A099}" type="presOf" srcId="{89BD61D5-95B6-4AA1-B55E-363DA8BA23A1}" destId="{B37E3594-868C-4B98-B4F2-C88952882A27}" srcOrd="0" destOrd="0" presId="urn:microsoft.com/office/officeart/2005/8/layout/hProcess9"/>
    <dgm:cxn modelId="{9C87C323-C764-4BE1-8ED4-84A2E1D0AE70}" type="presOf" srcId="{0EF8E4EC-7444-4AB8-9D2D-CFD186627FD2}" destId="{B38D9D4C-1033-47BB-8A34-2CC5E8D03DB2}" srcOrd="0" destOrd="0" presId="urn:microsoft.com/office/officeart/2005/8/layout/hProcess9"/>
    <dgm:cxn modelId="{FA6F0B01-F346-4FC4-AADD-B510639C1992}" srcId="{0EF8E4EC-7444-4AB8-9D2D-CFD186627FD2}" destId="{BC8626BA-32BF-44E3-8848-722E12CD8C58}" srcOrd="1" destOrd="0" parTransId="{E65569F6-1692-4740-BCB1-D36B5CE5989C}" sibTransId="{915F088A-0758-48FD-9A70-12B84BB347C3}"/>
    <dgm:cxn modelId="{652F73B9-56C6-4BAA-B749-8FEA5A5B459F}" srcId="{0EF8E4EC-7444-4AB8-9D2D-CFD186627FD2}" destId="{89BD61D5-95B6-4AA1-B55E-363DA8BA23A1}" srcOrd="0" destOrd="0" parTransId="{8A5B9D02-C13F-4415-B7CA-80755F19EA97}" sibTransId="{D752D4CD-4137-432C-BA7F-198A51B8542D}"/>
    <dgm:cxn modelId="{5533544C-CBA0-45EE-99E9-806770201FAB}" srcId="{0EF8E4EC-7444-4AB8-9D2D-CFD186627FD2}" destId="{945167B7-08D7-48EB-8D15-300E80BB0E99}" srcOrd="2" destOrd="0" parTransId="{617465A5-2EDA-42DC-B4FA-801414DA8EB8}" sibTransId="{93E5A38E-478B-4972-9B91-0B585FA747FF}"/>
    <dgm:cxn modelId="{CD05C77A-2D81-4ABE-A389-65DAD3BE3F5A}" type="presOf" srcId="{8BF8C9C6-9ED5-48AA-9BE8-DDB09A797F31}" destId="{BFDE880E-D053-479F-BE22-C529A8F35857}" srcOrd="0" destOrd="0" presId="urn:microsoft.com/office/officeart/2005/8/layout/hProcess9"/>
    <dgm:cxn modelId="{4FA96B19-EAB7-4D8D-A401-08814ADF0642}" type="presParOf" srcId="{B38D9D4C-1033-47BB-8A34-2CC5E8D03DB2}" destId="{7FFC1113-8A38-4359-BDD6-684A0A95CACB}" srcOrd="0" destOrd="0" presId="urn:microsoft.com/office/officeart/2005/8/layout/hProcess9"/>
    <dgm:cxn modelId="{7D50C10B-C2FE-450B-BB1F-1690847078FC}" type="presParOf" srcId="{B38D9D4C-1033-47BB-8A34-2CC5E8D03DB2}" destId="{E523986D-C368-4BAE-BB3E-040C33FF07A5}" srcOrd="1" destOrd="0" presId="urn:microsoft.com/office/officeart/2005/8/layout/hProcess9"/>
    <dgm:cxn modelId="{AF0DEFBB-7F03-4687-8E2A-CA00E05C950D}" type="presParOf" srcId="{E523986D-C368-4BAE-BB3E-040C33FF07A5}" destId="{B37E3594-868C-4B98-B4F2-C88952882A27}" srcOrd="0" destOrd="0" presId="urn:microsoft.com/office/officeart/2005/8/layout/hProcess9"/>
    <dgm:cxn modelId="{40866EEC-1847-4A4D-84B6-55D2A7BD1D7C}" type="presParOf" srcId="{E523986D-C368-4BAE-BB3E-040C33FF07A5}" destId="{89F66CD4-9122-460E-B319-7F170A919ADF}" srcOrd="1" destOrd="0" presId="urn:microsoft.com/office/officeart/2005/8/layout/hProcess9"/>
    <dgm:cxn modelId="{D73B54A7-BAD7-4CEB-8223-FC521ABE59AB}" type="presParOf" srcId="{E523986D-C368-4BAE-BB3E-040C33FF07A5}" destId="{DDF3EC86-3739-4745-89DC-BE8901F04FC0}" srcOrd="2" destOrd="0" presId="urn:microsoft.com/office/officeart/2005/8/layout/hProcess9"/>
    <dgm:cxn modelId="{F94C682E-4873-4829-9E12-8554D8B21A5C}" type="presParOf" srcId="{E523986D-C368-4BAE-BB3E-040C33FF07A5}" destId="{0A960137-26DA-469A-9644-77D48003F29F}" srcOrd="3" destOrd="0" presId="urn:microsoft.com/office/officeart/2005/8/layout/hProcess9"/>
    <dgm:cxn modelId="{71FE3D7D-4F77-4863-A86F-377344162E1A}" type="presParOf" srcId="{E523986D-C368-4BAE-BB3E-040C33FF07A5}" destId="{09B0A19A-6F26-4B83-A540-ABFDF9977853}" srcOrd="4" destOrd="0" presId="urn:microsoft.com/office/officeart/2005/8/layout/hProcess9"/>
    <dgm:cxn modelId="{3CB06ADC-4AB6-4144-91A0-67810DE313BE}" type="presParOf" srcId="{E523986D-C368-4BAE-BB3E-040C33FF07A5}" destId="{D4A93B16-E342-42AB-8CBA-CE1F9A9DB0E8}" srcOrd="5" destOrd="0" presId="urn:microsoft.com/office/officeart/2005/8/layout/hProcess9"/>
    <dgm:cxn modelId="{9915DCCF-A71A-4807-AE26-57EE8C070587}" type="presParOf" srcId="{E523986D-C368-4BAE-BB3E-040C33FF07A5}" destId="{BFDE880E-D053-479F-BE22-C529A8F3585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C1113-8A38-4359-BDD6-684A0A95CACB}">
      <dsp:nvSpPr>
        <dsp:cNvPr id="0" name=""/>
        <dsp:cNvSpPr/>
      </dsp:nvSpPr>
      <dsp:spPr>
        <a:xfrm>
          <a:off x="674999" y="0"/>
          <a:ext cx="7650000" cy="4320000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E3594-868C-4B98-B4F2-C88952882A27}">
      <dsp:nvSpPr>
        <dsp:cNvPr id="0" name=""/>
        <dsp:cNvSpPr/>
      </dsp:nvSpPr>
      <dsp:spPr>
        <a:xfrm>
          <a:off x="267680" y="1440002"/>
          <a:ext cx="1931259" cy="14399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用</a:t>
          </a: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訓練資料集</a:t>
          </a:r>
          <a:endParaRPr lang="en-US" altLang="zh-TW" sz="2100" kern="1200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建立模型</a:t>
          </a:r>
          <a:endParaRPr lang="zh-TW" sz="2100" kern="1200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sp:txBody>
      <dsp:txXfrm>
        <a:off x="337975" y="1510297"/>
        <a:ext cx="1790669" cy="1299404"/>
      </dsp:txXfrm>
    </dsp:sp>
    <dsp:sp modelId="{DDF3EC86-3739-4745-89DC-BE8901F04FC0}">
      <dsp:nvSpPr>
        <dsp:cNvPr id="0" name=""/>
        <dsp:cNvSpPr/>
      </dsp:nvSpPr>
      <dsp:spPr>
        <a:xfrm>
          <a:off x="2445473" y="1440002"/>
          <a:ext cx="1931259" cy="14399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計算其</a:t>
          </a:r>
          <a:endParaRPr lang="en-US" altLang="zh-TW" sz="2100" kern="1200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表面錯誤率</a:t>
          </a:r>
          <a:endParaRPr lang="zh-TW" sz="2100" kern="1200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sp:txBody>
      <dsp:txXfrm>
        <a:off x="2515768" y="1510297"/>
        <a:ext cx="1790669" cy="1299404"/>
      </dsp:txXfrm>
    </dsp:sp>
    <dsp:sp modelId="{09B0A19A-6F26-4B83-A540-ABFDF9977853}">
      <dsp:nvSpPr>
        <dsp:cNvPr id="0" name=""/>
        <dsp:cNvSpPr/>
      </dsp:nvSpPr>
      <dsp:spPr>
        <a:xfrm>
          <a:off x="4623266" y="1440002"/>
          <a:ext cx="1931259" cy="14399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將測試樣本</a:t>
          </a:r>
          <a:endParaRPr lang="en-US" altLang="zh-TW" sz="2100" kern="1200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帶入模型</a:t>
          </a:r>
          <a:endParaRPr lang="zh-TW" sz="2100" kern="1200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sp:txBody>
      <dsp:txXfrm>
        <a:off x="4693561" y="1510297"/>
        <a:ext cx="1790669" cy="1299404"/>
      </dsp:txXfrm>
    </dsp:sp>
    <dsp:sp modelId="{BFDE880E-D053-479F-BE22-C529A8F35857}">
      <dsp:nvSpPr>
        <dsp:cNvPr id="0" name=""/>
        <dsp:cNvSpPr/>
      </dsp:nvSpPr>
      <dsp:spPr>
        <a:xfrm>
          <a:off x="6801059" y="1440002"/>
          <a:ext cx="1931259" cy="1439994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計算其</a:t>
          </a:r>
          <a:endParaRPr lang="en-US" altLang="zh-TW" sz="2100" kern="1200" dirty="0" smtClean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100" kern="1200" dirty="0" smtClean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rPr>
            <a:t>真實錯誤率</a:t>
          </a:r>
          <a:endParaRPr lang="zh-TW" sz="2100" kern="1200" dirty="0">
            <a:latin typeface="Gen Jyuu Gothic Bold" panose="020B0602020203020207" pitchFamily="34" charset="-120"/>
            <a:ea typeface="Gen Jyuu Gothic Bold" panose="020B0602020203020207" pitchFamily="34" charset="-120"/>
            <a:cs typeface="Gen Jyuu Gothic Bold" panose="020B0602020203020207" pitchFamily="34" charset="-120"/>
          </a:endParaRPr>
        </a:p>
      </dsp:txBody>
      <dsp:txXfrm>
        <a:off x="6871354" y="1510297"/>
        <a:ext cx="1790669" cy="129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2018年6月19日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從文字雲中方便我們看出較高頻的字詞，像是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”executive”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均為兩者常用字詞。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21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我們在此把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65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篇已知文章，分別對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作者文件跟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作者文件做出各自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矩陣，把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矩陣，直行加總後進行排序，由大到小找出前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個在個別作者文章中較為重要的詞語，因為考量到針對文章主題，可能會有一些共同的重要字詞，這些字詞對於分類作者的慣用字較不具鑑別力，所以我們再把兩位作者的前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個重要詞語找互斥項，找出其互斥項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(38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在扣除掉相同的重要詞後，我們認為這些互斥項可以視為兩人寫作習慣上的具有鑑別力的詞語，所以我們把這些互斥項作為我們最終用來分類的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29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07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42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0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23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767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考量到文章篇幅不同、某些時常出現在文章中的常用字詞可能不具特別意義。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由於每篇文章的總字數不同，每個字詞在不同文章出現的次數可能深受其影響，無法進行比較，比如說文字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中出現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次，文字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出現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次，這樣是否代表文字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中比較重要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?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答案是不一定，若是文件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10000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個字，文件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只有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個字，則應該是文字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比較重要才對。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另一個問題則是，時常出現在文件中的常用詞，其可能不具備特別的意義，像是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the”,”a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所以若直接使用字的次數來當作權重，可能其結果會較為不良，所以我們權重的方式改採用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TF-IDF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，下面將會進行介紹。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7238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經過上述的文字處理，仍有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8119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個詞語，若直接當作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去做分類的話，其維度太高，可能效果會較差。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想法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我們在此把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65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篇已知文章，分別對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51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作者文件跟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作者文件做出各自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矩陣，把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矩陣，直行加總後進行排序，由大到小找出前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個在個別作者文章中較為重要的詞語，因為考量到針對文章主題，可能會有一些共同的重要字詞，這些字詞對於分類作者的慣用字較不具鑑別力，所以我們再把兩位作者的前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個重要詞語找互斥項，找出其互斥項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(19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在扣除掉相同的重要詞後，我們認為這些互斥項可以視為兩人寫作習慣上的具有鑑別力的詞語，所以我們把這些互斥項作為我們最終用來分類的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12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68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7CC1-3613-4C4F-BB51-2AA7DBB4C2B8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5A24-0FBA-48DD-902A-6CE90CDC66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直線接點 10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 4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直線接點 28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8392-5C5C-45F6-8F89-DC4807D81C95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4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441-A415-40E6-B767-261B5D217FD4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3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0178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7CC1-3613-4C4F-BB51-2AA7DBB4C2B8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5A24-0FBA-48DD-902A-6CE90CDC66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直線接點 10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直線接點 28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839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094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14D5-A26D-4BC6-B967-5C8DC462FB42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0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A11-8BF8-45F7-B92C-261B55DE08FE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0" name="群組 9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4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DAC134-9EF5-4B7F-A61E-56D77C662044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0" name="群組 9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1" name="直線接點 10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直線接點 4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群組 4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群組 27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直線接點 28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矩形 60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2" name="直線接點 61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7CC1-3613-4C4F-BB51-2AA7DBB4C2B8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5A24-0FBA-48DD-902A-6CE90CDC6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1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2018年6月19日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2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群組 2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6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群組 5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7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群組 2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0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群組 3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409419">
            <a:off x="685245" y="1204848"/>
            <a:ext cx="9336944" cy="1437533"/>
          </a:xfrm>
        </p:spPr>
        <p:txBody>
          <a:bodyPr rtlCol="0"/>
          <a:lstStyle/>
          <a:p>
            <a:pPr rtl="0"/>
            <a:r>
              <a:rPr lang="zh-TW" altLang="en-US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文 字 探 勘</a:t>
            </a:r>
            <a:endParaRPr lang="zh-TW" altLang="en-US" dirty="0">
              <a:solidFill>
                <a:srgbClr val="00B05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42668" y="5033727"/>
            <a:ext cx="3900500" cy="1186185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統計碩一</a:t>
            </a:r>
            <a:r>
              <a:rPr lang="zh-TW" altLang="en-US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鄭昕東 曹立諭</a:t>
            </a:r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金融碩一 王允立</a:t>
            </a:r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rtl="0"/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rtl="0"/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68" y="4747751"/>
            <a:ext cx="1440000" cy="144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68" y="1624260"/>
            <a:ext cx="1080000" cy="108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68" y="2600319"/>
            <a:ext cx="1080000" cy="108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6326" y="15270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249" y="2247840"/>
            <a:ext cx="1476473" cy="4104000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文字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雲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比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較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3649457" y="1069151"/>
            <a:ext cx="2268000" cy="90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Hamilton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385109" y="1069151"/>
            <a:ext cx="2160000" cy="90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Madison</a:t>
            </a:r>
          </a:p>
        </p:txBody>
      </p:sp>
      <p:pic>
        <p:nvPicPr>
          <p:cNvPr id="14" name="內容版面配置區 3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2" y="2462543"/>
            <a:ext cx="4003251" cy="3248796"/>
          </a:xfrm>
          <a:prstGeom prst="rect">
            <a:avLst/>
          </a:prstGeom>
        </p:spPr>
      </p:pic>
      <p:pic>
        <p:nvPicPr>
          <p:cNvPr id="15" name="圖片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45" y="2456891"/>
            <a:ext cx="4016528" cy="32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960000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找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出互</a:t>
            </a: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斥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項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" y="202579"/>
            <a:ext cx="1476473" cy="1476473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7180437" y="92993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convention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180435" y="1489888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council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7180435" y="204530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upon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180435" y="2599463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jury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180435" y="315362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duties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180435" y="370779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governor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180435" y="4261954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eratments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7180435" y="4817366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officers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180435" y="537153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justices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180435" y="595637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court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9212501" y="4817366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office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9212503" y="92993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armies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9212501" y="1489888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department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9212501" y="204530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coin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9212501" y="2599463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republic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9212501" y="315362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majority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3116303" y="93179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courts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116301" y="1491753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clause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3116301" y="2047165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military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3116301" y="2601328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magistrate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3116301" y="315549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nfederation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3116301" y="3709655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articles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3116301" y="4263819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democrazy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3116301" y="4819231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federal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3116301" y="5373395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president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3116301" y="595823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militia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212501" y="370779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national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5148371" y="92993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taxation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148369" y="1489888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err="1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jurisdicary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5148369" y="204530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legislative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69" name="圓角矩形 68"/>
          <p:cNvSpPr/>
          <p:nvPr/>
        </p:nvSpPr>
        <p:spPr>
          <a:xfrm>
            <a:off x="5148369" y="2599463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appointed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5148369" y="3153627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republican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5148369" y="370779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senate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5148369" y="4261954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jurisdiction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5148369" y="4817366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judges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148369" y="5371530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revenue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5148369" y="5956372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powers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9212501" y="4261954"/>
            <a:ext cx="1799760" cy="508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congress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9383827" y="5565090"/>
            <a:ext cx="1692000" cy="9000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00B05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共</a:t>
            </a:r>
            <a:r>
              <a:rPr lang="en-US" altLang="zh-TW" sz="3600" dirty="0" smtClean="0">
                <a:solidFill>
                  <a:srgbClr val="00B05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38</a:t>
            </a:r>
            <a:r>
              <a:rPr lang="zh-TW" altLang="en-US" sz="3600" dirty="0" smtClean="0">
                <a:solidFill>
                  <a:srgbClr val="00B05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個</a:t>
            </a:r>
            <a:endParaRPr lang="en-US" altLang="zh-TW" sz="3600" dirty="0" smtClean="0">
              <a:solidFill>
                <a:srgbClr val="00B050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3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960000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找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出差集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項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4" y="202579"/>
            <a:ext cx="1476473" cy="1476473"/>
          </a:xfrm>
          <a:prstGeom prst="rect">
            <a:avLst/>
          </a:prstGeom>
        </p:spPr>
      </p:pic>
      <p:sp>
        <p:nvSpPr>
          <p:cNvPr id="55" name="圓角矩形 54"/>
          <p:cNvSpPr/>
          <p:nvPr/>
        </p:nvSpPr>
        <p:spPr>
          <a:xfrm>
            <a:off x="2997338" y="224784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courts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2997338" y="302508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clause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2997338" y="380232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military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2997338" y="457956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magistrate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2993730" y="5356645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president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5159608" y="224784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militia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5159608" y="302508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national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5159608" y="380232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taxation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5159608" y="457956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senate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5156000" y="5356645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jurisdiction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324577" y="224784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judges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7324577" y="302508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revenue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7324577" y="380232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upon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7324577" y="457956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duties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7320969" y="5356645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governor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80" name="圓角矩形 79"/>
          <p:cNvSpPr/>
          <p:nvPr/>
        </p:nvSpPr>
        <p:spPr>
          <a:xfrm>
            <a:off x="9486847" y="224784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court</a:t>
            </a:r>
            <a:endParaRPr lang="zh-TW" altLang="en-US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9486847" y="302508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office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9486847" y="3802320"/>
            <a:ext cx="1799760" cy="508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>
                <a:solidFill>
                  <a:schemeClr val="bg1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armies</a:t>
            </a:r>
            <a:endParaRPr lang="en-US" altLang="zh-TW" sz="2200" dirty="0">
              <a:solidFill>
                <a:schemeClr val="bg1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9540727" y="4833919"/>
            <a:ext cx="1692000" cy="90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00B0F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共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19</a:t>
            </a:r>
            <a:r>
              <a:rPr lang="zh-TW" altLang="en-US" sz="3600" dirty="0" smtClean="0">
                <a:solidFill>
                  <a:srgbClr val="00B0F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個</a:t>
            </a:r>
            <a:endParaRPr lang="en-US" altLang="zh-TW" sz="3600" dirty="0" smtClean="0">
              <a:solidFill>
                <a:srgbClr val="00B0F0"/>
              </a:solidFill>
              <a:latin typeface="Gen Jyuu Gothic Light" panose="020B0103020203020207" pitchFamily="34" charset="-120"/>
              <a:ea typeface="Gen Jyuu Gothic Light" panose="020B0103020203020207" pitchFamily="34" charset="-120"/>
              <a:cs typeface="Gen Jyuu Gothic Light" panose="020B01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81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724" y="801732"/>
            <a:ext cx="5040000" cy="85039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建立模型及分類</a:t>
            </a:r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525127374"/>
              </p:ext>
            </p:extLst>
          </p:nvPr>
        </p:nvGraphicFramePr>
        <p:xfrm>
          <a:off x="1470267" y="2002769"/>
          <a:ext cx="900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60" y="56276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533399" y="2081664"/>
            <a:ext cx="913201" cy="32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羅吉斯迴歸</a:t>
            </a:r>
            <a:endParaRPr lang="zh-TW" altLang="en-US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06516"/>
              </p:ext>
            </p:extLst>
          </p:nvPr>
        </p:nvGraphicFramePr>
        <p:xfrm>
          <a:off x="4128160" y="1806142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Apparent 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1.53 %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51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13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39604"/>
              </p:ext>
            </p:extLst>
          </p:nvPr>
        </p:nvGraphicFramePr>
        <p:xfrm>
          <a:off x="4128160" y="4312638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True Error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16.6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sp>
        <p:nvSpPr>
          <p:cNvPr id="13" name="圓角矩形 12"/>
          <p:cNvSpPr/>
          <p:nvPr/>
        </p:nvSpPr>
        <p:spPr>
          <a:xfrm>
            <a:off x="2201976" y="502806"/>
            <a:ext cx="1831039" cy="90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B0F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27822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33399" y="2219372"/>
            <a:ext cx="913201" cy="288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隨機森林</a:t>
            </a:r>
            <a:endParaRPr lang="zh-TW" altLang="en-US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14903"/>
              </p:ext>
            </p:extLst>
          </p:nvPr>
        </p:nvGraphicFramePr>
        <p:xfrm>
          <a:off x="4834008" y="1838226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Apparent 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3.07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51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04907"/>
              </p:ext>
            </p:extLst>
          </p:nvPr>
        </p:nvGraphicFramePr>
        <p:xfrm>
          <a:off x="4834008" y="4344722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True Error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sp>
        <p:nvSpPr>
          <p:cNvPr id="14" name="圓角矩形 13"/>
          <p:cNvSpPr/>
          <p:nvPr/>
        </p:nvSpPr>
        <p:spPr>
          <a:xfrm>
            <a:off x="2506801" y="405302"/>
            <a:ext cx="2160000" cy="1080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Random</a:t>
            </a:r>
          </a:p>
          <a:p>
            <a:pPr algn="ctr"/>
            <a:r>
              <a:rPr lang="en-US" altLang="zh-TW" sz="3600" dirty="0" smtClean="0">
                <a:solidFill>
                  <a:srgbClr val="0070C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Forest</a:t>
            </a:r>
          </a:p>
        </p:txBody>
      </p:sp>
      <p:sp>
        <p:nvSpPr>
          <p:cNvPr id="15" name="矩形 14"/>
          <p:cNvSpPr/>
          <p:nvPr/>
        </p:nvSpPr>
        <p:spPr>
          <a:xfrm>
            <a:off x="5012966" y="683692"/>
            <a:ext cx="54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由好幾棵決策</a:t>
            </a:r>
            <a:r>
              <a:rPr lang="zh-TW" altLang="en-US" sz="2800" dirty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樹</a:t>
            </a:r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所組成的分類器</a:t>
            </a:r>
            <a:endParaRPr lang="zh-TW" altLang="en-US" sz="2800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8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533399" y="2081664"/>
            <a:ext cx="913201" cy="39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線性判別分</a:t>
            </a:r>
            <a:r>
              <a:rPr lang="zh-TW" altLang="en-US" dirty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析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6504"/>
              </p:ext>
            </p:extLst>
          </p:nvPr>
        </p:nvGraphicFramePr>
        <p:xfrm>
          <a:off x="5251108" y="2159071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Apparent 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1.53 %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51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13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01949"/>
              </p:ext>
            </p:extLst>
          </p:nvPr>
        </p:nvGraphicFramePr>
        <p:xfrm>
          <a:off x="5251108" y="4665567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True Error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0 %</a:t>
                      </a: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3116401" y="569686"/>
            <a:ext cx="1440000" cy="1080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L.D.A</a:t>
            </a:r>
          </a:p>
        </p:txBody>
      </p:sp>
      <p:sp>
        <p:nvSpPr>
          <p:cNvPr id="8" name="矩形 7"/>
          <p:cNvSpPr/>
          <p:nvPr/>
        </p:nvSpPr>
        <p:spPr>
          <a:xfrm>
            <a:off x="5251108" y="923290"/>
            <a:ext cx="55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將資料降維至平面並使用線性分割</a:t>
            </a:r>
            <a:endParaRPr lang="zh-TW" altLang="en-US" sz="2800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7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33399" y="2219372"/>
            <a:ext cx="913201" cy="360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支持向量機</a:t>
            </a:r>
            <a:endParaRPr lang="zh-TW" altLang="en-US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513400" y="486912"/>
            <a:ext cx="1440000" cy="720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0070C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S.V.M</a:t>
            </a:r>
          </a:p>
        </p:txBody>
      </p:sp>
      <p:sp>
        <p:nvSpPr>
          <p:cNvPr id="13" name="矩形 12"/>
          <p:cNvSpPr/>
          <p:nvPr/>
        </p:nvSpPr>
        <p:spPr>
          <a:xfrm>
            <a:off x="3953400" y="586466"/>
            <a:ext cx="54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將資料拓展至高維度進行分類</a:t>
            </a:r>
            <a:endParaRPr lang="zh-TW" altLang="en-US" sz="2800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01" y="1409446"/>
            <a:ext cx="6447761" cy="3600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304893" y="5308657"/>
            <a:ext cx="54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決定給被分錯資料的逞罰</a:t>
            </a:r>
            <a:r>
              <a:rPr lang="zh-TW" altLang="en-US" sz="2800" b="1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值</a:t>
            </a:r>
            <a:endParaRPr lang="zh-TW" altLang="en-US" sz="2800" b="1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04893" y="6120168"/>
            <a:ext cx="54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每個資料點之間的影響力權重</a:t>
            </a:r>
            <a:endParaRPr lang="zh-TW" altLang="en-US" sz="2800" dirty="0">
              <a:solidFill>
                <a:srgbClr val="0070C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04353" y="5370212"/>
            <a:ext cx="1258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kern="100" dirty="0" smtClean="0">
                <a:solidFill>
                  <a:srgbClr val="0070C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cost</a:t>
            </a:r>
            <a:endParaRPr lang="zh-TW" altLang="en-US" sz="2400" dirty="0">
              <a:solidFill>
                <a:srgbClr val="0070C0"/>
              </a:solidFill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H="1">
            <a:off x="3949110" y="5226703"/>
            <a:ext cx="1021" cy="745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34763" y="6026868"/>
            <a:ext cx="1527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kern="100" dirty="0" smtClean="0">
                <a:solidFill>
                  <a:srgbClr val="0070C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gamma</a:t>
            </a:r>
            <a:endParaRPr lang="zh-TW" altLang="en-US" sz="2400" dirty="0">
              <a:solidFill>
                <a:srgbClr val="0070C0"/>
              </a:solidFill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3949110" y="5986877"/>
            <a:ext cx="1021" cy="745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5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-2439000" y="2439000"/>
            <a:ext cx="6858000" cy="19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33399" y="2219372"/>
            <a:ext cx="913201" cy="3600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支持向量機</a:t>
            </a:r>
            <a:endParaRPr lang="zh-TW" altLang="en-US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" y="569686"/>
            <a:ext cx="1080000" cy="108000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76980"/>
              </p:ext>
            </p:extLst>
          </p:nvPr>
        </p:nvGraphicFramePr>
        <p:xfrm>
          <a:off x="3999824" y="1485302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Apparent 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表面錯誤率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1.53 %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51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13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18233"/>
              </p:ext>
            </p:extLst>
          </p:nvPr>
        </p:nvGraphicFramePr>
        <p:xfrm>
          <a:off x="3999824" y="3991798"/>
          <a:ext cx="634795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676945">
                  <a:extLst>
                    <a:ext uri="{9D8B030D-6E8A-4147-A177-3AD203B41FA5}">
                      <a16:colId xmlns:a16="http://schemas.microsoft.com/office/drawing/2014/main" val="3906052362"/>
                    </a:ext>
                  </a:extLst>
                </a:gridCol>
                <a:gridCol w="1676945">
                  <a:extLst>
                    <a:ext uri="{9D8B030D-6E8A-4147-A177-3AD203B41FA5}">
                      <a16:colId xmlns:a16="http://schemas.microsoft.com/office/drawing/2014/main" val="401072631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739081125"/>
                    </a:ext>
                  </a:extLst>
                </a:gridCol>
                <a:gridCol w="1497034">
                  <a:extLst>
                    <a:ext uri="{9D8B030D-6E8A-4147-A177-3AD203B41FA5}">
                      <a16:colId xmlns:a16="http://schemas.microsoft.com/office/drawing/2014/main" val="2018447539"/>
                    </a:ext>
                  </a:extLst>
                </a:gridCol>
              </a:tblGrid>
              <a:tr h="378495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True Error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 </a:t>
                      </a:r>
                      <a:r>
                        <a:rPr lang="en-US" sz="2500" b="0" kern="100" dirty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Rate</a:t>
                      </a:r>
                      <a:endParaRPr lang="zh-TW" sz="2500" b="0" kern="100" dirty="0">
                        <a:solidFill>
                          <a:srgbClr val="FF000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(</a:t>
                      </a: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真實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錯誤率</a:t>
                      </a: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: </a:t>
                      </a:r>
                      <a:r>
                        <a:rPr lang="en-US" sz="2500" b="0" kern="100" dirty="0" smtClean="0">
                          <a:solidFill>
                            <a:srgbClr val="FF000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0 %</a:t>
                      </a: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)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預測</a:t>
                      </a:r>
                      <a:r>
                        <a:rPr 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817"/>
                  </a:ext>
                </a:extLst>
              </a:tr>
              <a:tr h="378495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255397"/>
                  </a:ext>
                </a:extLst>
              </a:tr>
              <a:tr h="3784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實際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500" b="0" kern="100" dirty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類別</a:t>
                      </a: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59303"/>
                  </a:ext>
                </a:extLst>
              </a:tr>
              <a:tr h="3784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2</a:t>
                      </a:r>
                      <a:endParaRPr lang="zh-TW" sz="2500" b="0" kern="10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500" b="0" kern="100" dirty="0" smtClean="0">
                          <a:solidFill>
                            <a:srgbClr val="00B050"/>
                          </a:solidFill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0</a:t>
                      </a:r>
                      <a:endParaRPr lang="zh-TW" sz="2500" b="0" kern="100" dirty="0">
                        <a:solidFill>
                          <a:srgbClr val="00B050"/>
                        </a:solidFill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b="0" kern="100" dirty="0" smtClean="0">
                          <a:effectLst/>
                          <a:latin typeface="Gen Jyuu Gothic Medium" panose="020B0402020203020207" pitchFamily="34" charset="-120"/>
                          <a:ea typeface="Gen Jyuu Gothic Medium" panose="020B0402020203020207" pitchFamily="34" charset="-120"/>
                          <a:cs typeface="Gen Jyuu Gothic Medium" panose="020B0402020203020207" pitchFamily="34" charset="-120"/>
                        </a:rPr>
                        <a:t>12</a:t>
                      </a:r>
                      <a:endParaRPr lang="zh-TW" sz="2500" b="0" kern="100" dirty="0">
                        <a:effectLst/>
                        <a:latin typeface="Gen Jyuu Gothic Medium" panose="020B0402020203020207" pitchFamily="34" charset="-120"/>
                        <a:ea typeface="Gen Jyuu Gothic Medium" panose="020B0402020203020207" pitchFamily="34" charset="-120"/>
                        <a:cs typeface="Gen Jyuu Gothic Medium" panose="020B0402020203020207" pitchFamily="34" charset="-120"/>
                      </a:endParaRPr>
                    </a:p>
                  </a:txBody>
                  <a:tcPr marL="141936" marR="14193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7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857505" y="2975589"/>
            <a:ext cx="5040000" cy="85039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結 論</a:t>
            </a:r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0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52754" y="1840518"/>
            <a:ext cx="1243173" cy="240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大</a:t>
            </a:r>
            <a:endParaRPr lang="en-US" altLang="zh-TW" sz="6600" dirty="0" smtClean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  <a:p>
            <a:pPr algn="ctr"/>
            <a:r>
              <a:rPr lang="zh-TW" altLang="en-US" sz="66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綱</a:t>
            </a:r>
            <a:endParaRPr lang="zh-TW" altLang="en-US" sz="6600" dirty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59387" y="178406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Part1</a:t>
            </a:r>
          </a:p>
          <a:p>
            <a:pPr algn="ctr"/>
            <a:r>
              <a:rPr lang="zh-TW" altLang="en-US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研究簡介</a:t>
            </a:r>
            <a:endParaRPr lang="zh-TW" altLang="en-US" sz="4800" dirty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69724" y="178406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Part2</a:t>
            </a:r>
          </a:p>
          <a:p>
            <a:pPr algn="ctr"/>
            <a:r>
              <a:rPr lang="zh-TW" altLang="en-US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資料整理</a:t>
            </a:r>
            <a:endParaRPr lang="zh-TW" altLang="en-US" sz="4800" dirty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sp>
        <p:nvSpPr>
          <p:cNvPr id="8" name="內容預留位置 2"/>
          <p:cNvSpPr txBox="1">
            <a:spLocks/>
          </p:cNvSpPr>
          <p:nvPr/>
        </p:nvSpPr>
        <p:spPr>
          <a:xfrm>
            <a:off x="5669723" y="3565488"/>
            <a:ext cx="2646879" cy="216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文字清理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資料量化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變數選取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10" name="內容預留位置 2"/>
          <p:cNvSpPr txBox="1">
            <a:spLocks/>
          </p:cNvSpPr>
          <p:nvPr/>
        </p:nvSpPr>
        <p:spPr>
          <a:xfrm>
            <a:off x="8458607" y="3565486"/>
            <a:ext cx="3289785" cy="23153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羅吉</a:t>
            </a:r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斯</a:t>
            </a:r>
            <a:r>
              <a:rPr lang="zh-TW" altLang="en-US" sz="2400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迴</a:t>
            </a:r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歸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隨機森林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線性判別分析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支持</a:t>
            </a:r>
            <a:r>
              <a:rPr lang="zh-TW" altLang="en-US" sz="2400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向量機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780061" y="178406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Part3</a:t>
            </a:r>
          </a:p>
          <a:p>
            <a:pPr algn="ctr"/>
            <a:r>
              <a:rPr lang="zh-TW" altLang="en-US" sz="4800" dirty="0" smtClean="0">
                <a:solidFill>
                  <a:srgbClr val="FF0000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建模分類</a:t>
            </a:r>
            <a:endParaRPr lang="zh-TW" altLang="en-US" sz="4800" dirty="0">
              <a:solidFill>
                <a:srgbClr val="FF0000"/>
              </a:solidFill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2577027" y="337244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40393" y="3373622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671122" y="337127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234488" y="337244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64476" y="337127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687364" y="337244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250730" y="3373622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781459" y="337127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344825" y="337244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874813" y="337127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8797701" y="339438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9361067" y="3395556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9891796" y="3393204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455162" y="3394380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985150" y="3393204"/>
            <a:ext cx="441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53" y="738583"/>
            <a:ext cx="873200" cy="8732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570" y="687544"/>
            <a:ext cx="924239" cy="924239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25" y="773394"/>
            <a:ext cx="900000" cy="900000"/>
          </a:xfrm>
          <a:prstGeom prst="rect">
            <a:avLst/>
          </a:prstGeom>
        </p:spPr>
      </p:pic>
      <p:sp>
        <p:nvSpPr>
          <p:cNvPr id="31" name="內容預留位置 2"/>
          <p:cNvSpPr txBox="1">
            <a:spLocks/>
          </p:cNvSpPr>
          <p:nvPr/>
        </p:nvSpPr>
        <p:spPr>
          <a:xfrm>
            <a:off x="2559385" y="3565486"/>
            <a:ext cx="2646879" cy="216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資料選定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r>
              <a:rPr lang="zh-TW" altLang="en-US" sz="2400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</a:t>
            </a:r>
            <a:r>
              <a:rPr lang="zh-TW" altLang="en-US" sz="2400" dirty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簡介</a:t>
            </a:r>
            <a:endParaRPr lang="en-US" altLang="zh-TW" sz="2400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en-US" altLang="zh-TW" dirty="0" smtClean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pPr algn="ctr"/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2628" y="2629714"/>
            <a:ext cx="47867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8000" spc="-5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報告結束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8000" spc="-50" dirty="0" smtClean="0">
                <a:solidFill>
                  <a:schemeClr val="bg1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370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724" y="801732"/>
            <a:ext cx="2605086" cy="850392"/>
          </a:xfrm>
        </p:spPr>
        <p:txBody>
          <a:bodyPr rtlCol="0"/>
          <a:lstStyle/>
          <a:p>
            <a:pPr rtl="0"/>
            <a:r>
              <a:rPr lang="zh-TW" altLang="en-US" dirty="0" smtClean="0">
                <a:solidFill>
                  <a:srgbClr val="0070C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資料選定</a:t>
            </a:r>
            <a:endParaRPr lang="zh-TW" altLang="en-US" dirty="0">
              <a:solidFill>
                <a:srgbClr val="0070C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164" y="2404872"/>
            <a:ext cx="20313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資料名稱</a:t>
            </a:r>
            <a:endParaRPr lang="en-US" altLang="zh-TW" sz="3600" dirty="0" smtClean="0"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endParaRPr lang="en-US" altLang="zh-TW" sz="3600" dirty="0" smtClean="0"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r>
              <a:rPr lang="zh-TW" altLang="en-US" sz="3600" dirty="0" smtClean="0"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資料筆數</a:t>
            </a:r>
            <a:endParaRPr lang="en-US" altLang="zh-TW" sz="3600" dirty="0" smtClean="0"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endParaRPr lang="en-US" altLang="zh-TW" sz="3600" dirty="0" smtClean="0"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  <a:p>
            <a:r>
              <a:rPr lang="zh-TW" altLang="en-US" sz="3600" dirty="0" smtClean="0"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</a:t>
            </a:r>
            <a:r>
              <a:rPr lang="zh-TW" altLang="en-US" sz="3600" dirty="0"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網址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2692734" y="2404872"/>
            <a:ext cx="0" cy="530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692739" y="3497705"/>
            <a:ext cx="0" cy="530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701448" y="4587240"/>
            <a:ext cx="0" cy="530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37761" y="2430502"/>
            <a:ext cx="53142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00B050"/>
                </a:solidFill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Federalist </a:t>
            </a:r>
            <a:r>
              <a:rPr lang="en-US" altLang="zh-TW" sz="3200" dirty="0">
                <a:solidFill>
                  <a:srgbClr val="00B050"/>
                </a:solidFill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Papers(</a:t>
            </a:r>
            <a:r>
              <a:rPr lang="zh-TW" altLang="en-US" sz="3200" dirty="0">
                <a:solidFill>
                  <a:srgbClr val="00B050"/>
                </a:solidFill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聯邦論</a:t>
            </a:r>
            <a:r>
              <a:rPr lang="en-US" altLang="zh-TW" sz="3200" dirty="0">
                <a:solidFill>
                  <a:srgbClr val="00B050"/>
                </a:solidFill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)</a:t>
            </a:r>
          </a:p>
          <a:p>
            <a:endParaRPr lang="zh-TW" altLang="zh-TW" sz="3200" dirty="0">
              <a:solidFill>
                <a:srgbClr val="00B050"/>
              </a:solidFill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37761" y="354364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原本資料共</a:t>
            </a:r>
            <a:r>
              <a:rPr lang="en-US" altLang="zh-TW" sz="32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85</a:t>
            </a:r>
            <a:r>
              <a:rPr lang="zh-TW" altLang="zh-TW" sz="32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筆</a:t>
            </a:r>
            <a:endParaRPr lang="zh-TW" altLang="zh-TW" sz="3200" dirty="0">
              <a:solidFill>
                <a:srgbClr val="00B05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7761" y="4594372"/>
            <a:ext cx="9700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http</a:t>
            </a:r>
            <a:r>
              <a:rPr lang="en-US" altLang="zh-TW" sz="2800" dirty="0">
                <a:solidFill>
                  <a:srgbClr val="00B05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://ptrckprry.com/course/ssd/data/federalist.json</a:t>
            </a:r>
            <a:endParaRPr lang="zh-TW" altLang="zh-TW" sz="2800" dirty="0">
              <a:solidFill>
                <a:srgbClr val="00B050"/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52615" y="2247840"/>
            <a:ext cx="100061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作者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包括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James Madison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、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Alexander Hamilton </a:t>
            </a:r>
            <a:r>
              <a:rPr lang="zh-TW" altLang="en-US" sz="2800" b="1" dirty="0" smtClean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、</a:t>
            </a:r>
            <a:r>
              <a:rPr lang="en-US" altLang="zh-TW" sz="2800" b="1" dirty="0" smtClean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John Jay</a:t>
            </a: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共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85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篇</a:t>
            </a:r>
            <a:r>
              <a:rPr lang="zh-TW" altLang="en-US" sz="2800" b="1" dirty="0" smtClean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文章</a:t>
            </a:r>
            <a:endParaRPr lang="en-US" altLang="zh-TW" sz="2800" b="1" dirty="0" smtClean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主要對美國憲法和美國政府的運作原理進行了剖析和</a:t>
            </a:r>
            <a:r>
              <a:rPr lang="zh-TW" altLang="en-US" sz="2800" b="1" dirty="0" smtClean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闡述</a:t>
            </a:r>
            <a:endParaRPr lang="en-US" altLang="zh-TW" sz="2800" b="1" dirty="0" smtClean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0246" y="2247840"/>
            <a:ext cx="964648" cy="3263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</a:t>
            </a: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簡介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28969" y="1807388"/>
            <a:ext cx="9846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第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10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篇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&amp;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第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51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篇 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=&gt;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 最有</a:t>
            </a:r>
            <a:r>
              <a:rPr lang="zh-TW" altLang="en-US" sz="2800" b="1" dirty="0" smtClean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影響力</a:t>
            </a:r>
            <a:endParaRPr lang="en-US" altLang="zh-TW" sz="2800" b="1" dirty="0" smtClean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第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10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篇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: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 提倡建立一個強大的共和國，並包括了各黨派的</a:t>
            </a:r>
            <a:r>
              <a:rPr lang="zh-TW" altLang="en-US" sz="2800" b="1" dirty="0" smtClean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討論</a:t>
            </a:r>
            <a:endParaRPr lang="en-US" altLang="zh-TW" sz="2800" b="1" dirty="0" smtClean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endParaRPr lang="en-US" altLang="zh-TW" sz="2800" b="1" dirty="0">
              <a:latin typeface="Gen Jyuu Gothic Monospace Bold" panose="02020500000000000000" charset="-120"/>
              <a:ea typeface="Gen Jyuu Gothic Monospace Bold" panose="02020500000000000000" charset="-120"/>
              <a:cs typeface="Gen Jyuu Gothic Monospace Bold" panose="02020500000000000000" charset="-120"/>
            </a:endParaRPr>
          </a:p>
          <a:p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第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51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篇</a:t>
            </a:r>
            <a:r>
              <a:rPr lang="en-US" altLang="zh-TW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:</a:t>
            </a:r>
            <a:r>
              <a:rPr lang="zh-TW" altLang="en-US" sz="2800" b="1" dirty="0">
                <a:latin typeface="Gen Jyuu Gothic Monospace Bold" panose="02020500000000000000" charset="-120"/>
                <a:ea typeface="Gen Jyuu Gothic Monospace Bold" panose="02020500000000000000" charset="-120"/>
                <a:cs typeface="Gen Jyuu Gothic Monospace Bold" panose="02020500000000000000" charset="-120"/>
              </a:rPr>
              <a:t> 解釋了分權制度的必要性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0246" y="2247840"/>
            <a:ext cx="964648" cy="3263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</a:t>
            </a: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簡介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263656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文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字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清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理</a:t>
            </a: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836503" y="2324555"/>
            <a:ext cx="4339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使用文字間空白斷詞</a:t>
            </a:r>
            <a:endParaRPr lang="zh-TW" altLang="en-US" sz="28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17424" y="2263000"/>
            <a:ext cx="1651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kern="1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Step1.</a:t>
            </a:r>
            <a:endParaRPr lang="zh-TW" altLang="en-US" sz="36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4646453" y="2046165"/>
            <a:ext cx="4291" cy="10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817424" y="4496896"/>
            <a:ext cx="1651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kern="1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Step2.</a:t>
            </a:r>
            <a:endParaRPr lang="zh-TW" altLang="en-US" sz="36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cxnSp>
        <p:nvCxnSpPr>
          <p:cNvPr id="48" name="直線接點 47"/>
          <p:cNvCxnSpPr/>
          <p:nvPr/>
        </p:nvCxnSpPr>
        <p:spPr>
          <a:xfrm flipH="1">
            <a:off x="4652446" y="4280061"/>
            <a:ext cx="4291" cy="10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836502" y="4558451"/>
            <a:ext cx="701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去除標點符號、數字、大小寫轉換、停止詞</a:t>
            </a:r>
            <a:endParaRPr lang="zh-TW" altLang="en-US" sz="28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263656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資料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量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化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569476" y="1155832"/>
            <a:ext cx="9397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我們使用</a:t>
            </a:r>
            <a:r>
              <a:rPr lang="en-US" altLang="zh-TW" sz="2800" dirty="0" smtClean="0">
                <a:solidFill>
                  <a:srgbClr val="00B05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TF*IDF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當作權重，做出</a:t>
            </a:r>
            <a:r>
              <a:rPr lang="en-US" altLang="zh-TW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Document Term Matrix</a:t>
            </a:r>
            <a:endParaRPr lang="zh-TW" altLang="en-US" sz="28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51" y="2707814"/>
            <a:ext cx="11619983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246" y="2247840"/>
            <a:ext cx="964648" cy="3263656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變數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選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取</a:t>
            </a: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69476" y="724945"/>
            <a:ext cx="93979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分別對</a:t>
            </a:r>
            <a:r>
              <a:rPr lang="en-US" altLang="zh-TW" sz="2800" dirty="0" smtClean="0">
                <a:solidFill>
                  <a:srgbClr val="00B05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51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篇</a:t>
            </a:r>
            <a:r>
              <a:rPr lang="en-US" altLang="zh-TW" sz="2800" dirty="0" smtClean="0">
                <a:solidFill>
                  <a:srgbClr val="00B05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Hamilton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撰寫與</a:t>
            </a:r>
            <a:r>
              <a:rPr lang="en-US" altLang="zh-TW" sz="2800" dirty="0" smtClean="0">
                <a:solidFill>
                  <a:srgbClr val="FF000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14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篇</a:t>
            </a:r>
            <a:r>
              <a:rPr lang="en-US" altLang="zh-TW" sz="2800" dirty="0" smtClean="0">
                <a:solidFill>
                  <a:srgbClr val="FF000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Madison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撰寫的文件各自做出</a:t>
            </a:r>
            <a:r>
              <a:rPr lang="en-US" altLang="zh-TW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DTM</a:t>
            </a:r>
            <a:r>
              <a:rPr lang="zh-TW" altLang="en-US" sz="28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矩陣。</a:t>
            </a:r>
            <a:endParaRPr lang="zh-TW" altLang="en-US" sz="28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645724" y="2161660"/>
            <a:ext cx="216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想法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(</a:t>
            </a:r>
            <a:r>
              <a:rPr lang="zh-TW" altLang="en-US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一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)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8145535" y="2129576"/>
            <a:ext cx="216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想法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(</a:t>
            </a:r>
            <a:r>
              <a:rPr lang="zh-TW" altLang="en-US" sz="3600" dirty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二</a:t>
            </a:r>
            <a:r>
              <a:rPr lang="en-US" altLang="zh-TW" sz="3600" dirty="0" smtClean="0">
                <a:solidFill>
                  <a:srgbClr val="00B0F0"/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4005724" y="3038490"/>
            <a:ext cx="14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互斥</a:t>
            </a:r>
            <a:r>
              <a:rPr lang="zh-TW" altLang="en-US" sz="2800" dirty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項</a:t>
            </a:r>
          </a:p>
        </p:txBody>
      </p:sp>
      <p:sp>
        <p:nvSpPr>
          <p:cNvPr id="13" name="矩形 12"/>
          <p:cNvSpPr/>
          <p:nvPr/>
        </p:nvSpPr>
        <p:spPr>
          <a:xfrm>
            <a:off x="8145535" y="3038490"/>
            <a:ext cx="25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H</a:t>
            </a:r>
            <a:r>
              <a:rPr lang="zh-TW" altLang="en-US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對</a:t>
            </a:r>
            <a:r>
              <a:rPr lang="en-US" altLang="zh-TW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M</a:t>
            </a:r>
            <a:r>
              <a:rPr lang="zh-TW" altLang="en-US" sz="2800" dirty="0" smtClean="0">
                <a:solidFill>
                  <a:srgbClr val="00B0F0"/>
                </a:solidFill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取差集</a:t>
            </a:r>
            <a:endParaRPr lang="zh-TW" altLang="en-US" sz="2800" dirty="0">
              <a:solidFill>
                <a:srgbClr val="00B0F0"/>
              </a:solidFill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sp>
        <p:nvSpPr>
          <p:cNvPr id="27" name="手繪多邊形 26"/>
          <p:cNvSpPr/>
          <p:nvPr/>
        </p:nvSpPr>
        <p:spPr>
          <a:xfrm>
            <a:off x="3203465" y="3897031"/>
            <a:ext cx="2946873" cy="1800000"/>
          </a:xfrm>
          <a:custGeom>
            <a:avLst/>
            <a:gdLst>
              <a:gd name="connsiteX0" fmla="*/ 2046873 w 2946873"/>
              <a:gd name="connsiteY0" fmla="*/ 0 h 1800000"/>
              <a:gd name="connsiteX1" fmla="*/ 2946873 w 2946873"/>
              <a:gd name="connsiteY1" fmla="*/ 900000 h 1800000"/>
              <a:gd name="connsiteX2" fmla="*/ 2046873 w 2946873"/>
              <a:gd name="connsiteY2" fmla="*/ 1800000 h 1800000"/>
              <a:gd name="connsiteX3" fmla="*/ 1543675 w 2946873"/>
              <a:gd name="connsiteY3" fmla="*/ 1646294 h 1800000"/>
              <a:gd name="connsiteX4" fmla="*/ 1473437 w 2946873"/>
              <a:gd name="connsiteY4" fmla="*/ 1588343 h 1800000"/>
              <a:gd name="connsiteX5" fmla="*/ 1536396 w 2946873"/>
              <a:gd name="connsiteY5" fmla="*/ 1536396 h 1800000"/>
              <a:gd name="connsiteX6" fmla="*/ 1800000 w 2946873"/>
              <a:gd name="connsiteY6" fmla="*/ 900000 h 1800000"/>
              <a:gd name="connsiteX7" fmla="*/ 1536396 w 2946873"/>
              <a:gd name="connsiteY7" fmla="*/ 263604 h 1800000"/>
              <a:gd name="connsiteX8" fmla="*/ 1473437 w 2946873"/>
              <a:gd name="connsiteY8" fmla="*/ 211658 h 1800000"/>
              <a:gd name="connsiteX9" fmla="*/ 1543675 w 2946873"/>
              <a:gd name="connsiteY9" fmla="*/ 153706 h 1800000"/>
              <a:gd name="connsiteX10" fmla="*/ 2046873 w 2946873"/>
              <a:gd name="connsiteY10" fmla="*/ 0 h 1800000"/>
              <a:gd name="connsiteX11" fmla="*/ 900000 w 2946873"/>
              <a:gd name="connsiteY11" fmla="*/ 0 h 1800000"/>
              <a:gd name="connsiteX12" fmla="*/ 1403199 w 2946873"/>
              <a:gd name="connsiteY12" fmla="*/ 153706 h 1800000"/>
              <a:gd name="connsiteX13" fmla="*/ 1473437 w 2946873"/>
              <a:gd name="connsiteY13" fmla="*/ 211658 h 1800000"/>
              <a:gd name="connsiteX14" fmla="*/ 1410477 w 2946873"/>
              <a:gd name="connsiteY14" fmla="*/ 263604 h 1800000"/>
              <a:gd name="connsiteX15" fmla="*/ 1146873 w 2946873"/>
              <a:gd name="connsiteY15" fmla="*/ 900000 h 1800000"/>
              <a:gd name="connsiteX16" fmla="*/ 1410477 w 2946873"/>
              <a:gd name="connsiteY16" fmla="*/ 1536396 h 1800000"/>
              <a:gd name="connsiteX17" fmla="*/ 1473437 w 2946873"/>
              <a:gd name="connsiteY17" fmla="*/ 1588343 h 1800000"/>
              <a:gd name="connsiteX18" fmla="*/ 1403199 w 2946873"/>
              <a:gd name="connsiteY18" fmla="*/ 1646294 h 1800000"/>
              <a:gd name="connsiteX19" fmla="*/ 900000 w 2946873"/>
              <a:gd name="connsiteY19" fmla="*/ 1800000 h 1800000"/>
              <a:gd name="connsiteX20" fmla="*/ 0 w 2946873"/>
              <a:gd name="connsiteY20" fmla="*/ 900000 h 1800000"/>
              <a:gd name="connsiteX21" fmla="*/ 900000 w 2946873"/>
              <a:gd name="connsiteY21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46873" h="1800000">
                <a:moveTo>
                  <a:pt x="2046873" y="0"/>
                </a:moveTo>
                <a:cubicBezTo>
                  <a:pt x="2543929" y="0"/>
                  <a:pt x="2946873" y="402944"/>
                  <a:pt x="2946873" y="900000"/>
                </a:cubicBezTo>
                <a:cubicBezTo>
                  <a:pt x="2946873" y="1397056"/>
                  <a:pt x="2543929" y="1800000"/>
                  <a:pt x="2046873" y="1800000"/>
                </a:cubicBezTo>
                <a:cubicBezTo>
                  <a:pt x="1860477" y="1800000"/>
                  <a:pt x="1687316" y="1743336"/>
                  <a:pt x="1543675" y="1646294"/>
                </a:cubicBezTo>
                <a:lnTo>
                  <a:pt x="1473437" y="1588343"/>
                </a:lnTo>
                <a:lnTo>
                  <a:pt x="1536396" y="1536396"/>
                </a:lnTo>
                <a:cubicBezTo>
                  <a:pt x="1699264" y="1373528"/>
                  <a:pt x="1800000" y="1148528"/>
                  <a:pt x="1800000" y="900000"/>
                </a:cubicBezTo>
                <a:cubicBezTo>
                  <a:pt x="1800000" y="651472"/>
                  <a:pt x="1699264" y="426472"/>
                  <a:pt x="1536396" y="263604"/>
                </a:cubicBezTo>
                <a:lnTo>
                  <a:pt x="1473437" y="211658"/>
                </a:lnTo>
                <a:lnTo>
                  <a:pt x="1543675" y="153706"/>
                </a:lnTo>
                <a:cubicBezTo>
                  <a:pt x="1687316" y="56664"/>
                  <a:pt x="1860477" y="0"/>
                  <a:pt x="2046873" y="0"/>
                </a:cubicBezTo>
                <a:close/>
                <a:moveTo>
                  <a:pt x="900000" y="0"/>
                </a:moveTo>
                <a:cubicBezTo>
                  <a:pt x="1086396" y="0"/>
                  <a:pt x="1259558" y="56664"/>
                  <a:pt x="1403199" y="153706"/>
                </a:cubicBezTo>
                <a:lnTo>
                  <a:pt x="1473437" y="211658"/>
                </a:lnTo>
                <a:lnTo>
                  <a:pt x="1410477" y="263604"/>
                </a:lnTo>
                <a:cubicBezTo>
                  <a:pt x="1247609" y="426472"/>
                  <a:pt x="1146873" y="651472"/>
                  <a:pt x="1146873" y="900000"/>
                </a:cubicBezTo>
                <a:cubicBezTo>
                  <a:pt x="1146873" y="1148528"/>
                  <a:pt x="1247609" y="1373528"/>
                  <a:pt x="1410477" y="1536396"/>
                </a:cubicBezTo>
                <a:lnTo>
                  <a:pt x="1473437" y="1588343"/>
                </a:lnTo>
                <a:lnTo>
                  <a:pt x="1403199" y="1646294"/>
                </a:lnTo>
                <a:cubicBezTo>
                  <a:pt x="1259558" y="1743336"/>
                  <a:pt x="108639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     H             M</a:t>
            </a:r>
            <a:endParaRPr lang="zh-TW" altLang="en-US" sz="32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7718663" y="3897031"/>
            <a:ext cx="1473437" cy="1800000"/>
          </a:xfrm>
          <a:custGeom>
            <a:avLst/>
            <a:gdLst>
              <a:gd name="connsiteX0" fmla="*/ 900000 w 1473437"/>
              <a:gd name="connsiteY0" fmla="*/ 0 h 1800000"/>
              <a:gd name="connsiteX1" fmla="*/ 1403198 w 1473437"/>
              <a:gd name="connsiteY1" fmla="*/ 153706 h 1800000"/>
              <a:gd name="connsiteX2" fmla="*/ 1473437 w 1473437"/>
              <a:gd name="connsiteY2" fmla="*/ 211658 h 1800000"/>
              <a:gd name="connsiteX3" fmla="*/ 1410477 w 1473437"/>
              <a:gd name="connsiteY3" fmla="*/ 263604 h 1800000"/>
              <a:gd name="connsiteX4" fmla="*/ 1146873 w 1473437"/>
              <a:gd name="connsiteY4" fmla="*/ 900000 h 1800000"/>
              <a:gd name="connsiteX5" fmla="*/ 1410477 w 1473437"/>
              <a:gd name="connsiteY5" fmla="*/ 1536396 h 1800000"/>
              <a:gd name="connsiteX6" fmla="*/ 1473437 w 1473437"/>
              <a:gd name="connsiteY6" fmla="*/ 1588343 h 1800000"/>
              <a:gd name="connsiteX7" fmla="*/ 1403198 w 1473437"/>
              <a:gd name="connsiteY7" fmla="*/ 1646294 h 1800000"/>
              <a:gd name="connsiteX8" fmla="*/ 900000 w 1473437"/>
              <a:gd name="connsiteY8" fmla="*/ 1800000 h 1800000"/>
              <a:gd name="connsiteX9" fmla="*/ 0 w 1473437"/>
              <a:gd name="connsiteY9" fmla="*/ 900000 h 1800000"/>
              <a:gd name="connsiteX10" fmla="*/ 900000 w 1473437"/>
              <a:gd name="connsiteY10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3437" h="1800000">
                <a:moveTo>
                  <a:pt x="900000" y="0"/>
                </a:moveTo>
                <a:cubicBezTo>
                  <a:pt x="1086396" y="0"/>
                  <a:pt x="1259558" y="56664"/>
                  <a:pt x="1403198" y="153706"/>
                </a:cubicBezTo>
                <a:lnTo>
                  <a:pt x="1473437" y="211658"/>
                </a:lnTo>
                <a:lnTo>
                  <a:pt x="1410477" y="263604"/>
                </a:lnTo>
                <a:cubicBezTo>
                  <a:pt x="1247609" y="426472"/>
                  <a:pt x="1146873" y="651472"/>
                  <a:pt x="1146873" y="900000"/>
                </a:cubicBezTo>
                <a:cubicBezTo>
                  <a:pt x="1146873" y="1148528"/>
                  <a:pt x="1247609" y="1373528"/>
                  <a:pt x="1410477" y="1536396"/>
                </a:cubicBezTo>
                <a:lnTo>
                  <a:pt x="1473437" y="1588343"/>
                </a:lnTo>
                <a:lnTo>
                  <a:pt x="1403198" y="1646294"/>
                </a:lnTo>
                <a:cubicBezTo>
                  <a:pt x="1259558" y="1743336"/>
                  <a:pt x="108639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Gen Jyuu Gothic Bold" panose="020B0602020203020207" pitchFamily="34" charset="-120"/>
                <a:ea typeface="Gen Jyuu Gothic Bold" panose="020B0602020203020207" pitchFamily="34" charset="-120"/>
                <a:cs typeface="Gen Jyuu Gothic Bold" panose="020B0602020203020207" pitchFamily="34" charset="-120"/>
              </a:rPr>
              <a:t>     H</a:t>
            </a:r>
            <a:endParaRPr lang="zh-TW" altLang="en-US" sz="3200" dirty="0">
              <a:latin typeface="Gen Jyuu Gothic Bold" panose="020B0602020203020207" pitchFamily="34" charset="-120"/>
              <a:ea typeface="Gen Jyuu Gothic Bold" panose="020B0602020203020207" pitchFamily="34" charset="-120"/>
              <a:cs typeface="Gen Jyuu Gothic Bold" panose="020B06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64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220514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249" y="2247840"/>
            <a:ext cx="1476473" cy="3263656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Top</a:t>
            </a:r>
            <a: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20</a:t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比</a:t>
            </a:r>
            <a: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/>
            </a:r>
            <a:br>
              <a:rPr lang="en-US" altLang="zh-TW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</a:br>
            <a:r>
              <a:rPr lang="zh-TW" altLang="en-US" sz="6000" dirty="0" smtClean="0">
                <a:solidFill>
                  <a:schemeClr val="accent1">
                    <a:lumMod val="50000"/>
                  </a:schemeClr>
                </a:solidFill>
                <a:latin typeface="Gen Jyuu Gothic Monospace Bold" panose="020B0609020203020207" pitchFamily="49" charset="-120"/>
                <a:ea typeface="Gen Jyuu Gothic Monospace Bold" panose="020B0609020203020207" pitchFamily="49" charset="-120"/>
                <a:cs typeface="Gen Jyuu Gothic Monospace Bold" panose="020B0609020203020207" pitchFamily="49" charset="-120"/>
              </a:rPr>
              <a:t>較</a:t>
            </a:r>
            <a:endParaRPr lang="zh-TW" altLang="en-US" sz="6000" dirty="0">
              <a:solidFill>
                <a:schemeClr val="accent1">
                  <a:lumMod val="50000"/>
                </a:schemeClr>
              </a:solidFill>
              <a:latin typeface="Gen Jyuu Gothic Monospace Bold" panose="020B0609020203020207" pitchFamily="49" charset="-120"/>
              <a:ea typeface="Gen Jyuu Gothic Monospace Bold" panose="020B0609020203020207" pitchFamily="49" charset="-120"/>
              <a:cs typeface="Gen Jyuu Gothic Monospace Bold" panose="020B0609020203020207" pitchFamily="49" charset="-12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0" y="330915"/>
            <a:ext cx="1476473" cy="1476473"/>
          </a:xfrm>
          <a:prstGeom prst="rect">
            <a:avLst/>
          </a:prstGeom>
        </p:spPr>
      </p:pic>
      <p:pic>
        <p:nvPicPr>
          <p:cNvPr id="16" name="內容版面配置區 3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31801" y="206723"/>
            <a:ext cx="6245457" cy="3233593"/>
          </a:xfrm>
          <a:prstGeom prst="rect">
            <a:avLst/>
          </a:prstGeom>
        </p:spPr>
      </p:pic>
      <p:pic>
        <p:nvPicPr>
          <p:cNvPr id="17" name="圖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5113259" y="3571943"/>
            <a:ext cx="6263999" cy="3190995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2537392" y="1463519"/>
            <a:ext cx="2288104" cy="72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Hamilton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515148" y="4807440"/>
            <a:ext cx="2288104" cy="72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Gen Jyuu Gothic Light" panose="020B0103020203020207" pitchFamily="34" charset="-120"/>
                <a:ea typeface="Gen Jyuu Gothic Light" panose="020B0103020203020207" pitchFamily="34" charset="-120"/>
                <a:cs typeface="Gen Jyuu Gothic Light" panose="020B0103020203020207" pitchFamily="34" charset="-120"/>
              </a:rPr>
              <a:t>Madison</a:t>
            </a:r>
          </a:p>
        </p:txBody>
      </p:sp>
      <p:sp>
        <p:nvSpPr>
          <p:cNvPr id="4" name="橢圓 3"/>
          <p:cNvSpPr/>
          <p:nvPr/>
        </p:nvSpPr>
        <p:spPr>
          <a:xfrm>
            <a:off x="5930020" y="6237832"/>
            <a:ext cx="199177" cy="520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95996" y="2917877"/>
            <a:ext cx="199177" cy="520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6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863</TotalTime>
  <Words>1111</Words>
  <Application>Microsoft Office PowerPoint</Application>
  <PresentationFormat>寬螢幕</PresentationFormat>
  <Paragraphs>288</Paragraphs>
  <Slides>20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Gen Jyuu Gothic Medium</vt:lpstr>
      <vt:lpstr>新細明體</vt:lpstr>
      <vt:lpstr>標楷體</vt:lpstr>
      <vt:lpstr>Microsoft JhengHei UI</vt:lpstr>
      <vt:lpstr>Gen Jyuu Gothic Monospace Bold</vt:lpstr>
      <vt:lpstr>Calibri Light</vt:lpstr>
      <vt:lpstr>Gen Jyuu Gothic Light</vt:lpstr>
      <vt:lpstr>Calibri</vt:lpstr>
      <vt:lpstr>Gen Jyuu Gothic Bold</vt:lpstr>
      <vt:lpstr>回顧</vt:lpstr>
      <vt:lpstr>文 字 探 勘</vt:lpstr>
      <vt:lpstr>PowerPoint 簡報</vt:lpstr>
      <vt:lpstr>資料選定</vt:lpstr>
      <vt:lpstr>PowerPoint 簡報</vt:lpstr>
      <vt:lpstr>PowerPoint 簡報</vt:lpstr>
      <vt:lpstr>文 字 清 理</vt:lpstr>
      <vt:lpstr>資料 量 化</vt:lpstr>
      <vt:lpstr>變數 選 取</vt:lpstr>
      <vt:lpstr>Top 20 比 較</vt:lpstr>
      <vt:lpstr>文字 雲 比 較</vt:lpstr>
      <vt:lpstr>找 出互斥 項</vt:lpstr>
      <vt:lpstr>找 出差集 項</vt:lpstr>
      <vt:lpstr>建立模型及分類</vt:lpstr>
      <vt:lpstr>PowerPoint 簡報</vt:lpstr>
      <vt:lpstr>隨機森林</vt:lpstr>
      <vt:lpstr>PowerPoint 簡報</vt:lpstr>
      <vt:lpstr>支持向量機</vt:lpstr>
      <vt:lpstr>支持向量機</vt:lpstr>
      <vt:lpstr>結 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預測與防止人才外流</dc:title>
  <dc:creator>louis</dc:creator>
  <cp:lastModifiedBy>Charles Cao</cp:lastModifiedBy>
  <cp:revision>87</cp:revision>
  <dcterms:created xsi:type="dcterms:W3CDTF">2017-12-30T06:51:33Z</dcterms:created>
  <dcterms:modified xsi:type="dcterms:W3CDTF">2018-06-19T02:36:15Z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