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5" r:id="rId1"/>
    <p:sldMasterId id="2147483676" r:id="rId2"/>
  </p:sldMasterIdLst>
  <p:notesMasterIdLst>
    <p:notesMasterId r:id="rId12"/>
  </p:notesMasterIdLst>
  <p:sldIdLst>
    <p:sldId id="256" r:id="rId3"/>
    <p:sldId id="285" r:id="rId4"/>
    <p:sldId id="277" r:id="rId5"/>
    <p:sldId id="279" r:id="rId6"/>
    <p:sldId id="280" r:id="rId7"/>
    <p:sldId id="283" r:id="rId8"/>
    <p:sldId id="286" r:id="rId9"/>
    <p:sldId id="287" r:id="rId10"/>
    <p:sldId id="271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9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83aac87abb_2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3" name="Google Shape;153;g283aac87abb_2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48b9ce6bd4_18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48b9ce6bd4_18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94610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48b9ce6bd4_18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48b9ce6bd4_18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30846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48b9ce6bd4_18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48b9ce6bd4_18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59762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48b9ce6bd4_18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48b9ce6bd4_18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75715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48b9ce6bd4_18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48b9ce6bd4_18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3671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48b9ce6bd4_18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48b9ce6bd4_18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08337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48b9ce6bd4_18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48b9ce6bd4_18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59466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83aac87abb_2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g283aac87abb_2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None/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7886700" cy="602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Times New Roman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0" y="608956"/>
            <a:ext cx="9144000" cy="4101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619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lvl="2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0" y="0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>
            <a:spLocks noGrp="1"/>
          </p:cNvSpPr>
          <p:nvPr>
            <p:ph type="title"/>
          </p:nvPr>
        </p:nvSpPr>
        <p:spPr>
          <a:xfrm>
            <a:off x="0" y="0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Times New Roman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0" y="0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pic>
        <p:nvPicPr>
          <p:cNvPr id="83" name="Google Shape;83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60748" y="12246"/>
            <a:ext cx="7221820" cy="4810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Custom Layout">
  <p:cSld name="2_Custom Layou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>
            <a:spLocks noGrp="1"/>
          </p:cNvSpPr>
          <p:nvPr>
            <p:ph type="title"/>
          </p:nvPr>
        </p:nvSpPr>
        <p:spPr>
          <a:xfrm>
            <a:off x="0" y="0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Custom Layout">
  <p:cSld name="3_Custom Layou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0"/>
          <p:cNvSpPr txBox="1">
            <a:spLocks noGrp="1"/>
          </p:cNvSpPr>
          <p:nvPr>
            <p:ph type="title"/>
          </p:nvPr>
        </p:nvSpPr>
        <p:spPr>
          <a:xfrm>
            <a:off x="0" y="0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Google Shape;92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Google Shape;93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1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1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Google Shape;98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Google Shape;99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2"/>
          <p:cNvSpPr txBox="1">
            <a:spLocks noGrp="1"/>
          </p:cNvSpPr>
          <p:nvPr>
            <p:ph type="title"/>
          </p:nvPr>
        </p:nvSpPr>
        <p:spPr>
          <a:xfrm>
            <a:off x="0" y="0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2"/>
          <p:cNvSpPr txBox="1">
            <a:spLocks noGrp="1"/>
          </p:cNvSpPr>
          <p:nvPr>
            <p:ph type="body" idx="1"/>
          </p:nvPr>
        </p:nvSpPr>
        <p:spPr>
          <a:xfrm>
            <a:off x="-1" y="994172"/>
            <a:ext cx="4553953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22"/>
          <p:cNvSpPr txBox="1">
            <a:spLocks noGrp="1"/>
          </p:cNvSpPr>
          <p:nvPr>
            <p:ph type="body" idx="2"/>
          </p:nvPr>
        </p:nvSpPr>
        <p:spPr>
          <a:xfrm>
            <a:off x="4553953" y="994172"/>
            <a:ext cx="4704347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04" name="Google Shape;104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Google Shape;105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Google Shape;106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3"/>
          <p:cNvSpPr txBox="1">
            <a:spLocks noGrp="1"/>
          </p:cNvSpPr>
          <p:nvPr>
            <p:ph type="title"/>
          </p:nvPr>
        </p:nvSpPr>
        <p:spPr>
          <a:xfrm>
            <a:off x="0" y="0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3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10" name="Google Shape;110;p23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1" name="Google Shape;111;p23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12" name="Google Shape;112;p23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3" name="Google Shape;113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4" name="Google Shape;114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8" name="Google Shape;118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9" name="Google Shape;119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5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5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23" name="Google Shape;123;p25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24" name="Google Shape;124;p2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5" name="Google Shape;125;p2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6" name="Google Shape;126;p2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6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6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30" name="Google Shape;130;p26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31" name="Google Shape;131;p2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2" name="Google Shape;132;p2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3" name="Google Shape;133;p2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7"/>
          <p:cNvSpPr txBox="1">
            <a:spLocks noGrp="1"/>
          </p:cNvSpPr>
          <p:nvPr>
            <p:ph type="title"/>
          </p:nvPr>
        </p:nvSpPr>
        <p:spPr>
          <a:xfrm>
            <a:off x="0" y="0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7"/>
          <p:cNvSpPr txBox="1">
            <a:spLocks noGrp="1"/>
          </p:cNvSpPr>
          <p:nvPr>
            <p:ph type="body" idx="1"/>
          </p:nvPr>
        </p:nvSpPr>
        <p:spPr>
          <a:xfrm rot="5400000">
            <a:off x="2438400" y="-1444228"/>
            <a:ext cx="3638550" cy="8515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p2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8" name="Google Shape;138;p2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9" name="Google Shape;139;p2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8"/>
          <p:cNvSpPr txBox="1">
            <a:spLocks noGrp="1"/>
          </p:cNvSpPr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8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43" name="Google Shape;143;p2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4" name="Google Shape;144;p2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5" name="Google Shape;145;p2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able" type="tbl">
  <p:cSld name="TABLE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9"/>
          <p:cNvSpPr txBox="1">
            <a:spLocks noGrp="1"/>
          </p:cNvSpPr>
          <p:nvPr>
            <p:ph type="title"/>
          </p:nvPr>
        </p:nvSpPr>
        <p:spPr>
          <a:xfrm>
            <a:off x="0" y="0"/>
            <a:ext cx="7952874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9"/>
          <p:cNvSpPr txBox="1">
            <a:spLocks noGrp="1"/>
          </p:cNvSpPr>
          <p:nvPr>
            <p:ph type="dt" idx="10"/>
          </p:nvPr>
        </p:nvSpPr>
        <p:spPr>
          <a:xfrm>
            <a:off x="1295400" y="4683919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9" name="Google Shape;149;p29"/>
          <p:cNvSpPr txBox="1">
            <a:spLocks noGrp="1"/>
          </p:cNvSpPr>
          <p:nvPr>
            <p:ph type="ftr" idx="11"/>
          </p:nvPr>
        </p:nvSpPr>
        <p:spPr>
          <a:xfrm>
            <a:off x="3538538" y="4683919"/>
            <a:ext cx="28956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0" name="Google Shape;150;p29"/>
          <p:cNvSpPr txBox="1">
            <a:spLocks noGrp="1"/>
          </p:cNvSpPr>
          <p:nvPr>
            <p:ph type="sldNum" idx="12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8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0" y="0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0" y="994172"/>
            <a:ext cx="8515350" cy="3638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pic>
        <p:nvPicPr>
          <p:cNvPr id="54" name="Google Shape;54;p13"/>
          <p:cNvPicPr preferRelativeResize="0"/>
          <p:nvPr/>
        </p:nvPicPr>
        <p:blipFill rotWithShape="1">
          <a:blip r:embed="rId19">
            <a:alphaModFix/>
          </a:blip>
          <a:srcRect l="5037" t="1874" r="79744" b="81688"/>
          <a:stretch/>
        </p:blipFill>
        <p:spPr>
          <a:xfrm>
            <a:off x="7940008" y="78698"/>
            <a:ext cx="601832" cy="365462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569460" y="78697"/>
            <a:ext cx="6937602" cy="30616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0"/>
          <p:cNvSpPr txBox="1">
            <a:spLocks noGrp="1"/>
          </p:cNvSpPr>
          <p:nvPr>
            <p:ph type="subTitle" idx="1"/>
          </p:nvPr>
        </p:nvSpPr>
        <p:spPr>
          <a:xfrm>
            <a:off x="77162" y="1124299"/>
            <a:ext cx="8940941" cy="2201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 fontScale="92500"/>
          </a:bodyPr>
          <a:lstStyle/>
          <a:p>
            <a:pPr marL="0" lvl="0" indent="0">
              <a:spcBef>
                <a:spcPts val="0"/>
              </a:spcBef>
              <a:buSzPts val="3000"/>
            </a:pPr>
            <a:r>
              <a:rPr lang="en-US" sz="4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VÀ TRIỂN KHAI HỆ THỐNG HMI KẾT NỐI TRUYỀN THÔNG KHÔNG DÂY TRÊN XE Ô TÔ</a:t>
            </a:r>
            <a:endParaRPr sz="4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6" name="Google Shape;156;p30"/>
          <p:cNvSpPr txBox="1"/>
          <p:nvPr/>
        </p:nvSpPr>
        <p:spPr>
          <a:xfrm>
            <a:off x="4613040" y="3223616"/>
            <a:ext cx="4703898" cy="1377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0" i="0" u="none" strike="noStrike" cap="none" dirty="0" err="1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Huỳnh</a:t>
            </a:r>
            <a:r>
              <a:rPr lang="en-US" sz="1700" b="0" i="0" u="none" strike="noStrike" cap="none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Đặng</a:t>
            </a:r>
            <a:r>
              <a:rPr lang="en-US" sz="1700" b="0" i="0" u="none" strike="noStrike" cap="none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Phương</a:t>
            </a:r>
            <a:r>
              <a:rPr lang="en-US" sz="1700" b="0" i="0" u="none" strike="noStrike" cap="none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b="0" i="0" u="none" strike="noStrike" cap="none" dirty="0" err="1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Âu</a:t>
            </a:r>
            <a:r>
              <a:rPr lang="en-US" sz="17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vi-VN" sz="1700" dirty="0"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lang="en-US" sz="1700" dirty="0" smtClean="0">
                <a:latin typeface="Times New Roman"/>
                <a:ea typeface="Times New Roman"/>
                <a:cs typeface="Times New Roman"/>
                <a:sym typeface="Times New Roman"/>
              </a:rPr>
              <a:t> 21CE067</a:t>
            </a:r>
            <a:endParaRPr lang="vi-VN" sz="170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700" b="0" i="0" u="none" strike="noStrike" cap="none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Vũ Gia Bảo                      - 21CE068</a:t>
            </a:r>
            <a:endParaRPr lang="en-US" sz="1700" b="0" i="0" u="none" strike="noStrike" cap="none" dirty="0" smtClean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Lã</a:t>
            </a:r>
            <a:r>
              <a:rPr lang="en-US" sz="1700" dirty="0" smtClean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Thành</a:t>
            </a:r>
            <a:r>
              <a:rPr lang="en-US" sz="1700" dirty="0" smtClean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00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Cảnh</a:t>
            </a:r>
            <a:r>
              <a:rPr lang="vi-VN" sz="1700" dirty="0" smtClean="0">
                <a:latin typeface="Times New Roman"/>
                <a:ea typeface="Times New Roman"/>
                <a:cs typeface="Times New Roman"/>
                <a:sym typeface="Times New Roman"/>
              </a:rPr>
              <a:t>               </a:t>
            </a:r>
            <a:r>
              <a:rPr lang="en-US" sz="1700" dirty="0" smtClean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vi-VN" sz="1700" dirty="0" smtClean="0"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lang="en-US" sz="1700" dirty="0" smtClean="0">
                <a:latin typeface="Times New Roman"/>
                <a:ea typeface="Times New Roman"/>
                <a:cs typeface="Times New Roman"/>
                <a:sym typeface="Times New Roman"/>
              </a:rPr>
              <a:t>21CE070</a:t>
            </a:r>
            <a:r>
              <a:rPr lang="vi-VN" sz="1700" dirty="0" smtClean="0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vi-VN" sz="1700" dirty="0" smtClean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vi-VN" sz="1700" dirty="0" smtClean="0">
                <a:latin typeface="Times New Roman"/>
                <a:ea typeface="Times New Roman"/>
                <a:cs typeface="Times New Roman"/>
                <a:sym typeface="Times New Roman"/>
              </a:rPr>
              <a:t>Doãn Cao Danh               - 21CE074</a:t>
            </a:r>
          </a:p>
          <a:p>
            <a: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700" dirty="0" smtClean="0">
                <a:latin typeface="Times New Roman"/>
                <a:ea typeface="Times New Roman"/>
                <a:cs typeface="Times New Roman"/>
                <a:sym typeface="Times New Roman"/>
              </a:rPr>
              <a:t>Tôn Thất Gia Hoàng        - 21CE089</a:t>
            </a:r>
            <a:endParaRPr lang="vi-VN" sz="170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Google Shape;156;p30"/>
          <p:cNvSpPr txBox="1"/>
          <p:nvPr/>
        </p:nvSpPr>
        <p:spPr>
          <a:xfrm>
            <a:off x="375337" y="3475407"/>
            <a:ext cx="4703898" cy="992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lvl="2"/>
            <a:r>
              <a:rPr lang="vi-VN" sz="2000" b="0" i="0" u="none" strike="noStrike" cap="none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Chuyên Đề (4) CE</a:t>
            </a:r>
            <a:br>
              <a:rPr lang="vi-VN" sz="2000" b="0" i="0" u="none" strike="noStrike" cap="none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vi-VN" sz="2000" b="0" i="0" u="none" strike="noStrike" cap="none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Lập Trình Oto </a:t>
            </a:r>
          </a:p>
          <a:p>
            <a:pPr lvl="2"/>
            <a:r>
              <a:rPr lang="en-US" sz="2000" b="0" i="0" u="none" strike="noStrike" cap="none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GVHD</a:t>
            </a:r>
            <a:r>
              <a:rPr lang="en-US" sz="2000" b="0" i="0" u="none" strike="noStrike" cap="none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 </a:t>
            </a:r>
            <a:r>
              <a:rPr lang="vi-VN" sz="2000" b="0" i="0" u="none" strike="noStrike" cap="none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KS. Trần Viết An</a:t>
            </a:r>
            <a:endParaRPr sz="20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Nội</a:t>
            </a:r>
            <a:r>
              <a:rPr lang="en-US" b="1" dirty="0" smtClean="0"/>
              <a:t> Dung: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4664642"/>
            <a:ext cx="178904" cy="4571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3723861" y="628410"/>
            <a:ext cx="4048539" cy="2630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30695" y="788504"/>
            <a:ext cx="7911548" cy="2935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Times New Roman"/>
              <a:buNone/>
              <a:defRPr sz="3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vi-VN" sz="2800" dirty="0"/>
              <a:t>1. Tổng Quan Về </a:t>
            </a:r>
            <a:r>
              <a:rPr lang="vi-VN" sz="2800" dirty="0" smtClean="0"/>
              <a:t>Đề Tài</a:t>
            </a:r>
            <a:endParaRPr lang="vi-VN" sz="2800" dirty="0" smtClean="0"/>
          </a:p>
          <a:p>
            <a:r>
              <a:rPr lang="vi-VN" sz="2800" dirty="0" smtClean="0"/>
              <a:t>2. </a:t>
            </a:r>
            <a:r>
              <a:rPr lang="en-US" sz="2800" dirty="0" err="1"/>
              <a:t>Mục</a:t>
            </a:r>
            <a:r>
              <a:rPr lang="en-US" sz="2800" dirty="0"/>
              <a:t> </a:t>
            </a:r>
            <a:r>
              <a:rPr lang="vi-VN" sz="2800" dirty="0" err="1" smtClean="0"/>
              <a:t>T</a:t>
            </a:r>
            <a:r>
              <a:rPr lang="en-US" sz="2800" dirty="0" err="1" smtClean="0"/>
              <a:t>iêu</a:t>
            </a:r>
            <a:r>
              <a:rPr lang="en-US" sz="2800" dirty="0" smtClean="0"/>
              <a:t> </a:t>
            </a:r>
            <a:r>
              <a:rPr lang="vi-VN" sz="2800" dirty="0" smtClean="0"/>
              <a:t>D</a:t>
            </a:r>
            <a:r>
              <a:rPr lang="en-US" sz="2800" dirty="0" smtClean="0"/>
              <a:t>ự </a:t>
            </a:r>
            <a:r>
              <a:rPr lang="vi-VN" sz="2800" dirty="0" err="1"/>
              <a:t>Á</a:t>
            </a:r>
            <a:r>
              <a:rPr lang="en-US" sz="2800" dirty="0" smtClean="0"/>
              <a:t>n</a:t>
            </a:r>
            <a:endParaRPr lang="vi-VN" sz="2800" dirty="0" smtClean="0"/>
          </a:p>
          <a:p>
            <a:r>
              <a:rPr lang="vi-VN" sz="2800" dirty="0" smtClean="0"/>
              <a:t>3</a:t>
            </a:r>
            <a:r>
              <a:rPr lang="vi-VN" sz="2800" dirty="0"/>
              <a:t>. Công </a:t>
            </a:r>
            <a:r>
              <a:rPr lang="vi-VN" sz="2800" dirty="0" smtClean="0"/>
              <a:t>Nghệ Và Môi Trường Phát Triển</a:t>
            </a:r>
          </a:p>
          <a:p>
            <a:r>
              <a:rPr lang="vi-VN" sz="2800" dirty="0" smtClean="0"/>
              <a:t>4. Thiết Kế PCB</a:t>
            </a:r>
          </a:p>
          <a:p>
            <a:r>
              <a:rPr lang="vi-VN" sz="2800" dirty="0" smtClean="0"/>
              <a:t>5. Giao Diện Người Dùng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65264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z="3600" dirty="0" smtClean="0"/>
              <a:t>1. Tổng </a:t>
            </a:r>
            <a:r>
              <a:rPr lang="vi-VN" sz="3600" dirty="0"/>
              <a:t>Quan Về Đề Tài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602550"/>
            <a:ext cx="5466522" cy="3956198"/>
          </a:xfrm>
        </p:spPr>
        <p:txBody>
          <a:bodyPr>
            <a:normAutofit/>
          </a:bodyPr>
          <a:lstStyle/>
          <a:p>
            <a:endParaRPr lang="vi-VN" dirty="0"/>
          </a:p>
          <a:p>
            <a:pPr lvl="1"/>
            <a:r>
              <a:rPr lang="vi-VN" b="1" dirty="0"/>
              <a:t>Mục tiêu của dự án</a:t>
            </a:r>
            <a:r>
              <a:rPr lang="vi-VN" dirty="0"/>
              <a:t>: Phát triển một hệ thống HMI (Human-Machine Interface) giúp người lái xe có thể điều khiển và giám sát các chức năng </a:t>
            </a:r>
            <a:r>
              <a:rPr lang="vi-VN" dirty="0" smtClean="0"/>
              <a:t>trong xe.</a:t>
            </a:r>
            <a:endParaRPr lang="vi-VN" dirty="0"/>
          </a:p>
          <a:p>
            <a:pPr lvl="1"/>
            <a:r>
              <a:rPr lang="vi-VN" b="1" dirty="0"/>
              <a:t>Tính năng chính</a:t>
            </a:r>
            <a:r>
              <a:rPr lang="vi-VN" dirty="0"/>
              <a:t>: Hệ thống này sử dụng kết nối truyền thông không dây (Wi-Fi/Bluetooth) để giao tiếp với các thiết bị bên ngoài </a:t>
            </a:r>
            <a:r>
              <a:rPr lang="vi-VN" dirty="0" smtClean="0"/>
              <a:t>xe, mô phỏng cách hoạt động của tin nhắn và cuộc gọi đến.</a:t>
            </a:r>
            <a:endParaRPr lang="vi-VN" dirty="0"/>
          </a:p>
          <a:p>
            <a:pPr marL="571500" lvl="1" indent="0">
              <a:buNone/>
            </a:pPr>
            <a:r>
              <a:rPr lang="vi-VN" dirty="0" smtClean="0"/>
              <a:t>.</a:t>
            </a:r>
            <a:endParaRPr lang="vi-VN" dirty="0"/>
          </a:p>
        </p:txBody>
      </p:sp>
      <p:pic>
        <p:nvPicPr>
          <p:cNvPr id="4" name="Picture 3" descr="Hmi Acronym Human Machine Interface ...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777" y="1123632"/>
            <a:ext cx="2853883" cy="27327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01319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2. </a:t>
            </a:r>
            <a:r>
              <a:rPr lang="en-US" sz="3600" dirty="0" err="1"/>
              <a:t>Mục</a:t>
            </a:r>
            <a:r>
              <a:rPr lang="en-US" sz="3600" dirty="0"/>
              <a:t> </a:t>
            </a:r>
            <a:r>
              <a:rPr lang="vi-VN" sz="3600" dirty="0"/>
              <a:t>T</a:t>
            </a:r>
            <a:r>
              <a:rPr lang="en-US" sz="3600" dirty="0" err="1"/>
              <a:t>iêu</a:t>
            </a:r>
            <a:r>
              <a:rPr lang="en-US" sz="3600" dirty="0"/>
              <a:t> </a:t>
            </a:r>
            <a:r>
              <a:rPr lang="vi-VN" sz="3600" dirty="0"/>
              <a:t>D</a:t>
            </a:r>
            <a:r>
              <a:rPr lang="en-US" sz="3600" dirty="0"/>
              <a:t>ự </a:t>
            </a:r>
            <a:r>
              <a:rPr lang="vi-VN" sz="3600" dirty="0"/>
              <a:t>Á</a:t>
            </a:r>
            <a:r>
              <a:rPr lang="en-US" sz="3600" dirty="0" smtClean="0"/>
              <a:t>n</a:t>
            </a: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016" y="715617"/>
            <a:ext cx="5698436" cy="3114261"/>
          </a:xfrm>
        </p:spPr>
        <p:txBody>
          <a:bodyPr>
            <a:noAutofit/>
          </a:bodyPr>
          <a:lstStyle/>
          <a:p>
            <a:pPr lvl="1"/>
            <a:endParaRPr lang="vi-VN" b="1" dirty="0" smtClean="0"/>
          </a:p>
          <a:p>
            <a:pPr lvl="1"/>
            <a:r>
              <a:rPr lang="vi-VN" b="1" dirty="0" smtClean="0"/>
              <a:t>Tạo </a:t>
            </a:r>
            <a:r>
              <a:rPr lang="vi-VN" b="1" dirty="0"/>
              <a:t>ra hệ thống HMI</a:t>
            </a:r>
            <a:r>
              <a:rPr lang="vi-VN" dirty="0"/>
              <a:t>: Hệ thống giao diện người dùng sẽ giúp người lái xe điều khiển các thiết bị </a:t>
            </a:r>
            <a:r>
              <a:rPr lang="vi-VN" dirty="0" smtClean="0"/>
              <a:t>trong xe.</a:t>
            </a:r>
            <a:endParaRPr lang="vi-VN" dirty="0"/>
          </a:p>
          <a:p>
            <a:pPr lvl="1"/>
            <a:r>
              <a:rPr lang="vi-VN" b="1" dirty="0"/>
              <a:t>Kết nối không dây</a:t>
            </a:r>
            <a:r>
              <a:rPr lang="vi-VN" dirty="0"/>
              <a:t>: Hệ thống hỗ trợ kết nối </a:t>
            </a:r>
            <a:r>
              <a:rPr lang="vi-VN" dirty="0" smtClean="0"/>
              <a:t>với Wi-Fi </a:t>
            </a:r>
            <a:r>
              <a:rPr lang="vi-VN" dirty="0"/>
              <a:t>hoặc Bluetooth, giúp người dùng dễ dàng điều khiển</a:t>
            </a:r>
            <a:r>
              <a:rPr lang="vi-VN" dirty="0" smtClean="0"/>
              <a:t>.</a:t>
            </a:r>
          </a:p>
          <a:p>
            <a:pPr lvl="1"/>
            <a:r>
              <a:rPr lang="vi-VN" b="1" dirty="0" smtClean="0"/>
              <a:t>Mô phỏng hoạt động của tin nhắn và điện thoại</a:t>
            </a:r>
            <a:r>
              <a:rPr lang="vi-VN" dirty="0" smtClean="0"/>
              <a:t>: Hệ thống mô phỏng quá trình hoạt động của các cuộc gọi đến và tin nhắn đến dưới dạng popup hiển thị nội dung cho người dùng.</a:t>
            </a:r>
          </a:p>
          <a:p>
            <a:pPr lvl="1"/>
            <a:endParaRPr lang="vi-VN" dirty="0"/>
          </a:p>
          <a:p>
            <a:pPr marL="571500" lvl="1" indent="0">
              <a:buNone/>
            </a:pPr>
            <a:endParaRPr lang="vi-VN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3723861" y="628410"/>
            <a:ext cx="4048539" cy="2630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1102" y="1457739"/>
            <a:ext cx="3392898" cy="2253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071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3. </a:t>
            </a:r>
            <a:r>
              <a:rPr lang="vi-VN" sz="3600" dirty="0"/>
              <a:t>Công </a:t>
            </a:r>
            <a:r>
              <a:rPr lang="vi-VN" sz="3600" dirty="0" smtClean="0"/>
              <a:t>Nghệ và Môi Trường Phát Triển</a:t>
            </a:r>
            <a:endParaRPr lang="vi-VN" sz="3600" dirty="0"/>
          </a:p>
        </p:txBody>
      </p:sp>
      <p:sp>
        <p:nvSpPr>
          <p:cNvPr id="2" name="TextBox 1"/>
          <p:cNvSpPr txBox="1"/>
          <p:nvPr/>
        </p:nvSpPr>
        <p:spPr>
          <a:xfrm>
            <a:off x="284480" y="1178283"/>
            <a:ext cx="4213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800" dirty="0" smtClean="0"/>
              <a:t>                     </a:t>
            </a:r>
            <a:endParaRPr lang="en-US" sz="1800" dirty="0"/>
          </a:p>
        </p:txBody>
      </p:sp>
      <p:sp>
        <p:nvSpPr>
          <p:cNvPr id="6" name="Rectangle 5"/>
          <p:cNvSpPr/>
          <p:nvPr/>
        </p:nvSpPr>
        <p:spPr>
          <a:xfrm>
            <a:off x="99391" y="681327"/>
            <a:ext cx="382987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b="1" dirty="0">
                <a:latin typeface="+mj-lt"/>
              </a:rPr>
              <a:t>Công Nghệ Sử Dụng</a:t>
            </a:r>
          </a:p>
          <a:p>
            <a:r>
              <a:rPr lang="vi-VN" b="1" dirty="0">
                <a:latin typeface="Times  New Roman"/>
              </a:rPr>
              <a:t>QML (Qt Modeling Language)</a:t>
            </a:r>
          </a:p>
          <a:p>
            <a:r>
              <a:rPr lang="vi-VN" b="1" dirty="0">
                <a:latin typeface="Times  New Roman"/>
              </a:rPr>
              <a:t>Giao diện linh hoạt</a:t>
            </a:r>
            <a:r>
              <a:rPr lang="vi-VN" dirty="0">
                <a:latin typeface="Times  New Roman"/>
              </a:rPr>
              <a:t>: Tạo giao diện đẹp mắt và dễ dàng thay đổi cho thiết bị di động và ô tô.</a:t>
            </a:r>
          </a:p>
          <a:p>
            <a:r>
              <a:rPr lang="vi-VN" b="1" dirty="0">
                <a:latin typeface="Times  New Roman"/>
              </a:rPr>
              <a:t>Hiệu suất cao</a:t>
            </a:r>
            <a:r>
              <a:rPr lang="vi-VN" dirty="0">
                <a:latin typeface="Times  New Roman"/>
              </a:rPr>
              <a:t>: Phản hồi nhanh và mượt mà, giúp người lái xe tương tác thuận tiện.</a:t>
            </a:r>
          </a:p>
          <a:p>
            <a:r>
              <a:rPr lang="vi-VN" b="1" dirty="0">
                <a:latin typeface="Times  New Roman"/>
              </a:rPr>
              <a:t>C++</a:t>
            </a:r>
          </a:p>
          <a:p>
            <a:r>
              <a:rPr lang="vi-VN" b="1" dirty="0">
                <a:latin typeface="Times  New Roman"/>
              </a:rPr>
              <a:t>Lập trình logic</a:t>
            </a:r>
            <a:r>
              <a:rPr lang="vi-VN" dirty="0">
                <a:latin typeface="Times  New Roman"/>
              </a:rPr>
              <a:t>: Xử lý sự kiện và điều khiển thiết bị trong xe.</a:t>
            </a:r>
          </a:p>
          <a:p>
            <a:r>
              <a:rPr lang="vi-VN" b="1" dirty="0">
                <a:latin typeface="Times  New Roman"/>
              </a:rPr>
              <a:t>Hiệu suất ổn định</a:t>
            </a:r>
            <a:r>
              <a:rPr lang="vi-VN" dirty="0">
                <a:latin typeface="Times  New Roman"/>
              </a:rPr>
              <a:t>: Tối ưu hóa mã nguồn và xử lý song song hiệu quả.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776868" y="754214"/>
            <a:ext cx="4943061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b="1" dirty="0" smtClean="0">
                <a:latin typeface="+mj-lt"/>
              </a:rPr>
              <a:t>Môi Trường Phát Triển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vi-VN" b="1" dirty="0" smtClean="0">
                <a:latin typeface="+mj-lt"/>
              </a:rPr>
              <a:t>VMware:</a:t>
            </a:r>
          </a:p>
          <a:p>
            <a:pPr lvl="1" algn="just"/>
            <a:r>
              <a:rPr lang="vi-VN" dirty="0" smtClean="0">
                <a:latin typeface="+mj-lt"/>
              </a:rPr>
              <a:t>     Chức năng: Chạy các hệ điều hành khác nhau trong môi            trường ảo.</a:t>
            </a:r>
          </a:p>
          <a:p>
            <a:pPr lvl="1" algn="just"/>
            <a:r>
              <a:rPr lang="vi-VN" dirty="0" smtClean="0">
                <a:latin typeface="+mj-lt"/>
              </a:rPr>
              <a:t>     Ứng dụng: Phát triển và thử nghiệm phần mềm trên   nhiều nền tảng mà không thay đổi hệ thống chính.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vi-VN" b="1" dirty="0" smtClean="0">
                <a:latin typeface="+mj-lt"/>
              </a:rPr>
              <a:t>Qt </a:t>
            </a:r>
            <a:r>
              <a:rPr lang="vi-VN" b="1" dirty="0">
                <a:latin typeface="+mj-lt"/>
              </a:rPr>
              <a:t>Creator:</a:t>
            </a:r>
          </a:p>
          <a:p>
            <a:pPr algn="just"/>
            <a:r>
              <a:rPr lang="vi-VN" dirty="0" smtClean="0">
                <a:latin typeface="+mj-lt"/>
              </a:rPr>
              <a:t>     Chức </a:t>
            </a:r>
            <a:r>
              <a:rPr lang="vi-VN" dirty="0">
                <a:latin typeface="+mj-lt"/>
              </a:rPr>
              <a:t>năng: IDE phát triển ứng dụng GUI với Qt, sử </a:t>
            </a:r>
            <a:r>
              <a:rPr lang="vi-VN" dirty="0" smtClean="0">
                <a:latin typeface="+mj-lt"/>
              </a:rPr>
              <a:t>  dụng </a:t>
            </a:r>
            <a:r>
              <a:rPr lang="vi-VN" dirty="0">
                <a:latin typeface="+mj-lt"/>
              </a:rPr>
              <a:t>C++ và QML.</a:t>
            </a:r>
          </a:p>
          <a:p>
            <a:pPr algn="just"/>
            <a:r>
              <a:rPr lang="vi-VN" dirty="0" smtClean="0">
                <a:latin typeface="+mj-lt"/>
              </a:rPr>
              <a:t>     Ứng </a:t>
            </a:r>
            <a:r>
              <a:rPr lang="vi-VN" dirty="0">
                <a:latin typeface="+mj-lt"/>
              </a:rPr>
              <a:t>dụng: Tạo giao diện người dùng và logic hệ thống cho ứng dụng như hệ thống HMI.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vi-VN" b="1" dirty="0">
                <a:latin typeface="+mj-lt"/>
              </a:rPr>
              <a:t>Arduino IDE:</a:t>
            </a:r>
          </a:p>
          <a:p>
            <a:pPr algn="just"/>
            <a:r>
              <a:rPr lang="vi-VN" dirty="0" smtClean="0">
                <a:latin typeface="+mj-lt"/>
              </a:rPr>
              <a:t>    Chức </a:t>
            </a:r>
            <a:r>
              <a:rPr lang="vi-VN" dirty="0">
                <a:latin typeface="+mj-lt"/>
              </a:rPr>
              <a:t>năng: IDE để lập trình các board Arduino sử dụng C/C++.</a:t>
            </a:r>
          </a:p>
          <a:p>
            <a:pPr algn="just"/>
            <a:r>
              <a:rPr lang="vi-VN" dirty="0" smtClean="0">
                <a:latin typeface="+mj-lt"/>
              </a:rPr>
              <a:t>   Ứng </a:t>
            </a:r>
            <a:r>
              <a:rPr lang="vi-VN" dirty="0">
                <a:latin typeface="+mj-lt"/>
              </a:rPr>
              <a:t>dụng: Phát triển các dự án phần cứng như cảm biến và điều khiển thiết bị.</a:t>
            </a:r>
          </a:p>
          <a:p>
            <a:endParaRPr lang="vi-VN" dirty="0">
              <a:latin typeface="+mj-lt"/>
            </a:endParaRPr>
          </a:p>
        </p:txBody>
      </p:sp>
      <p:pic>
        <p:nvPicPr>
          <p:cNvPr id="2053" name="Picture 5" descr="C++ - Wikiped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78" y="3749861"/>
            <a:ext cx="820312" cy="92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What is QML? - Viking Software A/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347" y="3705500"/>
            <a:ext cx="968237" cy="968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VMware Workstation - Wikipedi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2938" y="3987242"/>
            <a:ext cx="687067" cy="68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 descr="File:Arduino IDE logo.svg - Wikimedia Common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775" y="3922905"/>
            <a:ext cx="750832" cy="750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AutoShape 13" descr="Qt Creator - Wikiped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67" name="Picture 19" descr="25 Best Qt Creator Alternatives - Reviews, Features, Pros &amp; Cons -  Alternative.m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5026" y="3922905"/>
            <a:ext cx="754971" cy="754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5627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4. </a:t>
            </a:r>
            <a:r>
              <a:rPr lang="vi-VN" sz="3600" dirty="0" smtClean="0"/>
              <a:t>Thiết Kế PCB</a:t>
            </a:r>
            <a:endParaRPr lang="vi-VN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242" y="932541"/>
            <a:ext cx="2585560" cy="163175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29830" y="2740398"/>
            <a:ext cx="15703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smtClean="0">
                <a:latin typeface="+mj-lt"/>
              </a:rPr>
              <a:t>Sơ đồ nguyên lý</a:t>
            </a:r>
            <a:endParaRPr lang="en-US" dirty="0"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8226" y="932541"/>
            <a:ext cx="2415962" cy="163175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717033" y="2737596"/>
            <a:ext cx="15703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dirty="0" smtClean="0">
                <a:latin typeface="+mj-lt"/>
              </a:rPr>
              <a:t>PCB Layout</a:t>
            </a:r>
            <a:endParaRPr lang="en-US" dirty="0">
              <a:latin typeface="+mj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8591" y="3045373"/>
            <a:ext cx="2476951" cy="158220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795543" y="3528697"/>
            <a:ext cx="783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dirty="0" smtClean="0">
                <a:latin typeface="+mj-lt"/>
              </a:rPr>
              <a:t>3D </a:t>
            </a:r>
            <a:endParaRPr lang="en-US" dirty="0">
              <a:latin typeface="+mj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68957" y="3045373"/>
            <a:ext cx="2535231" cy="1548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25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5. </a:t>
            </a:r>
            <a:r>
              <a:rPr lang="vi-VN" sz="3600" dirty="0"/>
              <a:t>Giao Diện Người Dùng</a:t>
            </a:r>
          </a:p>
        </p:txBody>
      </p:sp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374442" y="602551"/>
            <a:ext cx="3889375" cy="166357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371598" y="2290369"/>
            <a:ext cx="18950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smtClean="0">
                <a:latin typeface="Times  New Roman"/>
              </a:rPr>
              <a:t>Giao Diện Chính</a:t>
            </a:r>
            <a:endParaRPr lang="en-US" dirty="0">
              <a:latin typeface="Times  New Roman"/>
            </a:endParaRPr>
          </a:p>
        </p:txBody>
      </p:sp>
      <p:pic>
        <p:nvPicPr>
          <p:cNvPr id="6" name="Picture 5"/>
          <p:cNvPicPr/>
          <p:nvPr/>
        </p:nvPicPr>
        <p:blipFill>
          <a:blip r:embed="rId4"/>
          <a:stretch>
            <a:fillRect/>
          </a:stretch>
        </p:blipFill>
        <p:spPr>
          <a:xfrm>
            <a:off x="4477412" y="602550"/>
            <a:ext cx="4156379" cy="174971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608070" y="2385554"/>
            <a:ext cx="18950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smtClean="0">
                <a:latin typeface="Times  New Roman"/>
              </a:rPr>
              <a:t>Giao Diện Wifi</a:t>
            </a:r>
            <a:endParaRPr lang="en-US" dirty="0">
              <a:latin typeface="Times  New Roman"/>
            </a:endParaRPr>
          </a:p>
        </p:txBody>
      </p:sp>
      <p:pic>
        <p:nvPicPr>
          <p:cNvPr id="9" name="Picture 8"/>
          <p:cNvPicPr/>
          <p:nvPr/>
        </p:nvPicPr>
        <p:blipFill>
          <a:blip r:embed="rId5"/>
          <a:stretch>
            <a:fillRect/>
          </a:stretch>
        </p:blipFill>
        <p:spPr>
          <a:xfrm>
            <a:off x="2514709" y="2693331"/>
            <a:ext cx="3498215" cy="161495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202800" y="4362178"/>
            <a:ext cx="18950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smtClean="0">
                <a:latin typeface="Times  New Roman"/>
              </a:rPr>
              <a:t>Giao Diện Bluetooth</a:t>
            </a:r>
            <a:endParaRPr lang="en-US" dirty="0">
              <a:latin typeface="Times 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5444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5. </a:t>
            </a:r>
            <a:r>
              <a:rPr lang="vi-VN" sz="3600" dirty="0"/>
              <a:t>Giao Diện Người Dùng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851364" y="3337757"/>
            <a:ext cx="18950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dirty="0" smtClean="0">
                <a:latin typeface="Times  New Roman"/>
              </a:rPr>
              <a:t>Popup Tin Nhắn</a:t>
            </a:r>
            <a:endParaRPr lang="en-US" dirty="0">
              <a:latin typeface="Times  New Roman"/>
            </a:endParaRPr>
          </a:p>
        </p:txBody>
      </p:sp>
      <p:pic>
        <p:nvPicPr>
          <p:cNvPr id="11" name="Picture 10"/>
          <p:cNvPicPr/>
          <p:nvPr/>
        </p:nvPicPr>
        <p:blipFill>
          <a:blip r:embed="rId3"/>
          <a:stretch>
            <a:fillRect/>
          </a:stretch>
        </p:blipFill>
        <p:spPr>
          <a:xfrm>
            <a:off x="4578626" y="900288"/>
            <a:ext cx="4440538" cy="2293620"/>
          </a:xfrm>
          <a:prstGeom prst="rect">
            <a:avLst/>
          </a:prstGeom>
        </p:spPr>
      </p:pic>
      <p:pic>
        <p:nvPicPr>
          <p:cNvPr id="12" name="Picture 11"/>
          <p:cNvPicPr/>
          <p:nvPr/>
        </p:nvPicPr>
        <p:blipFill>
          <a:blip r:embed="rId4"/>
          <a:stretch>
            <a:fillRect/>
          </a:stretch>
        </p:blipFill>
        <p:spPr>
          <a:xfrm>
            <a:off x="183598" y="900288"/>
            <a:ext cx="4178300" cy="229362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404728" y="3469811"/>
            <a:ext cx="18950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dirty="0" smtClean="0">
                <a:latin typeface="Times  New Roman"/>
              </a:rPr>
              <a:t>Popup Điện </a:t>
            </a:r>
            <a:r>
              <a:rPr lang="vi-VN" dirty="0">
                <a:latin typeface="Times  New Roman"/>
              </a:rPr>
              <a:t>T</a:t>
            </a:r>
            <a:r>
              <a:rPr lang="vi-VN" dirty="0" smtClean="0">
                <a:latin typeface="Times  New Roman"/>
              </a:rPr>
              <a:t>hoại</a:t>
            </a:r>
            <a:endParaRPr lang="en-US" dirty="0">
              <a:latin typeface="Times 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35511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79154" y="819978"/>
            <a:ext cx="4529759" cy="33973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emevku1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669</TotalTime>
  <Words>525</Words>
  <Application>Microsoft Office PowerPoint</Application>
  <PresentationFormat>On-screen Show (16:9)</PresentationFormat>
  <Paragraphs>53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Times  New Roman</vt:lpstr>
      <vt:lpstr>Times New Roman</vt:lpstr>
      <vt:lpstr>Simple Light</vt:lpstr>
      <vt:lpstr>Themevku1</vt:lpstr>
      <vt:lpstr>PowerPoint Presentation</vt:lpstr>
      <vt:lpstr>Nội Dung:</vt:lpstr>
      <vt:lpstr>1. Tổng Quan Về Đề Tài</vt:lpstr>
      <vt:lpstr>2. Mục Tiêu Dự Án</vt:lpstr>
      <vt:lpstr>3. Công Nghệ và Môi Trường Phát Triển</vt:lpstr>
      <vt:lpstr>4. Thiết Kế PCB</vt:lpstr>
      <vt:lpstr>5. Giao Diện Người Dùng</vt:lpstr>
      <vt:lpstr>5. Giao Diện Người Dùng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 HuynhDangP</dc:creator>
  <cp:lastModifiedBy>huynhau2k3@gmail.com</cp:lastModifiedBy>
  <cp:revision>47</cp:revision>
  <dcterms:modified xsi:type="dcterms:W3CDTF">2025-05-10T02:21:13Z</dcterms:modified>
</cp:coreProperties>
</file>