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436" r:id="rId4"/>
    <p:sldId id="258" r:id="rId5"/>
    <p:sldId id="259" r:id="rId6"/>
    <p:sldId id="260" r:id="rId7"/>
    <p:sldId id="262" r:id="rId8"/>
    <p:sldId id="263" r:id="rId9"/>
    <p:sldId id="264" r:id="rId10"/>
    <p:sldId id="269" r:id="rId11"/>
    <p:sldId id="261" r:id="rId12"/>
    <p:sldId id="267" r:id="rId13"/>
    <p:sldId id="268" r:id="rId14"/>
    <p:sldId id="266" r:id="rId15"/>
    <p:sldId id="307" r:id="rId16"/>
    <p:sldId id="306" r:id="rId17"/>
    <p:sldId id="270" r:id="rId18"/>
    <p:sldId id="271" r:id="rId19"/>
    <p:sldId id="273" r:id="rId20"/>
    <p:sldId id="437" r:id="rId21"/>
    <p:sldId id="275" r:id="rId22"/>
    <p:sldId id="276" r:id="rId23"/>
    <p:sldId id="277" r:id="rId24"/>
    <p:sldId id="279" r:id="rId25"/>
    <p:sldId id="278" r:id="rId26"/>
    <p:sldId id="286" r:id="rId27"/>
    <p:sldId id="280" r:id="rId28"/>
    <p:sldId id="281" r:id="rId29"/>
    <p:sldId id="289" r:id="rId30"/>
    <p:sldId id="323" r:id="rId31"/>
    <p:sldId id="321" r:id="rId32"/>
    <p:sldId id="324" r:id="rId33"/>
    <p:sldId id="325" r:id="rId34"/>
    <p:sldId id="326" r:id="rId35"/>
    <p:sldId id="327" r:id="rId36"/>
    <p:sldId id="328" r:id="rId37"/>
    <p:sldId id="329" r:id="rId38"/>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22"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438" r:id="rId85"/>
    <p:sldId id="374"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375" r:id="rId101"/>
    <p:sldId id="391" r:id="rId102"/>
    <p:sldId id="392" r:id="rId103"/>
    <p:sldId id="393" r:id="rId104"/>
    <p:sldId id="394"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412" r:id="rId123"/>
    <p:sldId id="413" r:id="rId124"/>
    <p:sldId id="414" r:id="rId125"/>
    <p:sldId id="415" r:id="rId126"/>
    <p:sldId id="416" r:id="rId127"/>
    <p:sldId id="417" r:id="rId128"/>
    <p:sldId id="418" r:id="rId129"/>
    <p:sldId id="419" r:id="rId130"/>
    <p:sldId id="420" r:id="rId131"/>
    <p:sldId id="421" r:id="rId132"/>
    <p:sldId id="422" r:id="rId133"/>
    <p:sldId id="423" r:id="rId134"/>
    <p:sldId id="424" r:id="rId135"/>
    <p:sldId id="425" r:id="rId136"/>
    <p:sldId id="426" r:id="rId137"/>
    <p:sldId id="427" r:id="rId138"/>
    <p:sldId id="428" r:id="rId139"/>
    <p:sldId id="429" r:id="rId140"/>
    <p:sldId id="430" r:id="rId141"/>
    <p:sldId id="431" r:id="rId142"/>
    <p:sldId id="432" r:id="rId143"/>
    <p:sldId id="433" r:id="rId144"/>
    <p:sldId id="434" r:id="rId145"/>
    <p:sldId id="435" r:id="rId146"/>
    <p:sldId id="439" r:id="rId147"/>
    <p:sldId id="440"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1" Type="http://schemas.openxmlformats.org/officeDocument/2006/relationships/tableStyles" Target="tableStyles.xml"/><Relationship Id="rId150" Type="http://schemas.openxmlformats.org/officeDocument/2006/relationships/viewProps" Target="viewProps.xml"/><Relationship Id="rId15" Type="http://schemas.openxmlformats.org/officeDocument/2006/relationships/slide" Target="slides/slide13.xml"/><Relationship Id="rId149" Type="http://schemas.openxmlformats.org/officeDocument/2006/relationships/presProps" Target="presProps.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Routing: Định tuyến giúp ứng dụng xác định xem request nào của người dùng sẽ được gửi đến đâu trong ứng dụng.</a:t>
            </a:r>
            <a:endParaRPr lang="en-US"/>
          </a:p>
          <a:p>
            <a:endParaRPr lang="en-US"/>
          </a:p>
          <a:p>
            <a:r>
              <a:rPr lang="en-US">
                <a:sym typeface="+mn-ea"/>
              </a:rPr>
              <a:t>Controller: Nhận request từ Routing và xử lý các logic cần thiết, sau đó trả về một Action Result.</a:t>
            </a:r>
            <a:endParaRPr lang="en-US"/>
          </a:p>
          <a:p>
            <a:endParaRPr lang="en-US"/>
          </a:p>
          <a:p>
            <a:r>
              <a:rPr lang="en-US">
                <a:sym typeface="+mn-ea"/>
              </a:rPr>
              <a:t>Action Result: Trả về kết quả cho người dùng sau khi đã xử lý các yêu cầu.</a:t>
            </a:r>
            <a:endParaRPr lang="en-US"/>
          </a:p>
          <a:p>
            <a:endParaRPr lang="en-US"/>
          </a:p>
          <a:p>
            <a:r>
              <a:rPr lang="en-US">
                <a:sym typeface="+mn-ea"/>
              </a:rPr>
              <a:t>Filter: Là các bộ lọc (filter) được thực thi trước hoặc sau khi một action được thực thi để xử lý các việc như xác thực, phân quyền, logging...</a:t>
            </a:r>
            <a:endParaRPr lang="en-US"/>
          </a:p>
          <a:p>
            <a:endParaRPr lang="en-US"/>
          </a:p>
          <a:p>
            <a:r>
              <a:rPr lang="en-US">
                <a:sym typeface="+mn-ea"/>
              </a:rPr>
              <a:t>Model Binder: Là thành phần quan trọng trong việc binding dữ liệu từ request và mapping các giá trị của request đến model object tương ứng.</a:t>
            </a:r>
            <a:endParaRPr lang="en-US"/>
          </a:p>
          <a:p>
            <a:endParaRPr lang="en-US"/>
          </a:p>
          <a:p>
            <a:r>
              <a:rPr lang="en-US">
                <a:sym typeface="+mn-ea"/>
              </a:rPr>
              <a:t>IoC container: Là container quản lý các dependency của ứng dụng, nó giúp tạo ra các instance của các đối tượng được yêu cầu theo cách tự động và đưa chúng vào các class được sử dụng.</a:t>
            </a:r>
            <a:endParaRPr lang="en-US"/>
          </a:p>
          <a:p>
            <a:endParaRPr lang="en-US"/>
          </a:p>
          <a:p>
            <a:r>
              <a:rPr lang="en-US">
                <a:sym typeface="+mn-ea"/>
              </a:rPr>
              <a:t>Dependency Injection (DI): Là cơ chế tự động cung cấp các đối tượng phụ thuộc cho các đối tượng khác. DI giúp giảm sự phụ thuộc giữa các class với nhau và làm cho ứng dụng dễ dàng bảo trì hơn.</a:t>
            </a:r>
            <a:endParaRPr lang="en-US"/>
          </a:p>
          <a:p>
            <a:endParaRPr lang="en-US"/>
          </a:p>
          <a:p>
            <a:r>
              <a:rPr lang="en-US">
                <a:sym typeface="+mn-ea"/>
              </a:rPr>
              <a:t>Unit Test: Đây là quá trình kiểm tra tính đúng đắn của một đơn vị code nhỏ như một method hay một class. Kiểm tra này giúp đảm bảo rằng các đơn vị này hoạt động như mong đợi và giúp tăng tính tin cậy của ứng dụng.</a:t>
            </a:r>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Cú pháp lệnh REVOKE trong SQL có dạng như sau:</a:t>
            </a:r>
            <a:endParaRPr lang="en-US"/>
          </a:p>
          <a:p>
            <a:endParaRPr lang="en-US"/>
          </a:p>
          <a:p>
            <a:r>
              <a:rPr lang="en-US"/>
              <a:t>REVOKE privilege_name</a:t>
            </a:r>
            <a:endParaRPr lang="en-US"/>
          </a:p>
          <a:p>
            <a:r>
              <a:rPr lang="en-US"/>
              <a:t>ON object_name</a:t>
            </a:r>
            <a:endParaRPr lang="en-US"/>
          </a:p>
          <a:p>
            <a:r>
              <a:rPr lang="en-US"/>
              <a:t>FROM {user_name |PUBLIC |role_name}</a:t>
            </a:r>
            <a:endParaRPr lang="en-US"/>
          </a:p>
          <a:p>
            <a:endParaRPr lang="en-US"/>
          </a:p>
          <a:p>
            <a:r>
              <a:rPr lang="en-US"/>
              <a:t>Cú pháp lệnh GRANT trong SQL có dạng như sau:</a:t>
            </a:r>
            <a:endParaRPr lang="en-US"/>
          </a:p>
          <a:p>
            <a:endParaRPr lang="en-US"/>
          </a:p>
          <a:p>
            <a:r>
              <a:rPr lang="en-US"/>
              <a:t>GRANT privilege_name</a:t>
            </a:r>
            <a:endParaRPr lang="en-US"/>
          </a:p>
          <a:p>
            <a:endParaRPr lang="en-US"/>
          </a:p>
          <a:p>
            <a:r>
              <a:rPr lang="en-US"/>
              <a:t>ON object_name</a:t>
            </a:r>
            <a:endParaRPr lang="en-US"/>
          </a:p>
          <a:p>
            <a:endParaRPr lang="en-US"/>
          </a:p>
          <a:p>
            <a:r>
              <a:rPr lang="en-US"/>
              <a:t>TO {user_name |PUBLIC |role_name}</a:t>
            </a:r>
            <a:endParaRPr lang="en-US"/>
          </a:p>
          <a:p>
            <a:endParaRPr lang="en-US"/>
          </a:p>
          <a:p>
            <a:r>
              <a:rPr lang="en-US"/>
              <a:t>[WITH GRANT OPTION];</a:t>
            </a:r>
            <a:endParaRPr lang="en-US"/>
          </a:p>
          <a:p>
            <a:endParaRPr lang="en-US"/>
          </a:p>
          <a:p>
            <a:r>
              <a:rPr lang="en-US"/>
              <a:t>Trong đó:</a:t>
            </a:r>
            <a:endParaRPr lang="en-US"/>
          </a:p>
          <a:p>
            <a:endParaRPr lang="en-US"/>
          </a:p>
          <a:p>
            <a:r>
              <a:rPr lang="en-US"/>
              <a:t>- privilege_name là quyền truy cập hoặc đặc quyền được cấp cho người dùng. Một số quyền truy cập bao gồm ALL, EXECUTE, và SELECT.</a:t>
            </a:r>
            <a:endParaRPr lang="en-US"/>
          </a:p>
          <a:p>
            <a:r>
              <a:rPr lang="en-US"/>
              <a:t>- object_name là tên của đối tượng cơ sở dữ liệu như TABLE, VIEW, STORED PROC và SEQUENCE.</a:t>
            </a:r>
            <a:endParaRPr lang="en-US"/>
          </a:p>
          <a:p>
            <a:r>
              <a:rPr lang="en-US"/>
              <a:t>- user_name là tên của người dùng được cấp quyền truy cập.</a:t>
            </a:r>
            <a:endParaRPr lang="en-US"/>
          </a:p>
          <a:p>
            <a:r>
              <a:rPr lang="en-US"/>
              <a:t>- PUBLIC được sử dụng để cấp quyền truy cập cho tất cả người dùng.</a:t>
            </a:r>
            <a:endParaRPr lang="en-US"/>
          </a:p>
          <a:p>
            <a:r>
              <a:rPr lang="en-US"/>
              <a:t>- ROLES là tập hợp các đặc quyền được nhóm lại với nhau.</a:t>
            </a:r>
            <a:endParaRPr lang="en-US"/>
          </a:p>
          <a:p>
            <a:r>
              <a:rPr lang="en-US"/>
              <a:t>- WITH GRANT OPTION cho phép người dùng cấp quyền truy cập cho người dùng khác.</a:t>
            </a:r>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petabytes là một đơn vị thông tin hay lưu trữ máy tính bằng 1 triệu tỷ byte</a:t>
            </a:r>
            <a:endParaRPr lang="en-US"/>
          </a:p>
          <a:p>
            <a:endParaRPr lang="en-US"/>
          </a:p>
          <a:p>
            <a:r>
              <a:rPr lang="en-US"/>
              <a:t>hệ dữ liệu phân tán: lưu trữ dữ liệu trên nhiều server khác nhau, dữ liệu có thể là file, video, text,...</a:t>
            </a:r>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Httpconfiguration: là lớp chính bao gồm các thuộc tính sau bằng cách sử dụng mà bạn có thể ghi đè các hành vi mặc định trong web api.</a:t>
            </a:r>
            <a:endParaRPr lang="en-US"/>
          </a:p>
          <a:p>
            <a:endParaRPr lang="en-US"/>
          </a:p>
          <a:p>
            <a:r>
              <a:rPr lang="en-US"/>
              <a:t>Routes: Định tuyến các yêu cầu đến các phương thức xử lý tương ứng dựa trên URL được yêu cầu.</a:t>
            </a:r>
            <a:endParaRPr lang="en-US"/>
          </a:p>
          <a:p>
            <a:endParaRPr lang="en-US"/>
          </a:p>
          <a:p>
            <a:r>
              <a:rPr lang="en-US"/>
              <a:t>Formatters: Chuyển đổi đầu vào và đầu ra của API giữa định dạng dữ liệu và các đối tượng trong ứng dụng.</a:t>
            </a:r>
            <a:endParaRPr lang="en-US"/>
          </a:p>
          <a:p>
            <a:endParaRPr lang="en-US"/>
          </a:p>
          <a:p>
            <a:r>
              <a:rPr lang="en-US"/>
              <a:t>Filters: Các bộ lọc được sử dụng để thực hiện các thao tác tiền xử lý hoặc sau xử lý trên các yêu cầu hoặc phản hồi.</a:t>
            </a:r>
            <a:endParaRPr lang="en-US"/>
          </a:p>
          <a:p>
            <a:endParaRPr lang="en-US"/>
          </a:p>
          <a:p>
            <a:r>
              <a:rPr lang="en-US"/>
              <a:t>DependencyResolver: Được sử dụng để giải quyết các phụ thuộc (dependency) trong các phương thức xử lý của API.</a:t>
            </a:r>
            <a:endParaRPr lang="en-US"/>
          </a:p>
          <a:p>
            <a:endParaRPr lang="en-US"/>
          </a:p>
          <a:p>
            <a:r>
              <a:rPr lang="en-US"/>
              <a:t>MessageHandlers: Xử lý các yêu cầu trước khi chúng được đưa đến bộ xử lý chính.</a:t>
            </a:r>
            <a:endParaRPr lang="en-US"/>
          </a:p>
          <a:p>
            <a:endParaRPr lang="en-US"/>
          </a:p>
          <a:p>
            <a:r>
              <a:rPr lang="en-US"/>
              <a:t>ParameterBindingRules: Các quy tắc xác định cách các tham số được ràng buộc và gán giá trị cho các phương thức xử lý.</a:t>
            </a:r>
            <a:endParaRPr lang="en-US"/>
          </a:p>
          <a:p>
            <a:endParaRPr lang="en-US"/>
          </a:p>
          <a:p>
            <a:r>
              <a:rPr lang="en-US"/>
              <a:t>Properties: Các thuộc tính của đối tượng HTTPContext, được sử dụng để truyền dữ liệu giữa các phương thức xử lý trong cùng một yêu cầu.</a:t>
            </a:r>
            <a:endParaRPr lang="en-US"/>
          </a:p>
          <a:p>
            <a:endParaRPr lang="en-US"/>
          </a:p>
          <a:p>
            <a:r>
              <a:rPr lang="en-US"/>
              <a:t>Services: Được sử dụng để đăng ký các dịch vụ mà các phương thức xử lý cần sử dụng, để có thể truy cập chúng và sử dụng chúng trong quá trình xử lý.</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Xử lý yêu cầu</a:t>
            </a:r>
            <a:endParaRPr lang="en-US"/>
          </a:p>
          <a:p>
            <a:r>
              <a:rPr lang="en-US"/>
              <a:t>- các hành động get, post, put ,patch, delete hoạt động bình thường: Đoạn mã thực hiên các yêu cầu, cũng một yêu cầu được lặp lại cũng một tài nguyên thì sẽ trả về cùng một trạng thái.</a:t>
            </a:r>
            <a:endParaRPr lang="en-US"/>
          </a:p>
          <a:p>
            <a:r>
              <a:rPr lang="en-US"/>
              <a:t>Ví dụ: gửi nhiều yêu cầu delete đến cùng 1 uri sẽ các tác dụng tương tự, mặc dù các tin nhắn phản hồi trạng thái http code khác nhau. Đầu tiên yêu cầu request có thể trả về code 204 (no content), trong khi một yêu cầu tiếp theo lại trả về code 404(no found)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lgn="just">
              <a:buNone/>
            </a:pPr>
            <a:r>
              <a:rPr lang="en-US">
                <a:sym typeface="+mn-ea"/>
              </a:rPr>
              <a:t>Method: là phương thức mà HTTP Request này sử dụng, thường là GET, POST, ngoài ra còn một số phương thức khác như HEAD, PUT, DELETE, OPTION, CONNECT. Trong ví dụ trên là GET</a:t>
            </a:r>
            <a:endParaRPr lang="en-US"/>
          </a:p>
          <a:p>
            <a:pPr marL="0" indent="0" algn="just">
              <a:buNone/>
            </a:pPr>
            <a:r>
              <a:rPr lang="en-US">
                <a:sym typeface="+mn-ea"/>
              </a:rPr>
              <a:t>URI: là địa chỉ định danh của tài nguyên. Trong tường hợp này URI là / - tức request cho tài nguyên gốc, nếu request không yêu cầu một tài nguyên cụ thể, URI có thể là dấu *.</a:t>
            </a:r>
            <a:endParaRPr lang="en-US"/>
          </a:p>
          <a:p>
            <a:pPr marL="0" indent="0" algn="just">
              <a:buNone/>
            </a:pPr>
            <a:r>
              <a:rPr lang="en-US">
                <a:sym typeface="+mn-ea"/>
              </a:rPr>
              <a:t>HTTP version: là phiên bản HTTP đang sử dụng, ở đây là HTTP 1.1.</a:t>
            </a:r>
            <a:endParaRPr lang="en-US"/>
          </a:p>
          <a:p>
            <a:pPr marL="0" indent="0" algn="just">
              <a:buNone/>
            </a:pPr>
            <a:r>
              <a:rPr lang="en-US">
                <a:sym typeface="+mn-ea"/>
              </a:rPr>
              <a:t>Tiếp theo là các trường request-header, cho phép client gửi thêm các thông tin bổ sung về thông điệp HTTP request và về chính client. Một số trường thông dụng như:</a:t>
            </a:r>
            <a:endParaRPr lang="en-US"/>
          </a:p>
          <a:p>
            <a:pPr marL="0" indent="0" algn="just">
              <a:buNone/>
            </a:pPr>
            <a:endParaRPr lang="en-US"/>
          </a:p>
          <a:p>
            <a:pPr marL="0" indent="0" algn="just">
              <a:buNone/>
            </a:pPr>
            <a:r>
              <a:rPr lang="en-US">
                <a:sym typeface="+mn-ea"/>
              </a:rPr>
              <a:t>Accept: loại nội dung có thể nhận được từ thông điệp response. Ví dụ: text/plain, text/html…</a:t>
            </a:r>
            <a:endParaRPr lang="en-US"/>
          </a:p>
          <a:p>
            <a:pPr marL="0" indent="0" algn="just">
              <a:buNone/>
            </a:pPr>
            <a:r>
              <a:rPr lang="en-US">
                <a:sym typeface="+mn-ea"/>
              </a:rPr>
              <a:t>Accept-Encoding: các kiểu nén được chấp nhận. Ví dụ: gzip, deflate, xz, exi…</a:t>
            </a:r>
            <a:endParaRPr lang="en-US"/>
          </a:p>
          <a:p>
            <a:pPr marL="0" indent="0" algn="just">
              <a:buNone/>
            </a:pPr>
            <a:r>
              <a:rPr lang="en-US">
                <a:sym typeface="+mn-ea"/>
              </a:rPr>
              <a:t>Connection: tùy chọn điều khiển cho kết nối hiện thời. Ví dụ: keep-alive, Upgrade…</a:t>
            </a:r>
            <a:endParaRPr lang="en-US"/>
          </a:p>
          <a:p>
            <a:pPr marL="0" indent="0" algn="just">
              <a:buNone/>
            </a:pPr>
            <a:r>
              <a:rPr lang="en-US">
                <a:sym typeface="+mn-ea"/>
              </a:rPr>
              <a:t>Cookie: thông tin HTTP Cookie từ server.</a:t>
            </a:r>
            <a:endParaRPr lang="en-US"/>
          </a:p>
          <a:p>
            <a:pPr marL="0" indent="0" algn="just">
              <a:buNone/>
            </a:pPr>
            <a:r>
              <a:rPr lang="en-US">
                <a:sym typeface="+mn-ea"/>
              </a:rPr>
              <a:t>User-Agent: thông tin về user agent của người dùng.</a:t>
            </a:r>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Hỗ trợ chuyển đổi nội dung: phần nội dung của một thông tin phản hồi có thể chuyển đổi dữ liệu trong nhiều định dạng Ví dụ: Một yêu cầu http get có thể trả về kiểu dữ liệu định dạng json hoặc xml. Khi client gửi một yêu cầu nó có thể bao gồm tiêu đề chấp nhận chỉ định định dạng dữ liệu đó có thể xử lý. Định dạng này chỉ định như một loại phương tiện. Ví dụ: một khách hàng đưa ra một yêu cầu truy xuất hình ảnh có thể chỉ định tiêu đề cho phép liệt kê các kiểu phương tiện mà client có thể xử lý như image/jpeg, image/gif, image/png. Khi web api trả về kết quả, nó nên định dạng dữ liệu bằng cách sử dụng một hay nhiều loại phương tiện này và chỉ định định dạng trong tiêu đề loại nội dung phản hồi.</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Phương thức post chấp nhân tham số kiểu Student, Lưu học sinh đó vào trong database và trả về Student đã được thêm với id vừa được tạo. Web api xử lý http post request với dữ liệu json và xml và phân tích nó từ một đối tượng student dựa trên giá trị accept và content-type header và như cách nó chuyển đổi đối tượng insertstudent từ json hoặc xml dựa trên giá trị accept header</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Tìm hiểu kiến thức nền backend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Mối liên kết (relationship)</a:t>
            </a:r>
            <a:endParaRPr lang="en-US"/>
          </a:p>
        </p:txBody>
      </p:sp>
      <p:sp>
        <p:nvSpPr>
          <p:cNvPr id="3" name="Content Placeholder 2"/>
          <p:cNvSpPr>
            <a:spLocks noGrp="1"/>
          </p:cNvSpPr>
          <p:nvPr>
            <p:ph idx="1"/>
          </p:nvPr>
        </p:nvSpPr>
        <p:spPr>
          <a:xfrm>
            <a:off x="838200" y="1004570"/>
            <a:ext cx="10515600" cy="4351338"/>
          </a:xfrm>
        </p:spPr>
        <p:txBody>
          <a:bodyPr/>
          <a:p>
            <a:r>
              <a:rPr lang="en-US"/>
              <a:t>Là sự liên kết giữa hai hay nhiều tập thực thể</a:t>
            </a:r>
            <a:endParaRPr lang="en-US"/>
          </a:p>
          <a:p>
            <a:pPr lvl="1"/>
            <a:r>
              <a:rPr lang="en-US">
                <a:sym typeface="+mn-ea"/>
              </a:rPr>
              <a:t>Ví dụ giữa tập thực thể sinh viên liên kết với khoa</a:t>
            </a:r>
            <a:endParaRPr lang="en-US"/>
          </a:p>
          <a:p>
            <a:pPr lvl="1"/>
            <a:r>
              <a:rPr lang="en-US">
                <a:sym typeface="+mn-ea"/>
              </a:rPr>
              <a:t>Ký hiệu: </a:t>
            </a:r>
            <a:endParaRPr lang="en-US"/>
          </a:p>
          <a:p>
            <a:endParaRPr lang="en-US"/>
          </a:p>
          <a:p>
            <a:pPr lvl="1"/>
            <a:r>
              <a:rPr lang="en-US"/>
              <a:t>Ký hiệu thực thể yếu:</a:t>
            </a:r>
            <a:endParaRPr lang="en-US"/>
          </a:p>
          <a:p>
            <a:pPr lvl="1"/>
            <a:endParaRPr lang="en-US"/>
          </a:p>
          <a:p>
            <a:endParaRPr lang="en-US"/>
          </a:p>
          <a:p>
            <a:endParaRPr lang="en-US"/>
          </a:p>
          <a:p>
            <a:endParaRPr lang="en-US"/>
          </a:p>
          <a:p>
            <a:pPr lvl="1"/>
            <a:endParaRPr lang="en-US"/>
          </a:p>
          <a:p>
            <a:pPr lvl="1"/>
            <a:endParaRPr lang="en-US"/>
          </a:p>
        </p:txBody>
      </p:sp>
      <p:sp>
        <p:nvSpPr>
          <p:cNvPr id="4" name="Diamond 3"/>
          <p:cNvSpPr/>
          <p:nvPr/>
        </p:nvSpPr>
        <p:spPr>
          <a:xfrm>
            <a:off x="3245485" y="2169795"/>
            <a:ext cx="3180715" cy="808355"/>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Tên liên kết</a:t>
            </a:r>
            <a:endParaRPr lang="en-US"/>
          </a:p>
        </p:txBody>
      </p:sp>
      <p:sp>
        <p:nvSpPr>
          <p:cNvPr id="5" name="Diamond 4"/>
          <p:cNvSpPr/>
          <p:nvPr/>
        </p:nvSpPr>
        <p:spPr>
          <a:xfrm>
            <a:off x="5624195" y="3038475"/>
            <a:ext cx="3180715" cy="808355"/>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Tên liên kết</a:t>
            </a:r>
            <a:endParaRPr lang="en-US"/>
          </a:p>
        </p:txBody>
      </p:sp>
      <p:sp>
        <p:nvSpPr>
          <p:cNvPr id="6" name="Diamond 5"/>
          <p:cNvSpPr/>
          <p:nvPr/>
        </p:nvSpPr>
        <p:spPr>
          <a:xfrm>
            <a:off x="5930900" y="3120390"/>
            <a:ext cx="2648585" cy="616585"/>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Tên liên kết</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Hỗ trợ Production stress-tested dành cho ứng dụng Microsoft services, ứng dụng cloud chạy bởi các công ty khác, và đã mở mã nguồn.</a:t>
            </a:r>
            <a:endParaRPr lang="en-US" sz="2800"/>
          </a:p>
          <a:p>
            <a:pPr>
              <a:buFont typeface="Tahoma" panose="020B0604030504040204" charset="0"/>
              <a:buChar char="–"/>
            </a:pPr>
            <a:r>
              <a:rPr lang="en-US" sz="2800"/>
              <a:t>Nền tảng thống nhất hỗ trợ nhiều loại trình duyệt, cloud, desktop, IoT, và mobile apps, tất cả sử dụng chung code base có thể share code dễ dàng.</a:t>
            </a:r>
            <a:endParaRPr lang="en-US" sz="2800"/>
          </a:p>
          <a:p>
            <a:pPr>
              <a:buFont typeface="Tahoma" panose="020B0604030504040204" charset="0"/>
              <a:buChar char="–"/>
            </a:pPr>
            <a:r>
              <a:rPr lang="en-US" sz="2800"/>
              <a:t>Hiệu năng được cải thiện rất nhiều và cho tác tác vụ I/O cụ thể, bằng cách giảm thời gian thực thi, độ trễ và bộ nhớ sử dụng.</a:t>
            </a:r>
            <a:endParaRPr lang="en-US" sz="2800"/>
          </a:p>
          <a:p>
            <a:pPr>
              <a:buFont typeface="Tahoma" panose="020B0604030504040204" charset="0"/>
              <a:buChar char="–"/>
            </a:pPr>
            <a:endParaRPr lang="en-US" sz="2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C# 10 cải tiến ngôn ngữ bằng các tính năng như record structs, implicit using, và new lambda capabilities, trong khi trình biên dịch tăng khả năng gen code.</a:t>
            </a:r>
            <a:endParaRPr lang="en-US" sz="2800"/>
          </a:p>
          <a:p>
            <a:pPr>
              <a:buFont typeface="Tahoma" panose="020B0604030504040204" charset="0"/>
              <a:buChar char="–"/>
            </a:pPr>
            <a:r>
              <a:rPr lang="en-US" sz="2800"/>
              <a:t>Hot Reload cho phép bạn tránh được việc build và khởi động lại ứng dụng khi có thay đổi mới trong lúc ứng dụng vẫn đang chạy, hỗ trợ trên Visual Studio 2022 và từ .NET CLI cho C# lẫn Visual Basic.</a:t>
            </a:r>
            <a:endParaRPr lang="en-US" sz="2800"/>
          </a:p>
          <a:p>
            <a:pPr>
              <a:buFont typeface="Tahoma" panose="020B0604030504040204" charset="0"/>
              <a:buChar char="–"/>
            </a:pPr>
            <a:r>
              <a:rPr lang="en-US" sz="2800"/>
              <a:t>Cloud diagnostics được cải tiến với OpenTelemetry và dotnet monitor, hỗ trợ cho tìm lỗi trên môi trường Production trên Azure App Service.</a:t>
            </a:r>
            <a:endParaRPr lang="en-US" sz="2800"/>
          </a:p>
          <a:p>
            <a:pPr>
              <a:buFont typeface="Tahoma" panose="020B0604030504040204" charset="0"/>
              <a:buChar char="–"/>
            </a:pPr>
            <a:endParaRPr lang="en-US" sz="2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JSON APIs được tăng khả năng và có hiệu năng cao hơn với source generator cho bộ xử lý JSON.</a:t>
            </a:r>
            <a:endParaRPr lang="en-US" sz="2800"/>
          </a:p>
          <a:p>
            <a:pPr>
              <a:buFont typeface="Tahoma" panose="020B0604030504040204" charset="0"/>
              <a:buChar char="–"/>
            </a:pPr>
            <a:r>
              <a:rPr lang="en-US" sz="2800"/>
              <a:t>Minimal APIs được giới thiệu trong .NET Core giúp đơn giản và dễ dàng bắt đầu cũng như cải tiến hiệu năng của HTTP services.</a:t>
            </a:r>
            <a:endParaRPr lang="en-US" sz="2800"/>
          </a:p>
          <a:p>
            <a:pPr>
              <a:buFont typeface="Tahoma" panose="020B0604030504040204" charset="0"/>
              <a:buChar char="–"/>
            </a:pPr>
            <a:r>
              <a:rPr lang="en-US" sz="2800"/>
              <a:t>Blazor có thể được render từ JavaScript và tích hợp với ứng dụng Javascript base.</a:t>
            </a:r>
            <a:endParaRPr lang="en-US" sz="2800"/>
          </a:p>
          <a:p>
            <a:pPr>
              <a:buFont typeface="Tahoma" panose="020B0604030504040204" charset="0"/>
              <a:buChar char="–"/>
            </a:pPr>
            <a:r>
              <a:rPr lang="en-US" sz="2800"/>
              <a:t>WebAssembly AOT biên dịch cho ứng dụng Blazor WebAssembly (Wasm), as well as support for runtime relinking and native dependencies.</a:t>
            </a:r>
            <a:endParaRPr lang="en-US" sz="2800"/>
          </a:p>
          <a:p>
            <a:pPr>
              <a:buFont typeface="Tahoma" panose="020B0604030504040204" charset="0"/>
              <a:buChar char="–"/>
            </a:pPr>
            <a:endParaRPr lang="en-US" sz="2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Single-page apps được giới thiệu với ASP.NET Core giờ đây sử dụng một pattern linh hoạt giúp bạn có thể sử dụng Angular, React hoặc các framework frontend Javascript khác.</a:t>
            </a:r>
            <a:endParaRPr lang="en-US" sz="2800"/>
          </a:p>
          <a:p>
            <a:pPr>
              <a:buFont typeface="Tahoma" panose="020B0604030504040204" charset="0"/>
              <a:buChar char="–"/>
            </a:pPr>
            <a:r>
              <a:rPr lang="en-US" sz="2800"/>
              <a:t>HTTP/3 được thêm vào ASP.NET Core, HttpClient, và gRPC có thể tương tác với HTTP/3 giữa client và server.</a:t>
            </a:r>
            <a:endParaRPr lang="en-US" sz="2800"/>
          </a:p>
          <a:p>
            <a:pPr>
              <a:buFont typeface="Tahoma" panose="020B0604030504040204" charset="0"/>
              <a:buChar char="–"/>
            </a:pPr>
            <a:r>
              <a:rPr lang="en-US" sz="2800">
                <a:sym typeface="+mn-ea"/>
              </a:rPr>
              <a:t>Cơ chế đọc ghi file (File IO) đã hỗ trợ liên kết tượng trưng và cải tiến mạnh mẽ về hiệu năng với việc viết lại từ đầu FileStream class.</a:t>
            </a:r>
            <a:endParaRPr lang="en-US" sz="2800"/>
          </a:p>
          <a:p>
            <a:pPr>
              <a:buFont typeface="Tahoma" panose="020B0604030504040204" charset="0"/>
              <a:buChar char="–"/>
            </a:pPr>
            <a:r>
              <a:rPr lang="en-US" sz="2800">
                <a:sym typeface="+mn-ea"/>
              </a:rPr>
              <a:t>Bảo mật được cải tiến bằng việc hỗ trợ OpenSSL 3, phương thức mã hoá ChaCha20Poly1305, và các biện pháp ngăn chặn chiều sâu, đặc biệt là W^X và CET.</a:t>
            </a:r>
            <a:endParaRPr lang="en-US" sz="2800"/>
          </a:p>
          <a:p>
            <a:pPr>
              <a:buFont typeface="Tahoma" panose="020B0604030504040204" charset="0"/>
              <a:buChar char="–"/>
            </a:pPr>
            <a:endParaRPr lang="en-US" sz="2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sym typeface="+mn-ea"/>
              </a:rPr>
              <a:t>Single-file apps (extraction-free)  được ra mắt trên Linux, macOS và Windows (trước đây chỉ có trên Linux).</a:t>
            </a:r>
            <a:endParaRPr lang="en-US" sz="2800"/>
          </a:p>
          <a:p>
            <a:pPr>
              <a:buFont typeface="Tahoma" panose="020B0604030504040204" charset="0"/>
              <a:buChar char="–"/>
            </a:pPr>
            <a:r>
              <a:rPr lang="en-US" sz="2800">
                <a:sym typeface="+mn-ea"/>
              </a:rPr>
              <a:t>IL trimming hiệu quả hơn với cảnh báo mới, bộ phân tích để đảm bảo kết quả đúng cuối cùng.</a:t>
            </a:r>
            <a:endParaRPr lang="en-US" sz="2800"/>
          </a:p>
          <a:p>
            <a:pPr>
              <a:buFont typeface="Tahoma" panose="020B0604030504040204" charset="0"/>
              <a:buChar char="–"/>
            </a:pPr>
            <a:r>
              <a:rPr lang="en-US" sz="2800">
                <a:sym typeface="+mn-ea"/>
              </a:rPr>
              <a:t>Source generators và analyzers được thêm vào giúp bạn tái hiện bug tốt hơn, an toàn hơn và tối ưu hiệu năng hơn..</a:t>
            </a:r>
            <a:endParaRPr lang="en-US" sz="2800"/>
          </a:p>
          <a:p>
            <a:pPr>
              <a:buFont typeface="Tahoma" panose="020B0604030504040204" charset="0"/>
              <a:buChar char="–"/>
            </a:pPr>
            <a:r>
              <a:rPr lang="en-US" sz="2800">
                <a:sym typeface="+mn-ea"/>
              </a:rPr>
              <a:t>Source build cho phép tổ chức như Red Had xây dựng .NET từ mã nguồn mở và tự xây dựng cho người dùng của mình..</a:t>
            </a:r>
            <a:endParaRPr lang="en-US" sz="2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Các bạn có thể dùng 1 nền tảng mà có thể phát triển nhiều loại ứng dụng từ Desktop, Web, IoT, WebAssembly, Cloud...và có thể chia sẻ được code base dễ dàng. Một điều thú vị nữa là .NET Multi-platform App UI (.NET MAUI) tức là chính ta có thể viết code với 1 project nhưng có thể tạo ra một ứng dụng chạy trên cả Desktop lẫn Mobile. .NET MAUI được đính kèm trong .NET 6.</a:t>
            </a:r>
            <a:endParaRPr lang="en-US" sz="2800"/>
          </a:p>
          <a:p>
            <a:pPr>
              <a:buFont typeface="Tahoma" panose="020B0604030504040204" charset="0"/>
              <a:buChar char="–"/>
            </a:pPr>
            <a:endParaRPr lang="en-US" sz="2800"/>
          </a:p>
          <a:p>
            <a:pPr>
              <a:buFont typeface="Tahoma" panose="020B0604030504040204" charset="0"/>
              <a:buChar char="–"/>
            </a:pPr>
            <a:r>
              <a:rPr lang="en-US" sz="2800"/>
              <a:t>Tất nhiên bạn có thể phát triển cả Windows Desktop với Windows Forms và WPF cũng như trên cloud với ASP.NET Core.</a:t>
            </a:r>
            <a:endParaRPr lang="en-US"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tính năng mới của .net core 6.0</a:t>
            </a:r>
            <a:endParaRPr lang="en-US"/>
          </a:p>
        </p:txBody>
      </p:sp>
      <p:sp>
        <p:nvSpPr>
          <p:cNvPr id="3" name="Content Placeholder 2"/>
          <p:cNvSpPr>
            <a:spLocks noGrp="1"/>
          </p:cNvSpPr>
          <p:nvPr>
            <p:ph idx="1"/>
          </p:nvPr>
        </p:nvSpPr>
        <p:spPr/>
        <p:txBody>
          <a:bodyPr/>
          <a:p>
            <a:pPr marL="457200" lvl="1" indent="-457200">
              <a:buFont typeface="Tahoma" panose="020B0604030504040204" charset="0"/>
              <a:buChar char="–"/>
            </a:pPr>
            <a:r>
              <a:rPr lang="en-US" sz="2800">
                <a:sym typeface="+mn-ea"/>
              </a:rPr>
              <a:t>Dynamic PGO: viết tắt của Dynamic Profile-guided Optimization (PGO) cho phép biên dịch nhanh, tăng hiệu năng khởi động và tăng khả năng phục vụ nhiều hơn số request (dự tính 26%) số request trên giây.</a:t>
            </a:r>
            <a:endParaRPr lang="en-US" sz="2800">
              <a:sym typeface="+mn-ea"/>
            </a:endParaRPr>
          </a:p>
          <a:p>
            <a:pPr>
              <a:buFont typeface="Tahoma" panose="020B0604030504040204" charset="0"/>
              <a:buChar char="–"/>
            </a:pPr>
            <a:r>
              <a:rPr lang="en-US" sz="2800">
                <a:sym typeface="+mn-ea"/>
              </a:rPr>
              <a:t> Cải tiến hiệu năng nhập xuất File, ví dụ với .NET 5 và .NET 6 ghi ghi 1 file 100MB cho ra 2 kết quả rất tốt</a:t>
            </a:r>
            <a:endParaRPr lang="en-US" sz="2800"/>
          </a:p>
        </p:txBody>
      </p:sp>
      <p:pic>
        <p:nvPicPr>
          <p:cNvPr id="4" name="Picture 3"/>
          <p:cNvPicPr>
            <a:picLocks noChangeAspect="1"/>
          </p:cNvPicPr>
          <p:nvPr/>
        </p:nvPicPr>
        <p:blipFill>
          <a:blip r:embed="rId1"/>
          <a:stretch>
            <a:fillRect/>
          </a:stretch>
        </p:blipFill>
        <p:spPr>
          <a:xfrm>
            <a:off x="1102995" y="4457065"/>
            <a:ext cx="10161905" cy="150558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Dot Net core entity framework </a:t>
            </a:r>
            <a:endParaRPr lang="en-US"/>
          </a:p>
        </p:txBody>
      </p:sp>
      <p:sp>
        <p:nvSpPr>
          <p:cNvPr id="3" name="Content Placeholder 2"/>
          <p:cNvSpPr>
            <a:spLocks noGrp="1"/>
          </p:cNvSpPr>
          <p:nvPr>
            <p:ph idx="1"/>
          </p:nvPr>
        </p:nvSpPr>
        <p:spPr/>
        <p:txBody>
          <a:bodyPr/>
          <a:p>
            <a:pPr marL="0" indent="0">
              <a:buNone/>
            </a:pPr>
            <a:r>
              <a:rPr lang="en-US"/>
              <a:t>a. Entity framework (EF)?</a:t>
            </a:r>
            <a:endParaRPr lang="en-US"/>
          </a:p>
          <a:p>
            <a:pPr marL="0" indent="0">
              <a:buNone/>
            </a:pPr>
            <a:r>
              <a:rPr lang="en-US"/>
              <a:t>b. Model ?</a:t>
            </a:r>
            <a:endParaRPr lang="en-US"/>
          </a:p>
          <a:p>
            <a:pPr marL="0" indent="0">
              <a:buNone/>
            </a:pPr>
            <a:r>
              <a:rPr lang="en-US"/>
              <a:t>c. Cách tiếp cận phát triển của </a:t>
            </a:r>
            <a:r>
              <a:rPr lang="en-US">
                <a:sym typeface="+mn-ea"/>
              </a:rPr>
              <a:t>EF</a:t>
            </a:r>
            <a:r>
              <a:rPr lang="en-US"/>
              <a:t> core</a:t>
            </a:r>
            <a:endParaRPr lang="en-US"/>
          </a:p>
          <a:p>
            <a:pPr marL="0" indent="0">
              <a:buNone/>
            </a:pPr>
            <a:r>
              <a:rPr lang="en-US"/>
              <a:t>d. Các tính năng mới của </a:t>
            </a:r>
            <a:r>
              <a:rPr lang="en-US">
                <a:sym typeface="+mn-ea"/>
              </a:rPr>
              <a:t>EF</a:t>
            </a:r>
            <a:r>
              <a:rPr lang="en-US"/>
              <a:t> 6</a:t>
            </a:r>
            <a:endParaRPr lang="en-US"/>
          </a:p>
          <a:p>
            <a:pPr marL="0" indent="0">
              <a:buNone/>
            </a:pPr>
            <a:r>
              <a:rPr lang="en-US"/>
              <a:t>e. Các tính năng mới không được hỗ trợ EF 6</a:t>
            </a:r>
            <a:endParaRPr lang="en-US"/>
          </a:p>
          <a:p>
            <a:pPr marL="0" indent="0">
              <a:buNone/>
            </a:pPr>
            <a:r>
              <a:rPr lang="en-US"/>
              <a:t>f. DB context ?</a:t>
            </a:r>
            <a:endParaRPr lang="en-US"/>
          </a:p>
          <a:p>
            <a:pPr marL="0" indent="0">
              <a:buNone/>
            </a:pPr>
            <a:r>
              <a:rPr lang="en-US"/>
              <a:t>g. Một số phương thức và thuộc tính của DB context</a:t>
            </a:r>
            <a:endParaRPr lang="en-US"/>
          </a:p>
          <a:p>
            <a:pPr marL="0" indent="0">
              <a:buNone/>
            </a:pPr>
            <a:endParaRPr lang="en-US"/>
          </a:p>
          <a:p>
            <a:pPr marL="0" indent="0">
              <a:buNone/>
            </a:pP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Dot Net core entity framework </a:t>
            </a:r>
            <a:endParaRPr lang="en-US"/>
          </a:p>
        </p:txBody>
      </p:sp>
      <p:sp>
        <p:nvSpPr>
          <p:cNvPr id="3" name="Content Placeholder 2"/>
          <p:cNvSpPr>
            <a:spLocks noGrp="1"/>
          </p:cNvSpPr>
          <p:nvPr>
            <p:ph idx="1"/>
          </p:nvPr>
        </p:nvSpPr>
        <p:spPr/>
        <p:txBody>
          <a:bodyPr/>
          <a:p>
            <a:pPr marL="0" indent="0">
              <a:buNone/>
            </a:pPr>
            <a:r>
              <a:rPr lang="en-US"/>
              <a:t>h. Tạo mô hình thực thể dữ liệu</a:t>
            </a:r>
            <a:endParaRPr lang="en-US"/>
          </a:p>
          <a:p>
            <a:pPr marL="0" indent="0">
              <a:buNone/>
            </a:pPr>
            <a:r>
              <a:rPr lang="en-US"/>
              <a:t>i. Tạo migration EF</a:t>
            </a:r>
            <a:endParaRPr lang="en-US"/>
          </a:p>
          <a:p>
            <a:pPr marL="0" indent="0">
              <a:buNone/>
            </a:pPr>
            <a:r>
              <a:rPr lang="en-US"/>
              <a:t>j. Cấu hình EF core</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Entity framework (EF)?</a:t>
            </a:r>
            <a:endParaRPr lang="en-US"/>
          </a:p>
        </p:txBody>
      </p:sp>
      <p:sp>
        <p:nvSpPr>
          <p:cNvPr id="3" name="Content Placeholder 2"/>
          <p:cNvSpPr>
            <a:spLocks noGrp="1"/>
          </p:cNvSpPr>
          <p:nvPr>
            <p:ph idx="1"/>
          </p:nvPr>
        </p:nvSpPr>
        <p:spPr>
          <a:xfrm>
            <a:off x="609600" y="1174750"/>
            <a:ext cx="10972800" cy="5368925"/>
          </a:xfrm>
        </p:spPr>
        <p:txBody>
          <a:bodyPr/>
          <a:p>
            <a:pPr marL="0" indent="0">
              <a:buNone/>
            </a:pPr>
            <a:r>
              <a:rPr lang="en-US" sz="2800"/>
              <a:t>Entity Framework Core là một Object Relational Mapping (ORM) framework giúp dễ dàng truy xuất và lưu trữ dữ liệu trong database thông qua việc ánh xạ database thành các objects tương ứng trong code.</a:t>
            </a:r>
            <a:endParaRPr lang="en-US" sz="2800"/>
          </a:p>
          <a:p>
            <a:pPr marL="0" indent="0">
              <a:buNone/>
            </a:pPr>
            <a:r>
              <a:rPr lang="en-US" sz="2800"/>
              <a:t>Entity framework là phiên bản nhẹ có thể mở rộng, mã nguồn mở và đa nền tảng của công nghệ truy cập dữ liệu entity framework phổ biến.</a:t>
            </a:r>
            <a:endParaRPr lang="en-US" sz="2800"/>
          </a:p>
          <a:p>
            <a:pPr marL="0" indent="0">
              <a:buNone/>
            </a:pPr>
            <a:r>
              <a:rPr lang="en-US" sz="2800"/>
              <a:t>EF core có thể phục vụ một ánh xạ quan hệ đối tượng như:</a:t>
            </a:r>
            <a:endParaRPr lang="en-US" sz="2800"/>
          </a:p>
          <a:p>
            <a:pPr marL="457200" lvl="1" indent="0">
              <a:buNone/>
            </a:pPr>
            <a:r>
              <a:rPr lang="en-US" sz="2400"/>
              <a:t>Cho phép phát triển .net cho công việc với một cơ sở dữ liệu sử dụng đối tượng .net </a:t>
            </a:r>
            <a:endParaRPr lang="en-US" sz="2400"/>
          </a:p>
          <a:p>
            <a:pPr marL="457200" lvl="1" indent="0">
              <a:buNone/>
            </a:pPr>
            <a:r>
              <a:rPr lang="en-US" sz="2400"/>
              <a:t>Loại bỏ các nhu cầu đối với hầu hết các mã truy cập dữ liệu loại cần phải viết</a:t>
            </a:r>
            <a:endParaRPr lang="en-US" sz="2400"/>
          </a:p>
          <a:p>
            <a:pPr marL="457200" lvl="1" indent="0">
              <a:buNone/>
            </a:pPr>
            <a:endParaRPr lang="en-US" sz="2800"/>
          </a:p>
          <a:p>
            <a:pPr marL="457200" lvl="1" indent="0">
              <a:buNone/>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Mối liên kết (relationship)</a:t>
            </a:r>
            <a:endParaRPr lang="en-US"/>
          </a:p>
        </p:txBody>
      </p:sp>
      <p:sp>
        <p:nvSpPr>
          <p:cNvPr id="3" name="Content Placeholder 2"/>
          <p:cNvSpPr>
            <a:spLocks noGrp="1"/>
          </p:cNvSpPr>
          <p:nvPr>
            <p:ph idx="1"/>
          </p:nvPr>
        </p:nvSpPr>
        <p:spPr/>
        <p:txBody>
          <a:bodyPr/>
          <a:p>
            <a:r>
              <a:rPr lang="en-US"/>
              <a:t>Các kiểu liên kết trong lược đồ ER:</a:t>
            </a:r>
            <a:endParaRPr lang="en-US"/>
          </a:p>
          <a:p>
            <a:pPr lvl="1"/>
            <a:r>
              <a:rPr lang="en-US"/>
              <a:t>Quan hệ 1-1: Một thực thể A có thể liên kết với nhiều nhất một thực thể của tập thực thể B và ngược lại</a:t>
            </a:r>
            <a:endParaRPr lang="en-US"/>
          </a:p>
          <a:p>
            <a:pPr lvl="1"/>
            <a:endParaRPr lang="en-US"/>
          </a:p>
          <a:p>
            <a:pPr lvl="1"/>
            <a:endParaRPr lang="en-US"/>
          </a:p>
          <a:p>
            <a:pPr lvl="1"/>
            <a:endParaRPr lang="en-US"/>
          </a:p>
          <a:p>
            <a:pPr lvl="1"/>
            <a:endParaRPr lang="en-US"/>
          </a:p>
        </p:txBody>
      </p:sp>
      <p:sp>
        <p:nvSpPr>
          <p:cNvPr id="4" name="Rectangles 3"/>
          <p:cNvSpPr/>
          <p:nvPr/>
        </p:nvSpPr>
        <p:spPr>
          <a:xfrm>
            <a:off x="1424940" y="3413760"/>
            <a:ext cx="2022475" cy="570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sinh viên</a:t>
            </a:r>
            <a:endParaRPr lang="en-US"/>
          </a:p>
        </p:txBody>
      </p:sp>
      <p:sp>
        <p:nvSpPr>
          <p:cNvPr id="5" name="Diamond 4"/>
          <p:cNvSpPr/>
          <p:nvPr/>
        </p:nvSpPr>
        <p:spPr>
          <a:xfrm>
            <a:off x="4505325" y="3124200"/>
            <a:ext cx="2509520" cy="114935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có</a:t>
            </a:r>
            <a:endParaRPr lang="en-US"/>
          </a:p>
        </p:txBody>
      </p:sp>
      <p:cxnSp>
        <p:nvCxnSpPr>
          <p:cNvPr id="8" name="Straight Connector 7"/>
          <p:cNvCxnSpPr>
            <a:stCxn id="4" idx="3"/>
            <a:endCxn id="5" idx="1"/>
          </p:cNvCxnSpPr>
          <p:nvPr/>
        </p:nvCxnSpPr>
        <p:spPr>
          <a:xfrm>
            <a:off x="3447415" y="3698875"/>
            <a:ext cx="1057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12" idx="1"/>
          </p:cNvCxnSpPr>
          <p:nvPr/>
        </p:nvCxnSpPr>
        <p:spPr>
          <a:xfrm>
            <a:off x="7014845" y="3698875"/>
            <a:ext cx="80772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s 11"/>
          <p:cNvSpPr/>
          <p:nvPr/>
        </p:nvSpPr>
        <p:spPr>
          <a:xfrm>
            <a:off x="7822565" y="3413760"/>
            <a:ext cx="2022475" cy="570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lý lịch</a:t>
            </a:r>
            <a:endParaRPr lang="en-US"/>
          </a:p>
        </p:txBody>
      </p:sp>
      <p:sp>
        <p:nvSpPr>
          <p:cNvPr id="10" name="Text Box 9"/>
          <p:cNvSpPr txBox="1"/>
          <p:nvPr/>
        </p:nvSpPr>
        <p:spPr>
          <a:xfrm>
            <a:off x="3557905" y="3315970"/>
            <a:ext cx="298450" cy="368300"/>
          </a:xfrm>
          <a:prstGeom prst="rect">
            <a:avLst/>
          </a:prstGeom>
          <a:noFill/>
        </p:spPr>
        <p:txBody>
          <a:bodyPr wrap="none" rtlCol="0">
            <a:spAutoFit/>
          </a:bodyPr>
          <a:p>
            <a:r>
              <a:rPr lang="en-US"/>
              <a:t>1</a:t>
            </a:r>
            <a:endParaRPr lang="en-US"/>
          </a:p>
        </p:txBody>
      </p:sp>
      <p:sp>
        <p:nvSpPr>
          <p:cNvPr id="6" name="Text Box 5"/>
          <p:cNvSpPr txBox="1"/>
          <p:nvPr/>
        </p:nvSpPr>
        <p:spPr>
          <a:xfrm>
            <a:off x="7343775" y="3315970"/>
            <a:ext cx="298450" cy="368300"/>
          </a:xfrm>
          <a:prstGeom prst="rect">
            <a:avLst/>
          </a:prstGeom>
          <a:noFill/>
        </p:spPr>
        <p:txBody>
          <a:bodyPr wrap="none" rtlCol="0">
            <a:spAutoFit/>
          </a:bodyPr>
          <a:p>
            <a:r>
              <a:rPr lang="en-US"/>
              <a:t>1</a:t>
            </a: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Entity framework (EF)?</a:t>
            </a:r>
            <a:endParaRPr lang="en-US"/>
          </a:p>
        </p:txBody>
      </p:sp>
      <p:sp>
        <p:nvSpPr>
          <p:cNvPr id="3" name="Content Placeholder 2"/>
          <p:cNvSpPr>
            <a:spLocks noGrp="1"/>
          </p:cNvSpPr>
          <p:nvPr>
            <p:ph idx="1"/>
          </p:nvPr>
        </p:nvSpPr>
        <p:spPr>
          <a:xfrm>
            <a:off x="609600" y="1174750"/>
            <a:ext cx="10972800" cy="5297805"/>
          </a:xfrm>
        </p:spPr>
        <p:txBody>
          <a:bodyPr/>
          <a:p>
            <a:pPr marL="0" indent="0">
              <a:buNone/>
            </a:pPr>
            <a:r>
              <a:rPr lang="en-US" sz="2000"/>
              <a:t>Entity Framework Core sử dụng mô hình trình cung cấp để truy cập nhiều loại cơ sở dữ liệu khác nhau. EF Core có các trình cung cấp dưới dạng các gói NuGet mà bạn cần cài đặt.</a:t>
            </a:r>
            <a:endParaRPr lang="en-US" sz="2000"/>
          </a:p>
        </p:txBody>
      </p:sp>
      <p:pic>
        <p:nvPicPr>
          <p:cNvPr id="4" name="Picture 3"/>
          <p:cNvPicPr>
            <a:picLocks noChangeAspect="1"/>
          </p:cNvPicPr>
          <p:nvPr/>
        </p:nvPicPr>
        <p:blipFill>
          <a:blip r:embed="rId1"/>
          <a:stretch>
            <a:fillRect/>
          </a:stretch>
        </p:blipFill>
        <p:spPr>
          <a:xfrm>
            <a:off x="1616075" y="2258060"/>
            <a:ext cx="8491220" cy="421449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 Model?</a:t>
            </a:r>
            <a:endParaRPr lang="en-US"/>
          </a:p>
        </p:txBody>
      </p:sp>
      <p:sp>
        <p:nvSpPr>
          <p:cNvPr id="3" name="Content Placeholder 2"/>
          <p:cNvSpPr>
            <a:spLocks noGrp="1"/>
          </p:cNvSpPr>
          <p:nvPr>
            <p:ph idx="1"/>
          </p:nvPr>
        </p:nvSpPr>
        <p:spPr/>
        <p:txBody>
          <a:bodyPr/>
          <a:p>
            <a:pPr marL="0" indent="0">
              <a:buNone/>
            </a:pPr>
            <a:r>
              <a:rPr lang="en-US" sz="2800"/>
              <a:t>Với EF core truy cập dữ liệu được thực hiện bằng cách sử dụng một model. Một model được tạo thành từ entity classes và context object đại diện cho một phiên làm việc với cơ sở dữ liệu.</a:t>
            </a:r>
            <a:endParaRPr lang="en-US" sz="2800"/>
          </a:p>
          <a:p>
            <a:pPr marL="0" indent="0">
              <a:buNone/>
            </a:pPr>
            <a:r>
              <a:rPr lang="en-US" sz="2800"/>
              <a:t>EF hỗ trợ phát triển model sau:</a:t>
            </a:r>
            <a:endParaRPr lang="en-US" sz="2800"/>
          </a:p>
          <a:p>
            <a:pPr marL="0" indent="0">
              <a:buNone/>
            </a:pPr>
            <a:r>
              <a:rPr lang="en-US" sz="2800"/>
              <a:t>- Tạ ra một model từ một cơ sở dự liệu hiện có.</a:t>
            </a:r>
            <a:endParaRPr lang="en-US" sz="2800"/>
          </a:p>
          <a:p>
            <a:pPr marL="0" indent="0">
              <a:buNone/>
            </a:pPr>
            <a:r>
              <a:rPr lang="en-US" sz="2800"/>
              <a:t>- Viết mã thủ công một model để phù hợp với cơ sở dữ liệu.</a:t>
            </a:r>
            <a:endParaRPr lang="en-US" sz="2800"/>
          </a:p>
          <a:p>
            <a:pPr marL="0" indent="0">
              <a:buNone/>
            </a:pPr>
            <a:r>
              <a:rPr lang="en-US" sz="2800"/>
              <a:t>- Sau khi tạo dữ liệu, sử dụng ef migration để tạo một cơ sở dữ liệu từ model. migration cho phép sử đổi cơ sở dữ liệu khi mô hình thay đổi.</a:t>
            </a:r>
            <a:endParaRPr lang="en-US" sz="2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Cách tiếp cận phát triển của EF core</a:t>
            </a:r>
            <a:endParaRPr lang="en-US">
              <a:sym typeface="+mn-ea"/>
            </a:endParaRPr>
          </a:p>
        </p:txBody>
      </p:sp>
      <p:sp>
        <p:nvSpPr>
          <p:cNvPr id="3" name="Content Placeholder 2"/>
          <p:cNvSpPr>
            <a:spLocks noGrp="1"/>
          </p:cNvSpPr>
          <p:nvPr>
            <p:ph idx="1"/>
          </p:nvPr>
        </p:nvSpPr>
        <p:spPr/>
        <p:txBody>
          <a:bodyPr/>
          <a:p>
            <a:pPr marL="0" indent="0">
              <a:buNone/>
            </a:pPr>
            <a:r>
              <a:rPr lang="en-US" sz="2800"/>
              <a:t>EF Core hỗ trợ hai cách tiếp cận phát triển: Code First và Database First. </a:t>
            </a:r>
            <a:endParaRPr lang="en-US" sz="2800"/>
          </a:p>
          <a:p>
            <a:pPr marL="0" indent="0">
              <a:buNone/>
            </a:pPr>
            <a:r>
              <a:rPr lang="en-US" sz="2800"/>
              <a:t>EF Core chủ yếu nhắm vào cách tiếp cận Code First và cung cấp ít hỗ trợ cho cách tiếp cận Database First vì trình thiết kế trực quan hoặc trình hướng dẫn cho mô hình DB không được hỗ trợ kể từ EF Core 2.0.</a:t>
            </a:r>
            <a:endParaRPr lang="en-US" sz="2800"/>
          </a:p>
          <a:p>
            <a:pPr marL="0" indent="0">
              <a:buNone/>
            </a:pPr>
            <a:endParaRPr lang="en-US" sz="20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Cách tiếp cận phát triển của EF core</a:t>
            </a:r>
            <a:endParaRPr lang="en-US">
              <a:sym typeface="+mn-ea"/>
            </a:endParaRPr>
          </a:p>
        </p:txBody>
      </p:sp>
      <p:sp>
        <p:nvSpPr>
          <p:cNvPr id="3" name="Content Placeholder 2"/>
          <p:cNvSpPr>
            <a:spLocks noGrp="1"/>
          </p:cNvSpPr>
          <p:nvPr>
            <p:ph idx="1"/>
          </p:nvPr>
        </p:nvSpPr>
        <p:spPr/>
        <p:txBody>
          <a:bodyPr/>
          <a:p>
            <a:pPr>
              <a:buFont typeface="Tahoma" panose="020B0604030504040204" charset="0"/>
              <a:buChar char="–"/>
            </a:pPr>
            <a:r>
              <a:rPr lang="en-US" sz="2800"/>
              <a:t>Theo cách tiếp cận Code First, EF Core API tạo cơ sở dữ liệu và các bảng bằng cách sử dụng chuyển đổi (migration) dựa trên các quy ước và cấu hình được cung cấp trong các lớp thực thể của bạn. Cách tiếp cận này rất hữu ích trong thiết kế hướng miền (Domain Driven Design - DDD).</a:t>
            </a:r>
            <a:endParaRPr lang="en-US" sz="2800"/>
          </a:p>
          <a:p>
            <a:pPr>
              <a:buFont typeface="Tahoma" panose="020B0604030504040204" charset="0"/>
              <a:buChar char="–"/>
            </a:pPr>
            <a:r>
              <a:rPr lang="en-US" sz="2800"/>
              <a:t>Theo cách tiếp cận Database First, EF Core API tạo các lớp thực thể và Context dựa trên cơ sở dữ liệu hiện có của bạn bằng cách sử dụng các lệnh của EF Core. Điều này được hỗ trợ hạn chế trong EF Core vì nó không hỗ trợ trình thiết kế trực quan hoặc trình hướng dẫn.</a:t>
            </a:r>
            <a:endParaRPr lang="en-US" sz="2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 Các tính năng mới của EF 6 </a:t>
            </a:r>
            <a:endParaRPr lang="en-US">
              <a:sym typeface="+mn-ea"/>
            </a:endParaRPr>
          </a:p>
        </p:txBody>
      </p:sp>
      <p:sp>
        <p:nvSpPr>
          <p:cNvPr id="3" name="Content Placeholder 2"/>
          <p:cNvSpPr>
            <a:spLocks noGrp="1"/>
          </p:cNvSpPr>
          <p:nvPr>
            <p:ph idx="1"/>
          </p:nvPr>
        </p:nvSpPr>
        <p:spPr>
          <a:xfrm>
            <a:off x="609600" y="1174750"/>
            <a:ext cx="10972800" cy="5297805"/>
          </a:xfrm>
        </p:spPr>
        <p:txBody>
          <a:bodyPr/>
          <a:p>
            <a:pPr>
              <a:buFont typeface="Tahoma" panose="020B0604030504040204" charset="0"/>
              <a:buChar char="–"/>
            </a:pPr>
            <a:r>
              <a:rPr lang="en-US" sz="2800"/>
              <a:t>EDMX/Graphical Visualization của mô hình.</a:t>
            </a:r>
            <a:endParaRPr lang="en-US" sz="2800"/>
          </a:p>
          <a:p>
            <a:pPr>
              <a:buFont typeface="Tahoma" panose="020B0604030504040204" charset="0"/>
              <a:buChar char="–"/>
            </a:pPr>
            <a:r>
              <a:rPr lang="en-US" sz="2800"/>
              <a:t>Trình hướng dẫn mô hình dữ liệu thực thể (cho phương pháp Database First).</a:t>
            </a:r>
            <a:endParaRPr lang="en-US" sz="2800"/>
          </a:p>
          <a:p>
            <a:pPr>
              <a:buFont typeface="Tahoma" panose="020B0604030504040204" charset="0"/>
              <a:buChar char="–"/>
            </a:pPr>
            <a:r>
              <a:rPr lang="en-US" sz="2800"/>
              <a:t>ObjectContext API.</a:t>
            </a:r>
            <a:endParaRPr lang="en-US" sz="2800"/>
          </a:p>
          <a:p>
            <a:pPr>
              <a:buFont typeface="Tahoma" panose="020B0604030504040204" charset="0"/>
              <a:buChar char="–"/>
            </a:pPr>
            <a:r>
              <a:rPr lang="en-US" sz="2800"/>
              <a:t>Truy vấn bằng cách sử dụng Entity SQL.</a:t>
            </a:r>
            <a:endParaRPr lang="en-US" sz="2800"/>
          </a:p>
          <a:p>
            <a:pPr>
              <a:buFont typeface="Tahoma" panose="020B0604030504040204" charset="0"/>
              <a:buChar char="–"/>
            </a:pPr>
            <a:r>
              <a:rPr lang="en-US" sz="2800"/>
              <a:t>Chuyển đổi tự động.</a:t>
            </a:r>
            <a:endParaRPr lang="en-US" sz="2800"/>
          </a:p>
          <a:p>
            <a:pPr>
              <a:buFont typeface="Tahoma" panose="020B0604030504040204" charset="0"/>
              <a:buChar char="–"/>
            </a:pPr>
            <a:endParaRPr lang="en-US"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 Các tính năng mới của EF 6 </a:t>
            </a:r>
            <a:endParaRPr lang="en-US">
              <a:sym typeface="+mn-ea"/>
            </a:endParaRPr>
          </a:p>
        </p:txBody>
      </p:sp>
      <p:sp>
        <p:nvSpPr>
          <p:cNvPr id="3" name="Content Placeholder 2"/>
          <p:cNvSpPr>
            <a:spLocks noGrp="1"/>
          </p:cNvSpPr>
          <p:nvPr>
            <p:ph idx="1"/>
          </p:nvPr>
        </p:nvSpPr>
        <p:spPr>
          <a:xfrm>
            <a:off x="609600" y="1174750"/>
            <a:ext cx="10972800" cy="5297805"/>
          </a:xfrm>
        </p:spPr>
        <p:txBody>
          <a:bodyPr/>
          <a:p>
            <a:pPr>
              <a:buFont typeface="Tahoma" panose="020B0604030504040204" charset="0"/>
              <a:buChar char="–"/>
            </a:pPr>
            <a:r>
              <a:rPr lang="en-US" sz="2800"/>
              <a:t>Kế thừa: Bảng trên mỗi kiểu (TPT)</a:t>
            </a:r>
            <a:endParaRPr lang="en-US" sz="2800"/>
          </a:p>
          <a:p>
            <a:pPr>
              <a:buFont typeface="Tahoma" panose="020B0604030504040204" charset="0"/>
              <a:buChar char="–"/>
            </a:pPr>
            <a:r>
              <a:rPr lang="en-US" sz="2800"/>
              <a:t>Kế thừa: Bảng trên mỗi lớp con (TPC)</a:t>
            </a:r>
            <a:endParaRPr lang="en-US" sz="2800"/>
          </a:p>
          <a:p>
            <a:pPr>
              <a:buFont typeface="Tahoma" panose="020B0604030504040204" charset="0"/>
              <a:buChar char="–"/>
            </a:pPr>
            <a:r>
              <a:rPr lang="en-US" sz="2800"/>
              <a:t>Mối quan hệ nhiều-nhiều.</a:t>
            </a:r>
            <a:endParaRPr lang="en-US" sz="2800"/>
          </a:p>
          <a:p>
            <a:pPr>
              <a:buFont typeface="Tahoma" panose="020B0604030504040204" charset="0"/>
              <a:buChar char="–"/>
            </a:pPr>
            <a:r>
              <a:rPr lang="en-US" sz="2800"/>
              <a:t>Chia tách thực thể.</a:t>
            </a:r>
            <a:endParaRPr lang="en-US" sz="2800"/>
          </a:p>
          <a:p>
            <a:pPr>
              <a:buFont typeface="Tahoma" panose="020B0604030504040204" charset="0"/>
              <a:buChar char="–"/>
            </a:pPr>
            <a:r>
              <a:rPr lang="en-US" sz="2800"/>
              <a:t>Kiểu dữ liệu không gian.</a:t>
            </a:r>
            <a:endParaRPr lang="en-US" sz="2800"/>
          </a:p>
          <a:p>
            <a:pPr>
              <a:buFont typeface="Tahoma" panose="020B0604030504040204" charset="0"/>
              <a:buChar char="–"/>
            </a:pPr>
            <a:r>
              <a:rPr lang="en-US" sz="2800"/>
              <a:t>Ánh xạ stored procedure với DbContext cho hoạt động CUD (Create, Update, Delete).</a:t>
            </a:r>
            <a:endParaRPr lang="en-US" sz="2800"/>
          </a:p>
          <a:p>
            <a:pPr>
              <a:buFont typeface="Tahoma" panose="020B0604030504040204" charset="0"/>
              <a:buChar char="–"/>
            </a:pPr>
            <a:r>
              <a:rPr lang="en-US" sz="2800"/>
              <a:t>Seed data.</a:t>
            </a:r>
            <a:endParaRPr lang="en-US" sz="2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 Các tính năng mới không được hỗ trợ EF 6</a:t>
            </a:r>
            <a:endParaRPr lang="en-US">
              <a:sym typeface="+mn-ea"/>
            </a:endParaRPr>
          </a:p>
        </p:txBody>
      </p:sp>
      <p:sp>
        <p:nvSpPr>
          <p:cNvPr id="3" name="Content Placeholder 2"/>
          <p:cNvSpPr>
            <a:spLocks noGrp="1"/>
          </p:cNvSpPr>
          <p:nvPr>
            <p:ph idx="1"/>
          </p:nvPr>
        </p:nvSpPr>
        <p:spPr>
          <a:xfrm>
            <a:off x="609600" y="1174750"/>
            <a:ext cx="10972800" cy="5297805"/>
          </a:xfrm>
        </p:spPr>
        <p:txBody>
          <a:bodyPr/>
          <a:p>
            <a:pPr>
              <a:buFont typeface="Tahoma" panose="020B0604030504040204" charset="0"/>
              <a:buChar char="–"/>
            </a:pPr>
            <a:r>
              <a:rPr lang="en-US" sz="2800"/>
              <a:t>Cấu hình mối quan hệ dễ dàng</a:t>
            </a:r>
            <a:endParaRPr lang="en-US" sz="2800"/>
          </a:p>
          <a:p>
            <a:pPr>
              <a:buFont typeface="Tahoma" panose="020B0604030504040204" charset="0"/>
              <a:buChar char="–"/>
            </a:pPr>
            <a:r>
              <a:rPr lang="en-US" sz="2800"/>
              <a:t>Các thao tác INSERT, UPDATE và DELETE hàng loạt.</a:t>
            </a:r>
            <a:endParaRPr lang="en-US" sz="2800"/>
          </a:p>
          <a:p>
            <a:pPr>
              <a:buFont typeface="Tahoma" panose="020B0604030504040204" charset="0"/>
              <a:buChar char="–"/>
            </a:pPr>
            <a:r>
              <a:rPr lang="en-US" sz="2800"/>
              <a:t>Trình cung cấp trong bộ nhớ để thử nghiệm.</a:t>
            </a:r>
            <a:endParaRPr lang="en-US" sz="2800"/>
          </a:p>
          <a:p>
            <a:pPr>
              <a:buFont typeface="Tahoma" panose="020B0604030504040204" charset="0"/>
              <a:buChar char="–"/>
            </a:pPr>
            <a:r>
              <a:rPr lang="en-US" sz="2800"/>
              <a:t>Hỗ trợ cho IoC (Đảo ngược sự phụ thuộc).</a:t>
            </a:r>
            <a:endParaRPr lang="en-US" sz="2800"/>
          </a:p>
          <a:p>
            <a:pPr>
              <a:buFont typeface="Tahoma" panose="020B0604030504040204" charset="0"/>
              <a:buChar char="–"/>
            </a:pPr>
            <a:r>
              <a:rPr lang="en-US" sz="2800"/>
              <a:t>Ràng buộc duy nhất (unique contraints).</a:t>
            </a:r>
            <a:endParaRPr lang="en-US" sz="2800"/>
          </a:p>
          <a:p>
            <a:pPr>
              <a:buFont typeface="Tahoma" panose="020B0604030504040204" charset="0"/>
              <a:buChar char="–"/>
            </a:pPr>
            <a:endParaRPr lang="en-US" sz="2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 Các tính năng mới không được hỗ trợ EF 6</a:t>
            </a:r>
            <a:endParaRPr lang="en-US">
              <a:sym typeface="+mn-ea"/>
            </a:endParaRPr>
          </a:p>
        </p:txBody>
      </p:sp>
      <p:sp>
        <p:nvSpPr>
          <p:cNvPr id="3" name="Content Placeholder 2"/>
          <p:cNvSpPr>
            <a:spLocks noGrp="1"/>
          </p:cNvSpPr>
          <p:nvPr>
            <p:ph idx="1"/>
          </p:nvPr>
        </p:nvSpPr>
        <p:spPr>
          <a:xfrm>
            <a:off x="609600" y="1174750"/>
            <a:ext cx="10972800" cy="5297805"/>
          </a:xfrm>
        </p:spPr>
        <p:txBody>
          <a:bodyPr/>
          <a:p>
            <a:pPr>
              <a:buFont typeface="Tahoma" panose="020B0604030504040204" charset="0"/>
              <a:buChar char="–"/>
            </a:pPr>
            <a:r>
              <a:rPr lang="en-US" sz="2800"/>
              <a:t>Thuộc tính ẩn (shadow property).</a:t>
            </a:r>
            <a:endParaRPr lang="en-US" sz="2800"/>
          </a:p>
          <a:p>
            <a:pPr>
              <a:buFont typeface="Tahoma" panose="020B0604030504040204" charset="0"/>
              <a:buChar char="–"/>
            </a:pPr>
            <a:r>
              <a:rPr lang="en-US" sz="2800"/>
              <a:t>Khóa thay thế.</a:t>
            </a:r>
            <a:endParaRPr lang="en-US" sz="2800"/>
          </a:p>
          <a:p>
            <a:pPr>
              <a:buFont typeface="Tahoma" panose="020B0604030504040204" charset="0"/>
              <a:buChar char="–"/>
            </a:pPr>
            <a:r>
              <a:rPr lang="en-US" sz="2800"/>
              <a:t>Bộ lọc truy vấn toàn cục.</a:t>
            </a:r>
            <a:endParaRPr lang="en-US" sz="2800"/>
          </a:p>
          <a:p>
            <a:pPr>
              <a:buFont typeface="Tahoma" panose="020B0604030504040204" charset="0"/>
              <a:buChar char="–"/>
            </a:pPr>
            <a:r>
              <a:rPr lang="en-US" sz="2800"/>
              <a:t>Ánh xạ trường.</a:t>
            </a:r>
            <a:endParaRPr lang="en-US" sz="2800"/>
          </a:p>
          <a:p>
            <a:pPr>
              <a:buFont typeface="Tahoma" panose="020B0604030504040204" charset="0"/>
              <a:buChar char="–"/>
            </a:pPr>
            <a:r>
              <a:rPr lang="en-US" sz="2800"/>
              <a:t>DbContext chung</a:t>
            </a:r>
            <a:endParaRPr lang="en-US" sz="2800"/>
          </a:p>
          <a:p>
            <a:pPr>
              <a:buFont typeface="Tahoma" panose="020B0604030504040204" charset="0"/>
              <a:buChar char="–"/>
            </a:pPr>
            <a:r>
              <a:rPr lang="en-US" sz="2800"/>
              <a:t>Các mẫu tốt hơn để xử lý các biểu đồ thực thể bị ngắt kết nối</a:t>
            </a:r>
            <a:endParaRPr lang="en-US" sz="2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 DB context ?</a:t>
            </a:r>
            <a:endParaRPr lang="en-US">
              <a:sym typeface="+mn-ea"/>
            </a:endParaRPr>
          </a:p>
        </p:txBody>
      </p:sp>
      <p:sp>
        <p:nvSpPr>
          <p:cNvPr id="3" name="Content Placeholder 2"/>
          <p:cNvSpPr/>
          <p:nvPr>
            <p:ph idx="1"/>
          </p:nvPr>
        </p:nvSpPr>
        <p:spPr/>
        <p:txBody>
          <a:bodyPr/>
          <a:p>
            <a:pPr marL="0" indent="0">
              <a:buNone/>
            </a:pPr>
            <a:r>
              <a:rPr lang="en-US" sz="2800"/>
              <a:t>Lớp DbContext là một phần không thể thiếu của Entity Framework. Một thể hiện của DbContext đại diện cho một phiên làm việc với cơ sở dữ liệu có thể được sử dụng để truy vấn và lưu các thể hiện của các thực thể của bạn vào cơ sở dữ liệu.</a:t>
            </a:r>
            <a:endParaRPr lang="en-US" sz="2800"/>
          </a:p>
          <a:p>
            <a:pPr marL="0" indent="0">
              <a:buNone/>
            </a:pPr>
            <a:r>
              <a:rPr lang="en-US" sz="2800"/>
              <a:t>DbContext là sự kết hợp của các mẫu Unit Of Work và Repository.  </a:t>
            </a:r>
            <a:endParaRPr lang="en-US" sz="2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 DB context ?</a:t>
            </a:r>
            <a:endParaRPr lang="en-US">
              <a:sym typeface="+mn-ea"/>
            </a:endParaRPr>
          </a:p>
        </p:txBody>
      </p:sp>
      <p:sp>
        <p:nvSpPr>
          <p:cNvPr id="3" name="Content Placeholder 2"/>
          <p:cNvSpPr/>
          <p:nvPr>
            <p:ph idx="1"/>
          </p:nvPr>
        </p:nvSpPr>
        <p:spPr/>
        <p:txBody>
          <a:bodyPr/>
          <a:p>
            <a:pPr marL="0" indent="0">
              <a:buNone/>
            </a:pPr>
            <a:r>
              <a:rPr lang="en-US" sz="2800"/>
              <a:t>DbContext trong EF Core cho phép chúng ta thực hiện các tác vụ sau:</a:t>
            </a:r>
            <a:endParaRPr lang="en-US" sz="2800"/>
          </a:p>
          <a:p>
            <a:pPr lvl="1">
              <a:buFont typeface="Tahoma" panose="020B0604030504040204" charset="0"/>
              <a:buChar char="–"/>
            </a:pPr>
            <a:r>
              <a:rPr lang="en-US" sz="2400"/>
              <a:t>Quản lý kết nối cơ sở dữ liệu, cấu hình mô hình và mối quan hệ, truy vấn cơ sở dữ liệu, Lưu dữ liệu vào cơ sở dữ liệu, cấu hình theo dõi thay đổi, bộ nhớ đệm, quản lý giao dịch.</a:t>
            </a:r>
            <a:endParaRPr lang="en-US" sz="2400"/>
          </a:p>
          <a:p>
            <a:pPr lvl="1">
              <a:buFont typeface="Tahoma" panose="020B0604030504040204" charset="0"/>
              <a:buChar char="–"/>
            </a:pPr>
            <a:r>
              <a:rPr lang="en-US" sz="2400"/>
              <a:t>Để sử dụng DbContext trong ứng dụng, chúng ta cần tạo lớp kế thừa từ lớp DbContext, còn được gọi là lớp Context.</a:t>
            </a:r>
            <a:endParaRPr lang="en-US" sz="2400"/>
          </a:p>
          <a:p>
            <a:pPr lvl="1">
              <a:buFont typeface="Tahoma" panose="020B0604030504040204" charset="0"/>
              <a:buChar char="–"/>
            </a:pPr>
            <a:r>
              <a:rPr lang="en-US" sz="2400"/>
              <a:t>Lớp Context này thường bao gồm các thuộc tính Dbset &lt;TEntity&gt; cho mỗi thực thể trong mô hình. </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Mối liên kết (relationship)</a:t>
            </a:r>
            <a:endParaRPr lang="en-US"/>
          </a:p>
        </p:txBody>
      </p:sp>
      <p:sp>
        <p:nvSpPr>
          <p:cNvPr id="3" name="Content Placeholder 2"/>
          <p:cNvSpPr>
            <a:spLocks noGrp="1"/>
          </p:cNvSpPr>
          <p:nvPr>
            <p:ph idx="1"/>
          </p:nvPr>
        </p:nvSpPr>
        <p:spPr/>
        <p:txBody>
          <a:bodyPr/>
          <a:p>
            <a:pPr lvl="1"/>
            <a:r>
              <a:rPr lang="en-US" sz="2800">
                <a:sym typeface="+mn-ea"/>
              </a:rPr>
              <a:t>Quan hệ 1-n: Một thực thể A có thể liên kết với nhiều nhất một thực thể của tập thực thể B còn tập thực thể B thì có thể có liên kết ít nhất một thực thể.</a:t>
            </a:r>
            <a:endParaRPr lang="en-US" sz="2800"/>
          </a:p>
          <a:p>
            <a:endParaRPr lang="en-US"/>
          </a:p>
          <a:p>
            <a:endParaRPr lang="en-US"/>
          </a:p>
          <a:p>
            <a:endParaRPr lang="en-US"/>
          </a:p>
          <a:p>
            <a:endParaRPr lang="en-US" sz="2800"/>
          </a:p>
          <a:p>
            <a:endParaRPr lang="en-US"/>
          </a:p>
        </p:txBody>
      </p:sp>
      <p:sp>
        <p:nvSpPr>
          <p:cNvPr id="4" name="Rectangles 3"/>
          <p:cNvSpPr/>
          <p:nvPr/>
        </p:nvSpPr>
        <p:spPr>
          <a:xfrm>
            <a:off x="1424940" y="3413760"/>
            <a:ext cx="2022475" cy="570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khách hàng</a:t>
            </a:r>
            <a:endParaRPr lang="en-US"/>
          </a:p>
        </p:txBody>
      </p:sp>
      <p:sp>
        <p:nvSpPr>
          <p:cNvPr id="5" name="Diamond 4"/>
          <p:cNvSpPr/>
          <p:nvPr/>
        </p:nvSpPr>
        <p:spPr>
          <a:xfrm>
            <a:off x="4460240" y="3110230"/>
            <a:ext cx="2509520" cy="114935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có</a:t>
            </a:r>
            <a:endParaRPr lang="en-US"/>
          </a:p>
        </p:txBody>
      </p:sp>
      <p:cxnSp>
        <p:nvCxnSpPr>
          <p:cNvPr id="8" name="Straight Connector 7"/>
          <p:cNvCxnSpPr>
            <a:stCxn id="4" idx="3"/>
            <a:endCxn id="5" idx="1"/>
          </p:cNvCxnSpPr>
          <p:nvPr/>
        </p:nvCxnSpPr>
        <p:spPr>
          <a:xfrm flipV="1">
            <a:off x="3447415" y="3684905"/>
            <a:ext cx="1012825" cy="13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12" idx="1"/>
          </p:cNvCxnSpPr>
          <p:nvPr/>
        </p:nvCxnSpPr>
        <p:spPr>
          <a:xfrm flipV="1">
            <a:off x="6969760" y="3669665"/>
            <a:ext cx="852805" cy="152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557905" y="3315970"/>
            <a:ext cx="298450" cy="368300"/>
          </a:xfrm>
          <a:prstGeom prst="rect">
            <a:avLst/>
          </a:prstGeom>
          <a:noFill/>
        </p:spPr>
        <p:txBody>
          <a:bodyPr wrap="none" rtlCol="0">
            <a:spAutoFit/>
          </a:bodyPr>
          <a:p>
            <a:r>
              <a:rPr lang="en-US"/>
              <a:t>1</a:t>
            </a:r>
            <a:endParaRPr lang="en-US"/>
          </a:p>
        </p:txBody>
      </p:sp>
      <p:sp>
        <p:nvSpPr>
          <p:cNvPr id="11" name="Text Box 10"/>
          <p:cNvSpPr txBox="1"/>
          <p:nvPr/>
        </p:nvSpPr>
        <p:spPr>
          <a:xfrm>
            <a:off x="7246620" y="3244850"/>
            <a:ext cx="302895" cy="368300"/>
          </a:xfrm>
          <a:prstGeom prst="rect">
            <a:avLst/>
          </a:prstGeom>
          <a:noFill/>
        </p:spPr>
        <p:txBody>
          <a:bodyPr wrap="none" rtlCol="0">
            <a:spAutoFit/>
          </a:bodyPr>
          <a:p>
            <a:r>
              <a:rPr lang="en-US"/>
              <a:t>n</a:t>
            </a:r>
            <a:endParaRPr lang="en-US"/>
          </a:p>
        </p:txBody>
      </p:sp>
      <p:sp>
        <p:nvSpPr>
          <p:cNvPr id="12" name="Rectangles 11"/>
          <p:cNvSpPr/>
          <p:nvPr/>
        </p:nvSpPr>
        <p:spPr>
          <a:xfrm>
            <a:off x="7822565" y="3384550"/>
            <a:ext cx="2022475" cy="570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hóa đơn</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 Tạo mô hình thực thể dữ liệu</a:t>
            </a:r>
            <a:endParaRPr lang="en-US">
              <a:sym typeface="+mn-ea"/>
            </a:endParaRPr>
          </a:p>
        </p:txBody>
      </p:sp>
      <p:sp>
        <p:nvSpPr>
          <p:cNvPr id="3" name="Content Placeholder 2"/>
          <p:cNvSpPr/>
          <p:nvPr>
            <p:ph idx="1"/>
          </p:nvPr>
        </p:nvSpPr>
        <p:spPr/>
        <p:txBody>
          <a:bodyPr/>
          <a:p>
            <a:pPr marL="0" indent="0">
              <a:buNone/>
            </a:pPr>
            <a:r>
              <a:rPr lang="en-US" sz="2400">
                <a:sym typeface="+mn-ea"/>
              </a:rPr>
              <a:t>Entity Framework cần có một mô hình dữ liệu thực thể để giao tiếp với cơ sở dữ liệu. Nó xây dựng một mô hình dựa trên các lớp thực thể của bạn bằng cách sử dụng cấu hình chú thích dữ liệu và Fluent API.</a:t>
            </a:r>
            <a:endParaRPr lang="en-US" sz="2400">
              <a:sym typeface="+mn-ea"/>
            </a:endParaRPr>
          </a:p>
          <a:p>
            <a:pPr marL="0" indent="0">
              <a:buNone/>
            </a:pPr>
            <a:r>
              <a:rPr lang="en-US" sz="2400">
                <a:sym typeface="+mn-ea"/>
              </a:rPr>
              <a:t>Mô hình EF bao gồm ba phần: mô hình khái niệm, mô hình lưu trữ và ánh xạ giữa mô hình khái niệm và mô hình lưu trữ.</a:t>
            </a:r>
            <a:endParaRPr lang="en-US" sz="2400">
              <a:sym typeface="+mn-ea"/>
            </a:endParaRPr>
          </a:p>
          <a:p>
            <a:pPr marL="0" indent="0">
              <a:buNone/>
            </a:pPr>
            <a:r>
              <a:rPr lang="en-US" sz="2400">
                <a:sym typeface="+mn-ea"/>
              </a:rPr>
              <a:t>Theo cách tiếp cận Code First, EF xây dựng mô hình khái niệm dựa trên các lớp thực thể của bạn, lớp Context và các cấu hình.</a:t>
            </a:r>
            <a:endParaRPr lang="en-US" sz="2400">
              <a:sym typeface="+mn-ea"/>
            </a:endParaRPr>
          </a:p>
          <a:p>
            <a:pPr marL="0" indent="0">
              <a:buNone/>
            </a:pPr>
            <a:r>
              <a:rPr lang="en-US" sz="2400">
                <a:sym typeface="+mn-ea"/>
              </a:rPr>
              <a:t>EF Core xây dựng mô hình lưu trữ và ánh xạ dựa trên trình cung cấp cơ sở dữ liệu bạn sử dụng. Ví dụ, mô hình lưu trữ của SQL Server sẽ khác với DB2.</a:t>
            </a:r>
            <a:endParaRPr lang="en-US" sz="2400">
              <a:sym typeface="+mn-ea"/>
            </a:endParaRPr>
          </a:p>
          <a:p>
            <a:pPr marL="0" indent="0">
              <a:buNone/>
            </a:pPr>
            <a:r>
              <a:rPr lang="en-US" sz="2400">
                <a:sym typeface="+mn-ea"/>
              </a:rPr>
              <a:t>EF sử dụng mô hình này cho các hoạt động CRUD (Create, Read, Update, Delete) cho cơ sở dữ liệu.</a:t>
            </a:r>
            <a:endParaRPr lang="en-US" sz="2400">
              <a:sym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 Tạo migration EF</a:t>
            </a:r>
            <a:endParaRPr lang="en-US">
              <a:sym typeface="+mn-ea"/>
            </a:endParaRPr>
          </a:p>
        </p:txBody>
      </p:sp>
      <p:sp>
        <p:nvSpPr>
          <p:cNvPr id="3" name="Content Placeholder 2"/>
          <p:cNvSpPr/>
          <p:nvPr>
            <p:ph idx="1"/>
          </p:nvPr>
        </p:nvSpPr>
        <p:spPr/>
        <p:txBody>
          <a:bodyPr/>
          <a:p>
            <a:pPr marL="0" indent="0">
              <a:buNone/>
            </a:pPr>
            <a:r>
              <a:rPr lang="en-US" sz="2400">
                <a:sym typeface="+mn-ea"/>
              </a:rPr>
              <a:t>EF Core có các lệnh chuyển đổi (Migration) khác nhau để tạo hoặc cập nhật cơ sở dữ liệu dựa trên mô hình.</a:t>
            </a:r>
            <a:endParaRPr lang="en-US" sz="2400">
              <a:sym typeface="+mn-ea"/>
            </a:endParaRPr>
          </a:p>
          <a:p>
            <a:pPr marL="0" indent="0">
              <a:buNone/>
            </a:pPr>
            <a:r>
              <a:rPr lang="en-US" sz="2400">
                <a:sym typeface="+mn-ea"/>
              </a:rPr>
              <a:t>Tại thời điểm này chưa có cơ sở dữ liệu SchoolDB. Vì vậy, chúng ta cần tạo cơ sở dữ liệu từ mô hình (thực thể và Context) bằng cách thêm chuyển đổi.</a:t>
            </a:r>
            <a:endParaRPr lang="en-US" sz="2400">
              <a:sym typeface="+mn-ea"/>
            </a:endParaRPr>
          </a:p>
          <a:p>
            <a:pPr marL="0" indent="0">
              <a:buNone/>
            </a:pPr>
            <a:r>
              <a:rPr lang="en-US" sz="2400">
                <a:sym typeface="+mn-ea"/>
              </a:rPr>
              <a:t>Chúng ta có thể thực thi lệnh chuyển đổi bằng cách sử dụng Package Manger Console hoặc dotnet CLI (giao diện dòng lệnh).</a:t>
            </a:r>
            <a:endParaRPr lang="en-US" sz="2400">
              <a:sym typeface="+mn-ea"/>
            </a:endParaRPr>
          </a:p>
          <a:p>
            <a:pPr marL="0" indent="0">
              <a:buNone/>
            </a:pPr>
            <a:endParaRPr lang="en-US" sz="2400">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j. Cấu hình EF core</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EF Core cho phép chúng ta cấu hình các lớp thực thể để tùy chỉnh ánh xạ mô hình EF thành cơ sở dữ liệu. Mẫu lập trình này được gọi là Quy ước về Cấu hình.</a:t>
            </a:r>
            <a:endParaRPr lang="en-US" sz="2400">
              <a:sym typeface="+mn-ea"/>
            </a:endParaRPr>
          </a:p>
          <a:p>
            <a:pPr marL="0" indent="0">
              <a:buNone/>
            </a:pPr>
            <a:r>
              <a:rPr lang="en-US" sz="2400">
                <a:sym typeface="+mn-ea"/>
              </a:rPr>
              <a:t>Có hai cách để cấu hình các lớp thực thể trong EF Core (giống như trong EF 6).</a:t>
            </a:r>
            <a:endParaRPr lang="en-US" sz="2400">
              <a:sym typeface="+mn-ea"/>
            </a:endParaRPr>
          </a:p>
          <a:p>
            <a:pPr marL="0" indent="0">
              <a:buNone/>
            </a:pPr>
            <a:r>
              <a:rPr lang="en-US" sz="2400">
                <a:sym typeface="+mn-ea"/>
              </a:rPr>
              <a:t>Cấu hình bằng cách sử dụng các attribute chú thích dữ liệu.</a:t>
            </a:r>
            <a:endParaRPr lang="en-US" sz="2400">
              <a:sym typeface="+mn-ea"/>
            </a:endParaRPr>
          </a:p>
          <a:p>
            <a:pPr marL="0" indent="0">
              <a:buNone/>
            </a:pPr>
            <a:r>
              <a:rPr lang="en-US" sz="2400">
                <a:sym typeface="+mn-ea"/>
              </a:rPr>
              <a:t>Cấu hình bằng cách sử dụng Fluent API.</a:t>
            </a:r>
            <a:endParaRPr lang="en-US" sz="2400">
              <a:sym typeface="+mn-e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j. Cấu hình EF core</a:t>
            </a:r>
            <a:endParaRPr lang="en-US"/>
          </a:p>
        </p:txBody>
      </p:sp>
      <p:sp>
        <p:nvSpPr>
          <p:cNvPr id="3" name="Content Placeholder 2"/>
          <p:cNvSpPr/>
          <p:nvPr>
            <p:ph sz="half" idx="1"/>
          </p:nvPr>
        </p:nvSpPr>
        <p:spPr>
          <a:xfrm>
            <a:off x="609600" y="1174750"/>
            <a:ext cx="10972165" cy="4953000"/>
          </a:xfrm>
        </p:spPr>
        <p:txBody>
          <a:bodyPr/>
          <a:p>
            <a:pPr>
              <a:buFont typeface="Tahoma" panose="020B0604030504040204" charset="0"/>
              <a:buChar char="–"/>
            </a:pPr>
            <a:r>
              <a:rPr lang="en-US" sz="2400">
                <a:sym typeface="+mn-ea"/>
              </a:rPr>
              <a:t>Attribute chú thích dữ liệu trong EF Core</a:t>
            </a:r>
            <a:endParaRPr lang="en-US" sz="2400">
              <a:sym typeface="+mn-ea"/>
            </a:endParaRPr>
          </a:p>
          <a:p>
            <a:pPr lvl="1">
              <a:buFont typeface="Tahoma" panose="020B0604030504040204" charset="0"/>
              <a:buChar char="–"/>
            </a:pPr>
            <a:r>
              <a:rPr lang="en-US" sz="2100">
                <a:sym typeface="+mn-ea"/>
              </a:rPr>
              <a:t>Chú thích dữ liệu là một phương thức cấu hình dựa trên các attribute trong đó các attribute .NET khác nhau có thể được áp dụng cho các lớp thực thể và các thuộc tính để cấu hình mô hình.</a:t>
            </a:r>
            <a:endParaRPr lang="en-US" sz="2100">
              <a:sym typeface="+mn-ea"/>
            </a:endParaRPr>
          </a:p>
          <a:p>
            <a:pPr>
              <a:buFont typeface="Tahoma" panose="020B0604030504040204" charset="0"/>
              <a:buChar char="–"/>
            </a:pPr>
            <a:r>
              <a:rPr lang="en-US" sz="2400">
                <a:sym typeface="+mn-ea"/>
              </a:rPr>
              <a:t>Fluent API trong EF Core</a:t>
            </a:r>
            <a:endParaRPr lang="en-US" sz="2400">
              <a:sym typeface="+mn-ea"/>
            </a:endParaRPr>
          </a:p>
          <a:p>
            <a:pPr lvl="1">
              <a:buFont typeface="Tahoma" panose="020B0604030504040204" charset="0"/>
              <a:buChar char="–"/>
            </a:pPr>
            <a:r>
              <a:rPr lang="en-US" sz="2100">
                <a:sym typeface="+mn-ea"/>
              </a:rPr>
              <a:t>Một cách khác để cấu hình các lớp thực thể là bằng cách sử dụng Entity Framework Fluent API. EF Fluent API dựa trên mẫu thiết kế Fluent API (hay còn gọi là giao diện thông thạo) trong đó kết quả được tạo thành từ một chuỗi phương thức.</a:t>
            </a:r>
            <a:endParaRPr lang="en-US" sz="2100">
              <a:sym typeface="+mn-e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DTO object?</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a:t>a. Khái niệm</a:t>
            </a:r>
            <a:endParaRPr lang="en-US"/>
          </a:p>
          <a:p>
            <a:pPr marL="0" indent="0">
              <a:buNone/>
            </a:pPr>
            <a:r>
              <a:rPr lang="en-US"/>
              <a:t>b. Sử dụng dto thế nào</a:t>
            </a:r>
            <a:endParaRPr lang="en-US"/>
          </a:p>
          <a:p>
            <a:pPr marL="0" indent="0">
              <a:buNone/>
            </a:pPr>
            <a:r>
              <a:rPr lang="en-US"/>
              <a:t>c. Sử dụng dto khi nào</a:t>
            </a:r>
            <a:endParaRPr lang="en-US"/>
          </a:p>
          <a:p>
            <a:pPr marL="0" indent="0">
              <a:buNone/>
            </a:pPr>
            <a:r>
              <a:rPr lang="en-US"/>
              <a:t>d. Những sai lầm thường gặp</a:t>
            </a: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Khái niệm</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DTO (Data transfer object): là các class đóng gói data để chuyển giữa client - server hoặc giữa các service trong microservice. Mục đích tạo ra DTO là để giảm bớt lượng info không cần thiết phải chuyển đi, và cũng tăng cường độ bảo mật.</a:t>
            </a:r>
            <a:endParaRPr lang="en-US" sz="2400">
              <a:sym typeface="+mn-e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 Sử dụng DTO thế nào?</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DTO là một cấu trúc dữ liệu phẳng và không chứa business logic trong đó chỉ dùng để lưu trữ dữ liệu, các method cho phép cập dữ liệu và sử dụng trong quá trình serialization or deserialization. Dữ liệu được ánh xạ từ domain model sang DTO và ngược lại thông qua một thành phần gọi là Mapper được đặt trong presentation hoặc facade layer.</a:t>
            </a:r>
            <a:endParaRPr lang="en-US" sz="2400">
              <a:sym typeface="+mn-ea"/>
            </a:endParaRPr>
          </a:p>
        </p:txBody>
      </p:sp>
      <p:pic>
        <p:nvPicPr>
          <p:cNvPr id="4" name="Picture 3"/>
          <p:cNvPicPr>
            <a:picLocks noChangeAspect="1"/>
          </p:cNvPicPr>
          <p:nvPr/>
        </p:nvPicPr>
        <p:blipFill>
          <a:blip r:embed="rId1"/>
          <a:srcRect t="5351"/>
          <a:stretch>
            <a:fillRect/>
          </a:stretch>
        </p:blipFill>
        <p:spPr>
          <a:xfrm>
            <a:off x="1401445" y="3272790"/>
            <a:ext cx="8963025" cy="2695575"/>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Sử dụng DTO khi nào?</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DTO có ích trong các hệ thống có cuộc gọi từ xa, vì chúng giúp giảm số lượng cuộc gọi.</a:t>
            </a:r>
            <a:endParaRPr lang="en-US" sz="2400">
              <a:sym typeface="+mn-ea"/>
            </a:endParaRPr>
          </a:p>
          <a:p>
            <a:pPr marL="0" indent="0">
              <a:buNone/>
            </a:pPr>
            <a:endParaRPr lang="en-US" sz="2400">
              <a:sym typeface="+mn-ea"/>
            </a:endParaRPr>
          </a:p>
          <a:p>
            <a:pPr marL="0" indent="0">
              <a:buNone/>
            </a:pPr>
            <a:r>
              <a:rPr lang="en-US" sz="2400">
                <a:sym typeface="+mn-ea"/>
              </a:rPr>
              <a:t>DTO cũng hữu ích khi mô hình miền bao gồm nhiều đối tượng khác nhau và mô hình trình bày cần tất cả dữ liệu của chúng cùng một lúc hoặc thậm chí chúng có thể giảm vòng lặp giữa máy khách và máy chủ.</a:t>
            </a:r>
            <a:endParaRPr lang="en-US" sz="2400">
              <a:sym typeface="+mn-ea"/>
            </a:endParaRPr>
          </a:p>
          <a:p>
            <a:pPr marL="0" indent="0">
              <a:buNone/>
            </a:pPr>
            <a:endParaRPr lang="en-US" sz="2400">
              <a:sym typeface="+mn-ea"/>
            </a:endParaRPr>
          </a:p>
          <a:p>
            <a:pPr marL="0" indent="0">
              <a:buNone/>
            </a:pPr>
            <a:r>
              <a:rPr lang="en-US" sz="2400">
                <a:sym typeface="+mn-ea"/>
              </a:rPr>
              <a:t>Với DTO, có thể xây dựng các chế độ xem khác nhau từ các mô hình miền của mình , cho phép tạo các biểu diễn khác của cùng một miền nhưng tối ưu hóa chúng theo nhu cầu của khách hàng mà không ảnh hưởng đến thiết kế miền. Tính linh hoạt như vậy là một công cụ mạnh mẽ để giải quyết các vấn đề phức tạp.</a:t>
            </a:r>
            <a:endParaRPr lang="en-US" sz="2400">
              <a:sym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 Những Sai Lầm Thường Gặp</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Để minh họa việc triển khai mẫu, chúng tôi sẽ sử dụng một ứng dụng đơn giản với hai mô hình miền chính, trong trường hợp này là Người dùng và Vai trò . Để tập trung vào mẫu, hãy xem xét hai ví dụ về chức năng — truy xuất người dùng và tạo người dùng mới.</a:t>
            </a:r>
            <a:endParaRPr lang="en-US" sz="2400">
              <a:sym typeface="+mn-ea"/>
            </a:endParaRPr>
          </a:p>
          <a:p>
            <a:pPr marL="0" indent="0">
              <a:buNone/>
            </a:pPr>
            <a:r>
              <a:rPr lang="en-US" sz="2400">
                <a:sym typeface="+mn-ea"/>
              </a:rPr>
              <a:t>Sai lầm đầu tiên là tạo các DTO khác nhau cho mọi trường hợp. Điều đó sẽ làm tăng số lượng lớp và người lập bản đồ mà chúng tôi cần duy trì. Cố gắng giữ cho chúng ngắn gọn và đánh giá sự đánh đổi của việc thêm một hoặc sử dụng lại một cái hiện có.</a:t>
            </a:r>
            <a:endParaRPr lang="en-US" sz="2400">
              <a:sym typeface="+mn-ea"/>
            </a:endParaRPr>
          </a:p>
          <a:p>
            <a:pPr marL="0" indent="0">
              <a:buNone/>
            </a:pPr>
            <a:r>
              <a:rPr lang="en-US" sz="2400">
                <a:sym typeface="+mn-ea"/>
              </a:rPr>
              <a:t>Một lỗi phổ biến khác là thêm logic nghiệp vụ vào các lớp đó, điều này không nên xảy ra. Mục đích của mẫu là để tối ưu hóa việc truyền dữ liệu và cấu trúc của hợp đồng. Do đó, tất cả logic nghiệp vụ phải nằm trong lớp miền.</a:t>
            </a:r>
            <a:endParaRPr lang="en-US" sz="2400">
              <a:sym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AutoMapper</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AutoMapper trong C# là một object-object mapper. Nó map các thuộc tính giữa hai object khác nhau để chuyển đổi data của object này thành data của object khác.</a:t>
            </a:r>
            <a:endParaRPr lang="en-US" sz="2400">
              <a:sym typeface="+mn-ea"/>
            </a:endParaRPr>
          </a:p>
        </p:txBody>
      </p:sp>
      <p:pic>
        <p:nvPicPr>
          <p:cNvPr id="4" name="Picture 3"/>
          <p:cNvPicPr>
            <a:picLocks noChangeAspect="1"/>
          </p:cNvPicPr>
          <p:nvPr/>
        </p:nvPicPr>
        <p:blipFill>
          <a:blip r:embed="rId1"/>
          <a:stretch>
            <a:fillRect/>
          </a:stretch>
        </p:blipFill>
        <p:spPr>
          <a:xfrm>
            <a:off x="1898015" y="2797175"/>
            <a:ext cx="8172450" cy="3190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Mối liên kết (relationship)</a:t>
            </a:r>
            <a:endParaRPr lang="en-US"/>
          </a:p>
        </p:txBody>
      </p:sp>
      <p:sp>
        <p:nvSpPr>
          <p:cNvPr id="3" name="Content Placeholder 2"/>
          <p:cNvSpPr>
            <a:spLocks noGrp="1"/>
          </p:cNvSpPr>
          <p:nvPr>
            <p:ph idx="1"/>
          </p:nvPr>
        </p:nvSpPr>
        <p:spPr/>
        <p:txBody>
          <a:bodyPr/>
          <a:p>
            <a:pPr lvl="1"/>
            <a:r>
              <a:rPr lang="en-US" sz="2800">
                <a:sym typeface="+mn-ea"/>
              </a:rPr>
              <a:t>Quan hệ n-n: Một thực thể A có thể có nhiều liên kết với tập thực thể B và ngược lại.</a:t>
            </a:r>
            <a:endParaRPr lang="en-US" sz="2800">
              <a:sym typeface="+mn-ea"/>
            </a:endParaRPr>
          </a:p>
          <a:p>
            <a:endParaRPr lang="en-US"/>
          </a:p>
          <a:p>
            <a:endParaRPr lang="en-US"/>
          </a:p>
          <a:p>
            <a:endParaRPr lang="en-US"/>
          </a:p>
          <a:p>
            <a:endParaRPr lang="en-US" sz="2800"/>
          </a:p>
          <a:p>
            <a:endParaRPr lang="en-US"/>
          </a:p>
        </p:txBody>
      </p:sp>
      <p:sp>
        <p:nvSpPr>
          <p:cNvPr id="4" name="Rectangles 3"/>
          <p:cNvSpPr/>
          <p:nvPr/>
        </p:nvSpPr>
        <p:spPr>
          <a:xfrm>
            <a:off x="1424940" y="3413760"/>
            <a:ext cx="2022475" cy="570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sinh viên</a:t>
            </a:r>
            <a:endParaRPr lang="en-US"/>
          </a:p>
        </p:txBody>
      </p:sp>
      <p:sp>
        <p:nvSpPr>
          <p:cNvPr id="5" name="Diamond 4"/>
          <p:cNvSpPr/>
          <p:nvPr/>
        </p:nvSpPr>
        <p:spPr>
          <a:xfrm>
            <a:off x="4460240" y="3110230"/>
            <a:ext cx="2509520" cy="114935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có</a:t>
            </a:r>
            <a:endParaRPr lang="en-US"/>
          </a:p>
        </p:txBody>
      </p:sp>
      <p:cxnSp>
        <p:nvCxnSpPr>
          <p:cNvPr id="8" name="Straight Connector 7"/>
          <p:cNvCxnSpPr>
            <a:stCxn id="4" idx="3"/>
            <a:endCxn id="5" idx="1"/>
          </p:cNvCxnSpPr>
          <p:nvPr/>
        </p:nvCxnSpPr>
        <p:spPr>
          <a:xfrm flipV="1">
            <a:off x="3447415" y="3684905"/>
            <a:ext cx="1012825" cy="13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12" idx="1"/>
          </p:cNvCxnSpPr>
          <p:nvPr/>
        </p:nvCxnSpPr>
        <p:spPr>
          <a:xfrm flipV="1">
            <a:off x="6969760" y="3669665"/>
            <a:ext cx="852805" cy="152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557905" y="3315970"/>
            <a:ext cx="302895" cy="368300"/>
          </a:xfrm>
          <a:prstGeom prst="rect">
            <a:avLst/>
          </a:prstGeom>
          <a:noFill/>
        </p:spPr>
        <p:txBody>
          <a:bodyPr wrap="none" rtlCol="0">
            <a:spAutoFit/>
          </a:bodyPr>
          <a:p>
            <a:r>
              <a:rPr lang="en-US"/>
              <a:t>n</a:t>
            </a:r>
            <a:endParaRPr lang="en-US"/>
          </a:p>
        </p:txBody>
      </p:sp>
      <p:sp>
        <p:nvSpPr>
          <p:cNvPr id="11" name="Text Box 10"/>
          <p:cNvSpPr txBox="1"/>
          <p:nvPr/>
        </p:nvSpPr>
        <p:spPr>
          <a:xfrm>
            <a:off x="7246620" y="3244850"/>
            <a:ext cx="302895" cy="368300"/>
          </a:xfrm>
          <a:prstGeom prst="rect">
            <a:avLst/>
          </a:prstGeom>
          <a:noFill/>
        </p:spPr>
        <p:txBody>
          <a:bodyPr wrap="none" rtlCol="0">
            <a:spAutoFit/>
          </a:bodyPr>
          <a:p>
            <a:r>
              <a:rPr lang="en-US"/>
              <a:t>n</a:t>
            </a:r>
            <a:endParaRPr lang="en-US"/>
          </a:p>
        </p:txBody>
      </p:sp>
      <p:sp>
        <p:nvSpPr>
          <p:cNvPr id="12" name="Rectangles 11"/>
          <p:cNvSpPr/>
          <p:nvPr/>
        </p:nvSpPr>
        <p:spPr>
          <a:xfrm>
            <a:off x="7822565" y="3384550"/>
            <a:ext cx="2022475" cy="570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Môn học</a:t>
            </a:r>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AutoMapper</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Để bắt đầu, phải cài đặt thư viện AutoMapper vào project đang làm. Có thể cài qua nuget, bằng câu lệnh:</a:t>
            </a:r>
            <a:endParaRPr lang="en-US" sz="2400">
              <a:sym typeface="+mn-ea"/>
            </a:endParaRPr>
          </a:p>
          <a:p>
            <a:pPr marL="0" indent="0">
              <a:buNone/>
            </a:pPr>
            <a:r>
              <a:rPr lang="en-US" sz="2400">
                <a:sym typeface="+mn-ea"/>
              </a:rPr>
              <a:t>PM&gt; Install-Package AutoMapper</a:t>
            </a:r>
            <a:endParaRPr lang="en-US" sz="2400">
              <a:sym typeface="+mn-ea"/>
            </a:endParaRPr>
          </a:p>
          <a:p>
            <a:pPr marL="0" indent="0">
              <a:buNone/>
            </a:pPr>
            <a:r>
              <a:rPr lang="en-US" sz="2400">
                <a:sym typeface="+mn-ea"/>
              </a:rPr>
              <a:t>Ví dụ: Để AutoMapper làm cái công việc, Phải chèn dòng code sau vào chổ mà đang cần thực thi.</a:t>
            </a:r>
            <a:endParaRPr lang="en-US" sz="2400">
              <a:sym typeface="+mn-ea"/>
            </a:endParaRPr>
          </a:p>
          <a:p>
            <a:pPr marL="0" indent="0">
              <a:buNone/>
            </a:pPr>
            <a:r>
              <a:rPr lang="en-US" sz="2400">
                <a:sym typeface="+mn-ea"/>
              </a:rPr>
              <a:t>Mapper.CreateMap&lt;Customer, CustomerViewItem&gt;();</a:t>
            </a:r>
            <a:endParaRPr lang="en-US" sz="2400">
              <a:sym typeface="+mn-ea"/>
            </a:endParaRPr>
          </a:p>
          <a:p>
            <a:pPr marL="0" indent="0">
              <a:buNone/>
            </a:pPr>
            <a:r>
              <a:rPr lang="en-US" sz="2400">
                <a:sym typeface="+mn-ea"/>
              </a:rPr>
              <a:t>Sử dụng đoạn code sau để lấy về object sau khi map (object đích):</a:t>
            </a:r>
            <a:endParaRPr lang="en-US" sz="2400">
              <a:sym typeface="+mn-ea"/>
            </a:endParaRPr>
          </a:p>
          <a:p>
            <a:pPr marL="0" indent="0">
              <a:buNone/>
            </a:pPr>
            <a:r>
              <a:rPr lang="en-US" sz="2400">
                <a:sym typeface="+mn-ea"/>
              </a:rPr>
              <a:t>Customer customer = GetCustomerFromDB(); </a:t>
            </a:r>
            <a:endParaRPr lang="en-US" sz="2400">
              <a:sym typeface="+mn-ea"/>
            </a:endParaRPr>
          </a:p>
          <a:p>
            <a:pPr marL="0" indent="0">
              <a:buNone/>
            </a:pPr>
            <a:r>
              <a:rPr lang="en-US" sz="2400">
                <a:sym typeface="+mn-ea"/>
              </a:rPr>
              <a:t>CustomerViewItem customerViewItem = </a:t>
            </a:r>
            <a:endParaRPr lang="en-US" sz="2400">
              <a:sym typeface="+mn-ea"/>
            </a:endParaRPr>
          </a:p>
          <a:p>
            <a:pPr marL="0" indent="0">
              <a:buNone/>
            </a:pPr>
            <a:r>
              <a:rPr lang="en-US" sz="2400">
                <a:sym typeface="+mn-ea"/>
              </a:rPr>
              <a:t>   Mapper.Map&lt;Customer, CustomerViewItem&gt;(customer); </a:t>
            </a:r>
            <a:endParaRPr lang="en-US" sz="2400">
              <a:sym typeface="+mn-ea"/>
            </a:endParaRPr>
          </a:p>
          <a:p>
            <a:pPr marL="0" indent="0">
              <a:buNone/>
            </a:pPr>
            <a:r>
              <a:rPr lang="en-US" sz="2400">
                <a:sym typeface="+mn-ea"/>
              </a:rPr>
              <a:t>ShowCustomerInDataGrid(customerViewItem);</a:t>
            </a:r>
            <a:endParaRPr lang="en-US" sz="2400">
              <a:sym typeface="+mn-ea"/>
            </a:endParaRPr>
          </a:p>
          <a:p>
            <a:pPr marL="0" indent="0">
              <a:buNone/>
            </a:pPr>
            <a:endParaRPr lang="en-US" sz="2400">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Dependency injection</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a:t>a. Khái niệm</a:t>
            </a:r>
            <a:endParaRPr lang="en-US"/>
          </a:p>
          <a:p>
            <a:pPr marL="0" indent="0">
              <a:buNone/>
            </a:pPr>
            <a:r>
              <a:rPr lang="en-US"/>
              <a:t>b. Các loại Dependency injection</a:t>
            </a:r>
            <a:endParaRPr lang="en-US"/>
          </a:p>
          <a:p>
            <a:pPr marL="0" indent="0">
              <a:buNone/>
            </a:pPr>
            <a:r>
              <a:rPr lang="en-US"/>
              <a:t>c. Tại sao phải dùng Dependency injection</a:t>
            </a:r>
            <a:endParaRPr lang="en-US"/>
          </a:p>
          <a:p>
            <a:pPr marL="0" indent="0">
              <a:buNone/>
            </a:pPr>
            <a:r>
              <a:rPr lang="en-US"/>
              <a:t>d. Lợi ích khi dùng Dependency injection</a:t>
            </a:r>
            <a:endParaRPr lang="en-US"/>
          </a:p>
          <a:p>
            <a:pPr marL="0" indent="0">
              <a:buNone/>
            </a:pPr>
            <a:r>
              <a:rPr lang="en-US"/>
              <a:t>e. Bất lợi khi dùng Dependency injection</a:t>
            </a:r>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Khái niệm</a:t>
            </a:r>
            <a:endParaRPr lang="en-US">
              <a:sym typeface="+mn-ea"/>
            </a:endParaRPr>
          </a:p>
        </p:txBody>
      </p:sp>
      <p:sp>
        <p:nvSpPr>
          <p:cNvPr id="3" name="Content Placeholder 2"/>
          <p:cNvSpPr/>
          <p:nvPr>
            <p:ph sz="half" idx="1"/>
          </p:nvPr>
        </p:nvSpPr>
        <p:spPr/>
        <p:txBody>
          <a:bodyPr/>
          <a:p>
            <a:pPr marL="0" indent="0">
              <a:buNone/>
            </a:pPr>
            <a:r>
              <a:rPr lang="en-US" sz="2400">
                <a:sym typeface="+mn-ea"/>
              </a:rPr>
              <a:t>DI là viết tắt của Dependency injection, các kiểu Inject, sử dụng DI container mặc định của NET ServiceCollection, khởi tạo dịch vụ với Factory, hàm khởi tạo, Inject thiết lập và sử dụng config file định dạng JSON cấu hình để thiết lập thuộc tính đối tượng</a:t>
            </a:r>
            <a:endParaRPr lang="en-US" sz="2400">
              <a:sym typeface="+mn-ea"/>
            </a:endParaRPr>
          </a:p>
          <a:p>
            <a:pPr marL="0" indent="0">
              <a:buNone/>
            </a:pPr>
            <a:endParaRPr lang="en-US" sz="2400">
              <a:sym typeface="+mn-ea"/>
            </a:endParaRPr>
          </a:p>
          <a:p>
            <a:pPr marL="0" indent="0">
              <a:buNone/>
            </a:pPr>
            <a:endParaRPr lang="en-US" sz="2400">
              <a:sym typeface="+mn-ea"/>
            </a:endParaRPr>
          </a:p>
        </p:txBody>
      </p:sp>
      <p:pic>
        <p:nvPicPr>
          <p:cNvPr id="5" name="Content Placeholder 4"/>
          <p:cNvPicPr>
            <a:picLocks noChangeAspect="1"/>
          </p:cNvPicPr>
          <p:nvPr>
            <p:ph sz="half" idx="2"/>
          </p:nvPr>
        </p:nvPicPr>
        <p:blipFill>
          <a:blip r:embed="rId1"/>
          <a:stretch>
            <a:fillRect/>
          </a:stretch>
        </p:blipFill>
        <p:spPr>
          <a:xfrm>
            <a:off x="6136640" y="1174750"/>
            <a:ext cx="5384800" cy="3388995"/>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 Có mấy loại Dependency Injection ? </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Constructor injection: Các dependency (biến phụ thuộc) được cung cấp thông qua constructor (hàm tạo lớp).</a:t>
            </a:r>
            <a:endParaRPr lang="en-US" sz="2400">
              <a:sym typeface="+mn-ea"/>
            </a:endParaRPr>
          </a:p>
          <a:p>
            <a:pPr marL="0" indent="0">
              <a:buNone/>
            </a:pPr>
            <a:r>
              <a:rPr lang="en-US" sz="2400">
                <a:sym typeface="+mn-ea"/>
              </a:rPr>
              <a:t>Setter injection: Các dependency (biến phụ thuộc) sẽ được truyền vào 1 class thông qua các setter method (hàm setter).</a:t>
            </a:r>
            <a:endParaRPr lang="en-US" sz="2400">
              <a:sym typeface="+mn-ea"/>
            </a:endParaRPr>
          </a:p>
          <a:p>
            <a:pPr marL="0" indent="0">
              <a:buNone/>
            </a:pPr>
            <a:r>
              <a:rPr lang="en-US" sz="2400">
                <a:sym typeface="+mn-ea"/>
              </a:rPr>
              <a:t>Interface injection: Dependency sẽ cung cấp một Interface, trong đó có chứa hàm có tên là Inject.</a:t>
            </a:r>
            <a:endParaRPr lang="en-US" sz="2400">
              <a:sym typeface="+mn-ea"/>
            </a:endParaRPr>
          </a:p>
          <a:p>
            <a:pPr marL="0" indent="0">
              <a:buNone/>
            </a:pPr>
            <a:r>
              <a:rPr lang="en-US" sz="2400">
                <a:sym typeface="+mn-ea"/>
              </a:rPr>
              <a:t>Vậy cụ thể nhiệm vụ của Dependency Injection là:</a:t>
            </a:r>
            <a:endParaRPr lang="en-US" sz="2400">
              <a:sym typeface="+mn-ea"/>
            </a:endParaRPr>
          </a:p>
          <a:p>
            <a:pPr marL="457200" lvl="1" indent="0">
              <a:buNone/>
            </a:pPr>
            <a:r>
              <a:rPr lang="en-US" sz="2100">
                <a:sym typeface="+mn-ea"/>
              </a:rPr>
              <a:t>Tạo ra các object.</a:t>
            </a:r>
            <a:endParaRPr lang="en-US" sz="2100">
              <a:sym typeface="+mn-ea"/>
            </a:endParaRPr>
          </a:p>
          <a:p>
            <a:pPr marL="457200" lvl="1" indent="0">
              <a:buNone/>
            </a:pPr>
            <a:r>
              <a:rPr lang="en-US" sz="2100">
                <a:sym typeface="+mn-ea"/>
              </a:rPr>
              <a:t>Biết được class nào cần những object đấy.</a:t>
            </a:r>
            <a:endParaRPr lang="en-US" sz="2100">
              <a:sym typeface="+mn-ea"/>
            </a:endParaRPr>
          </a:p>
          <a:p>
            <a:pPr marL="457200" lvl="1" indent="0">
              <a:buNone/>
            </a:pPr>
            <a:r>
              <a:rPr lang="en-US" sz="2100">
                <a:sym typeface="+mn-ea"/>
              </a:rPr>
              <a:t>Cung cấp cho những class đó những object chúng cần</a:t>
            </a:r>
            <a:endParaRPr lang="en-US" sz="2100">
              <a:sym typeface="+mn-e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Tại sao phải dùng Dependency Injection ?</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Dependency Injection có thể được thực hiện dựa trên các quy tắc sau:</a:t>
            </a:r>
            <a:endParaRPr lang="en-US" sz="2400">
              <a:sym typeface="+mn-ea"/>
            </a:endParaRPr>
          </a:p>
          <a:p>
            <a:pPr marL="457200" lvl="1" indent="0">
              <a:buNone/>
            </a:pPr>
            <a:r>
              <a:rPr lang="en-US" sz="2100">
                <a:sym typeface="+mn-ea"/>
              </a:rPr>
              <a:t>Các class sẽ không phụ thuộc trực tiếp lẫn nhau mà thay vào đó chúng sẽ liên kết với nhau thông qua một Interface hoặc base class (đối với một số ngôn ngữ không hỗ trợ Interface)</a:t>
            </a:r>
            <a:endParaRPr lang="en-US" sz="2100">
              <a:sym typeface="+mn-ea"/>
            </a:endParaRPr>
          </a:p>
          <a:p>
            <a:pPr marL="457200" lvl="1" indent="0">
              <a:buNone/>
            </a:pPr>
            <a:r>
              <a:rPr lang="en-US" sz="2100">
                <a:sym typeface="+mn-ea"/>
              </a:rPr>
              <a:t>Việc khởi tạo các class sẽ do các Interface quản lí thay vì class phụ thuộc nó</a:t>
            </a:r>
            <a:endParaRPr lang="en-US" sz="2100">
              <a:sym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 Lợi ích khi dùng Dependency Injection:</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Dễ test và viết Unit Test: Dễ hiểu là khi có thể Inject các dependency vào trong một class thì ta cũng dễ dàng “tiêm” các mock object vào class (được test) đó.</a:t>
            </a:r>
            <a:endParaRPr lang="en-US" sz="2400">
              <a:sym typeface="+mn-ea"/>
            </a:endParaRPr>
          </a:p>
          <a:p>
            <a:pPr marL="0" indent="0">
              <a:buNone/>
            </a:pPr>
            <a:r>
              <a:rPr lang="en-US" sz="2400">
                <a:sym typeface="+mn-ea"/>
              </a:rPr>
              <a:t>Dễ dàng thấy quan hệ giữa các object: Dependency Injection sẽ inject các object phụ thuộc vào các interface thành phần của object bị phụ thuộc nên dễ dàng thấy được các dependency của một object.</a:t>
            </a:r>
            <a:endParaRPr lang="en-US" sz="2400">
              <a:sym typeface="+mn-ea"/>
            </a:endParaRPr>
          </a:p>
          <a:p>
            <a:pPr marL="0" indent="0">
              <a:buNone/>
            </a:pPr>
            <a:r>
              <a:rPr lang="en-US" sz="2400">
                <a:sym typeface="+mn-ea"/>
              </a:rPr>
              <a:t>Dễ dàng hơn trong việc mở rộng các ứng dụng hay tính năng.</a:t>
            </a:r>
            <a:endParaRPr lang="en-US" sz="2400">
              <a:sym typeface="+mn-ea"/>
            </a:endParaRPr>
          </a:p>
          <a:p>
            <a:pPr marL="0" indent="0">
              <a:buNone/>
            </a:pPr>
            <a:r>
              <a:rPr lang="en-US" sz="2400">
                <a:sym typeface="+mn-ea"/>
              </a:rPr>
              <a:t>Giảm sự kết dính giữa các thành phần, tránh ảnh hưởng quá nhiều khi có thay đổi nào đó.</a:t>
            </a:r>
            <a:endParaRPr lang="en-US" sz="2400">
              <a:sym typeface="+mn-e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 Bất lợi của Dependency Injection:</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Nó khá là phức tạp để học, và nếu dùng quá đà thì có thể dẫn tới một số vấn đề khác.</a:t>
            </a:r>
            <a:endParaRPr lang="en-US" sz="2400">
              <a:sym typeface="+mn-ea"/>
            </a:endParaRPr>
          </a:p>
          <a:p>
            <a:pPr marL="0" indent="0">
              <a:buNone/>
            </a:pPr>
            <a:r>
              <a:rPr lang="en-US" sz="2400">
                <a:sym typeface="+mn-ea"/>
              </a:rPr>
              <a:t>Rất nhiều các lỗi ở compile time có thể bị đẩy sang runtime, dẫn đến đôi khi sẽ khó debug. Vì sử dụng các Interface nên có thể gặp khó khăn khi ta debug source code vì không biết implement nào thực sự được truyền vào.</a:t>
            </a:r>
            <a:endParaRPr lang="en-US" sz="2400">
              <a:sym typeface="+mn-ea"/>
            </a:endParaRPr>
          </a:p>
          <a:p>
            <a:pPr marL="0" indent="0">
              <a:buNone/>
            </a:pPr>
            <a:r>
              <a:rPr lang="en-US" sz="2400">
                <a:sym typeface="+mn-ea"/>
              </a:rPr>
              <a:t>Có thể làm ảnh hưởng tới chức năng auto-complete hay find references của một số IDE. Cụ thể vì Dependency Injection ẩn các dependency nên một số lỗi chỉ xảy ra khi chạy chương trình thay vì có thể phát hiện khi biên dịch chương trình.</a:t>
            </a:r>
            <a:endParaRPr lang="en-US" sz="2400">
              <a:sym typeface="+mn-ea"/>
            </a:endParaRPr>
          </a:p>
          <a:p>
            <a:pPr marL="0" indent="0">
              <a:buNone/>
            </a:pPr>
            <a:endParaRPr lang="en-US" sz="2400">
              <a:sym typeface="+mn-e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JWT Token Authentication and Authorization</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a:t>a. Một số định nghĩa là gì?</a:t>
            </a:r>
            <a:endParaRPr lang="en-US"/>
          </a:p>
          <a:p>
            <a:pPr marL="0" indent="0">
              <a:buNone/>
            </a:pPr>
            <a:r>
              <a:rPr lang="en-US"/>
              <a:t>b. JWT sử dụng như thế nào</a:t>
            </a:r>
            <a:endParaRPr lang="en-US"/>
          </a:p>
          <a:p>
            <a:pPr marL="0" indent="0">
              <a:buNone/>
            </a:pPr>
            <a:r>
              <a:rPr lang="en-US"/>
              <a:t>c. Cài đặt JWT Authentication</a:t>
            </a:r>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Một số định nghĩa là gì?</a:t>
            </a:r>
            <a:endParaRPr lang="en-US">
              <a:sym typeface="+mn-ea"/>
            </a:endParaRPr>
          </a:p>
        </p:txBody>
      </p:sp>
      <p:sp>
        <p:nvSpPr>
          <p:cNvPr id="3" name="Content Placeholder 2"/>
          <p:cNvSpPr/>
          <p:nvPr>
            <p:ph sz="half" idx="1"/>
          </p:nvPr>
        </p:nvSpPr>
        <p:spPr/>
        <p:txBody>
          <a:bodyPr/>
          <a:p>
            <a:pPr marL="0" indent="0">
              <a:buNone/>
            </a:pPr>
            <a:r>
              <a:rPr lang="en-US" sz="2400">
                <a:sym typeface="+mn-ea"/>
              </a:rPr>
              <a:t>JWT là viết tắt của từ JSON Web Token. Nó là một phương tiện cho phép việc truyền tải giữ liệu giữa Server và Client dưới dạng JSON một cách an toàn.</a:t>
            </a:r>
            <a:endParaRPr lang="en-US" sz="2400">
              <a:sym typeface="+mn-ea"/>
            </a:endParaRPr>
          </a:p>
          <a:p>
            <a:pPr marL="0" indent="0">
              <a:buNone/>
            </a:pPr>
            <a:r>
              <a:rPr lang="en-US" sz="2400">
                <a:sym typeface="+mn-ea"/>
              </a:rPr>
              <a:t>JWT có 3 phần chính là: header, payload và signature chúng được ngăn cách nhau bởi dấu ".". Cùng xem một ví dụ đơn sau:</a:t>
            </a:r>
            <a:endParaRPr lang="en-US" sz="2400">
              <a:sym typeface="+mn-ea"/>
            </a:endParaRPr>
          </a:p>
        </p:txBody>
      </p:sp>
      <p:pic>
        <p:nvPicPr>
          <p:cNvPr id="4" name="Content Placeholder 3"/>
          <p:cNvPicPr>
            <a:picLocks noChangeAspect="1"/>
          </p:cNvPicPr>
          <p:nvPr>
            <p:ph sz="half" idx="2"/>
          </p:nvPr>
        </p:nvPicPr>
        <p:blipFill>
          <a:blip r:embed="rId1"/>
          <a:stretch>
            <a:fillRect/>
          </a:stretch>
        </p:blipFill>
        <p:spPr>
          <a:xfrm>
            <a:off x="5994400" y="1174750"/>
            <a:ext cx="5384800" cy="394208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Một số định nghĩa là gì?</a:t>
            </a:r>
            <a:endParaRPr lang="en-US">
              <a:sym typeface="+mn-ea"/>
            </a:endParaRPr>
          </a:p>
        </p:txBody>
      </p:sp>
      <p:sp>
        <p:nvSpPr>
          <p:cNvPr id="3" name="Content Placeholder 2"/>
          <p:cNvSpPr/>
          <p:nvPr>
            <p:ph sz="half" idx="1"/>
          </p:nvPr>
        </p:nvSpPr>
        <p:spPr/>
        <p:txBody>
          <a:bodyPr/>
          <a:p>
            <a:pPr marL="0" indent="0">
              <a:buNone/>
            </a:pPr>
            <a:r>
              <a:rPr lang="en-US" sz="2400">
                <a:sym typeface="+mn-ea"/>
              </a:rPr>
              <a:t>Authentication (xác thực) có nghĩa là xác nhận danh tính của riêng bạn.</a:t>
            </a:r>
            <a:endParaRPr lang="en-US" sz="2400">
              <a:sym typeface="+mn-ea"/>
            </a:endParaRPr>
          </a:p>
          <a:p>
            <a:pPr marL="0" indent="0">
              <a:buNone/>
            </a:pPr>
            <a:r>
              <a:rPr lang="en-US" sz="2400">
                <a:sym typeface="+mn-ea"/>
              </a:rPr>
              <a:t>Authorization (ủy quyền) có nghĩa là cấp quyền truy cập vào hệ thống.</a:t>
            </a:r>
            <a:endParaRPr lang="en-US" sz="2400">
              <a:sym typeface="+mn-ea"/>
            </a:endParaRPr>
          </a:p>
        </p:txBody>
      </p:sp>
      <p:pic>
        <p:nvPicPr>
          <p:cNvPr id="6" name="Content Placeholder 5"/>
          <p:cNvPicPr>
            <a:picLocks noChangeAspect="1"/>
          </p:cNvPicPr>
          <p:nvPr>
            <p:ph sz="half" idx="2"/>
          </p:nvPr>
        </p:nvPicPr>
        <p:blipFill>
          <a:blip r:embed="rId1"/>
          <a:stretch>
            <a:fillRect/>
          </a:stretch>
        </p:blipFill>
        <p:spPr>
          <a:xfrm>
            <a:off x="5994400" y="1174750"/>
            <a:ext cx="5384800" cy="3030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Xây dựng ERD</a:t>
            </a:r>
            <a:endParaRPr lang="en-US"/>
          </a:p>
        </p:txBody>
      </p:sp>
      <p:sp>
        <p:nvSpPr>
          <p:cNvPr id="3" name="Content Placeholder 2"/>
          <p:cNvSpPr>
            <a:spLocks noGrp="1"/>
          </p:cNvSpPr>
          <p:nvPr>
            <p:ph idx="1"/>
          </p:nvPr>
        </p:nvSpPr>
        <p:spPr/>
        <p:txBody>
          <a:bodyPr/>
          <a:p>
            <a:pPr lvl="1"/>
            <a:r>
              <a:rPr lang="en-US" sz="2800">
                <a:sym typeface="+mn-ea"/>
              </a:rPr>
              <a:t>Bước 1: Xác định thực thể</a:t>
            </a:r>
            <a:endParaRPr lang="en-US" sz="2800">
              <a:sym typeface="+mn-ea"/>
            </a:endParaRPr>
          </a:p>
          <a:p>
            <a:pPr lvl="1"/>
            <a:r>
              <a:rPr lang="en-US" sz="2800">
                <a:sym typeface="+mn-ea"/>
              </a:rPr>
              <a:t>Bước 2: Xác định mối quan hệ</a:t>
            </a:r>
            <a:endParaRPr lang="en-US" sz="2800">
              <a:sym typeface="+mn-ea"/>
            </a:endParaRPr>
          </a:p>
          <a:p>
            <a:pPr lvl="1"/>
            <a:r>
              <a:rPr lang="en-US" sz="2800">
                <a:sym typeface="+mn-ea"/>
              </a:rPr>
              <a:t>Bước 3: Nhận dạng mối liên kết</a:t>
            </a:r>
            <a:endParaRPr lang="en-US" sz="2800">
              <a:sym typeface="+mn-ea"/>
            </a:endParaRPr>
          </a:p>
          <a:p>
            <a:pPr lvl="1"/>
            <a:r>
              <a:rPr lang="en-US" sz="2800">
                <a:sym typeface="+mn-ea"/>
              </a:rPr>
              <a:t>Bước 4: Xác định các thuộc tính</a:t>
            </a:r>
            <a:endParaRPr lang="en-US" sz="2800">
              <a:sym typeface="+mn-ea"/>
            </a:endParaRPr>
          </a:p>
          <a:p>
            <a:pPr lvl="1"/>
            <a:r>
              <a:rPr lang="en-US" sz="2800">
                <a:sym typeface="+mn-ea"/>
              </a:rPr>
              <a:t>Bước 5: Tạo sơ đồ ERD</a:t>
            </a:r>
            <a:endParaRPr lang="en-US" sz="2800">
              <a:sym typeface="+mn-ea"/>
            </a:endParaRPr>
          </a:p>
          <a:p>
            <a:endParaRPr lang="en-US"/>
          </a:p>
          <a:p>
            <a:endParaRPr lang="en-US"/>
          </a:p>
          <a:p>
            <a:endParaRPr lang="en-US" sz="2800"/>
          </a:p>
          <a:p>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 JWT sử dụng như thế nào</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400">
                <a:sym typeface="+mn-ea"/>
              </a:rPr>
              <a:t>JWT được sử dụng cho phiên bản .Net core 2.0 trở lên nên với các phiên bản trước các bạn vui lòng tìm các phương án authorization khác nhé</a:t>
            </a:r>
            <a:endParaRPr lang="en-US" sz="2400">
              <a:sym typeface="+mn-ea"/>
            </a:endParaRPr>
          </a:p>
          <a:p>
            <a:pPr marL="0" indent="0">
              <a:buNone/>
            </a:pPr>
            <a:r>
              <a:rPr lang="en-US" sz="2400">
                <a:sym typeface="+mn-ea"/>
              </a:rPr>
              <a:t>Để sử dụng JWT chúng ta làm như sau</a:t>
            </a:r>
            <a:endParaRPr lang="en-US" sz="2400">
              <a:sym typeface="+mn-ea"/>
            </a:endParaRPr>
          </a:p>
          <a:p>
            <a:pPr marL="457200" lvl="1" indent="0">
              <a:buNone/>
            </a:pPr>
            <a:r>
              <a:rPr lang="en-US" sz="2100">
                <a:sym typeface="+mn-ea"/>
              </a:rPr>
              <a:t>Expan API Project</a:t>
            </a:r>
            <a:endParaRPr lang="en-US" sz="2100">
              <a:sym typeface="+mn-ea"/>
            </a:endParaRPr>
          </a:p>
          <a:p>
            <a:pPr marL="457200" lvl="1" indent="0">
              <a:buNone/>
            </a:pPr>
            <a:r>
              <a:rPr lang="en-US" sz="2100">
                <a:sym typeface="+mn-ea"/>
              </a:rPr>
              <a:t>Right Click to Dependencies</a:t>
            </a:r>
            <a:endParaRPr lang="en-US" sz="2100">
              <a:sym typeface="+mn-ea"/>
            </a:endParaRPr>
          </a:p>
          <a:p>
            <a:pPr marL="457200" lvl="1" indent="0">
              <a:buNone/>
            </a:pPr>
            <a:r>
              <a:rPr lang="en-US" sz="2100">
                <a:sym typeface="+mn-ea"/>
              </a:rPr>
              <a:t>Select Manage Nuget Packages</a:t>
            </a:r>
            <a:endParaRPr lang="en-US" sz="2100">
              <a:sym typeface="+mn-ea"/>
            </a:endParaRPr>
          </a:p>
          <a:p>
            <a:pPr marL="457200" lvl="1" indent="0">
              <a:buNone/>
            </a:pPr>
            <a:r>
              <a:rPr lang="en-US" sz="2100">
                <a:sym typeface="+mn-ea"/>
              </a:rPr>
              <a:t>Search JWT and Install</a:t>
            </a:r>
            <a:endParaRPr lang="en-US" sz="2100">
              <a:sym typeface="+mn-ea"/>
            </a:endParaRPr>
          </a:p>
          <a:p>
            <a:pPr marL="0" indent="0">
              <a:buNone/>
            </a:pPr>
            <a:endParaRPr lang="en-US" sz="2400">
              <a:sym typeface="+mn-e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Cài đặt JWT Authentication</a:t>
            </a:r>
            <a:endParaRPr lang="en-US">
              <a:sym typeface="+mn-ea"/>
            </a:endParaRPr>
          </a:p>
        </p:txBody>
      </p:sp>
      <p:sp>
        <p:nvSpPr>
          <p:cNvPr id="3" name="Content Placeholder 2"/>
          <p:cNvSpPr/>
          <p:nvPr>
            <p:ph sz="half" idx="1"/>
          </p:nvPr>
        </p:nvSpPr>
        <p:spPr>
          <a:xfrm>
            <a:off x="609600" y="1174750"/>
            <a:ext cx="10972165" cy="4953000"/>
          </a:xfrm>
        </p:spPr>
        <p:txBody>
          <a:bodyPr/>
          <a:p>
            <a:pPr marL="0" indent="0">
              <a:buNone/>
            </a:pPr>
            <a:r>
              <a:rPr lang="en-US" sz="2800">
                <a:sym typeface="+mn-ea"/>
              </a:rPr>
              <a:t>Sau khi đã có một project các bạn cài cho mình Nuget sau:</a:t>
            </a:r>
            <a:endParaRPr lang="en-US" sz="2800">
              <a:sym typeface="+mn-ea"/>
            </a:endParaRPr>
          </a:p>
          <a:p>
            <a:pPr marL="0" indent="0">
              <a:buNone/>
            </a:pPr>
            <a:endParaRPr lang="en-US" sz="2800">
              <a:sym typeface="+mn-ea"/>
            </a:endParaRPr>
          </a:p>
          <a:p>
            <a:pPr marL="0" indent="0">
              <a:buNone/>
            </a:pPr>
            <a:endParaRPr lang="en-US" sz="2800">
              <a:sym typeface="+mn-ea"/>
            </a:endParaRPr>
          </a:p>
          <a:p>
            <a:pPr marL="0" indent="0">
              <a:buNone/>
            </a:pPr>
            <a:endParaRPr lang="en-US" sz="2800">
              <a:sym typeface="+mn-ea"/>
            </a:endParaRPr>
          </a:p>
          <a:p>
            <a:pPr marL="0" indent="0">
              <a:buNone/>
            </a:pPr>
            <a:r>
              <a:rPr lang="en-US" sz="2800">
                <a:sym typeface="+mn-ea"/>
              </a:rPr>
              <a:t>Để Config được JWT chúng ta cần sửa file Program.cs (.NET 6) hoặc Starup.cs trong phần ConfigureServices (.NET 5). Ở đây mình dùng .NET 6:</a:t>
            </a:r>
            <a:endParaRPr lang="en-US" sz="2800">
              <a:sym typeface="+mn-ea"/>
            </a:endParaRPr>
          </a:p>
        </p:txBody>
      </p:sp>
      <p:pic>
        <p:nvPicPr>
          <p:cNvPr id="4" name="Picture 3"/>
          <p:cNvPicPr>
            <a:picLocks noChangeAspect="1"/>
          </p:cNvPicPr>
          <p:nvPr/>
        </p:nvPicPr>
        <p:blipFill>
          <a:blip r:embed="rId1"/>
          <a:stretch>
            <a:fillRect/>
          </a:stretch>
        </p:blipFill>
        <p:spPr>
          <a:xfrm>
            <a:off x="2712085" y="2129790"/>
            <a:ext cx="5591175" cy="77152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Cài đặt JWT Authentication</a:t>
            </a:r>
            <a:endParaRPr lang="en-US">
              <a:sym typeface="+mn-ea"/>
            </a:endParaRPr>
          </a:p>
        </p:txBody>
      </p:sp>
      <p:pic>
        <p:nvPicPr>
          <p:cNvPr id="7" name="Content Placeholder 6"/>
          <p:cNvPicPr>
            <a:picLocks noChangeAspect="1"/>
          </p:cNvPicPr>
          <p:nvPr>
            <p:ph sz="half" idx="1"/>
          </p:nvPr>
        </p:nvPicPr>
        <p:blipFill>
          <a:blip r:embed="rId1"/>
          <a:stretch>
            <a:fillRect/>
          </a:stretch>
        </p:blipFill>
        <p:spPr>
          <a:xfrm>
            <a:off x="2698750" y="773430"/>
            <a:ext cx="6793865" cy="577850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Cài đặt JWT Authentication</a:t>
            </a:r>
            <a:endParaRPr lang="en-US">
              <a:sym typeface="+mn-ea"/>
            </a:endParaRPr>
          </a:p>
        </p:txBody>
      </p:sp>
      <p:pic>
        <p:nvPicPr>
          <p:cNvPr id="4" name="Content Placeholder 3"/>
          <p:cNvPicPr>
            <a:picLocks noChangeAspect="1"/>
          </p:cNvPicPr>
          <p:nvPr>
            <p:ph sz="half" idx="1"/>
          </p:nvPr>
        </p:nvPicPr>
        <p:blipFill>
          <a:blip r:embed="rId1"/>
          <a:stretch>
            <a:fillRect/>
          </a:stretch>
        </p:blipFill>
        <p:spPr>
          <a:xfrm>
            <a:off x="796925" y="1281430"/>
            <a:ext cx="10598150" cy="297688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2838450"/>
            <a:ext cx="10972800" cy="3289300"/>
          </a:xfrm>
        </p:spPr>
        <p:txBody>
          <a:bodyPr/>
          <a:p>
            <a:pPr marL="0" indent="0" algn="ctr">
              <a:buNone/>
            </a:pPr>
            <a:r>
              <a:rPr lang="en-US" sz="5000"/>
              <a:t>Phần 2 Vẽ sơ đồ</a:t>
            </a:r>
            <a:endParaRPr lang="en-US" sz="50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ERD</a:t>
            </a:r>
            <a:endParaRPr lang="en-US"/>
          </a:p>
        </p:txBody>
      </p:sp>
      <p:pic>
        <p:nvPicPr>
          <p:cNvPr id="5" name="Content Placeholder 4"/>
          <p:cNvPicPr>
            <a:picLocks noChangeAspect="1"/>
          </p:cNvPicPr>
          <p:nvPr>
            <p:ph idx="1"/>
          </p:nvPr>
        </p:nvPicPr>
        <p:blipFill>
          <a:blip r:embed="rId1"/>
          <a:stretch>
            <a:fillRect/>
          </a:stretch>
        </p:blipFill>
        <p:spPr>
          <a:xfrm>
            <a:off x="3307080" y="1102360"/>
            <a:ext cx="5131435" cy="5400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 Chuẩn hóa (</a:t>
            </a:r>
            <a:r>
              <a:rPr lang="en-US">
                <a:sym typeface="+mn-ea"/>
              </a:rPr>
              <a:t>Normalization</a:t>
            </a:r>
            <a:r>
              <a:rPr lang="en-US"/>
              <a:t>)</a:t>
            </a:r>
            <a:endParaRPr lang="en-US"/>
          </a:p>
        </p:txBody>
      </p:sp>
      <p:sp>
        <p:nvSpPr>
          <p:cNvPr id="3" name="Content Placeholder 2"/>
          <p:cNvSpPr>
            <a:spLocks noGrp="1"/>
          </p:cNvSpPr>
          <p:nvPr>
            <p:ph idx="1"/>
          </p:nvPr>
        </p:nvSpPr>
        <p:spPr>
          <a:xfrm>
            <a:off x="608965" y="1099820"/>
            <a:ext cx="10587990" cy="5454015"/>
          </a:xfrm>
        </p:spPr>
        <p:txBody>
          <a:bodyPr/>
          <a:p>
            <a:r>
              <a:rPr lang="en-US"/>
              <a:t>Mục đích</a:t>
            </a:r>
            <a:endParaRPr lang="en-US"/>
          </a:p>
          <a:p>
            <a:pPr lvl="1"/>
            <a:r>
              <a:rPr lang="en-US"/>
              <a:t>Mục đích chuẩn hóa trong SQL nhằm loại bỏ dữ liệu thừa (lặp lại) và đảm bảo dữ liệu được lưu trữ một cách logic.</a:t>
            </a:r>
            <a:endParaRPr lang="en-US"/>
          </a:p>
          <a:p>
            <a:r>
              <a:rPr lang="en-US"/>
              <a:t>Các dạng chuẩn hóa cơ bản:</a:t>
            </a:r>
            <a:endParaRPr lang="en-US"/>
          </a:p>
          <a:p>
            <a:pPr lvl="1"/>
            <a:r>
              <a:rPr lang="en-US"/>
              <a:t>Chuẩn hóa dạng 1NF</a:t>
            </a:r>
            <a:endParaRPr lang="en-US"/>
          </a:p>
          <a:p>
            <a:pPr lvl="1"/>
            <a:r>
              <a:rPr lang="en-US">
                <a:sym typeface="+mn-ea"/>
              </a:rPr>
              <a:t>Chuẩn hóa dạng 2NF</a:t>
            </a:r>
            <a:endParaRPr lang="en-US">
              <a:sym typeface="+mn-ea"/>
            </a:endParaRPr>
          </a:p>
          <a:p>
            <a:pPr lvl="1"/>
            <a:r>
              <a:rPr lang="en-US">
                <a:sym typeface="+mn-ea"/>
              </a:rPr>
              <a:t>Chuẩn hóa dạng 3NF</a:t>
            </a:r>
            <a:endParaRPr lang="en-US">
              <a:sym typeface="+mn-ea"/>
            </a:endParaRPr>
          </a:p>
          <a:p>
            <a:pPr lvl="1"/>
            <a:r>
              <a:rPr lang="en-US">
                <a:sym typeface="+mn-ea"/>
              </a:rPr>
              <a:t>Chuẩn hóa dạng BCNF</a:t>
            </a:r>
            <a:endParaRPr lang="en-US"/>
          </a:p>
          <a:p>
            <a:pPr lvl="1"/>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 Chuẩn hóa (</a:t>
            </a:r>
            <a:r>
              <a:rPr lang="en-US">
                <a:sym typeface="+mn-ea"/>
              </a:rPr>
              <a:t>Normalization</a:t>
            </a:r>
            <a:r>
              <a:rPr lang="en-US"/>
              <a:t>)</a:t>
            </a:r>
            <a:endParaRPr lang="en-US"/>
          </a:p>
        </p:txBody>
      </p:sp>
      <p:sp>
        <p:nvSpPr>
          <p:cNvPr id="3" name="Content Placeholder 2"/>
          <p:cNvSpPr>
            <a:spLocks noGrp="1"/>
          </p:cNvSpPr>
          <p:nvPr>
            <p:ph idx="1"/>
          </p:nvPr>
        </p:nvSpPr>
        <p:spPr>
          <a:xfrm>
            <a:off x="608965" y="1099820"/>
            <a:ext cx="10587990" cy="5454015"/>
          </a:xfrm>
        </p:spPr>
        <p:txBody>
          <a:bodyPr/>
          <a:p>
            <a:r>
              <a:rPr lang="en-US"/>
              <a:t>Chuẩn hóa dạng 1NF:</a:t>
            </a:r>
            <a:endParaRPr lang="en-US"/>
          </a:p>
          <a:p>
            <a:pPr lvl="1"/>
            <a:r>
              <a:rPr lang="en-US" sz="2400">
                <a:sym typeface="+mn-ea"/>
              </a:rPr>
              <a:t>Điều kiện cần:</a:t>
            </a:r>
            <a:endParaRPr lang="en-US" sz="2400"/>
          </a:p>
          <a:p>
            <a:pPr lvl="2"/>
            <a:r>
              <a:rPr lang="en-US">
                <a:sym typeface="+mn-ea"/>
              </a:rPr>
              <a:t>Các trường không phải là nguyên tố, không chứa các giá trị phức.</a:t>
            </a:r>
            <a:endParaRPr lang="en-US"/>
          </a:p>
          <a:p>
            <a:pPr lvl="2"/>
            <a:r>
              <a:rPr lang="en-US">
                <a:sym typeface="+mn-ea"/>
              </a:rPr>
              <a:t>Không chứa các thuộc tính gây lặp.</a:t>
            </a:r>
            <a:endParaRPr lang="en-US"/>
          </a:p>
          <a:p>
            <a:pPr lvl="2"/>
            <a:r>
              <a:rPr lang="en-US">
                <a:sym typeface="+mn-ea"/>
              </a:rPr>
              <a:t>Không chứa các thuộc tính có thể tính toán từ các thuộc tính khác.</a:t>
            </a:r>
            <a:endParaRPr lang="en-US"/>
          </a:p>
          <a:p>
            <a:pPr lvl="2"/>
            <a:r>
              <a:rPr lang="en-US">
                <a:sym typeface="+mn-ea"/>
              </a:rPr>
              <a:t>Xác định được trường thuộc tính khóa</a:t>
            </a:r>
            <a:endParaRPr lang="en-US"/>
          </a:p>
          <a:p>
            <a:r>
              <a:rPr lang="en-US">
                <a:sym typeface="+mn-ea"/>
              </a:rPr>
              <a:t>Chuẩn hóa dạng 2NF:</a:t>
            </a:r>
            <a:endParaRPr lang="en-US">
              <a:sym typeface="+mn-ea"/>
            </a:endParaRPr>
          </a:p>
          <a:p>
            <a:pPr lvl="1"/>
            <a:r>
              <a:rPr lang="en-US"/>
              <a:t>Điều kiện cần:</a:t>
            </a:r>
            <a:endParaRPr lang="en-US"/>
          </a:p>
          <a:p>
            <a:pPr lvl="2"/>
            <a:r>
              <a:rPr lang="en-US"/>
              <a:t>Phải đạt chuẩn 1</a:t>
            </a:r>
            <a:endParaRPr lang="en-US"/>
          </a:p>
          <a:p>
            <a:pPr lvl="2"/>
            <a:r>
              <a:rPr lang="en-US"/>
              <a:t>Các trường thuộc tính không phải là khóa chính, phải phụ thuộc hoàn toàn vào khóa chính. Không được phép phụ thuộc vào một phần của khóa chính</a:t>
            </a:r>
            <a:endParaRPr lang="en-US"/>
          </a:p>
          <a:p>
            <a:pPr lvl="2"/>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 Chuẩn hóa (</a:t>
            </a:r>
            <a:r>
              <a:rPr lang="en-US">
                <a:sym typeface="+mn-ea"/>
              </a:rPr>
              <a:t>Normalization</a:t>
            </a:r>
            <a:r>
              <a:rPr lang="en-US"/>
              <a:t>)</a:t>
            </a:r>
            <a:endParaRPr lang="en-US"/>
          </a:p>
        </p:txBody>
      </p:sp>
      <p:sp>
        <p:nvSpPr>
          <p:cNvPr id="3" name="Content Placeholder 2"/>
          <p:cNvSpPr>
            <a:spLocks noGrp="1"/>
          </p:cNvSpPr>
          <p:nvPr>
            <p:ph idx="1"/>
          </p:nvPr>
        </p:nvSpPr>
        <p:spPr>
          <a:xfrm>
            <a:off x="737235" y="1089660"/>
            <a:ext cx="10515600" cy="4885055"/>
          </a:xfrm>
        </p:spPr>
        <p:txBody>
          <a:bodyPr>
            <a:normAutofit lnSpcReduction="10000"/>
          </a:bodyPr>
          <a:p>
            <a:r>
              <a:rPr lang="en-US"/>
              <a:t>Chuẩn hóa dạng 3NF:</a:t>
            </a:r>
            <a:endParaRPr lang="en-US"/>
          </a:p>
          <a:p>
            <a:pPr lvl="1"/>
            <a:r>
              <a:rPr lang="en-US">
                <a:sym typeface="+mn-ea"/>
              </a:rPr>
              <a:t>Điều kiện cần:</a:t>
            </a:r>
            <a:endParaRPr lang="en-US" sz="2400"/>
          </a:p>
          <a:p>
            <a:pPr lvl="2"/>
            <a:r>
              <a:rPr lang="en-US">
                <a:sym typeface="+mn-ea"/>
              </a:rPr>
              <a:t>Phải đạt dạng chuẩn 2</a:t>
            </a:r>
            <a:endParaRPr lang="en-US"/>
          </a:p>
          <a:p>
            <a:pPr lvl="2"/>
            <a:r>
              <a:rPr lang="en-US">
                <a:sym typeface="+mn-ea"/>
              </a:rPr>
              <a:t>Các trường thuộc tính không phải là khóa chính phải phụ thuộc trực tiếp vào khóa chính. Không được phép phụ thuộc bắc cầu thông qua thuộc tính khác.</a:t>
            </a:r>
            <a:endParaRPr lang="en-US"/>
          </a:p>
          <a:p>
            <a:r>
              <a:rPr lang="en-US">
                <a:sym typeface="+mn-ea"/>
              </a:rPr>
              <a:t>Chuẩn hóa dạng BCNF:</a:t>
            </a:r>
            <a:endParaRPr lang="en-US">
              <a:sym typeface="+mn-ea"/>
            </a:endParaRPr>
          </a:p>
          <a:p>
            <a:pPr lvl="1"/>
            <a:r>
              <a:rPr lang="en-US">
                <a:sym typeface="+mn-ea"/>
              </a:rPr>
              <a:t>Điều kiện cần:</a:t>
            </a:r>
            <a:endParaRPr lang="en-US"/>
          </a:p>
          <a:p>
            <a:pPr lvl="2"/>
            <a:r>
              <a:rPr lang="en-US">
                <a:sym typeface="+mn-ea"/>
              </a:rPr>
              <a:t>Phải đạt dạng chuẩn 3</a:t>
            </a:r>
            <a:endParaRPr lang="en-US"/>
          </a:p>
          <a:p>
            <a:pPr lvl="2"/>
            <a:r>
              <a:rPr lang="en-US">
                <a:sym typeface="+mn-ea"/>
              </a:rPr>
              <a:t>Không có thuộc tính khoá mà phụ thuộc hàm vào thuộc tính không khoá.</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Không chuẩn hóa (</a:t>
            </a:r>
            <a:r>
              <a:rPr lang="en-US">
                <a:sym typeface="+mn-ea"/>
              </a:rPr>
              <a:t>Denormalization</a:t>
            </a:r>
            <a:r>
              <a:rPr lang="en-US"/>
              <a:t>)</a:t>
            </a:r>
            <a:endParaRPr lang="en-US"/>
          </a:p>
        </p:txBody>
      </p:sp>
      <p:sp>
        <p:nvSpPr>
          <p:cNvPr id="3" name="Content Placeholder 2"/>
          <p:cNvSpPr>
            <a:spLocks noGrp="1"/>
          </p:cNvSpPr>
          <p:nvPr>
            <p:ph idx="1"/>
          </p:nvPr>
        </p:nvSpPr>
        <p:spPr>
          <a:xfrm>
            <a:off x="609600" y="1000125"/>
            <a:ext cx="10972800" cy="5568950"/>
          </a:xfrm>
        </p:spPr>
        <p:txBody>
          <a:bodyPr/>
          <a:p>
            <a:r>
              <a:rPr lang="en-US"/>
              <a:t>Mục đích:</a:t>
            </a:r>
            <a:endParaRPr lang="en-US"/>
          </a:p>
          <a:p>
            <a:pPr lvl="1"/>
            <a:r>
              <a:rPr lang="en-US"/>
              <a:t>Thêm thông tin trùng lặp để giảm số lượng bảng</a:t>
            </a:r>
            <a:endParaRPr lang="en-US"/>
          </a:p>
          <a:p>
            <a:pPr lvl="1"/>
            <a:r>
              <a:rPr lang="en-US"/>
              <a:t>Hợp nhất các bảng </a:t>
            </a:r>
            <a:endParaRPr lang="en-US"/>
          </a:p>
          <a:p>
            <a:r>
              <a:rPr lang="en-US"/>
              <a:t>Lợi ích :</a:t>
            </a:r>
            <a:endParaRPr lang="en-US"/>
          </a:p>
          <a:p>
            <a:pPr lvl="1"/>
            <a:r>
              <a:rPr lang="en-US">
                <a:sym typeface="+mn-ea"/>
              </a:rPr>
              <a:t>Tăng tốc độ truy vấn dữ liệu.</a:t>
            </a:r>
            <a:endParaRPr lang="en-US"/>
          </a:p>
          <a:p>
            <a:pPr lvl="1"/>
            <a:r>
              <a:rPr lang="en-US">
                <a:sym typeface="+mn-ea"/>
              </a:rPr>
              <a:t>Giảm số lần thực hiện các liên kết giữa các bảng.</a:t>
            </a:r>
            <a:endParaRPr lang="en-US"/>
          </a:p>
          <a:p>
            <a:r>
              <a:rPr lang="en-US"/>
              <a:t>Hạn chế:</a:t>
            </a:r>
            <a:endParaRPr lang="en-US"/>
          </a:p>
          <a:p>
            <a:pPr lvl="1"/>
            <a:r>
              <a:rPr lang="en-US">
                <a:sym typeface="+mn-ea"/>
              </a:rPr>
              <a:t>Dữ liệu không nhất quán hoặc trùng lặp, gây ra sự mất mát dữ liệu và giảm tính linh hoạt của hệ thống. </a:t>
            </a:r>
            <a:endParaRPr lang="en-US"/>
          </a:p>
          <a:p>
            <a:pPr lvl="1"/>
            <a:r>
              <a:rPr lang="en-US">
                <a:sym typeface="+mn-ea"/>
              </a:rPr>
              <a:t>khi cơ sở dữ liệu trở nên phức tạp hơn có thể làm cho việc bảo trì và quản lý dữ liệu trở nên khó khăn hơn.</a:t>
            </a:r>
            <a:endParaRPr lang="en-US"/>
          </a:p>
          <a:p>
            <a:pPr marL="457200" lvl="1" indent="0">
              <a:buNone/>
            </a:pPr>
            <a:endParaRPr lang="en-US"/>
          </a:p>
          <a:p>
            <a:pPr lvl="1"/>
            <a:endParaRPr lang="en-US"/>
          </a:p>
          <a:p>
            <a:pPr lvl="1"/>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2766695"/>
            <a:ext cx="10972800" cy="3361055"/>
          </a:xfrm>
        </p:spPr>
        <p:txBody>
          <a:bodyPr/>
          <a:p>
            <a:pPr marL="0" indent="0" algn="ctr">
              <a:buNone/>
            </a:pPr>
            <a:r>
              <a:rPr lang="en-US" sz="5000">
                <a:sym typeface="+mn-ea"/>
              </a:rPr>
              <a:t>Phần 2: </a:t>
            </a:r>
            <a:r>
              <a:rPr lang="en-US" sz="5000">
                <a:sym typeface="+mn-ea"/>
              </a:rPr>
              <a:t>Object Oriented Programming paradigm</a:t>
            </a:r>
            <a:endParaRPr lang="en-US" sz="5000"/>
          </a:p>
          <a:p>
            <a:pPr marL="0" indent="0" algn="ctr">
              <a:buNone/>
            </a:pPr>
            <a:endParaRPr lang="en-US"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2584450"/>
            <a:ext cx="10972800" cy="3543300"/>
          </a:xfrm>
        </p:spPr>
        <p:txBody>
          <a:bodyPr/>
          <a:p>
            <a:pPr marL="0" indent="0" algn="ctr">
              <a:buNone/>
            </a:pPr>
            <a:r>
              <a:rPr lang="en-US" sz="5000">
                <a:sym typeface="+mn-ea"/>
              </a:rPr>
              <a:t>Phần 1:</a:t>
            </a:r>
            <a:r>
              <a:rPr lang="en-US" sz="5000">
                <a:sym typeface="+mn-ea"/>
              </a:rPr>
              <a:t>Entity Relational Database Design</a:t>
            </a:r>
            <a:endParaRPr lang="en-US" sz="5000"/>
          </a:p>
          <a:p>
            <a:pPr marL="0" indent="0" algn="ctr">
              <a:buNone/>
            </a:pPr>
            <a:endParaRPr lang="en-US" sz="5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Phần 2: </a:t>
            </a:r>
            <a:r>
              <a:rPr lang="en-US">
                <a:sym typeface="+mn-ea"/>
              </a:rPr>
              <a:t>Object Oriented Programming paradigm</a:t>
            </a:r>
            <a:endParaRPr lang="en-US"/>
          </a:p>
        </p:txBody>
      </p:sp>
      <p:sp>
        <p:nvSpPr>
          <p:cNvPr id="3" name="Content Placeholder 2"/>
          <p:cNvSpPr>
            <a:spLocks noGrp="1"/>
          </p:cNvSpPr>
          <p:nvPr>
            <p:ph idx="1"/>
          </p:nvPr>
        </p:nvSpPr>
        <p:spPr/>
        <p:txBody>
          <a:bodyPr/>
          <a:p>
            <a:r>
              <a:rPr lang="en-US"/>
              <a:t>1. Lập trình hướng đối tượng là gì ?</a:t>
            </a:r>
            <a:endParaRPr lang="en-US"/>
          </a:p>
          <a:p>
            <a:r>
              <a:rPr lang="en-US"/>
              <a:t>2. Nguyên lý cơ bản của hướng đối tượng</a:t>
            </a:r>
            <a:endParaRPr lang="en-US"/>
          </a:p>
          <a:p>
            <a:r>
              <a:rPr lang="en-US"/>
              <a:t>3. </a:t>
            </a:r>
            <a:r>
              <a:rPr lang="en-US">
                <a:sym typeface="+mn-ea"/>
              </a:rPr>
              <a:t>Lớp (Class) và Đối tượng (Object)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 Lập trình hướng đối tượng là gì ?</a:t>
            </a:r>
            <a:endParaRPr lang="en-US"/>
          </a:p>
        </p:txBody>
      </p:sp>
      <p:sp>
        <p:nvSpPr>
          <p:cNvPr id="3" name="Content Placeholder 2"/>
          <p:cNvSpPr>
            <a:spLocks noGrp="1"/>
          </p:cNvSpPr>
          <p:nvPr>
            <p:ph idx="1"/>
          </p:nvPr>
        </p:nvSpPr>
        <p:spPr/>
        <p:txBody>
          <a:bodyPr/>
          <a:p>
            <a:r>
              <a:rPr lang="en-US"/>
              <a:t>Lập trình hướng đối tượng (Object-oriented programming - OOP), là kỹ thuật lập trình mà điều cốt yếu cần trừu tượng hóa các vấn đề thành các đối tượng (đối tượng có dữ liệu và các ứng xử).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a:t>
            </a:r>
            <a:r>
              <a:rPr lang="en-US">
                <a:sym typeface="+mn-ea"/>
              </a:rPr>
              <a:t> Nguyên lý cơ bản của hướng đối tượng</a:t>
            </a:r>
            <a:endParaRPr lang="en-US"/>
          </a:p>
        </p:txBody>
      </p:sp>
      <p:sp>
        <p:nvSpPr>
          <p:cNvPr id="3" name="Content Placeholder 2"/>
          <p:cNvSpPr>
            <a:spLocks noGrp="1"/>
          </p:cNvSpPr>
          <p:nvPr>
            <p:ph idx="1"/>
          </p:nvPr>
        </p:nvSpPr>
        <p:spPr/>
        <p:txBody>
          <a:bodyPr/>
          <a:p>
            <a:pPr lvl="1"/>
            <a:r>
              <a:rPr lang="en-US" sz="2800"/>
              <a:t>Tính đóng gói</a:t>
            </a:r>
            <a:endParaRPr lang="en-US" sz="2800"/>
          </a:p>
          <a:p>
            <a:pPr lvl="2"/>
            <a:r>
              <a:rPr lang="en-US" sz="2330"/>
              <a:t>Các dữ liệu có liên quan với nhau được đóng thành các lớp để tiện cho việc quản lý và sử dụng. </a:t>
            </a:r>
            <a:endParaRPr lang="en-US" sz="2330"/>
          </a:p>
          <a:p>
            <a:pPr lvl="2"/>
            <a:r>
              <a:rPr lang="en-US" sz="2330"/>
              <a:t>Đảm bảo toàn vẹn dữ liệu chỉ được sử dụng các phương thức mà lớp đã cung cấp.</a:t>
            </a:r>
            <a:endParaRPr lang="en-US" sz="2330"/>
          </a:p>
          <a:p>
            <a:pPr lvl="3"/>
            <a:r>
              <a:rPr lang="en-US" sz="2095"/>
              <a:t>Ví dụ: ta thấy một viên thuốc chữa cảm. Chúng ta chỉ biết nó chữa cảm sổ mũi nhức đầu và một số thành phần chính, còn cụ thể bên trong nó có những hoạt chất gì thì hoàn toàn không biết.</a:t>
            </a:r>
            <a:endParaRPr lang="en-US" sz="209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a:t>
            </a:r>
            <a:r>
              <a:rPr lang="en-US">
                <a:sym typeface="+mn-ea"/>
              </a:rPr>
              <a:t> Nguyên lý cơ bản của hướng đối tượng</a:t>
            </a:r>
            <a:endParaRPr lang="en-US"/>
          </a:p>
        </p:txBody>
      </p:sp>
      <p:sp>
        <p:nvSpPr>
          <p:cNvPr id="3" name="Content Placeholder 2"/>
          <p:cNvSpPr>
            <a:spLocks noGrp="1"/>
          </p:cNvSpPr>
          <p:nvPr>
            <p:ph idx="1"/>
          </p:nvPr>
        </p:nvSpPr>
        <p:spPr/>
        <p:txBody>
          <a:bodyPr>
            <a:normAutofit lnSpcReduction="20000"/>
          </a:bodyPr>
          <a:p>
            <a:pPr lvl="1"/>
            <a:r>
              <a:rPr lang="en-US" sz="2800"/>
              <a:t>Tính kế thừa</a:t>
            </a:r>
            <a:endParaRPr lang="en-US" sz="2800"/>
          </a:p>
          <a:p>
            <a:pPr lvl="2">
              <a:lnSpc>
                <a:spcPct val="110000"/>
              </a:lnSpc>
            </a:pPr>
            <a:r>
              <a:rPr lang="en-US" sz="2330"/>
              <a:t>Kế thừa là xây dựng một lớp mới (lớp con) kế thừa một lớp đã có (lớp cha),khi đó lớp con sẽ có các thuộc tính của lớp cha và có thêm thuộc tính mới của riêng mình. </a:t>
            </a:r>
            <a:endParaRPr lang="en-US" sz="2330"/>
          </a:p>
          <a:p>
            <a:pPr lvl="3">
              <a:lnSpc>
                <a:spcPct val="110000"/>
              </a:lnSpc>
            </a:pPr>
            <a:r>
              <a:rPr lang="en-US" sz="2095"/>
              <a:t>Ví dụ: Lớp cha là lớp smartphone có các thuộc tính cở bản như: màu sắc, bộ nhớ,... Lớp con lớp iphone cũng có các đặt tính cơ bảng như màu sắc, bộ nhớ... </a:t>
            </a:r>
            <a:endParaRPr lang="en-US" sz="209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a:t>
            </a:r>
            <a:r>
              <a:rPr lang="en-US">
                <a:sym typeface="+mn-ea"/>
              </a:rPr>
              <a:t> Nguyên lý cơ bản của hướng đối tượng</a:t>
            </a:r>
            <a:endParaRPr lang="en-US"/>
          </a:p>
        </p:txBody>
      </p:sp>
      <p:sp>
        <p:nvSpPr>
          <p:cNvPr id="3" name="Content Placeholder 2"/>
          <p:cNvSpPr>
            <a:spLocks noGrp="1"/>
          </p:cNvSpPr>
          <p:nvPr>
            <p:ph idx="1"/>
          </p:nvPr>
        </p:nvSpPr>
        <p:spPr/>
        <p:txBody>
          <a:bodyPr>
            <a:normAutofit lnSpcReduction="10000"/>
          </a:bodyPr>
          <a:p>
            <a:pPr lvl="1"/>
            <a:r>
              <a:rPr lang="en-US" sz="2800"/>
              <a:t>Tính đa hình</a:t>
            </a:r>
            <a:endParaRPr lang="en-US" sz="2800"/>
          </a:p>
          <a:p>
            <a:pPr lvl="2"/>
            <a:r>
              <a:rPr lang="en-US" sz="2330"/>
              <a:t>Đối tượng ứng xử khác nhau tùy trường hợp cụ thể</a:t>
            </a:r>
            <a:endParaRPr lang="en-US" sz="2330"/>
          </a:p>
          <a:p>
            <a:pPr lvl="3">
              <a:lnSpc>
                <a:spcPct val="110000"/>
              </a:lnSpc>
            </a:pPr>
            <a:r>
              <a:rPr lang="en-US" sz="2095"/>
              <a:t>Ví dụ: Ở lớp smartphone, mỗi một dòng máy đều kế thừa các thành phần của lớp cha nhưng iPhone chạy trên hệ điều hành iOS, còn Samsung lại chạy trên hệ điều hành Android.</a:t>
            </a:r>
            <a:endParaRPr lang="en-US" sz="2095"/>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a:t>
            </a:r>
            <a:r>
              <a:rPr lang="en-US">
                <a:sym typeface="+mn-ea"/>
              </a:rPr>
              <a:t> Nguyên lý cơ bản của hướng đối tượng</a:t>
            </a:r>
            <a:endParaRPr lang="en-US"/>
          </a:p>
        </p:txBody>
      </p:sp>
      <p:sp>
        <p:nvSpPr>
          <p:cNvPr id="3" name="Content Placeholder 2"/>
          <p:cNvSpPr>
            <a:spLocks noGrp="1"/>
          </p:cNvSpPr>
          <p:nvPr>
            <p:ph idx="1"/>
          </p:nvPr>
        </p:nvSpPr>
        <p:spPr/>
        <p:txBody>
          <a:bodyPr>
            <a:normAutofit lnSpcReduction="10000"/>
          </a:bodyPr>
          <a:p>
            <a:pPr lvl="1"/>
            <a:r>
              <a:rPr lang="en-US" sz="2800"/>
              <a:t>Tính trừu tượng</a:t>
            </a:r>
            <a:endParaRPr lang="en-US" sz="2800"/>
          </a:p>
          <a:p>
            <a:pPr lvl="2"/>
            <a:r>
              <a:rPr lang="en-US" sz="2330"/>
              <a:t>Tính trừu tượng giúp loại bỏ những thứ phức tạp, không cần thiết của đối tượng và chỉ tập trung vào những gì cốt lõi, quan trọng.</a:t>
            </a:r>
            <a:endParaRPr lang="en-US" sz="2330"/>
          </a:p>
          <a:p>
            <a:pPr lvl="3"/>
            <a:r>
              <a:rPr lang="en-US" sz="2095"/>
              <a:t>Ví dụ: Lớp sinh viên chỉ cần tập trung vào các thông tin như: mã sinh viên, tên , ngày sinh,.. chứ không cần thiết phải thêm thông tin về màu da, màu tóc,...</a:t>
            </a:r>
            <a:endParaRPr lang="en-US" sz="209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a:t>
            </a:r>
            <a:r>
              <a:rPr lang="en-US">
                <a:sym typeface="+mn-ea"/>
              </a:rPr>
              <a:t> Nguyên lý cơ bản của hướng đối tượng</a:t>
            </a:r>
            <a:endParaRPr lang="en-US"/>
          </a:p>
        </p:txBody>
      </p:sp>
      <p:sp>
        <p:nvSpPr>
          <p:cNvPr id="3" name="Content Placeholder 2"/>
          <p:cNvSpPr>
            <a:spLocks noGrp="1"/>
          </p:cNvSpPr>
          <p:nvPr>
            <p:ph idx="1"/>
          </p:nvPr>
        </p:nvSpPr>
        <p:spPr/>
        <p:txBody>
          <a:bodyPr>
            <a:normAutofit/>
          </a:bodyPr>
          <a:p>
            <a:pPr lvl="1"/>
            <a:r>
              <a:rPr lang="en-US"/>
              <a:t>Ưu điểm</a:t>
            </a:r>
            <a:r>
              <a:rPr lang="en-US" sz="2095"/>
              <a:t>:</a:t>
            </a:r>
            <a:endParaRPr lang="en-US" sz="2095"/>
          </a:p>
          <a:p>
            <a:pPr lvl="2"/>
            <a:r>
              <a:rPr lang="en-US" sz="2330"/>
              <a:t>Dựa trên nguyên lý kế thừa, trong quá trình mô tả các lớp có thể loại bỏ những chương trình bị lặp, dư. Và có thể mở rộng khả năng sử dụng các lớp mà không cần thực hiện lại. Tối ưu và tái sử dụng code hiệu quả.</a:t>
            </a:r>
            <a:endParaRPr lang="en-US" sz="2330"/>
          </a:p>
          <a:p>
            <a:pPr lvl="2"/>
            <a:r>
              <a:rPr lang="en-US" sz="2330"/>
              <a:t>Đảm bảo rút ngắn thời gian xây dựng hệ thống và tăng năng suất thực hiện.</a:t>
            </a:r>
            <a:endParaRPr lang="en-US" sz="2330"/>
          </a:p>
          <a:p>
            <a:pPr lvl="2"/>
            <a:r>
              <a:rPr lang="en-US" sz="2330"/>
              <a:t>Sự xuất hiện của 2 khái niệm mới là lớp và đối tượng chính là đặc trưng của phương pháp lập trình hướng đối tượng. Nó đã giải quyết được các khuyết điểm của phương pháp lập trình hướng cấu trúc để lại. Ngoài ra 2 khái niệm này đã giúp biểu diễn tốt hơn thế giới thực trên máy tính.</a:t>
            </a:r>
            <a:endParaRPr lang="en-US" sz="233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3.Lớp (Class) và Đối tượng (Object)</a:t>
            </a:r>
            <a:endParaRPr lang="en-US"/>
          </a:p>
        </p:txBody>
      </p:sp>
      <p:sp>
        <p:nvSpPr>
          <p:cNvPr id="3" name="Content Placeholder 2"/>
          <p:cNvSpPr>
            <a:spLocks noGrp="1"/>
          </p:cNvSpPr>
          <p:nvPr>
            <p:ph idx="1"/>
          </p:nvPr>
        </p:nvSpPr>
        <p:spPr>
          <a:xfrm>
            <a:off x="609600" y="1174750"/>
            <a:ext cx="10972800" cy="5532120"/>
          </a:xfrm>
        </p:spPr>
        <p:txBody>
          <a:bodyPr>
            <a:normAutofit/>
          </a:bodyPr>
          <a:p>
            <a:pPr lvl="1"/>
            <a:r>
              <a:rPr lang="en-US" sz="2800"/>
              <a:t>Đối tượng</a:t>
            </a:r>
            <a:endParaRPr lang="en-US" sz="2800"/>
          </a:p>
          <a:p>
            <a:pPr lvl="2"/>
            <a:r>
              <a:rPr lang="en-US" sz="2400"/>
              <a:t>Đối tượng trong OOP bao gồm 2 thành phần chính:</a:t>
            </a:r>
            <a:endParaRPr lang="en-US" sz="2400"/>
          </a:p>
          <a:p>
            <a:pPr lvl="3"/>
            <a:r>
              <a:rPr lang="en-US" sz="2000"/>
              <a:t>Thuộc tính (Attribute): là những thông tin, đặc điểm của đối tượng</a:t>
            </a:r>
            <a:endParaRPr lang="en-US" sz="2000"/>
          </a:p>
          <a:p>
            <a:pPr lvl="3"/>
            <a:r>
              <a:rPr lang="en-US" sz="2000"/>
              <a:t>Phương thức (Method): là những hành vi mà đối tượng có thể thực hiện</a:t>
            </a:r>
            <a:endParaRPr lang="en-US" sz="2000"/>
          </a:p>
          <a:p>
            <a:pPr lvl="1"/>
            <a:r>
              <a:rPr lang="en-US" sz="2800"/>
              <a:t>Lớp:</a:t>
            </a:r>
            <a:endParaRPr lang="en-US" sz="2800"/>
          </a:p>
          <a:p>
            <a:pPr lvl="2"/>
            <a:r>
              <a:rPr lang="en-US" sz="2400"/>
              <a:t>Lớp là sự trừu tượng hóa của đối tượng. Những đối tượng có những đặc tính tương tự nhau sẽ được tập hợp thành một lớp. Lớp cũng sẽ bao gồm 2 thông tin là thuộc tính và phương thức.</a:t>
            </a:r>
            <a:endParaRPr lang="en-US" sz="2400"/>
          </a:p>
          <a:p>
            <a:pPr lvl="2"/>
            <a:r>
              <a:rPr lang="en-US" sz="2400"/>
              <a:t>Một đối tượng sẽ được xem là một thực thể của lớp.</a:t>
            </a:r>
            <a:endParaRPr lang="en-US" sz="2000"/>
          </a:p>
          <a:p>
            <a:pPr lvl="3"/>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3. Lớp (Class) và Đối tượng (Object)</a:t>
            </a:r>
            <a:endParaRPr lang="en-US"/>
          </a:p>
        </p:txBody>
      </p:sp>
      <p:sp>
        <p:nvSpPr>
          <p:cNvPr id="3" name="Content Placeholder 2"/>
          <p:cNvSpPr>
            <a:spLocks noGrp="1"/>
          </p:cNvSpPr>
          <p:nvPr>
            <p:ph idx="1"/>
          </p:nvPr>
        </p:nvSpPr>
        <p:spPr>
          <a:xfrm>
            <a:off x="609600" y="1174750"/>
            <a:ext cx="10972800" cy="5532120"/>
          </a:xfrm>
        </p:spPr>
        <p:txBody>
          <a:bodyPr>
            <a:normAutofit/>
          </a:bodyPr>
          <a:p>
            <a:pPr lvl="1"/>
            <a:r>
              <a:rPr lang="en-US" sz="2800"/>
              <a:t>Ví dụ:	</a:t>
            </a:r>
            <a:endParaRPr lang="en-US" sz="2800"/>
          </a:p>
          <a:p>
            <a:pPr lvl="2"/>
            <a:r>
              <a:rPr lang="en-US" sz="1710"/>
              <a:t> </a:t>
            </a:r>
            <a:r>
              <a:rPr lang="en-US"/>
              <a:t>Ta có lớp (class) smartphone gồm 2 thành phần</a:t>
            </a:r>
            <a:endParaRPr lang="en-US" sz="1710"/>
          </a:p>
          <a:p>
            <a:pPr lvl="3"/>
            <a:r>
              <a:rPr lang="en-US"/>
              <a:t>Thuộc tính: màu sắc, bộ nhớ, hệ điều hành…</a:t>
            </a:r>
            <a:endParaRPr lang="en-US"/>
          </a:p>
          <a:p>
            <a:pPr lvl="3"/>
            <a:r>
              <a:rPr lang="en-US"/>
              <a:t>Phương thức: gọi điện, chụp ảnh, nhắn tin, ghi âm…</a:t>
            </a:r>
            <a:endParaRPr lang="en-US"/>
          </a:p>
          <a:p>
            <a:pPr lvl="2"/>
            <a:r>
              <a:rPr lang="en-US"/>
              <a:t>Các đối tượng của lớp này có thể là: iPhone, Samsung, Oppo, Huawei…</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238875"/>
          </a:xfrm>
        </p:spPr>
        <p:txBody>
          <a:bodyPr/>
          <a:p>
            <a:pPr algn="ctr"/>
            <a:r>
              <a:rPr lang="en-US" sz="5000"/>
              <a:t>Phần 3: Web API</a:t>
            </a:r>
            <a:endParaRPr lang="en-US" sz="5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Phần 1:</a:t>
            </a:r>
            <a:r>
              <a:rPr lang="en-US">
                <a:sym typeface="+mn-ea"/>
              </a:rPr>
              <a:t>Entity Relational Database Design</a:t>
            </a:r>
            <a:endParaRPr lang="en-US"/>
          </a:p>
        </p:txBody>
      </p:sp>
      <p:sp>
        <p:nvSpPr>
          <p:cNvPr id="3" name="Content Placeholder 2"/>
          <p:cNvSpPr>
            <a:spLocks noGrp="1"/>
          </p:cNvSpPr>
          <p:nvPr>
            <p:ph idx="1"/>
          </p:nvPr>
        </p:nvSpPr>
        <p:spPr/>
        <p:txBody>
          <a:bodyPr/>
          <a:p>
            <a:r>
              <a:rPr lang="en-US"/>
              <a:t>1. Lược đồ quan hệ (</a:t>
            </a:r>
            <a:r>
              <a:rPr lang="en-US">
                <a:sym typeface="+mn-ea"/>
              </a:rPr>
              <a:t>Entity relationship diagram)</a:t>
            </a:r>
            <a:endParaRPr lang="en-US"/>
          </a:p>
          <a:p>
            <a:r>
              <a:rPr lang="en-US"/>
              <a:t>2. Chuẩn hóa (N</a:t>
            </a:r>
            <a:r>
              <a:rPr lang="en-US">
                <a:sym typeface="+mn-ea"/>
              </a:rPr>
              <a:t>ormalization)</a:t>
            </a:r>
            <a:endParaRPr lang="en-US"/>
          </a:p>
          <a:p>
            <a:r>
              <a:rPr lang="en-US"/>
              <a:t>3. Không chuẩn hóa (</a:t>
            </a:r>
            <a:r>
              <a:rPr lang="en-US">
                <a:sym typeface="+mn-ea"/>
              </a:rPr>
              <a:t>Denormalization)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Phần 3: Web api</a:t>
            </a:r>
            <a:endParaRPr lang="en-US"/>
          </a:p>
        </p:txBody>
      </p:sp>
      <p:sp>
        <p:nvSpPr>
          <p:cNvPr id="3" name="Content Placeholder 2"/>
          <p:cNvSpPr>
            <a:spLocks noGrp="1"/>
          </p:cNvSpPr>
          <p:nvPr>
            <p:ph idx="1"/>
          </p:nvPr>
        </p:nvSpPr>
        <p:spPr/>
        <p:txBody>
          <a:bodyPr/>
          <a:p>
            <a:pPr marL="0" indent="0">
              <a:buNone/>
            </a:pPr>
            <a:r>
              <a:rPr lang="en-US"/>
              <a:t>9. Đặc trưng của ASP.NET Web API?</a:t>
            </a:r>
            <a:endParaRPr lang="en-US"/>
          </a:p>
          <a:p>
            <a:pPr marL="0" indent="0">
              <a:buNone/>
            </a:pPr>
            <a:r>
              <a:rPr lang="en-US"/>
              <a:t>10. Cấu hình Web API?</a:t>
            </a:r>
            <a:endParaRPr lang="en-US"/>
          </a:p>
          <a:p>
            <a:pPr marL="0" indent="0">
              <a:buNone/>
            </a:pPr>
            <a:r>
              <a:rPr lang="en-US"/>
              <a:t>11. HTTP Message?</a:t>
            </a:r>
            <a:endParaRPr lang="en-US"/>
          </a:p>
          <a:p>
            <a:pPr marL="0" indent="0">
              <a:buNone/>
            </a:pPr>
            <a:r>
              <a:rPr lang="en-US"/>
              <a:t>12. HTTP Request?</a:t>
            </a:r>
            <a:endParaRPr lang="en-US"/>
          </a:p>
          <a:p>
            <a:pPr marL="0" indent="0">
              <a:buNone/>
            </a:pPr>
            <a:r>
              <a:rPr lang="en-US"/>
              <a:t>13. HTTP Respone?</a:t>
            </a:r>
            <a:endParaRPr lang="en-US"/>
          </a:p>
          <a:p>
            <a:pPr marL="0" indent="0">
              <a:buNone/>
            </a:pPr>
            <a:r>
              <a:rPr lang="en-US"/>
              <a:t>14. HTTP Status Code?</a:t>
            </a:r>
            <a:endParaRPr lang="en-US"/>
          </a:p>
          <a:p>
            <a:pPr marL="0" indent="0">
              <a:buNone/>
            </a:pPr>
            <a:r>
              <a:rPr lang="en-US"/>
              <a:t>15. HTTP Method?</a:t>
            </a:r>
            <a:endParaRPr lang="en-US"/>
          </a:p>
          <a:p>
            <a:pPr marL="0" indent="0">
              <a:buNone/>
            </a:pPr>
            <a:r>
              <a:rPr lang="en-US"/>
              <a:t>16. Web API request/response data formats?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API là gì?</a:t>
            </a:r>
            <a:endParaRPr lang="en-US"/>
          </a:p>
        </p:txBody>
      </p:sp>
      <p:sp>
        <p:nvSpPr>
          <p:cNvPr id="3" name="Content Placeholder 2"/>
          <p:cNvSpPr>
            <a:spLocks noGrp="1"/>
          </p:cNvSpPr>
          <p:nvPr>
            <p:ph idx="1"/>
          </p:nvPr>
        </p:nvSpPr>
        <p:spPr/>
        <p:txBody>
          <a:bodyPr/>
          <a:p>
            <a:pPr marL="0" indent="0">
              <a:buNone/>
            </a:pPr>
            <a:r>
              <a:rPr lang="en-US" sz="2800"/>
              <a:t>API là viết tắt của application programming interface là phương thức trung gian kết nối các phần mềm ứng dụng với nhau.</a:t>
            </a:r>
            <a:endParaRPr lang="en-US" sz="2800"/>
          </a:p>
          <a:p>
            <a:pPr marL="0" indent="0">
              <a:buNone/>
            </a:pPr>
            <a:r>
              <a:rPr lang="en-US" sz="2800"/>
              <a:t>API được xây dựng trên mô hình client - server</a:t>
            </a:r>
            <a:endParaRPr lang="en-US" sz="2800"/>
          </a:p>
          <a:p>
            <a:pPr marL="0" indent="0">
              <a:buNone/>
            </a:pPr>
            <a:endParaRPr lang="en-US" sz="2800"/>
          </a:p>
        </p:txBody>
      </p:sp>
      <p:pic>
        <p:nvPicPr>
          <p:cNvPr id="4" name="Picture 3"/>
          <p:cNvPicPr>
            <a:picLocks noChangeAspect="1"/>
          </p:cNvPicPr>
          <p:nvPr/>
        </p:nvPicPr>
        <p:blipFill>
          <a:blip r:embed="rId1"/>
          <a:stretch>
            <a:fillRect/>
          </a:stretch>
        </p:blipFill>
        <p:spPr>
          <a:xfrm>
            <a:off x="283210" y="3042920"/>
            <a:ext cx="11772900" cy="31623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APIhoạt động như thế nào?</a:t>
            </a:r>
            <a:endParaRPr lang="en-US"/>
          </a:p>
        </p:txBody>
      </p:sp>
      <p:sp>
        <p:nvSpPr>
          <p:cNvPr id="3" name="Content Placeholder 2"/>
          <p:cNvSpPr>
            <a:spLocks noGrp="1"/>
          </p:cNvSpPr>
          <p:nvPr>
            <p:ph idx="1"/>
          </p:nvPr>
        </p:nvSpPr>
        <p:spPr/>
        <p:txBody>
          <a:bodyPr/>
          <a:p>
            <a:pPr marL="0" indent="0">
              <a:buNone/>
            </a:pPr>
            <a:r>
              <a:rPr lang="en-US" sz="2800"/>
              <a:t>API hoạt động theo 4 cách khác nhau, tùy vào thời điểm và lý do chúng được tạo ra.</a:t>
            </a:r>
            <a:endParaRPr lang="en-US" sz="2800"/>
          </a:p>
          <a:p>
            <a:pPr marL="457200" lvl="1" indent="0">
              <a:buNone/>
            </a:pPr>
            <a:r>
              <a:rPr lang="en-US" sz="2100"/>
              <a:t>+ </a:t>
            </a:r>
            <a:r>
              <a:rPr lang="en-US" sz="2400"/>
              <a:t>API </a:t>
            </a:r>
            <a:r>
              <a:rPr lang="en-US" sz="2400"/>
              <a:t>soap:các APInày sử dụng giao thức truy cập đơn giản. Máy khách và máy chủ trao đổi dữ liệu bằng cái tệp xml.</a:t>
            </a:r>
            <a:endParaRPr lang="en-US" sz="2400"/>
          </a:p>
          <a:p>
            <a:pPr marL="457200" lvl="1" indent="0">
              <a:buNone/>
            </a:pPr>
            <a:r>
              <a:rPr lang="en-US" sz="2400"/>
              <a:t>+ API RPC : Các APInày được gọi là lệnh gọi thủ tục từ xa.</a:t>
            </a:r>
            <a:endParaRPr lang="en-US" sz="2400"/>
          </a:p>
          <a:p>
            <a:pPr marL="457200" lvl="1" indent="0">
              <a:buNone/>
            </a:pPr>
            <a:r>
              <a:rPr lang="en-US" sz="2400"/>
              <a:t>+ API WEBSOCKET: sử dụng các đối tượng json để chuyển đổi dữ liệu. APIWEBSOCKE hổ trợ hoạt động giao tiếp 2 chiều giữa client và server.</a:t>
            </a:r>
            <a:endParaRPr lang="en-US" sz="2400"/>
          </a:p>
          <a:p>
            <a:pPr marL="457200" lvl="1" indent="0">
              <a:buNone/>
            </a:pPr>
            <a:r>
              <a:rPr lang="en-US" sz="2400"/>
              <a:t>+ API REST : Máy khách gửi yêu cầu đến máy chủ dưới dạng dữ liệu. Máy chủ dùng dữ liệu đầu vào từ máy khách này để bắt đầu các hàm nội bộ và trả lại dữ liệu đầu ra cho máy khách.</a:t>
            </a:r>
            <a:endParaRPr lang="en-US" sz="2400"/>
          </a:p>
          <a:p>
            <a:pPr marL="457200" lvl="1" indent="0">
              <a:buNone/>
            </a:pPr>
            <a:endParaRPr lang="en-US" sz="2400"/>
          </a:p>
          <a:p>
            <a:pPr marL="457200" lvl="1" indent="0">
              <a:buNone/>
            </a:pP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APIthường ứng dụng vào đâu?</a:t>
            </a:r>
            <a:endParaRPr lang="en-US"/>
          </a:p>
        </p:txBody>
      </p:sp>
      <p:sp>
        <p:nvSpPr>
          <p:cNvPr id="3" name="Content Placeholder 2"/>
          <p:cNvSpPr>
            <a:spLocks noGrp="1"/>
          </p:cNvSpPr>
          <p:nvPr>
            <p:ph idx="1"/>
          </p:nvPr>
        </p:nvSpPr>
        <p:spPr/>
        <p:txBody>
          <a:bodyPr/>
          <a:p>
            <a:pPr marL="0" indent="0">
              <a:buNone/>
            </a:pPr>
            <a:r>
              <a:rPr lang="en-US" sz="2400"/>
              <a:t>- Web API: là hệ thống APIđược sử dụng trong hầu hết các website đều ứng dụng đến web APIcho phép bạn kết nối, lấy dữ liệu hoặc cập nhật cơ sở dữ liệu. </a:t>
            </a:r>
            <a:endParaRPr lang="en-US" sz="2400"/>
          </a:p>
          <a:p>
            <a:pPr marL="0" indent="0">
              <a:buNone/>
            </a:pPr>
            <a:r>
              <a:rPr lang="en-US" sz="2400"/>
              <a:t>- API trên hệ điều hành: Windows hay Linux có rất nhiều API, họ cung cấp các tài liệu API là đặc tả các hàm, phương thức cũng như các giao thức kết nối. Nó giúp lập trình viên có thể tạo ra các phần mềm ứng dụng có thể tương tác trực tiếp với hệ điều hành.</a:t>
            </a:r>
            <a:endParaRPr lang="en-US" sz="2400"/>
          </a:p>
          <a:p>
            <a:pPr marL="0" indent="0">
              <a:buNone/>
            </a:pPr>
            <a:r>
              <a:rPr lang="en-US" sz="2400"/>
              <a:t>- API của thư viện phần mềm hay framework: API mô tả và quy định các hành động mong muốn mà các thư viện cung cấp. Một API có thể có nhiều cách triển khai khác nhau và nó cũng giúp cho một chương trình viết bằng ngôn ngữ này có thể sử dụng thư viện được viết bằng ngôn ngữ khác.</a:t>
            </a:r>
            <a:endParaRPr lang="en-US" sz="2400"/>
          </a:p>
          <a:p>
            <a:pPr marL="0" indent="0">
              <a:buNone/>
            </a:pP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Web API là gì?</a:t>
            </a:r>
            <a:endParaRPr lang="en-US"/>
          </a:p>
        </p:txBody>
      </p:sp>
      <p:sp>
        <p:nvSpPr>
          <p:cNvPr id="3" name="Content Placeholder 2"/>
          <p:cNvSpPr>
            <a:spLocks noGrp="1"/>
          </p:cNvSpPr>
          <p:nvPr>
            <p:ph sz="half" idx="1"/>
          </p:nvPr>
        </p:nvSpPr>
        <p:spPr/>
        <p:txBody>
          <a:bodyPr/>
          <a:p>
            <a:pPr marL="0" indent="0">
              <a:buNone/>
            </a:pPr>
            <a:r>
              <a:rPr lang="en-US" sz="2400"/>
              <a:t>Web API là một phương thức để cho ứng dụng khác có thể giao tiếp, trao đổi dữ liệu qua lại. Dữ liệu được web API trả lại thường ở dạng json hoặc xml thông qua giao thức của http và https.</a:t>
            </a:r>
            <a:endParaRPr lang="en-US" sz="2400"/>
          </a:p>
          <a:p>
            <a:pPr marL="0" indent="0">
              <a:buNone/>
            </a:pPr>
            <a:r>
              <a:rPr lang="en-US" sz="2400"/>
              <a:t>Web API giúp bạn xây dựng một http service một cách đơn giản và nhanh chóng, cũng có khả năng hỗ trợ đầy đủ các thành phần http: uri, request/ response headers, caching, versioning, content format.</a:t>
            </a:r>
            <a:endParaRPr lang="en-US" sz="2400"/>
          </a:p>
        </p:txBody>
      </p:sp>
      <p:pic>
        <p:nvPicPr>
          <p:cNvPr id="4" name="Content Placeholder 3"/>
          <p:cNvPicPr>
            <a:picLocks noChangeAspect="1"/>
          </p:cNvPicPr>
          <p:nvPr>
            <p:ph sz="half" idx="2"/>
          </p:nvPr>
        </p:nvPicPr>
        <p:blipFill>
          <a:blip r:embed="rId1"/>
          <a:stretch>
            <a:fillRect/>
          </a:stretch>
        </p:blipFill>
        <p:spPr>
          <a:xfrm>
            <a:off x="6197600" y="2421255"/>
            <a:ext cx="5384800" cy="24593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Web API hoạt động như thế nào?</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t>- Xây dựng url API bên thứ 3 có thể gửi request dữ liệu đến máy chủ cung cấp nội dung, dịch vụ thông qua giao thức http hoặc https.</a:t>
            </a:r>
            <a:endParaRPr lang="en-US" sz="2400"/>
          </a:p>
          <a:p>
            <a:pPr marL="0" indent="0">
              <a:buNone/>
            </a:pPr>
            <a:r>
              <a:rPr lang="en-US" sz="2400"/>
              <a:t>- Tại web server cung cấp các nội dung các ứng dụng nguồn sẽ thực hiện kiểm tra xác thực nếu có và tìm đến tài nguyên thích hợp để tạo về nội dung và kết quả.</a:t>
            </a:r>
            <a:endParaRPr lang="en-US" sz="2400"/>
          </a:p>
          <a:p>
            <a:pPr marL="0" indent="0">
              <a:buNone/>
            </a:pPr>
            <a:r>
              <a:rPr lang="en-US" sz="2400"/>
              <a:t>- Server trả về kết quả theo định dạng json hoặc xml thông qua giao thức http/ https.</a:t>
            </a:r>
            <a:endParaRPr lang="en-US" sz="2400"/>
          </a:p>
          <a:p>
            <a:pPr marL="0" indent="0">
              <a:buNone/>
            </a:pPr>
            <a:r>
              <a:rPr lang="en-US" sz="2400"/>
              <a:t>- Tại nơi yêu cầu ban đầu là ứng dụng web hoặc ứng dụng di động, dữ liệu json/xml sẽ được parse để lấy data. Sau khi có được data thì thực hiện các hoạt động như lưu trữ dữ liệu xuống cơ sở dữ liệu, hiển thị dữ liệu,…</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Những điểm nổi bậc của Web API?</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t>- Khả năng tích hợp linh động: API cho phép lấy nội dung từ bất kì website ứng dụng nào một cách dễ dàng nếu được cho phép và tăng trải nghiệm người dùng.</a:t>
            </a:r>
            <a:endParaRPr lang="en-US" sz="2400"/>
          </a:p>
          <a:p>
            <a:pPr marL="0" indent="0">
              <a:buNone/>
            </a:pPr>
            <a:r>
              <a:rPr lang="en-US" sz="2400"/>
              <a:t>- Cập nhật thông tin thời gian thực: API cho phép thay đổi và cập nhật theo thời gian thực. Vì thế dữ liệu được truyền tốt hơn, thông tin chính xác hơn và dịch vụ cung cấp linh hoạt hơn.</a:t>
            </a:r>
            <a:endParaRPr lang="en-US" sz="2400"/>
          </a:p>
          <a:p>
            <a:pPr marL="0" indent="0">
              <a:buNone/>
            </a:pPr>
            <a:r>
              <a:rPr lang="en-US" sz="2400"/>
              <a:t>- Có tiêu chuẩn chung dễ sử dụng: Bất kì người dùng nào cũng có thể điều chỉnh nội dung, dịch vụ mà họ sử dụng. Hỗ trợ đầy đủ các thành phần mvc như: routing, controller, action result, filter, model binder, Ioc container, dependency injection, unitest.</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Ưu và nhược điểm của Web API?</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Ưu điểm:</a:t>
            </a:r>
            <a:endParaRPr lang="en-US" sz="2400"/>
          </a:p>
          <a:p>
            <a:pPr marL="0" indent="0">
              <a:buNone/>
            </a:pPr>
            <a:r>
              <a:rPr lang="en-US" sz="2400"/>
              <a:t>- Web API được sử dụng hầu hết trên các ứng dụng như ứng dụng desktop, ứng dụng website, ứng dụng mobile.</a:t>
            </a:r>
            <a:endParaRPr lang="en-US" sz="2400"/>
          </a:p>
          <a:p>
            <a:pPr marL="0" indent="0">
              <a:buNone/>
            </a:pPr>
            <a:r>
              <a:rPr lang="en-US" sz="2400"/>
              <a:t>- Linh hoạt với các dạng dữ liệu khi trả về client: Json, xml hay định dạng khác</a:t>
            </a:r>
            <a:endParaRPr lang="en-US" sz="2400"/>
          </a:p>
          <a:p>
            <a:pPr marL="0" indent="0">
              <a:buNone/>
            </a:pPr>
            <a:r>
              <a:rPr lang="en-US" sz="2400"/>
              <a:t>- Nhanh chóng xây dựng http service: uri, request/response headers, caching, versioning, content formats và có thể linh host ứng dụng trên iis.</a:t>
            </a:r>
            <a:endParaRPr lang="en-US" sz="2400"/>
          </a:p>
          <a:p>
            <a:pPr marL="0" indent="0">
              <a:buNone/>
            </a:pPr>
            <a:r>
              <a:rPr lang="en-US" sz="2400"/>
              <a:t>- Mã nguồn mở, hỗ trợ chức năng restful đầy đủ, sử dụng bởi bất kì client nào hỗ trợ XML hoặc Json</a:t>
            </a:r>
            <a:endParaRPr lang="en-US" sz="2400"/>
          </a:p>
          <a:p>
            <a:pPr marL="0" indent="0">
              <a:buNone/>
            </a:pPr>
            <a:r>
              <a:rPr lang="en-US" sz="2400"/>
              <a:t>- Hỗ trợ đầy đủ các thành phần mvc như: routing, controller, action result, filter, model binder, Ioc container, dependency injection, unitest.</a:t>
            </a:r>
            <a:endParaRPr lang="en-US" sz="2400"/>
          </a:p>
          <a:p>
            <a:pPr marL="0" indent="0">
              <a:buNone/>
            </a:pPr>
            <a:r>
              <a:rPr lang="en-US" sz="2400"/>
              <a:t>- Giao tiếp hai chiều được xác nhận trong các giao dịch, đảm bảo độ tin cậy.</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Ưu và nhược điểm của Web API?</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Nhược điểm:</a:t>
            </a:r>
            <a:endParaRPr lang="en-US" sz="2400"/>
          </a:p>
          <a:p>
            <a:pPr marL="0" indent="0">
              <a:buNone/>
            </a:pPr>
            <a:r>
              <a:rPr lang="en-US" sz="2400"/>
              <a:t>- Web API chưa hoàn thiện restfull service chỉ hổ trợ mặc định get và post.</a:t>
            </a:r>
            <a:endParaRPr lang="en-US" sz="2400"/>
          </a:p>
          <a:p>
            <a:pPr marL="0" indent="0">
              <a:buNone/>
            </a:pPr>
            <a:r>
              <a:rPr lang="en-US" sz="2400"/>
              <a:t>- Vần đề bảo mật: vì API cho phép nhiều ứng dụng tương tác dữ liệu và các tài nguyên từ ứng dụng của bạn nên cần phải xử lý các vấn đề liên quan đến bảo mật như xác thực người dùng, dịch vụ và quyền truy cập.</a:t>
            </a: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8. ASP.NET Web API là gì?</a:t>
            </a:r>
            <a:endParaRPr lang="en-US"/>
          </a:p>
        </p:txBody>
      </p:sp>
      <p:sp>
        <p:nvSpPr>
          <p:cNvPr id="3" name="Content Placeholder 2"/>
          <p:cNvSpPr>
            <a:spLocks noGrp="1"/>
          </p:cNvSpPr>
          <p:nvPr>
            <p:ph sz="half" idx="1"/>
          </p:nvPr>
        </p:nvSpPr>
        <p:spPr/>
        <p:txBody>
          <a:bodyPr/>
          <a:p>
            <a:pPr marL="0" indent="0">
              <a:buNone/>
            </a:pPr>
            <a:r>
              <a:rPr lang="en-US" sz="2400"/>
              <a:t>ASP.NET Web API là một khung mở rộng để xây dựng các dịch vụ dựa trên HTTP có thể được truy cập trong các ứng dụng khác nhau trên các nền tảng khác nhau như web, windows, di động, v.v. Nó hoạt động ít nhiều giống như ứng dụng web ASP.NET MVC ngoại trừ rằng nó sẽ gửi dữ liệu dưới dạng phản hồi thay vì chế độ xem html. Nó giống như dịch vụ webservice hay WCF nhưng có điểm trừ là nó chỉ hỗ trợ giao thức HTTP.</a:t>
            </a:r>
            <a:endParaRPr lang="en-US" sz="2400"/>
          </a:p>
        </p:txBody>
      </p:sp>
      <p:pic>
        <p:nvPicPr>
          <p:cNvPr id="6" name="Content Placeholder 5"/>
          <p:cNvPicPr>
            <a:picLocks noChangeAspect="1"/>
          </p:cNvPicPr>
          <p:nvPr>
            <p:ph sz="half" idx="2"/>
          </p:nvPr>
        </p:nvPicPr>
        <p:blipFill>
          <a:blip r:embed="rId1"/>
          <a:stretch>
            <a:fillRect/>
          </a:stretch>
        </p:blipFill>
        <p:spPr>
          <a:xfrm>
            <a:off x="6197600" y="2417445"/>
            <a:ext cx="5384800" cy="2466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4210" y="116840"/>
            <a:ext cx="10918190" cy="976630"/>
          </a:xfrm>
        </p:spPr>
        <p:txBody>
          <a:bodyPr>
            <a:normAutofit/>
          </a:bodyPr>
          <a:p>
            <a:r>
              <a:rPr lang="en-US"/>
              <a:t>1. </a:t>
            </a:r>
            <a:r>
              <a:rPr lang="en-US">
                <a:sym typeface="+mn-ea"/>
              </a:rPr>
              <a:t>Lược đồ quan hệ(ERD)</a:t>
            </a:r>
            <a:endParaRPr lang="en-US"/>
          </a:p>
        </p:txBody>
      </p:sp>
      <p:sp>
        <p:nvSpPr>
          <p:cNvPr id="3" name="Content Placeholder 2"/>
          <p:cNvSpPr>
            <a:spLocks noGrp="1"/>
          </p:cNvSpPr>
          <p:nvPr>
            <p:ph idx="1"/>
          </p:nvPr>
        </p:nvSpPr>
        <p:spPr/>
        <p:txBody>
          <a:bodyPr/>
          <a:p>
            <a:r>
              <a:rPr lang="en-US"/>
              <a:t>Khái niệm : Entity relationship diagram (ERD) là một dạng trực quan của cơ sở dữ liệu quan hệ. Sử dụng ERD để mô hình hóa và thiết kế cơ sở dữ liệu.</a:t>
            </a:r>
            <a:endParaRPr lang="en-US"/>
          </a:p>
          <a:p>
            <a:r>
              <a:rPr lang="en-US"/>
              <a:t>Mô hình ERD bao gồm: Thực thể (entity),  </a:t>
            </a:r>
            <a:r>
              <a:rPr lang="en-US">
                <a:sym typeface="+mn-ea"/>
              </a:rPr>
              <a:t>thuộc tính (attribute) </a:t>
            </a:r>
            <a:r>
              <a:rPr lang="en-US"/>
              <a:t>và </a:t>
            </a:r>
            <a:r>
              <a:rPr lang="en-US">
                <a:sym typeface="+mn-ea"/>
              </a:rPr>
              <a:t>Mối liên kết (relationship)</a:t>
            </a:r>
            <a:r>
              <a:rPr lang="en-US"/>
              <a: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9. Đặc trưng của ASP.NET Web API?</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Asp.net web API là một nền tảng lý tưởng để xây dựng restful services.</a:t>
            </a:r>
            <a:endParaRPr lang="en-US" sz="2400"/>
          </a:p>
          <a:p>
            <a:pPr marL="0" indent="0">
              <a:buNone/>
            </a:pPr>
            <a:r>
              <a:rPr lang="en-US" sz="2400"/>
              <a:t>- Asp.net web API được xây dựng trên asp.net và hỗ trợ đường dẫn request/response</a:t>
            </a:r>
            <a:endParaRPr lang="en-US" sz="2400"/>
          </a:p>
          <a:p>
            <a:pPr marL="0" indent="0">
              <a:buNone/>
            </a:pPr>
            <a:r>
              <a:rPr lang="en-US" sz="2400"/>
              <a:t>- Asp.net web API ánh xạ các động từ http thành tên các phương thức.</a:t>
            </a:r>
            <a:endParaRPr lang="en-US" sz="2400"/>
          </a:p>
          <a:p>
            <a:pPr marL="0" indent="0">
              <a:buNone/>
            </a:pPr>
            <a:r>
              <a:rPr lang="en-US" sz="2400"/>
              <a:t>- Asp.net web API hỗ trợ các định dạng khác của dữ liệu phản hồi. Xây dựng để hổ trợ các định dạng xml, json,…</a:t>
            </a:r>
            <a:endParaRPr lang="en-US" sz="2400"/>
          </a:p>
          <a:p>
            <a:pPr marL="0" indent="0">
              <a:buNone/>
            </a:pPr>
            <a:r>
              <a:rPr lang="en-US" sz="2400"/>
              <a:t>- Asp.net web API có thể được lưu trữ trong iis, self-hosted hoặc các máy chủ web khác hỗ trợ .net 4.0+.</a:t>
            </a:r>
            <a:endParaRPr lang="en-US" sz="2400"/>
          </a:p>
          <a:p>
            <a:pPr marL="0" indent="0">
              <a:buNone/>
            </a:pPr>
            <a:r>
              <a:rPr lang="en-US" sz="2400"/>
              <a:t>- Asp.net web API bao gồm các httpclient mới giao tiếp với các máy chủ web api, httpclient có thể sử dụng asp.net mvc phía máy chủ, ứng dụng windows form, ứng dụng bảng điều kiển và các ứng dụng khác.</a:t>
            </a:r>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10. Cấu hình Web API</a:t>
            </a:r>
            <a:endParaRPr lang="en-US"/>
          </a:p>
        </p:txBody>
      </p:sp>
      <p:sp>
        <p:nvSpPr>
          <p:cNvPr id="3" name="Content Placeholder 2"/>
          <p:cNvSpPr>
            <a:spLocks noGrp="1"/>
          </p:cNvSpPr>
          <p:nvPr>
            <p:ph sz="half" idx="1"/>
          </p:nvPr>
        </p:nvSpPr>
        <p:spPr>
          <a:xfrm>
            <a:off x="609600" y="1174750"/>
            <a:ext cx="10972165" cy="4953000"/>
          </a:xfrm>
        </p:spPr>
        <p:txBody>
          <a:bodyPr/>
          <a:p>
            <a:pPr marL="0" indent="0" algn="just">
              <a:buNone/>
            </a:pPr>
            <a:r>
              <a:rPr lang="en-US" sz="2400"/>
              <a:t>Web api hỗ trợ cấu hình dựa trên mã. Nó không thể cấu hình trong tệp web.config. Chúng ta có thể cấu hình web api tùy chỉnh dựa trên cơ sở hạ tầng và các thành phần lưu trữ của web api: như routes, formatters, filters, DependencyResolver, MessageHandlers, ParamterBindingRules, properties, services,…</a:t>
            </a:r>
            <a:endParaRPr lang="en-US" sz="2400"/>
          </a:p>
        </p:txBody>
      </p:sp>
      <p:pic>
        <p:nvPicPr>
          <p:cNvPr id="5" name="Content Placeholder 4"/>
          <p:cNvPicPr>
            <a:picLocks noChangeAspect="1"/>
          </p:cNvPicPr>
          <p:nvPr>
            <p:ph sz="half" idx="2"/>
          </p:nvPr>
        </p:nvPicPr>
        <p:blipFill>
          <a:blip r:embed="rId1"/>
          <a:stretch>
            <a:fillRect/>
          </a:stretch>
        </p:blipFill>
        <p:spPr>
          <a:xfrm>
            <a:off x="2185670" y="3134360"/>
            <a:ext cx="7486650" cy="36023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 HTTP Message?</a:t>
            </a:r>
            <a:endParaRPr lang="en-US"/>
          </a:p>
        </p:txBody>
      </p:sp>
      <p:sp>
        <p:nvSpPr>
          <p:cNvPr id="3" name="Content Placeholder 2"/>
          <p:cNvSpPr>
            <a:spLocks noGrp="1"/>
          </p:cNvSpPr>
          <p:nvPr>
            <p:ph sz="half" idx="1"/>
          </p:nvPr>
        </p:nvSpPr>
        <p:spPr>
          <a:xfrm>
            <a:off x="609600" y="1174750"/>
            <a:ext cx="10972165" cy="4953000"/>
          </a:xfrm>
        </p:spPr>
        <p:txBody>
          <a:bodyPr/>
          <a:p>
            <a:pPr marL="0" indent="0" algn="just">
              <a:buNone/>
            </a:pPr>
            <a:r>
              <a:rPr lang="en-US" sz="2400"/>
              <a:t>HTTP là giao thức được thiết kế theo kiểu client – server, giao tiếp giữa client và server dựa vào một cặp request – response, client đưa ra các request và server trả lời các request này.</a:t>
            </a:r>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 HTTP Request?</a:t>
            </a:r>
            <a:endParaRPr lang="en-US"/>
          </a:p>
        </p:txBody>
      </p:sp>
      <p:sp>
        <p:nvSpPr>
          <p:cNvPr id="3" name="Content Placeholder 2"/>
          <p:cNvSpPr>
            <a:spLocks noGrp="1"/>
          </p:cNvSpPr>
          <p:nvPr>
            <p:ph sz="half" idx="1"/>
          </p:nvPr>
        </p:nvSpPr>
        <p:spPr>
          <a:xfrm>
            <a:off x="609600" y="1174750"/>
            <a:ext cx="10972800" cy="4953000"/>
          </a:xfrm>
        </p:spPr>
        <p:txBody>
          <a:bodyPr/>
          <a:p>
            <a:pPr marL="0" indent="0" algn="just">
              <a:buNone/>
            </a:pPr>
            <a:r>
              <a:rPr lang="en-US" sz="2400"/>
              <a:t>Để bắt đầu trao đổi dữ liệu, phía client khởi tạo một HTTP session bằng cách mở một kết nối TCP đến HTTP server sau đó gửi request đến server này.</a:t>
            </a:r>
            <a:endParaRPr lang="en-US" sz="2400"/>
          </a:p>
        </p:txBody>
      </p:sp>
      <p:pic>
        <p:nvPicPr>
          <p:cNvPr id="7" name="Content Placeholder 6"/>
          <p:cNvPicPr>
            <a:picLocks noChangeAspect="1"/>
          </p:cNvPicPr>
          <p:nvPr>
            <p:ph sz="half" idx="2"/>
          </p:nvPr>
        </p:nvPicPr>
        <p:blipFill>
          <a:blip r:embed="rId1"/>
          <a:stretch>
            <a:fillRect/>
          </a:stretch>
        </p:blipFill>
        <p:spPr>
          <a:xfrm>
            <a:off x="782320" y="2386965"/>
            <a:ext cx="10587990" cy="319532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 HTTP Request?</a:t>
            </a:r>
            <a:endParaRPr lang="en-US"/>
          </a:p>
        </p:txBody>
      </p:sp>
      <p:sp>
        <p:nvSpPr>
          <p:cNvPr id="3" name="Content Placeholder 2"/>
          <p:cNvSpPr>
            <a:spLocks noGrp="1"/>
          </p:cNvSpPr>
          <p:nvPr>
            <p:ph sz="half" idx="1"/>
          </p:nvPr>
        </p:nvSpPr>
        <p:spPr>
          <a:xfrm>
            <a:off x="609600" y="1174750"/>
            <a:ext cx="10972800" cy="4953000"/>
          </a:xfrm>
        </p:spPr>
        <p:txBody>
          <a:bodyPr/>
          <a:p>
            <a:pPr marL="0" indent="0" algn="just">
              <a:buNone/>
            </a:pPr>
            <a:r>
              <a:rPr lang="en-US" sz="2400"/>
              <a:t>Bắt đầu của HTTP Request sẽ là dòng Request-Line bao gồm 3 thông tin đó là:</a:t>
            </a:r>
            <a:endParaRPr lang="en-US" sz="2400"/>
          </a:p>
          <a:p>
            <a:pPr marL="0" indent="0" algn="just">
              <a:buNone/>
            </a:pPr>
            <a:r>
              <a:rPr lang="en-US" sz="2400"/>
              <a:t>Method: Ví dụ trên phương thức GET</a:t>
            </a:r>
            <a:endParaRPr lang="en-US" sz="2400"/>
          </a:p>
          <a:p>
            <a:pPr marL="0" indent="0" algn="just">
              <a:buNone/>
            </a:pPr>
            <a:r>
              <a:rPr lang="en-US" sz="2400"/>
              <a:t>URI: Trong tường hợp này URI là / </a:t>
            </a:r>
            <a:endParaRPr lang="en-US" sz="2400"/>
          </a:p>
          <a:p>
            <a:pPr marL="0" indent="0" algn="just">
              <a:buNone/>
            </a:pPr>
            <a:r>
              <a:rPr lang="en-US" sz="2400"/>
              <a:t>HTTP version:  HTTP 1.1.</a:t>
            </a:r>
            <a:endParaRPr lang="en-US" sz="2400"/>
          </a:p>
          <a:p>
            <a:pPr marL="0" indent="0" algn="just">
              <a:buNone/>
            </a:pPr>
            <a:r>
              <a:rPr lang="en-US" sz="2400"/>
              <a:t>Accept: loại nội dung có thể nhận được từ thông điệp response. </a:t>
            </a:r>
            <a:endParaRPr lang="en-US" sz="2400"/>
          </a:p>
          <a:p>
            <a:pPr marL="0" indent="0" algn="just">
              <a:buNone/>
            </a:pPr>
            <a:r>
              <a:rPr lang="en-US" sz="2400"/>
              <a:t>Accept-Encoding: các kiểu nén được chấp nhận. </a:t>
            </a:r>
            <a:endParaRPr lang="en-US" sz="2400"/>
          </a:p>
          <a:p>
            <a:pPr marL="0" indent="0" algn="just">
              <a:buNone/>
            </a:pPr>
            <a:r>
              <a:rPr lang="en-US" sz="2400"/>
              <a:t>Connection: tùy chọn điều khiển cho kết nối hiện thời. </a:t>
            </a:r>
            <a:endParaRPr lang="en-US" sz="2400"/>
          </a:p>
          <a:p>
            <a:pPr marL="0" indent="0" algn="just">
              <a:buNone/>
            </a:pPr>
            <a:r>
              <a:rPr lang="en-US" sz="2400"/>
              <a:t>Cookie: thông tin HTTP Cookie từ server.</a:t>
            </a:r>
            <a:endParaRPr lang="en-US" sz="2400"/>
          </a:p>
          <a:p>
            <a:pPr marL="0" indent="0" algn="just">
              <a:buNone/>
            </a:pPr>
            <a:r>
              <a:rPr lang="en-US" sz="2400"/>
              <a:t>User-Agent: thông tin về user agent của người dùng.</a:t>
            </a: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 HTTP Respone?</a:t>
            </a:r>
            <a:endParaRPr lang="en-US"/>
          </a:p>
        </p:txBody>
      </p:sp>
      <p:sp>
        <p:nvSpPr>
          <p:cNvPr id="3" name="Content Placeholder 2"/>
          <p:cNvSpPr>
            <a:spLocks noGrp="1"/>
          </p:cNvSpPr>
          <p:nvPr>
            <p:ph sz="half" idx="1"/>
          </p:nvPr>
        </p:nvSpPr>
        <p:spPr/>
        <p:txBody>
          <a:bodyPr/>
          <a:p>
            <a:pPr marL="0" indent="0" algn="just">
              <a:buNone/>
            </a:pPr>
            <a:r>
              <a:rPr lang="en-US" sz="2400"/>
              <a:t>Cấu trúc HTTP response gần giống với HTTP request, chỉ khác nhau là thay vì Request-Line, thì HTTP có response có Status-Line. Và giống như Request-Line, Status-Line cũng có ba phần như sau:</a:t>
            </a:r>
            <a:endParaRPr lang="en-US" sz="2400"/>
          </a:p>
          <a:p>
            <a:pPr marL="0" indent="0" algn="just">
              <a:buNone/>
            </a:pPr>
            <a:r>
              <a:rPr lang="en-US" sz="2400"/>
              <a:t>- HTTP-version: phiên bản HTTP cao nhất mà server hỗ trợ.</a:t>
            </a:r>
            <a:endParaRPr lang="en-US" sz="2400"/>
          </a:p>
          <a:p>
            <a:pPr marL="0" indent="0" algn="just">
              <a:buNone/>
            </a:pPr>
            <a:r>
              <a:rPr lang="en-US" sz="2400"/>
              <a:t>- Status-Code: mã kết quả trả về.</a:t>
            </a:r>
            <a:endParaRPr lang="en-US" sz="2400"/>
          </a:p>
          <a:p>
            <a:pPr marL="0" indent="0" algn="just">
              <a:buNone/>
            </a:pPr>
            <a:r>
              <a:rPr lang="en-US" sz="2400"/>
              <a:t>- Reason-Phrase: mô tả về Status-Code.</a:t>
            </a:r>
            <a:endParaRPr lang="en-US" sz="2400"/>
          </a:p>
        </p:txBody>
      </p:sp>
      <p:pic>
        <p:nvPicPr>
          <p:cNvPr id="5" name="Content Placeholder 4"/>
          <p:cNvPicPr>
            <a:picLocks noChangeAspect="1"/>
          </p:cNvPicPr>
          <p:nvPr>
            <p:ph sz="half" idx="2"/>
          </p:nvPr>
        </p:nvPicPr>
        <p:blipFill>
          <a:blip r:embed="rId1"/>
          <a:stretch>
            <a:fillRect/>
          </a:stretch>
        </p:blipFill>
        <p:spPr>
          <a:xfrm>
            <a:off x="5994400" y="1262380"/>
            <a:ext cx="5607685" cy="16897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14. HTTP Status Code?</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t>Một số loại Status-Code thông dụng mà server trả về cho client như sau:</a:t>
            </a:r>
            <a:endParaRPr lang="en-US" sz="2400"/>
          </a:p>
          <a:p>
            <a:pPr marL="457200" lvl="1" indent="0">
              <a:buNone/>
            </a:pPr>
            <a:r>
              <a:rPr lang="en-US" sz="2100"/>
              <a:t>- 1xx: information Message: các status code này chỉ có tính chất tạm thời, client có thể không quan tâm.</a:t>
            </a:r>
            <a:endParaRPr lang="en-US" sz="2100"/>
          </a:p>
          <a:p>
            <a:pPr marL="457200" lvl="1" indent="0">
              <a:buNone/>
            </a:pPr>
            <a:r>
              <a:rPr lang="en-US" sz="2100"/>
              <a:t>- 2xx Successful: khi đã xử lý thành công request của client.</a:t>
            </a:r>
            <a:endParaRPr lang="en-US" sz="2100"/>
          </a:p>
          <a:p>
            <a:pPr marL="457200" lvl="1" indent="0">
              <a:buNone/>
            </a:pPr>
            <a:r>
              <a:rPr lang="en-US" sz="2100"/>
              <a:t>- 3xx Redirection: server thông báo cho client phải thực hiện thêm thao tác để hoàn tất request.</a:t>
            </a:r>
            <a:endParaRPr lang="en-US" sz="2100"/>
          </a:p>
          <a:p>
            <a:pPr marL="457200" lvl="1" indent="0">
              <a:buNone/>
            </a:pPr>
            <a:r>
              <a:rPr lang="en-US" sz="2100"/>
              <a:t>- 4xx Client error: lỗi của client.</a:t>
            </a:r>
            <a:endParaRPr lang="en-US" sz="2100"/>
          </a:p>
          <a:p>
            <a:pPr marL="457200" lvl="1" indent="0">
              <a:buNone/>
            </a:pPr>
            <a:r>
              <a:rPr lang="en-US" sz="2100"/>
              <a:t>- 5xx Server Error: lỗi của server.</a:t>
            </a:r>
            <a:endParaRPr lang="en-US" sz="21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14. HTTP Status Code?</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sym typeface="+mn-ea"/>
              </a:rPr>
              <a:t>2xx Successful</a:t>
            </a:r>
            <a:endParaRPr lang="en-US" sz="2400">
              <a:sym typeface="+mn-ea"/>
            </a:endParaRPr>
          </a:p>
          <a:p>
            <a:pPr marL="0" indent="0">
              <a:buNone/>
            </a:pPr>
            <a:r>
              <a:rPr lang="en-US" sz="2400"/>
              <a:t>ví dụ:</a:t>
            </a:r>
            <a:endParaRPr lang="en-US" sz="2400"/>
          </a:p>
          <a:p>
            <a:pPr marL="457200" lvl="1" indent="0">
              <a:buNone/>
            </a:pPr>
            <a:r>
              <a:rPr lang="en-US" sz="2100"/>
              <a:t>- 200 OK: request thành công.</a:t>
            </a:r>
            <a:endParaRPr lang="en-US" sz="2100"/>
          </a:p>
          <a:p>
            <a:pPr marL="457200" lvl="1" indent="0">
              <a:buNone/>
            </a:pPr>
            <a:r>
              <a:rPr lang="en-US" sz="2100"/>
              <a:t>- 202 Accepted: request đã được nhận, nhưng không có kết quả nào trả về, thông báo cho client tiếp tục chờ đợi.</a:t>
            </a:r>
            <a:endParaRPr lang="en-US" sz="2100"/>
          </a:p>
          <a:p>
            <a:pPr marL="457200" lvl="1" indent="0">
              <a:buNone/>
            </a:pPr>
            <a:r>
              <a:rPr lang="en-US" sz="2100"/>
              <a:t>- 204 No Content: request đã được xử lý nhưng không có thành phần nào được trả về.</a:t>
            </a:r>
            <a:endParaRPr lang="en-US" sz="2100"/>
          </a:p>
          <a:p>
            <a:pPr marL="457200" lvl="1" indent="0">
              <a:buNone/>
            </a:pPr>
            <a:r>
              <a:rPr lang="en-US" sz="2100"/>
              <a:t>- 205 Reset: giống như 204 nhưng mã này còn yêu câu client reset lại document view.</a:t>
            </a:r>
            <a:endParaRPr lang="en-US" sz="2100"/>
          </a:p>
          <a:p>
            <a:pPr marL="457200" lvl="1" indent="0">
              <a:buNone/>
            </a:pPr>
            <a:r>
              <a:rPr lang="en-US" sz="2100"/>
              <a:t>- 206 Partial Content: server chỉ gửi về một phần dữ liệu, phụ thuộc vào giá trị range header của client đã gửi.</a:t>
            </a:r>
            <a:endParaRPr lang="en-US" sz="2100"/>
          </a:p>
          <a:p>
            <a:pPr marL="0" indent="0">
              <a:buNone/>
            </a:pP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14. HTTP Status Code?</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sym typeface="+mn-ea"/>
              </a:rPr>
              <a:t>3xx Redirection</a:t>
            </a:r>
            <a:endParaRPr lang="en-US" sz="2400">
              <a:sym typeface="+mn-ea"/>
            </a:endParaRPr>
          </a:p>
          <a:p>
            <a:pPr marL="0" indent="0">
              <a:buNone/>
            </a:pPr>
            <a:r>
              <a:rPr lang="en-US" sz="2400"/>
              <a:t>ví dụ:</a:t>
            </a:r>
            <a:endParaRPr lang="en-US" sz="2400"/>
          </a:p>
          <a:p>
            <a:pPr marL="457200" lvl="1" indent="0">
              <a:buNone/>
            </a:pPr>
            <a:r>
              <a:rPr lang="en-US" sz="2100"/>
              <a:t>- 301 Moved Permanently: tài nguyên đã được chuyển hoàn toàn tới địa chỉ Location trong HTTP response.</a:t>
            </a:r>
            <a:endParaRPr lang="en-US" sz="2100"/>
          </a:p>
          <a:p>
            <a:pPr marL="457200" lvl="1" indent="0">
              <a:buNone/>
            </a:pPr>
            <a:r>
              <a:rPr lang="en-US" sz="2100"/>
              <a:t>- 303 See other: tài nguyên đã được chuyển tạm thời tới địa chỉ Location trong HTTP response.</a:t>
            </a:r>
            <a:endParaRPr lang="en-US" sz="2100"/>
          </a:p>
          <a:p>
            <a:pPr marL="457200" lvl="1" indent="0">
              <a:buNone/>
            </a:pPr>
            <a:r>
              <a:rPr lang="en-US" sz="2100"/>
              <a:t>- 304 Not Modified: tài nguyên không thay đổi từ lần cuối client request, nên client có thể sử dụng đã lưu trong cache.</a:t>
            </a:r>
            <a:endParaRPr lang="en-US" sz="21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14. HTTP Status Code?</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sym typeface="+mn-ea"/>
              </a:rPr>
              <a:t>4xx Client error</a:t>
            </a:r>
            <a:endParaRPr lang="en-US" sz="2400">
              <a:sym typeface="+mn-ea"/>
            </a:endParaRPr>
          </a:p>
          <a:p>
            <a:pPr marL="0" indent="0">
              <a:buNone/>
            </a:pPr>
            <a:r>
              <a:rPr lang="en-US" sz="2400"/>
              <a:t>ví dụ:</a:t>
            </a:r>
            <a:endParaRPr lang="en-US" sz="2400"/>
          </a:p>
          <a:p>
            <a:pPr marL="457200" lvl="1" indent="0">
              <a:buNone/>
            </a:pPr>
            <a:r>
              <a:rPr lang="en-US" sz="2100"/>
              <a:t>- 400 Bad Request: request không đúng dạng, cú pháp.</a:t>
            </a:r>
            <a:endParaRPr lang="en-US" sz="2100"/>
          </a:p>
          <a:p>
            <a:pPr marL="457200" lvl="1" indent="0">
              <a:buNone/>
            </a:pPr>
            <a:r>
              <a:rPr lang="en-US" sz="2100"/>
              <a:t>- 401 Unauthorized: client chưa xác thực.</a:t>
            </a:r>
            <a:endParaRPr lang="en-US" sz="2100"/>
          </a:p>
          <a:p>
            <a:pPr marL="457200" lvl="1" indent="0">
              <a:buNone/>
            </a:pPr>
            <a:r>
              <a:rPr lang="en-US" sz="2100"/>
              <a:t>- 403 Forbidden: client không có quyền truy cập.</a:t>
            </a:r>
            <a:endParaRPr lang="en-US" sz="2100"/>
          </a:p>
          <a:p>
            <a:pPr marL="457200" lvl="1" indent="0">
              <a:buNone/>
            </a:pPr>
            <a:r>
              <a:rPr lang="en-US" sz="2100"/>
              <a:t>- 404 Not Found: không tìm thấy tài nguyên.</a:t>
            </a:r>
            <a:endParaRPr lang="en-US" sz="2100"/>
          </a:p>
          <a:p>
            <a:pPr marL="457200" lvl="1" indent="0">
              <a:buNone/>
            </a:pPr>
            <a:r>
              <a:rPr lang="en-US" sz="2100"/>
              <a:t>- 405 Method Not Allowed: phương thức không được server hỗ trợ.</a:t>
            </a:r>
            <a:endParaRPr lang="en-US"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Thực thể (entity)</a:t>
            </a:r>
            <a:endParaRPr lang="en-US"/>
          </a:p>
        </p:txBody>
      </p:sp>
      <p:sp>
        <p:nvSpPr>
          <p:cNvPr id="3" name="Content Placeholder 2"/>
          <p:cNvSpPr>
            <a:spLocks noGrp="1"/>
          </p:cNvSpPr>
          <p:nvPr>
            <p:ph idx="1"/>
          </p:nvPr>
        </p:nvSpPr>
        <p:spPr/>
        <p:txBody>
          <a:bodyPr/>
          <a:p>
            <a:r>
              <a:rPr lang="en-US"/>
              <a:t>Một thực thể là một đối tượng của thế giới thực</a:t>
            </a:r>
            <a:endParaRPr lang="en-US"/>
          </a:p>
          <a:p>
            <a:r>
              <a:rPr lang="en-US"/>
              <a:t>Tập hợp các thực thể giống nhau tạo thành 1 tập thực thể</a:t>
            </a:r>
            <a:endParaRPr lang="en-US"/>
          </a:p>
          <a:p>
            <a:r>
              <a:rPr lang="en-US"/>
              <a:t>Ký hiệu: </a:t>
            </a:r>
            <a:endParaRPr lang="en-US"/>
          </a:p>
          <a:p>
            <a:r>
              <a:rPr lang="en-US"/>
              <a:t>Thực thể yếu là phụ thuộc vào sự tồn tại của thực thể khác.</a:t>
            </a:r>
            <a:endParaRPr lang="en-US"/>
          </a:p>
          <a:p>
            <a:endParaRPr lang="en-US"/>
          </a:p>
          <a:p>
            <a:r>
              <a:rPr lang="en-US"/>
              <a:t>Ký hiệu:</a:t>
            </a:r>
            <a:endParaRPr lang="en-US"/>
          </a:p>
        </p:txBody>
      </p:sp>
      <p:sp>
        <p:nvSpPr>
          <p:cNvPr id="5" name="Rectangles 4"/>
          <p:cNvSpPr/>
          <p:nvPr/>
        </p:nvSpPr>
        <p:spPr>
          <a:xfrm>
            <a:off x="3029585" y="2313305"/>
            <a:ext cx="3032760" cy="6191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Tên tập thực thể</a:t>
            </a:r>
            <a:endParaRPr lang="en-US"/>
          </a:p>
        </p:txBody>
      </p:sp>
      <p:sp>
        <p:nvSpPr>
          <p:cNvPr id="6" name="Rectangles 5"/>
          <p:cNvSpPr/>
          <p:nvPr/>
        </p:nvSpPr>
        <p:spPr>
          <a:xfrm>
            <a:off x="2755900" y="4381500"/>
            <a:ext cx="3793490" cy="10344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s 6"/>
          <p:cNvSpPr/>
          <p:nvPr/>
        </p:nvSpPr>
        <p:spPr>
          <a:xfrm>
            <a:off x="2827020" y="4472305"/>
            <a:ext cx="3641090" cy="8623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Tên thực thể</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14. HTTP Status Code?</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400">
                <a:sym typeface="+mn-ea"/>
              </a:rPr>
              <a:t>5xx Server Error</a:t>
            </a:r>
            <a:endParaRPr lang="en-US" sz="2400">
              <a:sym typeface="+mn-ea"/>
            </a:endParaRPr>
          </a:p>
          <a:p>
            <a:pPr marL="0" indent="0">
              <a:buNone/>
            </a:pPr>
            <a:r>
              <a:rPr lang="en-US" sz="2400"/>
              <a:t>ví dụ:</a:t>
            </a:r>
            <a:endParaRPr lang="en-US" sz="2400"/>
          </a:p>
          <a:p>
            <a:pPr marL="457200" lvl="1" indent="0">
              <a:buNone/>
            </a:pPr>
            <a:r>
              <a:rPr lang="en-US" sz="2100"/>
              <a:t>- 500 Internal Server Error: có lỗi trong quá trình xử lý của server.</a:t>
            </a:r>
            <a:endParaRPr lang="en-US" sz="2100"/>
          </a:p>
          <a:p>
            <a:pPr marL="457200" lvl="1" indent="0">
              <a:buNone/>
            </a:pPr>
            <a:r>
              <a:rPr lang="en-US" sz="2100"/>
              <a:t>- 501 Not Implemented: server không hỗ trợ chức năng client yêu cầu.</a:t>
            </a:r>
            <a:endParaRPr lang="en-US" sz="2100"/>
          </a:p>
          <a:p>
            <a:pPr marL="457200" lvl="1" indent="0">
              <a:buNone/>
            </a:pPr>
            <a:r>
              <a:rPr lang="en-US" sz="2100"/>
              <a:t>- 503: Service Unavailable: Server bị quá tải, hoặc bị lỗi xử lý.</a:t>
            </a:r>
            <a:endParaRPr lang="en-US" sz="21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15. HTTP Method?</a:t>
            </a:r>
            <a:endParaRPr lang="en-US"/>
          </a:p>
        </p:txBody>
      </p:sp>
      <p:pic>
        <p:nvPicPr>
          <p:cNvPr id="5" name="Content Placeholder 4"/>
          <p:cNvPicPr>
            <a:picLocks noChangeAspect="1"/>
          </p:cNvPicPr>
          <p:nvPr>
            <p:ph sz="half" idx="1"/>
          </p:nvPr>
        </p:nvPicPr>
        <p:blipFill>
          <a:blip r:embed="rId1"/>
          <a:stretch>
            <a:fillRect/>
          </a:stretch>
        </p:blipFill>
        <p:spPr>
          <a:xfrm>
            <a:off x="2014220" y="773430"/>
            <a:ext cx="7875905" cy="577405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16. Web API request/response data formats?</a:t>
            </a:r>
            <a:endParaRPr lang="en-US"/>
          </a:p>
        </p:txBody>
      </p:sp>
      <p:sp>
        <p:nvSpPr>
          <p:cNvPr id="3" name="Content Placeholder 2"/>
          <p:cNvSpPr>
            <a:spLocks noGrp="1"/>
          </p:cNvSpPr>
          <p:nvPr>
            <p:ph sz="half" idx="1"/>
          </p:nvPr>
        </p:nvSpPr>
        <p:spPr>
          <a:xfrm>
            <a:off x="609600" y="1174750"/>
            <a:ext cx="10972165" cy="4953000"/>
          </a:xfrm>
        </p:spPr>
        <p:txBody>
          <a:bodyPr/>
          <a:p>
            <a:pPr marL="0" indent="0" algn="just">
              <a:buNone/>
            </a:pPr>
            <a:r>
              <a:rPr lang="en-US" sz="2400"/>
              <a:t>Media type(loại phương tiện) chỉ định định dạng dữ liệu như loại text/html, text/xml, application/json, image/jpeg</a:t>
            </a:r>
            <a:endParaRPr lang="en-US" sz="2400"/>
          </a:p>
          <a:p>
            <a:pPr marL="0" indent="0" algn="just">
              <a:buNone/>
            </a:pPr>
            <a:r>
              <a:rPr lang="en-US" sz="2400"/>
              <a:t>Trong http request, kiểu MIME được chỉ định trong phần đầu yêu cầu sử dụng thuộc tính accept và content-type. Thuộc tính accept header chỉ định định dạng dữ liệu phản hồi mà client mong đợi và thuộc tính content-type header chỉ định định dạng dữ liệu trong phần request body để người nhận có thể phân tích nó thành định dạng thích hợp.</a:t>
            </a:r>
            <a:endParaRPr 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16. Web API request/response data formats?</a:t>
            </a:r>
            <a:endParaRPr lang="en-US"/>
          </a:p>
        </p:txBody>
      </p:sp>
      <p:sp>
        <p:nvSpPr>
          <p:cNvPr id="3" name="Content Placeholder 2"/>
          <p:cNvSpPr>
            <a:spLocks noGrp="1"/>
          </p:cNvSpPr>
          <p:nvPr>
            <p:ph sz="half" idx="1"/>
          </p:nvPr>
        </p:nvSpPr>
        <p:spPr>
          <a:xfrm>
            <a:off x="609600" y="1174750"/>
            <a:ext cx="10972165" cy="1019175"/>
          </a:xfrm>
        </p:spPr>
        <p:txBody>
          <a:bodyPr/>
          <a:p>
            <a:pPr marL="0" indent="0" algn="just">
              <a:buNone/>
            </a:pPr>
            <a:r>
              <a:rPr lang="en-US" sz="2400"/>
              <a:t>Ví dụ: nếu có một client muốn response data trong định dạng json sau đó nó sẽ gửi sau get http request với Accept header từ web api</a:t>
            </a:r>
            <a:endParaRPr lang="en-US" sz="2400"/>
          </a:p>
        </p:txBody>
      </p:sp>
      <p:pic>
        <p:nvPicPr>
          <p:cNvPr id="19" name="Picture 3"/>
          <p:cNvPicPr>
            <a:picLocks noChangeAspect="1"/>
          </p:cNvPicPr>
          <p:nvPr>
            <p:ph sz="half" idx="2"/>
          </p:nvPr>
        </p:nvPicPr>
        <p:blipFill>
          <a:blip r:embed="rId1"/>
          <a:stretch>
            <a:fillRect/>
          </a:stretch>
        </p:blipFill>
        <p:spPr>
          <a:xfrm>
            <a:off x="1878965" y="2193925"/>
            <a:ext cx="7905115" cy="1716405"/>
          </a:xfrm>
          <a:prstGeom prst="rect">
            <a:avLst/>
          </a:prstGeom>
          <a:noFill/>
          <a:ln>
            <a:noFill/>
          </a:ln>
        </p:spPr>
      </p:pic>
      <p:sp>
        <p:nvSpPr>
          <p:cNvPr id="4" name="Content Placeholder 2"/>
          <p:cNvSpPr>
            <a:spLocks noGrp="1"/>
          </p:cNvSpPr>
          <p:nvPr/>
        </p:nvSpPr>
        <p:spPr>
          <a:xfrm>
            <a:off x="610235" y="4235450"/>
            <a:ext cx="10972165" cy="137414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t>Nếu một máy khách bao gồm dữ liệu JSON trong phần nội dung yêu cầu để gửi nó đến người nhận thì nó sẽ gửi yêu cầu POST HTTP sau với content-type header có dữ liệu JSON trong phần nội dung.</a:t>
            </a:r>
            <a:endParaRPr 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16. Web API request/response data formats?</a:t>
            </a:r>
            <a:endParaRPr lang="en-US"/>
          </a:p>
        </p:txBody>
      </p:sp>
      <p:sp>
        <p:nvSpPr>
          <p:cNvPr id="4" name="Content Placeholder 2"/>
          <p:cNvSpPr>
            <a:spLocks noGrp="1"/>
          </p:cNvSpPr>
          <p:nvPr/>
        </p:nvSpPr>
        <p:spPr>
          <a:xfrm>
            <a:off x="610235" y="4235450"/>
            <a:ext cx="10972165" cy="14033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t>Web api chuyển đổi request data từ CLR object và cũng tuần tự hóa CLR object tới response data dựa trên accept và content-type headers. Web api bao gồm hỗ trợ tích hợp từ json, xml, bson và các kiểu định dạng khác.</a:t>
            </a:r>
            <a:endParaRPr lang="en-US" sz="2400"/>
          </a:p>
        </p:txBody>
      </p:sp>
      <p:pic>
        <p:nvPicPr>
          <p:cNvPr id="20" name="Picture 4"/>
          <p:cNvPicPr>
            <a:picLocks noChangeAspect="1"/>
          </p:cNvPicPr>
          <p:nvPr>
            <p:ph idx="1"/>
          </p:nvPr>
        </p:nvPicPr>
        <p:blipFill>
          <a:blip r:embed="rId1"/>
          <a:stretch>
            <a:fillRect/>
          </a:stretch>
        </p:blipFill>
        <p:spPr>
          <a:xfrm>
            <a:off x="839470" y="773430"/>
            <a:ext cx="9858375" cy="30956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16. Web API request/response data formats?</a:t>
            </a:r>
            <a:endParaRPr lang="en-US"/>
          </a:p>
        </p:txBody>
      </p:sp>
      <p:sp>
        <p:nvSpPr>
          <p:cNvPr id="4" name="Content Placeholder 2"/>
          <p:cNvSpPr>
            <a:spLocks noGrp="1"/>
          </p:cNvSpPr>
          <p:nvPr/>
        </p:nvSpPr>
        <p:spPr>
          <a:xfrm>
            <a:off x="513715" y="4943475"/>
            <a:ext cx="10972165" cy="156718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t>Web api xử lý http post request với dữ liệu json và xml và phân tích nó từ một đối tượng student dựa trên giá trị accept và content-type header và như cách nó chuyển đổi đối tượng insertstudent từ json hoặc xml dựa trên giá trị accept header</a:t>
            </a:r>
            <a:endParaRPr lang="en-US" sz="2400"/>
          </a:p>
        </p:txBody>
      </p:sp>
      <p:pic>
        <p:nvPicPr>
          <p:cNvPr id="21" name="Picture 5"/>
          <p:cNvPicPr>
            <a:picLocks noChangeAspect="1"/>
          </p:cNvPicPr>
          <p:nvPr>
            <p:ph idx="1"/>
          </p:nvPr>
        </p:nvPicPr>
        <p:blipFill>
          <a:blip r:embed="rId1"/>
          <a:stretch>
            <a:fillRect/>
          </a:stretch>
        </p:blipFill>
        <p:spPr>
          <a:xfrm>
            <a:off x="1753235" y="1024255"/>
            <a:ext cx="7608570" cy="366839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16. Web API request/response data formats?</a:t>
            </a:r>
            <a:endParaRPr lang="en-US"/>
          </a:p>
        </p:txBody>
      </p:sp>
      <p:sp>
        <p:nvSpPr>
          <p:cNvPr id="4" name="Content Placeholder 2"/>
          <p:cNvSpPr>
            <a:spLocks noGrp="1"/>
          </p:cNvSpPr>
          <p:nvPr/>
        </p:nvSpPr>
        <p:spPr>
          <a:xfrm>
            <a:off x="513715" y="1151255"/>
            <a:ext cx="5681980" cy="53594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t>Accept header chỉ định rằng nó mong đợi dữ liệu phản hồi trong định dạng xml và content-type chỉ định đó dữ liệu student đến request body là trong định dạng json.</a:t>
            </a:r>
            <a:endParaRPr lang="en-US" sz="2400"/>
          </a:p>
        </p:txBody>
      </p:sp>
      <p:pic>
        <p:nvPicPr>
          <p:cNvPr id="22" name="Picture 6"/>
          <p:cNvPicPr>
            <a:picLocks noChangeAspect="1"/>
          </p:cNvPicPr>
          <p:nvPr>
            <p:ph idx="1"/>
          </p:nvPr>
        </p:nvPicPr>
        <p:blipFill>
          <a:blip r:embed="rId1"/>
          <a:stretch>
            <a:fillRect/>
          </a:stretch>
        </p:blipFill>
        <p:spPr>
          <a:xfrm>
            <a:off x="6273800" y="1150620"/>
            <a:ext cx="5308600" cy="36353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210300"/>
          </a:xfrm>
        </p:spPr>
        <p:txBody>
          <a:bodyPr/>
          <a:p>
            <a:pPr algn="ctr"/>
            <a:r>
              <a:rPr lang="en-US" sz="5000"/>
              <a:t>Phần 4: Relational Database</a:t>
            </a:r>
            <a:endParaRPr lang="en-US" sz="5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Phần 4. Relational Database</a:t>
            </a:r>
            <a:endParaRPr lang="en-US"/>
          </a:p>
        </p:txBody>
      </p:sp>
      <p:sp>
        <p:nvSpPr>
          <p:cNvPr id="3" name="Content Placeholder 2"/>
          <p:cNvSpPr>
            <a:spLocks noGrp="1"/>
          </p:cNvSpPr>
          <p:nvPr>
            <p:ph idx="1"/>
          </p:nvPr>
        </p:nvSpPr>
        <p:spPr/>
        <p:txBody>
          <a:bodyPr/>
          <a:p>
            <a:pPr marL="0" indent="0">
              <a:buNone/>
            </a:pPr>
            <a:r>
              <a:rPr lang="en-US"/>
              <a:t>1. SQL là gì?</a:t>
            </a:r>
            <a:endParaRPr lang="en-US"/>
          </a:p>
          <a:p>
            <a:pPr marL="0" indent="0">
              <a:buNone/>
            </a:pPr>
            <a:r>
              <a:rPr lang="en-US"/>
              <a:t>2. Tại sao SQL lại quan trọng?</a:t>
            </a:r>
            <a:endParaRPr lang="en-US"/>
          </a:p>
          <a:p>
            <a:pPr marL="0" indent="0">
              <a:buNone/>
            </a:pPr>
            <a:r>
              <a:rPr lang="en-US"/>
              <a:t>3. Thành phần của SQL?</a:t>
            </a:r>
            <a:endParaRPr lang="en-US"/>
          </a:p>
          <a:p>
            <a:pPr marL="0" indent="0">
              <a:buNone/>
            </a:pPr>
            <a:r>
              <a:rPr lang="en-US"/>
              <a:t>4. Các lệnh cơ bản trong SQL?</a:t>
            </a:r>
            <a:endParaRPr lang="en-US"/>
          </a:p>
          <a:p>
            <a:pPr marL="0" indent="0">
              <a:buNone/>
            </a:pPr>
            <a:r>
              <a:rPr lang="en-US"/>
              <a:t>5. Store Procedure?</a:t>
            </a:r>
            <a:endParaRPr lang="en-US"/>
          </a:p>
          <a:p>
            <a:pPr marL="0" indent="0">
              <a:buNone/>
            </a:pPr>
            <a:r>
              <a:rPr lang="en-US"/>
              <a:t>6. Function?</a:t>
            </a:r>
            <a:endParaRPr lang="en-US"/>
          </a:p>
          <a:p>
            <a:pPr marL="0" indent="0">
              <a:buNone/>
            </a:pPr>
            <a:r>
              <a:rPr lang="en-US"/>
              <a:t>7. Trigger?</a:t>
            </a:r>
            <a:endParaRPr lang="en-US"/>
          </a:p>
          <a:p>
            <a:pPr marL="0" indent="0">
              <a:buNone/>
            </a:pPr>
            <a:r>
              <a:rPr lang="en-US"/>
              <a:t>8. </a:t>
            </a:r>
            <a:r>
              <a:rPr lang="en-US">
                <a:sym typeface="+mn-ea"/>
              </a:rPr>
              <a:t>Aggregate Functions?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SQL là gì?</a:t>
            </a:r>
            <a:endParaRPr lang="en-US"/>
          </a:p>
        </p:txBody>
      </p:sp>
      <p:sp>
        <p:nvSpPr>
          <p:cNvPr id="3" name="Content Placeholder 2"/>
          <p:cNvSpPr>
            <a:spLocks noGrp="1"/>
          </p:cNvSpPr>
          <p:nvPr>
            <p:ph sz="half" idx="1"/>
          </p:nvPr>
        </p:nvSpPr>
        <p:spPr/>
        <p:txBody>
          <a:bodyPr/>
          <a:p>
            <a:pPr marL="0" indent="0" algn="just">
              <a:buNone/>
            </a:pPr>
            <a:r>
              <a:rPr lang="en-US" sz="2400"/>
              <a:t>SQL là viết tắt của Structed query language là ngôn ngữ truy vấn có cấu trúc nhằm phục vụ việc lưu trữ và xử lý thông tin thông trong cơ sở dữ liệu quan hệ.</a:t>
            </a:r>
            <a:endParaRPr lang="en-US" sz="2400"/>
          </a:p>
          <a:p>
            <a:pPr marL="0" indent="0" algn="just">
              <a:buNone/>
            </a:pPr>
            <a:endParaRPr lang="en-US" sz="2400"/>
          </a:p>
        </p:txBody>
      </p:sp>
      <p:pic>
        <p:nvPicPr>
          <p:cNvPr id="4" name="Content Placeholder 3"/>
          <p:cNvPicPr>
            <a:picLocks noChangeAspect="1"/>
          </p:cNvPicPr>
          <p:nvPr>
            <p:ph sz="half" idx="2"/>
          </p:nvPr>
        </p:nvPicPr>
        <p:blipFill>
          <a:blip r:embed="rId1"/>
          <a:stretch>
            <a:fillRect/>
          </a:stretch>
        </p:blipFill>
        <p:spPr>
          <a:xfrm>
            <a:off x="6197600" y="1174750"/>
            <a:ext cx="5384800" cy="3127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Thuộc tính (attribute)	</a:t>
            </a:r>
            <a:endParaRPr lang="en-US"/>
          </a:p>
        </p:txBody>
      </p:sp>
      <p:sp>
        <p:nvSpPr>
          <p:cNvPr id="3" name="Content Placeholder 2"/>
          <p:cNvSpPr>
            <a:spLocks noGrp="1"/>
          </p:cNvSpPr>
          <p:nvPr>
            <p:ph idx="1"/>
          </p:nvPr>
        </p:nvSpPr>
        <p:spPr/>
        <p:txBody>
          <a:bodyPr/>
          <a:p>
            <a:r>
              <a:rPr lang="en-US"/>
              <a:t>Thuộc tính là những đặt tính riêng biệt của các tập thực thể </a:t>
            </a:r>
            <a:endParaRPr lang="en-US"/>
          </a:p>
          <a:p>
            <a:r>
              <a:rPr lang="en-US"/>
              <a:t>Ví dụ: Tập thực thể SINHVIEN có các thuộc tính</a:t>
            </a:r>
            <a:endParaRPr lang="en-US"/>
          </a:p>
          <a:p>
            <a:pPr lvl="1"/>
            <a:r>
              <a:rPr lang="en-US">
                <a:sym typeface="+mn-ea"/>
              </a:rPr>
              <a:t>Họ tên</a:t>
            </a:r>
            <a:endParaRPr lang="en-US"/>
          </a:p>
          <a:p>
            <a:pPr lvl="1"/>
            <a:r>
              <a:rPr lang="en-US">
                <a:sym typeface="+mn-ea"/>
              </a:rPr>
              <a:t>Ngày sinh</a:t>
            </a:r>
            <a:endParaRPr lang="en-US"/>
          </a:p>
          <a:p>
            <a:pPr lvl="1"/>
            <a:r>
              <a:rPr lang="en-US">
                <a:sym typeface="+mn-ea"/>
              </a:rPr>
              <a:t>Địa chỉ</a:t>
            </a:r>
            <a:endParaRPr lang="en-US">
              <a:sym typeface="+mn-ea"/>
            </a:endParaRPr>
          </a:p>
          <a:p>
            <a:pPr lvl="1"/>
            <a:r>
              <a:rPr lang="en-US">
                <a:sym typeface="+mn-ea"/>
              </a:rPr>
              <a:t>..........</a:t>
            </a:r>
            <a:endParaRPr lang="en-US"/>
          </a:p>
          <a:p>
            <a:r>
              <a:rPr lang="en-US"/>
              <a:t>Ký hiệu: </a:t>
            </a:r>
            <a:endParaRPr lang="en-US"/>
          </a:p>
        </p:txBody>
      </p:sp>
      <p:sp>
        <p:nvSpPr>
          <p:cNvPr id="4" name="Oval 3"/>
          <p:cNvSpPr/>
          <p:nvPr/>
        </p:nvSpPr>
        <p:spPr>
          <a:xfrm>
            <a:off x="3133090" y="4824730"/>
            <a:ext cx="2677795" cy="67945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Tên thuộc tính</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Tại sao SQL lại quan trọng?</a:t>
            </a:r>
            <a:endParaRPr lang="en-US"/>
          </a:p>
        </p:txBody>
      </p:sp>
      <p:sp>
        <p:nvSpPr>
          <p:cNvPr id="3" name="Content Placeholder 2"/>
          <p:cNvSpPr>
            <a:spLocks noGrp="1"/>
          </p:cNvSpPr>
          <p:nvPr>
            <p:ph sz="half" idx="1"/>
          </p:nvPr>
        </p:nvSpPr>
        <p:spPr/>
        <p:txBody>
          <a:bodyPr/>
          <a:p>
            <a:pPr marL="0" indent="0" algn="just">
              <a:buNone/>
            </a:pPr>
            <a:r>
              <a:rPr lang="en-US" sz="2400"/>
              <a:t>SQL thường được dùng trong hầu hết tất cả các loại ứng dụng. Các nhà phân tích và phát triển dữ liệu tìm hiểu và sử dụng sql do ngôn ngữ này gần như tích hợp với hầu hết ngôn ngữ lập trình.</a:t>
            </a:r>
            <a:endParaRPr lang="en-US" sz="2400"/>
          </a:p>
          <a:p>
            <a:pPr marL="0" indent="0" algn="just">
              <a:buNone/>
            </a:pPr>
            <a:r>
              <a:rPr lang="en-US" sz="2400"/>
              <a:t>SQL hay được sử dụng để:</a:t>
            </a:r>
            <a:endParaRPr lang="en-US" sz="2400"/>
          </a:p>
          <a:p>
            <a:pPr marL="457200" lvl="1" indent="0" algn="just">
              <a:buNone/>
            </a:pPr>
            <a:r>
              <a:rPr lang="en-US" sz="2100"/>
              <a:t>Tạo cơ sở dữ liệu, bảng và view mới.</a:t>
            </a:r>
            <a:endParaRPr lang="en-US" sz="2100"/>
          </a:p>
          <a:p>
            <a:pPr marL="457200" lvl="1" indent="0" algn="just">
              <a:buNone/>
            </a:pPr>
            <a:r>
              <a:rPr lang="en-US" sz="2100"/>
              <a:t>Để chèn các bản ghi vào trong một cơ sở dữ liệu.</a:t>
            </a:r>
            <a:endParaRPr lang="en-US" sz="2100"/>
          </a:p>
          <a:p>
            <a:pPr marL="457200" lvl="1" indent="0" algn="just">
              <a:buNone/>
            </a:pPr>
            <a:r>
              <a:rPr lang="en-US" sz="2100"/>
              <a:t>Để xóa các bản ghi từ một cơ sở dữ liệu.</a:t>
            </a:r>
            <a:endParaRPr lang="en-US" sz="2100"/>
          </a:p>
          <a:p>
            <a:pPr marL="457200" lvl="1" indent="0" algn="just">
              <a:buNone/>
            </a:pPr>
            <a:r>
              <a:rPr lang="en-US" sz="2100"/>
              <a:t>Để lấy dữ liệu từ một cơ sở dữ liệu.</a:t>
            </a:r>
            <a:endParaRPr lang="en-US" sz="2100"/>
          </a:p>
        </p:txBody>
      </p:sp>
      <p:pic>
        <p:nvPicPr>
          <p:cNvPr id="6" name="Content Placeholder 5"/>
          <p:cNvPicPr>
            <a:picLocks noChangeAspect="1"/>
          </p:cNvPicPr>
          <p:nvPr>
            <p:ph sz="half" idx="2"/>
          </p:nvPr>
        </p:nvPicPr>
        <p:blipFill>
          <a:blip r:embed="rId1"/>
          <a:stretch>
            <a:fillRect/>
          </a:stretch>
        </p:blipFill>
        <p:spPr>
          <a:xfrm>
            <a:off x="6197600" y="1174750"/>
            <a:ext cx="5384800" cy="37655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Thành phần của SQL?</a:t>
            </a:r>
            <a:endParaRPr lang="en-US"/>
          </a:p>
        </p:txBody>
      </p:sp>
      <p:sp>
        <p:nvSpPr>
          <p:cNvPr id="3" name="Content Placeholder 2"/>
          <p:cNvSpPr>
            <a:spLocks noGrp="1"/>
          </p:cNvSpPr>
          <p:nvPr>
            <p:ph sz="half" idx="1"/>
          </p:nvPr>
        </p:nvSpPr>
        <p:spPr/>
        <p:txBody>
          <a:bodyPr/>
          <a:p>
            <a:pPr marL="0" indent="0">
              <a:buNone/>
            </a:pPr>
            <a:r>
              <a:rPr lang="en-US" sz="2400"/>
              <a:t>Bảng SQL:  là phần tử cơ bản của cơ sở dữ liệu quan hệ. Bảng cơ sở dữ liệu của sql bao gồm hàng và cột. Và các bảng có thể có liên quan với nhau để tối ưu hóa không gian trong kho lưu trữ dữ liệu.</a:t>
            </a:r>
            <a:endParaRPr lang="en-US" sz="2400"/>
          </a:p>
          <a:p>
            <a:pPr marL="0" indent="0">
              <a:buNone/>
            </a:pPr>
            <a:r>
              <a:rPr lang="en-US" sz="2400"/>
              <a:t>Ví dụ bản dịch vụ như hình bên</a:t>
            </a:r>
            <a:endParaRPr lang="en-US" sz="2400"/>
          </a:p>
        </p:txBody>
      </p:sp>
      <p:pic>
        <p:nvPicPr>
          <p:cNvPr id="5" name="Content Placeholder 4"/>
          <p:cNvPicPr>
            <a:picLocks noChangeAspect="1"/>
          </p:cNvPicPr>
          <p:nvPr>
            <p:ph sz="half" idx="2"/>
          </p:nvPr>
        </p:nvPicPr>
        <p:blipFill>
          <a:blip r:embed="rId1"/>
          <a:stretch>
            <a:fillRect/>
          </a:stretch>
        </p:blipFill>
        <p:spPr>
          <a:xfrm>
            <a:off x="6197600" y="1346200"/>
            <a:ext cx="5384800" cy="85788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Thành phần của SQL?</a:t>
            </a:r>
            <a:endParaRPr lang="en-US"/>
          </a:p>
        </p:txBody>
      </p:sp>
      <p:sp>
        <p:nvSpPr>
          <p:cNvPr id="3" name="Content Placeholder 2"/>
          <p:cNvSpPr>
            <a:spLocks noGrp="1"/>
          </p:cNvSpPr>
          <p:nvPr>
            <p:ph sz="half" idx="1"/>
          </p:nvPr>
        </p:nvSpPr>
        <p:spPr/>
        <p:txBody>
          <a:bodyPr/>
          <a:p>
            <a:pPr marL="0" indent="0">
              <a:buNone/>
            </a:pPr>
            <a:r>
              <a:rPr lang="en-US" sz="2400"/>
              <a:t>Câu lệnh SQL, hoặc câu truy vấn SQL, là các lệnh hướng dẫn hợp lệ mà hệ thống quản lý cơ sở dữ liệu quan hệ hiểu được. Xây dựng các câu lệnh SQL bằng nhiều phần tử ngôn ngữ SQL khác nhau. Phần tử ngôn ngữ SQL là các thành phần như mã định danh, biến và điều kiện tìm kiếm tạo thành một câu lệnh SQL đúng.</a:t>
            </a:r>
            <a:endParaRPr lang="en-US" sz="2400"/>
          </a:p>
        </p:txBody>
      </p:sp>
      <p:sp>
        <p:nvSpPr>
          <p:cNvPr id="4" name="Content Placeholder 3"/>
          <p:cNvSpPr/>
          <p:nvPr>
            <p:ph sz="half" idx="2"/>
          </p:nvPr>
        </p:nvSpPr>
        <p:spPr/>
        <p:txBody>
          <a:bodyPr/>
          <a:p>
            <a:pPr marL="0" indent="0">
              <a:buNone/>
            </a:pPr>
            <a:r>
              <a:rPr lang="en-US" sz="2400"/>
              <a:t>ví dụ: Thêm dữ liệu vào bảng ví dụ trên.</a:t>
            </a:r>
            <a:endParaRPr lang="en-US" sz="2400"/>
          </a:p>
          <a:p>
            <a:pPr marL="0" indent="0">
              <a:buNone/>
            </a:pPr>
            <a:r>
              <a:rPr lang="en-US" sz="2400"/>
              <a:t>insert into dichvu values(N‘Làm Web’,’032569852’);</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Thành phần của SQL?</a:t>
            </a:r>
            <a:endParaRPr lang="en-US"/>
          </a:p>
        </p:txBody>
      </p:sp>
      <p:sp>
        <p:nvSpPr>
          <p:cNvPr id="3" name="Content Placeholder 2"/>
          <p:cNvSpPr>
            <a:spLocks noGrp="1"/>
          </p:cNvSpPr>
          <p:nvPr>
            <p:ph sz="half" idx="1"/>
          </p:nvPr>
        </p:nvSpPr>
        <p:spPr/>
        <p:txBody>
          <a:bodyPr/>
          <a:p>
            <a:pPr marL="0" indent="0">
              <a:buNone/>
            </a:pPr>
            <a:r>
              <a:rPr lang="en-US" sz="2400"/>
              <a:t>Quy trình được lưu trữ là tập hợp bao gồm một hoặc nhiều câu lệnh SQL được lưu trữ trong cơ sở dữ liệu quan hệ. Nhà phát triển phần mềm sử dụng các quy trình được lưu trữ để cải thiện hiệu quả và hiệu suất. </a:t>
            </a:r>
            <a:endParaRPr lang="en-US" sz="2400"/>
          </a:p>
        </p:txBody>
      </p:sp>
      <p:sp>
        <p:nvSpPr>
          <p:cNvPr id="4" name="Content Placeholder 3"/>
          <p:cNvSpPr/>
          <p:nvPr>
            <p:ph sz="half" idx="2"/>
          </p:nvPr>
        </p:nvSpPr>
        <p:spPr/>
        <p:txBody>
          <a:bodyPr/>
          <a:p>
            <a:pPr marL="0" indent="0">
              <a:buNone/>
            </a:pPr>
            <a:r>
              <a:rPr lang="en-US" sz="2400">
                <a:sym typeface="+mn-ea"/>
              </a:rPr>
              <a:t>Ví dụ: họ có thể tạo một quy trình được lưu trữ để cập nhật bảng dịch vụ thay vì viết cùng một câu lệnh SQL trong nhiều ứng dụng khác nhau. </a:t>
            </a:r>
            <a:endParaRPr 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Các lệnh cơ bản trong SQL?</a:t>
            </a:r>
            <a:endParaRPr lang="en-US"/>
          </a:p>
        </p:txBody>
      </p:sp>
      <p:pic>
        <p:nvPicPr>
          <p:cNvPr id="5" name="Content Placeholder 4"/>
          <p:cNvPicPr>
            <a:picLocks noChangeAspect="1"/>
          </p:cNvPicPr>
          <p:nvPr>
            <p:ph sz="half" idx="1"/>
          </p:nvPr>
        </p:nvPicPr>
        <p:blipFill>
          <a:blip r:embed="rId1"/>
          <a:stretch>
            <a:fillRect/>
          </a:stretch>
        </p:blipFill>
        <p:spPr>
          <a:xfrm>
            <a:off x="2974975" y="1174750"/>
            <a:ext cx="6240780" cy="49530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Các lệnh cơ bản trong SQL?</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SQL DML (Data Manipulation Language) là ngôn ngữ thao tác dữ liệu. Các lệnh DML bao gồm:</a:t>
            </a:r>
            <a:endParaRPr lang="en-US" sz="2400"/>
          </a:p>
          <a:p>
            <a:pPr marL="457200" lvl="1" indent="0">
              <a:buNone/>
            </a:pPr>
            <a:r>
              <a:rPr lang="en-US" sz="2100">
                <a:sym typeface="+mn-ea"/>
              </a:rPr>
              <a:t>Lệnh SELECT: Lấy các bản ghi cụ thể từ một hoặc nhiều bảng.</a:t>
            </a:r>
            <a:endParaRPr lang="en-US" sz="2100">
              <a:sym typeface="+mn-ea"/>
            </a:endParaRPr>
          </a:p>
          <a:p>
            <a:pPr marL="457200" lvl="1" indent="0">
              <a:buNone/>
            </a:pPr>
            <a:r>
              <a:rPr lang="en-US" sz="2100">
                <a:sym typeface="+mn-ea"/>
              </a:rPr>
              <a:t>Lệnh INSERT: Tạo một bản ghi.</a:t>
            </a:r>
            <a:endParaRPr lang="en-US" sz="2100">
              <a:sym typeface="+mn-ea"/>
            </a:endParaRPr>
          </a:p>
          <a:p>
            <a:pPr marL="457200" lvl="1" indent="0">
              <a:buNone/>
            </a:pPr>
            <a:r>
              <a:rPr lang="en-US" sz="2100">
                <a:sym typeface="+mn-ea"/>
              </a:rPr>
              <a:t>Lệnh UPDATE: Sửa đổi các bản ghi.</a:t>
            </a:r>
            <a:endParaRPr lang="en-US" sz="2100">
              <a:sym typeface="+mn-ea"/>
            </a:endParaRPr>
          </a:p>
          <a:p>
            <a:pPr marL="457200" lvl="1" indent="0">
              <a:buNone/>
            </a:pPr>
            <a:r>
              <a:rPr lang="en-US" sz="2100">
                <a:sym typeface="+mn-ea"/>
              </a:rPr>
              <a:t>Lệnh DELETE: Xóa các bản ghi.</a:t>
            </a:r>
            <a:endParaRPr lang="en-US" sz="2100"/>
          </a:p>
          <a:p>
            <a:pPr marL="0" indent="0">
              <a:buNone/>
            </a:pPr>
            <a:r>
              <a:rPr lang="en-US" sz="2400"/>
              <a:t>Ví dụ:</a:t>
            </a:r>
            <a:endParaRPr lang="en-US" sz="2400"/>
          </a:p>
          <a:p>
            <a:pPr marL="457200" lvl="1" indent="0">
              <a:buNone/>
            </a:pPr>
            <a:r>
              <a:rPr lang="en-US" sz="2100">
                <a:sym typeface="+mn-ea"/>
              </a:rPr>
              <a:t>Select * from [Tenbang]</a:t>
            </a:r>
            <a:endParaRPr lang="en-US" sz="2100">
              <a:sym typeface="+mn-ea"/>
            </a:endParaRPr>
          </a:p>
          <a:p>
            <a:pPr marL="457200" lvl="1" indent="0">
              <a:buNone/>
            </a:pPr>
            <a:r>
              <a:rPr lang="en-US" sz="2100"/>
              <a:t>Insert into [Tenbang] values (giatri1,giatri2,...)</a:t>
            </a:r>
            <a:endParaRPr lang="en-US" sz="2100"/>
          </a:p>
          <a:p>
            <a:pPr marL="457200" lvl="1" indent="0">
              <a:buNone/>
            </a:pPr>
            <a:r>
              <a:rPr lang="en-US" sz="2100"/>
              <a:t>Update [Tenbang] set cot1 = giatri1,... where [Dieukiencapnhat]</a:t>
            </a:r>
            <a:endParaRPr lang="en-US" sz="2100"/>
          </a:p>
          <a:p>
            <a:pPr marL="0" lvl="1" indent="0">
              <a:buNone/>
            </a:pPr>
            <a:r>
              <a:rPr lang="en-US" sz="2100"/>
              <a:t>      Delete from [Tenbang] whe</a:t>
            </a:r>
            <a:r>
              <a:rPr lang="en-US" sz="2100">
                <a:sym typeface="+mn-ea"/>
              </a:rPr>
              <a:t>re [Dieukiencapnhat]</a:t>
            </a:r>
            <a:endParaRPr lang="en-US" sz="2100"/>
          </a:p>
          <a:p>
            <a:pPr marL="457200" lvl="1" indent="0">
              <a:buNone/>
            </a:pPr>
            <a:endParaRPr lang="en-US" sz="2100"/>
          </a:p>
          <a:p>
            <a:pPr marL="0" indent="0">
              <a:buNone/>
            </a:pPr>
            <a:r>
              <a:rPr lang="en-US" sz="2400"/>
              <a:t>	</a:t>
            </a:r>
            <a:endParaRPr lang="en-US" sz="2400"/>
          </a:p>
          <a:p>
            <a:pPr marL="0" indent="0">
              <a:buNone/>
            </a:pPr>
            <a:endParaRPr lang="en-US" sz="2400"/>
          </a:p>
          <a:p>
            <a:pPr marL="0" indent="0">
              <a:buNone/>
            </a:pPr>
            <a:endParaRPr 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Các lệnh cơ bản trong SQL?</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SQL DDL (Data Definition Language) DDL là ngôn ngữ định nghĩa dữ liệu. Các lệnh DDL bao gồm:</a:t>
            </a:r>
            <a:endParaRPr lang="en-US" sz="2400"/>
          </a:p>
          <a:p>
            <a:pPr marL="457200" lvl="1" indent="0">
              <a:buNone/>
            </a:pPr>
            <a:r>
              <a:rPr lang="en-US" sz="2100"/>
              <a:t>Lệnh CREATE: Tạo một bảng, một View của bảng, hoặc đối tượng khác trong Database.</a:t>
            </a:r>
            <a:endParaRPr lang="en-US" sz="2100"/>
          </a:p>
          <a:p>
            <a:pPr marL="457200" lvl="1" indent="0">
              <a:buNone/>
            </a:pPr>
            <a:r>
              <a:rPr lang="en-US" sz="2100"/>
              <a:t>Lệnh ALTER: Sửa đổi một đối tượng Database đang tồn tại, ví dụ như một bảng.</a:t>
            </a:r>
            <a:endParaRPr lang="en-US" sz="2100"/>
          </a:p>
          <a:p>
            <a:pPr marL="457200" lvl="1" indent="0">
              <a:buNone/>
            </a:pPr>
            <a:r>
              <a:rPr lang="en-US" sz="2100"/>
              <a:t>Lệnh DROP: Xóa toàn bộ một bảng, một View của bảng hoặc đối tượng khác trong một Database.</a:t>
            </a:r>
            <a:endParaRPr lang="en-US" sz="2100"/>
          </a:p>
          <a:p>
            <a:pPr marL="0" indent="0">
              <a:buNone/>
            </a:pPr>
            <a:r>
              <a:rPr lang="en-US" sz="2400"/>
              <a:t>Ví dụ:</a:t>
            </a:r>
            <a:endParaRPr lang="en-US" sz="2400"/>
          </a:p>
          <a:p>
            <a:pPr marL="457200" lvl="1" indent="0">
              <a:buNone/>
            </a:pPr>
            <a:r>
              <a:rPr lang="en-US" sz="2100"/>
              <a:t>Create table([Tencot1] giatri1,...)</a:t>
            </a:r>
            <a:endParaRPr lang="en-US" sz="2100"/>
          </a:p>
          <a:p>
            <a:pPr marL="457200" lvl="1" indent="0">
              <a:buNone/>
            </a:pPr>
            <a:r>
              <a:rPr lang="en-US" sz="2100"/>
              <a:t>Alter table table_name add column_name datatype</a:t>
            </a:r>
            <a:endParaRPr lang="en-US" sz="2100"/>
          </a:p>
          <a:p>
            <a:pPr marL="457200" lvl="1" indent="0">
              <a:buNone/>
            </a:pPr>
            <a:r>
              <a:rPr lang="en-US" sz="2100"/>
              <a:t>Drop [Tenbang]</a:t>
            </a:r>
            <a:endParaRPr lang="en-US" sz="21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Các lệnh cơ bản trong SQL?</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SQL DCL (Data Control Language) là ngôn ngữ điều khiển dữ liệu. Các lệnh DCL bao gồm:</a:t>
            </a:r>
            <a:endParaRPr lang="en-US" sz="2400"/>
          </a:p>
          <a:p>
            <a:pPr marL="457200" lvl="1" indent="0">
              <a:buNone/>
            </a:pPr>
            <a:r>
              <a:rPr lang="en-US" sz="2100"/>
              <a:t>Lệnh GRANT: Trao một quyền tới người dùng.</a:t>
            </a:r>
            <a:endParaRPr lang="en-US" sz="2100"/>
          </a:p>
          <a:p>
            <a:pPr marL="457200" lvl="1" indent="0">
              <a:buNone/>
            </a:pPr>
            <a:r>
              <a:rPr lang="en-US" sz="2100"/>
              <a:t>Lệnh REVOKE: Thu hồi quyền đã trao cho người dùng.</a:t>
            </a:r>
            <a:endParaRPr lang="en-US" sz="2100"/>
          </a:p>
          <a:p>
            <a:pPr marL="0" indent="0">
              <a:buNone/>
            </a:pPr>
            <a:r>
              <a:rPr lang="en-US" sz="2400"/>
              <a:t>Ví dụ:</a:t>
            </a:r>
            <a:endParaRPr lang="en-US" sz="2400"/>
          </a:p>
          <a:p>
            <a:pPr marL="457200" lvl="1" indent="0">
              <a:buNone/>
            </a:pPr>
            <a:r>
              <a:rPr lang="en-US" sz="1835"/>
              <a:t>GRANT SELECT ON employee TO user1.</a:t>
            </a:r>
            <a:endParaRPr lang="en-US" sz="1835"/>
          </a:p>
          <a:p>
            <a:pPr marL="457200" lvl="1" indent="0">
              <a:buNone/>
            </a:pPr>
            <a:r>
              <a:rPr lang="en-US" sz="1835"/>
              <a:t>REVOKE SELECT ON employee FROM user1.</a:t>
            </a:r>
            <a:endParaRPr lang="en-US" sz="1835"/>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Các lệnh cơ bản trong SQL?</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SQL TCL là công cụ quan hệ sử dụng ngôn ngữ kiểm soát giao dịch (TCL) để tự động thực hiện các thay đổi đối với cơ sở dữ liệu.</a:t>
            </a:r>
            <a:endParaRPr lang="en-US" sz="2400"/>
          </a:p>
          <a:p>
            <a:pPr marL="457200" lvl="1" indent="0">
              <a:buNone/>
            </a:pPr>
            <a:r>
              <a:rPr lang="en-US" sz="2100">
                <a:sym typeface="+mn-ea"/>
              </a:rPr>
              <a:t>Commit : lưu tại các thay đổi</a:t>
            </a:r>
            <a:endParaRPr lang="en-US" sz="2100"/>
          </a:p>
          <a:p>
            <a:pPr marL="457200" lvl="1" indent="0">
              <a:buNone/>
            </a:pPr>
            <a:r>
              <a:rPr lang="en-US" sz="2100">
                <a:sym typeface="+mn-ea"/>
              </a:rPr>
              <a:t>RollBack : Khôi phục lại các thay đổi</a:t>
            </a:r>
            <a:endParaRPr lang="en-US" sz="2100"/>
          </a:p>
          <a:p>
            <a:pPr marL="457200" lvl="1" indent="0">
              <a:buNone/>
            </a:pPr>
            <a:r>
              <a:rPr lang="en-US" sz="2100">
                <a:sym typeface="+mn-ea"/>
              </a:rPr>
              <a:t>SavePoint : Tạo ra các điểm trong transaction để rollback</a:t>
            </a:r>
            <a:endParaRPr lang="en-US" sz="2100"/>
          </a:p>
          <a:p>
            <a:pPr marL="0" indent="0">
              <a:buNone/>
            </a:pPr>
            <a:r>
              <a:rPr lang="en-US" sz="2400">
                <a:sym typeface="+mn-ea"/>
              </a:rPr>
              <a:t>Ví dụ: cơ sở dữ liệu sử dụng lệnh ROLLBACK để hoàn tác một giao dịch bị lỗi.</a:t>
            </a:r>
            <a:endParaRPr lang="en-US" sz="2400"/>
          </a:p>
          <a:p>
            <a:pPr marL="457200" lvl="1" indent="0">
              <a:buNone/>
            </a:pPr>
            <a:r>
              <a:rPr lang="en-US" sz="2400">
                <a:sym typeface="+mn-ea"/>
              </a:rPr>
              <a:t> </a:t>
            </a: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Store Procedure?	</a:t>
            </a:r>
            <a:endParaRPr lang="en-US"/>
          </a:p>
        </p:txBody>
      </p:sp>
      <p:sp>
        <p:nvSpPr>
          <p:cNvPr id="3" name="Content Placeholder 2"/>
          <p:cNvSpPr>
            <a:spLocks noGrp="1"/>
          </p:cNvSpPr>
          <p:nvPr>
            <p:ph sz="half" idx="1"/>
          </p:nvPr>
        </p:nvSpPr>
        <p:spPr/>
        <p:txBody>
          <a:bodyPr/>
          <a:p>
            <a:pPr marL="0" indent="0">
              <a:buNone/>
            </a:pPr>
            <a:r>
              <a:rPr lang="en-US" sz="2400"/>
              <a:t>Proceduce là chương trình trong sql gồm nhiều câu lệnh được lưu lại để sử dụng cho những lần sau, nó không trả về giá trị như trong function nhưng nó sẽ cho bạn biết chương trình có được thực thi hay không</a:t>
            </a:r>
            <a:endParaRPr lang="en-US" sz="2400"/>
          </a:p>
        </p:txBody>
      </p:sp>
      <p:sp>
        <p:nvSpPr>
          <p:cNvPr id="4" name="Content Placeholder 3"/>
          <p:cNvSpPr>
            <a:spLocks noGrp="1"/>
          </p:cNvSpPr>
          <p:nvPr>
            <p:ph sz="half" idx="2"/>
          </p:nvPr>
        </p:nvSpPr>
        <p:spPr/>
        <p:txBody>
          <a:bodyPr/>
          <a:p>
            <a:pPr marL="0" indent="0">
              <a:buNone/>
            </a:pPr>
            <a:r>
              <a:rPr lang="en-US" sz="2400"/>
              <a:t>Lợi ích:</a:t>
            </a:r>
            <a:endParaRPr lang="en-US" sz="2400"/>
          </a:p>
          <a:p>
            <a:pPr marL="457200" lvl="1" indent="0">
              <a:buNone/>
            </a:pPr>
            <a:r>
              <a:rPr lang="en-US" sz="2100"/>
              <a:t>+ Dễ dàng sử code mà không cần triển khai hay khởi động lại ứng dụng</a:t>
            </a:r>
            <a:endParaRPr lang="en-US" sz="2100"/>
          </a:p>
          <a:p>
            <a:pPr marL="457200" lvl="1" indent="0">
              <a:buNone/>
            </a:pPr>
            <a:r>
              <a:rPr lang="en-US" sz="2100"/>
              <a:t>+ Giảm tải truy cập mạng</a:t>
            </a:r>
            <a:endParaRPr lang="en-US" sz="2100"/>
          </a:p>
          <a:p>
            <a:pPr marL="457200" lvl="1" indent="0">
              <a:buNone/>
            </a:pPr>
            <a:r>
              <a:rPr lang="en-US" sz="2100"/>
              <a:t>+ Có thể tái sử dụng</a:t>
            </a:r>
            <a:endParaRPr lang="en-US" sz="2100"/>
          </a:p>
          <a:p>
            <a:pPr marL="457200" lvl="1" indent="0">
              <a:buNone/>
            </a:pPr>
            <a:r>
              <a:rPr lang="en-US" sz="2100"/>
              <a:t>+ Bảo mật</a:t>
            </a:r>
            <a:endParaRPr lang="en-US"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Thuộc tính (attribute)	</a:t>
            </a:r>
            <a:endParaRPr lang="en-US"/>
          </a:p>
        </p:txBody>
      </p:sp>
      <p:sp>
        <p:nvSpPr>
          <p:cNvPr id="3" name="Content Placeholder 2"/>
          <p:cNvSpPr>
            <a:spLocks noGrp="1"/>
          </p:cNvSpPr>
          <p:nvPr>
            <p:ph idx="1"/>
          </p:nvPr>
        </p:nvSpPr>
        <p:spPr/>
        <p:txBody>
          <a:bodyPr>
            <a:normAutofit lnSpcReduction="20000"/>
          </a:bodyPr>
          <a:p>
            <a:r>
              <a:rPr lang="en-US"/>
              <a:t>Các loại thuộc tính :</a:t>
            </a:r>
            <a:endParaRPr lang="en-US"/>
          </a:p>
          <a:p>
            <a:pPr lvl="1">
              <a:lnSpc>
                <a:spcPct val="110000"/>
              </a:lnSpc>
            </a:pPr>
            <a:r>
              <a:rPr lang="en-US"/>
              <a:t>Thuộc tính đơn giản: Các thuộc tính là phân tử không thể được phân chia thêm nữa.</a:t>
            </a:r>
            <a:endParaRPr lang="en-US"/>
          </a:p>
          <a:p>
            <a:pPr lvl="2">
              <a:lnSpc>
                <a:spcPct val="110000"/>
              </a:lnSpc>
            </a:pPr>
            <a:r>
              <a:rPr lang="en-US" sz="2000"/>
              <a:t>Ví dụ: Thuộc tính số điện thoại của thực thể SINHVIEN</a:t>
            </a:r>
            <a:endParaRPr lang="en-US"/>
          </a:p>
          <a:p>
            <a:pPr lvl="1">
              <a:lnSpc>
                <a:spcPct val="110000"/>
              </a:lnSpc>
            </a:pPr>
            <a:r>
              <a:rPr lang="en-US"/>
              <a:t>Thuộc tính tổng hợp: Thuộc tính bắt nguồn từ một thuộc tính và có thể chia nhỏ được.</a:t>
            </a:r>
            <a:endParaRPr lang="en-US"/>
          </a:p>
          <a:p>
            <a:pPr lvl="2">
              <a:lnSpc>
                <a:spcPct val="110000"/>
              </a:lnSpc>
            </a:pPr>
            <a:r>
              <a:rPr lang="en-US" sz="2000"/>
              <a:t>Ví dụ: Thuộc tính họ tên bao gồm cả họ và tên</a:t>
            </a:r>
            <a:endParaRPr lang="en-US"/>
          </a:p>
          <a:p>
            <a:pPr lvl="1">
              <a:lnSpc>
                <a:spcPct val="110000"/>
              </a:lnSpc>
            </a:pPr>
            <a:r>
              <a:rPr lang="en-US"/>
              <a:t>Thuộc tính suy diễn: Thuộc tính được tính toán hoặc được lấy từ một thuộc tính khác.</a:t>
            </a:r>
            <a:endParaRPr lang="en-US"/>
          </a:p>
          <a:p>
            <a:pPr lvl="2">
              <a:lnSpc>
                <a:spcPct val="110000"/>
              </a:lnSpc>
            </a:pPr>
            <a:r>
              <a:rPr lang="en-US"/>
              <a:t>Ví dụ: thuộc tính tuổi suy ra từ ngày sinh</a:t>
            </a:r>
            <a:endParaRPr lang="en-US"/>
          </a:p>
          <a:p>
            <a:pPr lvl="2">
              <a:lnSpc>
                <a:spcPct val="110000"/>
              </a:lnSpc>
            </a:pPr>
            <a:r>
              <a:rPr lang="en-US"/>
              <a:t>Ký hiệu: </a:t>
            </a:r>
            <a:endParaRPr lang="en-US"/>
          </a:p>
          <a:p>
            <a:pPr lvl="1"/>
            <a:endParaRPr lang="en-US"/>
          </a:p>
        </p:txBody>
      </p:sp>
      <p:sp>
        <p:nvSpPr>
          <p:cNvPr id="4" name="Oval 3"/>
          <p:cNvSpPr/>
          <p:nvPr/>
        </p:nvSpPr>
        <p:spPr>
          <a:xfrm>
            <a:off x="3405505" y="5285740"/>
            <a:ext cx="2099945" cy="842010"/>
          </a:xfrm>
          <a:prstGeom prst="ellipse">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600"/>
              <a:t>Tên thuộc tính</a:t>
            </a:r>
            <a:endParaRPr lang="en-US" sz="16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Store Procedure?	</a:t>
            </a:r>
            <a:endParaRPr lang="en-US"/>
          </a:p>
        </p:txBody>
      </p:sp>
      <p:sp>
        <p:nvSpPr>
          <p:cNvPr id="4" name="Content Placeholder 3"/>
          <p:cNvSpPr>
            <a:spLocks noGrp="1"/>
          </p:cNvSpPr>
          <p:nvPr>
            <p:ph sz="half" idx="2"/>
          </p:nvPr>
        </p:nvSpPr>
        <p:spPr>
          <a:xfrm>
            <a:off x="610235" y="773430"/>
            <a:ext cx="10886440" cy="5758815"/>
          </a:xfrm>
        </p:spPr>
        <p:txBody>
          <a:bodyPr/>
          <a:p>
            <a:pPr marL="0" indent="0">
              <a:buNone/>
            </a:pPr>
            <a:r>
              <a:rPr lang="en-US" sz="2400"/>
              <a:t>Cấu trúc:</a:t>
            </a:r>
            <a:endParaRPr lang="en-US" sz="2400"/>
          </a:p>
          <a:p>
            <a:pPr marL="0" indent="0">
              <a:buNone/>
            </a:pPr>
            <a:r>
              <a:rPr lang="en-US" sz="2400"/>
              <a:t>CREATE { PROCEDURE | PROC } [schema_name.]procedure_name</a:t>
            </a:r>
            <a:endParaRPr lang="en-US" sz="2400"/>
          </a:p>
          <a:p>
            <a:pPr marL="0" indent="0">
              <a:buNone/>
            </a:pPr>
            <a:r>
              <a:rPr lang="en-US" sz="2400"/>
              <a:t>[ @parameter [type_schema_name.] datatype</a:t>
            </a:r>
            <a:endParaRPr lang="en-US" sz="2400"/>
          </a:p>
          <a:p>
            <a:pPr marL="0" indent="0">
              <a:buNone/>
            </a:pPr>
            <a:r>
              <a:rPr lang="en-US" sz="2400"/>
              <a:t>[ VARYING ] [ = default ] [ OUT | OUTPUT | READONLY ]</a:t>
            </a:r>
            <a:endParaRPr lang="en-US" sz="2400"/>
          </a:p>
          <a:p>
            <a:pPr marL="0" indent="0">
              <a:buNone/>
            </a:pPr>
            <a:r>
              <a:rPr lang="en-US" sz="2400"/>
              <a:t>, @parameter [type_schema_name.] datatype</a:t>
            </a:r>
            <a:endParaRPr lang="en-US" sz="2400"/>
          </a:p>
          <a:p>
            <a:pPr marL="0" indent="0">
              <a:buNone/>
            </a:pPr>
            <a:r>
              <a:rPr lang="en-US" sz="2400"/>
              <a:t>[ VARYING ] [ = default ] [ OUT | OUTPUT | READONLY ] ]</a:t>
            </a:r>
            <a:endParaRPr lang="en-US" sz="2400"/>
          </a:p>
          <a:p>
            <a:pPr marL="0" indent="0">
              <a:buNone/>
            </a:pPr>
            <a:r>
              <a:rPr lang="en-US" sz="2400"/>
              <a:t>[ WITH { ENCRYPTION | RECOMPILE | EXECUTE AS Clause } ]</a:t>
            </a:r>
            <a:endParaRPr lang="en-US" sz="2400"/>
          </a:p>
          <a:p>
            <a:pPr marL="0" indent="0">
              <a:buNone/>
            </a:pPr>
            <a:r>
              <a:rPr lang="en-US" sz="2400"/>
              <a:t>[ FOR REPLICATION ]</a:t>
            </a:r>
            <a:endParaRPr lang="en-US" sz="2400"/>
          </a:p>
          <a:p>
            <a:pPr marL="0" indent="0">
              <a:buNone/>
            </a:pPr>
            <a:r>
              <a:rPr lang="en-US" sz="2400"/>
              <a:t>AS</a:t>
            </a:r>
            <a:endParaRPr lang="en-US" sz="2400"/>
          </a:p>
          <a:p>
            <a:pPr marL="0" indent="0">
              <a:buNone/>
            </a:pPr>
            <a:r>
              <a:rPr lang="en-US" sz="2400"/>
              <a:t>BEGIN</a:t>
            </a:r>
            <a:endParaRPr lang="en-US" sz="2400"/>
          </a:p>
          <a:p>
            <a:pPr marL="0" indent="0">
              <a:buNone/>
            </a:pPr>
            <a:r>
              <a:rPr lang="en-US" sz="2400"/>
              <a:t>[declaration_section]</a:t>
            </a:r>
            <a:endParaRPr lang="en-US" sz="2400"/>
          </a:p>
          <a:p>
            <a:pPr marL="0" indent="0">
              <a:buNone/>
            </a:pPr>
            <a:r>
              <a:rPr lang="en-US" sz="2400"/>
              <a:t>executable_section</a:t>
            </a:r>
            <a:endParaRPr lang="en-US" sz="2400"/>
          </a:p>
          <a:p>
            <a:pPr marL="0" indent="0">
              <a:buNone/>
            </a:pPr>
            <a:r>
              <a:rPr lang="en-US" sz="2400"/>
              <a:t>END;</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Store Procedure?	</a:t>
            </a:r>
            <a:endParaRPr lang="en-US"/>
          </a:p>
        </p:txBody>
      </p:sp>
      <p:sp>
        <p:nvSpPr>
          <p:cNvPr id="3" name="Content Placeholder 2"/>
          <p:cNvSpPr>
            <a:spLocks noGrp="1"/>
          </p:cNvSpPr>
          <p:nvPr>
            <p:ph sz="half" idx="1"/>
          </p:nvPr>
        </p:nvSpPr>
        <p:spPr>
          <a:xfrm>
            <a:off x="609600" y="772795"/>
            <a:ext cx="10972800" cy="5759450"/>
          </a:xfrm>
        </p:spPr>
        <p:txBody>
          <a:bodyPr/>
          <a:p>
            <a:pPr marL="0" indent="0">
              <a:buNone/>
            </a:pPr>
            <a:r>
              <a:rPr lang="en-US" sz="2300"/>
              <a:t>schema_name: Tên schema (lược đồ) sở hữu procedure.</a:t>
            </a:r>
            <a:endParaRPr lang="en-US" sz="2300"/>
          </a:p>
          <a:p>
            <a:pPr marL="0" indent="0">
              <a:buNone/>
            </a:pPr>
            <a:r>
              <a:rPr lang="en-US" sz="2300"/>
              <a:t>procedure_name: Tên gán cho procedure</a:t>
            </a:r>
            <a:endParaRPr lang="en-US" sz="2300"/>
          </a:p>
          <a:p>
            <a:pPr marL="0" indent="0">
              <a:buNone/>
            </a:pPr>
            <a:r>
              <a:rPr lang="en-US" sz="2300"/>
              <a:t>@parameter: Một hay nhiều tham số được truyền vào hàm.</a:t>
            </a:r>
            <a:endParaRPr lang="en-US" sz="2300"/>
          </a:p>
          <a:p>
            <a:pPr marL="0" indent="0">
              <a:buNone/>
            </a:pPr>
            <a:r>
              <a:rPr lang="en-US" sz="2300"/>
              <a:t>type_schema_name: Kiểu dữ liệu của schema (nếu có).</a:t>
            </a:r>
            <a:endParaRPr lang="en-US" sz="2300"/>
          </a:p>
          <a:p>
            <a:pPr marL="0" indent="0">
              <a:buNone/>
            </a:pPr>
            <a:r>
              <a:rPr lang="en-US" sz="2300"/>
              <a:t>Datatype: Kiểu dữ liệu cho @parameter.</a:t>
            </a:r>
            <a:endParaRPr lang="en-US" sz="2300"/>
          </a:p>
          <a:p>
            <a:pPr marL="0" indent="0">
              <a:buNone/>
            </a:pPr>
            <a:r>
              <a:rPr lang="en-US" sz="2300"/>
              <a:t>Default: Giá trị mặc định gán cho @parameter.</a:t>
            </a:r>
            <a:endParaRPr lang="en-US" sz="2300"/>
          </a:p>
          <a:p>
            <a:pPr marL="0" indent="0">
              <a:buNone/>
            </a:pPr>
            <a:r>
              <a:rPr lang="en-US" sz="2300"/>
              <a:t>OUT/OUTPUT: @parameter là một tham số đầu ra</a:t>
            </a:r>
            <a:endParaRPr lang="en-US" sz="2300"/>
          </a:p>
          <a:p>
            <a:pPr marL="0" indent="0">
              <a:buNone/>
            </a:pPr>
            <a:r>
              <a:rPr lang="en-US" sz="2300"/>
              <a:t>READONLY: @parameter không thể bị procedure ghi đè lên.</a:t>
            </a:r>
            <a:endParaRPr lang="en-US" sz="2300"/>
          </a:p>
          <a:p>
            <a:pPr marL="0" indent="0">
              <a:buNone/>
            </a:pPr>
            <a:r>
              <a:rPr lang="en-US" sz="2300"/>
              <a:t>ENCRYPTION: Mã nguồn (source) của procedure sẽ không được lưu trữ dưới dạng text trong hệ thống.</a:t>
            </a:r>
            <a:endParaRPr lang="en-US" sz="2300"/>
          </a:p>
          <a:p>
            <a:pPr marL="0" indent="0">
              <a:buNone/>
            </a:pPr>
            <a:r>
              <a:rPr lang="en-US" sz="2300"/>
              <a:t>RECOMPILE: Truy vấn sẽ không được lưu ở bộ nhớ đệm (cache) cho thủ tục này.</a:t>
            </a:r>
            <a:endParaRPr lang="en-US" sz="2300"/>
          </a:p>
          <a:p>
            <a:pPr marL="0" indent="0">
              <a:buNone/>
            </a:pPr>
            <a:r>
              <a:rPr lang="en-US" sz="2300"/>
              <a:t>EXECUTE AS clause: Xác định ngữ cảnh bảo mật để thực thi thủ tục.</a:t>
            </a:r>
            <a:endParaRPr lang="en-US" sz="2300"/>
          </a:p>
          <a:p>
            <a:pPr marL="0" indent="0">
              <a:buNone/>
            </a:pPr>
            <a:r>
              <a:rPr lang="en-US" sz="2300"/>
              <a:t>FOR REPLICATION: Procedure đã lưu sẽ chỉ được thực thi trong quá trình replication (nhân bản).</a:t>
            </a:r>
            <a:endParaRPr lang="en-US" sz="23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Store Proceduce?</a:t>
            </a:r>
            <a:endParaRPr lang="en-US"/>
          </a:p>
        </p:txBody>
      </p:sp>
      <p:pic>
        <p:nvPicPr>
          <p:cNvPr id="5" name="Content Placeholder 4"/>
          <p:cNvPicPr>
            <a:picLocks noChangeAspect="1"/>
          </p:cNvPicPr>
          <p:nvPr>
            <p:ph sz="half" idx="1"/>
          </p:nvPr>
        </p:nvPicPr>
        <p:blipFill>
          <a:blip r:embed="rId1"/>
          <a:stretch>
            <a:fillRect/>
          </a:stretch>
        </p:blipFill>
        <p:spPr>
          <a:xfrm>
            <a:off x="1795780" y="773430"/>
            <a:ext cx="9130665" cy="560641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Store Procedure?	</a:t>
            </a:r>
            <a:endParaRPr lang="en-US"/>
          </a:p>
        </p:txBody>
      </p:sp>
      <p:sp>
        <p:nvSpPr>
          <p:cNvPr id="3" name="Content Placeholder 2"/>
          <p:cNvSpPr>
            <a:spLocks noGrp="1"/>
          </p:cNvSpPr>
          <p:nvPr>
            <p:ph sz="half" idx="1"/>
          </p:nvPr>
        </p:nvSpPr>
        <p:spPr>
          <a:xfrm>
            <a:off x="609600" y="772795"/>
            <a:ext cx="10972800" cy="5759450"/>
          </a:xfrm>
        </p:spPr>
        <p:txBody>
          <a:bodyPr/>
          <a:p>
            <a:pPr marL="0" indent="0">
              <a:buNone/>
            </a:pPr>
            <a:r>
              <a:rPr lang="en-US" sz="2300"/>
              <a:t>Ví dụ:</a:t>
            </a:r>
            <a:endParaRPr lang="en-US" sz="2300"/>
          </a:p>
          <a:p>
            <a:pPr marL="0" indent="0">
              <a:buNone/>
            </a:pPr>
            <a:r>
              <a:rPr lang="en-US" sz="2300"/>
              <a:t>create proc timthongtinnhanvientheochuyennganh @chuyennganh nvarchar(100)</a:t>
            </a:r>
            <a:endParaRPr lang="en-US" sz="2300"/>
          </a:p>
          <a:p>
            <a:pPr marL="0" indent="0">
              <a:buNone/>
            </a:pPr>
            <a:r>
              <a:rPr lang="en-US" sz="2300"/>
              <a:t>as</a:t>
            </a:r>
            <a:endParaRPr lang="en-US" sz="2300"/>
          </a:p>
          <a:p>
            <a:pPr marL="0" indent="0">
              <a:buNone/>
            </a:pPr>
            <a:r>
              <a:rPr lang="en-US" sz="2300"/>
              <a:t>select tennhanvien, tenchuyennganh, tenphongban</a:t>
            </a:r>
            <a:endParaRPr lang="en-US" sz="2300"/>
          </a:p>
          <a:p>
            <a:pPr marL="0" indent="0">
              <a:buNone/>
            </a:pPr>
            <a:r>
              <a:rPr lang="en-US" sz="2300"/>
              <a:t>from nhanvien, chuyennganh, phongban</a:t>
            </a:r>
            <a:endParaRPr lang="en-US" sz="2300"/>
          </a:p>
          <a:p>
            <a:pPr marL="0" indent="0">
              <a:buNone/>
            </a:pPr>
            <a:r>
              <a:rPr lang="en-US" sz="2300"/>
              <a:t>where nhanvien.idchuyennganh = chuyennganh.id and nhanvien.idphongban = phongban.id and tenchuyennganh like @chuyennganh</a:t>
            </a:r>
            <a:endParaRPr lang="en-US" sz="2300"/>
          </a:p>
          <a:p>
            <a:pPr marL="0" indent="0">
              <a:buNone/>
            </a:pPr>
            <a:r>
              <a:rPr lang="en-US" sz="2300"/>
              <a:t>exec timthongtinnhanvientheochuyennganh @chuyennganh = 'Marketing'</a:t>
            </a:r>
            <a:endParaRPr lang="en-US" sz="23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 Function?	</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Function khi việc nhằm đáp ứng nhu cầu nào đó, hàm được lưu trữ và có thể truyền tham số và trả về giá trị</a:t>
            </a:r>
            <a:endParaRPr lang="en-US" sz="2400"/>
          </a:p>
          <a:p>
            <a:pPr marL="0" indent="0">
              <a:buNone/>
            </a:pPr>
            <a:r>
              <a:rPr lang="en-US" sz="2400"/>
              <a:t>- Lúc gọi phải đi kèm với câu truy vấn hoặc 1 câu lệnh sử lý</a:t>
            </a:r>
            <a:endParaRPr lang="en-US" sz="2400"/>
          </a:p>
          <a:p>
            <a:pPr marL="0" indent="0">
              <a:buNone/>
            </a:pPr>
            <a:r>
              <a:rPr lang="en-US" sz="2400"/>
              <a:t>- Lúc gọi function phải có .dbo phía trước function cần gọi</a:t>
            </a:r>
            <a:endParaRPr lang="en-US" sz="2400"/>
          </a:p>
          <a:p>
            <a:pPr marL="0" indent="0">
              <a:buNone/>
            </a:pPr>
            <a:r>
              <a:rPr lang="en-US" sz="2400"/>
              <a:t>- Sửa function thì thay create thành alter</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 Function?	</a:t>
            </a:r>
            <a:endParaRPr lang="en-US"/>
          </a:p>
        </p:txBody>
      </p:sp>
      <p:sp>
        <p:nvSpPr>
          <p:cNvPr id="4" name="Content Placeholder 3"/>
          <p:cNvSpPr>
            <a:spLocks noGrp="1"/>
          </p:cNvSpPr>
          <p:nvPr>
            <p:ph sz="half" idx="2"/>
          </p:nvPr>
        </p:nvSpPr>
        <p:spPr>
          <a:xfrm>
            <a:off x="610235" y="773430"/>
            <a:ext cx="10886440" cy="5758815"/>
          </a:xfrm>
        </p:spPr>
        <p:txBody>
          <a:bodyPr/>
          <a:p>
            <a:pPr marL="0" indent="0">
              <a:buNone/>
            </a:pPr>
            <a:r>
              <a:rPr lang="en-US" sz="2200"/>
              <a:t>Cấu trúc:</a:t>
            </a:r>
            <a:endParaRPr lang="en-US" sz="2200"/>
          </a:p>
          <a:p>
            <a:pPr marL="0" indent="0">
              <a:buNone/>
            </a:pPr>
            <a:r>
              <a:rPr lang="en-US" sz="2200"/>
              <a:t>CREATE FUNCTION [schema_name.]function_name</a:t>
            </a:r>
            <a:endParaRPr lang="en-US" sz="2200"/>
          </a:p>
          <a:p>
            <a:pPr marL="0" indent="0">
              <a:buNone/>
            </a:pPr>
            <a:r>
              <a:rPr lang="en-US" sz="2200"/>
              <a:t>( [ @parameter [ AS ] [type_schema_name.] datatype [ = default ] [ READONLY ]</a:t>
            </a:r>
            <a:endParaRPr lang="en-US" sz="2200"/>
          </a:p>
          <a:p>
            <a:pPr marL="0" indent="0">
              <a:buNone/>
            </a:pPr>
            <a:r>
              <a:rPr lang="en-US" sz="2200"/>
              <a:t>, @parameter [ AS ] [type_schema_name.] datatype [ = default ] [ READONLY ] ])</a:t>
            </a:r>
            <a:endParaRPr lang="en-US" sz="2200"/>
          </a:p>
          <a:p>
            <a:pPr marL="0" indent="0">
              <a:buNone/>
            </a:pPr>
            <a:r>
              <a:rPr lang="en-US" sz="2200"/>
              <a:t>RETURNS return_datatype</a:t>
            </a:r>
            <a:endParaRPr lang="en-US" sz="2200"/>
          </a:p>
          <a:p>
            <a:pPr marL="0" indent="0">
              <a:buNone/>
            </a:pPr>
            <a:r>
              <a:rPr lang="en-US" sz="2200"/>
              <a:t>[ WITH { ENCRYPTION | SCHEMABINDING | RETURNS NULL ON NULL INPUT</a:t>
            </a:r>
            <a:endParaRPr lang="en-US" sz="2200"/>
          </a:p>
          <a:p>
            <a:pPr marL="0" indent="0">
              <a:buNone/>
            </a:pPr>
            <a:r>
              <a:rPr lang="en-US" sz="2200"/>
              <a:t>| CALLED ON NULL INPUT | EXECUTE AS Clause ]</a:t>
            </a:r>
            <a:endParaRPr lang="en-US" sz="2200"/>
          </a:p>
          <a:p>
            <a:pPr marL="0" indent="0">
              <a:buNone/>
            </a:pPr>
            <a:r>
              <a:rPr lang="en-US" sz="2200"/>
              <a:t>[ AS ]</a:t>
            </a:r>
            <a:endParaRPr lang="en-US" sz="2200"/>
          </a:p>
          <a:p>
            <a:pPr marL="0" indent="0">
              <a:buNone/>
            </a:pPr>
            <a:r>
              <a:rPr lang="en-US" sz="2200"/>
              <a:t>BEGIN</a:t>
            </a:r>
            <a:endParaRPr lang="en-US" sz="2200"/>
          </a:p>
          <a:p>
            <a:pPr marL="0" indent="0">
              <a:buNone/>
            </a:pPr>
            <a:r>
              <a:rPr lang="en-US" sz="2200"/>
              <a:t>[declaration_section]</a:t>
            </a:r>
            <a:endParaRPr lang="en-US" sz="2200"/>
          </a:p>
          <a:p>
            <a:pPr marL="0" indent="0">
              <a:buNone/>
            </a:pPr>
            <a:r>
              <a:rPr lang="en-US" sz="2200"/>
              <a:t>executable_section</a:t>
            </a:r>
            <a:endParaRPr lang="en-US" sz="2200"/>
          </a:p>
          <a:p>
            <a:pPr marL="0" indent="0">
              <a:buNone/>
            </a:pPr>
            <a:r>
              <a:rPr lang="en-US" sz="2200"/>
              <a:t>RETURN return_value</a:t>
            </a:r>
            <a:endParaRPr lang="en-US" sz="2200"/>
          </a:p>
          <a:p>
            <a:pPr marL="0" indent="0">
              <a:buNone/>
            </a:pPr>
            <a:r>
              <a:rPr lang="en-US" sz="2200"/>
              <a:t>END;</a:t>
            </a:r>
            <a:endParaRPr lang="en-US" sz="2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 Function?	</a:t>
            </a:r>
            <a:endParaRPr lang="en-US"/>
          </a:p>
        </p:txBody>
      </p:sp>
      <p:sp>
        <p:nvSpPr>
          <p:cNvPr id="3" name="Content Placeholder 2"/>
          <p:cNvSpPr>
            <a:spLocks noGrp="1"/>
          </p:cNvSpPr>
          <p:nvPr>
            <p:ph sz="half" idx="1"/>
          </p:nvPr>
        </p:nvSpPr>
        <p:spPr>
          <a:xfrm>
            <a:off x="609600" y="772795"/>
            <a:ext cx="10972800" cy="5759450"/>
          </a:xfrm>
        </p:spPr>
        <p:txBody>
          <a:bodyPr/>
          <a:p>
            <a:pPr marL="0" indent="0">
              <a:buNone/>
            </a:pPr>
            <a:r>
              <a:rPr lang="en-US" sz="2000"/>
              <a:t>schema_name: Tên schema (lược đồ) sở hữu function.</a:t>
            </a:r>
            <a:endParaRPr lang="en-US" sz="2000"/>
          </a:p>
          <a:p>
            <a:pPr marL="0" indent="0">
              <a:buNone/>
            </a:pPr>
            <a:r>
              <a:rPr lang="en-US" sz="2000"/>
              <a:t>function_name: Tên gán cho function.</a:t>
            </a:r>
            <a:endParaRPr lang="en-US" sz="2000"/>
          </a:p>
          <a:p>
            <a:pPr marL="0" indent="0">
              <a:buNone/>
            </a:pPr>
            <a:r>
              <a:rPr lang="en-US" sz="2000"/>
              <a:t>@parameter: Một hay nhiều tham số được truyền vào hàm.</a:t>
            </a:r>
            <a:endParaRPr lang="en-US" sz="2000"/>
          </a:p>
          <a:p>
            <a:pPr marL="0" indent="0">
              <a:buNone/>
            </a:pPr>
            <a:r>
              <a:rPr lang="en-US" sz="2000"/>
              <a:t>type_schema_name: Kiểu dữ liệu của schema (nếu có).</a:t>
            </a:r>
            <a:endParaRPr lang="en-US" sz="2000"/>
          </a:p>
          <a:p>
            <a:pPr marL="0" indent="0">
              <a:buNone/>
            </a:pPr>
            <a:r>
              <a:rPr lang="en-US" sz="2000"/>
              <a:t>Datatype: Kiểu dữ liệu cho @parameter.</a:t>
            </a:r>
            <a:endParaRPr lang="en-US" sz="2000"/>
          </a:p>
          <a:p>
            <a:pPr marL="0" indent="0">
              <a:buNone/>
            </a:pPr>
            <a:r>
              <a:rPr lang="en-US" sz="2000"/>
              <a:t>Default: Giá trị mặc định gán cho @parameter.</a:t>
            </a:r>
            <a:endParaRPr lang="en-US" sz="2000"/>
          </a:p>
          <a:p>
            <a:pPr marL="0" indent="0">
              <a:buNone/>
            </a:pPr>
            <a:r>
              <a:rPr lang="en-US" sz="2000"/>
              <a:t>READONLY: @parameter không thể bị function ghi đè lên.</a:t>
            </a:r>
            <a:endParaRPr lang="en-US" sz="2000"/>
          </a:p>
          <a:p>
            <a:pPr marL="0" indent="0">
              <a:buNone/>
            </a:pPr>
            <a:r>
              <a:rPr lang="en-US" sz="2000"/>
              <a:t>return_datatype: Kiểu dữ liệu của giá trị trả về.</a:t>
            </a:r>
            <a:endParaRPr lang="en-US" sz="2000"/>
          </a:p>
          <a:p>
            <a:pPr marL="0" indent="0">
              <a:buNone/>
            </a:pPr>
            <a:r>
              <a:rPr lang="en-US" sz="2000"/>
              <a:t>ENCRYPTION: Mã nguồn (source) của function sẽ không được lưu trữ dưới dạng text trong hệ thống.</a:t>
            </a:r>
            <a:endParaRPr lang="en-US" sz="2000"/>
          </a:p>
          <a:p>
            <a:pPr marL="0" indent="0">
              <a:buNone/>
            </a:pPr>
            <a:r>
              <a:rPr lang="en-US" sz="2000"/>
              <a:t>SCHEMABINDING: Đảm bảo các đối tượng không bị chỉnh sửa gây ảnh hưởng đến function.</a:t>
            </a:r>
            <a:endParaRPr lang="en-US" sz="2000"/>
          </a:p>
          <a:p>
            <a:pPr marL="0" indent="0">
              <a:buNone/>
            </a:pPr>
            <a:r>
              <a:rPr lang="en-US" sz="2000"/>
              <a:t>RETURNS NULL ON NULL INPUT: Hàm sẽ trả về NULL nếu bất cứ parameter nào là NULL.</a:t>
            </a:r>
            <a:endParaRPr lang="en-US" sz="2000"/>
          </a:p>
          <a:p>
            <a:pPr marL="0" indent="0">
              <a:buNone/>
            </a:pPr>
            <a:r>
              <a:rPr lang="en-US" sz="2000"/>
              <a:t>CALL ON NULL INPUT: Hàm sẽ thực thi cho dù bao gồm tham số là NULL.</a:t>
            </a:r>
            <a:endParaRPr lang="en-US" sz="2000"/>
          </a:p>
          <a:p>
            <a:pPr marL="0" indent="0">
              <a:buNone/>
            </a:pPr>
            <a:r>
              <a:rPr lang="en-US" sz="2000"/>
              <a:t>EXECUTE AS clause: Xác định ngữ cảnh bảo mật để thực thi hàm.</a:t>
            </a:r>
            <a:endParaRPr lang="en-US" sz="2000"/>
          </a:p>
          <a:p>
            <a:pPr marL="0" indent="0">
              <a:buNone/>
            </a:pPr>
            <a:r>
              <a:rPr lang="en-US" sz="2000"/>
              <a:t>return_value: Giá trị được trả về.</a:t>
            </a:r>
            <a:endParaRPr lang="en-US"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 Function?	</a:t>
            </a:r>
            <a:endParaRPr lang="en-US"/>
          </a:p>
        </p:txBody>
      </p:sp>
      <p:sp>
        <p:nvSpPr>
          <p:cNvPr id="3" name="Content Placeholder 2"/>
          <p:cNvSpPr>
            <a:spLocks noGrp="1"/>
          </p:cNvSpPr>
          <p:nvPr>
            <p:ph sz="half" idx="1"/>
          </p:nvPr>
        </p:nvSpPr>
        <p:spPr>
          <a:xfrm>
            <a:off x="609600" y="772795"/>
            <a:ext cx="10972800" cy="5759450"/>
          </a:xfrm>
        </p:spPr>
        <p:txBody>
          <a:bodyPr/>
          <a:p>
            <a:pPr marL="0" indent="0">
              <a:buNone/>
            </a:pPr>
            <a:r>
              <a:rPr lang="en-US" sz="2400"/>
              <a:t>Ví dụ:</a:t>
            </a:r>
            <a:endParaRPr lang="en-US" sz="2400"/>
          </a:p>
          <a:p>
            <a:pPr marL="0" indent="0">
              <a:buNone/>
            </a:pPr>
            <a:r>
              <a:rPr lang="en-US" sz="2300"/>
              <a:t>CREATE FUNCTION diachinv (@id int)</a:t>
            </a:r>
            <a:endParaRPr lang="en-US" sz="2300"/>
          </a:p>
          <a:p>
            <a:pPr marL="0" indent="0">
              <a:buNone/>
            </a:pPr>
            <a:r>
              <a:rPr lang="en-US" sz="2300"/>
              <a:t>RETURNS nvarchar(500)</a:t>
            </a:r>
            <a:endParaRPr lang="en-US" sz="2300"/>
          </a:p>
          <a:p>
            <a:pPr marL="0" indent="0">
              <a:buNone/>
            </a:pPr>
            <a:r>
              <a:rPr lang="en-US" sz="2300"/>
              <a:t>AS</a:t>
            </a:r>
            <a:endParaRPr lang="en-US" sz="2300"/>
          </a:p>
          <a:p>
            <a:pPr marL="0" indent="0">
              <a:buNone/>
            </a:pPr>
            <a:r>
              <a:rPr lang="en-US" sz="2300"/>
              <a:t>BEGIN</a:t>
            </a:r>
            <a:endParaRPr lang="en-US" sz="2300"/>
          </a:p>
          <a:p>
            <a:pPr marL="0" indent="0">
              <a:buNone/>
            </a:pPr>
            <a:r>
              <a:rPr lang="en-US" sz="2300"/>
              <a:t>DECLARE @diachi nvarchar(500);</a:t>
            </a:r>
            <a:endParaRPr lang="en-US" sz="2300"/>
          </a:p>
          <a:p>
            <a:pPr marL="0" indent="0">
              <a:buNone/>
            </a:pPr>
            <a:r>
              <a:rPr lang="en-US" sz="2300"/>
              <a:t>SELECT @diachi = diachi </a:t>
            </a:r>
            <a:endParaRPr lang="en-US" sz="2300"/>
          </a:p>
          <a:p>
            <a:pPr marL="0" indent="0">
              <a:buNone/>
            </a:pPr>
            <a:r>
              <a:rPr lang="en-US" sz="2300"/>
              <a:t>FROM nhanvien </a:t>
            </a:r>
            <a:endParaRPr lang="en-US" sz="2300"/>
          </a:p>
          <a:p>
            <a:pPr marL="0" indent="0">
              <a:buNone/>
            </a:pPr>
            <a:r>
              <a:rPr lang="en-US" sz="2300"/>
              <a:t>WHERE id = @id;</a:t>
            </a:r>
            <a:endParaRPr lang="en-US" sz="2300"/>
          </a:p>
          <a:p>
            <a:pPr marL="0" indent="0">
              <a:buNone/>
            </a:pPr>
            <a:r>
              <a:rPr lang="en-US" sz="2300"/>
              <a:t>RETURN @diachi;</a:t>
            </a:r>
            <a:endParaRPr lang="en-US" sz="2300"/>
          </a:p>
          <a:p>
            <a:pPr marL="0" indent="0">
              <a:buNone/>
            </a:pPr>
            <a:r>
              <a:rPr lang="en-US" sz="2300"/>
              <a:t>END</a:t>
            </a:r>
            <a:endParaRPr lang="en-US" sz="2300"/>
          </a:p>
          <a:p>
            <a:pPr marL="0" indent="0">
              <a:buNone/>
            </a:pPr>
            <a:r>
              <a:rPr lang="en-US" sz="2300"/>
              <a:t>select dbo.diachinv(3)</a:t>
            </a:r>
            <a:endParaRPr lang="en-US" sz="23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 Trigger?	</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Trigger chính là thủ tục sql và được thực thi khi có lệnh insert, update, delete</a:t>
            </a:r>
            <a:endParaRPr lang="en-US" sz="2400"/>
          </a:p>
          <a:p>
            <a:pPr marL="0" indent="0">
              <a:buNone/>
            </a:pPr>
            <a:r>
              <a:rPr lang="en-US" sz="2400"/>
              <a:t>- Trong triggrt mặc định có 2 bảng inserted và deleted</a:t>
            </a:r>
            <a:endParaRPr lang="en-US" sz="2400"/>
          </a:p>
          <a:p>
            <a:pPr marL="0" indent="0">
              <a:buNone/>
            </a:pPr>
            <a:r>
              <a:rPr lang="en-US" sz="2400"/>
              <a:t>	+ inserted : chứa những trường đã insert và update bảng</a:t>
            </a:r>
            <a:endParaRPr lang="en-US" sz="2400"/>
          </a:p>
          <a:p>
            <a:pPr marL="0" indent="0">
              <a:buNone/>
            </a:pPr>
            <a:r>
              <a:rPr lang="en-US" sz="2400"/>
              <a:t>	+ Deleted : chứa những trường đã bị xóa khỏi bảng</a:t>
            </a:r>
            <a:endParaRPr 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 Trigger?	</a:t>
            </a:r>
            <a:endParaRPr lang="en-US"/>
          </a:p>
        </p:txBody>
      </p:sp>
      <p:sp>
        <p:nvSpPr>
          <p:cNvPr id="4" name="Content Placeholder 3"/>
          <p:cNvSpPr>
            <a:spLocks noGrp="1"/>
          </p:cNvSpPr>
          <p:nvPr>
            <p:ph sz="half" idx="2"/>
          </p:nvPr>
        </p:nvSpPr>
        <p:spPr>
          <a:xfrm>
            <a:off x="610235" y="773430"/>
            <a:ext cx="10886440" cy="5777230"/>
          </a:xfrm>
        </p:spPr>
        <p:txBody>
          <a:bodyPr/>
          <a:p>
            <a:pPr marL="0" indent="0">
              <a:buNone/>
            </a:pPr>
            <a:r>
              <a:rPr lang="en-US" sz="2200"/>
              <a:t>CREATE TRIGGER tên_trigger ON tên_bảng</a:t>
            </a:r>
            <a:endParaRPr lang="en-US" sz="2200"/>
          </a:p>
          <a:p>
            <a:pPr marL="0" indent="0">
              <a:buNone/>
            </a:pPr>
            <a:r>
              <a:rPr lang="en-US" sz="2200"/>
              <a:t>FOR {DELETE, INSERT, UPDATE}</a:t>
            </a:r>
            <a:endParaRPr lang="en-US" sz="2200"/>
          </a:p>
          <a:p>
            <a:pPr marL="0" indent="0">
              <a:buNone/>
            </a:pPr>
            <a:r>
              <a:rPr lang="en-US" sz="2200"/>
              <a:t>AS </a:t>
            </a:r>
            <a:endParaRPr lang="en-US" sz="2200"/>
          </a:p>
          <a:p>
            <a:pPr marL="0" indent="0">
              <a:buNone/>
            </a:pPr>
            <a:r>
              <a:rPr lang="en-US" sz="2200"/>
              <a:t>  câu_lệnh_sql</a:t>
            </a:r>
            <a:endParaRPr lang="en-US" sz="2200"/>
          </a:p>
          <a:p>
            <a:pPr marL="0" inden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Thuộc tính (attribute)	</a:t>
            </a:r>
            <a:endParaRPr lang="en-US"/>
          </a:p>
        </p:txBody>
      </p:sp>
      <p:sp>
        <p:nvSpPr>
          <p:cNvPr id="3" name="Content Placeholder 2"/>
          <p:cNvSpPr>
            <a:spLocks noGrp="1"/>
          </p:cNvSpPr>
          <p:nvPr>
            <p:ph idx="1"/>
          </p:nvPr>
        </p:nvSpPr>
        <p:spPr/>
        <p:txBody>
          <a:bodyPr>
            <a:normAutofit/>
          </a:bodyPr>
          <a:p>
            <a:r>
              <a:rPr lang="en-US"/>
              <a:t>Thuộc tính đa trị: Là thuộc tính có thể có nhiều hơn một giá trị.</a:t>
            </a:r>
            <a:endParaRPr lang="en-US"/>
          </a:p>
          <a:p>
            <a:pPr lvl="1"/>
            <a:r>
              <a:rPr lang="en-US" sz="2400"/>
              <a:t>ví dụ: Thuộc tính trình độ ngoại ngữ tiếng anh, tiếng việt,..</a:t>
            </a:r>
            <a:endParaRPr lang="en-US"/>
          </a:p>
          <a:p>
            <a:r>
              <a:rPr lang="en-US"/>
              <a:t>Thuộc tính đơn trị: Là thuộc tính có một giá trị thường là loại có thể kết hợp.</a:t>
            </a:r>
            <a:endParaRPr lang="en-US"/>
          </a:p>
          <a:p>
            <a:r>
              <a:rPr lang="en-US"/>
              <a:t>Giá trị rỗng của thuộc tính (Null Values): là thuộc tính có thể có giá trị hoặc không</a:t>
            </a:r>
            <a:endParaRPr lang="en-US"/>
          </a:p>
          <a:p>
            <a:pPr lvl="1"/>
            <a:r>
              <a:rPr lang="en-US"/>
              <a:t>Ví dụ: Thuộc tính tôn giáo có thể có hoặc không</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 Trigger?	</a:t>
            </a:r>
            <a:endParaRPr lang="en-US"/>
          </a:p>
        </p:txBody>
      </p:sp>
      <p:sp>
        <p:nvSpPr>
          <p:cNvPr id="3" name="Content Placeholder 2"/>
          <p:cNvSpPr>
            <a:spLocks noGrp="1"/>
          </p:cNvSpPr>
          <p:nvPr>
            <p:ph sz="half" idx="1"/>
          </p:nvPr>
        </p:nvSpPr>
        <p:spPr>
          <a:xfrm>
            <a:off x="609600" y="772795"/>
            <a:ext cx="10972800" cy="5759450"/>
          </a:xfrm>
        </p:spPr>
        <p:txBody>
          <a:bodyPr/>
          <a:p>
            <a:pPr marL="0" indent="0">
              <a:buNone/>
            </a:pPr>
            <a:r>
              <a:rPr lang="en-US" sz="2400">
                <a:sym typeface="+mn-ea"/>
              </a:rPr>
              <a:t>Ví dụ:</a:t>
            </a:r>
            <a:endParaRPr lang="en-US" sz="2400">
              <a:sym typeface="+mn-ea"/>
            </a:endParaRPr>
          </a:p>
          <a:p>
            <a:pPr marL="0" indent="0">
              <a:buNone/>
            </a:pPr>
            <a:r>
              <a:rPr lang="en-US" sz="2000">
                <a:sym typeface="+mn-ea"/>
              </a:rPr>
              <a:t>CREATE TRIGGER trg_DatHang ON tbl_DatHang AFTER INSERT AS </a:t>
            </a:r>
            <a:endParaRPr lang="en-US" sz="2000"/>
          </a:p>
          <a:p>
            <a:pPr marL="0" indent="0">
              <a:buNone/>
            </a:pPr>
            <a:r>
              <a:rPr lang="en-US" sz="2000">
                <a:sym typeface="+mn-ea"/>
              </a:rPr>
              <a:t>BEGIN</a:t>
            </a:r>
            <a:endParaRPr lang="en-US" sz="2000"/>
          </a:p>
          <a:p>
            <a:pPr marL="0" indent="0">
              <a:buNone/>
            </a:pPr>
            <a:r>
              <a:rPr lang="en-US" sz="2000">
                <a:sym typeface="+mn-ea"/>
              </a:rPr>
              <a:t>	UPDATE tbl_KhoHang</a:t>
            </a:r>
            <a:endParaRPr lang="en-US" sz="2000"/>
          </a:p>
          <a:p>
            <a:pPr marL="0" indent="0">
              <a:buNone/>
            </a:pPr>
            <a:r>
              <a:rPr lang="en-US" sz="2000">
                <a:sym typeface="+mn-ea"/>
              </a:rPr>
              <a:t>	SET SoLuongTon = SoLuongTon - (</a:t>
            </a:r>
            <a:endParaRPr lang="en-US" sz="2000"/>
          </a:p>
          <a:p>
            <a:pPr marL="0" indent="0">
              <a:buNone/>
            </a:pPr>
            <a:r>
              <a:rPr lang="en-US" sz="2000">
                <a:sym typeface="+mn-ea"/>
              </a:rPr>
              <a:t>		SELECT SoLuongDat</a:t>
            </a:r>
            <a:endParaRPr lang="en-US" sz="2000"/>
          </a:p>
          <a:p>
            <a:pPr marL="0" indent="0">
              <a:buNone/>
            </a:pPr>
            <a:r>
              <a:rPr lang="en-US" sz="2000">
                <a:sym typeface="+mn-ea"/>
              </a:rPr>
              <a:t>		FROM inserted</a:t>
            </a:r>
            <a:endParaRPr lang="en-US" sz="2000"/>
          </a:p>
          <a:p>
            <a:pPr marL="0" indent="0">
              <a:buNone/>
            </a:pPr>
            <a:r>
              <a:rPr lang="en-US" sz="2000">
                <a:sym typeface="+mn-ea"/>
              </a:rPr>
              <a:t>		WHERE MaHang = tbl_KhoHang.MaHang</a:t>
            </a:r>
            <a:endParaRPr lang="en-US" sz="2000"/>
          </a:p>
          <a:p>
            <a:pPr marL="0" indent="0">
              <a:buNone/>
            </a:pPr>
            <a:r>
              <a:rPr lang="en-US" sz="2000">
                <a:sym typeface="+mn-ea"/>
              </a:rPr>
              <a:t>	)</a:t>
            </a:r>
            <a:endParaRPr lang="en-US" sz="2000"/>
          </a:p>
          <a:p>
            <a:pPr marL="0" indent="0">
              <a:buNone/>
            </a:pPr>
            <a:r>
              <a:rPr lang="en-US" sz="2000">
                <a:sym typeface="+mn-ea"/>
              </a:rPr>
              <a:t>	FROM tbl_KhoHang</a:t>
            </a:r>
            <a:endParaRPr lang="en-US" sz="2000"/>
          </a:p>
          <a:p>
            <a:pPr marL="0" indent="0">
              <a:buNone/>
            </a:pPr>
            <a:r>
              <a:rPr lang="en-US" sz="2000">
                <a:sym typeface="+mn-ea"/>
              </a:rPr>
              <a:t>	JOIN inserted ON tbl_KhoHang.MaHang = inserted.MaHang</a:t>
            </a:r>
            <a:endParaRPr lang="en-US" sz="2000"/>
          </a:p>
          <a:p>
            <a:pPr marL="0" indent="0">
              <a:buNone/>
            </a:pPr>
            <a:r>
              <a:rPr lang="en-US" sz="2000">
                <a:sym typeface="+mn-ea"/>
              </a:rPr>
              <a:t>END</a:t>
            </a:r>
            <a:endParaRPr lang="en-US" sz="2000"/>
          </a:p>
          <a:p>
            <a:pPr marL="0" indent="0">
              <a:buNone/>
            </a:pPr>
            <a:r>
              <a:rPr lang="en-US" sz="2000">
                <a:sym typeface="+mn-ea"/>
              </a:rPr>
              <a:t>GO</a:t>
            </a:r>
            <a:endParaRPr lang="en-US"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 Aggregate function?</a:t>
            </a:r>
            <a:endParaRPr lang="en-US"/>
          </a:p>
        </p:txBody>
      </p:sp>
      <p:sp>
        <p:nvSpPr>
          <p:cNvPr id="3" name="Content Placeholder 2"/>
          <p:cNvSpPr>
            <a:spLocks noGrp="1"/>
          </p:cNvSpPr>
          <p:nvPr>
            <p:ph sz="half" idx="1"/>
          </p:nvPr>
        </p:nvSpPr>
        <p:spPr>
          <a:xfrm>
            <a:off x="609600" y="772795"/>
            <a:ext cx="10972800" cy="5759450"/>
          </a:xfrm>
        </p:spPr>
        <p:txBody>
          <a:bodyPr/>
          <a:p>
            <a:pPr marL="0" indent="0">
              <a:buNone/>
            </a:pPr>
            <a:r>
              <a:rPr lang="en-US" sz="2400"/>
              <a:t>Các hàm hay sử dụng là :</a:t>
            </a:r>
            <a:endParaRPr lang="en-US" sz="2400"/>
          </a:p>
          <a:p>
            <a:pPr lvl="1">
              <a:buFont typeface="Tahoma" panose="020B0604030504040204" charset="0"/>
              <a:buChar char="—"/>
            </a:pPr>
            <a:r>
              <a:rPr lang="en-US" sz="2100"/>
              <a:t>Count: Đếm số hàng có trong bảng.</a:t>
            </a:r>
            <a:endParaRPr lang="en-US" sz="2100"/>
          </a:p>
          <a:p>
            <a:pPr marL="457200" lvl="1" indent="0">
              <a:buFont typeface="Tahoma" panose="020B0604030504040204" charset="0"/>
              <a:buNone/>
            </a:pPr>
            <a:r>
              <a:rPr lang="en-US" sz="2100"/>
              <a:t>	Ví dụ: select count(*) from [Tenbang]</a:t>
            </a:r>
            <a:endParaRPr lang="en-US" sz="2100"/>
          </a:p>
          <a:p>
            <a:pPr lvl="1">
              <a:buFont typeface="Tahoma" panose="020B0604030504040204" charset="0"/>
              <a:buChar char="—"/>
            </a:pPr>
            <a:r>
              <a:rPr lang="en-US" sz="2100"/>
              <a:t>Sum: Tính tổng một trường trong các bảng ghi khác nhau.</a:t>
            </a:r>
            <a:endParaRPr lang="en-US" sz="2100"/>
          </a:p>
          <a:p>
            <a:pPr marL="914400" lvl="2" indent="0">
              <a:buFont typeface="Tahoma" panose="020B0604030504040204" charset="0"/>
              <a:buNone/>
            </a:pPr>
            <a:r>
              <a:rPr lang="en-US" sz="2100"/>
              <a:t>Ví dụ: select sum(salary) from employee</a:t>
            </a:r>
            <a:endParaRPr lang="en-US" sz="2100"/>
          </a:p>
          <a:p>
            <a:pPr lvl="1">
              <a:buFont typeface="Tahoma" panose="020B0604030504040204" charset="0"/>
              <a:buChar char="—"/>
            </a:pPr>
            <a:r>
              <a:rPr lang="en-US" sz="2100"/>
              <a:t>Avg: </a:t>
            </a:r>
            <a:r>
              <a:rPr lang="en-US" sz="2100">
                <a:sym typeface="+mn-ea"/>
              </a:rPr>
              <a:t>Tính giá trị trung bình một trường trong các bảng ghi khác nhau.</a:t>
            </a:r>
            <a:endParaRPr lang="en-US" sz="2100">
              <a:sym typeface="+mn-ea"/>
            </a:endParaRPr>
          </a:p>
          <a:p>
            <a:pPr marL="914400" lvl="2" indent="0">
              <a:buFont typeface="Tahoma" panose="020B0604030504040204" charset="0"/>
              <a:buNone/>
            </a:pPr>
            <a:r>
              <a:rPr lang="en-US" sz="2100"/>
              <a:t>Ví dụ: select avg(salary) from employee</a:t>
            </a:r>
            <a:endParaRPr lang="en-US" sz="1800"/>
          </a:p>
          <a:p>
            <a:pPr lvl="1">
              <a:buFont typeface="Tahoma" panose="020B0604030504040204" charset="0"/>
              <a:buChar char="—"/>
            </a:pPr>
            <a:r>
              <a:rPr lang="en-US" sz="2100"/>
              <a:t>Min: Tìm bản ghi có giá trị nhỏ nhất trong tập hợp bản ghi. </a:t>
            </a:r>
            <a:endParaRPr lang="en-US" sz="2100"/>
          </a:p>
          <a:p>
            <a:pPr marL="914400" lvl="2" indent="0">
              <a:buFont typeface="Tahoma" panose="020B0604030504040204" charset="0"/>
              <a:buNone/>
            </a:pPr>
            <a:r>
              <a:rPr lang="en-US" sz="2100"/>
              <a:t>Ví dụ: select min(salary) from employee</a:t>
            </a:r>
            <a:endParaRPr lang="en-US" sz="1800"/>
          </a:p>
          <a:p>
            <a:pPr lvl="1">
              <a:buFont typeface="Tahoma" panose="020B0604030504040204" charset="0"/>
              <a:buChar char="—"/>
            </a:pPr>
            <a:r>
              <a:rPr lang="en-US" sz="2100"/>
              <a:t>Max: </a:t>
            </a:r>
            <a:r>
              <a:rPr lang="en-US" sz="2100">
                <a:sym typeface="+mn-ea"/>
              </a:rPr>
              <a:t>Tìm bản ghi có giá trị Lớn nhất trong tập hợp bản ghi.</a:t>
            </a:r>
            <a:endParaRPr lang="en-US" sz="2100">
              <a:sym typeface="+mn-ea"/>
            </a:endParaRPr>
          </a:p>
          <a:p>
            <a:pPr marL="0" lvl="2" indent="0">
              <a:buFont typeface="Tahoma" panose="020B0604030504040204" charset="0"/>
              <a:buNone/>
            </a:pPr>
            <a:r>
              <a:rPr lang="en-US" sz="2100">
                <a:sym typeface="+mn-ea"/>
              </a:rPr>
              <a:t>	Ví dụ: select min(salary) from employee</a:t>
            </a:r>
            <a:endParaRPr lang="en-US" sz="2100"/>
          </a:p>
          <a:p>
            <a:pPr lvl="1">
              <a:buFont typeface="Tahoma" panose="020B0604030504040204" charset="0"/>
              <a:buChar char="—"/>
            </a:pPr>
            <a:endParaRPr lang="en-US" sz="21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2847975"/>
            <a:ext cx="10972800" cy="3279775"/>
          </a:xfrm>
        </p:spPr>
        <p:txBody>
          <a:bodyPr/>
          <a:p>
            <a:pPr marL="0" indent="0" algn="ctr">
              <a:buNone/>
            </a:pPr>
            <a:r>
              <a:rPr lang="en-US" sz="5000"/>
              <a:t>Phần 5 NoSQL</a:t>
            </a:r>
            <a:endParaRPr lang="en-US" sz="5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Phần  5</a:t>
            </a:r>
            <a:endParaRPr lang="en-US"/>
          </a:p>
        </p:txBody>
      </p:sp>
      <p:sp>
        <p:nvSpPr>
          <p:cNvPr id="3" name="Content Placeholder 2"/>
          <p:cNvSpPr>
            <a:spLocks noGrp="1"/>
          </p:cNvSpPr>
          <p:nvPr>
            <p:ph idx="1"/>
          </p:nvPr>
        </p:nvSpPr>
        <p:spPr/>
        <p:txBody>
          <a:bodyPr/>
          <a:p>
            <a:pPr marL="0" indent="0">
              <a:buNone/>
            </a:pPr>
            <a:r>
              <a:rPr lang="en-US"/>
              <a:t>1. NoSQL là gì?</a:t>
            </a:r>
            <a:endParaRPr lang="en-US"/>
          </a:p>
          <a:p>
            <a:pPr marL="0" indent="0">
              <a:buNone/>
            </a:pPr>
            <a:r>
              <a:rPr lang="en-US"/>
              <a:t>2. NoSQL hoạt động như thế nào?</a:t>
            </a:r>
            <a:endParaRPr lang="en-US"/>
          </a:p>
          <a:p>
            <a:pPr marL="0" indent="0">
              <a:buNone/>
            </a:pPr>
            <a:r>
              <a:rPr lang="en-US"/>
              <a:t>3. Lý do nên sử dụng NoSQL?</a:t>
            </a:r>
            <a:endParaRPr lang="en-US"/>
          </a:p>
          <a:p>
            <a:pPr marL="0" indent="0">
              <a:buNone/>
            </a:pPr>
            <a:r>
              <a:rPr lang="en-US"/>
              <a:t>4. Các loại NoSQL?</a:t>
            </a:r>
            <a:endParaRPr lang="en-US"/>
          </a:p>
          <a:p>
            <a:pPr marL="0" indent="0">
              <a:buNone/>
            </a:pPr>
            <a:r>
              <a:rPr lang="en-US"/>
              <a:t>5. MongoDB là gì?</a:t>
            </a:r>
            <a:endParaRPr lang="en-US"/>
          </a:p>
          <a:p>
            <a:pPr marL="0" indent="0">
              <a:buNone/>
            </a:pPr>
            <a:r>
              <a:rPr lang="en-US"/>
              <a:t>6. Định nghĩa thêm về MongoDB</a:t>
            </a:r>
            <a:endParaRPr lang="en-US"/>
          </a:p>
          <a:p>
            <a:pPr marL="0" indent="0">
              <a:buNone/>
            </a:pPr>
            <a:r>
              <a:rPr lang="en-US"/>
              <a:t>7. Khi nào sử dụng MongoDB?</a:t>
            </a:r>
            <a:endParaRPr lang="en-US"/>
          </a:p>
          <a:p>
            <a:pPr marL="0" indent="0">
              <a:buNone/>
            </a:pPr>
            <a:r>
              <a:rPr lang="en-US"/>
              <a:t>8. Ưu và nhược điểm của MongoDB</a:t>
            </a:r>
            <a:endParaRPr lang="en-US"/>
          </a:p>
          <a:p>
            <a:pPr marL="0" indent="0">
              <a:buNone/>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NoSQL là gì?</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NoSQL có nghĩa là non-relational</a:t>
            </a:r>
            <a:endParaRPr lang="en-US" sz="2800"/>
          </a:p>
          <a:p>
            <a:pPr>
              <a:buFont typeface="Tahoma" panose="020B0604030504040204" charset="0"/>
              <a:buChar char="–"/>
            </a:pPr>
            <a:r>
              <a:rPr lang="en-US" sz="2800">
                <a:sym typeface="+mn-ea"/>
              </a:rPr>
              <a:t>NoSQL là not only sql</a:t>
            </a:r>
            <a:endParaRPr lang="en-US" sz="2800">
              <a:sym typeface="+mn-ea"/>
            </a:endParaRPr>
          </a:p>
          <a:p>
            <a:pPr>
              <a:buFont typeface="Tahoma" panose="020B0604030504040204" charset="0"/>
              <a:buChar char="–"/>
            </a:pPr>
            <a:r>
              <a:rPr lang="en-US" sz="2800"/>
              <a:t>Không sử dụng mô hình dữ liệu quan hệ</a:t>
            </a:r>
            <a:endParaRPr lang="en-US" sz="2800"/>
          </a:p>
          <a:p>
            <a:pPr>
              <a:buFont typeface="Tahoma" panose="020B0604030504040204" charset="0"/>
              <a:buChar char="–"/>
            </a:pPr>
            <a:r>
              <a:rPr lang="en-US" sz="2800"/>
              <a:t>Mô hình lưu trữ {“key”:”value”}</a:t>
            </a:r>
            <a:endParaRPr lang="en-US" sz="2800"/>
          </a:p>
          <a:p>
            <a:pPr>
              <a:buFont typeface="Tahoma" panose="020B0604030504040204" charset="0"/>
              <a:buChar char="–"/>
            </a:pPr>
            <a:r>
              <a:rPr lang="en-US" sz="2800"/>
              <a:t>Hệ thống lưu trữ phân tán</a:t>
            </a:r>
            <a:endParaRPr lang="en-US" sz="2800"/>
          </a:p>
          <a:p>
            <a:pPr>
              <a:buFont typeface="Tahoma" panose="020B0604030504040204" charset="0"/>
              <a:buChar char="–"/>
            </a:pPr>
            <a:r>
              <a:rPr lang="en-US" sz="2800">
                <a:sym typeface="+mn-ea"/>
              </a:rPr>
              <a:t>NoSQL là cơ sở dữ liệu không ràng buộc, phân tán, mã nguồn mở, khả năng mở rộng theo chiều ngang, chứ các hàng petabytes, độ chịu tải và chịu lỗi cao, yêu cầu về tài nguyên phần cứng phấp.</a:t>
            </a:r>
            <a:endParaRPr lang="en-US" sz="2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NoSql hoạt động như thế nào?</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Cơ sở dữ liệu NoSql sử dụng nhiều mô hình để truy cập và quản lý dữ liệu. </a:t>
            </a:r>
            <a:endParaRPr lang="en-US" sz="2800"/>
          </a:p>
          <a:p>
            <a:pPr>
              <a:buFont typeface="Tahoma" panose="020B0604030504040204" charset="0"/>
              <a:buChar char="–"/>
            </a:pPr>
            <a:r>
              <a:rPr lang="en-US" sz="2800"/>
              <a:t>Mô hình dữ liệu linh hoạt có lượng dữ liệu lớn và độ trễ thấp, có thể đạt được bằng cách giảm bớt một số hạn chế về tính chất nhất quán của dữ liệu của các cơ sở dữ liệu khác.</a:t>
            </a:r>
            <a:endParaRPr lang="en-US" sz="2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Lý do nên sử dụng NoSql</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Tính linh hoạt: Cung cấp các sơ đồ linh hoạt giúp công đoạn phát triển nhanh hơn và có khả năng lặp lại nhanh hơn.</a:t>
            </a:r>
            <a:endParaRPr lang="en-US" sz="2800"/>
          </a:p>
          <a:p>
            <a:pPr>
              <a:buFont typeface="Tahoma" panose="020B0604030504040204" charset="0"/>
              <a:buChar char="–"/>
            </a:pPr>
            <a:r>
              <a:rPr lang="en-US" sz="2800"/>
              <a:t>Khả năng thay đổi quy mô: NoSql thường được thiết kế để tăng quy mô bằng cách sử dụng các cụm phần cứng được phân phối thay vì tăng quy mô bằng cách bổ sung máy chủ mạnh và tốn kém.</a:t>
            </a:r>
            <a:endParaRPr lang="en-US" sz="2800"/>
          </a:p>
          <a:p>
            <a:pPr>
              <a:buFont typeface="Tahoma" panose="020B0604030504040204" charset="0"/>
              <a:buChar char="–"/>
            </a:pPr>
            <a:r>
              <a:rPr lang="en-US" sz="2800"/>
              <a:t>Hiệu năng cao: Thường được tối ưu hóa theo các mô hình dữ liệu cụ thể và các mẫu truy cập giúp tăng hiệu năng cao.</a:t>
            </a:r>
            <a:endParaRPr lang="en-US" sz="2800"/>
          </a:p>
          <a:p>
            <a:pPr>
              <a:buFont typeface="Tahoma" panose="020B0604030504040204" charset="0"/>
              <a:buChar char="–"/>
            </a:pPr>
            <a:r>
              <a:rPr lang="en-US" sz="2800"/>
              <a:t>Cực kỳ thiết thực: Cung cấp các API và kiểu dữ liệu cực kỳ thiết thực được xây dựng riêng cho từng mô hình dữ liệu tương ứng.</a:t>
            </a:r>
            <a:endParaRPr lang="en-US" sz="2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Các loại NoSql?</a:t>
            </a:r>
            <a:endParaRPr lang="en-US"/>
          </a:p>
        </p:txBody>
      </p:sp>
      <p:sp>
        <p:nvSpPr>
          <p:cNvPr id="3" name="Content Placeholder 2"/>
          <p:cNvSpPr>
            <a:spLocks noGrp="1"/>
          </p:cNvSpPr>
          <p:nvPr>
            <p:ph idx="1"/>
          </p:nvPr>
        </p:nvSpPr>
        <p:spPr/>
        <p:txBody>
          <a:bodyPr/>
          <a:p>
            <a:pPr marL="0" indent="0">
              <a:buFont typeface="Tahoma" panose="020B0604030504040204" charset="0"/>
              <a:buNone/>
            </a:pPr>
            <a:r>
              <a:rPr lang="en-US" sz="2800"/>
              <a:t>Khóa giá trị: </a:t>
            </a:r>
            <a:endParaRPr lang="en-US" sz="2800"/>
          </a:p>
          <a:p>
            <a:pPr lvl="1">
              <a:buFont typeface="Tahoma" panose="020B0604030504040204" charset="0"/>
              <a:buChar char="–"/>
            </a:pPr>
            <a:r>
              <a:rPr lang="en-US" sz="2400"/>
              <a:t>Cơ sở dữ liệu khóa–giá trị có khả năng phân mảnh cao và cho phép thay đổi quy mô theo chiều ngang ở các quy mô lớn mà các loại hình cơ sở dữ liệu khác không thể làm được. </a:t>
            </a:r>
            <a:endParaRPr lang="en-US" sz="2400"/>
          </a:p>
          <a:p>
            <a:pPr lvl="1">
              <a:buFont typeface="Tahoma" panose="020B0604030504040204" charset="0"/>
              <a:buChar char="–"/>
            </a:pPr>
            <a:r>
              <a:rPr lang="en-US" sz="2400"/>
              <a:t>Mô hình dữ liệu khóa–giá trị được dùng cho trò chơi, công nghệ quảng cáo và đặc biệt thích hợp cho IoT. Amazon DynamoDB được thiết kế để có độ trễ ổn định chỉ vài mili giây cho khối lượng công việc thuộc quy mô bất kỳ.</a:t>
            </a:r>
            <a:endParaRPr lang="en-US" sz="2400"/>
          </a:p>
          <a:p>
            <a:pPr lvl="1">
              <a:buFont typeface="Tahoma" panose="020B0604030504040204" charset="0"/>
              <a:buChar char="–"/>
            </a:pPr>
            <a:r>
              <a:rPr lang="en-US" sz="2400"/>
              <a:t> Hiệu năng ổn định này là lý do chính để di chuyển tính năng Stories của Snapchat (kể cả khối lượng công việc ghi lưu trữ lớn nhất của Snapchat) sang DynamoDB.</a:t>
            </a:r>
            <a:endParaRPr lang="en-US"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Các loại NoSql?</a:t>
            </a:r>
            <a:endParaRPr lang="en-US"/>
          </a:p>
        </p:txBody>
      </p:sp>
      <p:sp>
        <p:nvSpPr>
          <p:cNvPr id="3" name="Content Placeholder 2"/>
          <p:cNvSpPr>
            <a:spLocks noGrp="1"/>
          </p:cNvSpPr>
          <p:nvPr>
            <p:ph idx="1"/>
          </p:nvPr>
        </p:nvSpPr>
        <p:spPr/>
        <p:txBody>
          <a:bodyPr/>
          <a:p>
            <a:pPr marL="0" indent="0">
              <a:buNone/>
            </a:pPr>
            <a:r>
              <a:rPr lang="en-US" sz="2800"/>
              <a:t>Tài liệu</a:t>
            </a:r>
            <a:r>
              <a:rPr lang="en-US" sz="2000"/>
              <a:t> </a:t>
            </a:r>
            <a:endParaRPr lang="en-US" sz="2000"/>
          </a:p>
          <a:p>
            <a:pPr lvl="1">
              <a:buFont typeface="Tahoma" panose="020B0604030504040204" charset="0"/>
              <a:buChar char="–"/>
            </a:pPr>
            <a:r>
              <a:rPr lang="en-US" sz="2400"/>
              <a:t>Dữ liệu thường được biểu diễn dưới dạng một đối tượng hoặc văn bản dạng JSON vì đây là mô hình dữ liệu hiệu quả và trực quan. </a:t>
            </a:r>
            <a:endParaRPr lang="en-US" sz="2400"/>
          </a:p>
          <a:p>
            <a:pPr lvl="1">
              <a:buFont typeface="Tahoma" panose="020B0604030504040204" charset="0"/>
              <a:buChar char="–"/>
            </a:pPr>
            <a:r>
              <a:rPr lang="en-US" sz="2400"/>
              <a:t>Cơ sở dữ liệu văn bản giúp nhà phát triển dễ dàng lưu trữ và truy vấn dữ liệu trong một cơ sở dữ liệu bằng cách sử dụng cùng một định dạng mô hình văn bản họ sử dụng trong mã ứng dụng của mình. </a:t>
            </a:r>
            <a:endParaRPr lang="en-US" sz="2400"/>
          </a:p>
          <a:p>
            <a:pPr lvl="1">
              <a:buFont typeface="Tahoma" panose="020B0604030504040204" charset="0"/>
              <a:buChar char="–"/>
            </a:pPr>
            <a:r>
              <a:rPr lang="en-US" sz="2400"/>
              <a:t>Tính chất linh hoạt, bán cấu trúc và phân cấp của các văn bản và cơ sở dữ liệu văn bản cho phép chúng phát triển phù hợp với yêu cầu của ứng dụng. </a:t>
            </a:r>
            <a:endParaRPr lang="en-US" sz="2400"/>
          </a:p>
          <a:p>
            <a:pPr lvl="1">
              <a:buFont typeface="Tahoma" panose="020B0604030504040204" charset="0"/>
              <a:buChar char="–"/>
            </a:pPr>
            <a:r>
              <a:rPr lang="en-US" sz="2400"/>
              <a:t>Mô hình văn bản phát huy hiệu quả với danh mục, hồ sơ người dùng và hệ thống quản lý nội dung, nơi từng văn bản là duy nhất và phát triển theo thời gian.</a:t>
            </a:r>
            <a:endParaRPr lang="en-US"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Các loại NoSql?</a:t>
            </a:r>
            <a:endParaRPr lang="en-US"/>
          </a:p>
        </p:txBody>
      </p:sp>
      <p:sp>
        <p:nvSpPr>
          <p:cNvPr id="3" name="Content Placeholder 2"/>
          <p:cNvSpPr>
            <a:spLocks noGrp="1"/>
          </p:cNvSpPr>
          <p:nvPr>
            <p:ph idx="1"/>
          </p:nvPr>
        </p:nvSpPr>
        <p:spPr/>
        <p:txBody>
          <a:bodyPr/>
          <a:p>
            <a:pPr marL="0" indent="0">
              <a:buNone/>
            </a:pPr>
            <a:r>
              <a:rPr lang="en-US" sz="2800"/>
              <a:t>Đồ thị</a:t>
            </a:r>
            <a:endParaRPr lang="en-US" sz="2800"/>
          </a:p>
          <a:p>
            <a:pPr lvl="1">
              <a:buFont typeface="Tahoma" panose="020B0604030504040204" charset="0"/>
              <a:buChar char="–"/>
            </a:pPr>
            <a:r>
              <a:rPr lang="en-US" sz="2400"/>
              <a:t>Mục đích của cơ sở dữ liệu đồ thị là giúp việc dựng và chạy ứng dụng hoạt động với các bộ dữ liệu có khả năng kết nối cao trở nên dễ dàng.</a:t>
            </a:r>
            <a:endParaRPr lang="en-US" sz="2400"/>
          </a:p>
          <a:p>
            <a:pPr lvl="1">
              <a:buFont typeface="Tahoma" panose="020B0604030504040204" charset="0"/>
              <a:buChar char="–"/>
            </a:pPr>
            <a:r>
              <a:rPr lang="en-US" sz="2400"/>
              <a:t>Cơ sở dữ liệu đồ thị thường được sử dụng cho các đồ thị tri thức, mạng xã hội, công cụ đề xuất và phát hiện lừa đảo. </a:t>
            </a:r>
            <a:endParaRPr lang="en-US" sz="2400"/>
          </a:p>
          <a:p>
            <a:pPr lvl="1">
              <a:buFont typeface="Tahoma" panose="020B0604030504040204" charset="0"/>
              <a:buChar char="–"/>
            </a:pPr>
            <a:r>
              <a:rPr lang="en-US" sz="2400"/>
              <a:t>Amazon Neptune là dịch vụ cơ sở dữ liệu đồ thị được quản lý đầy đủ. Neptune hỗ trợ cả mô hình Đồ thị thuộc tính lẫn Framework mô tả tài nguyên (RDF), cung cấp cho người dùng lựa chọn hai API đồ thị: TinkerPop và RDF/SPARQL. Các cơ sở dữ liệu đồ thị phổ biến gồm có Neo4j và Giraph.</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Thuộc tính (attribute)</a:t>
            </a:r>
            <a:endParaRPr lang="en-US"/>
          </a:p>
        </p:txBody>
      </p:sp>
      <p:sp>
        <p:nvSpPr>
          <p:cNvPr id="3" name="Content Placeholder 2"/>
          <p:cNvSpPr>
            <a:spLocks noGrp="1"/>
          </p:cNvSpPr>
          <p:nvPr>
            <p:ph idx="1"/>
          </p:nvPr>
        </p:nvSpPr>
        <p:spPr/>
        <p:txBody>
          <a:bodyPr/>
          <a:p>
            <a:r>
              <a:rPr lang="en-US"/>
              <a:t>Thuộc tính khóa</a:t>
            </a:r>
            <a:endParaRPr lang="en-US"/>
          </a:p>
          <a:p>
            <a:pPr lvl="1"/>
            <a:r>
              <a:rPr lang="en-US"/>
              <a:t>Khóa chính: là một hoặc một tập các thuộc tính xác định duy nhất một bản ghi trong một thực thể.</a:t>
            </a:r>
            <a:endParaRPr lang="en-US"/>
          </a:p>
          <a:p>
            <a:pPr marL="685800" lvl="4" indent="0">
              <a:buNone/>
            </a:pPr>
            <a:r>
              <a:rPr lang="en-US" sz="2000"/>
              <a:t>	ví dụ: </a:t>
            </a:r>
            <a:r>
              <a:rPr lang="en-US" sz="2000">
                <a:sym typeface="+mn-ea"/>
              </a:rPr>
              <a:t>Thuộc tính manv là thuộc tính khóa của bản nhanvien ta có nhanvien(</a:t>
            </a:r>
            <a:r>
              <a:rPr lang="en-US" sz="2000" u="sng">
                <a:sym typeface="+mn-ea"/>
              </a:rPr>
              <a:t>mnv</a:t>
            </a:r>
            <a:r>
              <a:rPr lang="en-US" sz="2000">
                <a:sym typeface="+mn-ea"/>
              </a:rPr>
              <a:t>)</a:t>
            </a:r>
            <a:endParaRPr lang="en-US" sz="2000"/>
          </a:p>
          <a:p>
            <a:pPr lvl="1"/>
            <a:r>
              <a:rPr lang="en-US"/>
              <a:t>Khóa ngoại: xác định mối quan hệ giữa các bảng với nhau</a:t>
            </a:r>
            <a:endParaRPr lang="en-US"/>
          </a:p>
          <a:p>
            <a:pPr marL="914400" lvl="2" indent="0">
              <a:buNone/>
            </a:pP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Các loại NoSql?</a:t>
            </a:r>
            <a:endParaRPr lang="en-US"/>
          </a:p>
        </p:txBody>
      </p:sp>
      <p:sp>
        <p:nvSpPr>
          <p:cNvPr id="3" name="Content Placeholder 2"/>
          <p:cNvSpPr>
            <a:spLocks noGrp="1"/>
          </p:cNvSpPr>
          <p:nvPr>
            <p:ph idx="1"/>
          </p:nvPr>
        </p:nvSpPr>
        <p:spPr>
          <a:xfrm>
            <a:off x="609600" y="1174750"/>
            <a:ext cx="10972800" cy="5337810"/>
          </a:xfrm>
        </p:spPr>
        <p:txBody>
          <a:bodyPr/>
          <a:p>
            <a:pPr marL="0" indent="0">
              <a:buNone/>
            </a:pPr>
            <a:r>
              <a:rPr lang="en-US" sz="2800"/>
              <a:t>Column Family: được biết đến rộng rãi nhất qua sự triển khai BigTable của Google. Khá giống với CSDL quan hệ nhưng thực tế là hoàn toàn khác. Một số sự khác biệt dễ thấy nhất là việc lưu trữ dữ liệu theo dòng đối với các HQT CSDL quan hệ với việc lưu trư dữ liệu theo cột của các HQT CSDL Conlumn Family.</a:t>
            </a:r>
            <a:endParaRPr lang="en-US" sz="2800"/>
          </a:p>
          <a:p>
            <a:pPr lvl="2">
              <a:buFont typeface="Tahoma" panose="020B0604030504040204" charset="0"/>
              <a:buChar char="–"/>
            </a:pPr>
            <a:r>
              <a:rPr lang="en-US" sz="2055"/>
              <a:t>Column family (họ cột): Một column family là cách thức dữ liệu được lưu trữ trên đĩa. Tất cả dữ liệu trong một cột sẽ được lưu trên cùng một file. Một column family có thể chứa super column hoặc column.</a:t>
            </a:r>
            <a:endParaRPr lang="en-US" sz="2055"/>
          </a:p>
          <a:p>
            <a:pPr lvl="2">
              <a:buFont typeface="Tahoma" panose="020B0604030504040204" charset="0"/>
              <a:buChar char="–"/>
            </a:pPr>
            <a:r>
              <a:rPr lang="en-US" sz="2055"/>
              <a:t>Super column (siêu cột): Một super column có thể được dùng như một dictionary (kiểu từ điển). Nó là một column có thể chứa những column khác (mà không phải là super column).</a:t>
            </a:r>
            <a:endParaRPr lang="en-US" sz="2055"/>
          </a:p>
          <a:p>
            <a:pPr lvl="2">
              <a:buFont typeface="Tahoma" panose="020B0604030504040204" charset="0"/>
              <a:buChar char="–"/>
            </a:pPr>
            <a:r>
              <a:rPr lang="en-US" sz="2055"/>
              <a:t>Column (cột): Một column là một bộ gồm tên, giá trị và dấu thời gian (thông thường chỉ quan tâm tới key-value).</a:t>
            </a:r>
            <a:endParaRPr lang="en-US" sz="2055"/>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MongoDB là gì</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MongoDB là một database hướng tài liệu (document), một dạng NoSQL database. </a:t>
            </a:r>
            <a:endParaRPr lang="en-US" sz="2800"/>
          </a:p>
          <a:p>
            <a:pPr>
              <a:buFont typeface="Tahoma" panose="020B0604030504040204" charset="0"/>
              <a:buChar char="–"/>
            </a:pPr>
            <a:r>
              <a:rPr lang="en-US" sz="2800"/>
              <a:t>MongoDB sẽ tránh cấu trúc table-based của relational database để thích ứng với các tài liệu như JSON có một schema rất linh hoạt gọi là BSON. </a:t>
            </a:r>
            <a:endParaRPr lang="en-US" sz="2800"/>
          </a:p>
          <a:p>
            <a:pPr>
              <a:buFont typeface="Tahoma" panose="020B0604030504040204" charset="0"/>
              <a:buChar char="–"/>
            </a:pPr>
            <a:r>
              <a:rPr lang="en-US" sz="2800"/>
              <a:t>MongoDB sử dụng lưu trữ dữ liệu dưới dạng Document JSON nên mỗi một collection sẽ các các kích cỡ và các document khác nhau. Các dữ liệu được lưu trữ trong document kiểu JSON nên truy vấn sẽ rất nhanh.</a:t>
            </a:r>
            <a:endParaRPr lang="en-US" sz="2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Định nghĩa thêm về MongoDB</a:t>
            </a:r>
            <a:endParaRPr lang="en-US"/>
          </a:p>
        </p:txBody>
      </p:sp>
      <p:sp>
        <p:nvSpPr>
          <p:cNvPr id="3" name="Content Placeholder 2"/>
          <p:cNvSpPr>
            <a:spLocks noGrp="1"/>
          </p:cNvSpPr>
          <p:nvPr>
            <p:ph idx="1"/>
          </p:nvPr>
        </p:nvSpPr>
        <p:spPr>
          <a:xfrm>
            <a:off x="502285" y="773430"/>
            <a:ext cx="10972800" cy="5253990"/>
          </a:xfrm>
        </p:spPr>
        <p:txBody>
          <a:bodyPr/>
          <a:p>
            <a:pPr>
              <a:buFont typeface="Tahoma" panose="020B0604030504040204" charset="0"/>
              <a:buChar char="–"/>
            </a:pPr>
            <a:r>
              <a:rPr lang="en-US" sz="2800"/>
              <a:t>MongoDB lần đầu ra đời bởi MongoDB Inc.Và đó nó đã được chuyển thành nguồn mở từ năm 2009.</a:t>
            </a:r>
            <a:endParaRPr lang="en-US" sz="2800"/>
          </a:p>
          <a:p>
            <a:pPr>
              <a:buFont typeface="Tahoma" panose="020B0604030504040204" charset="0"/>
              <a:buChar char="–"/>
            </a:pPr>
            <a:r>
              <a:rPr lang="en-US" sz="2800"/>
              <a:t>MongoDB đã trở thành một trong những NoSQL database nổi trội nhất bấy giờ, được dùng làm backend cho rất nhiều website như eBay, SourceForge và The New York Times.</a:t>
            </a:r>
            <a:endParaRPr lang="en-US" sz="2800"/>
          </a:p>
          <a:p>
            <a:pPr>
              <a:buFont typeface="Tahoma" panose="020B0604030504040204" charset="0"/>
              <a:buChar char="–"/>
            </a:pPr>
            <a:r>
              <a:rPr lang="en-US" sz="2800"/>
              <a:t>Các feature của MongoDB gồm có:</a:t>
            </a:r>
            <a:endParaRPr lang="en-US" sz="2800"/>
          </a:p>
          <a:p>
            <a:pPr lvl="2">
              <a:buNone/>
            </a:pPr>
            <a:r>
              <a:rPr lang="en-US" sz="2400"/>
              <a:t>Các ad hoc query: hỗ trợ search bằng field, các phép search thông thường, regular expression searches, và range queries.</a:t>
            </a:r>
            <a:endParaRPr lang="en-US" sz="2400"/>
          </a:p>
          <a:p>
            <a:pPr marL="914400" lvl="2" indent="0">
              <a:buNone/>
            </a:pPr>
            <a:r>
              <a:rPr lang="en-US" sz="2400"/>
              <a:t>Indexing: bất kì field nào trong BSON document cũng có thể được index.</a:t>
            </a:r>
            <a:endParaRPr lang="en-US" sz="2400"/>
          </a:p>
          <a:p>
            <a:pPr marL="457200" lvl="1" indent="0">
              <a:buNone/>
            </a:pPr>
            <a:endParaRPr 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Định nghĩa thêm về MongoDB</a:t>
            </a:r>
            <a:endParaRPr lang="en-US"/>
          </a:p>
        </p:txBody>
      </p:sp>
      <p:sp>
        <p:nvSpPr>
          <p:cNvPr id="3" name="Content Placeholder 2"/>
          <p:cNvSpPr>
            <a:spLocks noGrp="1"/>
          </p:cNvSpPr>
          <p:nvPr>
            <p:ph idx="1"/>
          </p:nvPr>
        </p:nvSpPr>
        <p:spPr>
          <a:xfrm>
            <a:off x="502285" y="773430"/>
            <a:ext cx="10972800" cy="5360035"/>
          </a:xfrm>
        </p:spPr>
        <p:txBody>
          <a:bodyPr/>
          <a:p>
            <a:pPr>
              <a:buFont typeface="Tahoma" panose="020B0604030504040204" charset="0"/>
              <a:buChar char="–"/>
            </a:pPr>
            <a:r>
              <a:rPr lang="en-US" sz="2800"/>
              <a:t>Replication: có ý nghĩa là “nhân bản”, với cơ sở dữ liệu, nhu cầu lưu trữ lớn, đòi hỏi cơ sở dữ liệu toàn vẹn, không bị mất mát trước những sự cố ngoài dự đoán là rất cao. Vì vậy tạo một phiên bản cơ sở dữ liệu giống hệt cơ sở dữ liệu đang tồn tại, và lưu trữ ở một nơi khác, đề phòng có sự cố.</a:t>
            </a:r>
            <a:endParaRPr lang="en-US" sz="2800"/>
          </a:p>
          <a:p>
            <a:pPr>
              <a:buFont typeface="Tahoma" panose="020B0604030504040204" charset="0"/>
              <a:buChar char="–"/>
            </a:pPr>
            <a:r>
              <a:rPr lang="en-US" sz="2800"/>
              <a:t>Aggregation: Các Aggregation operation xử lý các bản ghi dữ liệu và trả về kết quả đã được tính toán. Trong SQL, count(*) và GROUP BY là tương đương với Aggregation trong MongoDB.</a:t>
            </a:r>
            <a:endParaRPr lang="en-US" sz="2800"/>
          </a:p>
          <a:p>
            <a:pPr>
              <a:buFont typeface="Tahoma" panose="020B0604030504040204" charset="0"/>
              <a:buChar char="–"/>
            </a:pPr>
            <a:r>
              <a:rPr lang="en-US" sz="2800"/>
              <a:t>Lưu trữ file: MongoDB được dùng như một hệ thống file tận dụng những function trên và hoạt động như một cách phân phối qua sharding.</a:t>
            </a:r>
            <a:endParaRPr lang="en-US" sz="2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Khi nào sử dụng MongoDB?</a:t>
            </a:r>
            <a:endParaRPr lang="en-US"/>
          </a:p>
        </p:txBody>
      </p:sp>
      <p:sp>
        <p:nvSpPr>
          <p:cNvPr id="3" name="Content Placeholder 2"/>
          <p:cNvSpPr>
            <a:spLocks noGrp="1"/>
          </p:cNvSpPr>
          <p:nvPr>
            <p:ph idx="1"/>
          </p:nvPr>
        </p:nvSpPr>
        <p:spPr/>
        <p:txBody>
          <a:bodyPr/>
          <a:p>
            <a:pPr>
              <a:buFont typeface="Tahoma" panose="020B0604030504040204" charset="0"/>
              <a:buChar char="–"/>
            </a:pPr>
            <a:r>
              <a:rPr lang="en-US" sz="2800"/>
              <a:t>Quản lý và truyền tải content – Quản lý đa dạng nhiều product của content chỉ trong một kho lưu trữ data cho phép thay đổi và phản hồi nhanh chóng mà không chịu thêm phức tạp thêm từ hệ thống content.</a:t>
            </a:r>
            <a:endParaRPr lang="en-US" sz="2800"/>
          </a:p>
          <a:p>
            <a:pPr>
              <a:buFont typeface="Tahoma" panose="020B0604030504040204" charset="0"/>
              <a:buChar char="–"/>
            </a:pPr>
            <a:r>
              <a:rPr lang="en-US" sz="2800"/>
              <a:t>Cấu trúc Mobile và Social – MongoDB cung cấp một platform có sẵn, phản xạ nhanh, và dễ mở rộng cho phép rất nhiều khả năng đột phá, phân tích real-time, và hỗ trợ toàn cầu.</a:t>
            </a:r>
            <a:endParaRPr lang="en-US" sz="2800"/>
          </a:p>
          <a:p>
            <a:pPr>
              <a:buFont typeface="Tahoma" panose="020B0604030504040204" charset="0"/>
              <a:buChar char="–"/>
            </a:pPr>
            <a:r>
              <a:rPr lang="en-US" sz="2800"/>
              <a:t>Quản lý data khách hàng – Tận dụng khả năng query nhanh chóng cho phân tích real-time trên cơ sở dữ liệu người dùng cực lớn vớ các mô hình data phức tạp bằng các schema linh hoạt và tự động sharding cho mở rộng chiều ngang.</a:t>
            </a:r>
            <a:endParaRPr lang="en-US" sz="2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8. Ưu và nhược điểm mongodb</a:t>
            </a:r>
            <a:endParaRPr lang="en-US"/>
          </a:p>
        </p:txBody>
      </p:sp>
      <p:sp>
        <p:nvSpPr>
          <p:cNvPr id="3" name="Content Placeholder 2"/>
          <p:cNvSpPr>
            <a:spLocks noGrp="1"/>
          </p:cNvSpPr>
          <p:nvPr>
            <p:ph idx="1"/>
          </p:nvPr>
        </p:nvSpPr>
        <p:spPr/>
        <p:txBody>
          <a:bodyPr/>
          <a:p>
            <a:pPr marL="0" indent="0">
              <a:buNone/>
            </a:pPr>
            <a:r>
              <a:rPr lang="en-US" sz="2800"/>
              <a:t>Ưu điểm</a:t>
            </a:r>
            <a:endParaRPr lang="en-US" sz="2800"/>
          </a:p>
          <a:p>
            <a:pPr lvl="1">
              <a:buFont typeface="Tahoma" panose="020B0604030504040204" charset="0"/>
              <a:buChar char="–"/>
            </a:pPr>
            <a:r>
              <a:rPr lang="en-US" sz="2450"/>
              <a:t>Dữ liệu lưu trữ phi cấu trúc, không có tính ràng buộc, toàn vẹn nên tính sẵn sàng cao, hiệu suất lớn và dễ dàng mở rộng lưu trữ.</a:t>
            </a:r>
            <a:endParaRPr lang="en-US" sz="2450"/>
          </a:p>
          <a:p>
            <a:pPr lvl="1">
              <a:buFont typeface="Tahoma" panose="020B0604030504040204" charset="0"/>
              <a:buChar char="–"/>
            </a:pPr>
            <a:r>
              <a:rPr lang="en-US" sz="2450"/>
              <a:t>Dữ liệu được caching (ghi đệm) lên RAM, hạn chế truy cập vào ổ cứng nên tốc độ đọc và ghi cao.</a:t>
            </a:r>
            <a:endParaRPr lang="en-US" sz="2450"/>
          </a:p>
          <a:p>
            <a:pPr>
              <a:buNone/>
            </a:pPr>
            <a:endParaRPr lang="en-US" sz="2800"/>
          </a:p>
          <a:p>
            <a:pPr marL="0" indent="0">
              <a:buNone/>
            </a:pPr>
            <a:endParaRPr 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8. Ưu và nhược điểm mongodb</a:t>
            </a:r>
            <a:endParaRPr lang="en-US"/>
          </a:p>
        </p:txBody>
      </p:sp>
      <p:sp>
        <p:nvSpPr>
          <p:cNvPr id="3" name="Content Placeholder 2"/>
          <p:cNvSpPr>
            <a:spLocks noGrp="1"/>
          </p:cNvSpPr>
          <p:nvPr>
            <p:ph idx="1"/>
          </p:nvPr>
        </p:nvSpPr>
        <p:spPr/>
        <p:txBody>
          <a:bodyPr/>
          <a:p>
            <a:pPr marL="0" indent="0">
              <a:buNone/>
            </a:pPr>
            <a:r>
              <a:rPr lang="en-US" sz="2800"/>
              <a:t>Nhược Điểm</a:t>
            </a:r>
            <a:endParaRPr lang="en-US" sz="2800"/>
          </a:p>
          <a:p>
            <a:pPr lvl="1"/>
            <a:r>
              <a:rPr lang="en-US" sz="2450"/>
              <a:t>Không ứng dụng được cho các mô hình giao dịch nào có yêu cầu độ chính xác cao do không có ràng buộc.</a:t>
            </a:r>
            <a:endParaRPr lang="en-US" sz="2450"/>
          </a:p>
          <a:p>
            <a:pPr lvl="1"/>
            <a:r>
              <a:rPr lang="en-US" sz="2450"/>
              <a:t>Không có cơ chế transaction (giao dịch) để phục vụ các ứng dụng ngân hàng.</a:t>
            </a:r>
            <a:endParaRPr lang="en-US" sz="2450"/>
          </a:p>
          <a:p>
            <a:pPr lvl="1"/>
            <a:r>
              <a:rPr lang="en-US" sz="2450"/>
              <a:t>Dữ liệu lấy RAM làm trọng tâm hoạt động vì vậy khi hoạt động yêu cầu một bộ nhớ RAM lớn.</a:t>
            </a:r>
            <a:endParaRPr lang="en-US" sz="2450"/>
          </a:p>
          <a:p>
            <a:pPr lvl="1"/>
            <a:r>
              <a:rPr lang="en-US" sz="2450"/>
              <a:t>Mọi thay đổi về dữ liệu mặc định đều chưa được ghi xuống ổ cứng ngay lập tức vì vậy khả năng bị mất dữ liệu từ nguyên nhân mất điện đột xuất là rất cao.</a:t>
            </a:r>
            <a:endParaRPr lang="en-US" sz="2450"/>
          </a:p>
          <a:p>
            <a:pPr>
              <a:buNone/>
            </a:pPr>
            <a:endParaRPr 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2938145"/>
            <a:ext cx="10972800" cy="2540635"/>
          </a:xfrm>
        </p:spPr>
        <p:txBody>
          <a:bodyPr/>
          <a:p>
            <a:pPr marL="0" indent="0" algn="ctr">
              <a:buNone/>
            </a:pPr>
            <a:r>
              <a:rPr lang="en-US" sz="5000"/>
              <a:t>Phần 1 ASP.NET</a:t>
            </a:r>
            <a:endParaRPr lang="en-US" sz="5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Phần  1</a:t>
            </a:r>
            <a:endParaRPr lang="en-US"/>
          </a:p>
        </p:txBody>
      </p:sp>
      <p:sp>
        <p:nvSpPr>
          <p:cNvPr id="3" name="Content Placeholder 2"/>
          <p:cNvSpPr>
            <a:spLocks noGrp="1"/>
          </p:cNvSpPr>
          <p:nvPr>
            <p:ph idx="1"/>
          </p:nvPr>
        </p:nvSpPr>
        <p:spPr/>
        <p:txBody>
          <a:bodyPr/>
          <a:p>
            <a:pPr marL="0" indent="0">
              <a:buNone/>
            </a:pPr>
            <a:r>
              <a:rPr lang="en-US"/>
              <a:t>1. Dot Net core framework 6.0</a:t>
            </a:r>
            <a:endParaRPr lang="en-US"/>
          </a:p>
          <a:p>
            <a:pPr marL="0" indent="0">
              <a:buNone/>
            </a:pPr>
            <a:r>
              <a:rPr lang="en-US"/>
              <a:t>2. Dot Net core entity framework</a:t>
            </a:r>
            <a:endParaRPr lang="en-US"/>
          </a:p>
          <a:p>
            <a:pPr marL="0" indent="0">
              <a:buNone/>
            </a:pPr>
            <a:r>
              <a:rPr lang="en-US"/>
              <a:t>3. DTO objetct</a:t>
            </a:r>
            <a:endParaRPr lang="en-US"/>
          </a:p>
          <a:p>
            <a:pPr marL="0" indent="0">
              <a:buNone/>
            </a:pPr>
            <a:r>
              <a:rPr lang="en-US"/>
              <a:t>4. AutoMapper</a:t>
            </a:r>
            <a:endParaRPr lang="en-US"/>
          </a:p>
          <a:p>
            <a:pPr marL="0" indent="0">
              <a:buNone/>
            </a:pPr>
            <a:r>
              <a:rPr lang="en-US"/>
              <a:t>5. Dependency injection</a:t>
            </a:r>
            <a:endParaRPr lang="en-US"/>
          </a:p>
          <a:p>
            <a:pPr marL="0" indent="0">
              <a:buNone/>
            </a:pPr>
            <a:r>
              <a:rPr lang="en-US"/>
              <a:t>6.JWT Token Authentication and Authorization</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Dot net core framework 6.0</a:t>
            </a:r>
            <a:endParaRPr lang="en-US"/>
          </a:p>
        </p:txBody>
      </p:sp>
      <p:sp>
        <p:nvSpPr>
          <p:cNvPr id="3" name="Content Placeholder 2"/>
          <p:cNvSpPr>
            <a:spLocks noGrp="1"/>
          </p:cNvSpPr>
          <p:nvPr>
            <p:ph idx="1"/>
          </p:nvPr>
        </p:nvSpPr>
        <p:spPr/>
        <p:txBody>
          <a:bodyPr/>
          <a:p>
            <a:pPr marL="0" indent="0">
              <a:buNone/>
            </a:pPr>
            <a:r>
              <a:rPr lang="en-US"/>
              <a:t>Các tính năng mới của .net core 6.0</a:t>
            </a:r>
            <a:endParaRPr lang="en-US"/>
          </a:p>
          <a:p>
            <a:pPr marL="457200" lvl="1" indent="0">
              <a:buNone/>
            </a:pPr>
            <a:r>
              <a:rPr lang="en-US">
                <a:sym typeface="+mn-ea"/>
              </a:rPr>
              <a:t>- C# 10</a:t>
            </a:r>
            <a:endParaRPr lang="en-US"/>
          </a:p>
          <a:p>
            <a:pPr marL="457200" lvl="1" indent="0">
              <a:buNone/>
            </a:pPr>
            <a:r>
              <a:rPr lang="en-US">
                <a:sym typeface="+mn-ea"/>
              </a:rPr>
              <a:t>- HTTP/3</a:t>
            </a:r>
            <a:endParaRPr lang="en-US"/>
          </a:p>
          <a:p>
            <a:pPr marL="457200" lvl="1" indent="0">
              <a:buNone/>
            </a:pPr>
            <a:r>
              <a:rPr lang="en-US">
                <a:sym typeface="+mn-ea"/>
              </a:rPr>
              <a:t>- JSON processing</a:t>
            </a:r>
            <a:endParaRPr lang="en-US"/>
          </a:p>
          <a:p>
            <a:pPr marL="457200" lvl="1" indent="0">
              <a:buNone/>
            </a:pPr>
            <a:r>
              <a:rPr lang="en-US">
                <a:sym typeface="+mn-ea"/>
              </a:rPr>
              <a:t>- Web Assembly</a:t>
            </a:r>
            <a:endParaRPr lang="en-US"/>
          </a:p>
          <a:p>
            <a:pPr marL="457200" lvl="1" indent="0">
              <a:buNone/>
            </a:pPr>
            <a:r>
              <a:rPr lang="en-US">
                <a:sym typeface="+mn-ea"/>
              </a:rPr>
              <a:t>- OpenTelemetry</a:t>
            </a:r>
            <a:endParaRPr lang="en-US"/>
          </a:p>
          <a:p>
            <a:pPr marL="457200" lvl="1" indent="0">
              <a:buNone/>
            </a:pPr>
            <a:r>
              <a:rPr lang="en-US">
                <a:sym typeface="+mn-ea"/>
              </a:rPr>
              <a:t>- Cải tiến performance</a:t>
            </a:r>
            <a:endParaRPr lang="en-US"/>
          </a:p>
          <a:p>
            <a:pPr marL="457200" lvl="1" indent="0">
              <a:buNone/>
            </a:pPr>
            <a:r>
              <a:rPr lang="en-US">
                <a:sym typeface="+mn-ea"/>
              </a:rPr>
              <a:t>- Hỗ trợ arm64</a:t>
            </a:r>
            <a:endParaRPr lang="en-US">
              <a:sym typeface="+mn-ea"/>
            </a:endParaRPr>
          </a:p>
          <a:p>
            <a:pPr marL="457200" lvl="1" indent="0">
              <a:buNone/>
            </a:pPr>
            <a:r>
              <a:rPr lang="en-US">
                <a:sym typeface="+mn-ea"/>
              </a:rPr>
              <a:t>...</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49013</Words>
  <Application>WPS Presentation</Application>
  <PresentationFormat>Widescreen</PresentationFormat>
  <Paragraphs>1149</Paragraphs>
  <Slides>145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145</vt:i4>
      </vt:variant>
    </vt:vector>
  </HeadingPairs>
  <TitlesOfParts>
    <vt:vector size="153" baseType="lpstr">
      <vt:lpstr>Arial</vt:lpstr>
      <vt:lpstr>SimSun</vt:lpstr>
      <vt:lpstr>Wingdings</vt:lpstr>
      <vt:lpstr>Microsoft YaHei</vt:lpstr>
      <vt:lpstr>Arial Unicode MS</vt:lpstr>
      <vt:lpstr>Calibri</vt:lpstr>
      <vt:lpstr>Tahoma</vt:lpstr>
      <vt:lpstr>Blue Waves</vt:lpstr>
      <vt:lpstr>Tìm hiểu kiến thức nền backend</vt:lpstr>
      <vt:lpstr>PowerPoint 演示文稿</vt:lpstr>
      <vt:lpstr>Phần 1:Entity Relational Database Design</vt:lpstr>
      <vt:lpstr>1. Lược đồ quan hệ(ERD)</vt:lpstr>
      <vt:lpstr>Thực thể (entity)</vt:lpstr>
      <vt:lpstr>Thuộc tính (attribute)	</vt:lpstr>
      <vt:lpstr>Thuộc tính (attribute)	</vt:lpstr>
      <vt:lpstr>Thuộc tính (attribute)	</vt:lpstr>
      <vt:lpstr>Thuộc tính (attribute)</vt:lpstr>
      <vt:lpstr>Mối liên kết (relationship)</vt:lpstr>
      <vt:lpstr>Mối liên kết (relationship)</vt:lpstr>
      <vt:lpstr>Mối liên kết (relationship)</vt:lpstr>
      <vt:lpstr>Mối liên kết (relationship)</vt:lpstr>
      <vt:lpstr>Xây dựng ERD</vt:lpstr>
      <vt:lpstr>2. Chuẩn hóa (Normalization)</vt:lpstr>
      <vt:lpstr>2. Chuẩn hóa (Normalization)</vt:lpstr>
      <vt:lpstr>2. Chuẩn hóa (Normalization)</vt:lpstr>
      <vt:lpstr>3. Không chuẩn hóa (Denormalization)</vt:lpstr>
      <vt:lpstr>PowerPoint 演示文稿</vt:lpstr>
      <vt:lpstr>Phần 2: Object Oriented Programming paradigm</vt:lpstr>
      <vt:lpstr>1. Lập trình hướng đối tượng là gì ?</vt:lpstr>
      <vt:lpstr>2. Nguyên lý cơ bản của hướng đối tượng</vt:lpstr>
      <vt:lpstr>2. Nguyên lý cơ bản của hướng đối tượng</vt:lpstr>
      <vt:lpstr>2. Nguyên lý cơ bản của hướng đối tượng</vt:lpstr>
      <vt:lpstr>2. Nguyên lý cơ bản của hướng đối tượng</vt:lpstr>
      <vt:lpstr>2. Nguyên lý cơ bản của hướng đối tượng</vt:lpstr>
      <vt:lpstr>3.Lớp (Class) và Đối tượng (Object)</vt:lpstr>
      <vt:lpstr>3. Lớp (Class) và Đối tượng (Object)</vt:lpstr>
      <vt:lpstr>Phần 3: Web API</vt:lpstr>
      <vt:lpstr>Phần 3: Web api</vt:lpstr>
      <vt:lpstr>1. API là gì?</vt:lpstr>
      <vt:lpstr>2. APIhoạt động như thế nào?</vt:lpstr>
      <vt:lpstr>3. APIthường ứng dụng vào đâu?</vt:lpstr>
      <vt:lpstr>4. Web API là gì?</vt:lpstr>
      <vt:lpstr>5. Web API hoạt động như thế nào?</vt:lpstr>
      <vt:lpstr>6. Những điểm nổi bậc của Web API?</vt:lpstr>
      <vt:lpstr>7. Ưu và nhược điểm của Web API?</vt:lpstr>
      <vt:lpstr>7. Ưu và nhược điểm của Web API?</vt:lpstr>
      <vt:lpstr>8. ASP.NET Web API là gì?</vt:lpstr>
      <vt:lpstr>9. Đặc trưng của ASP.NET Web API?</vt:lpstr>
      <vt:lpstr>10. Cấu hình Web API</vt:lpstr>
      <vt:lpstr>11. HTTP Message?</vt:lpstr>
      <vt:lpstr>12. HTTP Request?</vt:lpstr>
      <vt:lpstr>12. HTTP Request?</vt:lpstr>
      <vt:lpstr>13. HTTP Respone?</vt:lpstr>
      <vt:lpstr>14. HTTP Status Code?</vt:lpstr>
      <vt:lpstr>14. HTTP Status Code?</vt:lpstr>
      <vt:lpstr>14. HTTP Status Code?</vt:lpstr>
      <vt:lpstr>14. HTTP Status Code?</vt:lpstr>
      <vt:lpstr>14. HTTP Status Code?</vt:lpstr>
      <vt:lpstr>15. HTTP Method?</vt:lpstr>
      <vt:lpstr>16. Web API request/response data formats?</vt:lpstr>
      <vt:lpstr>16. Web API request/response data formats?</vt:lpstr>
      <vt:lpstr>16. Web API request/response data formats?</vt:lpstr>
      <vt:lpstr>16. Web API request/response data formats?</vt:lpstr>
      <vt:lpstr>16. Web API request/response data formats?</vt:lpstr>
      <vt:lpstr>Phần 4: Relational Database</vt:lpstr>
      <vt:lpstr>Phần 4. Relational Database</vt:lpstr>
      <vt:lpstr>1. SQL là gì?</vt:lpstr>
      <vt:lpstr>2. Tại sao SQL lại quan trọng?</vt:lpstr>
      <vt:lpstr>3. Thành phần của SQL?</vt:lpstr>
      <vt:lpstr>3. Thành phần của SQL?</vt:lpstr>
      <vt:lpstr>3. Thành phần của SQL?</vt:lpstr>
      <vt:lpstr>4. Các lệnh cơ bản trong SQL?</vt:lpstr>
      <vt:lpstr>4. Các lệnh cơ bản trong SQL?</vt:lpstr>
      <vt:lpstr>4. Các lệnh cơ bản trong SQL?</vt:lpstr>
      <vt:lpstr>4. Các lệnh cơ bản trong SQL?</vt:lpstr>
      <vt:lpstr>4. Các lệnh cơ bản trong SQL?</vt:lpstr>
      <vt:lpstr>5. Store Procedure?	</vt:lpstr>
      <vt:lpstr>5. Store Procedure?	</vt:lpstr>
      <vt:lpstr>5. Store Procedure?	</vt:lpstr>
      <vt:lpstr>5. Store Proceduce?</vt:lpstr>
      <vt:lpstr>5. Store Procedure?	</vt:lpstr>
      <vt:lpstr>6. Function?	</vt:lpstr>
      <vt:lpstr>6. Function?	</vt:lpstr>
      <vt:lpstr>6. Function?	</vt:lpstr>
      <vt:lpstr>6. Function?	</vt:lpstr>
      <vt:lpstr>7. Trigger?	</vt:lpstr>
      <vt:lpstr>7. Trigger?	</vt:lpstr>
      <vt:lpstr>7. Trigger?	</vt:lpstr>
      <vt:lpstr>7. Aggregate function?</vt:lpstr>
      <vt:lpstr>PowerPoint 演示文稿</vt:lpstr>
      <vt:lpstr>Phần  5</vt:lpstr>
      <vt:lpstr>1. NoSQL là gì?</vt:lpstr>
      <vt:lpstr>2. NoSql hoạt động như thế nào?</vt:lpstr>
      <vt:lpstr>3. Lý do nên sử dụng NoSql</vt:lpstr>
      <vt:lpstr>4. Các loại NoSql?</vt:lpstr>
      <vt:lpstr>4. Các loại NoSql?</vt:lpstr>
      <vt:lpstr>4. Các loại NoSql?</vt:lpstr>
      <vt:lpstr>4. Các loại NoSql?</vt:lpstr>
      <vt:lpstr>5. MongoDB là gì</vt:lpstr>
      <vt:lpstr>6. Định nghĩa thêm về MongoDB</vt:lpstr>
      <vt:lpstr>6. Định nghĩa thêm về MongoDB</vt:lpstr>
      <vt:lpstr>7. Khi nào sử dụng MongoDB?</vt:lpstr>
      <vt:lpstr>8. Ưu và nhược điểm mongodb</vt:lpstr>
      <vt:lpstr>8. Ưu và nhược điểm mongodb</vt:lpstr>
      <vt:lpstr>PowerPoint 演示文稿</vt:lpstr>
      <vt:lpstr>Phần  1</vt:lpstr>
      <vt:lpstr>1. Dot net core framework 6.0</vt:lpstr>
      <vt:lpstr>Các tính năng mới của .net core 6.0</vt:lpstr>
      <vt:lpstr>Các tính năng mới của .net core 6.0</vt:lpstr>
      <vt:lpstr>Các tính năng mới của .net core 6.0</vt:lpstr>
      <vt:lpstr>Các tính năng mới của .net core 6.0</vt:lpstr>
      <vt:lpstr>Các tính năng mới của .net core 6.0</vt:lpstr>
      <vt:lpstr>Các tính năng mới của .net core 6.0</vt:lpstr>
      <vt:lpstr>Các tính năng mới của .net core 6.0</vt:lpstr>
      <vt:lpstr>2. Dot Net core entity framework </vt:lpstr>
      <vt:lpstr>2. Dot Net core entity framework </vt:lpstr>
      <vt:lpstr>a. Entity framework (EF)?</vt:lpstr>
      <vt:lpstr>a. Entity framework (EF)?</vt:lpstr>
      <vt:lpstr>b. Model?</vt:lpstr>
      <vt:lpstr>c. Cách tiếp cận phát triển của EF core</vt:lpstr>
      <vt:lpstr>c. Cách tiếp cận phát triển của EF core</vt:lpstr>
      <vt:lpstr>d. Các tính năng mới của EF 6 </vt:lpstr>
      <vt:lpstr>d. Các tính năng mới của EF 6 </vt:lpstr>
      <vt:lpstr>e. Các tính năng mới không được hỗ trợ EF 6</vt:lpstr>
      <vt:lpstr>e. Các tính năng mới không được hỗ trợ EF 6</vt:lpstr>
      <vt:lpstr>g. DB context ?</vt:lpstr>
      <vt:lpstr>g. DB context ?</vt:lpstr>
      <vt:lpstr>h. Tạo mô hình thực thể dữ liệu</vt:lpstr>
      <vt:lpstr>i. Tạo migration EF</vt:lpstr>
      <vt:lpstr>j. Cấu hình EF core</vt:lpstr>
      <vt:lpstr>j. Cấu hình EF core</vt:lpstr>
      <vt:lpstr>3. DTO object?</vt:lpstr>
      <vt:lpstr>a. Khái niệm</vt:lpstr>
      <vt:lpstr>b. Sử dụng DTO thế nào?</vt:lpstr>
      <vt:lpstr>c. Sử dụng DTO khi nào?</vt:lpstr>
      <vt:lpstr>d. Những Sai Lầm Thường Gặp</vt:lpstr>
      <vt:lpstr>4. AutoMapper</vt:lpstr>
      <vt:lpstr>4. AutoMapper</vt:lpstr>
      <vt:lpstr>5. Dependency injection</vt:lpstr>
      <vt:lpstr>a. Khái niệm</vt:lpstr>
      <vt:lpstr>b. Có mấy loại Dependency Injection ? </vt:lpstr>
      <vt:lpstr>c. Tại sao phải dùng Dependency Injection ?</vt:lpstr>
      <vt:lpstr>d. Lợi ích khi dùng Dependency Injection:</vt:lpstr>
      <vt:lpstr>e. Bất lợi của Dependency Injection:</vt:lpstr>
      <vt:lpstr>6. JWT Token Authentication and Authorization</vt:lpstr>
      <vt:lpstr>a. Một số định nghĩa là gì?</vt:lpstr>
      <vt:lpstr>a. Một số định nghĩa là gì?</vt:lpstr>
      <vt:lpstr>b. JWT sử dụng như thế nào</vt:lpstr>
      <vt:lpstr>c. Cài đặt JWT Authentication</vt:lpstr>
      <vt:lpstr>c. Cài đặt JWT Authentication</vt:lpstr>
      <vt:lpstr>c. Cài đặt JWT Authentication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kiến thức nền</dc:title>
  <dc:creator/>
  <cp:lastModifiedBy>DELL</cp:lastModifiedBy>
  <cp:revision>30</cp:revision>
  <dcterms:created xsi:type="dcterms:W3CDTF">2023-03-15T10:39:00Z</dcterms:created>
  <dcterms:modified xsi:type="dcterms:W3CDTF">2023-03-30T08:01:53Z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6F00D6A08CAF4C96AC6311B4C4353A14</vt:lpwstr>
  </property>
  <property fmtid="{D5CDD505-2E9C-101B-9397-08002B2CF9AE}" pid="3" name="KSOProductBuildVer">
    <vt:lpwstr>1033-11.2.0.11513</vt:lpwstr>
  </property>
</Properties>
</file>