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37"/>
  </p:notesMasterIdLst>
  <p:handoutMasterIdLst>
    <p:handoutMasterId r:id="rId38"/>
  </p:handoutMasterIdLst>
  <p:sldIdLst>
    <p:sldId id="295" r:id="rId2"/>
    <p:sldId id="258" r:id="rId3"/>
    <p:sldId id="259" r:id="rId4"/>
    <p:sldId id="267" r:id="rId5"/>
    <p:sldId id="268" r:id="rId6"/>
    <p:sldId id="260" r:id="rId7"/>
    <p:sldId id="269" r:id="rId8"/>
    <p:sldId id="283" r:id="rId9"/>
    <p:sldId id="261" r:id="rId10"/>
    <p:sldId id="276" r:id="rId11"/>
    <p:sldId id="273" r:id="rId12"/>
    <p:sldId id="274" r:id="rId13"/>
    <p:sldId id="288" r:id="rId14"/>
    <p:sldId id="275" r:id="rId15"/>
    <p:sldId id="289" r:id="rId16"/>
    <p:sldId id="270" r:id="rId17"/>
    <p:sldId id="271" r:id="rId18"/>
    <p:sldId id="272" r:id="rId19"/>
    <p:sldId id="262" r:id="rId20"/>
    <p:sldId id="287" r:id="rId21"/>
    <p:sldId id="277" r:id="rId22"/>
    <p:sldId id="278" r:id="rId23"/>
    <p:sldId id="290" r:id="rId24"/>
    <p:sldId id="279" r:id="rId25"/>
    <p:sldId id="291" r:id="rId26"/>
    <p:sldId id="280" r:id="rId27"/>
    <p:sldId id="292" r:id="rId28"/>
    <p:sldId id="281" r:id="rId29"/>
    <p:sldId id="293" r:id="rId30"/>
    <p:sldId id="282" r:id="rId31"/>
    <p:sldId id="294" r:id="rId32"/>
    <p:sldId id="284" r:id="rId33"/>
    <p:sldId id="296" r:id="rId34"/>
    <p:sldId id="297" r:id="rId35"/>
    <p:sldId id="298" r:id="rId36"/>
  </p:sldIdLst>
  <p:sldSz cx="9144000" cy="6858000" type="screen4x3"/>
  <p:notesSz cx="9144000" cy="6858000"/>
  <p:defaultTextStyle>
    <a:defPPr>
      <a:defRPr lang="en-US"/>
    </a:defPPr>
    <a:lvl1pPr algn="l" rtl="0" fontAlgn="base">
      <a:spcBef>
        <a:spcPct val="0"/>
      </a:spcBef>
      <a:spcAft>
        <a:spcPct val="0"/>
      </a:spcAft>
      <a:defRPr sz="1600" kern="1200">
        <a:solidFill>
          <a:schemeClr val="tx1"/>
        </a:solidFill>
        <a:latin typeface="Arial" pitchFamily="34" charset="0"/>
        <a:ea typeface="MS PGothic" pitchFamily="34" charset="-128"/>
        <a:cs typeface="+mn-cs"/>
      </a:defRPr>
    </a:lvl1pPr>
    <a:lvl2pPr marL="457200" algn="l" rtl="0" fontAlgn="base">
      <a:spcBef>
        <a:spcPct val="0"/>
      </a:spcBef>
      <a:spcAft>
        <a:spcPct val="0"/>
      </a:spcAft>
      <a:defRPr sz="1600" kern="1200">
        <a:solidFill>
          <a:schemeClr val="tx1"/>
        </a:solidFill>
        <a:latin typeface="Arial" pitchFamily="34" charset="0"/>
        <a:ea typeface="MS PGothic" pitchFamily="34" charset="-128"/>
        <a:cs typeface="+mn-cs"/>
      </a:defRPr>
    </a:lvl2pPr>
    <a:lvl3pPr marL="914400" algn="l" rtl="0" fontAlgn="base">
      <a:spcBef>
        <a:spcPct val="0"/>
      </a:spcBef>
      <a:spcAft>
        <a:spcPct val="0"/>
      </a:spcAft>
      <a:defRPr sz="1600" kern="1200">
        <a:solidFill>
          <a:schemeClr val="tx1"/>
        </a:solidFill>
        <a:latin typeface="Arial" pitchFamily="34" charset="0"/>
        <a:ea typeface="MS PGothic" pitchFamily="34" charset="-128"/>
        <a:cs typeface="+mn-cs"/>
      </a:defRPr>
    </a:lvl3pPr>
    <a:lvl4pPr marL="1371600" algn="l" rtl="0" fontAlgn="base">
      <a:spcBef>
        <a:spcPct val="0"/>
      </a:spcBef>
      <a:spcAft>
        <a:spcPct val="0"/>
      </a:spcAft>
      <a:defRPr sz="1600" kern="1200">
        <a:solidFill>
          <a:schemeClr val="tx1"/>
        </a:solidFill>
        <a:latin typeface="Arial" pitchFamily="34" charset="0"/>
        <a:ea typeface="MS PGothic" pitchFamily="34" charset="-128"/>
        <a:cs typeface="+mn-cs"/>
      </a:defRPr>
    </a:lvl4pPr>
    <a:lvl5pPr marL="1828800" algn="l" rtl="0" fontAlgn="base">
      <a:spcBef>
        <a:spcPct val="0"/>
      </a:spcBef>
      <a:spcAft>
        <a:spcPct val="0"/>
      </a:spcAft>
      <a:defRPr sz="1600" kern="1200">
        <a:solidFill>
          <a:schemeClr val="tx1"/>
        </a:solidFill>
        <a:latin typeface="Arial" pitchFamily="34" charset="0"/>
        <a:ea typeface="MS PGothic" pitchFamily="34" charset="-128"/>
        <a:cs typeface="+mn-cs"/>
      </a:defRPr>
    </a:lvl5pPr>
    <a:lvl6pPr marL="2286000" algn="l" defTabSz="914400" rtl="0" eaLnBrk="1" latinLnBrk="0" hangingPunct="1">
      <a:defRPr sz="1600" kern="1200">
        <a:solidFill>
          <a:schemeClr val="tx1"/>
        </a:solidFill>
        <a:latin typeface="Arial" pitchFamily="34" charset="0"/>
        <a:ea typeface="MS PGothic" pitchFamily="34" charset="-128"/>
        <a:cs typeface="+mn-cs"/>
      </a:defRPr>
    </a:lvl6pPr>
    <a:lvl7pPr marL="2743200" algn="l" defTabSz="914400" rtl="0" eaLnBrk="1" latinLnBrk="0" hangingPunct="1">
      <a:defRPr sz="1600" kern="1200">
        <a:solidFill>
          <a:schemeClr val="tx1"/>
        </a:solidFill>
        <a:latin typeface="Arial" pitchFamily="34" charset="0"/>
        <a:ea typeface="MS PGothic" pitchFamily="34" charset="-128"/>
        <a:cs typeface="+mn-cs"/>
      </a:defRPr>
    </a:lvl7pPr>
    <a:lvl8pPr marL="3200400" algn="l" defTabSz="914400" rtl="0" eaLnBrk="1" latinLnBrk="0" hangingPunct="1">
      <a:defRPr sz="1600" kern="1200">
        <a:solidFill>
          <a:schemeClr val="tx1"/>
        </a:solidFill>
        <a:latin typeface="Arial" pitchFamily="34" charset="0"/>
        <a:ea typeface="MS PGothic" pitchFamily="34" charset="-128"/>
        <a:cs typeface="+mn-cs"/>
      </a:defRPr>
    </a:lvl8pPr>
    <a:lvl9pPr marL="3657600" algn="l" defTabSz="914400" rtl="0" eaLnBrk="1" latinLnBrk="0" hangingPunct="1">
      <a:defRPr sz="1600" kern="1200">
        <a:solidFill>
          <a:schemeClr val="tx1"/>
        </a:solidFill>
        <a:latin typeface="Arial" pitchFamily="34"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CCECFF"/>
    <a:srgbClr val="FF9933"/>
    <a:srgbClr val="FF0066"/>
    <a:srgbClr val="00CC00"/>
    <a:srgbClr val="E4E7FE"/>
    <a:srgbClr val="FFFFCC"/>
    <a:srgbClr val="CCFFCC"/>
    <a:srgbClr val="3366FF"/>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92" autoAdjust="0"/>
    <p:restoredTop sz="86420" autoAdjust="0"/>
  </p:normalViewPr>
  <p:slideViewPr>
    <p:cSldViewPr snapToGrid="0">
      <p:cViewPr varScale="1">
        <p:scale>
          <a:sx n="74" d="100"/>
          <a:sy n="74" d="100"/>
        </p:scale>
        <p:origin x="1818"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dirty="0">
              <a:latin typeface="Tahoma" panose="020B0604030504040204" pitchFamily="34" charset="0"/>
            </a:endParaRPr>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E30F1B26-1F5A-44B5-B2A6-C46A35D5973E}" type="datetimeFigureOut">
              <a:rPr lang="en-US" smtClean="0">
                <a:latin typeface="Tahoma" panose="020B0604030504040204" pitchFamily="34" charset="0"/>
              </a:rPr>
              <a:t>4/1/2021</a:t>
            </a:fld>
            <a:endParaRPr lang="en-US" dirty="0">
              <a:latin typeface="Tahoma" panose="020B0604030504040204" pitchFamily="34" charset="0"/>
            </a:endParaRPr>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dirty="0">
              <a:latin typeface="Tahoma" panose="020B0604030504040204" pitchFamily="34" charset="0"/>
            </a:endParaRPr>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80E4A99E-1AED-43A9-B525-99ED2DB9A507}" type="slidenum">
              <a:rPr lang="en-US" smtClean="0">
                <a:latin typeface="Tahoma" panose="020B0604030504040204" pitchFamily="34" charset="0"/>
              </a:rPr>
              <a:t>‹#›</a:t>
            </a:fld>
            <a:endParaRPr lang="en-US" dirty="0">
              <a:latin typeface="Tahoma" panose="020B0604030504040204" pitchFamily="34" charset="0"/>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706"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spcBef>
                <a:spcPct val="0"/>
              </a:spcBef>
              <a:spcAft>
                <a:spcPct val="0"/>
              </a:spcAft>
              <a:buClrTx/>
              <a:buFontTx/>
              <a:buNone/>
              <a:defRPr sz="1200">
                <a:latin typeface="Tahoma" panose="020B0604030504040204" pitchFamily="34" charset="0"/>
              </a:defRPr>
            </a:lvl1pPr>
          </a:lstStyle>
          <a:p>
            <a:pPr>
              <a:defRPr/>
            </a:pPr>
            <a:endParaRPr lang="en-US" dirty="0"/>
          </a:p>
        </p:txBody>
      </p:sp>
      <p:sp>
        <p:nvSpPr>
          <p:cNvPr id="72707" name="Rectangle 3"/>
          <p:cNvSpPr>
            <a:spLocks noGrp="1" noChangeArrowheads="1"/>
          </p:cNvSpPr>
          <p:nvPr>
            <p:ph type="dt" idx="1"/>
          </p:nvPr>
        </p:nvSpPr>
        <p:spPr bwMode="auto">
          <a:xfrm>
            <a:off x="5179484"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spcAft>
                <a:spcPct val="0"/>
              </a:spcAft>
              <a:buClrTx/>
              <a:buFontTx/>
              <a:buNone/>
              <a:defRPr sz="1200">
                <a:latin typeface="Tahoma" panose="020B0604030504040204" pitchFamily="34" charset="0"/>
              </a:defRPr>
            </a:lvl1pPr>
          </a:lstStyle>
          <a:p>
            <a:pPr>
              <a:defRPr/>
            </a:pPr>
            <a:endParaRPr lang="en-US" dirty="0"/>
          </a:p>
        </p:txBody>
      </p:sp>
      <p:sp>
        <p:nvSpPr>
          <p:cNvPr id="14340" name="Rectangle 4"/>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p:spPr>
      </p:sp>
      <p:sp>
        <p:nvSpPr>
          <p:cNvPr id="72709" name="Rectangle 5"/>
          <p:cNvSpPr>
            <a:spLocks noGrp="1" noChangeArrowheads="1"/>
          </p:cNvSpPr>
          <p:nvPr>
            <p:ph type="body" sz="quarter" idx="3"/>
          </p:nvPr>
        </p:nvSpPr>
        <p:spPr bwMode="auto">
          <a:xfrm>
            <a:off x="914400" y="3257550"/>
            <a:ext cx="7315200" cy="3086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2710" name="Rectangle 6"/>
          <p:cNvSpPr>
            <a:spLocks noGrp="1" noChangeArrowheads="1"/>
          </p:cNvSpPr>
          <p:nvPr>
            <p:ph type="ftr" sz="quarter" idx="4"/>
          </p:nvPr>
        </p:nvSpPr>
        <p:spPr bwMode="auto">
          <a:xfrm>
            <a:off x="0" y="651391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spcBef>
                <a:spcPct val="0"/>
              </a:spcBef>
              <a:spcAft>
                <a:spcPct val="0"/>
              </a:spcAft>
              <a:buClrTx/>
              <a:buFontTx/>
              <a:buNone/>
              <a:defRPr sz="1200">
                <a:latin typeface="Tahoma" panose="020B0604030504040204" pitchFamily="34" charset="0"/>
              </a:defRPr>
            </a:lvl1pPr>
          </a:lstStyle>
          <a:p>
            <a:pPr>
              <a:defRPr/>
            </a:pPr>
            <a:endParaRPr lang="en-US" dirty="0"/>
          </a:p>
        </p:txBody>
      </p:sp>
      <p:sp>
        <p:nvSpPr>
          <p:cNvPr id="72711" name="Rectangle 7"/>
          <p:cNvSpPr>
            <a:spLocks noGrp="1" noChangeArrowheads="1"/>
          </p:cNvSpPr>
          <p:nvPr>
            <p:ph type="sldNum" sz="quarter" idx="5"/>
          </p:nvPr>
        </p:nvSpPr>
        <p:spPr bwMode="auto">
          <a:xfrm>
            <a:off x="5179484" y="651391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spcAft>
                <a:spcPct val="0"/>
              </a:spcAft>
              <a:buClrTx/>
              <a:buFontTx/>
              <a:buNone/>
              <a:defRPr sz="1200">
                <a:latin typeface="Tahoma" panose="020B0604030504040204" pitchFamily="34" charset="0"/>
              </a:defRPr>
            </a:lvl1pPr>
          </a:lstStyle>
          <a:p>
            <a:pPr>
              <a:defRPr/>
            </a:pPr>
            <a:fld id="{257F1005-A609-4285-9C70-9BF070624CEA}" type="slidenum">
              <a:rPr lang="en-US" smtClean="0"/>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ahoma" panose="020B060403050404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Tahoma" panose="020B060403050404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Tahoma" panose="020B060403050404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Tahoma" panose="020B060403050404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Tahoma" panose="020B060403050404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vi.wikipedia.org/wiki/XML" TargetMode="External"/><Relationship Id="rId13" Type="http://schemas.openxmlformats.org/officeDocument/2006/relationships/hyperlink" Target="https://vi.wikipedia.org/w/index.php?title=N%E1%BB%99i_dung&amp;action=edit&amp;redlink=1" TargetMode="External"/><Relationship Id="rId3" Type="http://schemas.openxmlformats.org/officeDocument/2006/relationships/hyperlink" Target="https://vi.wikipedia.org/wiki/Tin_h%E1%BB%8Dc" TargetMode="External"/><Relationship Id="rId7" Type="http://schemas.openxmlformats.org/officeDocument/2006/relationships/hyperlink" Target="https://vi.wikipedia.org/wiki/CSS#cite_note-1" TargetMode="External"/><Relationship Id="rId12" Type="http://schemas.openxmlformats.org/officeDocument/2006/relationships/hyperlink" Target="http://www.w3c.org/"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vi.wikipedia.org/wiki/XHTML" TargetMode="External"/><Relationship Id="rId11" Type="http://schemas.openxmlformats.org/officeDocument/2006/relationships/hyperlink" Target="https://vi.wikipedia.org/wiki/W3C" TargetMode="External"/><Relationship Id="rId5" Type="http://schemas.openxmlformats.org/officeDocument/2006/relationships/hyperlink" Target="https://vi.wikipedia.org/wiki/HTML" TargetMode="External"/><Relationship Id="rId10" Type="http://schemas.openxmlformats.org/officeDocument/2006/relationships/hyperlink" Target="https://vi.wikipedia.org/w/index.php?title=XUL&amp;action=edit&amp;redlink=1" TargetMode="External"/><Relationship Id="rId4" Type="http://schemas.openxmlformats.org/officeDocument/2006/relationships/hyperlink" Target="https://vi.wikipedia.org/wiki/Ti%E1%BA%BFng_Anh" TargetMode="External"/><Relationship Id="rId9" Type="http://schemas.openxmlformats.org/officeDocument/2006/relationships/hyperlink" Target="https://vi.wikipedia.org/wiki/SVG"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257F1005-A609-4285-9C70-9BF070624CEA}" type="slidenum">
              <a:rPr lang="en-US" smtClean="0"/>
              <a:pPr>
                <a:defRPr/>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b="0" i="0" dirty="0">
                <a:solidFill>
                  <a:srgbClr val="202122"/>
                </a:solidFill>
                <a:effectLst/>
                <a:latin typeface="Arial" panose="020B0604020202020204" pitchFamily="34" charset="0"/>
              </a:rPr>
              <a:t>Trong </a:t>
            </a:r>
            <a:r>
              <a:rPr lang="vi-VN" b="0" i="0" u="none" strike="noStrike" dirty="0">
                <a:solidFill>
                  <a:srgbClr val="0645AD"/>
                </a:solidFill>
                <a:effectLst/>
                <a:latin typeface="Arial" panose="020B0604020202020204" pitchFamily="34" charset="0"/>
                <a:hlinkClick r:id="rId3" tooltip="Tin học"/>
              </a:rPr>
              <a:t>tin học</a:t>
            </a:r>
            <a:r>
              <a:rPr lang="vi-VN" b="0" i="0" dirty="0">
                <a:solidFill>
                  <a:srgbClr val="202122"/>
                </a:solidFill>
                <a:effectLst/>
                <a:latin typeface="Arial" panose="020B0604020202020204" pitchFamily="34" charset="0"/>
              </a:rPr>
              <a:t>, các </a:t>
            </a:r>
            <a:r>
              <a:rPr lang="vi-VN" b="1" i="0" dirty="0">
                <a:solidFill>
                  <a:srgbClr val="202122"/>
                </a:solidFill>
                <a:effectLst/>
                <a:latin typeface="Arial" panose="020B0604020202020204" pitchFamily="34" charset="0"/>
              </a:rPr>
              <a:t>tập tin định kiểu theo tầng</a:t>
            </a:r>
            <a:r>
              <a:rPr lang="vi-VN" b="0" i="0" dirty="0">
                <a:solidFill>
                  <a:srgbClr val="202122"/>
                </a:solidFill>
                <a:effectLst/>
                <a:latin typeface="Arial" panose="020B0604020202020204" pitchFamily="34" charset="0"/>
              </a:rPr>
              <a:t> – dịch từ </a:t>
            </a:r>
            <a:r>
              <a:rPr lang="vi-VN" b="0" i="0" u="none" strike="noStrike" dirty="0">
                <a:solidFill>
                  <a:srgbClr val="0645AD"/>
                </a:solidFill>
                <a:effectLst/>
                <a:latin typeface="Arial" panose="020B0604020202020204" pitchFamily="34" charset="0"/>
                <a:hlinkClick r:id="rId4" tooltip="Tiếng Anh"/>
              </a:rPr>
              <a:t>tiếng Anh</a:t>
            </a:r>
            <a:r>
              <a:rPr lang="vi-VN" b="0" i="0" dirty="0">
                <a:solidFill>
                  <a:srgbClr val="202122"/>
                </a:solidFill>
                <a:effectLst/>
                <a:latin typeface="Arial" panose="020B0604020202020204" pitchFamily="34" charset="0"/>
              </a:rPr>
              <a:t> là </a:t>
            </a:r>
            <a:r>
              <a:rPr lang="vi-VN" b="1" i="0" dirty="0">
                <a:solidFill>
                  <a:srgbClr val="202122"/>
                </a:solidFill>
                <a:effectLst/>
                <a:latin typeface="Arial" panose="020B0604020202020204" pitchFamily="34" charset="0"/>
              </a:rPr>
              <a:t>Cascading Style Sheets </a:t>
            </a:r>
            <a:r>
              <a:rPr lang="vi-VN" b="0" i="0" dirty="0">
                <a:solidFill>
                  <a:srgbClr val="202122"/>
                </a:solidFill>
                <a:effectLst/>
                <a:latin typeface="Arial" panose="020B0604020202020204" pitchFamily="34" charset="0"/>
              </a:rPr>
              <a:t>(</a:t>
            </a:r>
            <a:r>
              <a:rPr lang="vi-VN" b="1" i="0" dirty="0">
                <a:solidFill>
                  <a:srgbClr val="202122"/>
                </a:solidFill>
                <a:effectLst/>
                <a:latin typeface="Arial" panose="020B0604020202020204" pitchFamily="34" charset="0"/>
              </a:rPr>
              <a:t>CSS</a:t>
            </a:r>
            <a:r>
              <a:rPr lang="vi-VN" b="0" i="0" dirty="0">
                <a:solidFill>
                  <a:srgbClr val="202122"/>
                </a:solidFill>
                <a:effectLst/>
                <a:latin typeface="Arial" panose="020B0604020202020204" pitchFamily="34" charset="0"/>
              </a:rPr>
              <a:t>) – được dùng để miêu tả cách trình bày các tài liệu viết bằng ngôn ngữ </a:t>
            </a:r>
            <a:r>
              <a:rPr lang="vi-VN" b="0" i="0" u="none" strike="noStrike" dirty="0">
                <a:solidFill>
                  <a:srgbClr val="0645AD"/>
                </a:solidFill>
                <a:effectLst/>
                <a:latin typeface="Arial" panose="020B0604020202020204" pitchFamily="34" charset="0"/>
                <a:hlinkClick r:id="rId5" tooltip="HTML"/>
              </a:rPr>
              <a:t>HTML</a:t>
            </a:r>
            <a:r>
              <a:rPr lang="vi-VN" b="0" i="0" dirty="0">
                <a:solidFill>
                  <a:srgbClr val="202122"/>
                </a:solidFill>
                <a:effectLst/>
                <a:latin typeface="Arial" panose="020B0604020202020204" pitchFamily="34" charset="0"/>
              </a:rPr>
              <a:t> và </a:t>
            </a:r>
            <a:r>
              <a:rPr lang="vi-VN" b="0" i="0" u="none" strike="noStrike" dirty="0">
                <a:solidFill>
                  <a:srgbClr val="0645AD"/>
                </a:solidFill>
                <a:effectLst/>
                <a:latin typeface="Arial" panose="020B0604020202020204" pitchFamily="34" charset="0"/>
                <a:hlinkClick r:id="rId6" tooltip="XHTML"/>
              </a:rPr>
              <a:t>XHTML</a:t>
            </a:r>
            <a:r>
              <a:rPr lang="vi-VN" b="0" i="0" dirty="0">
                <a:solidFill>
                  <a:srgbClr val="202122"/>
                </a:solidFill>
                <a:effectLst/>
                <a:latin typeface="Arial" panose="020B0604020202020204" pitchFamily="34" charset="0"/>
              </a:rPr>
              <a:t>.</a:t>
            </a:r>
            <a:r>
              <a:rPr lang="vi-VN" b="0" i="0" u="none" strike="noStrike" baseline="30000" dirty="0">
                <a:solidFill>
                  <a:srgbClr val="0645AD"/>
                </a:solidFill>
                <a:effectLst/>
                <a:latin typeface="Arial" panose="020B0604020202020204" pitchFamily="34" charset="0"/>
                <a:hlinkClick r:id="rId7"/>
              </a:rPr>
              <a:t>[1]</a:t>
            </a:r>
            <a:r>
              <a:rPr lang="vi-VN" b="0" i="0" dirty="0">
                <a:solidFill>
                  <a:srgbClr val="202122"/>
                </a:solidFill>
                <a:effectLst/>
                <a:latin typeface="Arial" panose="020B0604020202020204" pitchFamily="34" charset="0"/>
              </a:rPr>
              <a:t> Ngoài ra ngôn ngữ định kiểu theo tầng cũng có thể dùng cho </a:t>
            </a:r>
            <a:r>
              <a:rPr lang="vi-VN" b="0" i="0" u="none" strike="noStrike" dirty="0">
                <a:solidFill>
                  <a:srgbClr val="0645AD"/>
                </a:solidFill>
                <a:effectLst/>
                <a:latin typeface="Arial" panose="020B0604020202020204" pitchFamily="34" charset="0"/>
                <a:hlinkClick r:id="rId8" tooltip="XML"/>
              </a:rPr>
              <a:t>XML</a:t>
            </a:r>
            <a:r>
              <a:rPr lang="vi-VN" b="0" i="0" dirty="0">
                <a:solidFill>
                  <a:srgbClr val="202122"/>
                </a:solidFill>
                <a:effectLst/>
                <a:latin typeface="Arial" panose="020B0604020202020204" pitchFamily="34" charset="0"/>
              </a:rPr>
              <a:t>, </a:t>
            </a:r>
            <a:r>
              <a:rPr lang="vi-VN" b="0" i="0" u="none" strike="noStrike" dirty="0">
                <a:solidFill>
                  <a:srgbClr val="0645AD"/>
                </a:solidFill>
                <a:effectLst/>
                <a:latin typeface="Arial" panose="020B0604020202020204" pitchFamily="34" charset="0"/>
                <a:hlinkClick r:id="rId9" tooltip="SVG"/>
              </a:rPr>
              <a:t>SVG</a:t>
            </a:r>
            <a:r>
              <a:rPr lang="vi-VN" b="0" i="0" dirty="0">
                <a:solidFill>
                  <a:srgbClr val="202122"/>
                </a:solidFill>
                <a:effectLst/>
                <a:latin typeface="Arial" panose="020B0604020202020204" pitchFamily="34" charset="0"/>
              </a:rPr>
              <a:t>, </a:t>
            </a:r>
            <a:r>
              <a:rPr lang="vi-VN" b="0" i="0" u="none" strike="noStrike" dirty="0">
                <a:solidFill>
                  <a:srgbClr val="BA0000"/>
                </a:solidFill>
                <a:effectLst/>
                <a:latin typeface="Arial" panose="020B0604020202020204" pitchFamily="34" charset="0"/>
                <a:hlinkClick r:id="rId10" tooltip="XUL (trang chưa được viết)"/>
              </a:rPr>
              <a:t>XUL</a:t>
            </a:r>
            <a:r>
              <a:rPr lang="vi-VN" b="0" i="0" dirty="0">
                <a:solidFill>
                  <a:srgbClr val="202122"/>
                </a:solidFill>
                <a:effectLst/>
                <a:latin typeface="Arial" panose="020B0604020202020204" pitchFamily="34" charset="0"/>
              </a:rPr>
              <a:t>. Các đặc điểm kỹ thuật của CSS được duy trì bởi </a:t>
            </a:r>
            <a:r>
              <a:rPr lang="vi-VN" b="0" i="0" u="none" strike="noStrike" dirty="0">
                <a:solidFill>
                  <a:srgbClr val="0645AD"/>
                </a:solidFill>
                <a:effectLst/>
                <a:latin typeface="Arial" panose="020B0604020202020204" pitchFamily="34" charset="0"/>
                <a:hlinkClick r:id="rId11" tooltip="W3C"/>
              </a:rPr>
              <a:t>World Wide Web Consortium</a:t>
            </a:r>
            <a:r>
              <a:rPr lang="vi-VN" b="0" i="0" dirty="0">
                <a:solidFill>
                  <a:srgbClr val="202122"/>
                </a:solidFill>
                <a:effectLst/>
                <a:latin typeface="Arial" panose="020B0604020202020204" pitchFamily="34" charset="0"/>
              </a:rPr>
              <a:t> (</a:t>
            </a:r>
            <a:r>
              <a:rPr lang="vi-VN" b="0" i="0" u="none" strike="noStrike" dirty="0">
                <a:solidFill>
                  <a:srgbClr val="3366BB"/>
                </a:solidFill>
                <a:effectLst/>
                <a:latin typeface="Arial" panose="020B0604020202020204" pitchFamily="34" charset="0"/>
                <a:hlinkClick r:id="rId12"/>
              </a:rPr>
              <a:t>W3C</a:t>
            </a:r>
            <a:r>
              <a:rPr lang="vi-VN" b="0" i="0" dirty="0">
                <a:solidFill>
                  <a:srgbClr val="202122"/>
                </a:solidFill>
                <a:effectLst/>
                <a:latin typeface="Arial" panose="020B0604020202020204" pitchFamily="34" charset="0"/>
              </a:rPr>
              <a:t>). Thay vì đặt các thẻ quy định kiểu dáng cho văn bản </a:t>
            </a:r>
            <a:r>
              <a:rPr lang="vi-VN" b="0" i="0" u="none" strike="noStrike" dirty="0">
                <a:solidFill>
                  <a:srgbClr val="0645AD"/>
                </a:solidFill>
                <a:effectLst/>
                <a:latin typeface="Arial" panose="020B0604020202020204" pitchFamily="34" charset="0"/>
                <a:hlinkClick r:id="rId5" tooltip="HTML"/>
              </a:rPr>
              <a:t>HTML</a:t>
            </a:r>
            <a:r>
              <a:rPr lang="vi-VN" b="0" i="0" dirty="0">
                <a:solidFill>
                  <a:srgbClr val="202122"/>
                </a:solidFill>
                <a:effectLst/>
                <a:latin typeface="Arial" panose="020B0604020202020204" pitchFamily="34" charset="0"/>
              </a:rPr>
              <a:t> (hoặc </a:t>
            </a:r>
            <a:r>
              <a:rPr lang="vi-VN" b="0" i="0" u="none" strike="noStrike" dirty="0">
                <a:solidFill>
                  <a:srgbClr val="0645AD"/>
                </a:solidFill>
                <a:effectLst/>
                <a:latin typeface="Arial" panose="020B0604020202020204" pitchFamily="34" charset="0"/>
                <a:hlinkClick r:id="rId6" tooltip="XHTML"/>
              </a:rPr>
              <a:t>XHTML</a:t>
            </a:r>
            <a:r>
              <a:rPr lang="vi-VN" b="0" i="0" dirty="0">
                <a:solidFill>
                  <a:srgbClr val="202122"/>
                </a:solidFill>
                <a:effectLst/>
                <a:latin typeface="Arial" panose="020B0604020202020204" pitchFamily="34" charset="0"/>
              </a:rPr>
              <a:t>) ngay trong </a:t>
            </a:r>
            <a:r>
              <a:rPr lang="vi-VN" b="0" i="0" u="none" strike="noStrike" dirty="0">
                <a:solidFill>
                  <a:srgbClr val="BA0000"/>
                </a:solidFill>
                <a:effectLst/>
                <a:latin typeface="Arial" panose="020B0604020202020204" pitchFamily="34" charset="0"/>
                <a:hlinkClick r:id="rId13" tooltip="Nội dung (trang chưa được viết)"/>
              </a:rPr>
              <a:t>nội dung</a:t>
            </a:r>
            <a:r>
              <a:rPr lang="vi-VN" b="0" i="0" dirty="0">
                <a:solidFill>
                  <a:srgbClr val="202122"/>
                </a:solidFill>
                <a:effectLst/>
                <a:latin typeface="Arial" panose="020B0604020202020204" pitchFamily="34" charset="0"/>
              </a:rPr>
              <a:t> của nó, bạn nên sử dụng CSS.</a:t>
            </a:r>
            <a:endParaRPr lang="en-US" dirty="0"/>
          </a:p>
        </p:txBody>
      </p:sp>
      <p:sp>
        <p:nvSpPr>
          <p:cNvPr id="4" name="Slide Number Placeholder 3"/>
          <p:cNvSpPr>
            <a:spLocks noGrp="1"/>
          </p:cNvSpPr>
          <p:nvPr>
            <p:ph type="sldNum" sz="quarter" idx="10"/>
          </p:nvPr>
        </p:nvSpPr>
        <p:spPr/>
        <p:txBody>
          <a:bodyPr/>
          <a:lstStyle/>
          <a:p>
            <a:pPr>
              <a:defRPr/>
            </a:pPr>
            <a:fld id="{257F1005-A609-4285-9C70-9BF070624CEA}" type="slidenum">
              <a:rPr lang="en-US" smtClean="0"/>
              <a:pPr>
                <a:defRPr/>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In CSS1, style is normally attached to an element based on its position in the document structure. This simple model is sufficient for a wide variety of styles, but doesn't cover some common effects. The concept of pseudo-classes and pseudo-elements extend addressing in CSS1 to allow external information to influence the formatting process. </a:t>
            </a:r>
          </a:p>
          <a:p>
            <a:r>
              <a:rPr lang="en-US"/>
              <a:t>Pseudo-classes and pseudo-elements can be used in CSS selectors, but do not exist in the HTML source. Rather, they are "inserted" by the UA under certain conditions to be used for addressing in style sheets. They are referred to as "classes" and "elements" since this is a convenient way of describing their behavior. More specifically, their behavior is defined by a </a:t>
            </a:r>
            <a:r>
              <a:rPr lang="en-US" i="1"/>
              <a:t>fictional tag sequence</a:t>
            </a:r>
            <a:r>
              <a:rPr lang="en-US"/>
              <a:t>. </a:t>
            </a:r>
          </a:p>
          <a:p>
            <a:r>
              <a:rPr lang="en-US"/>
              <a:t>Pseudo-elements are used to address sub-parts of elements, while pseudo-classes allow style sheets to differentiate between different element types. </a:t>
            </a:r>
          </a:p>
        </p:txBody>
      </p:sp>
      <p:sp>
        <p:nvSpPr>
          <p:cNvPr id="4" name="Slide Number Placeholder 3"/>
          <p:cNvSpPr>
            <a:spLocks noGrp="1"/>
          </p:cNvSpPr>
          <p:nvPr>
            <p:ph type="sldNum" sz="quarter" idx="10"/>
          </p:nvPr>
        </p:nvSpPr>
        <p:spPr/>
        <p:txBody>
          <a:bodyPr/>
          <a:lstStyle/>
          <a:p>
            <a:pPr>
              <a:defRPr/>
            </a:pPr>
            <a:fld id="{257F1005-A609-4285-9C70-9BF070624CEA}" type="slidenum">
              <a:rPr lang="en-US" smtClean="0"/>
              <a:pPr>
                <a:defRPr/>
              </a:pPr>
              <a:t>21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In CSS1, style is normally attached to an element based on its position in the document structure. This simple model is sufficient for a wide variety of styles, but doesn't cover some common effects. The concept of pseudo-classes and pseudo-elements extend addressing in CSS1 to allow external information to influence the formatting process. </a:t>
            </a:r>
          </a:p>
          <a:p>
            <a:r>
              <a:rPr lang="en-US"/>
              <a:t>Pseudo-classes and pseudo-elements can be used in CSS selectors, but do not exist in the HTML source. Rather, they are "inserted" by the UA under certain conditions to be used for addressing in style sheets. They are referred to as "classes" and "elements" since this is a convenient way of describing their behavior. More specifically, their behavior is defined by a </a:t>
            </a:r>
            <a:r>
              <a:rPr lang="en-US" i="1"/>
              <a:t>fictional tag sequence</a:t>
            </a:r>
            <a:r>
              <a:rPr lang="en-US"/>
              <a:t>. </a:t>
            </a:r>
          </a:p>
          <a:p>
            <a:r>
              <a:rPr lang="en-US"/>
              <a:t>Pseudo-elements are used to address sub-parts of elements, while pseudo-classes allow style sheets to differentiate between different element types. </a:t>
            </a:r>
          </a:p>
        </p:txBody>
      </p:sp>
      <p:sp>
        <p:nvSpPr>
          <p:cNvPr id="4" name="Slide Number Placeholder 3"/>
          <p:cNvSpPr>
            <a:spLocks noGrp="1"/>
          </p:cNvSpPr>
          <p:nvPr>
            <p:ph type="sldNum" sz="quarter" idx="10"/>
          </p:nvPr>
        </p:nvSpPr>
        <p:spPr/>
        <p:txBody>
          <a:bodyPr/>
          <a:lstStyle/>
          <a:p>
            <a:pPr>
              <a:defRPr/>
            </a:pPr>
            <a:fld id="{257F1005-A609-4285-9C70-9BF070624CEA}" type="slidenum">
              <a:rPr lang="en-US" smtClean="0"/>
              <a:pPr>
                <a:defRPr/>
              </a:pPr>
              <a:t>23</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In CSS1, style is normally attached to an element based on its position in the document structure. This simple model is sufficient for a wide variety of styles, but doesn't cover some common effects. The concept of pseudo-classes and pseudo-elements extend addressing in CSS1 to allow external information to influence the formatting process. </a:t>
            </a:r>
          </a:p>
          <a:p>
            <a:r>
              <a:rPr lang="en-US"/>
              <a:t>Pseudo-classes and pseudo-elements can be used in CSS selectors, but do not exist in the HTML source. Rather, they are "inserted" by the UA under certain conditions to be used for addressing in style sheets. They are referred to as "classes" and "elements" since this is a convenient way of describing their behavior. More specifically, their behavior is defined by a </a:t>
            </a:r>
            <a:r>
              <a:rPr lang="en-US" i="1"/>
              <a:t>fictional tag sequence</a:t>
            </a:r>
            <a:r>
              <a:rPr lang="en-US"/>
              <a:t>. </a:t>
            </a:r>
          </a:p>
          <a:p>
            <a:r>
              <a:rPr lang="en-US"/>
              <a:t>Pseudo-elements are used to address sub-parts of elements, while pseudo-classes allow style sheets to differentiate between different element types. </a:t>
            </a:r>
          </a:p>
        </p:txBody>
      </p:sp>
      <p:sp>
        <p:nvSpPr>
          <p:cNvPr id="4" name="Slide Number Placeholder 3"/>
          <p:cNvSpPr>
            <a:spLocks noGrp="1"/>
          </p:cNvSpPr>
          <p:nvPr>
            <p:ph type="sldNum" sz="quarter" idx="10"/>
          </p:nvPr>
        </p:nvSpPr>
        <p:spPr/>
        <p:txBody>
          <a:bodyPr/>
          <a:lstStyle/>
          <a:p>
            <a:pPr>
              <a:defRPr/>
            </a:pPr>
            <a:fld id="{257F1005-A609-4285-9C70-9BF070624CEA}" type="slidenum">
              <a:rPr lang="en-US" smtClean="0"/>
              <a:pPr>
                <a:defRPr/>
              </a:pPr>
              <a:t>25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In CSS1, style is normally attached to an element based on its position in the document structure. This simple model is sufficient for a wide variety of styles, but doesn't cover some common effects. The concept of pseudo-classes and pseudo-elements extend addressing in CSS1 to allow external information to influence the formatting process. </a:t>
            </a:r>
          </a:p>
          <a:p>
            <a:r>
              <a:rPr lang="en-US"/>
              <a:t>Pseudo-classes and pseudo-elements can be used in CSS selectors, but do not exist in the HTML source. Rather, they are "inserted" by the UA under certain conditions to be used for addressing in style sheets. They are referred to as "classes" and "elements" since this is a convenient way of describing their behavior. More specifically, their behavior is defined by a </a:t>
            </a:r>
            <a:r>
              <a:rPr lang="en-US" i="1"/>
              <a:t>fictional tag sequence</a:t>
            </a:r>
            <a:r>
              <a:rPr lang="en-US"/>
              <a:t>. </a:t>
            </a:r>
          </a:p>
          <a:p>
            <a:r>
              <a:rPr lang="en-US"/>
              <a:t>Pseudo-elements are used to address sub-parts of elements, while pseudo-classes allow style sheets to differentiate between different element types. </a:t>
            </a:r>
          </a:p>
        </p:txBody>
      </p:sp>
      <p:sp>
        <p:nvSpPr>
          <p:cNvPr id="4" name="Slide Number Placeholder 3"/>
          <p:cNvSpPr>
            <a:spLocks noGrp="1"/>
          </p:cNvSpPr>
          <p:nvPr>
            <p:ph type="sldNum" sz="quarter" idx="10"/>
          </p:nvPr>
        </p:nvSpPr>
        <p:spPr/>
        <p:txBody>
          <a:bodyPr/>
          <a:lstStyle/>
          <a:p>
            <a:pPr>
              <a:defRPr/>
            </a:pPr>
            <a:fld id="{257F1005-A609-4285-9C70-9BF070624CEA}" type="slidenum">
              <a:rPr lang="en-US" smtClean="0"/>
              <a:pPr>
                <a:defRPr/>
              </a:pPr>
              <a:t>27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In CSS1, style is normally attached to an element based on its position in the document structure. This simple model is sufficient for a wide variety of styles, but doesn't cover some common effects. The concept of pseudo-classes and pseudo-elements extend addressing in CSS1 to allow external information to influence the formatting process. </a:t>
            </a:r>
          </a:p>
          <a:p>
            <a:r>
              <a:rPr lang="en-US"/>
              <a:t>Pseudo-classes and pseudo-elements can be used in CSS selectors, but do not exist in the HTML source. Rather, they are "inserted" by the UA under certain conditions to be used for addressing in style sheets. They are referred to as "classes" and "elements" since this is a convenient way of describing their behavior. More specifically, their behavior is defined by a </a:t>
            </a:r>
            <a:r>
              <a:rPr lang="en-US" i="1"/>
              <a:t>fictional tag sequence</a:t>
            </a:r>
            <a:r>
              <a:rPr lang="en-US"/>
              <a:t>. </a:t>
            </a:r>
          </a:p>
          <a:p>
            <a:r>
              <a:rPr lang="en-US"/>
              <a:t>Pseudo-elements are used to address sub-parts of elements, while pseudo-classes allow style sheets to differentiate between different element types. </a:t>
            </a:r>
          </a:p>
        </p:txBody>
      </p:sp>
      <p:sp>
        <p:nvSpPr>
          <p:cNvPr id="4" name="Slide Number Placeholder 3"/>
          <p:cNvSpPr>
            <a:spLocks noGrp="1"/>
          </p:cNvSpPr>
          <p:nvPr>
            <p:ph type="sldNum" sz="quarter" idx="10"/>
          </p:nvPr>
        </p:nvSpPr>
        <p:spPr/>
        <p:txBody>
          <a:bodyPr/>
          <a:lstStyle/>
          <a:p>
            <a:pPr>
              <a:defRPr/>
            </a:pPr>
            <a:fld id="{257F1005-A609-4285-9C70-9BF070624CEA}" type="slidenum">
              <a:rPr lang="en-US" smtClean="0"/>
              <a:pPr>
                <a:defRPr/>
              </a:pPr>
              <a:t>29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In CSS1, style is normally attached to an element based on its position in the document structure. This simple model is sufficient for a wide variety of styles, but doesn't cover some common effects. The concept of pseudo-classes and pseudo-elements extend addressing in CSS1 to allow external information to influence the formatting process. </a:t>
            </a:r>
          </a:p>
          <a:p>
            <a:r>
              <a:rPr lang="en-US"/>
              <a:t>Pseudo-classes and pseudo-elements can be used in CSS selectors, but do not exist in the HTML source. Rather, they are "inserted" by the UA under certain conditions to be used for addressing in style sheets. They are referred to as "classes" and "elements" since this is a convenient way of describing their behavior. More specifically, their behavior is defined by a </a:t>
            </a:r>
            <a:r>
              <a:rPr lang="en-US" i="1"/>
              <a:t>fictional tag sequence</a:t>
            </a:r>
            <a:r>
              <a:rPr lang="en-US"/>
              <a:t>. </a:t>
            </a:r>
          </a:p>
          <a:p>
            <a:r>
              <a:rPr lang="en-US"/>
              <a:t>Pseudo-elements are used to address sub-parts of elements, while pseudo-classes allow style sheets to differentiate between different element types. </a:t>
            </a:r>
          </a:p>
        </p:txBody>
      </p:sp>
      <p:sp>
        <p:nvSpPr>
          <p:cNvPr id="4" name="Slide Number Placeholder 3"/>
          <p:cNvSpPr>
            <a:spLocks noGrp="1"/>
          </p:cNvSpPr>
          <p:nvPr>
            <p:ph type="sldNum" sz="quarter" idx="10"/>
          </p:nvPr>
        </p:nvSpPr>
        <p:spPr/>
        <p:txBody>
          <a:bodyPr/>
          <a:lstStyle/>
          <a:p>
            <a:pPr>
              <a:defRPr/>
            </a:pPr>
            <a:fld id="{257F1005-A609-4285-9C70-9BF070624CEA}" type="slidenum">
              <a:rPr lang="en-US" smtClean="0"/>
              <a:pPr>
                <a:defRPr/>
              </a:pPr>
              <a:t>31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pPr>
              <a:defRPr/>
            </a:pPr>
            <a:endParaRPr lang="en-US"/>
          </a:p>
        </p:txBody>
      </p:sp>
      <p:sp>
        <p:nvSpPr>
          <p:cNvPr id="19" name="Footer Placeholder 18"/>
          <p:cNvSpPr>
            <a:spLocks noGrp="1"/>
          </p:cNvSpPr>
          <p:nvPr>
            <p:ph type="ftr" sz="quarter" idx="11"/>
          </p:nvPr>
        </p:nvSpPr>
        <p:spPr/>
        <p:txBody>
          <a:bodyPr/>
          <a:lstStyle/>
          <a:p>
            <a:pPr>
              <a:defRPr/>
            </a:pPr>
            <a:endParaRPr lang="en-US"/>
          </a:p>
        </p:txBody>
      </p:sp>
      <p:sp>
        <p:nvSpPr>
          <p:cNvPr id="27" name="Slide Number Placeholder 26"/>
          <p:cNvSpPr>
            <a:spLocks noGrp="1"/>
          </p:cNvSpPr>
          <p:nvPr>
            <p:ph type="sldNum" sz="quarter" idx="12"/>
          </p:nvPr>
        </p:nvSpPr>
        <p:spPr/>
        <p:txBody>
          <a:bodyPr/>
          <a:lstStyle/>
          <a:p>
            <a:fld id="{042AED99-7FB4-404E-8A97-64753DCE42EC}" type="slidenum">
              <a:rPr kumimoji="0" lang="en-US" smtClean="0"/>
              <a:pPr/>
              <a:t>‹#›</a:t>
            </a:fld>
            <a:endParaRPr kumimoji="0" lang="en-US"/>
          </a:p>
        </p:txBody>
      </p:sp>
      <p:sp>
        <p:nvSpPr>
          <p:cNvPr id="7" name="TextBox 6"/>
          <p:cNvSpPr txBox="1"/>
          <p:nvPr userDrawn="1"/>
        </p:nvSpPr>
        <p:spPr>
          <a:xfrm>
            <a:off x="2667000" y="5410200"/>
            <a:ext cx="5715000" cy="436563"/>
          </a:xfrm>
          <a:prstGeom prst="rect">
            <a:avLst/>
          </a:prstGeom>
          <a:noFill/>
        </p:spPr>
        <p:txBody>
          <a:bodyPr>
            <a:spAutoFit/>
          </a:bodyPr>
          <a:lstStyle/>
          <a:p>
            <a:pPr algn="r">
              <a:lnSpc>
                <a:spcPct val="80000"/>
              </a:lnSpc>
              <a:spcBef>
                <a:spcPct val="25000"/>
              </a:spcBef>
              <a:spcAft>
                <a:spcPct val="15000"/>
              </a:spcAft>
              <a:buClr>
                <a:srgbClr val="6CA6B8"/>
              </a:buClr>
              <a:buFont typeface="Arial" charset="0"/>
              <a:buNone/>
              <a:defRPr/>
            </a:pPr>
            <a:r>
              <a:rPr lang="en-US" sz="2800" b="1" i="1" dirty="0" err="1">
                <a:solidFill>
                  <a:schemeClr val="bg1"/>
                </a:solidFill>
                <a:effectLst>
                  <a:outerShdw blurRad="38100" dist="38100" dir="2700000" algn="tl">
                    <a:srgbClr val="000000">
                      <a:alpha val="43137"/>
                    </a:srgbClr>
                  </a:outerShdw>
                </a:effectLst>
                <a:latin typeface="Tahoma" panose="020B0604030504040204" pitchFamily="34" charset="0"/>
              </a:rPr>
              <a:t>Khoa</a:t>
            </a:r>
            <a:r>
              <a:rPr lang="en-US" sz="2800" b="1" i="1" dirty="0">
                <a:solidFill>
                  <a:schemeClr val="bg1"/>
                </a:solidFill>
                <a:effectLst>
                  <a:outerShdw blurRad="38100" dist="38100" dir="2700000" algn="tl">
                    <a:srgbClr val="000000">
                      <a:alpha val="43137"/>
                    </a:srgbClr>
                  </a:outerShdw>
                </a:effectLst>
                <a:latin typeface="Tahoma" panose="020B0604030504040204" pitchFamily="34" charset="0"/>
              </a:rPr>
              <a:t> CNTT – ĐH.KHTN</a:t>
            </a: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4/1/2021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F6300D8-D59C-4801-868E-D08B830F3470}"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4/1/2021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D0B4873-7FD1-4B64-A9B6-5E897897436D}"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4/1/2021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8881718-2F0A-4B2C-9760-CDA8B250A4EB}"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7C9B81F-C347-4BEF-BFDF-29C42F48304A}" type="datetimeFigureOut">
              <a:rPr lang="en-US" smtClean="0"/>
              <a:pPr/>
              <a:t>4/1/2021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7EDCCE9-0CDF-4A85-A498-3FD1302FA2CC}"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dirty="0"/>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7C9B81F-C347-4BEF-BFDF-29C42F48304A}" type="datetimeFigureOut">
              <a:rPr lang="en-US" smtClean="0"/>
              <a:pPr/>
              <a:t>4/1/2021</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AAAB44E-ECFA-4EB8-926B-A6315BD460C4}"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7C9B81F-C347-4BEF-BFDF-29C42F48304A}" type="datetimeFigureOut">
              <a:rPr lang="en-US" smtClean="0"/>
              <a:pPr/>
              <a:t>4/1/2021</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A875903E-9610-4940-BEDF-C6E67082148D}"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47C9B81F-C347-4BEF-BFDF-29C42F48304A}" type="datetimeFigureOut">
              <a:rPr lang="en-US" smtClean="0"/>
              <a:pPr/>
              <a:t>4/1/2021</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7A3C2A85-022F-45C3-9328-8A3B43B984E0}"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C9B81F-C347-4BEF-BFDF-29C42F48304A}" type="datetimeFigureOut">
              <a:rPr lang="en-US" smtClean="0"/>
              <a:pPr/>
              <a:t>4/1/2021</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A41CA341-8062-4CCC-908F-F8782C18579C}"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7C9B81F-C347-4BEF-BFDF-29C42F48304A}" type="datetimeFigureOut">
              <a:rPr lang="en-US" smtClean="0"/>
              <a:pPr/>
              <a:t>4/1/2021</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24F7603-61BD-4E06-8C25-92C16319A0EC}"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latin typeface="Tahoma" panose="020B0604030504040204" pitchFamily="34" charset="0"/>
            </a:endParaRPr>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latin typeface="Tahoma" panose="020B0604030504040204" pitchFamily="34" charset="0"/>
            </a:endParaRPr>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7C9B81F-C347-4BEF-BFDF-29C42F48304A}" type="datetimeFigureOut">
              <a:rPr lang="en-US" smtClean="0"/>
              <a:pPr/>
              <a:t>4/1/2021</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a:xfrm>
            <a:off x="8077200" y="6356350"/>
            <a:ext cx="609600" cy="365125"/>
          </a:xfrm>
        </p:spPr>
        <p:txBody>
          <a:bodyPr/>
          <a:lstStyle/>
          <a:p>
            <a:pPr>
              <a:defRPr/>
            </a:pPr>
            <a:fld id="{8D47BC05-3D07-4411-B20B-7874CA12C1DE}" type="slidenum">
              <a:rPr lang="en-US" smtClean="0"/>
              <a:pPr>
                <a:defRPr/>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Tahoma" panose="020B0604030504040204" pitchFamily="34" charset="0"/>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Tahoma" panose="020B0604030504040204" pitchFamily="34" charset="0"/>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Tahoma" panose="020B0604030504040204" pitchFamily="34" charset="0"/>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Tahoma" panose="020B0604030504040204" pitchFamily="34" charset="0"/>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Tahoma" panose="020B0604030504040204" pitchFamily="34" charset="0"/>
              </a:defRPr>
            </a:lvl1pPr>
          </a:lstStyle>
          <a:p>
            <a:fld id="{47C9B81F-C347-4BEF-BFDF-29C42F48304A}" type="datetimeFigureOut">
              <a:rPr lang="en-US" smtClean="0"/>
              <a:pPr/>
              <a:t>4/1/2021</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Tahoma" panose="020B0604030504040204" pitchFamily="34" charset="0"/>
              </a:defRPr>
            </a:lvl1pPr>
          </a:lstStyle>
          <a:p>
            <a:pPr>
              <a:defRPr/>
            </a:pPr>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latin typeface="Tahoma" panose="020B0604030504040204" pitchFamily="34" charset="0"/>
              </a:defRPr>
            </a:lvl1pPr>
          </a:lstStyle>
          <a:p>
            <a:pPr>
              <a:defRPr/>
            </a:pPr>
            <a:fld id="{2A635254-ABD2-4137-8674-A8B1BA56CB3B}" type="slidenum">
              <a:rPr lang="en-US" smtClean="0"/>
              <a:pPr>
                <a:defRPr/>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latin typeface="Tahoma" panose="020B0604030504040204" pitchFamily="34" charset="0"/>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latin typeface="Tahoma" panose="020B0604030504040204" pitchFamily="34" charset="0"/>
              </a:endParaRPr>
            </a:p>
          </p:txBody>
        </p:sp>
      </p:gr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Tahoma" panose="020B0604030504040204" pitchFamily="34" charset="0"/>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Tahoma" panose="020B0604030504040204" pitchFamily="34" charset="0"/>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Tahoma" panose="020B0604030504040204" pitchFamily="34" charset="0"/>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Tahoma" panose="020B0604030504040204" pitchFamily="34" charset="0"/>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Tahoma" panose="020B0604030504040204" pitchFamily="34" charset="0"/>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Title 3"/>
          <p:cNvSpPr txBox="1">
            <a:spLocks/>
          </p:cNvSpPr>
          <p:nvPr/>
        </p:nvSpPr>
        <p:spPr>
          <a:xfrm>
            <a:off x="533400" y="1371600"/>
            <a:ext cx="7851648" cy="1828800"/>
          </a:xfrm>
          <a:prstGeom prst="rect">
            <a:avLst/>
          </a:prstGeom>
        </p:spPr>
        <p:txBody>
          <a:bodyPr vert="horz" lIns="0" rIns="0" bIns="0" anchor="b">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000" b="1" i="0" u="sng" strike="noStrike" kern="1200" cap="none" spc="0" normalizeH="0" baseline="0" noProof="0" dirty="0" err="1">
                <a:ln>
                  <a:noFill/>
                </a:ln>
                <a:solidFill>
                  <a:srgbClr val="FF0000"/>
                </a:solidFill>
                <a:effectLst/>
                <a:uLnTx/>
                <a:uFillTx/>
                <a:latin typeface="+mj-lt"/>
                <a:ea typeface="+mj-ea"/>
                <a:cs typeface="+mj-cs"/>
              </a:rPr>
              <a:t>Chương</a:t>
            </a:r>
            <a:r>
              <a:rPr kumimoji="0" lang="en-US" sz="5000" b="1" i="0" u="sng" strike="noStrike" kern="1200" cap="none" spc="0" normalizeH="0" baseline="0" noProof="0" dirty="0">
                <a:ln>
                  <a:noFill/>
                </a:ln>
                <a:solidFill>
                  <a:srgbClr val="FF0000"/>
                </a:solidFill>
                <a:effectLst/>
                <a:uLnTx/>
                <a:uFillTx/>
                <a:latin typeface="+mj-lt"/>
                <a:ea typeface="+mj-ea"/>
                <a:cs typeface="+mj-cs"/>
              </a:rPr>
              <a:t> 4</a:t>
            </a:r>
            <a:r>
              <a:rPr kumimoji="0" lang="vi-VN" sz="5000" b="1" i="0" u="sng" strike="noStrike" kern="1200" cap="none" spc="0" normalizeH="0" baseline="0" noProof="0" dirty="0">
                <a:ln>
                  <a:noFill/>
                </a:ln>
                <a:solidFill>
                  <a:srgbClr val="FF0000"/>
                </a:solidFill>
                <a:effectLst/>
                <a:uLnTx/>
                <a:uFillTx/>
                <a:latin typeface="Tahoma" panose="020B0604030504040204" pitchFamily="34" charset="0"/>
                <a:ea typeface="+mj-ea"/>
                <a:cs typeface="+mj-cs"/>
              </a:rPr>
              <a:t> </a:t>
            </a:r>
            <a:br>
              <a:rPr kumimoji="0" lang="en-US" sz="5000" b="1" i="0" u="sng" strike="noStrike" kern="1200" cap="none" spc="0" normalizeH="0" baseline="0" noProof="0" dirty="0">
                <a:ln>
                  <a:noFill/>
                </a:ln>
                <a:solidFill>
                  <a:schemeClr val="bg1">
                    <a:lumMod val="65000"/>
                  </a:schemeClr>
                </a:solidFill>
                <a:effectLst/>
                <a:uLnTx/>
                <a:uFillTx/>
                <a:latin typeface="+mj-lt"/>
                <a:ea typeface="+mj-ea"/>
                <a:cs typeface="+mj-cs"/>
              </a:rPr>
            </a:br>
            <a:r>
              <a:rPr kumimoji="0" lang="en-US" sz="5000" b="1" i="0" u="none" strike="noStrike" kern="1200" cap="none" spc="0" normalizeH="0" baseline="0" noProof="0" dirty="0">
                <a:ln>
                  <a:noFill/>
                </a:ln>
                <a:solidFill>
                  <a:schemeClr val="tx2"/>
                </a:solidFill>
                <a:effectLst>
                  <a:outerShdw blurRad="50800" dist="38100" dir="5400000" algn="t" rotWithShape="0">
                    <a:prstClr val="black">
                      <a:alpha val="40000"/>
                    </a:prstClr>
                  </a:outerShdw>
                </a:effectLst>
                <a:uLnTx/>
                <a:uFillTx/>
                <a:latin typeface="+mj-lt"/>
                <a:ea typeface="+mj-ea"/>
                <a:cs typeface="+mj-cs"/>
              </a:rPr>
              <a:t>CSS – </a:t>
            </a:r>
            <a:r>
              <a:rPr kumimoji="0" lang="en-US" sz="5000" b="1" i="0" u="none" strike="noStrike" kern="1200" cap="none" spc="0" normalizeH="0" baseline="0" noProof="0" dirty="0" err="1">
                <a:ln>
                  <a:noFill/>
                </a:ln>
                <a:solidFill>
                  <a:schemeClr val="tx2"/>
                </a:solidFill>
                <a:effectLst>
                  <a:outerShdw blurRad="50800" dist="38100" dir="5400000" algn="t" rotWithShape="0">
                    <a:prstClr val="black">
                      <a:alpha val="40000"/>
                    </a:prstClr>
                  </a:outerShdw>
                </a:effectLst>
                <a:uLnTx/>
                <a:uFillTx/>
                <a:latin typeface="+mj-lt"/>
                <a:ea typeface="+mj-ea"/>
                <a:cs typeface="+mj-cs"/>
              </a:rPr>
              <a:t>Casscading</a:t>
            </a:r>
            <a:r>
              <a:rPr kumimoji="0" lang="en-US" sz="5000" b="1" i="0" u="none" strike="noStrike" kern="1200" cap="none" spc="0" normalizeH="0" baseline="0" noProof="0" dirty="0">
                <a:ln>
                  <a:noFill/>
                </a:ln>
                <a:solidFill>
                  <a:schemeClr val="tx2"/>
                </a:solidFill>
                <a:effectLst>
                  <a:outerShdw blurRad="50800" dist="38100" dir="5400000" algn="t" rotWithShape="0">
                    <a:prstClr val="black">
                      <a:alpha val="40000"/>
                    </a:prstClr>
                  </a:outerShdw>
                </a:effectLst>
                <a:uLnTx/>
                <a:uFillTx/>
                <a:latin typeface="+mj-lt"/>
                <a:ea typeface="+mj-ea"/>
                <a:cs typeface="+mj-cs"/>
              </a:rPr>
              <a:t> Style Sheets</a:t>
            </a: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Sử dụng và Phân loại CSS – Phân loại</a:t>
            </a:r>
          </a:p>
        </p:txBody>
      </p:sp>
      <p:sp>
        <p:nvSpPr>
          <p:cNvPr id="3" name="Content Placeholder 2"/>
          <p:cNvSpPr>
            <a:spLocks noGrp="1"/>
          </p:cNvSpPr>
          <p:nvPr>
            <p:ph idx="1"/>
          </p:nvPr>
        </p:nvSpPr>
        <p:spPr/>
        <p:txBody>
          <a:bodyPr/>
          <a:lstStyle/>
          <a:p>
            <a:r>
              <a:rPr lang="en-US" dirty="0" err="1"/>
              <a:t>Gồm</a:t>
            </a:r>
            <a:r>
              <a:rPr lang="en-US" dirty="0"/>
              <a:t> 3 </a:t>
            </a:r>
            <a:r>
              <a:rPr lang="en-US" dirty="0" err="1"/>
              <a:t>loại</a:t>
            </a:r>
            <a:r>
              <a:rPr lang="en-US" dirty="0"/>
              <a:t> CSS </a:t>
            </a:r>
          </a:p>
          <a:p>
            <a:pPr lvl="1"/>
            <a:r>
              <a:rPr lang="en-US" dirty="0">
                <a:solidFill>
                  <a:srgbClr val="FF9933"/>
                </a:solidFill>
              </a:rPr>
              <a:t>Inline Style Sheet </a:t>
            </a:r>
            <a:r>
              <a:rPr lang="en-US" dirty="0"/>
              <a:t>(</a:t>
            </a:r>
            <a:r>
              <a:rPr lang="en-US" dirty="0" err="1"/>
              <a:t>Nhúng</a:t>
            </a:r>
            <a:r>
              <a:rPr lang="en-US" dirty="0"/>
              <a:t> CSS </a:t>
            </a:r>
            <a:r>
              <a:rPr lang="en-US" dirty="0" err="1"/>
              <a:t>vào</a:t>
            </a:r>
            <a:r>
              <a:rPr lang="en-US" dirty="0"/>
              <a:t> tag HTML)</a:t>
            </a:r>
          </a:p>
          <a:p>
            <a:pPr lvl="1"/>
            <a:r>
              <a:rPr lang="en-US" dirty="0">
                <a:solidFill>
                  <a:srgbClr val="FF9933"/>
                </a:solidFill>
              </a:rPr>
              <a:t>Embedding Style Sheet </a:t>
            </a:r>
            <a:r>
              <a:rPr lang="en-US" dirty="0"/>
              <a:t>(</a:t>
            </a:r>
            <a:r>
              <a:rPr lang="en-US" dirty="0" err="1"/>
              <a:t>Nhúng</a:t>
            </a:r>
            <a:r>
              <a:rPr lang="en-US" dirty="0"/>
              <a:t> CSS </a:t>
            </a:r>
            <a:r>
              <a:rPr lang="en-US" dirty="0" err="1"/>
              <a:t>vào</a:t>
            </a:r>
            <a:r>
              <a:rPr lang="en-US" dirty="0"/>
              <a:t> </a:t>
            </a:r>
            <a:r>
              <a:rPr lang="en-US" dirty="0" err="1"/>
              <a:t>trang</a:t>
            </a:r>
            <a:r>
              <a:rPr lang="en-US" dirty="0"/>
              <a:t> web)</a:t>
            </a:r>
          </a:p>
          <a:p>
            <a:pPr lvl="1"/>
            <a:r>
              <a:rPr lang="en-US" dirty="0">
                <a:solidFill>
                  <a:srgbClr val="FF9933"/>
                </a:solidFill>
              </a:rPr>
              <a:t>External Style Sheet </a:t>
            </a:r>
            <a:r>
              <a:rPr lang="en-US" dirty="0"/>
              <a:t>(</a:t>
            </a:r>
            <a:r>
              <a:rPr lang="en-US" dirty="0" err="1"/>
              <a:t>Liên</a:t>
            </a:r>
            <a:r>
              <a:rPr lang="en-US" dirty="0"/>
              <a:t> </a:t>
            </a:r>
            <a:r>
              <a:rPr lang="en-US" dirty="0" err="1"/>
              <a:t>kết</a:t>
            </a:r>
            <a:r>
              <a:rPr lang="en-US" dirty="0"/>
              <a:t> CSS </a:t>
            </a:r>
            <a:r>
              <a:rPr lang="en-US" dirty="0" err="1"/>
              <a:t>với</a:t>
            </a:r>
            <a:r>
              <a:rPr lang="en-US" dirty="0"/>
              <a:t> </a:t>
            </a:r>
            <a:r>
              <a:rPr lang="en-US" dirty="0" err="1"/>
              <a:t>trang</a:t>
            </a:r>
            <a:r>
              <a:rPr lang="en-US" dirty="0"/>
              <a:t> web)</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Sử dụng và Phân loại CSS - Inline Style Sheet</a:t>
            </a:r>
          </a:p>
        </p:txBody>
      </p:sp>
      <p:sp>
        <p:nvSpPr>
          <p:cNvPr id="3" name="Content Placeholder 2"/>
          <p:cNvSpPr>
            <a:spLocks noGrp="1"/>
          </p:cNvSpPr>
          <p:nvPr>
            <p:ph idx="1"/>
          </p:nvPr>
        </p:nvSpPr>
        <p:spPr/>
        <p:txBody>
          <a:bodyPr/>
          <a:lstStyle/>
          <a:p>
            <a:r>
              <a:rPr lang="en-US" dirty="0" err="1"/>
              <a:t>Định</a:t>
            </a:r>
            <a:r>
              <a:rPr lang="en-US" dirty="0"/>
              <a:t> </a:t>
            </a:r>
            <a:r>
              <a:rPr lang="en-US" dirty="0" err="1"/>
              <a:t>nghĩa</a:t>
            </a:r>
            <a:r>
              <a:rPr lang="en-US" dirty="0"/>
              <a:t> style </a:t>
            </a:r>
            <a:r>
              <a:rPr lang="en-US" dirty="0" err="1"/>
              <a:t>trong</a:t>
            </a:r>
            <a:r>
              <a:rPr lang="en-US" dirty="0"/>
              <a:t> </a:t>
            </a:r>
            <a:r>
              <a:rPr lang="en-US" dirty="0" err="1"/>
              <a:t>thuộc</a:t>
            </a:r>
            <a:r>
              <a:rPr lang="en-US" dirty="0"/>
              <a:t> </a:t>
            </a:r>
            <a:r>
              <a:rPr lang="en-US" dirty="0" err="1"/>
              <a:t>tính</a:t>
            </a:r>
            <a:r>
              <a:rPr lang="en-US" dirty="0"/>
              <a:t> style </a:t>
            </a:r>
            <a:r>
              <a:rPr lang="en-US" dirty="0" err="1"/>
              <a:t>của</a:t>
            </a:r>
            <a:r>
              <a:rPr lang="en-US" dirty="0"/>
              <a:t> </a:t>
            </a:r>
            <a:r>
              <a:rPr lang="en-US" dirty="0" err="1"/>
              <a:t>từng</a:t>
            </a:r>
            <a:r>
              <a:rPr lang="en-US" dirty="0"/>
              <a:t> </a:t>
            </a:r>
            <a:r>
              <a:rPr lang="en-US" dirty="0">
                <a:solidFill>
                  <a:schemeClr val="tx2">
                    <a:lumMod val="75000"/>
                  </a:schemeClr>
                </a:solidFill>
              </a:rPr>
              <a:t>tag HTML</a:t>
            </a:r>
            <a:r>
              <a:rPr lang="en-US" dirty="0"/>
              <a:t>.</a:t>
            </a:r>
          </a:p>
          <a:p>
            <a:r>
              <a:rPr lang="en-US" dirty="0"/>
              <a:t>Theo </a:t>
            </a:r>
            <a:r>
              <a:rPr lang="en-US" dirty="0" err="1"/>
              <a:t>cú</a:t>
            </a:r>
            <a:r>
              <a:rPr lang="en-US" dirty="0"/>
              <a:t> </a:t>
            </a:r>
            <a:r>
              <a:rPr lang="en-US" dirty="0" err="1"/>
              <a:t>pháp</a:t>
            </a:r>
            <a:r>
              <a:rPr lang="en-US" dirty="0"/>
              <a:t> </a:t>
            </a:r>
            <a:r>
              <a:rPr lang="en-US" dirty="0" err="1">
                <a:solidFill>
                  <a:srgbClr val="FF0000"/>
                </a:solidFill>
              </a:rPr>
              <a:t>kiểu</a:t>
            </a:r>
            <a:r>
              <a:rPr lang="en-US" dirty="0">
                <a:solidFill>
                  <a:srgbClr val="FF0000"/>
                </a:solidFill>
              </a:rPr>
              <a:t> 1</a:t>
            </a:r>
            <a:r>
              <a:rPr lang="en-US" dirty="0"/>
              <a:t>.</a:t>
            </a:r>
          </a:p>
          <a:p>
            <a:pPr>
              <a:buNone/>
            </a:pPr>
            <a:r>
              <a:rPr lang="en-US" sz="1400" dirty="0">
                <a:latin typeface="Courier New" pitchFamily="49" charset="0"/>
                <a:cs typeface="Courier New" pitchFamily="49" charset="0"/>
              </a:rPr>
              <a:t>	&lt;tag </a:t>
            </a:r>
            <a:r>
              <a:rPr lang="en-US" sz="1400" dirty="0">
                <a:solidFill>
                  <a:srgbClr val="1E3AF8"/>
                </a:solidFill>
                <a:latin typeface="Courier New" pitchFamily="49" charset="0"/>
                <a:cs typeface="Courier New" pitchFamily="49" charset="0"/>
              </a:rPr>
              <a:t>style</a:t>
            </a:r>
            <a:r>
              <a:rPr lang="en-US" sz="1400" dirty="0">
                <a:latin typeface="Courier New" pitchFamily="49" charset="0"/>
                <a:cs typeface="Courier New" pitchFamily="49" charset="0"/>
              </a:rPr>
              <a:t> = </a:t>
            </a:r>
            <a:r>
              <a:rPr lang="en-US" sz="1400" dirty="0">
                <a:solidFill>
                  <a:srgbClr val="071AD7"/>
                </a:solidFill>
                <a:latin typeface="Courier New" pitchFamily="49" charset="0"/>
                <a:cs typeface="Courier New" pitchFamily="49" charset="0"/>
              </a:rPr>
              <a:t>“property1:value1;…</a:t>
            </a:r>
            <a:r>
              <a:rPr lang="en-US" sz="1400" dirty="0" err="1">
                <a:solidFill>
                  <a:srgbClr val="071AD7"/>
                </a:solidFill>
                <a:latin typeface="Courier New" pitchFamily="49" charset="0"/>
                <a:cs typeface="Courier New" pitchFamily="49" charset="0"/>
              </a:rPr>
              <a:t>propertyN:valueN</a:t>
            </a:r>
            <a:r>
              <a:rPr lang="en-US" sz="1400" dirty="0">
                <a:solidFill>
                  <a:srgbClr val="071AD7"/>
                </a:solidFill>
                <a:latin typeface="Courier New" pitchFamily="49" charset="0"/>
                <a:cs typeface="Courier New" pitchFamily="49" charset="0"/>
              </a:rPr>
              <a:t>;”</a:t>
            </a:r>
            <a:r>
              <a:rPr lang="en-US" sz="1400" dirty="0">
                <a:latin typeface="Courier New" pitchFamily="49" charset="0"/>
                <a:cs typeface="Courier New" pitchFamily="49" charset="0"/>
              </a:rPr>
              <a:t>&gt; …. &lt;/tag&gt;</a:t>
            </a:r>
            <a:endParaRPr lang="en-US" sz="1400" dirty="0"/>
          </a:p>
          <a:p>
            <a:r>
              <a:rPr lang="en-US" dirty="0" err="1"/>
              <a:t>Không</a:t>
            </a:r>
            <a:r>
              <a:rPr lang="en-US" dirty="0"/>
              <a:t> </a:t>
            </a:r>
            <a:r>
              <a:rPr lang="en-US" dirty="0" err="1"/>
              <a:t>sử</a:t>
            </a:r>
            <a:r>
              <a:rPr lang="en-US" dirty="0"/>
              <a:t> </a:t>
            </a:r>
            <a:r>
              <a:rPr lang="en-US" dirty="0" err="1"/>
              <a:t>dụng</a:t>
            </a:r>
            <a:r>
              <a:rPr lang="en-US" dirty="0"/>
              <a:t> </a:t>
            </a:r>
            <a:r>
              <a:rPr lang="en-US" dirty="0" err="1"/>
              <a:t>lại</a:t>
            </a:r>
            <a:r>
              <a:rPr lang="en-US" dirty="0"/>
              <a:t> </a:t>
            </a:r>
            <a:r>
              <a:rPr lang="en-US" dirty="0" err="1"/>
              <a:t>được</a:t>
            </a:r>
            <a:r>
              <a:rPr lang="en-US" dirty="0"/>
              <a:t>.</a:t>
            </a:r>
          </a:p>
          <a:p>
            <a:pPr>
              <a:lnSpc>
                <a:spcPct val="140000"/>
              </a:lnSpc>
            </a:pPr>
            <a:r>
              <a:rPr lang="en-US" dirty="0" err="1"/>
              <a:t>Ví</a:t>
            </a:r>
            <a:r>
              <a:rPr lang="en-US" dirty="0"/>
              <a:t> </a:t>
            </a:r>
            <a:r>
              <a:rPr lang="en-US" dirty="0" err="1"/>
              <a:t>dụ</a:t>
            </a:r>
            <a:r>
              <a:rPr lang="en-US" dirty="0"/>
              <a:t>:</a:t>
            </a:r>
          </a:p>
          <a:p>
            <a:pPr>
              <a:lnSpc>
                <a:spcPct val="140000"/>
              </a:lnSpc>
              <a:buNone/>
            </a:pPr>
            <a:r>
              <a:rPr lang="en-US" sz="1400" dirty="0"/>
              <a:t>&lt;H1 STYLE="color: yellow"&gt;This is yellow&lt;/H1&gt;</a:t>
            </a:r>
          </a:p>
        </p:txBody>
      </p:sp>
      <p:sp>
        <p:nvSpPr>
          <p:cNvPr id="4" name="Rectangle 3"/>
          <p:cNvSpPr>
            <a:spLocks noChangeArrowheads="1"/>
          </p:cNvSpPr>
          <p:nvPr/>
        </p:nvSpPr>
        <p:spPr bwMode="auto">
          <a:xfrm>
            <a:off x="624474" y="3208846"/>
            <a:ext cx="6749680" cy="387019"/>
          </a:xfrm>
          <a:prstGeom prst="rect">
            <a:avLst/>
          </a:prstGeom>
          <a:solidFill>
            <a:srgbClr val="FFFFCC">
              <a:alpha val="36862"/>
            </a:srgbClr>
          </a:solidFill>
          <a:ln w="9525" algn="ctr">
            <a:solidFill>
              <a:srgbClr val="FFC000"/>
            </a:solidFill>
            <a:round/>
            <a:headEnd/>
            <a:tailEnd/>
          </a:ln>
        </p:spPr>
        <p:txBody>
          <a:bodyPr wrap="none" lIns="91424" tIns="45712" rIns="91424" bIns="45712" anchor="ctr"/>
          <a:lstStyle/>
          <a:p>
            <a:pPr marL="457200" indent="-227013" algn="ctr">
              <a:lnSpc>
                <a:spcPct val="80000"/>
              </a:lnSpc>
              <a:spcBef>
                <a:spcPct val="25000"/>
              </a:spcBef>
              <a:spcAft>
                <a:spcPct val="15000"/>
              </a:spcAft>
              <a:buClr>
                <a:srgbClr val="6CA6B8"/>
              </a:buClr>
              <a:buFont typeface="Arial" charset="0"/>
              <a:buChar char="–"/>
            </a:pPr>
            <a:endParaRPr lang="en-US" dirty="0">
              <a:latin typeface="Tahoma" panose="020B0604030504040204" pitchFamily="34" charset="0"/>
            </a:endParaRPr>
          </a:p>
        </p:txBody>
      </p:sp>
      <p:pic>
        <p:nvPicPr>
          <p:cNvPr id="5" name="Picture 4"/>
          <p:cNvPicPr>
            <a:picLocks noChangeAspect="1" noChangeArrowheads="1"/>
          </p:cNvPicPr>
          <p:nvPr/>
        </p:nvPicPr>
        <p:blipFill>
          <a:blip r:embed="rId2"/>
          <a:srcRect/>
          <a:stretch>
            <a:fillRect/>
          </a:stretch>
        </p:blipFill>
        <p:spPr bwMode="auto">
          <a:xfrm>
            <a:off x="5048073" y="3595865"/>
            <a:ext cx="3373437" cy="26098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Sử dụng và Phân loại CSS - Embedding Style Sheet</a:t>
            </a:r>
          </a:p>
        </p:txBody>
      </p:sp>
      <p:sp>
        <p:nvSpPr>
          <p:cNvPr id="3" name="Content Placeholder 2"/>
          <p:cNvSpPr>
            <a:spLocks noGrp="1"/>
          </p:cNvSpPr>
          <p:nvPr>
            <p:ph idx="1"/>
          </p:nvPr>
        </p:nvSpPr>
        <p:spPr>
          <a:xfrm>
            <a:off x="165457" y="1983457"/>
            <a:ext cx="8813086" cy="4752623"/>
          </a:xfrm>
        </p:spPr>
        <p:txBody>
          <a:bodyPr>
            <a:normAutofit fontScale="85000" lnSpcReduction="10000"/>
          </a:bodyPr>
          <a:lstStyle/>
          <a:p>
            <a:pPr>
              <a:spcBef>
                <a:spcPts val="1200"/>
              </a:spcBef>
            </a:pPr>
            <a:r>
              <a:rPr lang="en-US" dirty="0" err="1"/>
              <a:t>Còn</a:t>
            </a:r>
            <a:r>
              <a:rPr lang="en-US" dirty="0"/>
              <a:t> </a:t>
            </a:r>
            <a:r>
              <a:rPr lang="en-US" dirty="0" err="1"/>
              <a:t>gọi</a:t>
            </a:r>
            <a:r>
              <a:rPr lang="en-US" dirty="0"/>
              <a:t> </a:t>
            </a:r>
            <a:r>
              <a:rPr lang="en-US" dirty="0" err="1"/>
              <a:t>là</a:t>
            </a:r>
            <a:r>
              <a:rPr lang="en-US" dirty="0"/>
              <a:t> </a:t>
            </a:r>
            <a:r>
              <a:rPr lang="en-US" dirty="0">
                <a:solidFill>
                  <a:srgbClr val="FF0000"/>
                </a:solidFill>
              </a:rPr>
              <a:t>Internal Style Sheet </a:t>
            </a:r>
            <a:r>
              <a:rPr lang="en-US" dirty="0" err="1"/>
              <a:t>hoặc</a:t>
            </a:r>
            <a:r>
              <a:rPr lang="en-US" dirty="0"/>
              <a:t> </a:t>
            </a:r>
            <a:r>
              <a:rPr lang="en-US" dirty="0">
                <a:solidFill>
                  <a:srgbClr val="FF0000"/>
                </a:solidFill>
              </a:rPr>
              <a:t>Document-Wide Style Sheet</a:t>
            </a:r>
          </a:p>
          <a:p>
            <a:pPr>
              <a:lnSpc>
                <a:spcPct val="80000"/>
              </a:lnSpc>
              <a:spcBef>
                <a:spcPts val="1200"/>
              </a:spcBef>
            </a:pPr>
            <a:r>
              <a:rPr lang="en-US" dirty="0" err="1"/>
              <a:t>Mọi</a:t>
            </a:r>
            <a:r>
              <a:rPr lang="en-US" dirty="0"/>
              <a:t> </a:t>
            </a:r>
            <a:r>
              <a:rPr lang="en-US" dirty="0" err="1"/>
              <a:t>định</a:t>
            </a:r>
            <a:r>
              <a:rPr lang="en-US" dirty="0"/>
              <a:t> </a:t>
            </a:r>
            <a:r>
              <a:rPr lang="en-US" dirty="0" err="1"/>
              <a:t>nghĩa</a:t>
            </a:r>
            <a:r>
              <a:rPr lang="en-US" dirty="0"/>
              <a:t> style </a:t>
            </a:r>
            <a:r>
              <a:rPr lang="en-US" dirty="0" err="1"/>
              <a:t>được</a:t>
            </a:r>
            <a:r>
              <a:rPr lang="en-US" dirty="0"/>
              <a:t> </a:t>
            </a:r>
            <a:r>
              <a:rPr lang="en-US" dirty="0" err="1"/>
              <a:t>đặt</a:t>
            </a:r>
            <a:r>
              <a:rPr lang="en-US" dirty="0"/>
              <a:t> </a:t>
            </a:r>
            <a:r>
              <a:rPr lang="en-US" dirty="0" err="1"/>
              <a:t>trong</a:t>
            </a:r>
            <a:r>
              <a:rPr lang="en-US" dirty="0"/>
              <a:t> tag </a:t>
            </a:r>
            <a:r>
              <a:rPr lang="en-US" dirty="0">
                <a:solidFill>
                  <a:schemeClr val="tx2">
                    <a:lumMod val="75000"/>
                  </a:schemeClr>
                </a:solidFill>
              </a:rPr>
              <a:t>&lt;style&gt;</a:t>
            </a:r>
            <a:r>
              <a:rPr lang="en-US" dirty="0"/>
              <a:t> </a:t>
            </a:r>
            <a:r>
              <a:rPr lang="en-US" dirty="0" err="1"/>
              <a:t>của</a:t>
            </a:r>
            <a:r>
              <a:rPr lang="en-US" dirty="0"/>
              <a:t> </a:t>
            </a:r>
            <a:r>
              <a:rPr lang="en-US" dirty="0" err="1"/>
              <a:t>trang</a:t>
            </a:r>
            <a:r>
              <a:rPr lang="en-US" dirty="0"/>
              <a:t> HTML.</a:t>
            </a:r>
          </a:p>
          <a:p>
            <a:pPr>
              <a:lnSpc>
                <a:spcPct val="80000"/>
              </a:lnSpc>
              <a:spcBef>
                <a:spcPts val="1200"/>
              </a:spcBef>
            </a:pPr>
            <a:r>
              <a:rPr lang="en-US" dirty="0" err="1"/>
              <a:t>Định</a:t>
            </a:r>
            <a:r>
              <a:rPr lang="en-US" dirty="0"/>
              <a:t> </a:t>
            </a:r>
            <a:r>
              <a:rPr lang="en-US" dirty="0" err="1"/>
              <a:t>nghĩa</a:t>
            </a:r>
            <a:r>
              <a:rPr lang="en-US" dirty="0"/>
              <a:t> style </a:t>
            </a:r>
            <a:r>
              <a:rPr lang="en-US" dirty="0" err="1"/>
              <a:t>theo</a:t>
            </a:r>
            <a:r>
              <a:rPr lang="en-US" dirty="0"/>
              <a:t> </a:t>
            </a:r>
            <a:r>
              <a:rPr lang="en-US" dirty="0" err="1"/>
              <a:t>cú</a:t>
            </a:r>
            <a:r>
              <a:rPr lang="en-US" dirty="0"/>
              <a:t> </a:t>
            </a:r>
            <a:r>
              <a:rPr lang="en-US" dirty="0" err="1"/>
              <a:t>pháp</a:t>
            </a:r>
            <a:r>
              <a:rPr lang="en-US" dirty="0"/>
              <a:t> </a:t>
            </a:r>
            <a:r>
              <a:rPr lang="en-US" dirty="0" err="1">
                <a:solidFill>
                  <a:srgbClr val="FF0000"/>
                </a:solidFill>
              </a:rPr>
              <a:t>kiểu</a:t>
            </a:r>
            <a:r>
              <a:rPr lang="en-US" dirty="0">
                <a:solidFill>
                  <a:srgbClr val="FF0000"/>
                </a:solidFill>
              </a:rPr>
              <a:t> 2</a:t>
            </a:r>
            <a:r>
              <a:rPr lang="en-US" dirty="0"/>
              <a:t>.</a:t>
            </a:r>
          </a:p>
          <a:p>
            <a:pPr>
              <a:lnSpc>
                <a:spcPct val="80000"/>
              </a:lnSpc>
              <a:spcBef>
                <a:spcPts val="1200"/>
              </a:spcBef>
            </a:pPr>
            <a:r>
              <a:rPr lang="en-US" dirty="0" err="1"/>
              <a:t>Trang</a:t>
            </a:r>
            <a:r>
              <a:rPr lang="en-US" dirty="0"/>
              <a:t> HTML </a:t>
            </a:r>
            <a:r>
              <a:rPr lang="en-US" dirty="0" err="1"/>
              <a:t>có</a:t>
            </a:r>
            <a:r>
              <a:rPr lang="en-US" dirty="0"/>
              <a:t> </a:t>
            </a:r>
            <a:r>
              <a:rPr lang="en-US" dirty="0" err="1"/>
              <a:t>nội</a:t>
            </a:r>
            <a:r>
              <a:rPr lang="en-US" dirty="0"/>
              <a:t> dung </a:t>
            </a:r>
            <a:r>
              <a:rPr lang="en-US" dirty="0" err="1"/>
              <a:t>như</a:t>
            </a:r>
            <a:r>
              <a:rPr lang="en-US" dirty="0"/>
              <a:t> </a:t>
            </a:r>
            <a:r>
              <a:rPr lang="en-US" dirty="0" err="1"/>
              <a:t>sau</a:t>
            </a:r>
            <a:r>
              <a:rPr lang="en-US" dirty="0"/>
              <a:t>:</a:t>
            </a:r>
          </a:p>
          <a:p>
            <a:pPr>
              <a:lnSpc>
                <a:spcPct val="80000"/>
              </a:lnSpc>
              <a:buNone/>
            </a:pPr>
            <a:r>
              <a:rPr lang="en-US" dirty="0">
                <a:solidFill>
                  <a:schemeClr val="tx2">
                    <a:lumMod val="75000"/>
                  </a:schemeClr>
                </a:solidFill>
              </a:rPr>
              <a:t>&lt;head&gt;</a:t>
            </a:r>
          </a:p>
          <a:p>
            <a:pPr>
              <a:lnSpc>
                <a:spcPct val="80000"/>
              </a:lnSpc>
              <a:buNone/>
            </a:pPr>
            <a:r>
              <a:rPr lang="en-US" dirty="0">
                <a:solidFill>
                  <a:schemeClr val="tx2">
                    <a:lumMod val="75000"/>
                  </a:schemeClr>
                </a:solidFill>
              </a:rPr>
              <a:t>	</a:t>
            </a:r>
            <a:r>
              <a:rPr lang="en-US" dirty="0">
                <a:solidFill>
                  <a:srgbClr val="FF0000"/>
                </a:solidFill>
              </a:rPr>
              <a:t>&lt;style </a:t>
            </a:r>
            <a:r>
              <a:rPr lang="en-US" dirty="0">
                <a:solidFill>
                  <a:schemeClr val="tx2">
                    <a:lumMod val="75000"/>
                  </a:schemeClr>
                </a:solidFill>
              </a:rPr>
              <a:t>type=“text/</a:t>
            </a:r>
            <a:r>
              <a:rPr lang="en-US" dirty="0" err="1">
                <a:solidFill>
                  <a:schemeClr val="tx2">
                    <a:lumMod val="75000"/>
                  </a:schemeClr>
                </a:solidFill>
              </a:rPr>
              <a:t>css</a:t>
            </a:r>
            <a:r>
              <a:rPr lang="en-US" dirty="0">
                <a:solidFill>
                  <a:schemeClr val="tx2">
                    <a:lumMod val="75000"/>
                  </a:schemeClr>
                </a:solidFill>
              </a:rPr>
              <a:t>” &gt;</a:t>
            </a:r>
          </a:p>
          <a:p>
            <a:pPr>
              <a:lnSpc>
                <a:spcPct val="70000"/>
              </a:lnSpc>
              <a:buNone/>
            </a:pPr>
            <a:r>
              <a:rPr lang="en-US" i="1" dirty="0">
                <a:solidFill>
                  <a:schemeClr val="tx2">
                    <a:lumMod val="75000"/>
                  </a:schemeClr>
                </a:solidFill>
              </a:rPr>
              <a:t>		</a:t>
            </a:r>
            <a:r>
              <a:rPr lang="en-US" sz="1600" dirty="0">
                <a:solidFill>
                  <a:srgbClr val="1E3AF8"/>
                </a:solidFill>
                <a:latin typeface="Courier New" pitchFamily="49" charset="0"/>
                <a:cs typeface="Courier New" pitchFamily="49" charset="0"/>
              </a:rPr>
              <a:t> &lt;!--</a:t>
            </a:r>
          </a:p>
          <a:p>
            <a:pPr>
              <a:lnSpc>
                <a:spcPct val="120000"/>
              </a:lnSpc>
              <a:spcBef>
                <a:spcPts val="600"/>
              </a:spcBef>
              <a:spcAft>
                <a:spcPts val="600"/>
              </a:spcAft>
              <a:buNone/>
            </a:pPr>
            <a:r>
              <a:rPr lang="en-US" sz="1600" dirty="0">
                <a:solidFill>
                  <a:srgbClr val="1E3AF8"/>
                </a:solidFill>
                <a:latin typeface="Courier New" pitchFamily="49" charset="0"/>
                <a:cs typeface="Courier New" pitchFamily="49" charset="0"/>
              </a:rPr>
              <a:t>		 </a:t>
            </a:r>
            <a:r>
              <a:rPr lang="en-US" sz="1600" b="1" dirty="0" err="1">
                <a:solidFill>
                  <a:srgbClr val="1E3AF8"/>
                </a:solidFill>
                <a:latin typeface="Courier New" pitchFamily="49" charset="0"/>
                <a:cs typeface="Courier New" pitchFamily="49" charset="0"/>
              </a:rPr>
              <a:t>SelectorName</a:t>
            </a:r>
            <a:r>
              <a:rPr lang="en-US" sz="1600" b="1" dirty="0">
                <a:solidFill>
                  <a:srgbClr val="000000"/>
                </a:solidFill>
                <a:latin typeface="Courier New" pitchFamily="49" charset="0"/>
                <a:cs typeface="Courier New" pitchFamily="49" charset="0"/>
              </a:rPr>
              <a:t> </a:t>
            </a:r>
            <a:r>
              <a:rPr lang="en-US" sz="1600" dirty="0">
                <a:solidFill>
                  <a:srgbClr val="071AD7"/>
                </a:solidFill>
                <a:latin typeface="Courier New" pitchFamily="49" charset="0"/>
                <a:cs typeface="Courier New" pitchFamily="49" charset="0"/>
              </a:rPr>
              <a:t>{</a:t>
            </a:r>
            <a:br>
              <a:rPr lang="en-US" sz="1600" dirty="0">
                <a:solidFill>
                  <a:srgbClr val="071AD7"/>
                </a:solidFill>
                <a:latin typeface="Courier New" pitchFamily="49" charset="0"/>
                <a:cs typeface="Courier New" pitchFamily="49" charset="0"/>
              </a:rPr>
            </a:br>
            <a:r>
              <a:rPr lang="en-US" sz="1600" dirty="0">
                <a:solidFill>
                  <a:srgbClr val="071AD7"/>
                </a:solidFill>
                <a:latin typeface="Courier New" pitchFamily="49" charset="0"/>
                <a:cs typeface="Courier New" pitchFamily="49" charset="0"/>
              </a:rPr>
              <a:t>		property1:value1;</a:t>
            </a:r>
            <a:br>
              <a:rPr lang="en-US" sz="1600" dirty="0">
                <a:solidFill>
                  <a:srgbClr val="071AD7"/>
                </a:solidFill>
                <a:latin typeface="Courier New" pitchFamily="49" charset="0"/>
                <a:cs typeface="Courier New" pitchFamily="49" charset="0"/>
              </a:rPr>
            </a:br>
            <a:r>
              <a:rPr lang="en-US" sz="1600" dirty="0">
                <a:solidFill>
                  <a:srgbClr val="071AD7"/>
                </a:solidFill>
                <a:latin typeface="Courier New" pitchFamily="49" charset="0"/>
                <a:cs typeface="Courier New" pitchFamily="49" charset="0"/>
              </a:rPr>
              <a:t>		property2:value2;</a:t>
            </a:r>
            <a:br>
              <a:rPr lang="en-US" sz="1600" dirty="0">
                <a:solidFill>
                  <a:srgbClr val="071AD7"/>
                </a:solidFill>
                <a:latin typeface="Courier New" pitchFamily="49" charset="0"/>
                <a:cs typeface="Courier New" pitchFamily="49" charset="0"/>
              </a:rPr>
            </a:br>
            <a:r>
              <a:rPr lang="en-US" sz="1600" dirty="0">
                <a:solidFill>
                  <a:srgbClr val="071AD7"/>
                </a:solidFill>
                <a:latin typeface="Courier New" pitchFamily="49" charset="0"/>
                <a:cs typeface="Courier New" pitchFamily="49" charset="0"/>
              </a:rPr>
              <a:t>		………</a:t>
            </a:r>
            <a:br>
              <a:rPr lang="en-US" sz="1600" dirty="0">
                <a:solidFill>
                  <a:srgbClr val="071AD7"/>
                </a:solidFill>
                <a:latin typeface="Courier New" pitchFamily="49" charset="0"/>
                <a:cs typeface="Courier New" pitchFamily="49" charset="0"/>
              </a:rPr>
            </a:br>
            <a:r>
              <a:rPr lang="en-US" sz="1600" dirty="0">
                <a:solidFill>
                  <a:srgbClr val="071AD7"/>
                </a:solidFill>
                <a:latin typeface="Courier New" pitchFamily="49" charset="0"/>
                <a:cs typeface="Courier New" pitchFamily="49" charset="0"/>
              </a:rPr>
              <a:t>		</a:t>
            </a:r>
            <a:r>
              <a:rPr lang="en-US" sz="1600" dirty="0" err="1">
                <a:solidFill>
                  <a:srgbClr val="071AD7"/>
                </a:solidFill>
                <a:latin typeface="Courier New" pitchFamily="49" charset="0"/>
                <a:cs typeface="Courier New" pitchFamily="49" charset="0"/>
              </a:rPr>
              <a:t>propertyN:valueN</a:t>
            </a:r>
            <a:r>
              <a:rPr lang="en-US" sz="1600" dirty="0">
                <a:solidFill>
                  <a:srgbClr val="071AD7"/>
                </a:solidFill>
                <a:latin typeface="Courier New" pitchFamily="49" charset="0"/>
                <a:cs typeface="Courier New" pitchFamily="49" charset="0"/>
              </a:rPr>
              <a:t>;}</a:t>
            </a:r>
          </a:p>
          <a:p>
            <a:pPr>
              <a:lnSpc>
                <a:spcPct val="70000"/>
              </a:lnSpc>
              <a:buNone/>
            </a:pPr>
            <a:r>
              <a:rPr lang="en-US" sz="1600" dirty="0">
                <a:solidFill>
                  <a:srgbClr val="1E3AF8"/>
                </a:solidFill>
                <a:latin typeface="Courier New" pitchFamily="49" charset="0"/>
                <a:cs typeface="Courier New" pitchFamily="49" charset="0"/>
              </a:rPr>
              <a:t>		--&gt; </a:t>
            </a:r>
            <a:r>
              <a:rPr lang="en-US" sz="1600" dirty="0">
                <a:solidFill>
                  <a:schemeClr val="tx2">
                    <a:lumMod val="75000"/>
                  </a:schemeClr>
                </a:solidFill>
                <a:latin typeface="Courier New" pitchFamily="49" charset="0"/>
                <a:cs typeface="Courier New" pitchFamily="49" charset="0"/>
              </a:rPr>
              <a:t>	</a:t>
            </a:r>
          </a:p>
          <a:p>
            <a:pPr>
              <a:lnSpc>
                <a:spcPct val="70000"/>
              </a:lnSpc>
              <a:buNone/>
            </a:pPr>
            <a:r>
              <a:rPr lang="en-US" dirty="0">
                <a:solidFill>
                  <a:schemeClr val="tx2">
                    <a:lumMod val="75000"/>
                  </a:schemeClr>
                </a:solidFill>
              </a:rPr>
              <a:t>	</a:t>
            </a:r>
            <a:r>
              <a:rPr lang="en-US" dirty="0">
                <a:solidFill>
                  <a:srgbClr val="FF0000"/>
                </a:solidFill>
              </a:rPr>
              <a:t>&lt;/style&gt;</a:t>
            </a:r>
          </a:p>
          <a:p>
            <a:pPr>
              <a:lnSpc>
                <a:spcPct val="80000"/>
              </a:lnSpc>
              <a:buNone/>
            </a:pPr>
            <a:r>
              <a:rPr lang="en-US" dirty="0">
                <a:solidFill>
                  <a:schemeClr val="tx2">
                    <a:lumMod val="75000"/>
                  </a:schemeClr>
                </a:solidFill>
              </a:rPr>
              <a:t>&lt;/head&gt;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slide(fromBottom)">
                                      <p:cBhvr>
                                        <p:cTn id="7" dur="500"/>
                                        <p:tgtEl>
                                          <p:spTgt spid="3">
                                            <p:txEl>
                                              <p:pRg st="3" end="3"/>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slide(fromBottom)">
                                      <p:cBhvr>
                                        <p:cTn id="10" dur="500"/>
                                        <p:tgtEl>
                                          <p:spTgt spid="3">
                                            <p:txEl>
                                              <p:pRg st="4" end="4"/>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slide(fromBottom)">
                                      <p:cBhvr>
                                        <p:cTn id="13" dur="500"/>
                                        <p:tgtEl>
                                          <p:spTgt spid="3">
                                            <p:txEl>
                                              <p:pRg st="5" end="5"/>
                                            </p:txEl>
                                          </p:spTgt>
                                        </p:tgtEl>
                                      </p:cBhvr>
                                    </p:animEffect>
                                  </p:childTnLst>
                                </p:cTn>
                              </p:par>
                              <p:par>
                                <p:cTn id="14" presetID="12" presetClass="entr" presetSubtype="4"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slide(fromBottom)">
                                      <p:cBhvr>
                                        <p:cTn id="16" dur="500"/>
                                        <p:tgtEl>
                                          <p:spTgt spid="3">
                                            <p:txEl>
                                              <p:pRg st="6" end="6"/>
                                            </p:txEl>
                                          </p:spTgt>
                                        </p:tgtEl>
                                      </p:cBhvr>
                                    </p:animEffect>
                                  </p:childTnLst>
                                </p:cTn>
                              </p:par>
                              <p:par>
                                <p:cTn id="17" presetID="1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slide(fromBottom)">
                                      <p:cBhvr>
                                        <p:cTn id="19" dur="500"/>
                                        <p:tgtEl>
                                          <p:spTgt spid="3">
                                            <p:txEl>
                                              <p:pRg st="7" end="7"/>
                                            </p:txEl>
                                          </p:spTgt>
                                        </p:tgtEl>
                                      </p:cBhvr>
                                    </p:animEffect>
                                  </p:childTnLst>
                                </p:cTn>
                              </p:par>
                              <p:par>
                                <p:cTn id="20" presetID="12" presetClass="entr" presetSubtype="4" fill="hold"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slide(fromBottom)">
                                      <p:cBhvr>
                                        <p:cTn id="22" dur="500"/>
                                        <p:tgtEl>
                                          <p:spTgt spid="3">
                                            <p:txEl>
                                              <p:pRg st="8" end="8"/>
                                            </p:txEl>
                                          </p:spTgt>
                                        </p:tgtEl>
                                      </p:cBhvr>
                                    </p:animEffect>
                                  </p:childTnLst>
                                </p:cTn>
                              </p:par>
                              <p:par>
                                <p:cTn id="23" presetID="12" presetClass="entr" presetSubtype="4"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Effect transition="in" filter="slide(fromBottom)">
                                      <p:cBhvr>
                                        <p:cTn id="25" dur="500"/>
                                        <p:tgtEl>
                                          <p:spTgt spid="3">
                                            <p:txEl>
                                              <p:pRg st="9" end="9"/>
                                            </p:txEl>
                                          </p:spTgt>
                                        </p:tgtEl>
                                      </p:cBhvr>
                                    </p:animEffect>
                                  </p:childTnLst>
                                </p:cTn>
                              </p:par>
                              <p:par>
                                <p:cTn id="26" presetID="12" presetClass="entr" presetSubtype="4" fill="hold" nodeType="withEffect">
                                  <p:stCondLst>
                                    <p:cond delay="0"/>
                                  </p:stCondLst>
                                  <p:childTnLst>
                                    <p:set>
                                      <p:cBhvr>
                                        <p:cTn id="27" dur="1" fill="hold">
                                          <p:stCondLst>
                                            <p:cond delay="0"/>
                                          </p:stCondLst>
                                        </p:cTn>
                                        <p:tgtEl>
                                          <p:spTgt spid="3">
                                            <p:txEl>
                                              <p:pRg st="10" end="10"/>
                                            </p:txEl>
                                          </p:spTgt>
                                        </p:tgtEl>
                                        <p:attrNameLst>
                                          <p:attrName>style.visibility</p:attrName>
                                        </p:attrNameLst>
                                      </p:cBhvr>
                                      <p:to>
                                        <p:strVal val="visible"/>
                                      </p:to>
                                    </p:set>
                                    <p:animEffect transition="in" filter="slide(fromBottom)">
                                      <p:cBhvr>
                                        <p:cTn id="28"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008" y="387554"/>
            <a:ext cx="8229600" cy="1143000"/>
          </a:xfrm>
        </p:spPr>
        <p:txBody>
          <a:bodyPr>
            <a:normAutofit fontScale="90000"/>
          </a:bodyPr>
          <a:lstStyle/>
          <a:p>
            <a:r>
              <a:rPr lang="en-US" dirty="0" err="1"/>
              <a:t>Sử</a:t>
            </a:r>
            <a:r>
              <a:rPr lang="en-US" dirty="0"/>
              <a:t> </a:t>
            </a:r>
            <a:r>
              <a:rPr lang="en-US" dirty="0" err="1"/>
              <a:t>dụng</a:t>
            </a:r>
            <a:r>
              <a:rPr lang="en-US" dirty="0"/>
              <a:t> </a:t>
            </a:r>
            <a:r>
              <a:rPr lang="en-US" dirty="0" err="1"/>
              <a:t>và</a:t>
            </a:r>
            <a:r>
              <a:rPr lang="en-US" dirty="0"/>
              <a:t> </a:t>
            </a:r>
            <a:r>
              <a:rPr lang="en-US" dirty="0" err="1"/>
              <a:t>Phân</a:t>
            </a:r>
            <a:r>
              <a:rPr lang="en-US" dirty="0"/>
              <a:t> </a:t>
            </a:r>
            <a:r>
              <a:rPr lang="en-US" dirty="0" err="1"/>
              <a:t>loại</a:t>
            </a:r>
            <a:r>
              <a:rPr lang="en-US" dirty="0"/>
              <a:t> CSS - Embedding Style Sheet</a:t>
            </a:r>
          </a:p>
        </p:txBody>
      </p:sp>
      <p:sp>
        <p:nvSpPr>
          <p:cNvPr id="3" name="Content Placeholder 2"/>
          <p:cNvSpPr>
            <a:spLocks noGrp="1"/>
          </p:cNvSpPr>
          <p:nvPr>
            <p:ph idx="1"/>
          </p:nvPr>
        </p:nvSpPr>
        <p:spPr>
          <a:xfrm>
            <a:off x="647395" y="2201333"/>
            <a:ext cx="5037668" cy="4752623"/>
          </a:xfrm>
        </p:spPr>
        <p:txBody>
          <a:bodyPr>
            <a:normAutofit fontScale="92500" lnSpcReduction="10000"/>
          </a:bodyPr>
          <a:lstStyle/>
          <a:p>
            <a:pPr>
              <a:lnSpc>
                <a:spcPct val="80000"/>
              </a:lnSpc>
              <a:buNone/>
            </a:pPr>
            <a:r>
              <a:rPr lang="en-US" sz="1800" dirty="0">
                <a:latin typeface="Courier New" pitchFamily="49" charset="0"/>
                <a:cs typeface="Courier New" pitchFamily="49" charset="0"/>
              </a:rPr>
              <a:t>&lt;HTML&gt; </a:t>
            </a:r>
          </a:p>
          <a:p>
            <a:pPr>
              <a:lnSpc>
                <a:spcPct val="80000"/>
              </a:lnSpc>
              <a:buNone/>
            </a:pPr>
            <a:r>
              <a:rPr lang="en-US" sz="1800" dirty="0">
                <a:solidFill>
                  <a:srgbClr val="3333FF"/>
                </a:solidFill>
                <a:latin typeface="Courier New" pitchFamily="49" charset="0"/>
                <a:cs typeface="Courier New" pitchFamily="49" charset="0"/>
              </a:rPr>
              <a:t>&lt;HEAD&gt;</a:t>
            </a:r>
          </a:p>
          <a:p>
            <a:pPr lvl="2">
              <a:lnSpc>
                <a:spcPct val="80000"/>
              </a:lnSpc>
              <a:buNone/>
            </a:pPr>
            <a:r>
              <a:rPr lang="en-US" sz="1400" dirty="0">
                <a:latin typeface="Courier New" pitchFamily="49" charset="0"/>
                <a:cs typeface="Courier New" pitchFamily="49" charset="0"/>
              </a:rPr>
              <a:t>	&lt;TITLE&gt;</a:t>
            </a:r>
          </a:p>
          <a:p>
            <a:pPr lvl="2">
              <a:lnSpc>
                <a:spcPct val="80000"/>
              </a:lnSpc>
              <a:buNone/>
            </a:pPr>
            <a:r>
              <a:rPr lang="en-US" sz="1400" dirty="0">
                <a:latin typeface="Courier New" pitchFamily="49" charset="0"/>
                <a:cs typeface="Courier New" pitchFamily="49" charset="0"/>
              </a:rPr>
              <a:t>		Embedded Style Sheet</a:t>
            </a:r>
          </a:p>
          <a:p>
            <a:pPr lvl="2">
              <a:lnSpc>
                <a:spcPct val="80000"/>
              </a:lnSpc>
              <a:buNone/>
            </a:pPr>
            <a:r>
              <a:rPr lang="en-US" sz="1400" dirty="0">
                <a:latin typeface="Courier New" pitchFamily="49" charset="0"/>
                <a:cs typeface="Courier New" pitchFamily="49" charset="0"/>
              </a:rPr>
              <a:t>	&lt;/TITLE&gt;</a:t>
            </a:r>
          </a:p>
          <a:p>
            <a:pPr lvl="2">
              <a:lnSpc>
                <a:spcPct val="80000"/>
              </a:lnSpc>
              <a:buNone/>
            </a:pPr>
            <a:endParaRPr lang="en-US" sz="1400" dirty="0">
              <a:latin typeface="Courier New" pitchFamily="49" charset="0"/>
              <a:cs typeface="Courier New" pitchFamily="49" charset="0"/>
            </a:endParaRPr>
          </a:p>
          <a:p>
            <a:pPr lvl="2">
              <a:lnSpc>
                <a:spcPct val="80000"/>
              </a:lnSpc>
              <a:buNone/>
            </a:pPr>
            <a:r>
              <a:rPr lang="en-US" sz="1400" dirty="0">
                <a:latin typeface="Courier New" pitchFamily="49" charset="0"/>
                <a:cs typeface="Courier New" pitchFamily="49" charset="0"/>
              </a:rPr>
              <a:t>	</a:t>
            </a:r>
            <a:r>
              <a:rPr lang="en-US" sz="1400" dirty="0">
                <a:solidFill>
                  <a:srgbClr val="FF9933"/>
                </a:solidFill>
                <a:latin typeface="Courier New" pitchFamily="49" charset="0"/>
                <a:cs typeface="Courier New" pitchFamily="49" charset="0"/>
              </a:rPr>
              <a:t>&lt;STYLE</a:t>
            </a:r>
            <a:r>
              <a:rPr lang="en-US" sz="1400" dirty="0">
                <a:solidFill>
                  <a:srgbClr val="3333FF"/>
                </a:solidFill>
                <a:latin typeface="Courier New" pitchFamily="49" charset="0"/>
                <a:cs typeface="Courier New" pitchFamily="49" charset="0"/>
              </a:rPr>
              <a:t> TYPE="text/</a:t>
            </a:r>
            <a:r>
              <a:rPr lang="en-US" sz="1400" dirty="0" err="1">
                <a:solidFill>
                  <a:srgbClr val="3333FF"/>
                </a:solidFill>
                <a:latin typeface="Courier New" pitchFamily="49" charset="0"/>
                <a:cs typeface="Courier New" pitchFamily="49" charset="0"/>
              </a:rPr>
              <a:t>css</a:t>
            </a:r>
            <a:r>
              <a:rPr lang="en-US" sz="1400" dirty="0">
                <a:solidFill>
                  <a:srgbClr val="3333FF"/>
                </a:solidFill>
                <a:latin typeface="Courier New" pitchFamily="49" charset="0"/>
                <a:cs typeface="Courier New" pitchFamily="49" charset="0"/>
              </a:rPr>
              <a:t>"&gt;</a:t>
            </a:r>
          </a:p>
          <a:p>
            <a:pPr lvl="4">
              <a:lnSpc>
                <a:spcPct val="80000"/>
              </a:lnSpc>
              <a:buNone/>
            </a:pPr>
            <a:r>
              <a:rPr lang="en-US" sz="1400" b="1" dirty="0">
                <a:solidFill>
                  <a:srgbClr val="3333FF"/>
                </a:solidFill>
                <a:latin typeface="Courier New" pitchFamily="49" charset="0"/>
                <a:cs typeface="Courier New" pitchFamily="49" charset="0"/>
              </a:rPr>
              <a:t>	&lt;!--</a:t>
            </a:r>
          </a:p>
          <a:p>
            <a:pPr lvl="5">
              <a:lnSpc>
                <a:spcPct val="80000"/>
              </a:lnSpc>
              <a:buNone/>
            </a:pPr>
            <a:r>
              <a:rPr lang="en-US" sz="1200" b="1" dirty="0">
                <a:solidFill>
                  <a:srgbClr val="3333FF"/>
                </a:solidFill>
                <a:latin typeface="Courier New" pitchFamily="49" charset="0"/>
                <a:cs typeface="Courier New" pitchFamily="49" charset="0"/>
              </a:rPr>
              <a:t>	</a:t>
            </a:r>
            <a:r>
              <a:rPr lang="en-US" sz="1200" b="1" dirty="0">
                <a:solidFill>
                  <a:srgbClr val="CC6600"/>
                </a:solidFill>
                <a:latin typeface="Courier New" pitchFamily="49" charset="0"/>
                <a:cs typeface="Courier New" pitchFamily="49" charset="0"/>
              </a:rPr>
              <a:t>P</a:t>
            </a:r>
            <a:r>
              <a:rPr lang="en-US" sz="1200" b="1" dirty="0">
                <a:solidFill>
                  <a:srgbClr val="3333FF"/>
                </a:solidFill>
                <a:latin typeface="Courier New" pitchFamily="49" charset="0"/>
                <a:cs typeface="Courier New" pitchFamily="49" charset="0"/>
              </a:rPr>
              <a:t> {color: red;</a:t>
            </a:r>
          </a:p>
          <a:p>
            <a:pPr lvl="5">
              <a:lnSpc>
                <a:spcPct val="80000"/>
              </a:lnSpc>
              <a:buNone/>
            </a:pPr>
            <a:r>
              <a:rPr lang="en-US" sz="1200" b="1" dirty="0">
                <a:solidFill>
                  <a:srgbClr val="3333FF"/>
                </a:solidFill>
                <a:latin typeface="Courier New" pitchFamily="49" charset="0"/>
                <a:cs typeface="Courier New" pitchFamily="49" charset="0"/>
              </a:rPr>
              <a:t>		font-size: 12pt;</a:t>
            </a:r>
          </a:p>
          <a:p>
            <a:pPr lvl="5">
              <a:lnSpc>
                <a:spcPct val="80000"/>
              </a:lnSpc>
              <a:buNone/>
            </a:pPr>
            <a:r>
              <a:rPr lang="en-US" sz="1200" b="1" dirty="0">
                <a:solidFill>
                  <a:srgbClr val="3333FF"/>
                </a:solidFill>
                <a:latin typeface="Courier New" pitchFamily="49" charset="0"/>
                <a:cs typeface="Courier New" pitchFamily="49" charset="0"/>
              </a:rPr>
              <a:t>		font-family: Arial;}</a:t>
            </a:r>
          </a:p>
          <a:p>
            <a:pPr lvl="5">
              <a:lnSpc>
                <a:spcPct val="80000"/>
              </a:lnSpc>
              <a:buNone/>
            </a:pPr>
            <a:r>
              <a:rPr lang="en-US" sz="1200" b="1" dirty="0">
                <a:solidFill>
                  <a:srgbClr val="3333FF"/>
                </a:solidFill>
                <a:latin typeface="Courier New" pitchFamily="49" charset="0"/>
                <a:cs typeface="Courier New" pitchFamily="49" charset="0"/>
              </a:rPr>
              <a:t>	</a:t>
            </a:r>
            <a:r>
              <a:rPr lang="en-US" sz="1200" b="1" dirty="0">
                <a:solidFill>
                  <a:srgbClr val="CC6600"/>
                </a:solidFill>
                <a:latin typeface="Courier New" pitchFamily="49" charset="0"/>
                <a:cs typeface="Courier New" pitchFamily="49" charset="0"/>
              </a:rPr>
              <a:t>H2</a:t>
            </a:r>
            <a:r>
              <a:rPr lang="en-US" sz="1200" b="1" dirty="0">
                <a:solidFill>
                  <a:srgbClr val="3333FF"/>
                </a:solidFill>
                <a:latin typeface="Courier New" pitchFamily="49" charset="0"/>
                <a:cs typeface="Courier New" pitchFamily="49" charset="0"/>
              </a:rPr>
              <a:t> {color: green;}</a:t>
            </a:r>
          </a:p>
          <a:p>
            <a:pPr lvl="4">
              <a:lnSpc>
                <a:spcPct val="80000"/>
              </a:lnSpc>
              <a:buNone/>
            </a:pPr>
            <a:r>
              <a:rPr lang="en-US" sz="1400" b="1" dirty="0">
                <a:solidFill>
                  <a:srgbClr val="3333FF"/>
                </a:solidFill>
                <a:latin typeface="Courier New" pitchFamily="49" charset="0"/>
                <a:cs typeface="Courier New" pitchFamily="49" charset="0"/>
              </a:rPr>
              <a:t>	--&gt;</a:t>
            </a:r>
          </a:p>
          <a:p>
            <a:pPr lvl="2">
              <a:lnSpc>
                <a:spcPct val="80000"/>
              </a:lnSpc>
              <a:buNone/>
            </a:pPr>
            <a:r>
              <a:rPr lang="en-US" sz="1400" dirty="0">
                <a:solidFill>
                  <a:srgbClr val="3333FF"/>
                </a:solidFill>
                <a:latin typeface="Courier New" pitchFamily="49" charset="0"/>
                <a:cs typeface="Courier New" pitchFamily="49" charset="0"/>
              </a:rPr>
              <a:t>	</a:t>
            </a:r>
            <a:r>
              <a:rPr lang="en-US" sz="1400" dirty="0">
                <a:solidFill>
                  <a:srgbClr val="FF9933"/>
                </a:solidFill>
                <a:latin typeface="Courier New" pitchFamily="49" charset="0"/>
                <a:cs typeface="Courier New" pitchFamily="49" charset="0"/>
              </a:rPr>
              <a:t>&lt;/STYLE&gt;</a:t>
            </a:r>
          </a:p>
          <a:p>
            <a:pPr>
              <a:lnSpc>
                <a:spcPct val="80000"/>
              </a:lnSpc>
              <a:buNone/>
            </a:pPr>
            <a:r>
              <a:rPr lang="en-US" sz="1800" dirty="0">
                <a:solidFill>
                  <a:srgbClr val="3333FF"/>
                </a:solidFill>
                <a:latin typeface="Courier New" pitchFamily="49" charset="0"/>
                <a:cs typeface="Courier New" pitchFamily="49" charset="0"/>
              </a:rPr>
              <a:t>&lt;/HEAD&gt;</a:t>
            </a:r>
          </a:p>
          <a:p>
            <a:pPr>
              <a:lnSpc>
                <a:spcPct val="80000"/>
              </a:lnSpc>
              <a:spcBef>
                <a:spcPts val="600"/>
              </a:spcBef>
              <a:spcAft>
                <a:spcPts val="600"/>
              </a:spcAft>
              <a:buNone/>
            </a:pPr>
            <a:r>
              <a:rPr lang="en-US" sz="1800" dirty="0">
                <a:latin typeface="Courier New" pitchFamily="49" charset="0"/>
                <a:cs typeface="Courier New" pitchFamily="49" charset="0"/>
              </a:rPr>
              <a:t>&lt;BODY BGCOLOR="#FFFFFF"&gt;</a:t>
            </a:r>
          </a:p>
          <a:p>
            <a:pPr lvl="3">
              <a:lnSpc>
                <a:spcPct val="80000"/>
              </a:lnSpc>
              <a:spcBef>
                <a:spcPts val="600"/>
              </a:spcBef>
              <a:spcAft>
                <a:spcPts val="600"/>
              </a:spcAft>
              <a:buNone/>
            </a:pPr>
            <a:r>
              <a:rPr lang="en-US" sz="1400" dirty="0">
                <a:solidFill>
                  <a:srgbClr val="CC6600"/>
                </a:solidFill>
                <a:latin typeface="Courier New" pitchFamily="49" charset="0"/>
                <a:cs typeface="Courier New" pitchFamily="49" charset="0"/>
              </a:rPr>
              <a:t>&lt;H2&gt;</a:t>
            </a:r>
            <a:r>
              <a:rPr lang="en-US" sz="1400" dirty="0">
                <a:latin typeface="Courier New" pitchFamily="49" charset="0"/>
                <a:cs typeface="Courier New" pitchFamily="49" charset="0"/>
              </a:rPr>
              <a:t>This is green</a:t>
            </a:r>
            <a:r>
              <a:rPr lang="en-US" sz="1400" dirty="0">
                <a:solidFill>
                  <a:srgbClr val="CC6600"/>
                </a:solidFill>
                <a:latin typeface="Courier New" pitchFamily="49" charset="0"/>
                <a:cs typeface="Courier New" pitchFamily="49" charset="0"/>
              </a:rPr>
              <a:t>&lt;/H2&gt;</a:t>
            </a:r>
          </a:p>
          <a:p>
            <a:pPr lvl="3">
              <a:lnSpc>
                <a:spcPct val="80000"/>
              </a:lnSpc>
              <a:spcBef>
                <a:spcPts val="600"/>
              </a:spcBef>
              <a:spcAft>
                <a:spcPts val="600"/>
              </a:spcAft>
              <a:buNone/>
            </a:pPr>
            <a:r>
              <a:rPr lang="en-US" sz="1400" dirty="0">
                <a:solidFill>
                  <a:srgbClr val="CC6600"/>
                </a:solidFill>
                <a:latin typeface="Courier New" pitchFamily="49" charset="0"/>
                <a:cs typeface="Courier New" pitchFamily="49" charset="0"/>
              </a:rPr>
              <a:t>&lt;P&gt;</a:t>
            </a:r>
            <a:r>
              <a:rPr lang="en-US" sz="1400" dirty="0">
                <a:latin typeface="Courier New" pitchFamily="49" charset="0"/>
                <a:cs typeface="Courier New" pitchFamily="49" charset="0"/>
              </a:rPr>
              <a:t>This is red, 12 pt. and Garamond</a:t>
            </a:r>
            <a:r>
              <a:rPr lang="en-US" sz="1400" dirty="0">
                <a:solidFill>
                  <a:srgbClr val="CC6600"/>
                </a:solidFill>
                <a:latin typeface="Courier New" pitchFamily="49" charset="0"/>
                <a:cs typeface="Courier New" pitchFamily="49" charset="0"/>
              </a:rPr>
              <a:t>.&lt;/P&gt;</a:t>
            </a:r>
          </a:p>
          <a:p>
            <a:pPr>
              <a:lnSpc>
                <a:spcPct val="80000"/>
              </a:lnSpc>
              <a:spcBef>
                <a:spcPts val="600"/>
              </a:spcBef>
              <a:spcAft>
                <a:spcPts val="600"/>
              </a:spcAft>
              <a:buNone/>
            </a:pPr>
            <a:r>
              <a:rPr lang="en-US" sz="1800" dirty="0">
                <a:latin typeface="Courier New" pitchFamily="49" charset="0"/>
                <a:cs typeface="Courier New" pitchFamily="49" charset="0"/>
              </a:rPr>
              <a:t>&lt;/BODY&gt;</a:t>
            </a:r>
          </a:p>
          <a:p>
            <a:pPr>
              <a:lnSpc>
                <a:spcPct val="80000"/>
              </a:lnSpc>
              <a:spcBef>
                <a:spcPts val="600"/>
              </a:spcBef>
              <a:spcAft>
                <a:spcPts val="600"/>
              </a:spcAft>
              <a:buNone/>
            </a:pPr>
            <a:r>
              <a:rPr lang="en-US" sz="1800" dirty="0">
                <a:latin typeface="Courier New" pitchFamily="49" charset="0"/>
                <a:cs typeface="Courier New" pitchFamily="49" charset="0"/>
              </a:rPr>
              <a:t>&lt;/HTML&gt;</a:t>
            </a:r>
          </a:p>
        </p:txBody>
      </p:sp>
      <p:pic>
        <p:nvPicPr>
          <p:cNvPr id="5" name="Picture 5"/>
          <p:cNvPicPr>
            <a:picLocks noChangeAspect="1" noChangeArrowheads="1"/>
          </p:cNvPicPr>
          <p:nvPr/>
        </p:nvPicPr>
        <p:blipFill>
          <a:blip r:embed="rId2"/>
          <a:srcRect/>
          <a:stretch>
            <a:fillRect/>
          </a:stretch>
        </p:blipFill>
        <p:spPr bwMode="auto">
          <a:xfrm>
            <a:off x="5145642" y="1572479"/>
            <a:ext cx="3429000" cy="3225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Rectangle 5"/>
          <p:cNvSpPr/>
          <p:nvPr/>
        </p:nvSpPr>
        <p:spPr bwMode="auto">
          <a:xfrm>
            <a:off x="1626424" y="5300472"/>
            <a:ext cx="2665159" cy="242034"/>
          </a:xfrm>
          <a:prstGeom prst="rect">
            <a:avLst/>
          </a:prstGeom>
          <a:solidFill>
            <a:srgbClr val="FF0066">
              <a:alpha val="20000"/>
            </a:srgbClr>
          </a:solidFill>
          <a:ln w="9525" cap="flat" cmpd="sng" algn="ctr">
            <a:solidFill>
              <a:srgbClr val="FF0000"/>
            </a:solid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dirty="0">
              <a:ln>
                <a:noFill/>
              </a:ln>
              <a:solidFill>
                <a:schemeClr val="tx1"/>
              </a:solidFill>
              <a:effectLst/>
              <a:latin typeface="Tahoma" panose="020B0604030504040204" pitchFamily="34" charset="0"/>
              <a:ea typeface="MS PGothic" pitchFamily="34" charset="-128"/>
              <a:cs typeface="Tahoma" panose="020B0604030504040204" pitchFamily="34" charset="0"/>
            </a:endParaRPr>
          </a:p>
        </p:txBody>
      </p:sp>
      <p:sp>
        <p:nvSpPr>
          <p:cNvPr id="7" name="Rectangle 6"/>
          <p:cNvSpPr/>
          <p:nvPr/>
        </p:nvSpPr>
        <p:spPr bwMode="auto">
          <a:xfrm>
            <a:off x="2285695" y="4158601"/>
            <a:ext cx="1761067" cy="214489"/>
          </a:xfrm>
          <a:prstGeom prst="rect">
            <a:avLst/>
          </a:prstGeom>
          <a:solidFill>
            <a:srgbClr val="FF0066">
              <a:alpha val="20000"/>
            </a:srgbClr>
          </a:solidFill>
          <a:ln w="9525" cap="flat" cmpd="sng" algn="ctr">
            <a:solidFill>
              <a:srgbClr val="FF0000"/>
            </a:solid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dirty="0">
              <a:ln>
                <a:noFill/>
              </a:ln>
              <a:solidFill>
                <a:schemeClr val="tx1"/>
              </a:solidFill>
              <a:effectLst/>
              <a:latin typeface="Tahoma" panose="020B0604030504040204" pitchFamily="34" charset="0"/>
              <a:ea typeface="MS PGothic" pitchFamily="34" charset="-128"/>
              <a:cs typeface="Tahoma" panose="020B0604030504040204" pitchFamily="34" charset="0"/>
            </a:endParaRPr>
          </a:p>
        </p:txBody>
      </p:sp>
      <p:sp>
        <p:nvSpPr>
          <p:cNvPr id="8" name="Rectangle 7"/>
          <p:cNvSpPr/>
          <p:nvPr/>
        </p:nvSpPr>
        <p:spPr bwMode="auto">
          <a:xfrm>
            <a:off x="5271911" y="2731911"/>
            <a:ext cx="1535289" cy="293511"/>
          </a:xfrm>
          <a:prstGeom prst="rect">
            <a:avLst/>
          </a:prstGeom>
          <a:noFill/>
          <a:ln w="9525" cap="flat" cmpd="sng" algn="ctr">
            <a:solidFill>
              <a:srgbClr val="FF0000"/>
            </a:solid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dirty="0">
              <a:ln>
                <a:noFill/>
              </a:ln>
              <a:solidFill>
                <a:schemeClr val="tx1"/>
              </a:solidFill>
              <a:effectLst/>
              <a:latin typeface="Tahoma" panose="020B0604030504040204" pitchFamily="34" charset="0"/>
              <a:ea typeface="MS PGothic" pitchFamily="34" charset="-128"/>
              <a:cs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26096"/>
            <a:ext cx="8229600" cy="1143000"/>
          </a:xfrm>
        </p:spPr>
        <p:txBody>
          <a:bodyPr>
            <a:normAutofit fontScale="90000"/>
          </a:bodyPr>
          <a:lstStyle/>
          <a:p>
            <a:r>
              <a:rPr lang="en-US" dirty="0" err="1"/>
              <a:t>Sử</a:t>
            </a:r>
            <a:r>
              <a:rPr lang="en-US" dirty="0"/>
              <a:t> </a:t>
            </a:r>
            <a:r>
              <a:rPr lang="en-US" dirty="0" err="1"/>
              <a:t>dụng</a:t>
            </a:r>
            <a:r>
              <a:rPr lang="en-US" dirty="0"/>
              <a:t> </a:t>
            </a:r>
            <a:r>
              <a:rPr lang="en-US" dirty="0" err="1"/>
              <a:t>và</a:t>
            </a:r>
            <a:r>
              <a:rPr lang="en-US" dirty="0"/>
              <a:t> </a:t>
            </a:r>
            <a:r>
              <a:rPr lang="en-US" dirty="0" err="1"/>
              <a:t>Phân</a:t>
            </a:r>
            <a:r>
              <a:rPr lang="en-US" dirty="0"/>
              <a:t> </a:t>
            </a:r>
            <a:r>
              <a:rPr lang="en-US" dirty="0" err="1"/>
              <a:t>loại</a:t>
            </a:r>
            <a:r>
              <a:rPr lang="en-US" dirty="0"/>
              <a:t> CSS – </a:t>
            </a:r>
            <a:br>
              <a:rPr lang="en-US" dirty="0"/>
            </a:br>
            <a:r>
              <a:rPr lang="en-US" dirty="0"/>
              <a:t>External Style Sheet</a:t>
            </a:r>
          </a:p>
        </p:txBody>
      </p:sp>
      <p:sp>
        <p:nvSpPr>
          <p:cNvPr id="3" name="Content Placeholder 2"/>
          <p:cNvSpPr>
            <a:spLocks noGrp="1"/>
          </p:cNvSpPr>
          <p:nvPr>
            <p:ph idx="1"/>
          </p:nvPr>
        </p:nvSpPr>
        <p:spPr>
          <a:xfrm>
            <a:off x="684212" y="1847088"/>
            <a:ext cx="7775575" cy="4797777"/>
          </a:xfrm>
        </p:spPr>
        <p:txBody>
          <a:bodyPr>
            <a:normAutofit fontScale="77500" lnSpcReduction="20000"/>
          </a:bodyPr>
          <a:lstStyle/>
          <a:p>
            <a:r>
              <a:rPr lang="en-US" sz="2800" dirty="0" err="1"/>
              <a:t>Mọi</a:t>
            </a:r>
            <a:r>
              <a:rPr lang="en-US" sz="2800" dirty="0"/>
              <a:t> style </a:t>
            </a:r>
            <a:r>
              <a:rPr lang="en-US" sz="2800" dirty="0" err="1"/>
              <a:t>đều</a:t>
            </a:r>
            <a:r>
              <a:rPr lang="en-US" sz="2800" dirty="0"/>
              <a:t> </a:t>
            </a:r>
            <a:r>
              <a:rPr lang="en-US" sz="2800" dirty="0" err="1"/>
              <a:t>lưu</a:t>
            </a:r>
            <a:r>
              <a:rPr lang="en-US" sz="2800" dirty="0"/>
              <a:t> </a:t>
            </a:r>
            <a:r>
              <a:rPr lang="en-US" sz="2800" dirty="0" err="1"/>
              <a:t>trong</a:t>
            </a:r>
            <a:r>
              <a:rPr lang="en-US" sz="2800" dirty="0"/>
              <a:t> file </a:t>
            </a:r>
            <a:r>
              <a:rPr lang="en-US" sz="2800" dirty="0" err="1"/>
              <a:t>có</a:t>
            </a:r>
            <a:r>
              <a:rPr lang="en-US" sz="2800" dirty="0"/>
              <a:t> </a:t>
            </a:r>
            <a:r>
              <a:rPr lang="en-US" sz="2800" dirty="0" err="1"/>
              <a:t>phần</a:t>
            </a:r>
            <a:r>
              <a:rPr lang="en-US" sz="2800" dirty="0"/>
              <a:t> </a:t>
            </a:r>
            <a:r>
              <a:rPr lang="en-US" sz="2800" dirty="0" err="1"/>
              <a:t>mở</a:t>
            </a:r>
            <a:r>
              <a:rPr lang="en-US" sz="2800" dirty="0"/>
              <a:t> </a:t>
            </a:r>
            <a:r>
              <a:rPr lang="en-US" sz="2800" dirty="0" err="1"/>
              <a:t>rộng</a:t>
            </a:r>
            <a:r>
              <a:rPr lang="en-US" sz="2800" dirty="0"/>
              <a:t> </a:t>
            </a:r>
            <a:r>
              <a:rPr lang="en-US" sz="2800" dirty="0" err="1"/>
              <a:t>là</a:t>
            </a:r>
            <a:r>
              <a:rPr lang="en-US" sz="2800" dirty="0"/>
              <a:t> </a:t>
            </a:r>
            <a:r>
              <a:rPr lang="en-US" sz="2800" dirty="0">
                <a:solidFill>
                  <a:srgbClr val="FF0000"/>
                </a:solidFill>
              </a:rPr>
              <a:t>*.CSS</a:t>
            </a:r>
            <a:r>
              <a:rPr lang="en-US" sz="2800" dirty="0"/>
              <a:t>.</a:t>
            </a:r>
          </a:p>
          <a:p>
            <a:r>
              <a:rPr lang="en-US" sz="2800" dirty="0"/>
              <a:t>File CSS: </a:t>
            </a:r>
            <a:r>
              <a:rPr lang="en-US" sz="2800" dirty="0" err="1"/>
              <a:t>lưu</a:t>
            </a:r>
            <a:r>
              <a:rPr lang="en-US" sz="2800" dirty="0"/>
              <a:t> </a:t>
            </a:r>
            <a:r>
              <a:rPr lang="en-US" sz="2800" dirty="0" err="1"/>
              <a:t>trữ</a:t>
            </a:r>
            <a:r>
              <a:rPr lang="en-US" sz="2800" dirty="0"/>
              <a:t> </a:t>
            </a:r>
            <a:r>
              <a:rPr lang="en-US" sz="2800" dirty="0" err="1"/>
              <a:t>nhiều</a:t>
            </a:r>
            <a:r>
              <a:rPr lang="en-US" sz="2800" dirty="0"/>
              <a:t> style </a:t>
            </a:r>
            <a:r>
              <a:rPr lang="en-US" sz="2800" dirty="0" err="1"/>
              <a:t>theo</a:t>
            </a:r>
            <a:r>
              <a:rPr lang="en-US" sz="2800" dirty="0"/>
              <a:t> </a:t>
            </a:r>
            <a:r>
              <a:rPr lang="en-US" sz="2800" dirty="0" err="1"/>
              <a:t>cú</a:t>
            </a:r>
            <a:r>
              <a:rPr lang="en-US" sz="2800" dirty="0"/>
              <a:t> </a:t>
            </a:r>
            <a:r>
              <a:rPr lang="en-US" sz="2800" dirty="0" err="1"/>
              <a:t>pháp</a:t>
            </a:r>
            <a:r>
              <a:rPr lang="en-US" sz="2800" dirty="0"/>
              <a:t> </a:t>
            </a:r>
            <a:r>
              <a:rPr lang="en-US" sz="2800" dirty="0" err="1">
                <a:solidFill>
                  <a:srgbClr val="FF0000"/>
                </a:solidFill>
              </a:rPr>
              <a:t>kiểu</a:t>
            </a:r>
            <a:r>
              <a:rPr lang="en-US" sz="2800" dirty="0">
                <a:solidFill>
                  <a:srgbClr val="FF0000"/>
                </a:solidFill>
              </a:rPr>
              <a:t> 2</a:t>
            </a:r>
            <a:r>
              <a:rPr lang="en-US" sz="2800" dirty="0"/>
              <a:t>.</a:t>
            </a:r>
          </a:p>
          <a:p>
            <a:endParaRPr lang="en-US" sz="2800" dirty="0"/>
          </a:p>
          <a:p>
            <a:r>
              <a:rPr lang="en-US" sz="2800" dirty="0" err="1"/>
              <a:t>Trong</a:t>
            </a:r>
            <a:r>
              <a:rPr lang="en-US" sz="2800" dirty="0"/>
              <a:t> file HTML: </a:t>
            </a:r>
            <a:r>
              <a:rPr lang="en-US" sz="2800" dirty="0" err="1"/>
              <a:t>liên</a:t>
            </a:r>
            <a:r>
              <a:rPr lang="en-US" sz="2800" dirty="0"/>
              <a:t> </a:t>
            </a:r>
            <a:r>
              <a:rPr lang="en-US" sz="2800" dirty="0" err="1"/>
              <a:t>kết</a:t>
            </a:r>
            <a:r>
              <a:rPr lang="en-US" sz="2800" dirty="0"/>
              <a:t> </a:t>
            </a:r>
            <a:r>
              <a:rPr lang="en-US" sz="2800" dirty="0" err="1"/>
              <a:t>bằng</a:t>
            </a:r>
            <a:r>
              <a:rPr lang="en-US" sz="2800" dirty="0"/>
              <a:t> tag </a:t>
            </a:r>
            <a:r>
              <a:rPr lang="en-US" sz="2800" dirty="0">
                <a:solidFill>
                  <a:schemeClr val="tx2">
                    <a:lumMod val="75000"/>
                  </a:schemeClr>
                </a:solidFill>
              </a:rPr>
              <a:t>link</a:t>
            </a:r>
            <a:r>
              <a:rPr lang="en-US" sz="2800" dirty="0"/>
              <a:t>. </a:t>
            </a:r>
            <a:r>
              <a:rPr lang="en-US" sz="2800" dirty="0" err="1"/>
              <a:t>Cú</a:t>
            </a:r>
            <a:r>
              <a:rPr lang="en-US" sz="2800" dirty="0"/>
              <a:t> </a:t>
            </a:r>
            <a:r>
              <a:rPr lang="en-US" sz="2800" dirty="0" err="1"/>
              <a:t>pháp</a:t>
            </a:r>
            <a:r>
              <a:rPr lang="en-US" sz="2800" dirty="0"/>
              <a:t>:</a:t>
            </a:r>
          </a:p>
          <a:p>
            <a:pPr>
              <a:buNone/>
            </a:pPr>
            <a:r>
              <a:rPr lang="en-US" dirty="0">
                <a:solidFill>
                  <a:schemeClr val="tx2">
                    <a:lumMod val="75000"/>
                  </a:schemeClr>
                </a:solidFill>
              </a:rPr>
              <a:t>&lt;head&gt;</a:t>
            </a:r>
          </a:p>
          <a:p>
            <a:pPr>
              <a:buNone/>
            </a:pPr>
            <a:r>
              <a:rPr lang="en-US" dirty="0">
                <a:solidFill>
                  <a:schemeClr val="tx2">
                    <a:lumMod val="75000"/>
                  </a:schemeClr>
                </a:solidFill>
              </a:rPr>
              <a:t>	</a:t>
            </a:r>
            <a:r>
              <a:rPr lang="en-US" dirty="0">
                <a:solidFill>
                  <a:srgbClr val="FF0000"/>
                </a:solidFill>
              </a:rPr>
              <a:t>&lt;link </a:t>
            </a:r>
            <a:r>
              <a:rPr lang="en-US" dirty="0" err="1">
                <a:solidFill>
                  <a:schemeClr val="tx2">
                    <a:lumMod val="75000"/>
                  </a:schemeClr>
                </a:solidFill>
              </a:rPr>
              <a:t>rel</a:t>
            </a:r>
            <a:r>
              <a:rPr lang="en-US" dirty="0">
                <a:solidFill>
                  <a:schemeClr val="tx2">
                    <a:lumMod val="75000"/>
                  </a:schemeClr>
                </a:solidFill>
              </a:rPr>
              <a:t>=“stylesheet” </a:t>
            </a:r>
            <a:r>
              <a:rPr lang="en-US" dirty="0" err="1">
                <a:solidFill>
                  <a:schemeClr val="tx2">
                    <a:lumMod val="75000"/>
                  </a:schemeClr>
                </a:solidFill>
              </a:rPr>
              <a:t>href</a:t>
            </a:r>
            <a:r>
              <a:rPr lang="en-US" dirty="0">
                <a:solidFill>
                  <a:schemeClr val="tx2">
                    <a:lumMod val="75000"/>
                  </a:schemeClr>
                </a:solidFill>
              </a:rPr>
              <a:t>=</a:t>
            </a:r>
            <a:r>
              <a:rPr lang="en-US" dirty="0"/>
              <a:t>“</a:t>
            </a:r>
            <a:r>
              <a:rPr lang="en-US" dirty="0">
                <a:solidFill>
                  <a:srgbClr val="FF0000"/>
                </a:solidFill>
              </a:rPr>
              <a:t>URL</a:t>
            </a:r>
            <a:r>
              <a:rPr lang="en-US" dirty="0"/>
              <a:t>” </a:t>
            </a:r>
            <a:r>
              <a:rPr lang="en-US" dirty="0">
                <a:solidFill>
                  <a:schemeClr val="tx2">
                    <a:lumMod val="75000"/>
                  </a:schemeClr>
                </a:solidFill>
              </a:rPr>
              <a:t>type="text/</a:t>
            </a:r>
            <a:r>
              <a:rPr lang="en-US" dirty="0" err="1">
                <a:solidFill>
                  <a:schemeClr val="tx2">
                    <a:lumMod val="75000"/>
                  </a:schemeClr>
                </a:solidFill>
              </a:rPr>
              <a:t>css</a:t>
            </a:r>
            <a:r>
              <a:rPr lang="en-US" dirty="0">
                <a:solidFill>
                  <a:schemeClr val="tx2">
                    <a:lumMod val="75000"/>
                  </a:schemeClr>
                </a:solidFill>
              </a:rPr>
              <a:t>"&gt;</a:t>
            </a:r>
          </a:p>
          <a:p>
            <a:pPr>
              <a:buNone/>
            </a:pPr>
            <a:r>
              <a:rPr lang="en-US" dirty="0">
                <a:solidFill>
                  <a:schemeClr val="tx2">
                    <a:lumMod val="75000"/>
                  </a:schemeClr>
                </a:solidFill>
              </a:rPr>
              <a:t>&lt;/head&gt;</a:t>
            </a:r>
          </a:p>
          <a:p>
            <a:pPr>
              <a:buNone/>
            </a:pPr>
            <a:endParaRPr lang="en-US" dirty="0"/>
          </a:p>
          <a:p>
            <a:r>
              <a:rPr lang="en-US" sz="2800" dirty="0" err="1"/>
              <a:t>Trang</a:t>
            </a:r>
            <a:r>
              <a:rPr lang="en-US" sz="2800" dirty="0"/>
              <a:t> HTML : </a:t>
            </a:r>
            <a:r>
              <a:rPr lang="en-US" sz="2800" dirty="0" err="1"/>
              <a:t>Liên</a:t>
            </a:r>
            <a:r>
              <a:rPr lang="en-US" sz="2800" dirty="0"/>
              <a:t> </a:t>
            </a:r>
            <a:r>
              <a:rPr lang="en-US" sz="2800" dirty="0" err="1"/>
              <a:t>kết</a:t>
            </a:r>
            <a:r>
              <a:rPr lang="en-US" sz="2800" dirty="0"/>
              <a:t> </a:t>
            </a:r>
            <a:r>
              <a:rPr lang="en-US" sz="2800" dirty="0" err="1"/>
              <a:t>bằng</a:t>
            </a:r>
            <a:r>
              <a:rPr lang="en-US" sz="2800" dirty="0"/>
              <a:t> tag </a:t>
            </a:r>
            <a:r>
              <a:rPr lang="en-US" sz="2800" dirty="0">
                <a:solidFill>
                  <a:schemeClr val="tx2">
                    <a:lumMod val="75000"/>
                  </a:schemeClr>
                </a:solidFill>
              </a:rPr>
              <a:t>style</a:t>
            </a:r>
            <a:r>
              <a:rPr lang="en-US" sz="2800" dirty="0"/>
              <a:t> </a:t>
            </a:r>
            <a:r>
              <a:rPr lang="en-US" sz="2800" dirty="0" err="1"/>
              <a:t>với</a:t>
            </a:r>
            <a:r>
              <a:rPr lang="en-US" sz="2800" dirty="0"/>
              <a:t> </a:t>
            </a:r>
            <a:r>
              <a:rPr lang="en-US" sz="2800" dirty="0">
                <a:solidFill>
                  <a:schemeClr val="tx2">
                    <a:lumMod val="75000"/>
                  </a:schemeClr>
                </a:solidFill>
              </a:rPr>
              <a:t>@import </a:t>
            </a:r>
            <a:r>
              <a:rPr lang="en-US" sz="2800" dirty="0" err="1">
                <a:solidFill>
                  <a:schemeClr val="tx2">
                    <a:lumMod val="75000"/>
                  </a:schemeClr>
                </a:solidFill>
              </a:rPr>
              <a:t>url</a:t>
            </a:r>
            <a:r>
              <a:rPr lang="en-US" sz="2800" dirty="0"/>
              <a:t>. </a:t>
            </a:r>
            <a:r>
              <a:rPr lang="en-US" sz="2800" dirty="0" err="1"/>
              <a:t>Cú</a:t>
            </a:r>
            <a:r>
              <a:rPr lang="en-US" sz="2800" dirty="0"/>
              <a:t> </a:t>
            </a:r>
            <a:r>
              <a:rPr lang="en-US" sz="2800" dirty="0" err="1"/>
              <a:t>pháp</a:t>
            </a:r>
            <a:endParaRPr lang="en-US" sz="2800" dirty="0"/>
          </a:p>
          <a:p>
            <a:pPr>
              <a:lnSpc>
                <a:spcPct val="80000"/>
              </a:lnSpc>
              <a:buNone/>
            </a:pPr>
            <a:r>
              <a:rPr lang="en-US" dirty="0">
                <a:solidFill>
                  <a:schemeClr val="tx2">
                    <a:lumMod val="75000"/>
                  </a:schemeClr>
                </a:solidFill>
              </a:rPr>
              <a:t>&lt;head&gt;</a:t>
            </a:r>
          </a:p>
          <a:p>
            <a:pPr>
              <a:lnSpc>
                <a:spcPct val="80000"/>
              </a:lnSpc>
              <a:buNone/>
            </a:pPr>
            <a:r>
              <a:rPr lang="en-US" dirty="0">
                <a:solidFill>
                  <a:schemeClr val="tx2">
                    <a:lumMod val="75000"/>
                  </a:schemeClr>
                </a:solidFill>
              </a:rPr>
              <a:t>	</a:t>
            </a:r>
            <a:r>
              <a:rPr lang="en-US" dirty="0">
                <a:solidFill>
                  <a:srgbClr val="FF0000"/>
                </a:solidFill>
              </a:rPr>
              <a:t>&lt;style </a:t>
            </a:r>
            <a:r>
              <a:rPr lang="en-US" dirty="0">
                <a:solidFill>
                  <a:schemeClr val="tx2">
                    <a:lumMod val="75000"/>
                  </a:schemeClr>
                </a:solidFill>
              </a:rPr>
              <a:t>type=“text/</a:t>
            </a:r>
            <a:r>
              <a:rPr lang="en-US" dirty="0" err="1">
                <a:solidFill>
                  <a:schemeClr val="tx2">
                    <a:lumMod val="75000"/>
                  </a:schemeClr>
                </a:solidFill>
              </a:rPr>
              <a:t>css</a:t>
            </a:r>
            <a:r>
              <a:rPr lang="en-US" dirty="0">
                <a:solidFill>
                  <a:schemeClr val="tx2">
                    <a:lumMod val="75000"/>
                  </a:schemeClr>
                </a:solidFill>
              </a:rPr>
              <a:t>”  media="all | print | screen" &gt;</a:t>
            </a:r>
          </a:p>
          <a:p>
            <a:pPr>
              <a:lnSpc>
                <a:spcPct val="80000"/>
              </a:lnSpc>
              <a:buNone/>
            </a:pPr>
            <a:r>
              <a:rPr lang="en-US" dirty="0">
                <a:solidFill>
                  <a:schemeClr val="tx2">
                    <a:lumMod val="75000"/>
                  </a:schemeClr>
                </a:solidFill>
              </a:rPr>
              <a:t>		@import </a:t>
            </a:r>
            <a:r>
              <a:rPr lang="en-US" dirty="0" err="1">
                <a:solidFill>
                  <a:schemeClr val="tx2">
                    <a:lumMod val="75000"/>
                  </a:schemeClr>
                </a:solidFill>
              </a:rPr>
              <a:t>url</a:t>
            </a:r>
            <a:r>
              <a:rPr lang="en-US" dirty="0">
                <a:solidFill>
                  <a:schemeClr val="tx2">
                    <a:lumMod val="75000"/>
                  </a:schemeClr>
                </a:solidFill>
              </a:rPr>
              <a:t>(</a:t>
            </a:r>
            <a:r>
              <a:rPr lang="en-US" dirty="0">
                <a:solidFill>
                  <a:srgbClr val="FF0000"/>
                </a:solidFill>
              </a:rPr>
              <a:t>URL</a:t>
            </a:r>
            <a:r>
              <a:rPr lang="en-US" dirty="0">
                <a:solidFill>
                  <a:schemeClr val="tx2">
                    <a:lumMod val="75000"/>
                  </a:schemeClr>
                </a:solidFill>
              </a:rPr>
              <a:t>);</a:t>
            </a:r>
          </a:p>
          <a:p>
            <a:pPr>
              <a:lnSpc>
                <a:spcPct val="80000"/>
              </a:lnSpc>
              <a:buNone/>
            </a:pPr>
            <a:r>
              <a:rPr lang="en-US" dirty="0">
                <a:solidFill>
                  <a:schemeClr val="tx2">
                    <a:lumMod val="75000"/>
                  </a:schemeClr>
                </a:solidFill>
              </a:rPr>
              <a:t>	</a:t>
            </a:r>
            <a:r>
              <a:rPr lang="en-US" dirty="0">
                <a:solidFill>
                  <a:srgbClr val="FF0000"/>
                </a:solidFill>
              </a:rPr>
              <a:t>&lt;/style&gt;</a:t>
            </a:r>
          </a:p>
          <a:p>
            <a:pPr>
              <a:lnSpc>
                <a:spcPct val="80000"/>
              </a:lnSpc>
              <a:buNone/>
            </a:pPr>
            <a:r>
              <a:rPr lang="en-US" dirty="0">
                <a:solidFill>
                  <a:schemeClr val="tx2">
                    <a:lumMod val="75000"/>
                  </a:schemeClr>
                </a:solidFill>
              </a:rPr>
              <a:t>&lt;/head&gt;</a:t>
            </a:r>
          </a:p>
        </p:txBody>
      </p:sp>
      <p:sp>
        <p:nvSpPr>
          <p:cNvPr id="4" name="Rectangle 3"/>
          <p:cNvSpPr>
            <a:spLocks noChangeArrowheads="1"/>
          </p:cNvSpPr>
          <p:nvPr/>
        </p:nvSpPr>
        <p:spPr bwMode="auto">
          <a:xfrm>
            <a:off x="786930" y="3183938"/>
            <a:ext cx="6311900" cy="1062038"/>
          </a:xfrm>
          <a:prstGeom prst="rect">
            <a:avLst/>
          </a:prstGeom>
          <a:solidFill>
            <a:srgbClr val="FFFFCC">
              <a:alpha val="20000"/>
            </a:srgbClr>
          </a:solidFill>
          <a:ln w="9525" algn="ctr">
            <a:solidFill>
              <a:srgbClr val="FFC000"/>
            </a:solidFill>
            <a:round/>
            <a:headEnd/>
            <a:tailEnd/>
          </a:ln>
        </p:spPr>
        <p:txBody>
          <a:bodyPr wrap="none" lIns="91424" tIns="45712" rIns="91424" bIns="45712" anchor="ctr"/>
          <a:lstStyle/>
          <a:p>
            <a:pPr marL="457200" indent="-227013" algn="ctr">
              <a:lnSpc>
                <a:spcPct val="80000"/>
              </a:lnSpc>
              <a:spcBef>
                <a:spcPct val="25000"/>
              </a:spcBef>
              <a:spcAft>
                <a:spcPct val="15000"/>
              </a:spcAft>
              <a:buClr>
                <a:srgbClr val="6CA6B8"/>
              </a:buClr>
              <a:buFont typeface="Arial" charset="0"/>
              <a:buChar char="–"/>
            </a:pPr>
            <a:endParaRPr lang="en-US" dirty="0">
              <a:latin typeface="Tahoma" panose="020B0604030504040204" pitchFamily="34" charset="0"/>
            </a:endParaRPr>
          </a:p>
        </p:txBody>
      </p:sp>
      <p:sp>
        <p:nvSpPr>
          <p:cNvPr id="5" name="Rectangle 10"/>
          <p:cNvSpPr>
            <a:spLocks noChangeArrowheads="1"/>
          </p:cNvSpPr>
          <p:nvPr/>
        </p:nvSpPr>
        <p:spPr bwMode="auto">
          <a:xfrm>
            <a:off x="790105" y="5001960"/>
            <a:ext cx="6308725" cy="1423988"/>
          </a:xfrm>
          <a:prstGeom prst="rect">
            <a:avLst/>
          </a:prstGeom>
          <a:solidFill>
            <a:srgbClr val="FFFFCC">
              <a:alpha val="20000"/>
            </a:srgbClr>
          </a:solidFill>
          <a:ln w="9525" algn="ctr">
            <a:solidFill>
              <a:srgbClr val="FFC000"/>
            </a:solidFill>
            <a:round/>
            <a:headEnd/>
            <a:tailEnd/>
          </a:ln>
        </p:spPr>
        <p:txBody>
          <a:bodyPr wrap="none" lIns="91424" tIns="45712" rIns="91424" bIns="45712" anchor="ctr"/>
          <a:lstStyle/>
          <a:p>
            <a:pPr marL="457200" indent="-227013" algn="ctr">
              <a:lnSpc>
                <a:spcPct val="80000"/>
              </a:lnSpc>
              <a:spcBef>
                <a:spcPct val="25000"/>
              </a:spcBef>
              <a:spcAft>
                <a:spcPct val="15000"/>
              </a:spcAft>
              <a:buClr>
                <a:srgbClr val="6CA6B8"/>
              </a:buClr>
              <a:buFont typeface="Arial" charset="0"/>
              <a:buChar char="–"/>
            </a:pPr>
            <a:endParaRPr lang="en-US" dirty="0">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60248"/>
            <a:ext cx="8229600" cy="1143000"/>
          </a:xfrm>
        </p:spPr>
        <p:txBody>
          <a:bodyPr>
            <a:normAutofit fontScale="90000"/>
          </a:bodyPr>
          <a:lstStyle/>
          <a:p>
            <a:r>
              <a:rPr lang="en-US" dirty="0" err="1"/>
              <a:t>Sử</a:t>
            </a:r>
            <a:r>
              <a:rPr lang="en-US" dirty="0"/>
              <a:t> </a:t>
            </a:r>
            <a:r>
              <a:rPr lang="en-US" dirty="0" err="1"/>
              <a:t>dụng</a:t>
            </a:r>
            <a:r>
              <a:rPr lang="en-US" dirty="0"/>
              <a:t> </a:t>
            </a:r>
            <a:r>
              <a:rPr lang="en-US" dirty="0" err="1"/>
              <a:t>và</a:t>
            </a:r>
            <a:r>
              <a:rPr lang="en-US" dirty="0"/>
              <a:t> </a:t>
            </a:r>
            <a:r>
              <a:rPr lang="en-US" dirty="0" err="1"/>
              <a:t>Phân</a:t>
            </a:r>
            <a:r>
              <a:rPr lang="en-US" dirty="0"/>
              <a:t> </a:t>
            </a:r>
            <a:r>
              <a:rPr lang="en-US" dirty="0" err="1"/>
              <a:t>loại</a:t>
            </a:r>
            <a:r>
              <a:rPr lang="en-US" dirty="0"/>
              <a:t> CSS - External Style Sheet</a:t>
            </a:r>
          </a:p>
        </p:txBody>
      </p:sp>
      <p:sp>
        <p:nvSpPr>
          <p:cNvPr id="4" name="Rectangle 4"/>
          <p:cNvSpPr txBox="1">
            <a:spLocks noChangeArrowheads="1"/>
          </p:cNvSpPr>
          <p:nvPr/>
        </p:nvSpPr>
        <p:spPr bwMode="auto">
          <a:xfrm>
            <a:off x="685800" y="1776413"/>
            <a:ext cx="3810000" cy="3902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28600" marR="0" lvl="0" indent="-228600" algn="l" defTabSz="914400" rtl="0" eaLnBrk="1" fontAlgn="base" latinLnBrk="0" hangingPunct="1">
              <a:lnSpc>
                <a:spcPct val="80000"/>
              </a:lnSpc>
              <a:spcBef>
                <a:spcPct val="35000"/>
              </a:spcBef>
              <a:spcAft>
                <a:spcPct val="15000"/>
              </a:spcAft>
              <a:buClr>
                <a:srgbClr val="6CA6B8"/>
              </a:buClr>
              <a:buSzTx/>
              <a:buFont typeface="Wingdings" pitchFamily="2" charset="2"/>
              <a:buNone/>
              <a:tabLst/>
              <a:defRPr/>
            </a:pPr>
            <a:r>
              <a:rPr kumimoji="0" lang="en-US" sz="1800" b="0" i="0" u="none" strike="noStrike" kern="0" cap="none" spc="0" normalizeH="0" baseline="0" noProof="0" dirty="0" err="1">
                <a:ln>
                  <a:noFill/>
                </a:ln>
                <a:solidFill>
                  <a:schemeClr val="tx1"/>
                </a:solidFill>
                <a:effectLst/>
                <a:uLnTx/>
                <a:uFillTx/>
                <a:latin typeface="Tahoma" panose="020B0604030504040204" pitchFamily="34" charset="0"/>
                <a:ea typeface="+mn-ea"/>
                <a:cs typeface="+mn-cs"/>
              </a:rPr>
              <a:t>Trong</a:t>
            </a:r>
            <a:r>
              <a:rPr kumimoji="0" lang="en-US" sz="1800" b="0" i="0" u="none" strike="noStrike" kern="0" cap="none" spc="0" normalizeH="0" baseline="0" noProof="0" dirty="0">
                <a:ln>
                  <a:noFill/>
                </a:ln>
                <a:solidFill>
                  <a:schemeClr val="tx1"/>
                </a:solidFill>
                <a:effectLst/>
                <a:uLnTx/>
                <a:uFillTx/>
                <a:latin typeface="Tahoma" panose="020B0604030504040204" pitchFamily="34" charset="0"/>
                <a:ea typeface="+mn-ea"/>
                <a:cs typeface="+mn-cs"/>
              </a:rPr>
              <a:t> </a:t>
            </a:r>
            <a:r>
              <a:rPr kumimoji="0" lang="en-US" sz="1800" b="0" i="0" u="none" strike="noStrike" kern="0" cap="none" spc="0" normalizeH="0" baseline="0" noProof="0" dirty="0" err="1">
                <a:ln>
                  <a:noFill/>
                </a:ln>
                <a:solidFill>
                  <a:schemeClr val="tx1"/>
                </a:solidFill>
                <a:effectLst/>
                <a:uLnTx/>
                <a:uFillTx/>
                <a:latin typeface="Tahoma" panose="020B0604030504040204" pitchFamily="34" charset="0"/>
                <a:ea typeface="+mn-ea"/>
                <a:cs typeface="+mn-cs"/>
              </a:rPr>
              <a:t>tập</a:t>
            </a:r>
            <a:r>
              <a:rPr kumimoji="0" lang="en-US" sz="1800" b="0" i="0" u="none" strike="noStrike" kern="0" cap="none" spc="0" normalizeH="0" baseline="0" noProof="0" dirty="0">
                <a:ln>
                  <a:noFill/>
                </a:ln>
                <a:solidFill>
                  <a:schemeClr val="tx1"/>
                </a:solidFill>
                <a:effectLst/>
                <a:uLnTx/>
                <a:uFillTx/>
                <a:latin typeface="Tahoma" panose="020B0604030504040204" pitchFamily="34" charset="0"/>
                <a:ea typeface="+mn-ea"/>
                <a:cs typeface="+mn-cs"/>
              </a:rPr>
              <a:t> tin </a:t>
            </a:r>
            <a:r>
              <a:rPr kumimoji="0" lang="en-US" sz="1800" b="1" i="0" u="none" strike="noStrike" kern="0" cap="none" spc="0" normalizeH="0" baseline="0" noProof="0" dirty="0">
                <a:ln>
                  <a:noFill/>
                </a:ln>
                <a:solidFill>
                  <a:schemeClr val="tx1"/>
                </a:solidFill>
                <a:effectLst/>
                <a:uLnTx/>
                <a:uFillTx/>
                <a:latin typeface="Tahoma" panose="020B0604030504040204" pitchFamily="34" charset="0"/>
                <a:ea typeface="+mn-ea"/>
                <a:cs typeface="+mn-cs"/>
              </a:rPr>
              <a:t>MyStyle.CSS</a:t>
            </a:r>
          </a:p>
          <a:p>
            <a:pPr marL="228600" marR="0" lvl="0" indent="-228600" algn="l" defTabSz="914400" rtl="0" eaLnBrk="1" fontAlgn="base" latinLnBrk="0" hangingPunct="1">
              <a:lnSpc>
                <a:spcPct val="80000"/>
              </a:lnSpc>
              <a:spcBef>
                <a:spcPct val="35000"/>
              </a:spcBef>
              <a:spcAft>
                <a:spcPct val="15000"/>
              </a:spcAft>
              <a:buClr>
                <a:srgbClr val="6CA6B8"/>
              </a:buClr>
              <a:buSzTx/>
              <a:buFont typeface="Wingdings" pitchFamily="2" charset="2"/>
              <a:buNone/>
              <a:tabLst/>
              <a:defRPr/>
            </a:pPr>
            <a:r>
              <a:rPr kumimoji="0" lang="en-US" b="0" i="0" u="none" strike="noStrike" kern="0" cap="none" spc="0" normalizeH="0" baseline="0" noProof="0" dirty="0">
                <a:ln>
                  <a:noFill/>
                </a:ln>
                <a:solidFill>
                  <a:srgbClr val="FF0000"/>
                </a:solidFill>
                <a:effectLst/>
                <a:uLnTx/>
                <a:uFillTx/>
                <a:latin typeface="Courier New" pitchFamily="49" charset="0"/>
                <a:ea typeface="+mn-ea"/>
                <a:cs typeface="Courier New" pitchFamily="49" charset="0"/>
              </a:rPr>
              <a:t>H2 </a:t>
            </a:r>
          </a:p>
          <a:p>
            <a:pPr marL="228600" marR="0" lvl="0" indent="-228600" algn="l" defTabSz="914400" rtl="0" eaLnBrk="1" fontAlgn="base" latinLnBrk="0" hangingPunct="1">
              <a:lnSpc>
                <a:spcPct val="80000"/>
              </a:lnSpc>
              <a:spcBef>
                <a:spcPct val="35000"/>
              </a:spcBef>
              <a:spcAft>
                <a:spcPct val="15000"/>
              </a:spcAft>
              <a:buClr>
                <a:srgbClr val="6CA6B8"/>
              </a:buClr>
              <a:buSzTx/>
              <a:buFont typeface="Wingdings" pitchFamily="2" charset="2"/>
              <a:buNone/>
              <a:tabLst/>
              <a:defRPr/>
            </a:pPr>
            <a:r>
              <a:rPr kumimoji="0" lang="en-US" b="0" i="0" u="none" strike="noStrike" kern="0" cap="none" spc="0" normalizeH="0" baseline="0" noProof="0" dirty="0">
                <a:ln>
                  <a:noFill/>
                </a:ln>
                <a:solidFill>
                  <a:srgbClr val="3333FF"/>
                </a:solidFill>
                <a:effectLst/>
                <a:uLnTx/>
                <a:uFillTx/>
                <a:latin typeface="Courier New" pitchFamily="49" charset="0"/>
                <a:ea typeface="+mn-ea"/>
                <a:cs typeface="Courier New" pitchFamily="49" charset="0"/>
              </a:rPr>
              <a:t>{</a:t>
            </a:r>
          </a:p>
          <a:p>
            <a:pPr marL="228600" marR="0" lvl="0" indent="-228600" algn="l" defTabSz="914400" rtl="0" eaLnBrk="1" fontAlgn="base" latinLnBrk="0" hangingPunct="1">
              <a:lnSpc>
                <a:spcPct val="80000"/>
              </a:lnSpc>
              <a:spcBef>
                <a:spcPct val="35000"/>
              </a:spcBef>
              <a:spcAft>
                <a:spcPct val="15000"/>
              </a:spcAft>
              <a:buClr>
                <a:srgbClr val="6CA6B8"/>
              </a:buClr>
              <a:buSzTx/>
              <a:buFont typeface="Wingdings" pitchFamily="2" charset="2"/>
              <a:buNone/>
              <a:tabLst/>
              <a:defRPr/>
            </a:pPr>
            <a:r>
              <a:rPr kumimoji="0" lang="en-US" b="0" i="0" u="none" strike="noStrike" kern="0" cap="none" spc="0" normalizeH="0" baseline="0" noProof="0" dirty="0">
                <a:ln>
                  <a:noFill/>
                </a:ln>
                <a:solidFill>
                  <a:srgbClr val="3333FF"/>
                </a:solidFill>
                <a:effectLst/>
                <a:uLnTx/>
                <a:uFillTx/>
                <a:latin typeface="Courier New" pitchFamily="49" charset="0"/>
                <a:ea typeface="+mn-ea"/>
                <a:cs typeface="Courier New" pitchFamily="49" charset="0"/>
              </a:rPr>
              <a:t>    FONT-WEIGHT: bold;</a:t>
            </a:r>
          </a:p>
          <a:p>
            <a:pPr marL="228600" marR="0" lvl="0" indent="-228600" algn="l" defTabSz="914400" rtl="0" eaLnBrk="1" fontAlgn="base" latinLnBrk="0" hangingPunct="1">
              <a:lnSpc>
                <a:spcPct val="80000"/>
              </a:lnSpc>
              <a:spcBef>
                <a:spcPct val="35000"/>
              </a:spcBef>
              <a:spcAft>
                <a:spcPct val="15000"/>
              </a:spcAft>
              <a:buClr>
                <a:srgbClr val="6CA6B8"/>
              </a:buClr>
              <a:buSzTx/>
              <a:buFont typeface="Wingdings" pitchFamily="2" charset="2"/>
              <a:buNone/>
              <a:tabLst/>
              <a:defRPr/>
            </a:pPr>
            <a:r>
              <a:rPr kumimoji="0" lang="en-US" b="0" i="0" u="none" strike="noStrike" kern="0" cap="none" spc="0" normalizeH="0" baseline="0" noProof="0" dirty="0">
                <a:ln>
                  <a:noFill/>
                </a:ln>
                <a:solidFill>
                  <a:srgbClr val="3333FF"/>
                </a:solidFill>
                <a:effectLst/>
                <a:uLnTx/>
                <a:uFillTx/>
                <a:latin typeface="Courier New" pitchFamily="49" charset="0"/>
                <a:ea typeface="+mn-ea"/>
                <a:cs typeface="Courier New" pitchFamily="49" charset="0"/>
              </a:rPr>
              <a:t>    FONT-SIZE: 16pt;</a:t>
            </a:r>
          </a:p>
          <a:p>
            <a:pPr marL="228600" marR="0" lvl="0" indent="-228600" algn="l" defTabSz="914400" rtl="0" eaLnBrk="1" fontAlgn="base" latinLnBrk="0" hangingPunct="1">
              <a:lnSpc>
                <a:spcPct val="80000"/>
              </a:lnSpc>
              <a:spcBef>
                <a:spcPct val="35000"/>
              </a:spcBef>
              <a:spcAft>
                <a:spcPct val="15000"/>
              </a:spcAft>
              <a:buClr>
                <a:srgbClr val="6CA6B8"/>
              </a:buClr>
              <a:buSzTx/>
              <a:buFont typeface="Wingdings" pitchFamily="2" charset="2"/>
              <a:buNone/>
              <a:tabLst/>
              <a:defRPr/>
            </a:pPr>
            <a:r>
              <a:rPr kumimoji="0" lang="en-US" b="0" i="0" u="none" strike="noStrike" kern="0" cap="none" spc="0" normalizeH="0" baseline="0" noProof="0" dirty="0">
                <a:ln>
                  <a:noFill/>
                </a:ln>
                <a:solidFill>
                  <a:srgbClr val="FF0000"/>
                </a:solidFill>
                <a:effectLst/>
                <a:uLnTx/>
                <a:uFillTx/>
                <a:latin typeface="Courier New" pitchFamily="49" charset="0"/>
                <a:ea typeface="+mn-ea"/>
                <a:cs typeface="Courier New" pitchFamily="49" charset="0"/>
              </a:rPr>
              <a:t>    COLOR: white;</a:t>
            </a:r>
          </a:p>
          <a:p>
            <a:pPr marL="228600" marR="0" lvl="0" indent="-228600" algn="l" defTabSz="914400" rtl="0" eaLnBrk="1" fontAlgn="base" latinLnBrk="0" hangingPunct="1">
              <a:lnSpc>
                <a:spcPct val="80000"/>
              </a:lnSpc>
              <a:spcBef>
                <a:spcPct val="35000"/>
              </a:spcBef>
              <a:spcAft>
                <a:spcPct val="15000"/>
              </a:spcAft>
              <a:buClr>
                <a:srgbClr val="6CA6B8"/>
              </a:buClr>
              <a:buSzTx/>
              <a:buFont typeface="Wingdings" pitchFamily="2" charset="2"/>
              <a:buNone/>
              <a:tabLst/>
              <a:defRPr/>
            </a:pPr>
            <a:r>
              <a:rPr kumimoji="0" lang="en-US" b="0" i="0" u="none" strike="noStrike" kern="0" cap="none" spc="0" normalizeH="0" baseline="0" noProof="0" dirty="0">
                <a:ln>
                  <a:noFill/>
                </a:ln>
                <a:solidFill>
                  <a:srgbClr val="FF0000"/>
                </a:solidFill>
                <a:effectLst/>
                <a:uLnTx/>
                <a:uFillTx/>
                <a:latin typeface="Courier New" pitchFamily="49" charset="0"/>
                <a:ea typeface="+mn-ea"/>
                <a:cs typeface="Courier New" pitchFamily="49" charset="0"/>
              </a:rPr>
              <a:t>    FONT-STYLE: italic;</a:t>
            </a:r>
          </a:p>
          <a:p>
            <a:pPr marL="228600" marR="0" lvl="0" indent="-228600" algn="l" defTabSz="914400" rtl="0" eaLnBrk="1" fontAlgn="base" latinLnBrk="0" hangingPunct="1">
              <a:lnSpc>
                <a:spcPct val="80000"/>
              </a:lnSpc>
              <a:spcBef>
                <a:spcPct val="35000"/>
              </a:spcBef>
              <a:spcAft>
                <a:spcPct val="15000"/>
              </a:spcAft>
              <a:buClr>
                <a:srgbClr val="6CA6B8"/>
              </a:buClr>
              <a:buSzTx/>
              <a:buFont typeface="Wingdings" pitchFamily="2" charset="2"/>
              <a:buNone/>
              <a:tabLst/>
              <a:defRPr/>
            </a:pPr>
            <a:r>
              <a:rPr kumimoji="0" lang="en-US" b="0" i="0" u="none" strike="noStrike" kern="0" cap="none" spc="0" normalizeH="0" baseline="0" noProof="0" dirty="0">
                <a:ln>
                  <a:noFill/>
                </a:ln>
                <a:solidFill>
                  <a:srgbClr val="3333FF"/>
                </a:solidFill>
                <a:effectLst/>
                <a:uLnTx/>
                <a:uFillTx/>
                <a:latin typeface="Courier New" pitchFamily="49" charset="0"/>
                <a:ea typeface="+mn-ea"/>
                <a:cs typeface="Courier New" pitchFamily="49" charset="0"/>
              </a:rPr>
              <a:t>    FONT-FAMILY: Arial;</a:t>
            </a:r>
          </a:p>
          <a:p>
            <a:pPr marL="228600" marR="0" lvl="0" indent="-228600" algn="l" defTabSz="914400" rtl="0" eaLnBrk="1" fontAlgn="base" latinLnBrk="0" hangingPunct="1">
              <a:lnSpc>
                <a:spcPct val="80000"/>
              </a:lnSpc>
              <a:spcBef>
                <a:spcPct val="35000"/>
              </a:spcBef>
              <a:spcAft>
                <a:spcPct val="15000"/>
              </a:spcAft>
              <a:buClr>
                <a:srgbClr val="6CA6B8"/>
              </a:buClr>
              <a:buSzTx/>
              <a:buFont typeface="Wingdings" pitchFamily="2" charset="2"/>
              <a:buNone/>
              <a:tabLst/>
              <a:defRPr/>
            </a:pPr>
            <a:r>
              <a:rPr kumimoji="0" lang="en-US" b="0" i="0" u="none" strike="noStrike" kern="0" cap="none" spc="0" normalizeH="0" baseline="0" noProof="0" dirty="0">
                <a:ln>
                  <a:noFill/>
                </a:ln>
                <a:solidFill>
                  <a:srgbClr val="FF0000"/>
                </a:solidFill>
                <a:effectLst/>
                <a:uLnTx/>
                <a:uFillTx/>
                <a:latin typeface="Courier New" pitchFamily="49" charset="0"/>
                <a:ea typeface="+mn-ea"/>
                <a:cs typeface="Courier New" pitchFamily="49" charset="0"/>
              </a:rPr>
              <a:t>    BACKGROUND-COLOR: red;</a:t>
            </a:r>
          </a:p>
          <a:p>
            <a:pPr marL="228600" marR="0" lvl="0" indent="-228600" algn="l" defTabSz="914400" rtl="0" eaLnBrk="1" fontAlgn="base" latinLnBrk="0" hangingPunct="1">
              <a:lnSpc>
                <a:spcPct val="80000"/>
              </a:lnSpc>
              <a:spcBef>
                <a:spcPct val="35000"/>
              </a:spcBef>
              <a:spcAft>
                <a:spcPct val="15000"/>
              </a:spcAft>
              <a:buClr>
                <a:srgbClr val="6CA6B8"/>
              </a:buClr>
              <a:buSzTx/>
              <a:buFont typeface="Wingdings" pitchFamily="2" charset="2"/>
              <a:buNone/>
              <a:tabLst/>
              <a:defRPr/>
            </a:pPr>
            <a:r>
              <a:rPr kumimoji="0" lang="en-US" b="0" i="0" u="none" strike="noStrike" kern="0" cap="none" spc="0" normalizeH="0" baseline="0" noProof="0" dirty="0">
                <a:ln>
                  <a:noFill/>
                </a:ln>
                <a:solidFill>
                  <a:srgbClr val="3333FF"/>
                </a:solidFill>
                <a:effectLst/>
                <a:uLnTx/>
                <a:uFillTx/>
                <a:latin typeface="Courier New" pitchFamily="49" charset="0"/>
                <a:ea typeface="+mn-ea"/>
                <a:cs typeface="Courier New" pitchFamily="49" charset="0"/>
              </a:rPr>
              <a:t>    font-color: white</a:t>
            </a:r>
          </a:p>
          <a:p>
            <a:pPr marL="228600" marR="0" lvl="0" indent="-228600" algn="l" defTabSz="914400" rtl="0" eaLnBrk="1" fontAlgn="base" latinLnBrk="0" hangingPunct="1">
              <a:lnSpc>
                <a:spcPct val="80000"/>
              </a:lnSpc>
              <a:spcBef>
                <a:spcPct val="35000"/>
              </a:spcBef>
              <a:spcAft>
                <a:spcPct val="15000"/>
              </a:spcAft>
              <a:buClr>
                <a:srgbClr val="6CA6B8"/>
              </a:buClr>
              <a:buSzTx/>
              <a:buFont typeface="Wingdings" pitchFamily="2" charset="2"/>
              <a:buNone/>
              <a:tabLst/>
              <a:defRPr/>
            </a:pPr>
            <a:r>
              <a:rPr kumimoji="0" lang="en-US" b="0" i="0" u="none" strike="noStrike" kern="0" cap="none" spc="0" normalizeH="0" baseline="0" noProof="0" dirty="0">
                <a:ln>
                  <a:noFill/>
                </a:ln>
                <a:solidFill>
                  <a:srgbClr val="3333FF"/>
                </a:solidFill>
                <a:effectLst/>
                <a:uLnTx/>
                <a:uFillTx/>
                <a:latin typeface="Courier New" pitchFamily="49" charset="0"/>
                <a:ea typeface="+mn-ea"/>
                <a:cs typeface="Courier New" pitchFamily="49" charset="0"/>
              </a:rPr>
              <a:t>}</a:t>
            </a:r>
          </a:p>
        </p:txBody>
      </p:sp>
      <p:sp>
        <p:nvSpPr>
          <p:cNvPr id="5" name="Rectangle 5"/>
          <p:cNvSpPr txBox="1">
            <a:spLocks noChangeArrowheads="1"/>
          </p:cNvSpPr>
          <p:nvPr/>
        </p:nvSpPr>
        <p:spPr bwMode="auto">
          <a:xfrm>
            <a:off x="4651375" y="1776413"/>
            <a:ext cx="3810000" cy="3902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28600" marR="0" lvl="0" indent="-228600" algn="l" defTabSz="914400" rtl="0" eaLnBrk="1" fontAlgn="base" latinLnBrk="0" hangingPunct="1">
              <a:lnSpc>
                <a:spcPct val="80000"/>
              </a:lnSpc>
              <a:spcBef>
                <a:spcPct val="35000"/>
              </a:spcBef>
              <a:spcAft>
                <a:spcPct val="15000"/>
              </a:spcAft>
              <a:buClr>
                <a:srgbClr val="6CA6B8"/>
              </a:buClr>
              <a:buSzTx/>
              <a:buFont typeface="Wingdings" pitchFamily="2" charset="2"/>
              <a:buNone/>
              <a:tabLst/>
              <a:defRPr/>
            </a:pPr>
            <a:r>
              <a:rPr kumimoji="0" lang="en-US" sz="1800" b="0" i="0" u="none" strike="noStrike" kern="0" cap="none" spc="0" normalizeH="0" baseline="0" noProof="0" dirty="0" err="1">
                <a:ln>
                  <a:noFill/>
                </a:ln>
                <a:solidFill>
                  <a:schemeClr val="tx1"/>
                </a:solidFill>
                <a:effectLst/>
                <a:uLnTx/>
                <a:uFillTx/>
                <a:latin typeface="Tahoma" panose="020B0604030504040204" pitchFamily="34" charset="0"/>
                <a:ea typeface="+mn-ea"/>
                <a:cs typeface="+mn-cs"/>
              </a:rPr>
              <a:t>Trong</a:t>
            </a:r>
            <a:r>
              <a:rPr kumimoji="0" lang="en-US" sz="1800" b="0" i="0" u="none" strike="noStrike" kern="0" cap="none" spc="0" normalizeH="0" baseline="0" noProof="0" dirty="0">
                <a:ln>
                  <a:noFill/>
                </a:ln>
                <a:solidFill>
                  <a:schemeClr val="tx1"/>
                </a:solidFill>
                <a:effectLst/>
                <a:uLnTx/>
                <a:uFillTx/>
                <a:latin typeface="Tahoma" panose="020B0604030504040204" pitchFamily="34" charset="0"/>
                <a:ea typeface="+mn-ea"/>
                <a:cs typeface="+mn-cs"/>
              </a:rPr>
              <a:t> </a:t>
            </a:r>
            <a:r>
              <a:rPr kumimoji="0" lang="en-US" sz="1800" b="0" i="0" u="none" strike="noStrike" kern="0" cap="none" spc="0" normalizeH="0" baseline="0" noProof="0" dirty="0" err="1">
                <a:ln>
                  <a:noFill/>
                </a:ln>
                <a:solidFill>
                  <a:schemeClr val="tx1"/>
                </a:solidFill>
                <a:effectLst/>
                <a:uLnTx/>
                <a:uFillTx/>
                <a:latin typeface="Tahoma" panose="020B0604030504040204" pitchFamily="34" charset="0"/>
                <a:ea typeface="+mn-ea"/>
                <a:cs typeface="+mn-cs"/>
              </a:rPr>
              <a:t>trang</a:t>
            </a:r>
            <a:r>
              <a:rPr kumimoji="0" lang="en-US" sz="1800" b="0" i="0" u="none" strike="noStrike" kern="0" cap="none" spc="0" normalizeH="0" baseline="0" noProof="0" dirty="0">
                <a:ln>
                  <a:noFill/>
                </a:ln>
                <a:solidFill>
                  <a:schemeClr val="tx1"/>
                </a:solidFill>
                <a:effectLst/>
                <a:uLnTx/>
                <a:uFillTx/>
                <a:latin typeface="Tahoma" panose="020B0604030504040204" pitchFamily="34" charset="0"/>
                <a:ea typeface="+mn-ea"/>
                <a:cs typeface="+mn-cs"/>
              </a:rPr>
              <a:t> Web : </a:t>
            </a:r>
            <a:r>
              <a:rPr kumimoji="0" lang="en-US" sz="1800" b="1" i="0" u="none" strike="noStrike" kern="0" cap="none" spc="0" normalizeH="0" baseline="0" noProof="0" dirty="0">
                <a:ln>
                  <a:noFill/>
                </a:ln>
                <a:solidFill>
                  <a:schemeClr val="tx1"/>
                </a:solidFill>
                <a:effectLst/>
                <a:uLnTx/>
                <a:uFillTx/>
                <a:latin typeface="Tahoma" panose="020B0604030504040204" pitchFamily="34" charset="0"/>
                <a:ea typeface="+mn-ea"/>
                <a:cs typeface="+mn-cs"/>
              </a:rPr>
              <a:t>demo.htm</a:t>
            </a:r>
          </a:p>
          <a:p>
            <a:pPr marL="228600" marR="0" lvl="0" indent="-228600" algn="l" defTabSz="914400" rtl="0" eaLnBrk="1" fontAlgn="base" latinLnBrk="0" hangingPunct="1">
              <a:lnSpc>
                <a:spcPct val="80000"/>
              </a:lnSpc>
              <a:spcBef>
                <a:spcPct val="35000"/>
              </a:spcBef>
              <a:spcAft>
                <a:spcPct val="15000"/>
              </a:spcAft>
              <a:buClr>
                <a:srgbClr val="6CA6B8"/>
              </a:buClr>
              <a:buSzTx/>
              <a:buFont typeface="Wingdings" pitchFamily="2" charset="2"/>
              <a:buNone/>
              <a:tabLst/>
              <a:defRPr/>
            </a:pPr>
            <a:r>
              <a:rPr kumimoji="0" lang="en-US"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&lt;html&gt;</a:t>
            </a:r>
          </a:p>
          <a:p>
            <a:pPr marL="228600" marR="0" lvl="0" indent="-228600" algn="l" defTabSz="914400" rtl="0" eaLnBrk="1" fontAlgn="base" latinLnBrk="0" hangingPunct="1">
              <a:lnSpc>
                <a:spcPct val="80000"/>
              </a:lnSpc>
              <a:spcBef>
                <a:spcPct val="35000"/>
              </a:spcBef>
              <a:spcAft>
                <a:spcPct val="15000"/>
              </a:spcAft>
              <a:buClr>
                <a:srgbClr val="6CA6B8"/>
              </a:buClr>
              <a:buSzTx/>
              <a:buFont typeface="Wingdings" pitchFamily="2" charset="2"/>
              <a:buNone/>
              <a:tabLst/>
              <a:defRPr/>
            </a:pPr>
            <a:r>
              <a:rPr kumimoji="0" lang="en-US" b="0" i="0" u="none" strike="noStrike" kern="0" cap="none" spc="0" normalizeH="0" baseline="0" noProof="0" dirty="0">
                <a:ln>
                  <a:noFill/>
                </a:ln>
                <a:solidFill>
                  <a:srgbClr val="3333FF"/>
                </a:solidFill>
                <a:effectLst/>
                <a:uLnTx/>
                <a:uFillTx/>
                <a:latin typeface="Courier New" pitchFamily="49" charset="0"/>
                <a:ea typeface="+mn-ea"/>
                <a:cs typeface="Courier New" pitchFamily="49" charset="0"/>
              </a:rPr>
              <a:t>&lt;head&gt;</a:t>
            </a:r>
          </a:p>
          <a:p>
            <a:pPr marL="228600" marR="0" lvl="0" indent="-228600" algn="l" defTabSz="914400" rtl="0" eaLnBrk="1" fontAlgn="base" latinLnBrk="0" hangingPunct="1">
              <a:lnSpc>
                <a:spcPct val="80000"/>
              </a:lnSpc>
              <a:spcBef>
                <a:spcPct val="35000"/>
              </a:spcBef>
              <a:spcAft>
                <a:spcPct val="15000"/>
              </a:spcAft>
              <a:buClr>
                <a:srgbClr val="6CA6B8"/>
              </a:buClr>
              <a:buSzTx/>
              <a:buFont typeface="Wingdings" pitchFamily="2" charset="2"/>
              <a:buNone/>
              <a:tabLst/>
              <a:defRPr/>
            </a:pPr>
            <a:r>
              <a:rPr kumimoji="0" lang="en-US"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&lt;title&gt;Cass………&lt;/title&gt;</a:t>
            </a:r>
          </a:p>
          <a:p>
            <a:pPr marL="228600" marR="0" lvl="0" indent="-228600" algn="l" defTabSz="914400" rtl="0" eaLnBrk="1" fontAlgn="base" latinLnBrk="0" hangingPunct="1">
              <a:lnSpc>
                <a:spcPct val="80000"/>
              </a:lnSpc>
              <a:spcBef>
                <a:spcPct val="35000"/>
              </a:spcBef>
              <a:spcAft>
                <a:spcPct val="15000"/>
              </a:spcAft>
              <a:buClr>
                <a:srgbClr val="6CA6B8"/>
              </a:buClr>
              <a:buSzTx/>
              <a:buFont typeface="Wingdings" pitchFamily="2" charset="2"/>
              <a:buNone/>
              <a:tabLst/>
              <a:defRPr/>
            </a:pPr>
            <a:r>
              <a:rPr kumimoji="0" lang="en-US"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a:t>
            </a:r>
            <a:r>
              <a:rPr kumimoji="0" lang="en-US" b="1" i="0" u="none" strike="noStrike" kern="0" cap="none" spc="0" normalizeH="0" baseline="0" noProof="0" dirty="0">
                <a:ln>
                  <a:noFill/>
                </a:ln>
                <a:solidFill>
                  <a:srgbClr val="3333FF"/>
                </a:solidFill>
                <a:effectLst/>
                <a:uLnTx/>
                <a:uFillTx/>
                <a:latin typeface="Courier New" pitchFamily="49" charset="0"/>
                <a:ea typeface="+mn-ea"/>
                <a:cs typeface="Courier New" pitchFamily="49" charset="0"/>
              </a:rPr>
              <a:t>&lt;link </a:t>
            </a:r>
            <a:r>
              <a:rPr kumimoji="0" lang="en-US" b="1" i="0" u="none" strike="noStrike" kern="0" cap="none" spc="0" normalizeH="0" baseline="0" noProof="0" dirty="0">
                <a:ln>
                  <a:noFill/>
                </a:ln>
                <a:solidFill>
                  <a:srgbClr val="FF9933"/>
                </a:solidFill>
                <a:effectLst/>
                <a:uLnTx/>
                <a:uFillTx/>
                <a:latin typeface="Courier New" pitchFamily="49" charset="0"/>
                <a:ea typeface="+mn-ea"/>
                <a:cs typeface="Courier New" pitchFamily="49" charset="0"/>
              </a:rPr>
              <a:t>HREF="MyStyle.css"</a:t>
            </a:r>
            <a:r>
              <a:rPr kumimoji="0" lang="en-US" b="1" i="0" u="none" strike="noStrike" kern="0" cap="none" spc="0" normalizeH="0" baseline="0" noProof="0" dirty="0">
                <a:ln>
                  <a:noFill/>
                </a:ln>
                <a:solidFill>
                  <a:srgbClr val="3333FF"/>
                </a:solidFill>
                <a:effectLst/>
                <a:uLnTx/>
                <a:uFillTx/>
                <a:latin typeface="Courier New" pitchFamily="49" charset="0"/>
                <a:ea typeface="+mn-ea"/>
                <a:cs typeface="Courier New" pitchFamily="49" charset="0"/>
              </a:rPr>
              <a:t> REL="</a:t>
            </a:r>
            <a:r>
              <a:rPr kumimoji="0" lang="en-US" b="1" i="0" u="none" strike="noStrike" kern="0" cap="none" spc="0" normalizeH="0" baseline="0" noProof="0" dirty="0" err="1">
                <a:ln>
                  <a:noFill/>
                </a:ln>
                <a:solidFill>
                  <a:srgbClr val="3333FF"/>
                </a:solidFill>
                <a:effectLst/>
                <a:uLnTx/>
                <a:uFillTx/>
                <a:latin typeface="Courier New" pitchFamily="49" charset="0"/>
                <a:ea typeface="+mn-ea"/>
                <a:cs typeface="Courier New" pitchFamily="49" charset="0"/>
              </a:rPr>
              <a:t>stylesheet</a:t>
            </a:r>
            <a:r>
              <a:rPr kumimoji="0" lang="en-US" b="1" i="0" u="none" strike="noStrike" kern="0" cap="none" spc="0" normalizeH="0" baseline="0" noProof="0" dirty="0">
                <a:ln>
                  <a:noFill/>
                </a:ln>
                <a:solidFill>
                  <a:srgbClr val="3333FF"/>
                </a:solidFill>
                <a:effectLst/>
                <a:uLnTx/>
                <a:uFillTx/>
                <a:latin typeface="Courier New" pitchFamily="49" charset="0"/>
                <a:ea typeface="+mn-ea"/>
                <a:cs typeface="Courier New" pitchFamily="49" charset="0"/>
              </a:rPr>
              <a:t>" &gt;</a:t>
            </a:r>
          </a:p>
          <a:p>
            <a:pPr marL="228600" marR="0" lvl="0" indent="-228600" algn="l" defTabSz="914400" rtl="0" eaLnBrk="1" fontAlgn="base" latinLnBrk="0" hangingPunct="1">
              <a:lnSpc>
                <a:spcPct val="80000"/>
              </a:lnSpc>
              <a:spcBef>
                <a:spcPct val="35000"/>
              </a:spcBef>
              <a:spcAft>
                <a:spcPct val="15000"/>
              </a:spcAft>
              <a:buClr>
                <a:srgbClr val="6CA6B8"/>
              </a:buClr>
              <a:buSzTx/>
              <a:buFont typeface="Wingdings" pitchFamily="2" charset="2"/>
              <a:buNone/>
              <a:tabLst/>
              <a:defRPr/>
            </a:pPr>
            <a:r>
              <a:rPr kumimoji="0" lang="en-US" b="0" i="0" u="none" strike="noStrike" kern="0" cap="none" spc="0" normalizeH="0" baseline="0" noProof="0" dirty="0">
                <a:ln>
                  <a:noFill/>
                </a:ln>
                <a:solidFill>
                  <a:srgbClr val="3333FF"/>
                </a:solidFill>
                <a:effectLst/>
                <a:uLnTx/>
                <a:uFillTx/>
                <a:latin typeface="Courier New" pitchFamily="49" charset="0"/>
                <a:ea typeface="+mn-ea"/>
                <a:cs typeface="Courier New" pitchFamily="49" charset="0"/>
              </a:rPr>
              <a:t>&lt;/head&gt;</a:t>
            </a:r>
          </a:p>
          <a:p>
            <a:pPr marL="228600" marR="0" lvl="0" indent="-228600" algn="l" defTabSz="914400" rtl="0" eaLnBrk="1" fontAlgn="base" latinLnBrk="0" hangingPunct="1">
              <a:lnSpc>
                <a:spcPct val="80000"/>
              </a:lnSpc>
              <a:spcBef>
                <a:spcPct val="35000"/>
              </a:spcBef>
              <a:spcAft>
                <a:spcPct val="15000"/>
              </a:spcAft>
              <a:buClr>
                <a:srgbClr val="6CA6B8"/>
              </a:buClr>
              <a:buSzTx/>
              <a:buFont typeface="Wingdings" pitchFamily="2" charset="2"/>
              <a:buNone/>
              <a:tabLst/>
              <a:defRPr/>
            </a:pPr>
            <a:r>
              <a:rPr kumimoji="0" lang="en-US"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&lt;body&gt;</a:t>
            </a:r>
          </a:p>
          <a:p>
            <a:pPr marL="228600" marR="0" lvl="0" indent="-228600" algn="l" defTabSz="914400" rtl="0" eaLnBrk="1" fontAlgn="base" latinLnBrk="0" hangingPunct="1">
              <a:lnSpc>
                <a:spcPct val="80000"/>
              </a:lnSpc>
              <a:spcBef>
                <a:spcPct val="35000"/>
              </a:spcBef>
              <a:spcAft>
                <a:spcPct val="15000"/>
              </a:spcAft>
              <a:buClr>
                <a:srgbClr val="6CA6B8"/>
              </a:buClr>
              <a:buSzTx/>
              <a:buFont typeface="Wingdings" pitchFamily="2" charset="2"/>
              <a:buNone/>
              <a:tabLst/>
              <a:defRPr/>
            </a:pPr>
            <a:r>
              <a:rPr kumimoji="0" lang="en-US" b="1"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&lt;h2&gt;This is an H2 &lt;/h2&gt;</a:t>
            </a:r>
          </a:p>
          <a:p>
            <a:pPr marL="228600" marR="0" lvl="0" indent="-228600" algn="l" defTabSz="914400" rtl="0" eaLnBrk="1" fontAlgn="base" latinLnBrk="0" hangingPunct="1">
              <a:lnSpc>
                <a:spcPct val="80000"/>
              </a:lnSpc>
              <a:spcBef>
                <a:spcPct val="35000"/>
              </a:spcBef>
              <a:spcAft>
                <a:spcPct val="15000"/>
              </a:spcAft>
              <a:buClr>
                <a:srgbClr val="6CA6B8"/>
              </a:buClr>
              <a:buSzTx/>
              <a:buFont typeface="Wingdings" pitchFamily="2" charset="2"/>
              <a:buNone/>
              <a:tabLst/>
              <a:defRPr/>
            </a:pPr>
            <a:r>
              <a:rPr kumimoji="0" lang="en-US"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&lt;/body&gt;</a:t>
            </a:r>
          </a:p>
          <a:p>
            <a:pPr marL="228600" marR="0" lvl="0" indent="-228600" algn="l" defTabSz="914400" rtl="0" eaLnBrk="1" fontAlgn="base" latinLnBrk="0" hangingPunct="1">
              <a:lnSpc>
                <a:spcPct val="80000"/>
              </a:lnSpc>
              <a:spcBef>
                <a:spcPct val="35000"/>
              </a:spcBef>
              <a:spcAft>
                <a:spcPct val="15000"/>
              </a:spcAft>
              <a:buClr>
                <a:srgbClr val="6CA6B8"/>
              </a:buClr>
              <a:buSzTx/>
              <a:buFont typeface="Wingdings" pitchFamily="2" charset="2"/>
              <a:buNone/>
              <a:tabLst/>
              <a:defRPr/>
            </a:pPr>
            <a:r>
              <a:rPr kumimoji="0" lang="en-US"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&lt;/html&gt;</a:t>
            </a:r>
          </a:p>
        </p:txBody>
      </p:sp>
      <p:pic>
        <p:nvPicPr>
          <p:cNvPr id="6" name="Picture 6"/>
          <p:cNvPicPr>
            <a:picLocks noChangeAspect="1" noChangeArrowheads="1"/>
          </p:cNvPicPr>
          <p:nvPr/>
        </p:nvPicPr>
        <p:blipFill>
          <a:blip r:embed="rId2"/>
          <a:srcRect/>
          <a:stretch>
            <a:fillRect/>
          </a:stretch>
        </p:blipFill>
        <p:spPr bwMode="auto">
          <a:xfrm>
            <a:off x="6308124" y="4646443"/>
            <a:ext cx="2392898" cy="2026208"/>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animEffect transition="in" filter="blinds(horizontal)">
                                      <p:cBhvr>
                                        <p:cTn id="13"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0627"/>
            <a:ext cx="8229600" cy="1143000"/>
          </a:xfrm>
        </p:spPr>
        <p:txBody>
          <a:bodyPr>
            <a:normAutofit fontScale="90000"/>
          </a:bodyPr>
          <a:lstStyle/>
          <a:p>
            <a:r>
              <a:rPr lang="en-US" dirty="0" err="1"/>
              <a:t>Sử</a:t>
            </a:r>
            <a:r>
              <a:rPr lang="en-US" dirty="0"/>
              <a:t> </a:t>
            </a:r>
            <a:r>
              <a:rPr lang="en-US" dirty="0" err="1"/>
              <a:t>dụng</a:t>
            </a:r>
            <a:r>
              <a:rPr lang="en-US" dirty="0"/>
              <a:t> </a:t>
            </a:r>
            <a:r>
              <a:rPr lang="en-US" dirty="0" err="1"/>
              <a:t>và</a:t>
            </a:r>
            <a:r>
              <a:rPr lang="en-US" dirty="0"/>
              <a:t> </a:t>
            </a:r>
            <a:r>
              <a:rPr lang="en-US" dirty="0" err="1"/>
              <a:t>Phân</a:t>
            </a:r>
            <a:r>
              <a:rPr lang="en-US" dirty="0"/>
              <a:t> </a:t>
            </a:r>
            <a:r>
              <a:rPr lang="en-US" dirty="0" err="1"/>
              <a:t>loại</a:t>
            </a:r>
            <a:r>
              <a:rPr lang="en-US" dirty="0"/>
              <a:t> CSS – So </a:t>
            </a:r>
            <a:r>
              <a:rPr lang="en-US" dirty="0" err="1"/>
              <a:t>sánh</a:t>
            </a:r>
            <a:r>
              <a:rPr lang="en-US" dirty="0"/>
              <a:t>, </a:t>
            </a:r>
            <a:r>
              <a:rPr lang="en-US" dirty="0" err="1"/>
              <a:t>Đánh</a:t>
            </a:r>
            <a:r>
              <a:rPr lang="en-US" dirty="0"/>
              <a:t> </a:t>
            </a:r>
            <a:r>
              <a:rPr lang="en-US" dirty="0" err="1"/>
              <a:t>giá</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00687360"/>
              </p:ext>
            </p:extLst>
          </p:nvPr>
        </p:nvGraphicFramePr>
        <p:xfrm>
          <a:off x="248356" y="1494188"/>
          <a:ext cx="8647288" cy="4460240"/>
        </p:xfrm>
        <a:graphic>
          <a:graphicData uri="http://schemas.openxmlformats.org/drawingml/2006/table">
            <a:tbl>
              <a:tblPr firstRow="1" bandRow="1">
                <a:tableStyleId>{5C22544A-7EE6-4342-B048-85BDC9FD1C3A}</a:tableStyleId>
              </a:tblPr>
              <a:tblGrid>
                <a:gridCol w="1365955">
                  <a:extLst>
                    <a:ext uri="{9D8B030D-6E8A-4147-A177-3AD203B41FA5}">
                      <a16:colId xmlns:a16="http://schemas.microsoft.com/office/drawing/2014/main" val="20000"/>
                    </a:ext>
                  </a:extLst>
                </a:gridCol>
                <a:gridCol w="2427111">
                  <a:extLst>
                    <a:ext uri="{9D8B030D-6E8A-4147-A177-3AD203B41FA5}">
                      <a16:colId xmlns:a16="http://schemas.microsoft.com/office/drawing/2014/main" val="20001"/>
                    </a:ext>
                  </a:extLst>
                </a:gridCol>
                <a:gridCol w="2427111">
                  <a:extLst>
                    <a:ext uri="{9D8B030D-6E8A-4147-A177-3AD203B41FA5}">
                      <a16:colId xmlns:a16="http://schemas.microsoft.com/office/drawing/2014/main" val="20002"/>
                    </a:ext>
                  </a:extLst>
                </a:gridCol>
                <a:gridCol w="2427111">
                  <a:extLst>
                    <a:ext uri="{9D8B030D-6E8A-4147-A177-3AD203B41FA5}">
                      <a16:colId xmlns:a16="http://schemas.microsoft.com/office/drawing/2014/main" val="20003"/>
                    </a:ext>
                  </a:extLst>
                </a:gridCol>
              </a:tblGrid>
              <a:tr h="370840">
                <a:tc>
                  <a:txBody>
                    <a:bodyPr/>
                    <a:lstStyle/>
                    <a:p>
                      <a:endParaRPr lang="en-US" dirty="0">
                        <a:latin typeface="Tahoma" panose="020B0604030504040204" pitchFamily="34" charset="0"/>
                      </a:endParaRPr>
                    </a:p>
                  </a:txBody>
                  <a:tcPr/>
                </a:tc>
                <a:tc>
                  <a:txBody>
                    <a:bodyPr/>
                    <a:lstStyle/>
                    <a:p>
                      <a:pPr algn="ctr"/>
                      <a:r>
                        <a:rPr lang="en-US" sz="1400" dirty="0">
                          <a:latin typeface="Tahoma" panose="020B0604030504040204" pitchFamily="34" charset="0"/>
                        </a:rPr>
                        <a:t>Inline Style</a:t>
                      </a:r>
                      <a:r>
                        <a:rPr lang="en-US" sz="1400" baseline="0" dirty="0">
                          <a:latin typeface="Tahoma" panose="020B0604030504040204" pitchFamily="34" charset="0"/>
                        </a:rPr>
                        <a:t> Sheet</a:t>
                      </a:r>
                      <a:endParaRPr lang="en-US" sz="1400" dirty="0">
                        <a:latin typeface="Tahoma" panose="020B0604030504040204" pitchFamily="34" charset="0"/>
                      </a:endParaRPr>
                    </a:p>
                  </a:txBody>
                  <a:tcPr/>
                </a:tc>
                <a:tc>
                  <a:txBody>
                    <a:bodyPr/>
                    <a:lstStyle/>
                    <a:p>
                      <a:pPr algn="ctr"/>
                      <a:r>
                        <a:rPr lang="en-US" sz="1400" dirty="0">
                          <a:latin typeface="Tahoma" panose="020B0604030504040204" pitchFamily="34" charset="0"/>
                        </a:rPr>
                        <a:t>Embedding Style Sheet</a:t>
                      </a:r>
                    </a:p>
                  </a:txBody>
                  <a:tcPr/>
                </a:tc>
                <a:tc>
                  <a:txBody>
                    <a:bodyPr/>
                    <a:lstStyle/>
                    <a:p>
                      <a:pPr algn="ctr"/>
                      <a:r>
                        <a:rPr lang="en-US" sz="1400" dirty="0">
                          <a:latin typeface="Tahoma" panose="020B0604030504040204" pitchFamily="34" charset="0"/>
                        </a:rPr>
                        <a:t>External Style</a:t>
                      </a:r>
                      <a:r>
                        <a:rPr lang="en-US" sz="1400" baseline="0" dirty="0">
                          <a:latin typeface="Tahoma" panose="020B0604030504040204" pitchFamily="34" charset="0"/>
                        </a:rPr>
                        <a:t> Sheet</a:t>
                      </a:r>
                      <a:endParaRPr lang="en-US" sz="1400" dirty="0">
                        <a:latin typeface="Tahoma" panose="020B0604030504040204" pitchFamily="34" charset="0"/>
                      </a:endParaRPr>
                    </a:p>
                  </a:txBody>
                  <a:tcPr/>
                </a:tc>
                <a:extLst>
                  <a:ext uri="{0D108BD9-81ED-4DB2-BD59-A6C34878D82A}">
                    <a16:rowId xmlns:a16="http://schemas.microsoft.com/office/drawing/2014/main" val="10000"/>
                  </a:ext>
                </a:extLst>
              </a:tr>
              <a:tr h="370840">
                <a:tc>
                  <a:txBody>
                    <a:bodyPr/>
                    <a:lstStyle/>
                    <a:p>
                      <a:r>
                        <a:rPr lang="en-US" sz="1600" dirty="0" err="1">
                          <a:latin typeface="Tahoma" panose="020B0604030504040204" pitchFamily="34" charset="0"/>
                        </a:rPr>
                        <a:t>Khai</a:t>
                      </a:r>
                      <a:r>
                        <a:rPr lang="en-US" sz="1600" baseline="0" dirty="0">
                          <a:latin typeface="Tahoma" panose="020B0604030504040204" pitchFamily="34" charset="0"/>
                        </a:rPr>
                        <a:t> </a:t>
                      </a:r>
                      <a:r>
                        <a:rPr lang="en-US" sz="1600" baseline="0" dirty="0" err="1">
                          <a:latin typeface="Tahoma" panose="020B0604030504040204" pitchFamily="34" charset="0"/>
                        </a:rPr>
                        <a:t>báo</a:t>
                      </a:r>
                      <a:endParaRPr lang="en-US" sz="1600" dirty="0">
                        <a:latin typeface="Tahoma" panose="020B0604030504040204" pitchFamily="34" charset="0"/>
                      </a:endParaRPr>
                    </a:p>
                  </a:txBody>
                  <a:tcPr/>
                </a:tc>
                <a:tc>
                  <a:txBody>
                    <a:bodyPr/>
                    <a:lstStyle/>
                    <a:p>
                      <a:pPr algn="ctr"/>
                      <a:r>
                        <a:rPr lang="en-US" sz="1600" dirty="0" err="1">
                          <a:latin typeface="Tahoma" panose="020B0604030504040204" pitchFamily="34" charset="0"/>
                        </a:rPr>
                        <a:t>Kiểu</a:t>
                      </a:r>
                      <a:r>
                        <a:rPr lang="en-US" sz="1600" baseline="0" dirty="0">
                          <a:latin typeface="Tahoma" panose="020B0604030504040204" pitchFamily="34" charset="0"/>
                        </a:rPr>
                        <a:t> 1</a:t>
                      </a:r>
                      <a:endParaRPr lang="en-US" sz="1600" dirty="0">
                        <a:latin typeface="Tahoma" panose="020B0604030504040204" pitchFamily="34" charset="0"/>
                      </a:endParaRPr>
                    </a:p>
                  </a:txBody>
                  <a:tcPr/>
                </a:tc>
                <a:tc>
                  <a:txBody>
                    <a:bodyPr/>
                    <a:lstStyle/>
                    <a:p>
                      <a:pPr algn="ctr"/>
                      <a:r>
                        <a:rPr lang="en-US" sz="1600" dirty="0" err="1">
                          <a:latin typeface="Tahoma" panose="020B0604030504040204" pitchFamily="34" charset="0"/>
                        </a:rPr>
                        <a:t>Kiểu</a:t>
                      </a:r>
                      <a:r>
                        <a:rPr lang="en-US" sz="1600" baseline="0" dirty="0">
                          <a:latin typeface="Tahoma" panose="020B0604030504040204" pitchFamily="34" charset="0"/>
                        </a:rPr>
                        <a:t> 2</a:t>
                      </a:r>
                      <a:endParaRPr lang="en-US" sz="1600" dirty="0">
                        <a:latin typeface="Tahoma" panose="020B0604030504040204" pitchFamily="34" charset="0"/>
                      </a:endParaRPr>
                    </a:p>
                  </a:txBody>
                  <a:tcPr/>
                </a:tc>
                <a:tc>
                  <a:txBody>
                    <a:bodyPr/>
                    <a:lstStyle/>
                    <a:p>
                      <a:pPr algn="ctr"/>
                      <a:r>
                        <a:rPr lang="en-US" sz="1600" err="1">
                          <a:latin typeface="Tahoma" panose="020B0604030504040204" pitchFamily="34" charset="0"/>
                        </a:rPr>
                        <a:t>Kiểu</a:t>
                      </a:r>
                      <a:r>
                        <a:rPr lang="en-US" sz="1600" baseline="0">
                          <a:latin typeface="Tahoma" panose="020B0604030504040204" pitchFamily="34" charset="0"/>
                        </a:rPr>
                        <a:t> 3</a:t>
                      </a:r>
                      <a:endParaRPr lang="en-US" sz="1600" dirty="0">
                        <a:latin typeface="Tahoma" panose="020B0604030504040204" pitchFamily="34" charset="0"/>
                      </a:endParaRPr>
                    </a:p>
                  </a:txBody>
                  <a:tcPr/>
                </a:tc>
                <a:extLst>
                  <a:ext uri="{0D108BD9-81ED-4DB2-BD59-A6C34878D82A}">
                    <a16:rowId xmlns:a16="http://schemas.microsoft.com/office/drawing/2014/main" val="10001"/>
                  </a:ext>
                </a:extLst>
              </a:tr>
              <a:tr h="370840">
                <a:tc>
                  <a:txBody>
                    <a:bodyPr/>
                    <a:lstStyle/>
                    <a:p>
                      <a:r>
                        <a:rPr lang="en-US" sz="1600" dirty="0" err="1">
                          <a:latin typeface="Tahoma" panose="020B0604030504040204" pitchFamily="34" charset="0"/>
                        </a:rPr>
                        <a:t>Cú</a:t>
                      </a:r>
                      <a:r>
                        <a:rPr lang="en-US" sz="1600" baseline="0" dirty="0">
                          <a:latin typeface="Tahoma" panose="020B0604030504040204" pitchFamily="34" charset="0"/>
                        </a:rPr>
                        <a:t> </a:t>
                      </a:r>
                      <a:r>
                        <a:rPr lang="en-US" sz="1600" baseline="0" dirty="0" err="1">
                          <a:latin typeface="Tahoma" panose="020B0604030504040204" pitchFamily="34" charset="0"/>
                        </a:rPr>
                        <a:t>pháp</a:t>
                      </a:r>
                      <a:endParaRPr lang="en-US" sz="1600" dirty="0">
                        <a:latin typeface="Tahoma" panose="020B060403050404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rPr>
                        <a:t>&lt;p </a:t>
                      </a:r>
                      <a:r>
                        <a:rPr kumimoji="0" lang="en-US" sz="1400" b="0" i="0" u="none" strike="noStrike" cap="none" normalizeH="0" baseline="0" dirty="0">
                          <a:ln>
                            <a:noFill/>
                          </a:ln>
                          <a:solidFill>
                            <a:srgbClr val="FF0000"/>
                          </a:solidFill>
                          <a:effectLst/>
                          <a:latin typeface="Tahoma" panose="020B0604030504040204" pitchFamily="34" charset="0"/>
                          <a:cs typeface="Tahoma" panose="020B0604030504040204" pitchFamily="34" charset="0"/>
                        </a:rPr>
                        <a:t>style=“</a:t>
                      </a:r>
                      <a:r>
                        <a:rPr kumimoji="0" lang="en-US" sz="1400" b="0" i="0" u="none" strike="noStrike" cap="none" normalizeH="0" baseline="0" dirty="0" err="1">
                          <a:ln>
                            <a:noFill/>
                          </a:ln>
                          <a:solidFill>
                            <a:schemeClr val="tx2">
                              <a:lumMod val="75000"/>
                            </a:schemeClr>
                          </a:solidFill>
                          <a:effectLst/>
                          <a:latin typeface="Tahoma" panose="020B0604030504040204" pitchFamily="34" charset="0"/>
                          <a:cs typeface="Tahoma" panose="020B0604030504040204" pitchFamily="34" charset="0"/>
                        </a:rPr>
                        <a:t>color:red</a:t>
                      </a:r>
                      <a:r>
                        <a:rPr kumimoji="0" lang="en-US" sz="1400" b="0" i="0" u="none" strike="noStrike" cap="none" normalizeH="0" baseline="0" dirty="0">
                          <a:ln>
                            <a:noFill/>
                          </a:ln>
                          <a:solidFill>
                            <a:schemeClr val="tx2">
                              <a:lumMod val="75000"/>
                            </a:schemeClr>
                          </a:solidFill>
                          <a:effectLst/>
                          <a:latin typeface="Tahoma" panose="020B0604030504040204" pitchFamily="34" charset="0"/>
                          <a:cs typeface="Tahoma" panose="020B0604030504040204" pitchFamily="34" charset="0"/>
                        </a:rPr>
                        <a:t>;</a:t>
                      </a:r>
                      <a:r>
                        <a:rPr kumimoji="0" lang="en-US" sz="1400" b="0" i="0" u="none" strike="noStrike" cap="none" normalizeH="0" baseline="0" dirty="0">
                          <a:ln>
                            <a:noFill/>
                          </a:ln>
                          <a:solidFill>
                            <a:srgbClr val="FF0000"/>
                          </a:solidFill>
                          <a:effectLst/>
                          <a:latin typeface="Tahoma" panose="020B0604030504040204" pitchFamily="34" charset="0"/>
                          <a:cs typeface="Tahoma" panose="020B0604030504040204" pitchFamily="34" charset="0"/>
                        </a:rPr>
                        <a:t>”</a:t>
                      </a:r>
                      <a:r>
                        <a:rPr kumimoji="0" 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rPr>
                        <a:t>&gt;</a:t>
                      </a:r>
                      <a:br>
                        <a:rPr kumimoji="0" 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rPr>
                      </a:br>
                      <a:r>
                        <a:rPr kumimoji="0" 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rPr>
                        <a:t> </a:t>
                      </a:r>
                      <a:r>
                        <a:rPr kumimoji="0" lang="en-US" sz="1400" b="0" i="0" u="none" strike="noStrike" cap="none" normalizeH="0" baseline="0" dirty="0">
                          <a:ln>
                            <a:noFill/>
                          </a:ln>
                          <a:solidFill>
                            <a:srgbClr val="FF0000"/>
                          </a:solidFill>
                          <a:effectLst/>
                          <a:latin typeface="Tahoma" panose="020B0604030504040204" pitchFamily="34" charset="0"/>
                          <a:cs typeface="Tahoma" panose="020B0604030504040204" pitchFamily="34" charset="0"/>
                        </a:rPr>
                        <a:t>   </a:t>
                      </a:r>
                      <a:r>
                        <a:rPr kumimoji="0" 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rPr>
                        <a:t>Test</a:t>
                      </a:r>
                      <a:br>
                        <a:rPr kumimoji="0" 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rPr>
                      </a:br>
                      <a:r>
                        <a:rPr kumimoji="0" 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rPr>
                        <a:t>&lt;/p&gt;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cap="none" normalizeH="0" baseline="0" dirty="0">
                          <a:ln>
                            <a:noFill/>
                          </a:ln>
                          <a:solidFill>
                            <a:srgbClr val="FF0000"/>
                          </a:solidFill>
                          <a:effectLst/>
                          <a:latin typeface="Tahoma" panose="020B0604030504040204" pitchFamily="34" charset="0"/>
                          <a:cs typeface="Tahoma" panose="020B0604030504040204" pitchFamily="34" charset="0"/>
                        </a:rPr>
                        <a:t>&lt;style type=“text/</a:t>
                      </a:r>
                      <a:r>
                        <a:rPr kumimoji="0" lang="en-US" sz="1400" b="0" i="0" u="none" strike="noStrike" cap="none" normalizeH="0" baseline="0" dirty="0" err="1">
                          <a:ln>
                            <a:noFill/>
                          </a:ln>
                          <a:solidFill>
                            <a:srgbClr val="FF0000"/>
                          </a:solidFill>
                          <a:effectLst/>
                          <a:latin typeface="Tahoma" panose="020B0604030504040204" pitchFamily="34" charset="0"/>
                          <a:cs typeface="Tahoma" panose="020B0604030504040204" pitchFamily="34" charset="0"/>
                        </a:rPr>
                        <a:t>css</a:t>
                      </a:r>
                      <a:r>
                        <a:rPr kumimoji="0" lang="en-US" sz="1400" b="0" i="0" u="none" strike="noStrike" cap="none" normalizeH="0" baseline="0" dirty="0">
                          <a:ln>
                            <a:noFill/>
                          </a:ln>
                          <a:solidFill>
                            <a:srgbClr val="FF0000"/>
                          </a:solidFill>
                          <a:effectLst/>
                          <a:latin typeface="Tahoma" panose="020B0604030504040204" pitchFamily="34" charset="0"/>
                          <a:cs typeface="Tahoma" panose="020B0604030504040204" pitchFamily="34" charset="0"/>
                        </a:rPr>
                        <a:t>”&gt;</a:t>
                      </a:r>
                      <a:br>
                        <a:rPr kumimoji="0" lang="en-US" sz="1400" b="0" i="0" u="none" strike="noStrike" cap="none" normalizeH="0" baseline="0" dirty="0">
                          <a:ln>
                            <a:noFill/>
                          </a:ln>
                          <a:solidFill>
                            <a:srgbClr val="FF0000"/>
                          </a:solidFill>
                          <a:effectLst/>
                          <a:latin typeface="Tahoma" panose="020B0604030504040204" pitchFamily="34" charset="0"/>
                          <a:cs typeface="Tahoma" panose="020B0604030504040204" pitchFamily="34" charset="0"/>
                        </a:rPr>
                      </a:br>
                      <a:r>
                        <a:rPr kumimoji="0" lang="en-US" sz="1400" b="0" i="0" u="none" strike="noStrike" cap="none" normalizeH="0" baseline="0" dirty="0">
                          <a:ln>
                            <a:noFill/>
                          </a:ln>
                          <a:solidFill>
                            <a:schemeClr val="tx2">
                              <a:lumMod val="75000"/>
                            </a:schemeClr>
                          </a:solidFill>
                          <a:effectLst/>
                          <a:latin typeface="Tahoma" panose="020B0604030504040204" pitchFamily="34" charset="0"/>
                          <a:cs typeface="Tahoma" panose="020B0604030504040204" pitchFamily="34" charset="0"/>
                        </a:rPr>
                        <a:t>       .TieuDe1{color: red;}</a:t>
                      </a:r>
                      <a:br>
                        <a:rPr kumimoji="0" lang="en-US" sz="1400" b="0" i="0" u="none" strike="noStrike" cap="none" normalizeH="0" baseline="0" dirty="0">
                          <a:ln>
                            <a:noFill/>
                          </a:ln>
                          <a:solidFill>
                            <a:schemeClr val="tx2">
                              <a:lumMod val="75000"/>
                            </a:schemeClr>
                          </a:solidFill>
                          <a:effectLst/>
                          <a:latin typeface="Tahoma" panose="020B0604030504040204" pitchFamily="34" charset="0"/>
                          <a:cs typeface="Tahoma" panose="020B0604030504040204" pitchFamily="34" charset="0"/>
                        </a:rPr>
                      </a:br>
                      <a:r>
                        <a:rPr kumimoji="0" lang="en-US" sz="1400" b="0" i="0" u="none" strike="noStrike" cap="none" normalizeH="0" baseline="0" dirty="0">
                          <a:ln>
                            <a:noFill/>
                          </a:ln>
                          <a:solidFill>
                            <a:srgbClr val="FF0000"/>
                          </a:solidFill>
                          <a:effectLst/>
                          <a:latin typeface="Tahoma" panose="020B0604030504040204" pitchFamily="34" charset="0"/>
                          <a:cs typeface="Tahoma" panose="020B0604030504040204" pitchFamily="34" charset="0"/>
                        </a:rPr>
                        <a:t>&lt;/style&gt;</a:t>
                      </a:r>
                    </a:p>
                    <a:p>
                      <a:r>
                        <a:rPr lang="en-US" sz="1400" dirty="0">
                          <a:latin typeface="Tahoma" panose="020B0604030504040204" pitchFamily="34" charset="0"/>
                        </a:rPr>
                        <a:t>&lt;p class=“TieuDe1”&gt;</a:t>
                      </a:r>
                    </a:p>
                    <a:p>
                      <a:r>
                        <a:rPr lang="en-US" sz="1400" dirty="0">
                          <a:latin typeface="Tahoma" panose="020B0604030504040204" pitchFamily="34" charset="0"/>
                        </a:rPr>
                        <a:t>      Test</a:t>
                      </a:r>
                      <a:br>
                        <a:rPr lang="en-US" sz="1400" dirty="0">
                          <a:latin typeface="Tahoma" panose="020B0604030504040204" pitchFamily="34" charset="0"/>
                        </a:rPr>
                      </a:br>
                      <a:r>
                        <a:rPr lang="en-US" sz="1400" dirty="0">
                          <a:latin typeface="Tahoma" panose="020B0604030504040204" pitchFamily="34" charset="0"/>
                        </a:rPr>
                        <a:t>&lt;/p&gt;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cap="none" normalizeH="0" baseline="0" dirty="0">
                          <a:ln>
                            <a:noFill/>
                          </a:ln>
                          <a:solidFill>
                            <a:srgbClr val="FF0000"/>
                          </a:solidFill>
                          <a:effectLst/>
                          <a:latin typeface="Tahoma" panose="020B0604030504040204" pitchFamily="34" charset="0"/>
                          <a:cs typeface="Tahoma" panose="020B0604030504040204" pitchFamily="34" charset="0"/>
                        </a:rPr>
                        <a:t>&lt;link </a:t>
                      </a:r>
                      <a:r>
                        <a:rPr kumimoji="0" lang="en-US" sz="1400" b="0" i="0" u="none" strike="noStrike" cap="none" normalizeH="0" baseline="0" dirty="0" err="1">
                          <a:ln>
                            <a:noFill/>
                          </a:ln>
                          <a:solidFill>
                            <a:srgbClr val="FF0000"/>
                          </a:solidFill>
                          <a:effectLst/>
                          <a:latin typeface="Tahoma" panose="020B0604030504040204" pitchFamily="34" charset="0"/>
                          <a:cs typeface="Tahoma" panose="020B0604030504040204" pitchFamily="34" charset="0"/>
                        </a:rPr>
                        <a:t>rel</a:t>
                      </a:r>
                      <a:r>
                        <a:rPr kumimoji="0" lang="en-US" sz="1400" b="0" i="0" u="none" strike="noStrike" cap="none" normalizeH="0" baseline="0" dirty="0">
                          <a:ln>
                            <a:noFill/>
                          </a:ln>
                          <a:solidFill>
                            <a:srgbClr val="FF0000"/>
                          </a:solidFill>
                          <a:effectLst/>
                          <a:latin typeface="Tahoma" panose="020B0604030504040204" pitchFamily="34" charset="0"/>
                          <a:cs typeface="Tahoma" panose="020B0604030504040204" pitchFamily="34" charset="0"/>
                        </a:rPr>
                        <a:t>=“stylesheet “ </a:t>
                      </a:r>
                      <a:r>
                        <a:rPr kumimoji="0" lang="en-US" sz="1400" b="0" i="0" u="none" strike="noStrike" cap="none" normalizeH="0" baseline="0" dirty="0" err="1">
                          <a:ln>
                            <a:noFill/>
                          </a:ln>
                          <a:solidFill>
                            <a:srgbClr val="FF0000"/>
                          </a:solidFill>
                          <a:effectLst/>
                          <a:latin typeface="Tahoma" panose="020B0604030504040204" pitchFamily="34" charset="0"/>
                          <a:cs typeface="Tahoma" panose="020B0604030504040204" pitchFamily="34" charset="0"/>
                        </a:rPr>
                        <a:t>href</a:t>
                      </a:r>
                      <a:r>
                        <a:rPr kumimoji="0" lang="en-US" sz="1400" b="0" i="0" u="none" strike="noStrike" cap="none" normalizeH="0" baseline="0" dirty="0">
                          <a:ln>
                            <a:noFill/>
                          </a:ln>
                          <a:solidFill>
                            <a:srgbClr val="FF0000"/>
                          </a:solidFill>
                          <a:effectLst/>
                          <a:latin typeface="Tahoma" panose="020B0604030504040204" pitchFamily="34" charset="0"/>
                          <a:cs typeface="Tahoma" panose="020B0604030504040204" pitchFamily="34" charset="0"/>
                        </a:rPr>
                        <a:t>=“</a:t>
                      </a:r>
                      <a:r>
                        <a:rPr kumimoji="0" lang="en-US" sz="1400" b="0" i="0" u="none" strike="noStrike" cap="none" normalizeH="0" baseline="0" dirty="0">
                          <a:ln>
                            <a:noFill/>
                          </a:ln>
                          <a:solidFill>
                            <a:schemeClr val="tx2">
                              <a:lumMod val="75000"/>
                            </a:schemeClr>
                          </a:solidFill>
                          <a:effectLst/>
                          <a:latin typeface="Tahoma" panose="020B0604030504040204" pitchFamily="34" charset="0"/>
                          <a:cs typeface="Tahoma" panose="020B0604030504040204" pitchFamily="34" charset="0"/>
                        </a:rPr>
                        <a:t>main.css</a:t>
                      </a:r>
                      <a:r>
                        <a:rPr kumimoji="0" lang="en-US" sz="1400" b="0" i="0" u="none" strike="noStrike" cap="none" normalizeH="0" baseline="0" dirty="0">
                          <a:ln>
                            <a:noFill/>
                          </a:ln>
                          <a:solidFill>
                            <a:srgbClr val="FF0000"/>
                          </a:solidFill>
                          <a:effectLst/>
                          <a:latin typeface="Tahoma" panose="020B0604030504040204" pitchFamily="34" charset="0"/>
                          <a:cs typeface="Tahoma" panose="020B0604030504040204" pitchFamily="34" charset="0"/>
                        </a:rPr>
                        <a:t>” /&gt;</a:t>
                      </a:r>
                      <a:endParaRPr kumimoji="0" lang="en-US" sz="1600" b="0" i="0" u="none" strike="noStrike" cap="none" normalizeH="0" baseline="0" dirty="0">
                        <a:ln>
                          <a:noFill/>
                        </a:ln>
                        <a:solidFill>
                          <a:srgbClr val="FF0000"/>
                        </a:solidFill>
                        <a:effectLst/>
                        <a:latin typeface="Tahoma" panose="020B0604030504040204" pitchFamily="34" charset="0"/>
                        <a:cs typeface="Tahoma" panose="020B0604030504040204" pitchFamily="34" charset="0"/>
                      </a:endParaRPr>
                    </a:p>
                    <a:p>
                      <a:endParaRPr lang="en-US" sz="1600" dirty="0">
                        <a:latin typeface="Tahoma" panose="020B0604030504040204" pitchFamily="34" charset="0"/>
                      </a:endParaRPr>
                    </a:p>
                    <a:p>
                      <a:r>
                        <a:rPr lang="en-US" sz="1400" dirty="0">
                          <a:latin typeface="Tahoma" panose="020B0604030504040204" pitchFamily="34" charset="0"/>
                        </a:rPr>
                        <a:t>&lt;p class=“TieuDe1”&gt;</a:t>
                      </a:r>
                    </a:p>
                    <a:p>
                      <a:r>
                        <a:rPr lang="en-US" sz="1400" dirty="0">
                          <a:latin typeface="Tahoma" panose="020B0604030504040204" pitchFamily="34" charset="0"/>
                        </a:rPr>
                        <a:t>      Test</a:t>
                      </a:r>
                      <a:br>
                        <a:rPr lang="en-US" sz="1400" dirty="0">
                          <a:latin typeface="Tahoma" panose="020B0604030504040204" pitchFamily="34" charset="0"/>
                        </a:rPr>
                      </a:br>
                      <a:r>
                        <a:rPr lang="en-US" sz="1400" dirty="0">
                          <a:latin typeface="Tahoma" panose="020B0604030504040204" pitchFamily="34" charset="0"/>
                        </a:rPr>
                        <a:t>&lt;/p&gt;</a:t>
                      </a:r>
                    </a:p>
                  </a:txBody>
                  <a:tcPr/>
                </a:tc>
                <a:extLst>
                  <a:ext uri="{0D108BD9-81ED-4DB2-BD59-A6C34878D82A}">
                    <a16:rowId xmlns:a16="http://schemas.microsoft.com/office/drawing/2014/main" val="10002"/>
                  </a:ext>
                </a:extLst>
              </a:tr>
              <a:tr h="370840">
                <a:tc>
                  <a:txBody>
                    <a:bodyPr/>
                    <a:lstStyle/>
                    <a:p>
                      <a:r>
                        <a:rPr lang="en-US" sz="1600" dirty="0" err="1">
                          <a:latin typeface="Tahoma" panose="020B0604030504040204" pitchFamily="34" charset="0"/>
                        </a:rPr>
                        <a:t>Ưu</a:t>
                      </a:r>
                      <a:r>
                        <a:rPr lang="en-US" sz="1600" baseline="0" dirty="0">
                          <a:latin typeface="Tahoma" panose="020B0604030504040204" pitchFamily="34" charset="0"/>
                        </a:rPr>
                        <a:t> </a:t>
                      </a:r>
                      <a:r>
                        <a:rPr lang="en-US" sz="1600" baseline="0" dirty="0" err="1">
                          <a:latin typeface="Tahoma" panose="020B0604030504040204" pitchFamily="34" charset="0"/>
                        </a:rPr>
                        <a:t>điểm</a:t>
                      </a:r>
                      <a:endParaRPr lang="en-US" sz="1600" dirty="0">
                        <a:latin typeface="Tahoma" panose="020B0604030504040204" pitchFamily="34" charset="0"/>
                      </a:endParaRPr>
                    </a:p>
                  </a:txBody>
                  <a:tcPr/>
                </a:tc>
                <a:tc>
                  <a:txBody>
                    <a:bodyPr/>
                    <a:lstStyle/>
                    <a:p>
                      <a:pPr>
                        <a:buFont typeface="Arial" pitchFamily="34" charset="0"/>
                        <a:buChar char="•"/>
                      </a:pPr>
                      <a:r>
                        <a:rPr lang="en-US" sz="1400" dirty="0">
                          <a:latin typeface="Tahoma" panose="020B0604030504040204" pitchFamily="34" charset="0"/>
                        </a:rPr>
                        <a:t> </a:t>
                      </a:r>
                      <a:r>
                        <a:rPr lang="en-US" sz="1400" dirty="0" err="1">
                          <a:latin typeface="Tahoma" panose="020B0604030504040204" pitchFamily="34" charset="0"/>
                        </a:rPr>
                        <a:t>Dễ</a:t>
                      </a:r>
                      <a:r>
                        <a:rPr lang="en-US" sz="1400" baseline="0" dirty="0">
                          <a:latin typeface="Tahoma" panose="020B0604030504040204" pitchFamily="34" charset="0"/>
                        </a:rPr>
                        <a:t> </a:t>
                      </a:r>
                      <a:r>
                        <a:rPr lang="en-US" sz="1400" baseline="0" dirty="0" err="1">
                          <a:latin typeface="Tahoma" panose="020B0604030504040204" pitchFamily="34" charset="0"/>
                        </a:rPr>
                        <a:t>dàng</a:t>
                      </a:r>
                      <a:r>
                        <a:rPr lang="en-US" sz="1400" baseline="0" dirty="0">
                          <a:latin typeface="Tahoma" panose="020B0604030504040204" pitchFamily="34" charset="0"/>
                        </a:rPr>
                        <a:t> </a:t>
                      </a:r>
                      <a:r>
                        <a:rPr lang="en-US" sz="1400" baseline="0" dirty="0" err="1">
                          <a:latin typeface="Tahoma" panose="020B0604030504040204" pitchFamily="34" charset="0"/>
                        </a:rPr>
                        <a:t>quản</a:t>
                      </a:r>
                      <a:r>
                        <a:rPr lang="en-US" sz="1400" baseline="0" dirty="0">
                          <a:latin typeface="Tahoma" panose="020B0604030504040204" pitchFamily="34" charset="0"/>
                        </a:rPr>
                        <a:t> </a:t>
                      </a:r>
                      <a:r>
                        <a:rPr lang="en-US" sz="1400" baseline="0" dirty="0" err="1">
                          <a:latin typeface="Tahoma" panose="020B0604030504040204" pitchFamily="34" charset="0"/>
                        </a:rPr>
                        <a:t>lý</a:t>
                      </a:r>
                      <a:r>
                        <a:rPr lang="en-US" sz="1400" baseline="0" dirty="0">
                          <a:latin typeface="Tahoma" panose="020B0604030504040204" pitchFamily="34" charset="0"/>
                        </a:rPr>
                        <a:t> Style </a:t>
                      </a:r>
                      <a:r>
                        <a:rPr lang="en-US" sz="1400" baseline="0" dirty="0" err="1">
                          <a:latin typeface="Tahoma" panose="020B0604030504040204" pitchFamily="34" charset="0"/>
                        </a:rPr>
                        <a:t>theo</a:t>
                      </a:r>
                      <a:r>
                        <a:rPr lang="en-US" sz="1400" baseline="0" dirty="0">
                          <a:latin typeface="Tahoma" panose="020B0604030504040204" pitchFamily="34" charset="0"/>
                        </a:rPr>
                        <a:t> </a:t>
                      </a:r>
                      <a:r>
                        <a:rPr lang="en-US" sz="1400" baseline="0" dirty="0" err="1">
                          <a:latin typeface="Tahoma" panose="020B0604030504040204" pitchFamily="34" charset="0"/>
                        </a:rPr>
                        <a:t>từng</a:t>
                      </a:r>
                      <a:r>
                        <a:rPr lang="en-US" sz="1400" baseline="0" dirty="0">
                          <a:latin typeface="Tahoma" panose="020B0604030504040204" pitchFamily="34" charset="0"/>
                        </a:rPr>
                        <a:t> tag </a:t>
                      </a:r>
                      <a:r>
                        <a:rPr lang="en-US" sz="1400" baseline="0" dirty="0" err="1">
                          <a:latin typeface="Tahoma" panose="020B0604030504040204" pitchFamily="34" charset="0"/>
                        </a:rPr>
                        <a:t>của</a:t>
                      </a:r>
                      <a:r>
                        <a:rPr lang="en-US" sz="1400" baseline="0" dirty="0">
                          <a:latin typeface="Tahoma" panose="020B0604030504040204" pitchFamily="34" charset="0"/>
                        </a:rPr>
                        <a:t> </a:t>
                      </a:r>
                      <a:r>
                        <a:rPr lang="en-US" sz="1400" baseline="0" dirty="0" err="1">
                          <a:latin typeface="Tahoma" panose="020B0604030504040204" pitchFamily="34" charset="0"/>
                        </a:rPr>
                        <a:t>tài</a:t>
                      </a:r>
                      <a:r>
                        <a:rPr lang="en-US" sz="1400" baseline="0" dirty="0">
                          <a:latin typeface="Tahoma" panose="020B0604030504040204" pitchFamily="34" charset="0"/>
                        </a:rPr>
                        <a:t> </a:t>
                      </a:r>
                      <a:r>
                        <a:rPr lang="en-US" sz="1400" baseline="0" dirty="0" err="1">
                          <a:latin typeface="Tahoma" panose="020B0604030504040204" pitchFamily="34" charset="0"/>
                        </a:rPr>
                        <a:t>liệu</a:t>
                      </a:r>
                      <a:r>
                        <a:rPr lang="en-US" sz="1400" baseline="0" dirty="0">
                          <a:latin typeface="Tahoma" panose="020B0604030504040204" pitchFamily="34" charset="0"/>
                        </a:rPr>
                        <a:t> web. </a:t>
                      </a:r>
                    </a:p>
                    <a:p>
                      <a:pPr>
                        <a:buFont typeface="Arial" pitchFamily="34" charset="0"/>
                        <a:buChar char="•"/>
                      </a:pPr>
                      <a:r>
                        <a:rPr lang="en-US" sz="1400" baseline="0" dirty="0">
                          <a:latin typeface="Tahoma" panose="020B0604030504040204" pitchFamily="34" charset="0"/>
                        </a:rPr>
                        <a:t> </a:t>
                      </a:r>
                      <a:r>
                        <a:rPr lang="en-US" sz="1400" baseline="0" dirty="0" err="1">
                          <a:latin typeface="Tahoma" panose="020B0604030504040204" pitchFamily="34" charset="0"/>
                        </a:rPr>
                        <a:t>Có</a:t>
                      </a:r>
                      <a:r>
                        <a:rPr lang="en-US" sz="1400" baseline="0" dirty="0">
                          <a:latin typeface="Tahoma" panose="020B0604030504040204" pitchFamily="34" charset="0"/>
                        </a:rPr>
                        <a:t> </a:t>
                      </a:r>
                      <a:r>
                        <a:rPr lang="en-US" sz="1400" baseline="0" dirty="0" err="1">
                          <a:latin typeface="Tahoma" panose="020B0604030504040204" pitchFamily="34" charset="0"/>
                        </a:rPr>
                        <a:t>độ</a:t>
                      </a:r>
                      <a:r>
                        <a:rPr lang="en-US" sz="1400" baseline="0" dirty="0">
                          <a:latin typeface="Tahoma" panose="020B0604030504040204" pitchFamily="34" charset="0"/>
                        </a:rPr>
                        <a:t> </a:t>
                      </a:r>
                      <a:r>
                        <a:rPr lang="en-US" sz="1400" baseline="0" dirty="0" err="1">
                          <a:latin typeface="Tahoma" panose="020B0604030504040204" pitchFamily="34" charset="0"/>
                        </a:rPr>
                        <a:t>ưu</a:t>
                      </a:r>
                      <a:r>
                        <a:rPr lang="en-US" sz="1400" baseline="0" dirty="0">
                          <a:latin typeface="Tahoma" panose="020B0604030504040204" pitchFamily="34" charset="0"/>
                        </a:rPr>
                        <a:t> </a:t>
                      </a:r>
                      <a:r>
                        <a:rPr lang="en-US" sz="1400" baseline="0" dirty="0" err="1">
                          <a:latin typeface="Tahoma" panose="020B0604030504040204" pitchFamily="34" charset="0"/>
                        </a:rPr>
                        <a:t>tiên</a:t>
                      </a:r>
                      <a:r>
                        <a:rPr lang="en-US" sz="1400" baseline="0" dirty="0">
                          <a:latin typeface="Tahoma" panose="020B0604030504040204" pitchFamily="34" charset="0"/>
                        </a:rPr>
                        <a:t> </a:t>
                      </a:r>
                      <a:r>
                        <a:rPr lang="en-US" sz="1400" baseline="0" dirty="0" err="1">
                          <a:latin typeface="Tahoma" panose="020B0604030504040204" pitchFamily="34" charset="0"/>
                        </a:rPr>
                        <a:t>cao</a:t>
                      </a:r>
                      <a:r>
                        <a:rPr lang="en-US" sz="1400" baseline="0" dirty="0">
                          <a:latin typeface="Tahoma" panose="020B0604030504040204" pitchFamily="34" charset="0"/>
                        </a:rPr>
                        <a:t> </a:t>
                      </a:r>
                      <a:r>
                        <a:rPr lang="en-US" sz="1400" baseline="0" dirty="0" err="1">
                          <a:latin typeface="Tahoma" panose="020B0604030504040204" pitchFamily="34" charset="0"/>
                        </a:rPr>
                        <a:t>nhất</a:t>
                      </a:r>
                      <a:endParaRPr lang="en-US" sz="1400" dirty="0">
                        <a:latin typeface="Tahoma" panose="020B0604030504040204" pitchFamily="34" charset="0"/>
                      </a:endParaRPr>
                    </a:p>
                  </a:txBody>
                  <a:tcPr/>
                </a:tc>
                <a:tc>
                  <a:txBody>
                    <a:bodyPr/>
                    <a:lstStyle/>
                    <a:p>
                      <a:pPr>
                        <a:buFont typeface="Arial" pitchFamily="34" charset="0"/>
                        <a:buChar char="•"/>
                      </a:pPr>
                      <a:r>
                        <a:rPr lang="en-US" sz="1400" dirty="0">
                          <a:latin typeface="Tahoma" panose="020B0604030504040204" pitchFamily="34" charset="0"/>
                        </a:rPr>
                        <a:t> </a:t>
                      </a:r>
                      <a:r>
                        <a:rPr lang="en-US" sz="1400" dirty="0" err="1">
                          <a:latin typeface="Tahoma" panose="020B0604030504040204" pitchFamily="34" charset="0"/>
                        </a:rPr>
                        <a:t>Dễ</a:t>
                      </a:r>
                      <a:r>
                        <a:rPr lang="en-US" sz="1400" baseline="0" dirty="0">
                          <a:latin typeface="Tahoma" panose="020B0604030504040204" pitchFamily="34" charset="0"/>
                        </a:rPr>
                        <a:t> </a:t>
                      </a:r>
                      <a:r>
                        <a:rPr lang="en-US" sz="1400" baseline="0" dirty="0" err="1">
                          <a:latin typeface="Tahoma" panose="020B0604030504040204" pitchFamily="34" charset="0"/>
                        </a:rPr>
                        <a:t>dàng</a:t>
                      </a:r>
                      <a:r>
                        <a:rPr lang="en-US" sz="1400" baseline="0" dirty="0">
                          <a:latin typeface="Tahoma" panose="020B0604030504040204" pitchFamily="34" charset="0"/>
                        </a:rPr>
                        <a:t> </a:t>
                      </a:r>
                      <a:r>
                        <a:rPr lang="en-US" sz="1400" baseline="0" dirty="0" err="1">
                          <a:latin typeface="Tahoma" panose="020B0604030504040204" pitchFamily="34" charset="0"/>
                        </a:rPr>
                        <a:t>quản</a:t>
                      </a:r>
                      <a:r>
                        <a:rPr lang="en-US" sz="1400" baseline="0" dirty="0">
                          <a:latin typeface="Tahoma" panose="020B0604030504040204" pitchFamily="34" charset="0"/>
                        </a:rPr>
                        <a:t> </a:t>
                      </a:r>
                      <a:r>
                        <a:rPr lang="en-US" sz="1400" baseline="0" dirty="0" err="1">
                          <a:latin typeface="Tahoma" panose="020B0604030504040204" pitchFamily="34" charset="0"/>
                        </a:rPr>
                        <a:t>lý</a:t>
                      </a:r>
                      <a:r>
                        <a:rPr lang="en-US" sz="1400" baseline="0" dirty="0">
                          <a:latin typeface="Tahoma" panose="020B0604030504040204" pitchFamily="34" charset="0"/>
                        </a:rPr>
                        <a:t> Style </a:t>
                      </a:r>
                      <a:r>
                        <a:rPr lang="en-US" sz="1400" baseline="0" dirty="0" err="1">
                          <a:latin typeface="Tahoma" panose="020B0604030504040204" pitchFamily="34" charset="0"/>
                        </a:rPr>
                        <a:t>theo</a:t>
                      </a:r>
                      <a:r>
                        <a:rPr lang="en-US" sz="1400" baseline="0" dirty="0">
                          <a:latin typeface="Tahoma" panose="020B0604030504040204" pitchFamily="34" charset="0"/>
                        </a:rPr>
                        <a:t> </a:t>
                      </a:r>
                      <a:r>
                        <a:rPr lang="en-US" sz="1400" baseline="0" dirty="0" err="1">
                          <a:latin typeface="Tahoma" panose="020B0604030504040204" pitchFamily="34" charset="0"/>
                        </a:rPr>
                        <a:t>từng</a:t>
                      </a:r>
                      <a:r>
                        <a:rPr lang="en-US" sz="1400" baseline="0" dirty="0">
                          <a:latin typeface="Tahoma" panose="020B0604030504040204" pitchFamily="34" charset="0"/>
                        </a:rPr>
                        <a:t> </a:t>
                      </a:r>
                      <a:r>
                        <a:rPr lang="en-US" sz="1400" baseline="0" dirty="0" err="1">
                          <a:latin typeface="Tahoma" panose="020B0604030504040204" pitchFamily="34" charset="0"/>
                        </a:rPr>
                        <a:t>tài</a:t>
                      </a:r>
                      <a:r>
                        <a:rPr lang="en-US" sz="1400" baseline="0" dirty="0">
                          <a:latin typeface="Tahoma" panose="020B0604030504040204" pitchFamily="34" charset="0"/>
                        </a:rPr>
                        <a:t> </a:t>
                      </a:r>
                      <a:r>
                        <a:rPr lang="en-US" sz="1400" baseline="0" dirty="0" err="1">
                          <a:latin typeface="Tahoma" panose="020B0604030504040204" pitchFamily="34" charset="0"/>
                        </a:rPr>
                        <a:t>liệu</a:t>
                      </a:r>
                      <a:r>
                        <a:rPr lang="en-US" sz="1400" baseline="0" dirty="0">
                          <a:latin typeface="Tahoma" panose="020B0604030504040204" pitchFamily="34" charset="0"/>
                        </a:rPr>
                        <a:t> web. </a:t>
                      </a:r>
                    </a:p>
                    <a:p>
                      <a:pPr>
                        <a:buFont typeface="Arial" pitchFamily="34" charset="0"/>
                        <a:buChar char="•"/>
                      </a:pPr>
                      <a:r>
                        <a:rPr lang="en-US" sz="1400" baseline="0" dirty="0">
                          <a:latin typeface="Tahoma" panose="020B0604030504040204" pitchFamily="34" charset="0"/>
                        </a:rPr>
                        <a:t> </a:t>
                      </a:r>
                      <a:r>
                        <a:rPr lang="en-US" sz="1400" baseline="0" dirty="0" err="1">
                          <a:latin typeface="Tahoma" panose="020B0604030504040204" pitchFamily="34" charset="0"/>
                        </a:rPr>
                        <a:t>Không</a:t>
                      </a:r>
                      <a:r>
                        <a:rPr lang="en-US" sz="1400" baseline="0" dirty="0">
                          <a:latin typeface="Tahoma" panose="020B0604030504040204" pitchFamily="34" charset="0"/>
                        </a:rPr>
                        <a:t> </a:t>
                      </a:r>
                      <a:r>
                        <a:rPr lang="en-US" sz="1400" baseline="0" dirty="0" err="1">
                          <a:latin typeface="Tahoma" panose="020B0604030504040204" pitchFamily="34" charset="0"/>
                        </a:rPr>
                        <a:t>cần</a:t>
                      </a:r>
                      <a:r>
                        <a:rPr lang="en-US" sz="1400" baseline="0" dirty="0">
                          <a:latin typeface="Tahoma" panose="020B0604030504040204" pitchFamily="34" charset="0"/>
                        </a:rPr>
                        <a:t> </a:t>
                      </a:r>
                      <a:r>
                        <a:rPr lang="en-US" sz="1400" baseline="0" dirty="0" err="1">
                          <a:latin typeface="Tahoma" panose="020B0604030504040204" pitchFamily="34" charset="0"/>
                        </a:rPr>
                        <a:t>tải</a:t>
                      </a:r>
                      <a:r>
                        <a:rPr lang="en-US" sz="1400" baseline="0" dirty="0">
                          <a:latin typeface="Tahoma" panose="020B0604030504040204" pitchFamily="34" charset="0"/>
                        </a:rPr>
                        <a:t> </a:t>
                      </a:r>
                      <a:r>
                        <a:rPr lang="en-US" sz="1400" baseline="0" dirty="0" err="1">
                          <a:latin typeface="Tahoma" panose="020B0604030504040204" pitchFamily="34" charset="0"/>
                        </a:rPr>
                        <a:t>thêm</a:t>
                      </a:r>
                      <a:r>
                        <a:rPr lang="en-US" sz="1400" baseline="0" dirty="0">
                          <a:latin typeface="Tahoma" panose="020B0604030504040204" pitchFamily="34" charset="0"/>
                        </a:rPr>
                        <a:t> </a:t>
                      </a:r>
                      <a:r>
                        <a:rPr lang="en-US" sz="1400" baseline="0" dirty="0" err="1">
                          <a:latin typeface="Tahoma" panose="020B0604030504040204" pitchFamily="34" charset="0"/>
                        </a:rPr>
                        <a:t>các</a:t>
                      </a:r>
                      <a:r>
                        <a:rPr lang="en-US" sz="1400" baseline="0" dirty="0">
                          <a:latin typeface="Tahoma" panose="020B0604030504040204" pitchFamily="34" charset="0"/>
                        </a:rPr>
                        <a:t> </a:t>
                      </a:r>
                      <a:r>
                        <a:rPr lang="en-US" sz="1400" baseline="0" dirty="0" err="1">
                          <a:latin typeface="Tahoma" panose="020B0604030504040204" pitchFamily="34" charset="0"/>
                        </a:rPr>
                        <a:t>trang</a:t>
                      </a:r>
                      <a:r>
                        <a:rPr lang="en-US" sz="1400" baseline="0" dirty="0">
                          <a:latin typeface="Tahoma" panose="020B0604030504040204" pitchFamily="34" charset="0"/>
                        </a:rPr>
                        <a:t> </a:t>
                      </a:r>
                      <a:r>
                        <a:rPr lang="en-US" sz="1400" baseline="0" dirty="0" err="1">
                          <a:latin typeface="Tahoma" panose="020B0604030504040204" pitchFamily="34" charset="0"/>
                        </a:rPr>
                        <a:t>thông</a:t>
                      </a:r>
                      <a:r>
                        <a:rPr lang="en-US" sz="1400" baseline="0" dirty="0">
                          <a:latin typeface="Tahoma" panose="020B0604030504040204" pitchFamily="34" charset="0"/>
                        </a:rPr>
                        <a:t> tin </a:t>
                      </a:r>
                      <a:r>
                        <a:rPr lang="en-US" sz="1400" baseline="0" dirty="0" err="1">
                          <a:latin typeface="Tahoma" panose="020B0604030504040204" pitchFamily="34" charset="0"/>
                        </a:rPr>
                        <a:t>khác</a:t>
                      </a:r>
                      <a:r>
                        <a:rPr lang="en-US" sz="1400" baseline="0" dirty="0">
                          <a:latin typeface="Tahoma" panose="020B0604030504040204" pitchFamily="34" charset="0"/>
                        </a:rPr>
                        <a:t> </a:t>
                      </a:r>
                      <a:r>
                        <a:rPr lang="en-US" sz="1400" baseline="0" dirty="0" err="1">
                          <a:latin typeface="Tahoma" panose="020B0604030504040204" pitchFamily="34" charset="0"/>
                        </a:rPr>
                        <a:t>cho</a:t>
                      </a:r>
                      <a:r>
                        <a:rPr lang="en-US" sz="1400" baseline="0" dirty="0">
                          <a:latin typeface="Tahoma" panose="020B0604030504040204" pitchFamily="34" charset="0"/>
                        </a:rPr>
                        <a:t> style</a:t>
                      </a:r>
                      <a:endParaRPr lang="en-US" sz="1400" dirty="0">
                        <a:latin typeface="Tahoma" panose="020B0604030504040204" pitchFamily="34" charset="0"/>
                      </a:endParaRPr>
                    </a:p>
                  </a:txBody>
                  <a:tcPr/>
                </a:tc>
                <a:tc>
                  <a:txBody>
                    <a:bodyPr/>
                    <a:lstStyle/>
                    <a:p>
                      <a:pPr>
                        <a:buFont typeface="Arial" pitchFamily="34" charset="0"/>
                        <a:buChar char="•"/>
                      </a:pPr>
                      <a:r>
                        <a:rPr lang="en-US" sz="1400" dirty="0">
                          <a:latin typeface="Tahoma" panose="020B0604030504040204" pitchFamily="34" charset="0"/>
                        </a:rPr>
                        <a:t> </a:t>
                      </a:r>
                      <a:r>
                        <a:rPr lang="en-US" sz="1400" dirty="0" err="1">
                          <a:latin typeface="Tahoma" panose="020B0604030504040204" pitchFamily="34" charset="0"/>
                        </a:rPr>
                        <a:t>Có</a:t>
                      </a:r>
                      <a:r>
                        <a:rPr lang="en-US" sz="1400" baseline="0" dirty="0">
                          <a:latin typeface="Tahoma" panose="020B0604030504040204" pitchFamily="34" charset="0"/>
                        </a:rPr>
                        <a:t> </a:t>
                      </a:r>
                      <a:r>
                        <a:rPr lang="en-US" sz="1400" baseline="0" dirty="0" err="1">
                          <a:latin typeface="Tahoma" panose="020B0604030504040204" pitchFamily="34" charset="0"/>
                        </a:rPr>
                        <a:t>thể</a:t>
                      </a:r>
                      <a:r>
                        <a:rPr lang="en-US" sz="1400" baseline="0" dirty="0">
                          <a:latin typeface="Tahoma" panose="020B0604030504040204" pitchFamily="34" charset="0"/>
                        </a:rPr>
                        <a:t> </a:t>
                      </a:r>
                      <a:r>
                        <a:rPr lang="en-US" sz="1400" baseline="0" dirty="0" err="1">
                          <a:latin typeface="Tahoma" panose="020B0604030504040204" pitchFamily="34" charset="0"/>
                        </a:rPr>
                        <a:t>thiết</a:t>
                      </a:r>
                      <a:r>
                        <a:rPr lang="en-US" sz="1400" baseline="0" dirty="0">
                          <a:latin typeface="Tahoma" panose="020B0604030504040204" pitchFamily="34" charset="0"/>
                        </a:rPr>
                        <a:t> </a:t>
                      </a:r>
                      <a:r>
                        <a:rPr lang="en-US" sz="1400" baseline="0" dirty="0" err="1">
                          <a:latin typeface="Tahoma" panose="020B0604030504040204" pitchFamily="34" charset="0"/>
                        </a:rPr>
                        <a:t>lập</a:t>
                      </a:r>
                      <a:r>
                        <a:rPr lang="en-US" sz="1400" baseline="0" dirty="0">
                          <a:latin typeface="Tahoma" panose="020B0604030504040204" pitchFamily="34" charset="0"/>
                        </a:rPr>
                        <a:t> Style </a:t>
                      </a:r>
                      <a:r>
                        <a:rPr lang="en-US" sz="1400" baseline="0" dirty="0" err="1">
                          <a:latin typeface="Tahoma" panose="020B0604030504040204" pitchFamily="34" charset="0"/>
                        </a:rPr>
                        <a:t>cho</a:t>
                      </a:r>
                      <a:r>
                        <a:rPr lang="en-US" sz="1400" baseline="0" dirty="0">
                          <a:latin typeface="Tahoma" panose="020B0604030504040204" pitchFamily="34" charset="0"/>
                        </a:rPr>
                        <a:t> </a:t>
                      </a:r>
                      <a:r>
                        <a:rPr lang="en-US" sz="1400" baseline="0" dirty="0" err="1">
                          <a:latin typeface="Tahoma" panose="020B0604030504040204" pitchFamily="34" charset="0"/>
                        </a:rPr>
                        <a:t>nhiều</a:t>
                      </a:r>
                      <a:r>
                        <a:rPr lang="en-US" sz="1400" baseline="0" dirty="0">
                          <a:latin typeface="Tahoma" panose="020B0604030504040204" pitchFamily="34" charset="0"/>
                        </a:rPr>
                        <a:t> </a:t>
                      </a:r>
                      <a:r>
                        <a:rPr lang="en-US" sz="1400" baseline="0" dirty="0" err="1">
                          <a:latin typeface="Tahoma" panose="020B0604030504040204" pitchFamily="34" charset="0"/>
                        </a:rPr>
                        <a:t>tài</a:t>
                      </a:r>
                      <a:r>
                        <a:rPr lang="en-US" sz="1400" baseline="0" dirty="0">
                          <a:latin typeface="Tahoma" panose="020B0604030504040204" pitchFamily="34" charset="0"/>
                        </a:rPr>
                        <a:t> </a:t>
                      </a:r>
                      <a:r>
                        <a:rPr lang="en-US" sz="1400" baseline="0" dirty="0" err="1">
                          <a:latin typeface="Tahoma" panose="020B0604030504040204" pitchFamily="34" charset="0"/>
                        </a:rPr>
                        <a:t>liệu</a:t>
                      </a:r>
                      <a:r>
                        <a:rPr lang="en-US" sz="1400" baseline="0" dirty="0">
                          <a:latin typeface="Tahoma" panose="020B0604030504040204" pitchFamily="34" charset="0"/>
                        </a:rPr>
                        <a:t> web.</a:t>
                      </a:r>
                    </a:p>
                    <a:p>
                      <a:pPr>
                        <a:buFont typeface="Arial" pitchFamily="34" charset="0"/>
                        <a:buChar char="•"/>
                      </a:pPr>
                      <a:r>
                        <a:rPr lang="en-US" sz="1400" baseline="0" dirty="0">
                          <a:latin typeface="Tahoma" panose="020B0604030504040204" pitchFamily="34" charset="0"/>
                        </a:rPr>
                        <a:t> </a:t>
                      </a:r>
                      <a:r>
                        <a:rPr lang="en-US" sz="1400" baseline="0" dirty="0" err="1">
                          <a:latin typeface="Tahoma" panose="020B0604030504040204" pitchFamily="34" charset="0"/>
                        </a:rPr>
                        <a:t>Thông</a:t>
                      </a:r>
                      <a:r>
                        <a:rPr lang="en-US" sz="1400" baseline="0" dirty="0">
                          <a:latin typeface="Tahoma" panose="020B0604030504040204" pitchFamily="34" charset="0"/>
                        </a:rPr>
                        <a:t> tin </a:t>
                      </a:r>
                      <a:r>
                        <a:rPr lang="en-US" sz="1400" baseline="0" dirty="0" err="1">
                          <a:latin typeface="Tahoma" panose="020B0604030504040204" pitchFamily="34" charset="0"/>
                        </a:rPr>
                        <a:t>các</a:t>
                      </a:r>
                      <a:r>
                        <a:rPr lang="en-US" sz="1400" baseline="0" dirty="0">
                          <a:latin typeface="Tahoma" panose="020B0604030504040204" pitchFamily="34" charset="0"/>
                        </a:rPr>
                        <a:t> Style </a:t>
                      </a:r>
                      <a:r>
                        <a:rPr lang="en-US" sz="1400" baseline="0" dirty="0" err="1">
                          <a:latin typeface="Tahoma" panose="020B0604030504040204" pitchFamily="34" charset="0"/>
                        </a:rPr>
                        <a:t>được</a:t>
                      </a:r>
                      <a:r>
                        <a:rPr lang="en-US" sz="1400" baseline="0" dirty="0">
                          <a:latin typeface="Tahoma" panose="020B0604030504040204" pitchFamily="34" charset="0"/>
                        </a:rPr>
                        <a:t> </a:t>
                      </a:r>
                      <a:r>
                        <a:rPr lang="en-US" sz="1400" baseline="0" dirty="0" err="1">
                          <a:latin typeface="Tahoma" panose="020B0604030504040204" pitchFamily="34" charset="0"/>
                        </a:rPr>
                        <a:t>trình</a:t>
                      </a:r>
                      <a:r>
                        <a:rPr lang="en-US" sz="1400" baseline="0" dirty="0">
                          <a:latin typeface="Tahoma" panose="020B0604030504040204" pitchFamily="34" charset="0"/>
                        </a:rPr>
                        <a:t> </a:t>
                      </a:r>
                      <a:r>
                        <a:rPr lang="en-US" sz="1400" baseline="0" dirty="0" err="1">
                          <a:latin typeface="Tahoma" panose="020B0604030504040204" pitchFamily="34" charset="0"/>
                        </a:rPr>
                        <a:t>duyệt</a:t>
                      </a:r>
                      <a:r>
                        <a:rPr lang="en-US" sz="1400" baseline="0" dirty="0">
                          <a:latin typeface="Tahoma" panose="020B0604030504040204" pitchFamily="34" charset="0"/>
                        </a:rPr>
                        <a:t> cache </a:t>
                      </a:r>
                      <a:r>
                        <a:rPr lang="en-US" sz="1400" baseline="0" dirty="0" err="1">
                          <a:latin typeface="Tahoma" panose="020B0604030504040204" pitchFamily="34" charset="0"/>
                        </a:rPr>
                        <a:t>lại</a:t>
                      </a:r>
                      <a:endParaRPr lang="en-US" sz="1400" dirty="0">
                        <a:latin typeface="Tahoma" panose="020B0604030504040204" pitchFamily="34" charset="0"/>
                      </a:endParaRPr>
                    </a:p>
                  </a:txBody>
                  <a:tcPr/>
                </a:tc>
                <a:extLst>
                  <a:ext uri="{0D108BD9-81ED-4DB2-BD59-A6C34878D82A}">
                    <a16:rowId xmlns:a16="http://schemas.microsoft.com/office/drawing/2014/main" val="10003"/>
                  </a:ext>
                </a:extLst>
              </a:tr>
              <a:tr h="370840">
                <a:tc>
                  <a:txBody>
                    <a:bodyPr/>
                    <a:lstStyle/>
                    <a:p>
                      <a:r>
                        <a:rPr lang="en-US" sz="1400" dirty="0" err="1">
                          <a:latin typeface="Tahoma" panose="020B0604030504040204" pitchFamily="34" charset="0"/>
                        </a:rPr>
                        <a:t>Khuyết</a:t>
                      </a:r>
                      <a:r>
                        <a:rPr lang="en-US" sz="1400" baseline="0" dirty="0">
                          <a:latin typeface="Tahoma" panose="020B0604030504040204" pitchFamily="34" charset="0"/>
                        </a:rPr>
                        <a:t> </a:t>
                      </a:r>
                      <a:r>
                        <a:rPr lang="en-US" sz="1400" baseline="0" dirty="0" err="1">
                          <a:latin typeface="Tahoma" panose="020B0604030504040204" pitchFamily="34" charset="0"/>
                        </a:rPr>
                        <a:t>điểm</a:t>
                      </a:r>
                      <a:endParaRPr lang="en-US" sz="1400" dirty="0">
                        <a:latin typeface="Tahoma" panose="020B0604030504040204" pitchFamily="34" charset="0"/>
                      </a:endParaRPr>
                    </a:p>
                  </a:txBody>
                  <a:tcPr/>
                </a:tc>
                <a:tc>
                  <a:txBody>
                    <a:bodyPr/>
                    <a:lstStyle/>
                    <a:p>
                      <a:pPr>
                        <a:buFont typeface="Arial" pitchFamily="34" charset="0"/>
                        <a:buChar char="•"/>
                      </a:pPr>
                      <a:r>
                        <a:rPr lang="en-US" sz="1400" dirty="0">
                          <a:latin typeface="Tahoma" panose="020B0604030504040204" pitchFamily="34" charset="0"/>
                        </a:rPr>
                        <a:t> </a:t>
                      </a:r>
                      <a:r>
                        <a:rPr lang="en-US" sz="1400" dirty="0" err="1">
                          <a:latin typeface="Tahoma" panose="020B0604030504040204" pitchFamily="34" charset="0"/>
                        </a:rPr>
                        <a:t>Cần</a:t>
                      </a:r>
                      <a:r>
                        <a:rPr lang="en-US" sz="1400" baseline="0" dirty="0">
                          <a:latin typeface="Tahoma" panose="020B0604030504040204" pitchFamily="34" charset="0"/>
                        </a:rPr>
                        <a:t> </a:t>
                      </a:r>
                      <a:r>
                        <a:rPr lang="en-US" sz="1400" baseline="0" dirty="0" err="1">
                          <a:latin typeface="Tahoma" panose="020B0604030504040204" pitchFamily="34" charset="0"/>
                        </a:rPr>
                        <a:t>phải</a:t>
                      </a:r>
                      <a:r>
                        <a:rPr lang="en-US" sz="1400" baseline="0" dirty="0">
                          <a:latin typeface="Tahoma" panose="020B0604030504040204" pitchFamily="34" charset="0"/>
                        </a:rPr>
                        <a:t> </a:t>
                      </a:r>
                      <a:r>
                        <a:rPr lang="en-US" sz="1400" baseline="0" dirty="0" err="1">
                          <a:latin typeface="Tahoma" panose="020B0604030504040204" pitchFamily="34" charset="0"/>
                        </a:rPr>
                        <a:t>Khai</a:t>
                      </a:r>
                      <a:r>
                        <a:rPr lang="en-US" sz="1400" baseline="0" dirty="0">
                          <a:latin typeface="Tahoma" panose="020B0604030504040204" pitchFamily="34" charset="0"/>
                        </a:rPr>
                        <a:t> </a:t>
                      </a:r>
                      <a:r>
                        <a:rPr lang="en-US" sz="1400" baseline="0" dirty="0" err="1">
                          <a:latin typeface="Tahoma" panose="020B0604030504040204" pitchFamily="34" charset="0"/>
                        </a:rPr>
                        <a:t>báo</a:t>
                      </a:r>
                      <a:r>
                        <a:rPr lang="en-US" sz="1400" baseline="0" dirty="0">
                          <a:latin typeface="Tahoma" panose="020B0604030504040204" pitchFamily="34" charset="0"/>
                        </a:rPr>
                        <a:t> </a:t>
                      </a:r>
                      <a:r>
                        <a:rPr lang="en-US" sz="1400" baseline="0" dirty="0" err="1">
                          <a:latin typeface="Tahoma" panose="020B0604030504040204" pitchFamily="34" charset="0"/>
                        </a:rPr>
                        <a:t>lại</a:t>
                      </a:r>
                      <a:r>
                        <a:rPr lang="en-US" sz="1400" baseline="0" dirty="0">
                          <a:latin typeface="Tahoma" panose="020B0604030504040204" pitchFamily="34" charset="0"/>
                        </a:rPr>
                        <a:t> </a:t>
                      </a:r>
                      <a:r>
                        <a:rPr lang="en-US" sz="1400" baseline="0" dirty="0" err="1">
                          <a:latin typeface="Tahoma" panose="020B0604030504040204" pitchFamily="34" charset="0"/>
                        </a:rPr>
                        <a:t>thông</a:t>
                      </a:r>
                      <a:r>
                        <a:rPr lang="en-US" sz="1400" baseline="0" dirty="0">
                          <a:latin typeface="Tahoma" panose="020B0604030504040204" pitchFamily="34" charset="0"/>
                        </a:rPr>
                        <a:t> tin style </a:t>
                      </a:r>
                      <a:r>
                        <a:rPr lang="en-US" sz="1400" baseline="0" dirty="0" err="1">
                          <a:latin typeface="Tahoma" panose="020B0604030504040204" pitchFamily="34" charset="0"/>
                        </a:rPr>
                        <a:t>trong</a:t>
                      </a:r>
                      <a:r>
                        <a:rPr lang="en-US" sz="1400" baseline="0" dirty="0">
                          <a:latin typeface="Tahoma" panose="020B0604030504040204" pitchFamily="34" charset="0"/>
                        </a:rPr>
                        <a:t> </a:t>
                      </a:r>
                      <a:r>
                        <a:rPr lang="en-US" sz="1400" baseline="0" dirty="0" err="1">
                          <a:latin typeface="Tahoma" panose="020B0604030504040204" pitchFamily="34" charset="0"/>
                        </a:rPr>
                        <a:t>từng</a:t>
                      </a:r>
                      <a:r>
                        <a:rPr lang="en-US" sz="1400" baseline="0" dirty="0">
                          <a:latin typeface="Tahoma" panose="020B0604030504040204" pitchFamily="34" charset="0"/>
                        </a:rPr>
                        <a:t> </a:t>
                      </a:r>
                      <a:r>
                        <a:rPr lang="en-US" sz="1400" baseline="0" dirty="0" err="1">
                          <a:latin typeface="Tahoma" panose="020B0604030504040204" pitchFamily="34" charset="0"/>
                        </a:rPr>
                        <a:t>tài</a:t>
                      </a:r>
                      <a:r>
                        <a:rPr lang="en-US" sz="1400" baseline="0" dirty="0">
                          <a:latin typeface="Tahoma" panose="020B0604030504040204" pitchFamily="34" charset="0"/>
                        </a:rPr>
                        <a:t> </a:t>
                      </a:r>
                      <a:r>
                        <a:rPr lang="en-US" sz="1400" baseline="0" dirty="0" err="1">
                          <a:latin typeface="Tahoma" panose="020B0604030504040204" pitchFamily="34" charset="0"/>
                        </a:rPr>
                        <a:t>liệu</a:t>
                      </a:r>
                      <a:r>
                        <a:rPr lang="en-US" sz="1400" baseline="0" dirty="0">
                          <a:latin typeface="Tahoma" panose="020B0604030504040204" pitchFamily="34" charset="0"/>
                        </a:rPr>
                        <a:t> Web </a:t>
                      </a:r>
                      <a:r>
                        <a:rPr lang="en-US" sz="1400" baseline="0" dirty="0" err="1">
                          <a:latin typeface="Tahoma" panose="020B0604030504040204" pitchFamily="34" charset="0"/>
                        </a:rPr>
                        <a:t>và</a:t>
                      </a:r>
                      <a:r>
                        <a:rPr lang="en-US" sz="1400" baseline="0" dirty="0">
                          <a:latin typeface="Tahoma" panose="020B0604030504040204" pitchFamily="34" charset="0"/>
                        </a:rPr>
                        <a:t> </a:t>
                      </a:r>
                      <a:r>
                        <a:rPr lang="en-US" sz="1400" baseline="0" dirty="0" err="1">
                          <a:latin typeface="Tahoma" panose="020B0604030504040204" pitchFamily="34" charset="0"/>
                        </a:rPr>
                        <a:t>các</a:t>
                      </a:r>
                      <a:r>
                        <a:rPr lang="en-US" sz="1400" baseline="0" dirty="0">
                          <a:latin typeface="Tahoma" panose="020B0604030504040204" pitchFamily="34" charset="0"/>
                        </a:rPr>
                        <a:t> </a:t>
                      </a:r>
                      <a:r>
                        <a:rPr lang="en-US" sz="1400" baseline="0" dirty="0" err="1">
                          <a:latin typeface="Tahoma" panose="020B0604030504040204" pitchFamily="34" charset="0"/>
                        </a:rPr>
                        <a:t>tài</a:t>
                      </a:r>
                      <a:r>
                        <a:rPr lang="en-US" sz="1400" baseline="0" dirty="0">
                          <a:latin typeface="Tahoma" panose="020B0604030504040204" pitchFamily="34" charset="0"/>
                        </a:rPr>
                        <a:t> </a:t>
                      </a:r>
                      <a:r>
                        <a:rPr lang="en-US" sz="1400" baseline="0" dirty="0" err="1">
                          <a:latin typeface="Tahoma" panose="020B0604030504040204" pitchFamily="34" charset="0"/>
                        </a:rPr>
                        <a:t>liệu</a:t>
                      </a:r>
                      <a:r>
                        <a:rPr lang="en-US" sz="1400" baseline="0" dirty="0">
                          <a:latin typeface="Tahoma" panose="020B0604030504040204" pitchFamily="34" charset="0"/>
                        </a:rPr>
                        <a:t> </a:t>
                      </a:r>
                      <a:r>
                        <a:rPr lang="en-US" sz="1400" baseline="0" dirty="0" err="1">
                          <a:latin typeface="Tahoma" panose="020B0604030504040204" pitchFamily="34" charset="0"/>
                        </a:rPr>
                        <a:t>khác</a:t>
                      </a:r>
                      <a:r>
                        <a:rPr lang="en-US" sz="1400" baseline="0" dirty="0">
                          <a:latin typeface="Tahoma" panose="020B0604030504040204" pitchFamily="34" charset="0"/>
                        </a:rPr>
                        <a:t> </a:t>
                      </a:r>
                      <a:r>
                        <a:rPr lang="en-US" sz="1400" baseline="0" dirty="0" err="1">
                          <a:latin typeface="Tahoma" panose="020B0604030504040204" pitchFamily="34" charset="0"/>
                        </a:rPr>
                        <a:t>một</a:t>
                      </a:r>
                      <a:r>
                        <a:rPr lang="en-US" sz="1400" baseline="0" dirty="0">
                          <a:latin typeface="Tahoma" panose="020B0604030504040204" pitchFamily="34" charset="0"/>
                        </a:rPr>
                        <a:t> </a:t>
                      </a:r>
                      <a:r>
                        <a:rPr lang="en-US" sz="1400" baseline="0" dirty="0" err="1">
                          <a:latin typeface="Tahoma" panose="020B0604030504040204" pitchFamily="34" charset="0"/>
                        </a:rPr>
                        <a:t>cách</a:t>
                      </a:r>
                      <a:r>
                        <a:rPr lang="en-US" sz="1400" baseline="0" dirty="0">
                          <a:latin typeface="Tahoma" panose="020B0604030504040204" pitchFamily="34" charset="0"/>
                        </a:rPr>
                        <a:t> </a:t>
                      </a:r>
                      <a:r>
                        <a:rPr lang="en-US" sz="1400" baseline="0" dirty="0" err="1">
                          <a:latin typeface="Tahoma" panose="020B0604030504040204" pitchFamily="34" charset="0"/>
                        </a:rPr>
                        <a:t>thủ</a:t>
                      </a:r>
                      <a:r>
                        <a:rPr lang="en-US" sz="1400" baseline="0" dirty="0">
                          <a:latin typeface="Tahoma" panose="020B0604030504040204" pitchFamily="34" charset="0"/>
                        </a:rPr>
                        <a:t> </a:t>
                      </a:r>
                      <a:r>
                        <a:rPr lang="en-US" sz="1400" baseline="0" dirty="0" err="1">
                          <a:latin typeface="Tahoma" panose="020B0604030504040204" pitchFamily="34" charset="0"/>
                        </a:rPr>
                        <a:t>công</a:t>
                      </a:r>
                      <a:r>
                        <a:rPr lang="en-US" sz="1400" baseline="0" dirty="0">
                          <a:latin typeface="Tahoma" panose="020B0604030504040204" pitchFamily="34" charset="0"/>
                        </a:rPr>
                        <a:t>.</a:t>
                      </a:r>
                      <a:endParaRPr lang="en-US" sz="1400" dirty="0">
                        <a:latin typeface="Tahoma" panose="020B0604030504040204" pitchFamily="34" charset="0"/>
                      </a:endParaRPr>
                    </a:p>
                    <a:p>
                      <a:pPr>
                        <a:buFont typeface="Arial" pitchFamily="34" charset="0"/>
                        <a:buChar char="•"/>
                      </a:pPr>
                      <a:r>
                        <a:rPr lang="en-US" sz="1400" dirty="0">
                          <a:latin typeface="Tahoma" panose="020B0604030504040204" pitchFamily="34" charset="0"/>
                        </a:rPr>
                        <a:t> </a:t>
                      </a:r>
                      <a:r>
                        <a:rPr lang="en-US" sz="1400" dirty="0" err="1">
                          <a:latin typeface="Tahoma" panose="020B0604030504040204" pitchFamily="34" charset="0"/>
                        </a:rPr>
                        <a:t>Khó</a:t>
                      </a:r>
                      <a:r>
                        <a:rPr lang="en-US" sz="1400" baseline="0" dirty="0">
                          <a:latin typeface="Tahoma" panose="020B0604030504040204" pitchFamily="34" charset="0"/>
                        </a:rPr>
                        <a:t> </a:t>
                      </a:r>
                      <a:r>
                        <a:rPr lang="en-US" sz="1400" baseline="0" dirty="0" err="1">
                          <a:latin typeface="Tahoma" panose="020B0604030504040204" pitchFamily="34" charset="0"/>
                        </a:rPr>
                        <a:t>cập</a:t>
                      </a:r>
                      <a:r>
                        <a:rPr lang="en-US" sz="1400" baseline="0" dirty="0">
                          <a:latin typeface="Tahoma" panose="020B0604030504040204" pitchFamily="34" charset="0"/>
                        </a:rPr>
                        <a:t> </a:t>
                      </a:r>
                      <a:r>
                        <a:rPr lang="en-US" sz="1400" baseline="0" dirty="0" err="1">
                          <a:latin typeface="Tahoma" panose="020B0604030504040204" pitchFamily="34" charset="0"/>
                        </a:rPr>
                        <a:t>nhật</a:t>
                      </a:r>
                      <a:r>
                        <a:rPr lang="en-US" sz="1400" baseline="0" dirty="0">
                          <a:latin typeface="Tahoma" panose="020B0604030504040204" pitchFamily="34" charset="0"/>
                        </a:rPr>
                        <a:t> style</a:t>
                      </a:r>
                      <a:endParaRPr lang="en-US" sz="1400" dirty="0">
                        <a:latin typeface="Tahoma" panose="020B0604030504040204" pitchFamily="34" charset="0"/>
                      </a:endParaRPr>
                    </a:p>
                  </a:txBody>
                  <a:tcPr/>
                </a:tc>
                <a:tc>
                  <a:txBody>
                    <a:bodyPr/>
                    <a:lstStyle/>
                    <a:p>
                      <a:pPr>
                        <a:buFont typeface="Arial" pitchFamily="34" charset="0"/>
                        <a:buChar char="•"/>
                      </a:pPr>
                      <a:r>
                        <a:rPr lang="en-US" sz="1400" dirty="0">
                          <a:latin typeface="Tahoma" panose="020B0604030504040204" pitchFamily="34" charset="0"/>
                        </a:rPr>
                        <a:t> </a:t>
                      </a:r>
                      <a:r>
                        <a:rPr lang="en-US" sz="1400" dirty="0" err="1">
                          <a:latin typeface="Tahoma" panose="020B0604030504040204" pitchFamily="34" charset="0"/>
                        </a:rPr>
                        <a:t>Cần</a:t>
                      </a:r>
                      <a:r>
                        <a:rPr lang="en-US" sz="1400" baseline="0" dirty="0">
                          <a:latin typeface="Tahoma" panose="020B0604030504040204" pitchFamily="34" charset="0"/>
                        </a:rPr>
                        <a:t> </a:t>
                      </a:r>
                      <a:r>
                        <a:rPr lang="en-US" sz="1400" baseline="0" dirty="0" err="1">
                          <a:latin typeface="Tahoma" panose="020B0604030504040204" pitchFamily="34" charset="0"/>
                        </a:rPr>
                        <a:t>phải</a:t>
                      </a:r>
                      <a:r>
                        <a:rPr lang="en-US" sz="1400" baseline="0" dirty="0">
                          <a:latin typeface="Tahoma" panose="020B0604030504040204" pitchFamily="34" charset="0"/>
                        </a:rPr>
                        <a:t> </a:t>
                      </a:r>
                      <a:r>
                        <a:rPr lang="en-US" sz="1400" baseline="0" dirty="0" err="1">
                          <a:latin typeface="Tahoma" panose="020B0604030504040204" pitchFamily="34" charset="0"/>
                        </a:rPr>
                        <a:t>khai</a:t>
                      </a:r>
                      <a:r>
                        <a:rPr lang="en-US" sz="1400" baseline="0" dirty="0">
                          <a:latin typeface="Tahoma" panose="020B0604030504040204" pitchFamily="34" charset="0"/>
                        </a:rPr>
                        <a:t> </a:t>
                      </a:r>
                      <a:r>
                        <a:rPr lang="en-US" sz="1400" baseline="0" dirty="0" err="1">
                          <a:latin typeface="Tahoma" panose="020B0604030504040204" pitchFamily="34" charset="0"/>
                        </a:rPr>
                        <a:t>báo</a:t>
                      </a:r>
                      <a:r>
                        <a:rPr lang="en-US" sz="1400" baseline="0" dirty="0">
                          <a:latin typeface="Tahoma" panose="020B0604030504040204" pitchFamily="34" charset="0"/>
                        </a:rPr>
                        <a:t> </a:t>
                      </a:r>
                      <a:r>
                        <a:rPr lang="en-US" sz="1400" baseline="0" dirty="0" err="1">
                          <a:latin typeface="Tahoma" panose="020B0604030504040204" pitchFamily="34" charset="0"/>
                        </a:rPr>
                        <a:t>lại</a:t>
                      </a:r>
                      <a:r>
                        <a:rPr lang="en-US" sz="1400" baseline="0" dirty="0">
                          <a:latin typeface="Tahoma" panose="020B0604030504040204" pitchFamily="34" charset="0"/>
                        </a:rPr>
                        <a:t> </a:t>
                      </a:r>
                      <a:r>
                        <a:rPr lang="en-US" sz="1400" baseline="0" dirty="0" err="1">
                          <a:latin typeface="Tahoma" panose="020B0604030504040204" pitchFamily="34" charset="0"/>
                        </a:rPr>
                        <a:t>thông</a:t>
                      </a:r>
                      <a:r>
                        <a:rPr lang="en-US" sz="1400" baseline="0" dirty="0">
                          <a:latin typeface="Tahoma" panose="020B0604030504040204" pitchFamily="34" charset="0"/>
                        </a:rPr>
                        <a:t> tin style </a:t>
                      </a:r>
                      <a:r>
                        <a:rPr lang="en-US" sz="1400" baseline="0" dirty="0" err="1">
                          <a:latin typeface="Tahoma" panose="020B0604030504040204" pitchFamily="34" charset="0"/>
                        </a:rPr>
                        <a:t>cho</a:t>
                      </a:r>
                      <a:r>
                        <a:rPr lang="en-US" sz="1400" baseline="0" dirty="0">
                          <a:latin typeface="Tahoma" panose="020B0604030504040204" pitchFamily="34" charset="0"/>
                        </a:rPr>
                        <a:t> </a:t>
                      </a:r>
                      <a:r>
                        <a:rPr lang="en-US" sz="1400" baseline="0" dirty="0" err="1">
                          <a:latin typeface="Tahoma" panose="020B0604030504040204" pitchFamily="34" charset="0"/>
                        </a:rPr>
                        <a:t>các</a:t>
                      </a:r>
                      <a:r>
                        <a:rPr lang="en-US" sz="1400" baseline="0" dirty="0">
                          <a:latin typeface="Tahoma" panose="020B0604030504040204" pitchFamily="34" charset="0"/>
                        </a:rPr>
                        <a:t> </a:t>
                      </a:r>
                      <a:r>
                        <a:rPr lang="en-US" sz="1400" baseline="0" dirty="0" err="1">
                          <a:latin typeface="Tahoma" panose="020B0604030504040204" pitchFamily="34" charset="0"/>
                        </a:rPr>
                        <a:t>tài</a:t>
                      </a:r>
                      <a:r>
                        <a:rPr lang="en-US" sz="1400" baseline="0" dirty="0">
                          <a:latin typeface="Tahoma" panose="020B0604030504040204" pitchFamily="34" charset="0"/>
                        </a:rPr>
                        <a:t> </a:t>
                      </a:r>
                      <a:r>
                        <a:rPr lang="en-US" sz="1400" baseline="0" dirty="0" err="1">
                          <a:latin typeface="Tahoma" panose="020B0604030504040204" pitchFamily="34" charset="0"/>
                        </a:rPr>
                        <a:t>liệu</a:t>
                      </a:r>
                      <a:r>
                        <a:rPr lang="en-US" sz="1400" baseline="0" dirty="0">
                          <a:latin typeface="Tahoma" panose="020B0604030504040204" pitchFamily="34" charset="0"/>
                        </a:rPr>
                        <a:t> </a:t>
                      </a:r>
                      <a:r>
                        <a:rPr lang="en-US" sz="1400" baseline="0" dirty="0" err="1">
                          <a:latin typeface="Tahoma" panose="020B0604030504040204" pitchFamily="34" charset="0"/>
                        </a:rPr>
                        <a:t>khác</a:t>
                      </a:r>
                      <a:r>
                        <a:rPr lang="en-US" sz="1400" baseline="0" dirty="0">
                          <a:latin typeface="Tahoma" panose="020B0604030504040204" pitchFamily="34" charset="0"/>
                        </a:rPr>
                        <a:t> </a:t>
                      </a:r>
                      <a:r>
                        <a:rPr lang="en-US" sz="1400" baseline="0" dirty="0" err="1">
                          <a:latin typeface="Tahoma" panose="020B0604030504040204" pitchFamily="34" charset="0"/>
                        </a:rPr>
                        <a:t>trong</a:t>
                      </a:r>
                      <a:r>
                        <a:rPr lang="en-US" sz="1400" baseline="0" dirty="0">
                          <a:latin typeface="Tahoma" panose="020B0604030504040204" pitchFamily="34" charset="0"/>
                        </a:rPr>
                        <a:t> </a:t>
                      </a:r>
                      <a:r>
                        <a:rPr lang="en-US" sz="1400" baseline="0" dirty="0" err="1">
                          <a:latin typeface="Tahoma" panose="020B0604030504040204" pitchFamily="34" charset="0"/>
                        </a:rPr>
                        <a:t>mỗi</a:t>
                      </a:r>
                      <a:r>
                        <a:rPr lang="en-US" sz="1400" baseline="0" dirty="0">
                          <a:latin typeface="Tahoma" panose="020B0604030504040204" pitchFamily="34" charset="0"/>
                        </a:rPr>
                        <a:t> </a:t>
                      </a:r>
                      <a:r>
                        <a:rPr lang="en-US" sz="1400" baseline="0" dirty="0" err="1">
                          <a:latin typeface="Tahoma" panose="020B0604030504040204" pitchFamily="34" charset="0"/>
                        </a:rPr>
                        <a:t>lần</a:t>
                      </a:r>
                      <a:r>
                        <a:rPr lang="en-US" sz="1400" baseline="0" dirty="0">
                          <a:latin typeface="Tahoma" panose="020B0604030504040204" pitchFamily="34" charset="0"/>
                        </a:rPr>
                        <a:t> </a:t>
                      </a:r>
                      <a:r>
                        <a:rPr lang="en-US" sz="1400" baseline="0" dirty="0" err="1">
                          <a:latin typeface="Tahoma" panose="020B0604030504040204" pitchFamily="34" charset="0"/>
                        </a:rPr>
                        <a:t>sử</a:t>
                      </a:r>
                      <a:r>
                        <a:rPr lang="en-US" sz="1400" baseline="0" dirty="0">
                          <a:latin typeface="Tahoma" panose="020B0604030504040204" pitchFamily="34" charset="0"/>
                        </a:rPr>
                        <a:t> </a:t>
                      </a:r>
                      <a:r>
                        <a:rPr lang="en-US" sz="1400" baseline="0" dirty="0" err="1">
                          <a:latin typeface="Tahoma" panose="020B0604030504040204" pitchFamily="34" charset="0"/>
                        </a:rPr>
                        <a:t>dụng</a:t>
                      </a:r>
                      <a:endParaRPr lang="en-US" sz="1400" dirty="0">
                        <a:latin typeface="Tahoma" panose="020B0604030504040204" pitchFamily="34" charset="0"/>
                      </a:endParaRPr>
                    </a:p>
                  </a:txBody>
                  <a:tcPr/>
                </a:tc>
                <a:tc>
                  <a:txBody>
                    <a:bodyPr/>
                    <a:lstStyle/>
                    <a:p>
                      <a:pPr>
                        <a:buFont typeface="Arial" pitchFamily="34" charset="0"/>
                        <a:buChar char="•"/>
                      </a:pPr>
                      <a:r>
                        <a:rPr lang="en-US" sz="1400" dirty="0">
                          <a:latin typeface="Tahoma" panose="020B0604030504040204" pitchFamily="34" charset="0"/>
                        </a:rPr>
                        <a:t> </a:t>
                      </a:r>
                      <a:r>
                        <a:rPr lang="en-US" sz="1400" dirty="0" err="1">
                          <a:latin typeface="Tahoma" panose="020B0604030504040204" pitchFamily="34" charset="0"/>
                        </a:rPr>
                        <a:t>Tốn</a:t>
                      </a:r>
                      <a:r>
                        <a:rPr lang="en-US" sz="1400" baseline="0" dirty="0">
                          <a:latin typeface="Tahoma" panose="020B0604030504040204" pitchFamily="34" charset="0"/>
                        </a:rPr>
                        <a:t> </a:t>
                      </a:r>
                      <a:r>
                        <a:rPr lang="en-US" sz="1400" baseline="0" dirty="0" err="1">
                          <a:latin typeface="Tahoma" panose="020B0604030504040204" pitchFamily="34" charset="0"/>
                        </a:rPr>
                        <a:t>thời</a:t>
                      </a:r>
                      <a:r>
                        <a:rPr lang="en-US" sz="1400" baseline="0" dirty="0">
                          <a:latin typeface="Tahoma" panose="020B0604030504040204" pitchFamily="34" charset="0"/>
                        </a:rPr>
                        <a:t> </a:t>
                      </a:r>
                      <a:r>
                        <a:rPr lang="en-US" sz="1400" baseline="0" dirty="0" err="1">
                          <a:latin typeface="Tahoma" panose="020B0604030504040204" pitchFamily="34" charset="0"/>
                        </a:rPr>
                        <a:t>gian</a:t>
                      </a:r>
                      <a:r>
                        <a:rPr lang="en-US" sz="1400" baseline="0" dirty="0">
                          <a:latin typeface="Tahoma" panose="020B0604030504040204" pitchFamily="34" charset="0"/>
                        </a:rPr>
                        <a:t> download file *.</a:t>
                      </a:r>
                      <a:r>
                        <a:rPr lang="en-US" sz="1400" baseline="0" dirty="0" err="1">
                          <a:latin typeface="Tahoma" panose="020B0604030504040204" pitchFamily="34" charset="0"/>
                        </a:rPr>
                        <a:t>css</a:t>
                      </a:r>
                      <a:r>
                        <a:rPr lang="en-US" sz="1400" baseline="0" dirty="0">
                          <a:latin typeface="Tahoma" panose="020B0604030504040204" pitchFamily="34" charset="0"/>
                        </a:rPr>
                        <a:t> </a:t>
                      </a:r>
                      <a:r>
                        <a:rPr lang="en-US" sz="1400" baseline="0" dirty="0" err="1">
                          <a:latin typeface="Tahoma" panose="020B0604030504040204" pitchFamily="34" charset="0"/>
                        </a:rPr>
                        <a:t>và</a:t>
                      </a:r>
                      <a:r>
                        <a:rPr lang="en-US" sz="1400" baseline="0" dirty="0">
                          <a:latin typeface="Tahoma" panose="020B0604030504040204" pitchFamily="34" charset="0"/>
                        </a:rPr>
                        <a:t> </a:t>
                      </a:r>
                      <a:r>
                        <a:rPr lang="en-US" sz="1400" baseline="0" dirty="0" err="1">
                          <a:latin typeface="Tahoma" panose="020B0604030504040204" pitchFamily="34" charset="0"/>
                        </a:rPr>
                        <a:t>làm</a:t>
                      </a:r>
                      <a:r>
                        <a:rPr lang="en-US" sz="1400" baseline="0" dirty="0">
                          <a:latin typeface="Tahoma" panose="020B0604030504040204" pitchFamily="34" charset="0"/>
                        </a:rPr>
                        <a:t> </a:t>
                      </a:r>
                      <a:r>
                        <a:rPr lang="en-US" sz="1400" baseline="0" dirty="0" err="1">
                          <a:latin typeface="Tahoma" panose="020B0604030504040204" pitchFamily="34" charset="0"/>
                        </a:rPr>
                        <a:t>chậm</a:t>
                      </a:r>
                      <a:r>
                        <a:rPr lang="en-US" sz="1400" baseline="0" dirty="0">
                          <a:latin typeface="Tahoma" panose="020B0604030504040204" pitchFamily="34" charset="0"/>
                        </a:rPr>
                        <a:t> </a:t>
                      </a:r>
                      <a:r>
                        <a:rPr lang="en-US" sz="1400" baseline="0" dirty="0" err="1">
                          <a:latin typeface="Tahoma" panose="020B0604030504040204" pitchFamily="34" charset="0"/>
                        </a:rPr>
                        <a:t>quá</a:t>
                      </a:r>
                      <a:r>
                        <a:rPr lang="en-US" sz="1400" baseline="0" dirty="0">
                          <a:latin typeface="Tahoma" panose="020B0604030504040204" pitchFamily="34" charset="0"/>
                        </a:rPr>
                        <a:t> </a:t>
                      </a:r>
                      <a:r>
                        <a:rPr lang="en-US" sz="1400" baseline="0" dirty="0" err="1">
                          <a:latin typeface="Tahoma" panose="020B0604030504040204" pitchFamily="34" charset="0"/>
                        </a:rPr>
                        <a:t>trình</a:t>
                      </a:r>
                      <a:r>
                        <a:rPr lang="en-US" sz="1400" baseline="0" dirty="0">
                          <a:latin typeface="Tahoma" panose="020B0604030504040204" pitchFamily="34" charset="0"/>
                        </a:rPr>
                        <a:t> </a:t>
                      </a:r>
                      <a:r>
                        <a:rPr lang="en-US" sz="1400" baseline="0" dirty="0" err="1">
                          <a:latin typeface="Tahoma" panose="020B0604030504040204" pitchFamily="34" charset="0"/>
                        </a:rPr>
                        <a:t>biên</a:t>
                      </a:r>
                      <a:r>
                        <a:rPr lang="en-US" sz="1400" baseline="0" dirty="0">
                          <a:latin typeface="Tahoma" panose="020B0604030504040204" pitchFamily="34" charset="0"/>
                        </a:rPr>
                        <a:t> </a:t>
                      </a:r>
                      <a:r>
                        <a:rPr lang="en-US" sz="1400" baseline="0" dirty="0" err="1">
                          <a:latin typeface="Tahoma" panose="020B0604030504040204" pitchFamily="34" charset="0"/>
                        </a:rPr>
                        <a:t>dịch</a:t>
                      </a:r>
                      <a:r>
                        <a:rPr lang="en-US" sz="1400" baseline="0" dirty="0">
                          <a:latin typeface="Tahoma" panose="020B0604030504040204" pitchFamily="34" charset="0"/>
                        </a:rPr>
                        <a:t> web ở </a:t>
                      </a:r>
                      <a:r>
                        <a:rPr lang="en-US" sz="1400" baseline="0" dirty="0" err="1">
                          <a:latin typeface="Tahoma" panose="020B0604030504040204" pitchFamily="34" charset="0"/>
                        </a:rPr>
                        <a:t>trình</a:t>
                      </a:r>
                      <a:r>
                        <a:rPr lang="en-US" sz="1400" baseline="0" dirty="0">
                          <a:latin typeface="Tahoma" panose="020B0604030504040204" pitchFamily="34" charset="0"/>
                        </a:rPr>
                        <a:t> </a:t>
                      </a:r>
                      <a:r>
                        <a:rPr lang="en-US" sz="1400" baseline="0" dirty="0" err="1">
                          <a:latin typeface="Tahoma" panose="020B0604030504040204" pitchFamily="34" charset="0"/>
                        </a:rPr>
                        <a:t>duyệt</a:t>
                      </a:r>
                      <a:r>
                        <a:rPr lang="en-US" sz="1400" baseline="0" dirty="0">
                          <a:latin typeface="Tahoma" panose="020B0604030504040204" pitchFamily="34" charset="0"/>
                        </a:rPr>
                        <a:t> </a:t>
                      </a:r>
                      <a:r>
                        <a:rPr lang="en-US" sz="1400" baseline="0" dirty="0" err="1">
                          <a:latin typeface="Tahoma" panose="020B0604030504040204" pitchFamily="34" charset="0"/>
                        </a:rPr>
                        <a:t>trong</a:t>
                      </a:r>
                      <a:r>
                        <a:rPr lang="en-US" sz="1400" baseline="0" dirty="0">
                          <a:latin typeface="Tahoma" panose="020B0604030504040204" pitchFamily="34" charset="0"/>
                        </a:rPr>
                        <a:t> </a:t>
                      </a:r>
                      <a:r>
                        <a:rPr lang="en-US" sz="1400" baseline="0" dirty="0" err="1">
                          <a:latin typeface="Tahoma" panose="020B0604030504040204" pitchFamily="34" charset="0"/>
                        </a:rPr>
                        <a:t>lần</a:t>
                      </a:r>
                      <a:r>
                        <a:rPr lang="en-US" sz="1400" baseline="0" dirty="0">
                          <a:latin typeface="Tahoma" panose="020B0604030504040204" pitchFamily="34" charset="0"/>
                        </a:rPr>
                        <a:t> </a:t>
                      </a:r>
                      <a:r>
                        <a:rPr lang="en-US" sz="1400" baseline="0" dirty="0" err="1">
                          <a:latin typeface="Tahoma" panose="020B0604030504040204" pitchFamily="34" charset="0"/>
                        </a:rPr>
                        <a:t>đầu</a:t>
                      </a:r>
                      <a:r>
                        <a:rPr lang="en-US" sz="1400" baseline="0" dirty="0">
                          <a:latin typeface="Tahoma" panose="020B0604030504040204" pitchFamily="34" charset="0"/>
                        </a:rPr>
                        <a:t> </a:t>
                      </a:r>
                      <a:r>
                        <a:rPr lang="en-US" sz="1400" baseline="0" dirty="0" err="1">
                          <a:latin typeface="Tahoma" panose="020B0604030504040204" pitchFamily="34" charset="0"/>
                        </a:rPr>
                        <a:t>sử</a:t>
                      </a:r>
                      <a:r>
                        <a:rPr lang="en-US" sz="1400" baseline="0" dirty="0">
                          <a:latin typeface="Tahoma" panose="020B0604030504040204" pitchFamily="34" charset="0"/>
                        </a:rPr>
                        <a:t> </a:t>
                      </a:r>
                      <a:r>
                        <a:rPr lang="en-US" sz="1400" baseline="0" dirty="0" err="1">
                          <a:latin typeface="Tahoma" panose="020B0604030504040204" pitchFamily="34" charset="0"/>
                        </a:rPr>
                        <a:t>dụng</a:t>
                      </a:r>
                      <a:r>
                        <a:rPr lang="en-US" sz="1400" baseline="0" dirty="0">
                          <a:latin typeface="Tahoma" panose="020B0604030504040204" pitchFamily="34" charset="0"/>
                        </a:rPr>
                        <a:t> </a:t>
                      </a:r>
                      <a:endParaRPr lang="en-US" sz="1400" dirty="0">
                        <a:latin typeface="Tahoma" panose="020B0604030504040204" pitchFamily="34" charset="0"/>
                      </a:endParaRPr>
                    </a:p>
                  </a:txBody>
                  <a:tcPr/>
                </a:tc>
                <a:extLst>
                  <a:ext uri="{0D108BD9-81ED-4DB2-BD59-A6C34878D82A}">
                    <a16:rowId xmlns:a16="http://schemas.microsoft.com/office/drawing/2014/main" val="10004"/>
                  </a:ext>
                </a:extLst>
              </a:tr>
            </a:tbl>
          </a:graphicData>
        </a:graphic>
      </p:graphicFrame>
      <p:sp>
        <p:nvSpPr>
          <p:cNvPr id="5" name="Rectangle 4"/>
          <p:cNvSpPr/>
          <p:nvPr/>
        </p:nvSpPr>
        <p:spPr bwMode="auto">
          <a:xfrm>
            <a:off x="1631093" y="3645243"/>
            <a:ext cx="2508420" cy="1161535"/>
          </a:xfrm>
          <a:prstGeom prst="rect">
            <a:avLst/>
          </a:prstGeom>
          <a:solidFill>
            <a:schemeClr val="bg1"/>
          </a:solidFill>
          <a:ln w="9525" cap="flat" cmpd="sng" algn="ctr">
            <a:no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dirty="0">
              <a:ln>
                <a:noFill/>
              </a:ln>
              <a:solidFill>
                <a:schemeClr val="tx1"/>
              </a:solidFill>
              <a:effectLst/>
              <a:latin typeface="Tahoma" panose="020B0604030504040204" pitchFamily="34" charset="0"/>
              <a:ea typeface="MS PGothic" pitchFamily="34" charset="-128"/>
              <a:cs typeface="Tahoma" panose="020B0604030504040204" pitchFamily="34" charset="0"/>
            </a:endParaRPr>
          </a:p>
        </p:txBody>
      </p:sp>
      <p:sp>
        <p:nvSpPr>
          <p:cNvPr id="6" name="Rectangle 5"/>
          <p:cNvSpPr/>
          <p:nvPr/>
        </p:nvSpPr>
        <p:spPr bwMode="auto">
          <a:xfrm>
            <a:off x="4053017" y="3645243"/>
            <a:ext cx="2508420" cy="1161535"/>
          </a:xfrm>
          <a:prstGeom prst="rect">
            <a:avLst/>
          </a:prstGeom>
          <a:solidFill>
            <a:schemeClr val="bg1"/>
          </a:solidFill>
          <a:ln w="9525" cap="flat" cmpd="sng" algn="ctr">
            <a:no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dirty="0">
              <a:ln>
                <a:noFill/>
              </a:ln>
              <a:solidFill>
                <a:schemeClr val="tx1"/>
              </a:solidFill>
              <a:effectLst/>
              <a:latin typeface="Tahoma" panose="020B0604030504040204" pitchFamily="34" charset="0"/>
              <a:ea typeface="MS PGothic" pitchFamily="34" charset="-128"/>
              <a:cs typeface="Tahoma" panose="020B0604030504040204" pitchFamily="34" charset="0"/>
            </a:endParaRPr>
          </a:p>
        </p:txBody>
      </p:sp>
      <p:sp>
        <p:nvSpPr>
          <p:cNvPr id="7" name="Rectangle 6"/>
          <p:cNvSpPr/>
          <p:nvPr/>
        </p:nvSpPr>
        <p:spPr bwMode="auto">
          <a:xfrm>
            <a:off x="6474942" y="3645243"/>
            <a:ext cx="2508420" cy="1161535"/>
          </a:xfrm>
          <a:prstGeom prst="rect">
            <a:avLst/>
          </a:prstGeom>
          <a:solidFill>
            <a:schemeClr val="bg1"/>
          </a:solidFill>
          <a:ln w="9525" cap="flat" cmpd="sng" algn="ctr">
            <a:no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dirty="0">
              <a:ln>
                <a:noFill/>
              </a:ln>
              <a:solidFill>
                <a:schemeClr val="tx1"/>
              </a:solidFill>
              <a:effectLst/>
              <a:latin typeface="Tahoma" panose="020B0604030504040204" pitchFamily="34" charset="0"/>
              <a:ea typeface="MS PGothic" pitchFamily="34" charset="-128"/>
              <a:cs typeface="Tahoma" panose="020B0604030504040204" pitchFamily="34" charset="0"/>
            </a:endParaRPr>
          </a:p>
        </p:txBody>
      </p:sp>
      <p:sp>
        <p:nvSpPr>
          <p:cNvPr id="8" name="Rectangle 7"/>
          <p:cNvSpPr/>
          <p:nvPr/>
        </p:nvSpPr>
        <p:spPr bwMode="auto">
          <a:xfrm>
            <a:off x="1618737" y="4794421"/>
            <a:ext cx="2508420" cy="1161535"/>
          </a:xfrm>
          <a:prstGeom prst="rect">
            <a:avLst/>
          </a:prstGeom>
          <a:solidFill>
            <a:schemeClr val="bg1"/>
          </a:solidFill>
          <a:ln w="9525" cap="flat" cmpd="sng" algn="ctr">
            <a:no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dirty="0">
              <a:ln>
                <a:noFill/>
              </a:ln>
              <a:solidFill>
                <a:schemeClr val="tx1"/>
              </a:solidFill>
              <a:effectLst/>
              <a:latin typeface="Tahoma" panose="020B0604030504040204" pitchFamily="34" charset="0"/>
              <a:ea typeface="MS PGothic" pitchFamily="34" charset="-128"/>
              <a:cs typeface="Tahoma" panose="020B0604030504040204" pitchFamily="34" charset="0"/>
            </a:endParaRPr>
          </a:p>
        </p:txBody>
      </p:sp>
      <p:sp>
        <p:nvSpPr>
          <p:cNvPr id="9" name="Rectangle 8"/>
          <p:cNvSpPr/>
          <p:nvPr/>
        </p:nvSpPr>
        <p:spPr bwMode="auto">
          <a:xfrm>
            <a:off x="4040661" y="4794421"/>
            <a:ext cx="2508420" cy="1161535"/>
          </a:xfrm>
          <a:prstGeom prst="rect">
            <a:avLst/>
          </a:prstGeom>
          <a:solidFill>
            <a:schemeClr val="bg1"/>
          </a:solidFill>
          <a:ln w="9525" cap="flat" cmpd="sng" algn="ctr">
            <a:no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dirty="0">
              <a:ln>
                <a:noFill/>
              </a:ln>
              <a:solidFill>
                <a:schemeClr val="tx1"/>
              </a:solidFill>
              <a:effectLst/>
              <a:latin typeface="Tahoma" panose="020B0604030504040204" pitchFamily="34" charset="0"/>
              <a:ea typeface="MS PGothic" pitchFamily="34" charset="-128"/>
              <a:cs typeface="Tahoma" panose="020B0604030504040204" pitchFamily="34" charset="0"/>
            </a:endParaRPr>
          </a:p>
        </p:txBody>
      </p:sp>
      <p:sp>
        <p:nvSpPr>
          <p:cNvPr id="10" name="Rectangle 9"/>
          <p:cNvSpPr/>
          <p:nvPr/>
        </p:nvSpPr>
        <p:spPr bwMode="auto">
          <a:xfrm>
            <a:off x="6462586" y="4794421"/>
            <a:ext cx="2508420" cy="1161535"/>
          </a:xfrm>
          <a:prstGeom prst="rect">
            <a:avLst/>
          </a:prstGeom>
          <a:solidFill>
            <a:schemeClr val="bg1"/>
          </a:solidFill>
          <a:ln w="9525" cap="flat" cmpd="sng" algn="ctr">
            <a:no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dirty="0">
              <a:ln>
                <a:noFill/>
              </a:ln>
              <a:solidFill>
                <a:schemeClr val="tx1"/>
              </a:solidFill>
              <a:effectLst/>
              <a:latin typeface="Tahoma" panose="020B0604030504040204" pitchFamily="34" charset="0"/>
              <a:ea typeface="MS PGothic" pitchFamily="34" charset="-128"/>
              <a:cs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par>
                          <p:cTn id="8" fill="hold">
                            <p:stCondLst>
                              <p:cond delay="500"/>
                            </p:stCondLst>
                            <p:childTnLst>
                              <p:par>
                                <p:cTn id="9" presetID="9" presetClass="exit" presetSubtype="0" fill="hold" grpId="0" nodeType="afterEffect">
                                  <p:stCondLst>
                                    <p:cond delay="0"/>
                                  </p:stCondLst>
                                  <p:childTnLst>
                                    <p:animEffect transition="out" filter="dissolve">
                                      <p:cBhvr>
                                        <p:cTn id="10" dur="500"/>
                                        <p:tgtEl>
                                          <p:spTgt spid="6"/>
                                        </p:tgtEl>
                                      </p:cBhvr>
                                    </p:animEffect>
                                    <p:set>
                                      <p:cBhvr>
                                        <p:cTn id="11" dur="1" fill="hold">
                                          <p:stCondLst>
                                            <p:cond delay="499"/>
                                          </p:stCondLst>
                                        </p:cTn>
                                        <p:tgtEl>
                                          <p:spTgt spid="6"/>
                                        </p:tgtEl>
                                        <p:attrNameLst>
                                          <p:attrName>style.visibility</p:attrName>
                                        </p:attrNameLst>
                                      </p:cBhvr>
                                      <p:to>
                                        <p:strVal val="hidden"/>
                                      </p:to>
                                    </p:set>
                                  </p:childTnLst>
                                </p:cTn>
                              </p:par>
                            </p:childTnLst>
                          </p:cTn>
                        </p:par>
                        <p:par>
                          <p:cTn id="12" fill="hold">
                            <p:stCondLst>
                              <p:cond delay="1000"/>
                            </p:stCondLst>
                            <p:childTnLst>
                              <p:par>
                                <p:cTn id="13" presetID="22" presetClass="exit" presetSubtype="8" fill="hold" grpId="0" nodeType="afterEffect">
                                  <p:stCondLst>
                                    <p:cond delay="0"/>
                                  </p:stCondLst>
                                  <p:childTnLst>
                                    <p:animEffect transition="out" filter="wipe(left)">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2" presetClass="exit" presetSubtype="8" fill="hold" grpId="0" nodeType="clickEffect">
                                  <p:stCondLst>
                                    <p:cond delay="0"/>
                                  </p:stCondLst>
                                  <p:childTnLst>
                                    <p:animEffect transition="out" filter="wipe(left)">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childTnLst>
                          </p:cTn>
                        </p:par>
                        <p:par>
                          <p:cTn id="21" fill="hold">
                            <p:stCondLst>
                              <p:cond delay="500"/>
                            </p:stCondLst>
                            <p:childTnLst>
                              <p:par>
                                <p:cTn id="22" presetID="9" presetClass="exit" presetSubtype="0" fill="hold" grpId="0" nodeType="afterEffect">
                                  <p:stCondLst>
                                    <p:cond delay="0"/>
                                  </p:stCondLst>
                                  <p:childTnLst>
                                    <p:animEffect transition="out" filter="dissolve">
                                      <p:cBhvr>
                                        <p:cTn id="23" dur="500"/>
                                        <p:tgtEl>
                                          <p:spTgt spid="9"/>
                                        </p:tgtEl>
                                      </p:cBhvr>
                                    </p:animEffect>
                                    <p:set>
                                      <p:cBhvr>
                                        <p:cTn id="24" dur="1" fill="hold">
                                          <p:stCondLst>
                                            <p:cond delay="499"/>
                                          </p:stCondLst>
                                        </p:cTn>
                                        <p:tgtEl>
                                          <p:spTgt spid="9"/>
                                        </p:tgtEl>
                                        <p:attrNameLst>
                                          <p:attrName>style.visibility</p:attrName>
                                        </p:attrNameLst>
                                      </p:cBhvr>
                                      <p:to>
                                        <p:strVal val="hidden"/>
                                      </p:to>
                                    </p:set>
                                  </p:childTnLst>
                                </p:cTn>
                              </p:par>
                            </p:childTnLst>
                          </p:cTn>
                        </p:par>
                        <p:par>
                          <p:cTn id="25" fill="hold">
                            <p:stCondLst>
                              <p:cond delay="1000"/>
                            </p:stCondLst>
                            <p:childTnLst>
                              <p:par>
                                <p:cTn id="26" presetID="22" presetClass="exit" presetSubtype="8" fill="hold" grpId="0" nodeType="afterEffect">
                                  <p:stCondLst>
                                    <p:cond delay="0"/>
                                  </p:stCondLst>
                                  <p:childTnLst>
                                    <p:animEffect transition="out" filter="wipe(left)">
                                      <p:cBhvr>
                                        <p:cTn id="27" dur="500"/>
                                        <p:tgtEl>
                                          <p:spTgt spid="10"/>
                                        </p:tgtEl>
                                      </p:cBhvr>
                                    </p:animEffect>
                                    <p:set>
                                      <p:cBhvr>
                                        <p:cTn id="28"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Sử dụng và Phân loại CSS – Độ ưu tiên</a:t>
            </a:r>
          </a:p>
        </p:txBody>
      </p:sp>
      <p:sp>
        <p:nvSpPr>
          <p:cNvPr id="3" name="Content Placeholder 2"/>
          <p:cNvSpPr>
            <a:spLocks noGrp="1"/>
          </p:cNvSpPr>
          <p:nvPr>
            <p:ph idx="1"/>
          </p:nvPr>
        </p:nvSpPr>
        <p:spPr/>
        <p:txBody>
          <a:bodyPr/>
          <a:lstStyle/>
          <a:p>
            <a:r>
              <a:rPr lang="en-US"/>
              <a:t>Thứ tự ưu tiên áp dụng định dạng khi sử dụng các loại CSS (độ ưu tiên giảm dần) :</a:t>
            </a:r>
          </a:p>
          <a:p>
            <a:pPr marL="687387" lvl="1" indent="-457200">
              <a:buFont typeface="+mj-lt"/>
              <a:buAutoNum type="arabicPeriod"/>
            </a:pPr>
            <a:r>
              <a:rPr lang="en-US"/>
              <a:t>Inline Style Sheet</a:t>
            </a:r>
          </a:p>
          <a:p>
            <a:pPr marL="687387" lvl="1" indent="-457200">
              <a:buFont typeface="+mj-lt"/>
              <a:buAutoNum type="arabicPeriod"/>
            </a:pPr>
            <a:r>
              <a:rPr lang="en-US"/>
              <a:t>Embedding Style Sheet</a:t>
            </a:r>
          </a:p>
          <a:p>
            <a:pPr marL="687387" lvl="1" indent="-457200">
              <a:buFont typeface="+mj-lt"/>
              <a:buAutoNum type="arabicPeriod"/>
            </a:pPr>
            <a:r>
              <a:rPr lang="en-US"/>
              <a:t>External Style Sheet</a:t>
            </a:r>
          </a:p>
          <a:p>
            <a:pPr marL="687387" lvl="1" indent="-457200">
              <a:buFont typeface="+mj-lt"/>
              <a:buAutoNum type="arabicPeriod"/>
            </a:pPr>
            <a:r>
              <a:rPr lang="en-US"/>
              <a:t>Browser Default</a:t>
            </a:r>
          </a:p>
        </p:txBody>
      </p:sp>
      <p:sp>
        <p:nvSpPr>
          <p:cNvPr id="4" name="AutoShape 6"/>
          <p:cNvSpPr>
            <a:spLocks noChangeArrowheads="1"/>
          </p:cNvSpPr>
          <p:nvPr/>
        </p:nvSpPr>
        <p:spPr bwMode="auto">
          <a:xfrm>
            <a:off x="4716119" y="2912765"/>
            <a:ext cx="365125" cy="1668462"/>
          </a:xfrm>
          <a:prstGeom prst="downArrow">
            <a:avLst>
              <a:gd name="adj1" fmla="val 50000"/>
              <a:gd name="adj2" fmla="val 92391"/>
            </a:avLst>
          </a:prstGeom>
          <a:solidFill>
            <a:schemeClr val="accent1"/>
          </a:solidFill>
          <a:ln w="9525">
            <a:solidFill>
              <a:schemeClr val="tx1"/>
            </a:solidFill>
            <a:miter lim="800000"/>
            <a:headEnd/>
            <a:tailEnd/>
          </a:ln>
          <a:effectLst/>
        </p:spPr>
        <p:txBody>
          <a:bodyPr vert="eaVert" wrap="none" anchor="ctr"/>
          <a:lstStyle/>
          <a:p>
            <a:endParaRPr lang="en-US" dirty="0">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76158" y="1739194"/>
            <a:ext cx="5987275" cy="5118806"/>
          </a:xfrm>
          <a:prstGeom prst="rect">
            <a:avLst/>
          </a:prstGeom>
          <a:ln>
            <a:noFill/>
          </a:ln>
          <a:effectLst>
            <a:outerShdw blurRad="292100" dist="139700" dir="2700000" algn="tl" rotWithShape="0">
              <a:srgbClr val="333333">
                <a:alpha val="65000"/>
              </a:srgbClr>
            </a:outerShdw>
          </a:effectLst>
        </p:spPr>
      </p:pic>
      <p:pic>
        <p:nvPicPr>
          <p:cNvPr id="1026" name="Picture 2"/>
          <p:cNvPicPr>
            <a:picLocks noChangeAspect="1" noChangeArrowheads="1"/>
          </p:cNvPicPr>
          <p:nvPr/>
        </p:nvPicPr>
        <p:blipFill>
          <a:blip r:embed="rId3"/>
          <a:srcRect/>
          <a:stretch>
            <a:fillRect/>
          </a:stretch>
        </p:blipFill>
        <p:spPr bwMode="auto">
          <a:xfrm>
            <a:off x="1332089" y="608188"/>
            <a:ext cx="2212469" cy="1299632"/>
          </a:xfrm>
          <a:prstGeom prst="rect">
            <a:avLst/>
          </a:prstGeom>
          <a:ln>
            <a:noFill/>
          </a:ln>
          <a:effectLst>
            <a:outerShdw blurRad="292100" dist="139700" dir="2700000" algn="tl" rotWithShape="0">
              <a:srgbClr val="333333">
                <a:alpha val="65000"/>
              </a:srgbClr>
            </a:outerShdw>
          </a:effectLst>
        </p:spPr>
      </p:pic>
      <p:pic>
        <p:nvPicPr>
          <p:cNvPr id="1028" name="Picture 4"/>
          <p:cNvPicPr>
            <a:picLocks noChangeAspect="1" noChangeArrowheads="1"/>
          </p:cNvPicPr>
          <p:nvPr/>
        </p:nvPicPr>
        <p:blipFill>
          <a:blip r:embed="rId4"/>
          <a:srcRect/>
          <a:stretch>
            <a:fillRect/>
          </a:stretch>
        </p:blipFill>
        <p:spPr bwMode="auto">
          <a:xfrm>
            <a:off x="4773678" y="1083731"/>
            <a:ext cx="4320894" cy="3488267"/>
          </a:xfrm>
          <a:prstGeom prst="rect">
            <a:avLst/>
          </a:prstGeom>
          <a:noFill/>
          <a:ln w="9525">
            <a:noFill/>
            <a:miter lim="800000"/>
            <a:headEnd/>
            <a:tailEnd/>
          </a:ln>
          <a:effectLst/>
        </p:spPr>
      </p:pic>
      <p:sp>
        <p:nvSpPr>
          <p:cNvPr id="7" name="Oval 6"/>
          <p:cNvSpPr/>
          <p:nvPr/>
        </p:nvSpPr>
        <p:spPr bwMode="auto">
          <a:xfrm>
            <a:off x="1636889" y="711200"/>
            <a:ext cx="1591733" cy="451556"/>
          </a:xfrm>
          <a:prstGeom prst="ellipse">
            <a:avLst/>
          </a:prstGeom>
          <a:solidFill>
            <a:srgbClr val="3399FF">
              <a:alpha val="27843"/>
            </a:srgbClr>
          </a:solidFill>
          <a:ln w="9525" cap="flat" cmpd="sng" algn="ctr">
            <a:solidFill>
              <a:schemeClr val="tx2">
                <a:lumMod val="75000"/>
              </a:schemeClr>
            </a:solid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dirty="0">
              <a:ln>
                <a:noFill/>
              </a:ln>
              <a:solidFill>
                <a:schemeClr val="tx1"/>
              </a:solidFill>
              <a:effectLst/>
              <a:latin typeface="Tahoma" panose="020B0604030504040204" pitchFamily="34" charset="0"/>
              <a:ea typeface="MS PGothic" pitchFamily="34" charset="-128"/>
              <a:cs typeface="Tahoma" panose="020B0604030504040204" pitchFamily="34" charset="0"/>
            </a:endParaRPr>
          </a:p>
        </p:txBody>
      </p:sp>
      <p:sp>
        <p:nvSpPr>
          <p:cNvPr id="8" name="Oval 7"/>
          <p:cNvSpPr/>
          <p:nvPr/>
        </p:nvSpPr>
        <p:spPr bwMode="auto">
          <a:xfrm>
            <a:off x="1625600" y="1309511"/>
            <a:ext cx="1591733" cy="451556"/>
          </a:xfrm>
          <a:prstGeom prst="ellipse">
            <a:avLst/>
          </a:prstGeom>
          <a:solidFill>
            <a:srgbClr val="3399FF">
              <a:alpha val="27843"/>
            </a:srgbClr>
          </a:solidFill>
          <a:ln w="9525" cap="flat" cmpd="sng" algn="ctr">
            <a:solidFill>
              <a:schemeClr val="tx2">
                <a:lumMod val="75000"/>
              </a:schemeClr>
            </a:solid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dirty="0">
              <a:ln>
                <a:noFill/>
              </a:ln>
              <a:solidFill>
                <a:schemeClr val="tx1"/>
              </a:solidFill>
              <a:effectLst/>
              <a:latin typeface="Tahoma" panose="020B0604030504040204" pitchFamily="34" charset="0"/>
              <a:ea typeface="MS PGothic" pitchFamily="34" charset="-128"/>
              <a:cs typeface="Tahoma" panose="020B0604030504040204" pitchFamily="34" charset="0"/>
            </a:endParaRPr>
          </a:p>
        </p:txBody>
      </p:sp>
      <p:sp>
        <p:nvSpPr>
          <p:cNvPr id="9" name="Oval 8"/>
          <p:cNvSpPr/>
          <p:nvPr/>
        </p:nvSpPr>
        <p:spPr bwMode="auto">
          <a:xfrm>
            <a:off x="835377" y="2619022"/>
            <a:ext cx="1591733" cy="451556"/>
          </a:xfrm>
          <a:prstGeom prst="ellipse">
            <a:avLst/>
          </a:prstGeom>
          <a:solidFill>
            <a:srgbClr val="CCFFCC">
              <a:alpha val="32941"/>
            </a:srgbClr>
          </a:solidFill>
          <a:ln w="9525" cap="flat" cmpd="sng" algn="ctr">
            <a:solidFill>
              <a:srgbClr val="00B050"/>
            </a:solid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dirty="0">
              <a:ln>
                <a:noFill/>
              </a:ln>
              <a:solidFill>
                <a:schemeClr val="tx1"/>
              </a:solidFill>
              <a:effectLst/>
              <a:latin typeface="Tahoma" panose="020B0604030504040204" pitchFamily="34" charset="0"/>
              <a:ea typeface="MS PGothic" pitchFamily="34" charset="-128"/>
              <a:cs typeface="Tahoma" panose="020B0604030504040204" pitchFamily="34" charset="0"/>
            </a:endParaRPr>
          </a:p>
        </p:txBody>
      </p:sp>
      <p:sp>
        <p:nvSpPr>
          <p:cNvPr id="10" name="Oval 9"/>
          <p:cNvSpPr/>
          <p:nvPr/>
        </p:nvSpPr>
        <p:spPr bwMode="auto">
          <a:xfrm>
            <a:off x="835377" y="3115733"/>
            <a:ext cx="1591733" cy="451556"/>
          </a:xfrm>
          <a:prstGeom prst="ellipse">
            <a:avLst/>
          </a:prstGeom>
          <a:solidFill>
            <a:srgbClr val="CCFFCC">
              <a:alpha val="32941"/>
            </a:srgbClr>
          </a:solidFill>
          <a:ln w="9525" cap="flat" cmpd="sng" algn="ctr">
            <a:solidFill>
              <a:srgbClr val="00B050"/>
            </a:solid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dirty="0">
              <a:ln>
                <a:noFill/>
              </a:ln>
              <a:solidFill>
                <a:schemeClr val="tx1"/>
              </a:solidFill>
              <a:effectLst/>
              <a:latin typeface="Tahoma" panose="020B0604030504040204" pitchFamily="34" charset="0"/>
              <a:ea typeface="MS PGothic" pitchFamily="34" charset="-128"/>
              <a:cs typeface="Tahoma" panose="020B0604030504040204" pitchFamily="34" charset="0"/>
            </a:endParaRPr>
          </a:p>
        </p:txBody>
      </p:sp>
      <p:sp>
        <p:nvSpPr>
          <p:cNvPr id="11" name="Rectangle 10"/>
          <p:cNvSpPr/>
          <p:nvPr/>
        </p:nvSpPr>
        <p:spPr bwMode="auto">
          <a:xfrm>
            <a:off x="864973" y="4188941"/>
            <a:ext cx="3608173" cy="481913"/>
          </a:xfrm>
          <a:prstGeom prst="rect">
            <a:avLst/>
          </a:prstGeom>
          <a:solidFill>
            <a:srgbClr val="FFFFCC">
              <a:alpha val="36863"/>
            </a:srgbClr>
          </a:solidFill>
          <a:ln w="9525" cap="flat" cmpd="sng" algn="ctr">
            <a:solidFill>
              <a:srgbClr val="FFC000"/>
            </a:solid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dirty="0">
              <a:ln>
                <a:noFill/>
              </a:ln>
              <a:solidFill>
                <a:schemeClr val="tx1"/>
              </a:solidFill>
              <a:effectLst/>
              <a:latin typeface="Tahoma" panose="020B0604030504040204" pitchFamily="34" charset="0"/>
              <a:ea typeface="MS PGothic" pitchFamily="34" charset="-128"/>
              <a:cs typeface="Tahoma" panose="020B0604030504040204" pitchFamily="34" charset="0"/>
            </a:endParaRPr>
          </a:p>
        </p:txBody>
      </p:sp>
      <p:sp>
        <p:nvSpPr>
          <p:cNvPr id="12" name="Rectangle 11"/>
          <p:cNvSpPr/>
          <p:nvPr/>
        </p:nvSpPr>
        <p:spPr bwMode="auto">
          <a:xfrm>
            <a:off x="4843848" y="2001795"/>
            <a:ext cx="1878227" cy="691978"/>
          </a:xfrm>
          <a:prstGeom prst="rect">
            <a:avLst/>
          </a:prstGeom>
          <a:solidFill>
            <a:srgbClr val="FFFFCC">
              <a:alpha val="36863"/>
            </a:srgbClr>
          </a:solidFill>
          <a:ln w="9525" cap="flat" cmpd="sng" algn="ctr">
            <a:solidFill>
              <a:srgbClr val="FFC000"/>
            </a:solid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dirty="0">
              <a:ln>
                <a:noFill/>
              </a:ln>
              <a:solidFill>
                <a:schemeClr val="tx1"/>
              </a:solidFill>
              <a:effectLst/>
              <a:latin typeface="Tahoma" panose="020B0604030504040204" pitchFamily="34" charset="0"/>
              <a:ea typeface="MS PGothic" pitchFamily="34" charset="-128"/>
              <a:cs typeface="Tahoma" panose="020B0604030504040204" pitchFamily="34" charset="0"/>
            </a:endParaRPr>
          </a:p>
        </p:txBody>
      </p:sp>
      <p:sp>
        <p:nvSpPr>
          <p:cNvPr id="13" name="Rectangle 12"/>
          <p:cNvSpPr/>
          <p:nvPr/>
        </p:nvSpPr>
        <p:spPr bwMode="auto">
          <a:xfrm>
            <a:off x="864973" y="5535828"/>
            <a:ext cx="4683211" cy="481913"/>
          </a:xfrm>
          <a:prstGeom prst="rect">
            <a:avLst/>
          </a:prstGeom>
          <a:solidFill>
            <a:srgbClr val="FF0066">
              <a:alpha val="14902"/>
            </a:srgbClr>
          </a:solidFill>
          <a:ln w="9525" cap="flat" cmpd="sng" algn="ctr">
            <a:solidFill>
              <a:srgbClr val="FF0066"/>
            </a:solid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dirty="0">
              <a:ln>
                <a:noFill/>
              </a:ln>
              <a:solidFill>
                <a:schemeClr val="tx1"/>
              </a:solidFill>
              <a:effectLst/>
              <a:latin typeface="Tahoma" panose="020B0604030504040204" pitchFamily="34" charset="0"/>
              <a:ea typeface="MS PGothic" pitchFamily="34" charset="-128"/>
              <a:cs typeface="Tahoma" panose="020B0604030504040204" pitchFamily="34" charset="0"/>
            </a:endParaRPr>
          </a:p>
        </p:txBody>
      </p:sp>
      <p:sp>
        <p:nvSpPr>
          <p:cNvPr id="14" name="Rectangle 13"/>
          <p:cNvSpPr/>
          <p:nvPr/>
        </p:nvSpPr>
        <p:spPr bwMode="auto">
          <a:xfrm>
            <a:off x="4830431" y="3416377"/>
            <a:ext cx="2654124" cy="210899"/>
          </a:xfrm>
          <a:prstGeom prst="rect">
            <a:avLst/>
          </a:prstGeom>
          <a:solidFill>
            <a:srgbClr val="FF0066">
              <a:alpha val="14902"/>
            </a:srgbClr>
          </a:solidFill>
          <a:ln w="9525" cap="flat" cmpd="sng" algn="ctr">
            <a:solidFill>
              <a:srgbClr val="FF0066"/>
            </a:solid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dirty="0">
              <a:ln>
                <a:noFill/>
              </a:ln>
              <a:solidFill>
                <a:schemeClr val="tx1"/>
              </a:solidFill>
              <a:effectLst/>
              <a:latin typeface="Tahoma" panose="020B0604030504040204" pitchFamily="34" charset="0"/>
              <a:ea typeface="MS PGothic" pitchFamily="34" charset="-128"/>
              <a:cs typeface="Tahoma" panose="020B0604030504040204" pitchFamily="34" charset="0"/>
            </a:endParaRPr>
          </a:p>
        </p:txBody>
      </p:sp>
      <p:sp>
        <p:nvSpPr>
          <p:cNvPr id="15" name="Rectangle 14"/>
          <p:cNvSpPr/>
          <p:nvPr/>
        </p:nvSpPr>
        <p:spPr bwMode="auto">
          <a:xfrm>
            <a:off x="4830431" y="3631217"/>
            <a:ext cx="2654124" cy="190735"/>
          </a:xfrm>
          <a:prstGeom prst="rect">
            <a:avLst/>
          </a:prstGeom>
          <a:solidFill>
            <a:srgbClr val="33CC33">
              <a:alpha val="20000"/>
            </a:srgbClr>
          </a:solidFill>
          <a:ln w="9525" cap="flat" cmpd="sng" algn="ctr">
            <a:solidFill>
              <a:srgbClr val="33CC33"/>
            </a:solid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dirty="0">
              <a:ln>
                <a:noFill/>
              </a:ln>
              <a:solidFill>
                <a:schemeClr val="tx1"/>
              </a:solidFill>
              <a:effectLst/>
              <a:latin typeface="Tahoma" panose="020B0604030504040204" pitchFamily="34" charset="0"/>
              <a:ea typeface="MS PGothic" pitchFamily="34" charset="-128"/>
              <a:cs typeface="Tahoma" panose="020B0604030504040204" pitchFamily="34" charset="0"/>
            </a:endParaRPr>
          </a:p>
        </p:txBody>
      </p:sp>
      <p:sp>
        <p:nvSpPr>
          <p:cNvPr id="16" name="Rectangle 15"/>
          <p:cNvSpPr/>
          <p:nvPr/>
        </p:nvSpPr>
        <p:spPr bwMode="auto">
          <a:xfrm>
            <a:off x="4830431" y="3820283"/>
            <a:ext cx="2654124" cy="190735"/>
          </a:xfrm>
          <a:prstGeom prst="rect">
            <a:avLst/>
          </a:prstGeom>
          <a:solidFill>
            <a:srgbClr val="FFFFCC">
              <a:alpha val="36863"/>
            </a:srgbClr>
          </a:solidFill>
          <a:ln w="9525" cap="flat" cmpd="sng" algn="ctr">
            <a:solidFill>
              <a:srgbClr val="FFC000"/>
            </a:solid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dirty="0">
              <a:ln>
                <a:noFill/>
              </a:ln>
              <a:solidFill>
                <a:schemeClr val="tx1"/>
              </a:solidFill>
              <a:effectLst/>
              <a:latin typeface="Tahoma" panose="020B0604030504040204" pitchFamily="34" charset="0"/>
              <a:ea typeface="MS PGothic" pitchFamily="34" charset="-128"/>
              <a:cs typeface="Tahoma" panose="020B0604030504040204" pitchFamily="34" charset="0"/>
            </a:endParaRPr>
          </a:p>
        </p:txBody>
      </p:sp>
      <p:sp>
        <p:nvSpPr>
          <p:cNvPr id="17" name="Rectangle 16"/>
          <p:cNvSpPr/>
          <p:nvPr/>
        </p:nvSpPr>
        <p:spPr bwMode="auto">
          <a:xfrm>
            <a:off x="864973" y="6142748"/>
            <a:ext cx="4683211" cy="161094"/>
          </a:xfrm>
          <a:prstGeom prst="rect">
            <a:avLst/>
          </a:prstGeom>
          <a:solidFill>
            <a:srgbClr val="33CC33">
              <a:alpha val="20000"/>
            </a:srgbClr>
          </a:solidFill>
          <a:ln w="9525" cap="flat" cmpd="sng" algn="ctr">
            <a:solidFill>
              <a:srgbClr val="33CC33"/>
            </a:solid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dirty="0">
              <a:ln>
                <a:noFill/>
              </a:ln>
              <a:solidFill>
                <a:schemeClr val="tx1"/>
              </a:solidFill>
              <a:effectLst/>
              <a:latin typeface="Tahoma" panose="020B0604030504040204" pitchFamily="34" charset="0"/>
              <a:ea typeface="MS PGothic" pitchFamily="34" charset="-128"/>
              <a:cs typeface="Tahoma" panose="020B0604030504040204" pitchFamily="34" charset="0"/>
            </a:endParaRPr>
          </a:p>
        </p:txBody>
      </p:sp>
      <p:sp>
        <p:nvSpPr>
          <p:cNvPr id="18" name="Rectangle 17"/>
          <p:cNvSpPr/>
          <p:nvPr/>
        </p:nvSpPr>
        <p:spPr bwMode="auto">
          <a:xfrm>
            <a:off x="864973" y="6305433"/>
            <a:ext cx="4683211" cy="161094"/>
          </a:xfrm>
          <a:prstGeom prst="rect">
            <a:avLst/>
          </a:prstGeom>
          <a:solidFill>
            <a:srgbClr val="FFFFCC">
              <a:alpha val="36863"/>
            </a:srgbClr>
          </a:solidFill>
          <a:ln w="9525" cap="flat" cmpd="sng" algn="ctr">
            <a:solidFill>
              <a:srgbClr val="FFC000"/>
            </a:solid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dirty="0">
              <a:ln>
                <a:noFill/>
              </a:ln>
              <a:solidFill>
                <a:schemeClr val="tx1"/>
              </a:solidFill>
              <a:effectLst/>
              <a:latin typeface="Tahoma" panose="020B0604030504040204" pitchFamily="34" charset="0"/>
              <a:ea typeface="MS PGothic" pitchFamily="34" charset="-128"/>
              <a:cs typeface="Tahoma" panose="020B0604030504040204" pitchFamily="34" charset="0"/>
            </a:endParaRPr>
          </a:p>
        </p:txBody>
      </p:sp>
      <p:sp>
        <p:nvSpPr>
          <p:cNvPr id="19" name="Rectangle 18"/>
          <p:cNvSpPr/>
          <p:nvPr/>
        </p:nvSpPr>
        <p:spPr bwMode="auto">
          <a:xfrm>
            <a:off x="5695403" y="3062806"/>
            <a:ext cx="1047181" cy="190735"/>
          </a:xfrm>
          <a:prstGeom prst="rect">
            <a:avLst/>
          </a:prstGeom>
          <a:solidFill>
            <a:srgbClr val="33CC33">
              <a:alpha val="20000"/>
            </a:srgbClr>
          </a:solidFill>
          <a:ln w="9525" cap="flat" cmpd="sng" algn="ctr">
            <a:solidFill>
              <a:srgbClr val="33CC33"/>
            </a:solid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dirty="0">
              <a:ln>
                <a:noFill/>
              </a:ln>
              <a:solidFill>
                <a:schemeClr val="tx1"/>
              </a:solidFill>
              <a:effectLst/>
              <a:latin typeface="Tahoma" panose="020B0604030504040204" pitchFamily="34" charset="0"/>
              <a:ea typeface="MS PGothic" pitchFamily="34" charset="-128"/>
              <a:cs typeface="Tahoma" panose="020B0604030504040204" pitchFamily="34" charset="0"/>
            </a:endParaRPr>
          </a:p>
        </p:txBody>
      </p:sp>
      <p:sp>
        <p:nvSpPr>
          <p:cNvPr id="20" name="Rectangle 19"/>
          <p:cNvSpPr/>
          <p:nvPr/>
        </p:nvSpPr>
        <p:spPr bwMode="auto">
          <a:xfrm>
            <a:off x="4855143" y="3062806"/>
            <a:ext cx="787169" cy="190735"/>
          </a:xfrm>
          <a:prstGeom prst="rect">
            <a:avLst/>
          </a:prstGeom>
          <a:solidFill>
            <a:srgbClr val="FFFFCC">
              <a:alpha val="20000"/>
            </a:srgbClr>
          </a:solidFill>
          <a:ln w="9525" cap="flat" cmpd="sng" algn="ctr">
            <a:solidFill>
              <a:srgbClr val="FFC000"/>
            </a:solid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dirty="0">
              <a:ln>
                <a:noFill/>
              </a:ln>
              <a:solidFill>
                <a:schemeClr val="tx1"/>
              </a:solidFill>
              <a:effectLst/>
              <a:latin typeface="Tahoma" panose="020B0604030504040204" pitchFamily="34" charset="0"/>
              <a:ea typeface="MS PGothic" pitchFamily="34" charset="-128"/>
              <a:cs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childTnLst>
                          </p:cTn>
                        </p:par>
                        <p:par>
                          <p:cTn id="11" fill="hold">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dissolve">
                                      <p:cBhvr>
                                        <p:cTn id="14" dur="500"/>
                                        <p:tgtEl>
                                          <p:spTgt spid="9"/>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par>
                                <p:cTn id="23" presetID="22" presetClass="entr" presetSubtype="8"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nodeType="clickEffect">
                                  <p:stCondLst>
                                    <p:cond delay="0"/>
                                  </p:stCondLst>
                                  <p:childTnLst>
                                    <p:set>
                                      <p:cBhvr>
                                        <p:cTn id="29" dur="1" fill="hold">
                                          <p:stCondLst>
                                            <p:cond delay="0"/>
                                          </p:stCondLst>
                                        </p:cTn>
                                        <p:tgtEl>
                                          <p:spTgt spid="11"/>
                                        </p:tgtEl>
                                        <p:attrNameLst>
                                          <p:attrName>style.visibility</p:attrName>
                                        </p:attrNameLst>
                                      </p:cBhvr>
                                      <p:to>
                                        <p:strVal val="hidden"/>
                                      </p:to>
                                    </p:set>
                                  </p:childTnLst>
                                </p:cTn>
                              </p:par>
                              <p:par>
                                <p:cTn id="30" presetID="1" presetClass="exit" presetSubtype="0" fill="hold" grpId="1" nodeType="withEffect" nodePh="1">
                                  <p:stCondLst>
                                    <p:cond delay="0"/>
                                  </p:stCondLst>
                                  <p:endCondLst>
                                    <p:cond evt="begin" delay="0">
                                      <p:tn val="30"/>
                                    </p:cond>
                                  </p:endCondLst>
                                  <p:childTnLst>
                                    <p:set>
                                      <p:cBhvr>
                                        <p:cTn id="31" dur="1" fill="hold">
                                          <p:stCondLst>
                                            <p:cond delay="0"/>
                                          </p:stCondLst>
                                        </p:cTn>
                                        <p:tgtEl>
                                          <p:spTgt spid="10">
                                            <p:txEl>
                                              <p:charRg st="4294967295" end="4294967295"/>
                                            </p:txEl>
                                          </p:spTgt>
                                        </p:tgtEl>
                                        <p:attrNameLst>
                                          <p:attrName>style.visibility</p:attrName>
                                        </p:attrNameLst>
                                      </p:cBhvr>
                                      <p:to>
                                        <p:strVal val="hidden"/>
                                      </p:to>
                                    </p:set>
                                  </p:childTnLst>
                                </p:cTn>
                              </p:par>
                              <p:par>
                                <p:cTn id="32" presetID="1" presetClass="exit" presetSubtype="0" fill="hold" nodeType="withEffect">
                                  <p:stCondLst>
                                    <p:cond delay="0"/>
                                  </p:stCondLst>
                                  <p:childTnLst>
                                    <p:set>
                                      <p:cBhvr>
                                        <p:cTn id="33" dur="1" fill="hold">
                                          <p:stCondLst>
                                            <p:cond delay="0"/>
                                          </p:stCondLst>
                                        </p:cTn>
                                        <p:tgtEl>
                                          <p:spTgt spid="9"/>
                                        </p:tgtEl>
                                        <p:attrNameLst>
                                          <p:attrName>style.visibility</p:attrName>
                                        </p:attrNameLst>
                                      </p:cBhvr>
                                      <p:to>
                                        <p:strVal val="hidden"/>
                                      </p:to>
                                    </p:set>
                                  </p:childTnLst>
                                </p:cTn>
                              </p:par>
                              <p:par>
                                <p:cTn id="34" presetID="1" presetClass="exit" presetSubtype="0" fill="hold" grpId="1" nodeType="withEffect" nodePh="1">
                                  <p:stCondLst>
                                    <p:cond delay="0"/>
                                  </p:stCondLst>
                                  <p:endCondLst>
                                    <p:cond evt="begin" delay="0">
                                      <p:tn val="34"/>
                                    </p:cond>
                                  </p:endCondLst>
                                  <p:childTnLst>
                                    <p:set>
                                      <p:cBhvr>
                                        <p:cTn id="35" dur="1" fill="hold">
                                          <p:stCondLst>
                                            <p:cond delay="0"/>
                                          </p:stCondLst>
                                        </p:cTn>
                                        <p:tgtEl>
                                          <p:spTgt spid="8">
                                            <p:txEl>
                                              <p:charRg st="4294967295" end="4294967295"/>
                                            </p:txEl>
                                          </p:spTgt>
                                        </p:tgtEl>
                                        <p:attrNameLst>
                                          <p:attrName>style.visibility</p:attrName>
                                        </p:attrNameLst>
                                      </p:cBhvr>
                                      <p:to>
                                        <p:strVal val="hidden"/>
                                      </p:to>
                                    </p:set>
                                  </p:childTnLst>
                                </p:cTn>
                              </p:par>
                              <p:par>
                                <p:cTn id="36" presetID="1" presetClass="exit" presetSubtype="0" fill="hold" nodeType="withEffect">
                                  <p:stCondLst>
                                    <p:cond delay="0"/>
                                  </p:stCondLst>
                                  <p:childTnLst>
                                    <p:set>
                                      <p:cBhvr>
                                        <p:cTn id="37" dur="1" fill="hold">
                                          <p:stCondLst>
                                            <p:cond delay="0"/>
                                          </p:stCondLst>
                                        </p:cTn>
                                        <p:tgtEl>
                                          <p:spTgt spid="12"/>
                                        </p:tgtEl>
                                        <p:attrNameLst>
                                          <p:attrName>style.visibility</p:attrName>
                                        </p:attrNameLst>
                                      </p:cBhvr>
                                      <p:to>
                                        <p:strVal val="hidden"/>
                                      </p:to>
                                    </p:set>
                                  </p:childTnLst>
                                </p:cTn>
                              </p:par>
                              <p:par>
                                <p:cTn id="38" presetID="22" presetClass="entr" presetSubtype="8" fill="hold"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ipe(left)">
                                      <p:cBhvr>
                                        <p:cTn id="40" dur="500"/>
                                        <p:tgtEl>
                                          <p:spTgt spid="13"/>
                                        </p:tgtEl>
                                      </p:cBhvr>
                                    </p:animEffect>
                                  </p:childTnLst>
                                </p:cTn>
                              </p:par>
                              <p:par>
                                <p:cTn id="41" presetID="22" presetClass="entr" presetSubtype="8"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left)">
                                      <p:cBhvr>
                                        <p:cTn id="43" dur="500"/>
                                        <p:tgtEl>
                                          <p:spTgt spid="14"/>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13"/>
                                        </p:tgtEl>
                                        <p:attrNameLst>
                                          <p:attrName>style.visibility</p:attrName>
                                        </p:attrNameLst>
                                      </p:cBhvr>
                                      <p:to>
                                        <p:strVal val="hidden"/>
                                      </p:to>
                                    </p:set>
                                  </p:childTnLst>
                                </p:cTn>
                              </p:par>
                              <p:par>
                                <p:cTn id="48" presetID="1" presetClass="exit" presetSubtype="0" fill="hold" grpId="1" nodeType="withEffect">
                                  <p:stCondLst>
                                    <p:cond delay="0"/>
                                  </p:stCondLst>
                                  <p:childTnLst>
                                    <p:set>
                                      <p:cBhvr>
                                        <p:cTn id="49" dur="1" fill="hold">
                                          <p:stCondLst>
                                            <p:cond delay="0"/>
                                          </p:stCondLst>
                                        </p:cTn>
                                        <p:tgtEl>
                                          <p:spTgt spid="14"/>
                                        </p:tgtEl>
                                        <p:attrNameLst>
                                          <p:attrName>style.visibility</p:attrName>
                                        </p:attrNameLst>
                                      </p:cBhvr>
                                      <p:to>
                                        <p:strVal val="hidden"/>
                                      </p:to>
                                    </p:set>
                                  </p:childTnLst>
                                </p:cTn>
                              </p:par>
                              <p:par>
                                <p:cTn id="50" presetID="1" presetClass="exit" presetSubtype="0" fill="hold" grpId="1" nodeType="withEffect">
                                  <p:stCondLst>
                                    <p:cond delay="0"/>
                                  </p:stCondLst>
                                  <p:childTnLst>
                                    <p:set>
                                      <p:cBhvr>
                                        <p:cTn id="51" dur="1" fill="hold">
                                          <p:stCondLst>
                                            <p:cond delay="0"/>
                                          </p:stCondLst>
                                        </p:cTn>
                                        <p:tgtEl>
                                          <p:spTgt spid="7"/>
                                        </p:tgtEl>
                                        <p:attrNameLst>
                                          <p:attrName>style.visibility</p:attrName>
                                        </p:attrNameLst>
                                      </p:cBhvr>
                                      <p:to>
                                        <p:strVal val="hidden"/>
                                      </p:to>
                                    </p:set>
                                  </p:childTnLst>
                                </p:cTn>
                              </p:par>
                              <p:par>
                                <p:cTn id="52" presetID="22" presetClass="entr" presetSubtype="8" fill="hold" grpId="0" nodeType="with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wipe(left)">
                                      <p:cBhvr>
                                        <p:cTn id="54" dur="500"/>
                                        <p:tgtEl>
                                          <p:spTgt spid="17"/>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left)">
                                      <p:cBhvr>
                                        <p:cTn id="57" dur="500"/>
                                        <p:tgtEl>
                                          <p:spTgt spid="15"/>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wipe(left)">
                                      <p:cBhvr>
                                        <p:cTn id="60" dur="500"/>
                                        <p:tgtEl>
                                          <p:spTgt spid="19"/>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17"/>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15"/>
                                        </p:tgtEl>
                                        <p:attrNameLst>
                                          <p:attrName>style.visibility</p:attrName>
                                        </p:attrNameLst>
                                      </p:cBhvr>
                                      <p:to>
                                        <p:strVal val="hidden"/>
                                      </p:to>
                                    </p:set>
                                  </p:childTnLst>
                                </p:cTn>
                              </p:par>
                              <p:par>
                                <p:cTn id="67" presetID="1" presetClass="exit" presetSubtype="0" fill="hold" grpId="2" nodeType="withEffect">
                                  <p:stCondLst>
                                    <p:cond delay="0"/>
                                  </p:stCondLst>
                                  <p:childTnLst>
                                    <p:set>
                                      <p:cBhvr>
                                        <p:cTn id="68" dur="1" fill="hold">
                                          <p:stCondLst>
                                            <p:cond delay="0"/>
                                          </p:stCondLst>
                                        </p:cTn>
                                        <p:tgtEl>
                                          <p:spTgt spid="8"/>
                                        </p:tgtEl>
                                        <p:attrNameLst>
                                          <p:attrName>style.visibility</p:attrName>
                                        </p:attrNameLst>
                                      </p:cBhvr>
                                      <p:to>
                                        <p:strVal val="hidden"/>
                                      </p:to>
                                    </p:set>
                                  </p:childTnLst>
                                </p:cTn>
                              </p:par>
                              <p:par>
                                <p:cTn id="69" presetID="22" presetClass="entr" presetSubtype="8" fill="hold" grpId="0" nodeType="withEffect">
                                  <p:stCondLst>
                                    <p:cond delay="0"/>
                                  </p:stCondLst>
                                  <p:childTnLst>
                                    <p:set>
                                      <p:cBhvr>
                                        <p:cTn id="70" dur="1" fill="hold">
                                          <p:stCondLst>
                                            <p:cond delay="0"/>
                                          </p:stCondLst>
                                        </p:cTn>
                                        <p:tgtEl>
                                          <p:spTgt spid="18"/>
                                        </p:tgtEl>
                                        <p:attrNameLst>
                                          <p:attrName>style.visibility</p:attrName>
                                        </p:attrNameLst>
                                      </p:cBhvr>
                                      <p:to>
                                        <p:strVal val="visible"/>
                                      </p:to>
                                    </p:set>
                                    <p:animEffect transition="in" filter="wipe(left)">
                                      <p:cBhvr>
                                        <p:cTn id="71" dur="500"/>
                                        <p:tgtEl>
                                          <p:spTgt spid="18"/>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16"/>
                                        </p:tgtEl>
                                        <p:attrNameLst>
                                          <p:attrName>style.visibility</p:attrName>
                                        </p:attrNameLst>
                                      </p:cBhvr>
                                      <p:to>
                                        <p:strVal val="visible"/>
                                      </p:to>
                                    </p:set>
                                    <p:animEffect transition="in" filter="wipe(left)">
                                      <p:cBhvr>
                                        <p:cTn id="74" dur="500"/>
                                        <p:tgtEl>
                                          <p:spTgt spid="16"/>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20"/>
                                        </p:tgtEl>
                                        <p:attrNameLst>
                                          <p:attrName>style.visibility</p:attrName>
                                        </p:attrNameLst>
                                      </p:cBhvr>
                                      <p:to>
                                        <p:strVal val="visible"/>
                                      </p:to>
                                    </p:set>
                                    <p:animEffect transition="in" filter="wipe(left)">
                                      <p:cBhvr>
                                        <p:cTn id="7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p:bldP spid="8" grpId="2" animBg="1"/>
      <p:bldP spid="9" grpId="0" animBg="1"/>
      <p:bldP spid="10" grpId="0" animBg="1"/>
      <p:bldP spid="10" grpId="1"/>
      <p:bldP spid="11" grpId="0" animBg="1"/>
      <p:bldP spid="13" grpId="1" animBg="1"/>
      <p:bldP spid="14" grpId="1" animBg="1"/>
      <p:bldP spid="15" grpId="0" animBg="1"/>
      <p:bldP spid="15" grpId="1" animBg="1"/>
      <p:bldP spid="16" grpId="0" animBg="1"/>
      <p:bldP spid="17" grpId="0" animBg="1"/>
      <p:bldP spid="17" grpId="1" animBg="1"/>
      <p:bldP spid="18" grpId="0" animBg="1"/>
      <p:bldP spid="19" grpId="0" animBg="1"/>
      <p:bldP spid="2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Nội dung</a:t>
            </a:r>
          </a:p>
        </p:txBody>
      </p:sp>
      <p:sp>
        <p:nvSpPr>
          <p:cNvPr id="3" name="Content Placeholder 2"/>
          <p:cNvSpPr>
            <a:spLocks noGrp="1"/>
          </p:cNvSpPr>
          <p:nvPr>
            <p:ph idx="1"/>
          </p:nvPr>
        </p:nvSpPr>
        <p:spPr/>
        <p:txBody>
          <a:bodyPr/>
          <a:lstStyle/>
          <a:p>
            <a:r>
              <a:rPr lang="en-US"/>
              <a:t>Giới thiệu CSS</a:t>
            </a:r>
          </a:p>
          <a:p>
            <a:r>
              <a:rPr lang="en-US"/>
              <a:t>Định nghĩa Style</a:t>
            </a:r>
          </a:p>
          <a:p>
            <a:r>
              <a:rPr lang="en-US"/>
              <a:t>Sử dụng và Phân loại CSS</a:t>
            </a:r>
          </a:p>
          <a:p>
            <a:r>
              <a:rPr lang="en-US">
                <a:solidFill>
                  <a:srgbClr val="FF9933"/>
                </a:solidFill>
              </a:rPr>
              <a:t>Selector trong CSS và phạm vi ảnh hưởng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Nội dung</a:t>
            </a:r>
          </a:p>
        </p:txBody>
      </p:sp>
      <p:sp>
        <p:nvSpPr>
          <p:cNvPr id="3" name="Content Placeholder 2"/>
          <p:cNvSpPr>
            <a:spLocks noGrp="1"/>
          </p:cNvSpPr>
          <p:nvPr>
            <p:ph idx="1"/>
          </p:nvPr>
        </p:nvSpPr>
        <p:spPr/>
        <p:txBody>
          <a:bodyPr/>
          <a:lstStyle/>
          <a:p>
            <a:r>
              <a:rPr lang="en-US"/>
              <a:t>Giới thiệu CSS</a:t>
            </a:r>
          </a:p>
          <a:p>
            <a:r>
              <a:rPr lang="en-US"/>
              <a:t>Định nghĩa Style</a:t>
            </a:r>
          </a:p>
          <a:p>
            <a:r>
              <a:rPr lang="en-US"/>
              <a:t>Sử dụng và Phân loại CSS</a:t>
            </a:r>
          </a:p>
          <a:p>
            <a:r>
              <a:rPr lang="en-US"/>
              <a:t>Selector trong CSS và phạm vi ảnh hưởng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lide(fromBottom)">
                                      <p:cBhvr>
                                        <p:cTn id="7" dur="500"/>
                                        <p:tgtEl>
                                          <p:spTgt spid="3">
                                            <p:txEl>
                                              <p:pRg st="0" end="0"/>
                                            </p:txEl>
                                          </p:spTgt>
                                        </p:tgtEl>
                                      </p:cBhvr>
                                    </p:animEffect>
                                  </p:childTnLst>
                                </p:cTn>
                              </p:par>
                            </p:childTnLst>
                          </p:cTn>
                        </p:par>
                        <p:par>
                          <p:cTn id="8" fill="hold">
                            <p:stCondLst>
                              <p:cond delay="500"/>
                            </p:stCondLst>
                            <p:childTnLst>
                              <p:par>
                                <p:cTn id="9" presetID="12" presetClass="entr" presetSubtype="4"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slide(fromBottom)">
                                      <p:cBhvr>
                                        <p:cTn id="11" dur="500"/>
                                        <p:tgtEl>
                                          <p:spTgt spid="3">
                                            <p:txEl>
                                              <p:pRg st="1" end="1"/>
                                            </p:txEl>
                                          </p:spTgt>
                                        </p:tgtEl>
                                      </p:cBhvr>
                                    </p:animEffect>
                                  </p:childTnLst>
                                </p:cTn>
                              </p:par>
                            </p:childTnLst>
                          </p:cTn>
                        </p:par>
                        <p:par>
                          <p:cTn id="12" fill="hold">
                            <p:stCondLst>
                              <p:cond delay="1000"/>
                            </p:stCondLst>
                            <p:childTnLst>
                              <p:par>
                                <p:cTn id="13" presetID="12" presetClass="entr" presetSubtype="4"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slide(fromBottom)">
                                      <p:cBhvr>
                                        <p:cTn id="15" dur="500"/>
                                        <p:tgtEl>
                                          <p:spTgt spid="3">
                                            <p:txEl>
                                              <p:pRg st="2" end="2"/>
                                            </p:txEl>
                                          </p:spTgt>
                                        </p:tgtEl>
                                      </p:cBhvr>
                                    </p:animEffect>
                                  </p:childTnLst>
                                </p:cTn>
                              </p:par>
                            </p:childTnLst>
                          </p:cTn>
                        </p:par>
                        <p:par>
                          <p:cTn id="16" fill="hold">
                            <p:stCondLst>
                              <p:cond delay="1500"/>
                            </p:stCondLst>
                            <p:childTnLst>
                              <p:par>
                                <p:cTn id="17" presetID="12" presetClass="entr" presetSubtype="4"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slide(fromBottom)">
                                      <p:cBhvr>
                                        <p:cTn id="1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Selector</a:t>
            </a:r>
          </a:p>
        </p:txBody>
      </p:sp>
      <p:sp>
        <p:nvSpPr>
          <p:cNvPr id="3" name="Content Placeholder 2"/>
          <p:cNvSpPr>
            <a:spLocks noGrp="1"/>
          </p:cNvSpPr>
          <p:nvPr>
            <p:ph idx="1"/>
          </p:nvPr>
        </p:nvSpPr>
        <p:spPr/>
        <p:txBody>
          <a:bodyPr/>
          <a:lstStyle/>
          <a:p>
            <a:pPr algn="just">
              <a:lnSpc>
                <a:spcPct val="125000"/>
              </a:lnSpc>
            </a:pPr>
            <a:r>
              <a:rPr lang="en-GB" dirty="0" err="1">
                <a:cs typeface="Times New Roman" charset="0"/>
              </a:rPr>
              <a:t>L</a:t>
            </a:r>
            <a:r>
              <a:rPr lang="en-GB" dirty="0" err="1">
                <a:latin typeface="Tahoma" pitchFamily="34" charset="0"/>
                <a:cs typeface="Times New Roman" charset="0"/>
              </a:rPr>
              <a:t>à</a:t>
            </a:r>
            <a:r>
              <a:rPr lang="en-GB" dirty="0">
                <a:cs typeface="Times New Roman" charset="0"/>
              </a:rPr>
              <a:t> </a:t>
            </a:r>
            <a:r>
              <a:rPr lang="en-GB" dirty="0" err="1">
                <a:cs typeface="Times New Roman" charset="0"/>
              </a:rPr>
              <a:t>tên</a:t>
            </a:r>
            <a:r>
              <a:rPr lang="en-GB" dirty="0">
                <a:cs typeface="Times New Roman" charset="0"/>
              </a:rPr>
              <a:t> 1 style </a:t>
            </a:r>
            <a:r>
              <a:rPr lang="en-GB" dirty="0" err="1">
                <a:cs typeface="Times New Roman" charset="0"/>
              </a:rPr>
              <a:t>tương</a:t>
            </a:r>
            <a:r>
              <a:rPr lang="en-GB" dirty="0">
                <a:cs typeface="Times New Roman" charset="0"/>
              </a:rPr>
              <a:t> </a:t>
            </a:r>
            <a:r>
              <a:rPr lang="en-GB" dirty="0" err="1">
                <a:cs typeface="Times New Roman" charset="0"/>
              </a:rPr>
              <a:t>ứng</a:t>
            </a:r>
            <a:r>
              <a:rPr lang="en-GB" dirty="0">
                <a:cs typeface="Times New Roman" charset="0"/>
              </a:rPr>
              <a:t> </a:t>
            </a:r>
            <a:r>
              <a:rPr lang="en-GB" dirty="0" err="1">
                <a:cs typeface="Times New Roman" charset="0"/>
              </a:rPr>
              <a:t>với</a:t>
            </a:r>
            <a:r>
              <a:rPr lang="en-GB" dirty="0">
                <a:cs typeface="Times New Roman" charset="0"/>
              </a:rPr>
              <a:t> </a:t>
            </a:r>
            <a:r>
              <a:rPr lang="en-GB" dirty="0" err="1">
                <a:cs typeface="Times New Roman" charset="0"/>
              </a:rPr>
              <a:t>một</a:t>
            </a:r>
            <a:r>
              <a:rPr lang="en-GB" dirty="0">
                <a:cs typeface="Times New Roman" charset="0"/>
              </a:rPr>
              <a:t> </a:t>
            </a:r>
            <a:r>
              <a:rPr lang="en-GB" dirty="0" err="1">
                <a:cs typeface="Times New Roman" charset="0"/>
              </a:rPr>
              <a:t>th</a:t>
            </a:r>
            <a:r>
              <a:rPr lang="en-GB" dirty="0" err="1">
                <a:latin typeface="Tahoma" pitchFamily="34" charset="0"/>
                <a:cs typeface="Times New Roman" charset="0"/>
              </a:rPr>
              <a:t>à</a:t>
            </a:r>
            <a:r>
              <a:rPr lang="en-GB" dirty="0" err="1">
                <a:cs typeface="Times New Roman" charset="0"/>
              </a:rPr>
              <a:t>nh</a:t>
            </a:r>
            <a:r>
              <a:rPr lang="en-GB" dirty="0">
                <a:cs typeface="Times New Roman" charset="0"/>
              </a:rPr>
              <a:t> </a:t>
            </a:r>
            <a:r>
              <a:rPr lang="en-GB" dirty="0" err="1">
                <a:cs typeface="Times New Roman" charset="0"/>
              </a:rPr>
              <a:t>phần</a:t>
            </a:r>
            <a:r>
              <a:rPr lang="en-GB" dirty="0">
                <a:cs typeface="Times New Roman" charset="0"/>
              </a:rPr>
              <a:t> </a:t>
            </a:r>
            <a:r>
              <a:rPr lang="en-GB" dirty="0" err="1">
                <a:cs typeface="Times New Roman" charset="0"/>
              </a:rPr>
              <a:t>được</a:t>
            </a:r>
            <a:r>
              <a:rPr lang="en-GB" dirty="0">
                <a:cs typeface="Times New Roman" charset="0"/>
              </a:rPr>
              <a:t> </a:t>
            </a:r>
            <a:r>
              <a:rPr lang="en-GB" dirty="0" err="1">
                <a:latin typeface="Tahoma" pitchFamily="34" charset="0"/>
                <a:cs typeface="Times New Roman" charset="0"/>
              </a:rPr>
              <a:t>á</a:t>
            </a:r>
            <a:r>
              <a:rPr lang="en-GB" dirty="0" err="1">
                <a:cs typeface="Times New Roman" charset="0"/>
              </a:rPr>
              <a:t>p</a:t>
            </a:r>
            <a:r>
              <a:rPr lang="en-GB" dirty="0">
                <a:cs typeface="Times New Roman" charset="0"/>
              </a:rPr>
              <a:t> </a:t>
            </a:r>
            <a:r>
              <a:rPr lang="en-GB" dirty="0" err="1">
                <a:cs typeface="Times New Roman" charset="0"/>
              </a:rPr>
              <a:t>dụng</a:t>
            </a:r>
            <a:r>
              <a:rPr lang="en-GB" dirty="0">
                <a:cs typeface="Times New Roman" charset="0"/>
              </a:rPr>
              <a:t> </a:t>
            </a:r>
            <a:r>
              <a:rPr lang="en-GB" dirty="0" err="1">
                <a:cs typeface="Times New Roman" charset="0"/>
              </a:rPr>
              <a:t>định</a:t>
            </a:r>
            <a:r>
              <a:rPr lang="en-GB" dirty="0">
                <a:cs typeface="Times New Roman" charset="0"/>
              </a:rPr>
              <a:t> </a:t>
            </a:r>
            <a:r>
              <a:rPr lang="en-GB" dirty="0" err="1">
                <a:cs typeface="Times New Roman" charset="0"/>
              </a:rPr>
              <a:t>dạng</a:t>
            </a:r>
            <a:r>
              <a:rPr lang="en-GB" dirty="0">
                <a:cs typeface="Times New Roman" charset="0"/>
              </a:rPr>
              <a:t> </a:t>
            </a:r>
          </a:p>
          <a:p>
            <a:pPr algn="just">
              <a:lnSpc>
                <a:spcPct val="125000"/>
              </a:lnSpc>
            </a:pPr>
            <a:r>
              <a:rPr lang="en-GB" dirty="0">
                <a:latin typeface="Tahoma" pitchFamily="34" charset="0"/>
                <a:cs typeface="Times New Roman" charset="0"/>
              </a:rPr>
              <a:t> </a:t>
            </a:r>
            <a:r>
              <a:rPr lang="en-GB" dirty="0" err="1">
                <a:cs typeface="Times New Roman" charset="0"/>
              </a:rPr>
              <a:t>C</a:t>
            </a:r>
            <a:r>
              <a:rPr lang="en-GB" dirty="0" err="1">
                <a:latin typeface="Tahoma" pitchFamily="34" charset="0"/>
                <a:cs typeface="Times New Roman" charset="0"/>
              </a:rPr>
              <a:t>á</a:t>
            </a:r>
            <a:r>
              <a:rPr lang="en-GB" dirty="0" err="1">
                <a:cs typeface="Times New Roman" charset="0"/>
              </a:rPr>
              <a:t>c</a:t>
            </a:r>
            <a:r>
              <a:rPr lang="en-GB" dirty="0">
                <a:cs typeface="Times New Roman" charset="0"/>
              </a:rPr>
              <a:t> </a:t>
            </a:r>
            <a:r>
              <a:rPr lang="en-GB" dirty="0" err="1">
                <a:cs typeface="Times New Roman" charset="0"/>
              </a:rPr>
              <a:t>dạng</a:t>
            </a:r>
            <a:r>
              <a:rPr lang="en-GB" dirty="0">
                <a:cs typeface="Times New Roman" charset="0"/>
              </a:rPr>
              <a:t> selectors</a:t>
            </a:r>
          </a:p>
          <a:p>
            <a:pPr lvl="1" algn="just">
              <a:lnSpc>
                <a:spcPct val="140000"/>
              </a:lnSpc>
              <a:buFont typeface="Wingdings" pitchFamily="2" charset="2"/>
              <a:buChar char="§"/>
            </a:pPr>
            <a:r>
              <a:rPr lang="en-GB" sz="2000" dirty="0">
                <a:cs typeface="Times New Roman" charset="0"/>
                <a:sym typeface="Wingdings" pitchFamily="2" charset="2"/>
              </a:rPr>
              <a:t> </a:t>
            </a:r>
            <a:r>
              <a:rPr lang="en-GB" dirty="0">
                <a:cs typeface="Times New Roman" charset="0"/>
              </a:rPr>
              <a:t>HTML element selectors</a:t>
            </a:r>
          </a:p>
          <a:p>
            <a:pPr lvl="1" algn="just">
              <a:lnSpc>
                <a:spcPct val="140000"/>
              </a:lnSpc>
              <a:buFont typeface="Wingdings" pitchFamily="2" charset="2"/>
              <a:buChar char="§"/>
            </a:pPr>
            <a:r>
              <a:rPr lang="en-GB" dirty="0">
                <a:cs typeface="Times New Roman" charset="0"/>
              </a:rPr>
              <a:t>Class selectors</a:t>
            </a:r>
          </a:p>
          <a:p>
            <a:pPr lvl="1" algn="just">
              <a:lnSpc>
                <a:spcPct val="140000"/>
              </a:lnSpc>
              <a:buFont typeface="Wingdings" pitchFamily="2" charset="2"/>
              <a:buChar char="§"/>
            </a:pPr>
            <a:r>
              <a:rPr lang="en-GB" dirty="0">
                <a:cs typeface="Times New Roman" charset="0"/>
              </a:rPr>
              <a:t>ID selectors</a:t>
            </a:r>
          </a:p>
          <a:p>
            <a:pPr lvl="1" algn="just">
              <a:lnSpc>
                <a:spcPct val="140000"/>
              </a:lnSpc>
              <a:buFont typeface="Wingdings" pitchFamily="2" charset="2"/>
              <a:buChar char="§"/>
            </a:pPr>
            <a:r>
              <a:rPr lang="en-GB" dirty="0">
                <a:cs typeface="Times New Roman" charset="0"/>
              </a:rPr>
              <a:t>....</a:t>
            </a:r>
            <a:endParaRPr lang="en-US" dirty="0"/>
          </a:p>
        </p:txBody>
      </p:sp>
      <p:sp>
        <p:nvSpPr>
          <p:cNvPr id="4" name="Rectangle 3"/>
          <p:cNvSpPr/>
          <p:nvPr/>
        </p:nvSpPr>
        <p:spPr>
          <a:xfrm>
            <a:off x="4226011" y="4250092"/>
            <a:ext cx="4485503" cy="1569660"/>
          </a:xfrm>
          <a:prstGeom prst="rect">
            <a:avLst/>
          </a:prstGeom>
          <a:solidFill>
            <a:schemeClr val="tx2">
              <a:lumMod val="20000"/>
              <a:lumOff val="80000"/>
            </a:schemeClr>
          </a:solidFill>
          <a:ln>
            <a:solidFill>
              <a:schemeClr val="tx2">
                <a:lumMod val="75000"/>
              </a:schemeClr>
            </a:solidFill>
          </a:ln>
        </p:spPr>
        <p:txBody>
          <a:bodyPr wrap="square">
            <a:spAutoFit/>
          </a:bodyPr>
          <a:lstStyle/>
          <a:p>
            <a:r>
              <a:rPr lang="en-US" b="1" u="sng" dirty="0" err="1">
                <a:solidFill>
                  <a:srgbClr val="000000"/>
                </a:solidFill>
                <a:latin typeface="Tahoma" panose="020B0604030504040204" pitchFamily="34" charset="0"/>
              </a:rPr>
              <a:t>Ví</a:t>
            </a:r>
            <a:r>
              <a:rPr lang="en-US" b="1" u="sng" dirty="0">
                <a:solidFill>
                  <a:srgbClr val="000000"/>
                </a:solidFill>
                <a:latin typeface="Tahoma" panose="020B0604030504040204" pitchFamily="34" charset="0"/>
              </a:rPr>
              <a:t> </a:t>
            </a:r>
            <a:r>
              <a:rPr lang="en-US" b="1" u="sng" dirty="0" err="1">
                <a:solidFill>
                  <a:srgbClr val="000000"/>
                </a:solidFill>
                <a:latin typeface="Tahoma" panose="020B0604030504040204" pitchFamily="34" charset="0"/>
              </a:rPr>
              <a:t>dụ</a:t>
            </a:r>
            <a:r>
              <a:rPr lang="en-US" b="1" u="sng" dirty="0">
                <a:solidFill>
                  <a:srgbClr val="000000"/>
                </a:solidFill>
                <a:latin typeface="Tahoma" panose="020B0604030504040204" pitchFamily="34" charset="0"/>
              </a:rPr>
              <a:t>:</a:t>
            </a:r>
          </a:p>
          <a:p>
            <a:pPr>
              <a:buFont typeface="Wingdings" pitchFamily="2" charset="2"/>
              <a:buNone/>
            </a:pPr>
            <a:r>
              <a:rPr lang="en-US" b="1" dirty="0">
                <a:solidFill>
                  <a:srgbClr val="1E3AF8"/>
                </a:solidFill>
                <a:latin typeface="Courier New" pitchFamily="49" charset="0"/>
                <a:cs typeface="Courier New" pitchFamily="49" charset="0"/>
              </a:rPr>
              <a:t>.TieuDe1 </a:t>
            </a:r>
            <a:r>
              <a:rPr lang="en-US" dirty="0">
                <a:latin typeface="Courier New" pitchFamily="49" charset="0"/>
                <a:cs typeface="Courier New" pitchFamily="49" charset="0"/>
              </a:rPr>
              <a:t>{</a:t>
            </a:r>
            <a:br>
              <a:rPr lang="en-US" dirty="0">
                <a:latin typeface="Courier New" pitchFamily="49" charset="0"/>
                <a:cs typeface="Courier New" pitchFamily="49" charset="0"/>
              </a:rPr>
            </a:br>
            <a:r>
              <a:rPr lang="en-US" dirty="0">
                <a:latin typeface="Courier New" pitchFamily="49" charset="0"/>
                <a:cs typeface="Courier New" pitchFamily="49" charset="0"/>
              </a:rPr>
              <a:t>color: red; </a:t>
            </a:r>
            <a:br>
              <a:rPr lang="en-US" dirty="0">
                <a:latin typeface="Courier New" pitchFamily="49" charset="0"/>
                <a:cs typeface="Courier New" pitchFamily="49" charset="0"/>
              </a:rPr>
            </a:br>
            <a:r>
              <a:rPr lang="en-US" dirty="0">
                <a:latin typeface="Courier New" pitchFamily="49" charset="0"/>
                <a:cs typeface="Courier New" pitchFamily="49" charset="0"/>
              </a:rPr>
              <a:t>font-family: Verdana, sans-serif; }</a:t>
            </a:r>
          </a:p>
          <a:p>
            <a:pPr>
              <a:buFont typeface="Wingdings" pitchFamily="2" charset="2"/>
              <a:buNone/>
            </a:pPr>
            <a:endParaRPr lang="en-US" dirty="0">
              <a:latin typeface="Courier New" pitchFamily="49" charset="0"/>
              <a:cs typeface="Courier New" pitchFamily="49" charset="0"/>
            </a:endParaRPr>
          </a:p>
          <a:p>
            <a:pPr>
              <a:buFont typeface="Wingdings" pitchFamily="2" charset="2"/>
              <a:buNone/>
            </a:pPr>
            <a:r>
              <a:rPr lang="en-US" dirty="0">
                <a:latin typeface="Courier New" pitchFamily="49" charset="0"/>
                <a:cs typeface="Courier New" pitchFamily="49" charset="0"/>
              </a:rPr>
              <a:t>&lt;h1 </a:t>
            </a:r>
            <a:r>
              <a:rPr lang="en-US" dirty="0">
                <a:solidFill>
                  <a:srgbClr val="1E3AF8"/>
                </a:solidFill>
                <a:latin typeface="Courier New" pitchFamily="49" charset="0"/>
                <a:cs typeface="Courier New" pitchFamily="49" charset="0"/>
              </a:rPr>
              <a:t>class=“</a:t>
            </a:r>
            <a:r>
              <a:rPr lang="en-US" b="1" dirty="0">
                <a:solidFill>
                  <a:srgbClr val="1E3AF8"/>
                </a:solidFill>
                <a:latin typeface="Courier New" pitchFamily="49" charset="0"/>
                <a:cs typeface="Courier New" pitchFamily="49" charset="0"/>
              </a:rPr>
              <a:t>TieuDe1</a:t>
            </a:r>
            <a:r>
              <a:rPr lang="en-US" dirty="0">
                <a:solidFill>
                  <a:srgbClr val="1E3AF8"/>
                </a:solidFill>
                <a:latin typeface="Courier New" pitchFamily="49" charset="0"/>
                <a:cs typeface="Courier New" pitchFamily="49" charset="0"/>
              </a:rPr>
              <a:t>”</a:t>
            </a:r>
            <a:r>
              <a:rPr lang="en-US" dirty="0">
                <a:latin typeface="Courier New" pitchFamily="49" charset="0"/>
                <a:cs typeface="Courier New" pitchFamily="49" charset="0"/>
              </a:rPr>
              <a:t>&gt; DHKHTN &lt;/h1&gt;</a:t>
            </a:r>
            <a:endParaRPr lang="en-GB" dirty="0">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988" y="562620"/>
            <a:ext cx="8245475" cy="498475"/>
          </a:xfrm>
        </p:spPr>
        <p:txBody>
          <a:bodyPr>
            <a:normAutofit fontScale="90000"/>
          </a:bodyPr>
          <a:lstStyle/>
          <a:p>
            <a:r>
              <a:rPr lang="en-US"/>
              <a:t>Selector trong CSS</a:t>
            </a:r>
          </a:p>
        </p:txBody>
      </p:sp>
      <p:graphicFrame>
        <p:nvGraphicFramePr>
          <p:cNvPr id="4" name="Content Placeholder 3"/>
          <p:cNvGraphicFramePr>
            <a:graphicFrameLocks noGrp="1"/>
          </p:cNvGraphicFramePr>
          <p:nvPr>
            <p:ph idx="1"/>
          </p:nvPr>
        </p:nvGraphicFramePr>
        <p:xfrm>
          <a:off x="203201" y="1050645"/>
          <a:ext cx="8740773" cy="5696142"/>
        </p:xfrm>
        <a:graphic>
          <a:graphicData uri="http://schemas.openxmlformats.org/drawingml/2006/table">
            <a:tbl>
              <a:tblPr firstRow="1" bandRow="1">
                <a:tableStyleId>{5C22544A-7EE6-4342-B048-85BDC9FD1C3A}</a:tableStyleId>
              </a:tblPr>
              <a:tblGrid>
                <a:gridCol w="1600885">
                  <a:extLst>
                    <a:ext uri="{9D8B030D-6E8A-4147-A177-3AD203B41FA5}">
                      <a16:colId xmlns:a16="http://schemas.microsoft.com/office/drawing/2014/main" val="20000"/>
                    </a:ext>
                  </a:extLst>
                </a:gridCol>
                <a:gridCol w="3467825">
                  <a:extLst>
                    <a:ext uri="{9D8B030D-6E8A-4147-A177-3AD203B41FA5}">
                      <a16:colId xmlns:a16="http://schemas.microsoft.com/office/drawing/2014/main" val="20001"/>
                    </a:ext>
                  </a:extLst>
                </a:gridCol>
                <a:gridCol w="3672063">
                  <a:extLst>
                    <a:ext uri="{9D8B030D-6E8A-4147-A177-3AD203B41FA5}">
                      <a16:colId xmlns:a16="http://schemas.microsoft.com/office/drawing/2014/main" val="20002"/>
                    </a:ext>
                  </a:extLst>
                </a:gridCol>
              </a:tblGrid>
              <a:tr h="406508">
                <a:tc>
                  <a:txBody>
                    <a:bodyPr/>
                    <a:lstStyle/>
                    <a:p>
                      <a:r>
                        <a:rPr lang="en-US" dirty="0" err="1">
                          <a:latin typeface="Tahoma" panose="020B0604030504040204" pitchFamily="34" charset="0"/>
                        </a:rPr>
                        <a:t>Loại</a:t>
                      </a:r>
                      <a:endParaRPr lang="en-US" dirty="0">
                        <a:latin typeface="Tahoma" panose="020B0604030504040204" pitchFamily="34" charset="0"/>
                      </a:endParaRPr>
                    </a:p>
                  </a:txBody>
                  <a:tcPr/>
                </a:tc>
                <a:tc>
                  <a:txBody>
                    <a:bodyPr/>
                    <a:lstStyle/>
                    <a:p>
                      <a:r>
                        <a:rPr lang="en-US" dirty="0" err="1">
                          <a:latin typeface="Tahoma" panose="020B0604030504040204" pitchFamily="34" charset="0"/>
                        </a:rPr>
                        <a:t>Mô</a:t>
                      </a:r>
                      <a:r>
                        <a:rPr lang="en-US" baseline="0" dirty="0">
                          <a:latin typeface="Tahoma" panose="020B0604030504040204" pitchFamily="34" charset="0"/>
                        </a:rPr>
                        <a:t> </a:t>
                      </a:r>
                      <a:r>
                        <a:rPr lang="en-US" baseline="0" dirty="0" err="1">
                          <a:latin typeface="Tahoma" panose="020B0604030504040204" pitchFamily="34" charset="0"/>
                        </a:rPr>
                        <a:t>tả</a:t>
                      </a:r>
                      <a:r>
                        <a:rPr lang="en-US" baseline="0" dirty="0">
                          <a:latin typeface="Tahoma" panose="020B0604030504040204" pitchFamily="34" charset="0"/>
                        </a:rPr>
                        <a:t> </a:t>
                      </a:r>
                      <a:r>
                        <a:rPr lang="en-US" baseline="0" dirty="0" err="1">
                          <a:latin typeface="Tahoma" panose="020B0604030504040204" pitchFamily="34" charset="0"/>
                        </a:rPr>
                        <a:t>phạm</a:t>
                      </a:r>
                      <a:r>
                        <a:rPr lang="en-US" baseline="0" dirty="0">
                          <a:latin typeface="Tahoma" panose="020B0604030504040204" pitchFamily="34" charset="0"/>
                        </a:rPr>
                        <a:t> vi </a:t>
                      </a:r>
                      <a:r>
                        <a:rPr lang="en-US" baseline="0" dirty="0" err="1">
                          <a:latin typeface="Tahoma" panose="020B0604030504040204" pitchFamily="34" charset="0"/>
                        </a:rPr>
                        <a:t>ảnh</a:t>
                      </a:r>
                      <a:r>
                        <a:rPr lang="en-US" baseline="0" dirty="0">
                          <a:latin typeface="Tahoma" panose="020B0604030504040204" pitchFamily="34" charset="0"/>
                        </a:rPr>
                        <a:t> </a:t>
                      </a:r>
                      <a:r>
                        <a:rPr lang="en-US" baseline="0" dirty="0" err="1">
                          <a:latin typeface="Tahoma" panose="020B0604030504040204" pitchFamily="34" charset="0"/>
                        </a:rPr>
                        <a:t>hưởng</a:t>
                      </a:r>
                      <a:endParaRPr lang="en-US" dirty="0">
                        <a:latin typeface="Tahoma" panose="020B0604030504040204" pitchFamily="34" charset="0"/>
                      </a:endParaRPr>
                    </a:p>
                  </a:txBody>
                  <a:tcPr/>
                </a:tc>
                <a:tc>
                  <a:txBody>
                    <a:bodyPr/>
                    <a:lstStyle/>
                    <a:p>
                      <a:r>
                        <a:rPr lang="en-US" dirty="0" err="1">
                          <a:latin typeface="Tahoma" panose="020B0604030504040204" pitchFamily="34" charset="0"/>
                        </a:rPr>
                        <a:t>Ví</a:t>
                      </a:r>
                      <a:r>
                        <a:rPr lang="en-US" baseline="0" dirty="0">
                          <a:latin typeface="Tahoma" panose="020B0604030504040204" pitchFamily="34" charset="0"/>
                        </a:rPr>
                        <a:t> </a:t>
                      </a:r>
                      <a:r>
                        <a:rPr lang="en-US" baseline="0" dirty="0" err="1">
                          <a:latin typeface="Tahoma" panose="020B0604030504040204" pitchFamily="34" charset="0"/>
                        </a:rPr>
                        <a:t>dụ</a:t>
                      </a:r>
                      <a:endParaRPr lang="en-US" dirty="0">
                        <a:latin typeface="Tahoma" panose="020B0604030504040204" pitchFamily="34" charset="0"/>
                      </a:endParaRPr>
                    </a:p>
                  </a:txBody>
                  <a:tcPr/>
                </a:tc>
                <a:extLst>
                  <a:ext uri="{0D108BD9-81ED-4DB2-BD59-A6C34878D82A}">
                    <a16:rowId xmlns:a16="http://schemas.microsoft.com/office/drawing/2014/main" val="10000"/>
                  </a:ext>
                </a:extLst>
              </a:tr>
              <a:tr h="7556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a:ln>
                            <a:noFill/>
                          </a:ln>
                          <a:effectLst/>
                          <a:latin typeface="Tahoma" panose="020B0604030504040204" pitchFamily="34" charset="0"/>
                        </a:rPr>
                        <a:t>element</a:t>
                      </a:r>
                      <a:endParaRPr kumimoji="0" lang="en-US" sz="1400" b="1" i="0" u="none" strike="noStrike" cap="none" normalizeH="0" baseline="0" dirty="0">
                        <a:ln>
                          <a:noFill/>
                        </a:ln>
                        <a:solidFill>
                          <a:schemeClr val="tx1"/>
                        </a:solidFill>
                        <a:effectLst/>
                        <a:latin typeface="Tahoma" panose="020B0604030504040204" pitchFamily="34" charset="0"/>
                        <a:cs typeface="Tahoma" panose="020B0604030504040204" pitchFamily="34" charset="0"/>
                      </a:endParaRPr>
                    </a:p>
                  </a:txBody>
                  <a:tcPr horzOverflow="overflow"/>
                </a:tc>
                <a:tc>
                  <a:txBody>
                    <a:bodyPr/>
                    <a:lstStyle/>
                    <a:p>
                      <a:pPr marL="0" marR="0" lvl="0" indent="0" algn="l" defTabSz="914400" rtl="0" eaLnBrk="1" fontAlgn="base" latinLnBrk="0" hangingPunct="1">
                        <a:lnSpc>
                          <a:spcPct val="100000"/>
                        </a:lnSpc>
                        <a:spcBef>
                          <a:spcPts val="0"/>
                        </a:spcBef>
                        <a:spcAft>
                          <a:spcPts val="0"/>
                        </a:spcAft>
                        <a:buClrTx/>
                        <a:buSzTx/>
                        <a:buFont typeface="Arial" pitchFamily="34" charset="0"/>
                        <a:buNone/>
                        <a:tabLst/>
                      </a:pPr>
                      <a:r>
                        <a:rPr kumimoji="0" lang="en-US" sz="1400" b="0" i="0" u="none" strike="noStrike" cap="none" normalizeH="0" baseline="0" dirty="0" err="1">
                          <a:ln>
                            <a:noFill/>
                          </a:ln>
                          <a:solidFill>
                            <a:schemeClr val="tx1"/>
                          </a:solidFill>
                          <a:effectLst/>
                          <a:latin typeface="Tahoma" panose="020B0604030504040204" pitchFamily="34" charset="0"/>
                          <a:cs typeface="Tahoma" panose="020B0604030504040204" pitchFamily="34" charset="0"/>
                        </a:rPr>
                        <a:t>Định</a:t>
                      </a:r>
                      <a:r>
                        <a:rPr kumimoji="0" 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rPr>
                        <a:t> </a:t>
                      </a:r>
                      <a:r>
                        <a:rPr kumimoji="0" lang="en-US" sz="1400" b="0" i="0" u="none" strike="noStrike" cap="none" normalizeH="0" baseline="0" dirty="0" err="1">
                          <a:ln>
                            <a:noFill/>
                          </a:ln>
                          <a:solidFill>
                            <a:schemeClr val="tx1"/>
                          </a:solidFill>
                          <a:effectLst/>
                          <a:latin typeface="Tahoma" panose="020B0604030504040204" pitchFamily="34" charset="0"/>
                          <a:cs typeface="Tahoma" panose="020B0604030504040204" pitchFamily="34" charset="0"/>
                        </a:rPr>
                        <a:t>dạng</a:t>
                      </a:r>
                      <a:r>
                        <a:rPr kumimoji="0" 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rPr>
                        <a:t> </a:t>
                      </a:r>
                      <a:r>
                        <a:rPr kumimoji="0" lang="en-US" sz="1400" b="0" i="0" u="none" strike="noStrike" cap="none" normalizeH="0" baseline="0" dirty="0" err="1">
                          <a:ln>
                            <a:noFill/>
                          </a:ln>
                          <a:solidFill>
                            <a:schemeClr val="tx1"/>
                          </a:solidFill>
                          <a:effectLst/>
                          <a:latin typeface="Tahoma" panose="020B0604030504040204" pitchFamily="34" charset="0"/>
                          <a:cs typeface="Tahoma" panose="020B0604030504040204" pitchFamily="34" charset="0"/>
                        </a:rPr>
                        <a:t>áp</a:t>
                      </a:r>
                      <a:r>
                        <a:rPr kumimoji="0" 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rPr>
                        <a:t> </a:t>
                      </a:r>
                      <a:r>
                        <a:rPr kumimoji="0" lang="en-US" sz="1400" b="0" i="0" u="none" strike="noStrike" cap="none" normalizeH="0" baseline="0" dirty="0" err="1">
                          <a:ln>
                            <a:noFill/>
                          </a:ln>
                          <a:solidFill>
                            <a:schemeClr val="tx1"/>
                          </a:solidFill>
                          <a:effectLst/>
                          <a:latin typeface="Tahoma" panose="020B0604030504040204" pitchFamily="34" charset="0"/>
                          <a:cs typeface="Tahoma" panose="020B0604030504040204" pitchFamily="34" charset="0"/>
                        </a:rPr>
                        <a:t>dụng</a:t>
                      </a:r>
                      <a:r>
                        <a:rPr kumimoji="0" 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rPr>
                        <a:t> </a:t>
                      </a:r>
                      <a:r>
                        <a:rPr kumimoji="0" lang="en-US" sz="1400" b="0" i="0" u="none" strike="noStrike" cap="none" normalizeH="0" baseline="0" dirty="0" err="1">
                          <a:ln>
                            <a:noFill/>
                          </a:ln>
                          <a:solidFill>
                            <a:schemeClr val="tx1"/>
                          </a:solidFill>
                          <a:effectLst/>
                          <a:latin typeface="Tahoma" panose="020B0604030504040204" pitchFamily="34" charset="0"/>
                          <a:cs typeface="Tahoma" panose="020B0604030504040204" pitchFamily="34" charset="0"/>
                        </a:rPr>
                        <a:t>cho</a:t>
                      </a:r>
                      <a:r>
                        <a:rPr kumimoji="0" 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rPr>
                        <a:t> ND </a:t>
                      </a:r>
                      <a:r>
                        <a:rPr kumimoji="0" lang="en-US" sz="1400" b="0" i="0" u="none" strike="noStrike" cap="none" normalizeH="0" baseline="0" dirty="0" err="1">
                          <a:ln>
                            <a:noFill/>
                          </a:ln>
                          <a:solidFill>
                            <a:schemeClr val="tx1"/>
                          </a:solidFill>
                          <a:effectLst/>
                          <a:latin typeface="Tahoma" panose="020B0604030504040204" pitchFamily="34" charset="0"/>
                          <a:cs typeface="Tahoma" panose="020B0604030504040204" pitchFamily="34" charset="0"/>
                        </a:rPr>
                        <a:t>tất</a:t>
                      </a:r>
                      <a:r>
                        <a:rPr kumimoji="0" 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rPr>
                        <a:t> </a:t>
                      </a:r>
                      <a:r>
                        <a:rPr kumimoji="0" lang="en-US" sz="1400" b="0" i="0" u="none" strike="noStrike" cap="none" normalizeH="0" baseline="0" dirty="0" err="1">
                          <a:ln>
                            <a:noFill/>
                          </a:ln>
                          <a:solidFill>
                            <a:schemeClr val="tx1"/>
                          </a:solidFill>
                          <a:effectLst/>
                          <a:latin typeface="Tahoma" panose="020B0604030504040204" pitchFamily="34" charset="0"/>
                          <a:cs typeface="Tahoma" panose="020B0604030504040204" pitchFamily="34" charset="0"/>
                        </a:rPr>
                        <a:t>cả</a:t>
                      </a:r>
                      <a:r>
                        <a:rPr kumimoji="0" 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rPr>
                        <a:t> </a:t>
                      </a:r>
                      <a:r>
                        <a:rPr kumimoji="0" lang="en-US" sz="1400" b="0" i="0" u="none" strike="noStrike" cap="none" normalizeH="0" baseline="0" dirty="0" err="1">
                          <a:ln>
                            <a:noFill/>
                          </a:ln>
                          <a:solidFill>
                            <a:schemeClr val="tx1"/>
                          </a:solidFill>
                          <a:effectLst/>
                          <a:latin typeface="Tahoma" panose="020B0604030504040204" pitchFamily="34" charset="0"/>
                          <a:cs typeface="Tahoma" panose="020B0604030504040204" pitchFamily="34" charset="0"/>
                        </a:rPr>
                        <a:t>các</a:t>
                      </a:r>
                      <a:r>
                        <a:rPr kumimoji="0" 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rPr>
                        <a:t> tag </a:t>
                      </a:r>
                      <a:r>
                        <a:rPr kumimoji="0" lang="en-US" sz="1400" b="1" i="0" u="none" strike="noStrike" cap="none" normalizeH="0" baseline="0" dirty="0">
                          <a:ln>
                            <a:noFill/>
                          </a:ln>
                          <a:solidFill>
                            <a:schemeClr val="tx1"/>
                          </a:solidFill>
                          <a:effectLst/>
                          <a:latin typeface="Tahoma" panose="020B0604030504040204" pitchFamily="34" charset="0"/>
                          <a:cs typeface="Tahoma" panose="020B0604030504040204" pitchFamily="34" charset="0"/>
                        </a:rPr>
                        <a:t>Element </a:t>
                      </a:r>
                      <a:r>
                        <a:rPr kumimoji="0" lang="en-US" sz="1400" b="0" i="0" u="none" strike="noStrike" cap="none" normalizeH="0" baseline="0" dirty="0" err="1">
                          <a:ln>
                            <a:noFill/>
                          </a:ln>
                          <a:solidFill>
                            <a:schemeClr val="tx1"/>
                          </a:solidFill>
                          <a:effectLst/>
                          <a:latin typeface="Tahoma" panose="020B0604030504040204" pitchFamily="34" charset="0"/>
                          <a:cs typeface="Tahoma" panose="020B0604030504040204" pitchFamily="34" charset="0"/>
                        </a:rPr>
                        <a:t>trong</a:t>
                      </a:r>
                      <a:r>
                        <a:rPr kumimoji="0" 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rPr>
                        <a:t> </a:t>
                      </a:r>
                      <a:r>
                        <a:rPr kumimoji="0" lang="en-US" sz="1400" b="0" i="0" u="none" strike="noStrike" cap="none" normalizeH="0" baseline="0" dirty="0" err="1">
                          <a:ln>
                            <a:noFill/>
                          </a:ln>
                          <a:solidFill>
                            <a:schemeClr val="tx1"/>
                          </a:solidFill>
                          <a:effectLst/>
                          <a:latin typeface="Tahoma" panose="020B0604030504040204" pitchFamily="34" charset="0"/>
                          <a:cs typeface="Tahoma" panose="020B0604030504040204" pitchFamily="34" charset="0"/>
                        </a:rPr>
                        <a:t>tài</a:t>
                      </a:r>
                      <a:r>
                        <a:rPr kumimoji="0" 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rPr>
                        <a:t> </a:t>
                      </a:r>
                      <a:r>
                        <a:rPr kumimoji="0" lang="en-US" sz="1400" b="0" i="0" u="none" strike="noStrike" cap="none" normalizeH="0" baseline="0" dirty="0" err="1">
                          <a:ln>
                            <a:noFill/>
                          </a:ln>
                          <a:solidFill>
                            <a:schemeClr val="tx1"/>
                          </a:solidFill>
                          <a:effectLst/>
                          <a:latin typeface="Tahoma" panose="020B0604030504040204" pitchFamily="34" charset="0"/>
                          <a:cs typeface="Tahoma" panose="020B0604030504040204" pitchFamily="34" charset="0"/>
                        </a:rPr>
                        <a:t>liệu</a:t>
                      </a:r>
                      <a:r>
                        <a:rPr kumimoji="0" 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rPr>
                        <a:t> Web</a:t>
                      </a:r>
                    </a:p>
                  </a:txBody>
                  <a:tcP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solidFill>
                            <a:schemeClr val="tx2">
                              <a:lumMod val="75000"/>
                            </a:schemeClr>
                          </a:solidFill>
                          <a:effectLst/>
                          <a:latin typeface="Tahoma" panose="020B0604030504040204" pitchFamily="34" charset="0"/>
                        </a:rPr>
                        <a:t>h1 {color: red;}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u="none" strike="noStrike" cap="none" normalizeH="0" baseline="0" dirty="0">
                          <a:ln>
                            <a:noFill/>
                          </a:ln>
                          <a:effectLst/>
                          <a:latin typeface="Tahoma" panose="020B0604030504040204" pitchFamily="34" charset="0"/>
                        </a:rPr>
                        <a:t>/* ND </a:t>
                      </a:r>
                      <a:r>
                        <a:rPr kumimoji="0" lang="en-US" sz="1200" u="none" strike="noStrike" cap="none" normalizeH="0" baseline="0" dirty="0" err="1">
                          <a:ln>
                            <a:noFill/>
                          </a:ln>
                          <a:effectLst/>
                          <a:latin typeface="Tahoma" panose="020B0604030504040204" pitchFamily="34" charset="0"/>
                        </a:rPr>
                        <a:t>của</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thẻ</a:t>
                      </a:r>
                      <a:r>
                        <a:rPr kumimoji="0" lang="en-US" sz="1200" u="none" strike="noStrike" cap="none" normalizeH="0" baseline="0" dirty="0">
                          <a:ln>
                            <a:noFill/>
                          </a:ln>
                          <a:effectLst/>
                          <a:latin typeface="Tahoma" panose="020B0604030504040204" pitchFamily="34" charset="0"/>
                        </a:rPr>
                        <a:t> &lt;h1&gt; </a:t>
                      </a:r>
                      <a:r>
                        <a:rPr kumimoji="0" lang="en-US" sz="1200" u="none" strike="noStrike" cap="none" normalizeH="0" baseline="0" dirty="0" err="1">
                          <a:ln>
                            <a:noFill/>
                          </a:ln>
                          <a:effectLst/>
                          <a:latin typeface="Tahoma" panose="020B0604030504040204" pitchFamily="34" charset="0"/>
                        </a:rPr>
                        <a:t>bị</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định</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dạng</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màu</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chữ</a:t>
                      </a:r>
                      <a:r>
                        <a:rPr kumimoji="0" lang="en-US" sz="1200" u="none" strike="noStrike" cap="none" normalizeH="0" baseline="0" dirty="0">
                          <a:ln>
                            <a:noFill/>
                          </a:ln>
                          <a:effectLst/>
                          <a:latin typeface="Tahoma" panose="020B0604030504040204" pitchFamily="34" charset="0"/>
                        </a:rPr>
                        <a:t>=</a:t>
                      </a:r>
                      <a:r>
                        <a:rPr kumimoji="0" lang="en-US" sz="1200" u="none" strike="noStrike" cap="none" normalizeH="0" baseline="0" dirty="0" err="1">
                          <a:ln>
                            <a:noFill/>
                          </a:ln>
                          <a:effectLst/>
                          <a:latin typeface="Tahoma" panose="020B0604030504040204" pitchFamily="34" charset="0"/>
                        </a:rPr>
                        <a:t>đỏ</a:t>
                      </a:r>
                      <a:r>
                        <a:rPr kumimoji="0" lang="en-US" sz="1200" u="none" strike="noStrike" cap="none" normalizeH="0" baseline="0" dirty="0">
                          <a:ln>
                            <a:noFill/>
                          </a:ln>
                          <a:effectLst/>
                          <a:latin typeface="Tahoma" panose="020B0604030504040204" pitchFamily="34" charset="0"/>
                        </a:rPr>
                        <a:t> */</a:t>
                      </a:r>
                      <a:endParaRPr kumimoji="0" lang="en-US" sz="1200" b="0" i="0" u="none" strike="noStrike" cap="none" normalizeH="0" baseline="0" dirty="0">
                        <a:ln>
                          <a:noFill/>
                        </a:ln>
                        <a:solidFill>
                          <a:schemeClr val="tx1"/>
                        </a:solidFill>
                        <a:effectLst/>
                        <a:latin typeface="Tahoma" panose="020B0604030504040204" pitchFamily="34" charset="0"/>
                        <a:cs typeface="Tahoma" panose="020B0604030504040204" pitchFamily="34" charset="0"/>
                      </a:endParaRPr>
                    </a:p>
                  </a:txBody>
                  <a:tcPr horzOverflow="overflow"/>
                </a:tc>
                <a:extLst>
                  <a:ext uri="{0D108BD9-81ED-4DB2-BD59-A6C34878D82A}">
                    <a16:rowId xmlns:a16="http://schemas.microsoft.com/office/drawing/2014/main" val="10001"/>
                  </a:ext>
                </a:extLst>
              </a:tr>
              <a:tr h="7556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a:ln>
                            <a:noFill/>
                          </a:ln>
                          <a:effectLst/>
                          <a:latin typeface="Tahoma" panose="020B0604030504040204" pitchFamily="34" charset="0"/>
                        </a:rPr>
                        <a:t>#id </a:t>
                      </a:r>
                      <a:endParaRPr kumimoji="0" lang="en-US" sz="1400" b="1" i="0" u="none" strike="noStrike" cap="none" normalizeH="0" baseline="0" dirty="0">
                        <a:ln>
                          <a:noFill/>
                        </a:ln>
                        <a:solidFill>
                          <a:schemeClr val="tx1"/>
                        </a:solidFill>
                        <a:effectLst/>
                        <a:latin typeface="Tahoma" panose="020B0604030504040204" pitchFamily="34" charset="0"/>
                        <a:cs typeface="Tahoma" panose="020B0604030504040204" pitchFamily="34" charset="0"/>
                      </a:endParaRPr>
                    </a:p>
                  </a:txBody>
                  <a:tcPr horzOverflow="overflow"/>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Định</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dạng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áp</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dụng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cho</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ND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tất</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cả</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các</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tab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có</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thuộc</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tính</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1"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id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trong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tà</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liệu</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Web</a:t>
                      </a: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solidFill>
                            <a:schemeClr val="tx2">
                              <a:lumMod val="75000"/>
                            </a:schemeClr>
                          </a:solidFill>
                          <a:effectLst/>
                          <a:latin typeface="Tahoma" panose="020B0604030504040204" pitchFamily="34" charset="0"/>
                        </a:rPr>
                        <a:t>#test {color: green;} </a:t>
                      </a:r>
                      <a:br>
                        <a:rPr kumimoji="0" lang="en-US" sz="1400" u="none" strike="noStrike" cap="none" normalizeH="0" baseline="0" dirty="0">
                          <a:ln>
                            <a:noFill/>
                          </a:ln>
                          <a:effectLst/>
                          <a:latin typeface="Tahoma" panose="020B0604030504040204" pitchFamily="34" charset="0"/>
                        </a:rPr>
                      </a:br>
                      <a:r>
                        <a:rPr kumimoji="0" lang="en-US" sz="1200" u="none" strike="noStrike" cap="none" normalizeH="0" baseline="0" dirty="0">
                          <a:ln>
                            <a:noFill/>
                          </a:ln>
                          <a:effectLst/>
                          <a:latin typeface="Tahoma" panose="020B0604030504040204" pitchFamily="34" charset="0"/>
                        </a:rPr>
                        <a:t>/* ND </a:t>
                      </a:r>
                      <a:r>
                        <a:rPr kumimoji="0" lang="en-US" sz="1200" u="none" strike="noStrike" cap="none" normalizeH="0" baseline="0" dirty="0" err="1">
                          <a:ln>
                            <a:noFill/>
                          </a:ln>
                          <a:effectLst/>
                          <a:latin typeface="Tahoma" panose="020B0604030504040204" pitchFamily="34" charset="0"/>
                        </a:rPr>
                        <a:t>của</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bất</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kỳ</a:t>
                      </a:r>
                      <a:r>
                        <a:rPr kumimoji="0" lang="en-US" sz="1200" u="none" strike="noStrike" cap="none" normalizeH="0" baseline="0" dirty="0">
                          <a:ln>
                            <a:noFill/>
                          </a:ln>
                          <a:effectLst/>
                          <a:latin typeface="Tahoma" panose="020B0604030504040204" pitchFamily="34" charset="0"/>
                        </a:rPr>
                        <a:t> tag </a:t>
                      </a:r>
                      <a:r>
                        <a:rPr kumimoji="0" lang="en-US" sz="1200" u="none" strike="noStrike" cap="none" normalizeH="0" baseline="0" dirty="0" err="1">
                          <a:ln>
                            <a:noFill/>
                          </a:ln>
                          <a:effectLst/>
                          <a:latin typeface="Tahoma" panose="020B0604030504040204" pitchFamily="34" charset="0"/>
                        </a:rPr>
                        <a:t>có</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thuộc</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tính</a:t>
                      </a:r>
                      <a:r>
                        <a:rPr kumimoji="0" lang="en-US" sz="1200" u="none" strike="noStrike" cap="none" normalizeH="0" baseline="0" dirty="0">
                          <a:ln>
                            <a:noFill/>
                          </a:ln>
                          <a:effectLst/>
                          <a:latin typeface="Tahoma" panose="020B0604030504040204" pitchFamily="34" charset="0"/>
                        </a:rPr>
                        <a:t> id=test </a:t>
                      </a:r>
                      <a:r>
                        <a:rPr kumimoji="0" lang="en-US" sz="1200" u="none" strike="noStrike" cap="none" normalizeH="0" baseline="0" dirty="0" err="1">
                          <a:ln>
                            <a:noFill/>
                          </a:ln>
                          <a:effectLst/>
                          <a:latin typeface="Tahoma" panose="020B0604030504040204" pitchFamily="34" charset="0"/>
                        </a:rPr>
                        <a:t>đều</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bị</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định</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dạng</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màu</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chữ</a:t>
                      </a:r>
                      <a:r>
                        <a:rPr kumimoji="0" lang="en-US" sz="1200" u="none" strike="noStrike" cap="none" normalizeH="0" baseline="0" dirty="0">
                          <a:ln>
                            <a:noFill/>
                          </a:ln>
                          <a:effectLst/>
                          <a:latin typeface="Tahoma" panose="020B0604030504040204" pitchFamily="34" charset="0"/>
                        </a:rPr>
                        <a:t>=</a:t>
                      </a:r>
                      <a:r>
                        <a:rPr kumimoji="0" lang="en-US" sz="1200" u="none" strike="noStrike" cap="none" normalizeH="0" baseline="0" dirty="0" err="1">
                          <a:ln>
                            <a:noFill/>
                          </a:ln>
                          <a:effectLst/>
                          <a:latin typeface="Tahoma" panose="020B0604030504040204" pitchFamily="34" charset="0"/>
                        </a:rPr>
                        <a:t>xanh</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lá</a:t>
                      </a:r>
                      <a:r>
                        <a:rPr kumimoji="0" lang="en-US" sz="1200" u="none" strike="noStrike" cap="none" normalizeH="0" baseline="0" dirty="0">
                          <a:ln>
                            <a:noFill/>
                          </a:ln>
                          <a:effectLst/>
                          <a:latin typeface="Tahoma" panose="020B0604030504040204" pitchFamily="34" charset="0"/>
                        </a:rPr>
                        <a:t> */</a:t>
                      </a:r>
                      <a:endParaRPr kumimoji="0" 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endParaRPr>
                    </a:p>
                  </a:txBody>
                  <a:tcPr horzOverflow="overflow"/>
                </a:tc>
                <a:extLst>
                  <a:ext uri="{0D108BD9-81ED-4DB2-BD59-A6C34878D82A}">
                    <a16:rowId xmlns:a16="http://schemas.microsoft.com/office/drawing/2014/main" val="10002"/>
                  </a:ext>
                </a:extLst>
              </a:tr>
              <a:tr h="7556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a:ln>
                            <a:noFill/>
                          </a:ln>
                          <a:effectLst/>
                          <a:latin typeface="Tahoma" panose="020B0604030504040204" pitchFamily="34" charset="0"/>
                        </a:rPr>
                        <a:t>.class </a:t>
                      </a:r>
                      <a:endParaRPr kumimoji="0" lang="en-US" sz="1400" b="1" i="0" u="none" strike="noStrike" cap="none" normalizeH="0" baseline="0" dirty="0">
                        <a:ln>
                          <a:noFill/>
                        </a:ln>
                        <a:solidFill>
                          <a:schemeClr val="tx1"/>
                        </a:solidFill>
                        <a:effectLst/>
                        <a:latin typeface="Tahoma" panose="020B0604030504040204" pitchFamily="34" charset="0"/>
                        <a:cs typeface="Tahoma" panose="020B0604030504040204" pitchFamily="34" charset="0"/>
                      </a:endParaRPr>
                    </a:p>
                  </a:txBody>
                  <a:tcPr horzOverflow="overflow"/>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Định</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dạng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áp</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dụng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cho</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ND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tất</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cả</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các</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tab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có</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thuộc</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tính</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1"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class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trong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tà</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liệu</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Web</a:t>
                      </a: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solidFill>
                            <a:schemeClr val="tx2">
                              <a:lumMod val="75000"/>
                            </a:schemeClr>
                          </a:solidFill>
                          <a:effectLst/>
                          <a:latin typeface="Tahoma" panose="020B0604030504040204" pitchFamily="34" charset="0"/>
                        </a:rPr>
                        <a:t>.note {color: yellow;}</a:t>
                      </a:r>
                      <a:br>
                        <a:rPr kumimoji="0" lang="en-US" sz="1400" u="none" strike="noStrike" cap="none" normalizeH="0" baseline="0" dirty="0">
                          <a:ln>
                            <a:noFill/>
                          </a:ln>
                          <a:effectLst/>
                          <a:latin typeface="Tahoma" panose="020B0604030504040204" pitchFamily="34" charset="0"/>
                        </a:rPr>
                      </a:br>
                      <a:r>
                        <a:rPr kumimoji="0" lang="en-US" sz="1200" u="none" strike="noStrike" cap="none" normalizeH="0" baseline="0" dirty="0">
                          <a:ln>
                            <a:noFill/>
                          </a:ln>
                          <a:effectLst/>
                          <a:latin typeface="Tahoma" panose="020B0604030504040204" pitchFamily="34" charset="0"/>
                        </a:rPr>
                        <a:t>/* ND </a:t>
                      </a:r>
                      <a:r>
                        <a:rPr kumimoji="0" lang="en-US" sz="1200" u="none" strike="noStrike" cap="none" normalizeH="0" baseline="0" dirty="0" err="1">
                          <a:ln>
                            <a:noFill/>
                          </a:ln>
                          <a:effectLst/>
                          <a:latin typeface="Tahoma" panose="020B0604030504040204" pitchFamily="34" charset="0"/>
                        </a:rPr>
                        <a:t>của</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bất</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kỳ</a:t>
                      </a:r>
                      <a:r>
                        <a:rPr kumimoji="0" lang="en-US" sz="1200" u="none" strike="noStrike" cap="none" normalizeH="0" baseline="0" dirty="0">
                          <a:ln>
                            <a:noFill/>
                          </a:ln>
                          <a:effectLst/>
                          <a:latin typeface="Tahoma" panose="020B0604030504040204" pitchFamily="34" charset="0"/>
                        </a:rPr>
                        <a:t> tag </a:t>
                      </a:r>
                      <a:r>
                        <a:rPr kumimoji="0" lang="en-US" sz="1200" u="none" strike="noStrike" cap="none" normalizeH="0" baseline="0" dirty="0" err="1">
                          <a:ln>
                            <a:noFill/>
                          </a:ln>
                          <a:effectLst/>
                          <a:latin typeface="Tahoma" panose="020B0604030504040204" pitchFamily="34" charset="0"/>
                        </a:rPr>
                        <a:t>có</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thuộc</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tính</a:t>
                      </a:r>
                      <a:r>
                        <a:rPr kumimoji="0" lang="en-US" sz="1200" u="none" strike="noStrike" cap="none" normalizeH="0" baseline="0" dirty="0">
                          <a:ln>
                            <a:noFill/>
                          </a:ln>
                          <a:effectLst/>
                          <a:latin typeface="Tahoma" panose="020B0604030504040204" pitchFamily="34" charset="0"/>
                        </a:rPr>
                        <a:t> class=note </a:t>
                      </a:r>
                      <a:r>
                        <a:rPr kumimoji="0" lang="en-US" sz="1200" u="none" strike="noStrike" cap="none" normalizeH="0" baseline="0" dirty="0" err="1">
                          <a:ln>
                            <a:noFill/>
                          </a:ln>
                          <a:effectLst/>
                          <a:latin typeface="Tahoma" panose="020B0604030504040204" pitchFamily="34" charset="0"/>
                        </a:rPr>
                        <a:t>đều</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bị</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định</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dạng</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màu</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chữ</a:t>
                      </a:r>
                      <a:r>
                        <a:rPr kumimoji="0" lang="en-US" sz="1200" u="none" strike="noStrike" cap="none" normalizeH="0" baseline="0" dirty="0">
                          <a:ln>
                            <a:noFill/>
                          </a:ln>
                          <a:effectLst/>
                          <a:latin typeface="Tahoma" panose="020B0604030504040204" pitchFamily="34" charset="0"/>
                        </a:rPr>
                        <a:t>=</a:t>
                      </a:r>
                      <a:r>
                        <a:rPr kumimoji="0" lang="en-US" sz="1200" u="none" strike="noStrike" cap="none" normalizeH="0" baseline="0" dirty="0" err="1">
                          <a:ln>
                            <a:noFill/>
                          </a:ln>
                          <a:effectLst/>
                          <a:latin typeface="Tahoma" panose="020B0604030504040204" pitchFamily="34" charset="0"/>
                        </a:rPr>
                        <a:t>vàng</a:t>
                      </a:r>
                      <a:r>
                        <a:rPr kumimoji="0" lang="en-US" sz="1200" u="none" strike="noStrike" cap="none" normalizeH="0" baseline="0" dirty="0">
                          <a:ln>
                            <a:noFill/>
                          </a:ln>
                          <a:effectLst/>
                          <a:latin typeface="Tahoma" panose="020B0604030504040204" pitchFamily="34" charset="0"/>
                        </a:rPr>
                        <a:t>*/</a:t>
                      </a:r>
                      <a:endParaRPr kumimoji="0" 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endParaRPr>
                    </a:p>
                  </a:txBody>
                  <a:tcPr horzOverflow="overflow"/>
                </a:tc>
                <a:extLst>
                  <a:ext uri="{0D108BD9-81ED-4DB2-BD59-A6C34878D82A}">
                    <a16:rowId xmlns:a16="http://schemas.microsoft.com/office/drawing/2014/main" val="10003"/>
                  </a:ext>
                </a:extLst>
              </a:tr>
              <a:tr h="7556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a:ln>
                            <a:noFill/>
                          </a:ln>
                          <a:effectLst/>
                          <a:latin typeface="Tahoma" panose="020B0604030504040204" pitchFamily="34" charset="0"/>
                        </a:rPr>
                        <a:t>element . class </a:t>
                      </a:r>
                      <a:endParaRPr kumimoji="0" lang="en-US" sz="1400" b="1" i="0" u="none" strike="noStrike" cap="none" normalizeH="0" baseline="0" dirty="0">
                        <a:ln>
                          <a:noFill/>
                        </a:ln>
                        <a:solidFill>
                          <a:schemeClr val="tx1"/>
                        </a:solidFill>
                        <a:effectLst/>
                        <a:latin typeface="Tahoma" panose="020B0604030504040204" pitchFamily="34" charset="0"/>
                        <a:cs typeface="Tahoma" panose="020B0604030504040204" pitchFamily="34" charset="0"/>
                      </a:endParaRPr>
                    </a:p>
                  </a:txBody>
                  <a:tcPr horzOverflow="overflow"/>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Định</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dạng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áp</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dụng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cho</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ND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các</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tag </a:t>
                      </a:r>
                      <a:r>
                        <a:rPr kumimoji="0" lang="en-US" sz="1400" b="1"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Element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có</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thuộc</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tính</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1"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class</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tương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ứng</a:t>
                      </a:r>
                      <a:endPar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solidFill>
                            <a:schemeClr val="tx2">
                              <a:lumMod val="75000"/>
                            </a:schemeClr>
                          </a:solidFill>
                          <a:effectLst/>
                          <a:latin typeface="Tahoma" panose="020B0604030504040204" pitchFamily="34" charset="0"/>
                        </a:rPr>
                        <a:t>h1.note {text-decoration: underline;}</a:t>
                      </a:r>
                      <a:br>
                        <a:rPr kumimoji="0" lang="en-US" sz="1400" u="none" strike="noStrike" cap="none" normalizeH="0" baseline="0" dirty="0">
                          <a:ln>
                            <a:noFill/>
                          </a:ln>
                          <a:effectLst/>
                          <a:latin typeface="Tahoma" panose="020B0604030504040204" pitchFamily="34" charset="0"/>
                        </a:rPr>
                      </a:br>
                      <a:r>
                        <a:rPr kumimoji="0" lang="en-US" sz="1200" u="none" strike="noStrike" cap="none" normalizeH="0" baseline="0" dirty="0">
                          <a:ln>
                            <a:noFill/>
                          </a:ln>
                          <a:effectLst/>
                          <a:latin typeface="Tahoma" panose="020B0604030504040204" pitchFamily="34" charset="0"/>
                        </a:rPr>
                        <a:t>/* ND </a:t>
                      </a:r>
                      <a:r>
                        <a:rPr kumimoji="0" lang="en-US" sz="1200" u="none" strike="noStrike" cap="none" normalizeH="0" baseline="0" dirty="0" err="1">
                          <a:ln>
                            <a:noFill/>
                          </a:ln>
                          <a:effectLst/>
                          <a:latin typeface="Tahoma" panose="020B0604030504040204" pitchFamily="34" charset="0"/>
                        </a:rPr>
                        <a:t>của</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các</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thẻ</a:t>
                      </a:r>
                      <a:r>
                        <a:rPr kumimoji="0" lang="en-US" sz="1200" u="none" strike="noStrike" cap="none" normalizeH="0" baseline="0" dirty="0">
                          <a:ln>
                            <a:noFill/>
                          </a:ln>
                          <a:effectLst/>
                          <a:latin typeface="Tahoma" panose="020B0604030504040204" pitchFamily="34" charset="0"/>
                        </a:rPr>
                        <a:t> &lt;h1&gt; </a:t>
                      </a:r>
                      <a:r>
                        <a:rPr kumimoji="0" lang="en-US" sz="1200" u="none" strike="noStrike" cap="none" normalizeH="0" baseline="0" dirty="0" err="1">
                          <a:ln>
                            <a:noFill/>
                          </a:ln>
                          <a:effectLst/>
                          <a:latin typeface="Tahoma" panose="020B0604030504040204" pitchFamily="34" charset="0"/>
                        </a:rPr>
                        <a:t>có</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thuộc</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tính</a:t>
                      </a:r>
                      <a:r>
                        <a:rPr kumimoji="0" lang="en-US" sz="1200" u="none" strike="noStrike" cap="none" normalizeH="0" baseline="0" dirty="0">
                          <a:ln>
                            <a:noFill/>
                          </a:ln>
                          <a:effectLst/>
                          <a:latin typeface="Tahoma" panose="020B0604030504040204" pitchFamily="34" charset="0"/>
                        </a:rPr>
                        <a:t> class=note </a:t>
                      </a:r>
                      <a:r>
                        <a:rPr kumimoji="0" lang="en-US" sz="1200" u="none" strike="noStrike" cap="none" normalizeH="0" baseline="0" dirty="0" err="1">
                          <a:ln>
                            <a:noFill/>
                          </a:ln>
                          <a:effectLst/>
                          <a:latin typeface="Tahoma" panose="020B0604030504040204" pitchFamily="34" charset="0"/>
                        </a:rPr>
                        <a:t>đều</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bị</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định</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dạng</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gạch</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chân</a:t>
                      </a:r>
                      <a:r>
                        <a:rPr kumimoji="0" lang="en-US" sz="1200" u="none" strike="noStrike" cap="none" normalizeH="0" baseline="0" dirty="0">
                          <a:ln>
                            <a:noFill/>
                          </a:ln>
                          <a:effectLst/>
                          <a:latin typeface="Tahoma" panose="020B0604030504040204" pitchFamily="34" charset="0"/>
                        </a:rPr>
                        <a:t> */</a:t>
                      </a:r>
                      <a:endParaRPr kumimoji="0" 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endParaRPr>
                    </a:p>
                  </a:txBody>
                  <a:tcPr horzOverflow="overflow"/>
                </a:tc>
                <a:extLst>
                  <a:ext uri="{0D108BD9-81ED-4DB2-BD59-A6C34878D82A}">
                    <a16:rowId xmlns:a16="http://schemas.microsoft.com/office/drawing/2014/main" val="10004"/>
                  </a:ext>
                </a:extLst>
              </a:tr>
              <a:tr h="7556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a:ln>
                            <a:noFill/>
                          </a:ln>
                          <a:effectLst/>
                          <a:latin typeface="Tahoma" panose="020B0604030504040204" pitchFamily="34" charset="0"/>
                        </a:rPr>
                        <a:t>Grouping </a:t>
                      </a:r>
                      <a:endParaRPr kumimoji="0" lang="en-US" sz="1400" b="1" i="0" u="none" strike="noStrike" cap="none" normalizeH="0" baseline="0" dirty="0">
                        <a:ln>
                          <a:noFill/>
                        </a:ln>
                        <a:solidFill>
                          <a:schemeClr val="tx1"/>
                        </a:solidFill>
                        <a:effectLst/>
                        <a:latin typeface="Tahoma" panose="020B0604030504040204" pitchFamily="34" charset="0"/>
                        <a:cs typeface="Tahoma" panose="020B0604030504040204" pitchFamily="34" charset="0"/>
                      </a:endParaRPr>
                    </a:p>
                  </a:txBody>
                  <a:tcPr horzOverflow="overflow"/>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Định</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dạng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áp</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dụng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cho</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ND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một</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nhóm</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các</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tag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trong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tài</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liệu</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a:t>
                      </a: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solidFill>
                            <a:schemeClr val="tx2">
                              <a:lumMod val="75000"/>
                            </a:schemeClr>
                          </a:solidFill>
                          <a:effectLst/>
                          <a:latin typeface="Tahoma" panose="020B0604030504040204" pitchFamily="34" charset="0"/>
                        </a:rPr>
                        <a:t>h1,h2,h3 {background-color: orange;}</a:t>
                      </a:r>
                      <a:br>
                        <a:rPr kumimoji="0" lang="en-US" sz="1400" u="none" strike="noStrike" cap="none" normalizeH="0" baseline="0" dirty="0">
                          <a:ln>
                            <a:noFill/>
                          </a:ln>
                          <a:effectLst/>
                          <a:latin typeface="Tahoma" panose="020B0604030504040204" pitchFamily="34" charset="0"/>
                        </a:rPr>
                      </a:br>
                      <a:r>
                        <a:rPr kumimoji="0" lang="en-US" sz="1200" u="none" strike="noStrike" cap="none" normalizeH="0" baseline="0" dirty="0">
                          <a:ln>
                            <a:noFill/>
                          </a:ln>
                          <a:effectLst/>
                          <a:latin typeface="Tahoma" panose="020B0604030504040204" pitchFamily="34" charset="0"/>
                        </a:rPr>
                        <a:t>/* ND </a:t>
                      </a:r>
                      <a:r>
                        <a:rPr kumimoji="0" lang="en-US" sz="1200" u="none" strike="noStrike" cap="none" normalizeH="0" baseline="0" dirty="0" err="1">
                          <a:ln>
                            <a:noFill/>
                          </a:ln>
                          <a:effectLst/>
                          <a:latin typeface="Tahoma" panose="020B0604030504040204" pitchFamily="34" charset="0"/>
                        </a:rPr>
                        <a:t>của</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các</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thẻ</a:t>
                      </a:r>
                      <a:r>
                        <a:rPr kumimoji="0" lang="en-US" sz="1200" u="none" strike="noStrike" cap="none" normalizeH="0" baseline="0" dirty="0">
                          <a:ln>
                            <a:noFill/>
                          </a:ln>
                          <a:effectLst/>
                          <a:latin typeface="Tahoma" panose="020B0604030504040204" pitchFamily="34" charset="0"/>
                        </a:rPr>
                        <a:t> &lt;h1&gt; &lt;h2&gt; &lt;h3&gt; </a:t>
                      </a:r>
                      <a:r>
                        <a:rPr kumimoji="0" lang="en-US" sz="1200" u="none" strike="noStrike" cap="none" normalizeH="0" baseline="0" dirty="0" err="1">
                          <a:ln>
                            <a:noFill/>
                          </a:ln>
                          <a:effectLst/>
                          <a:latin typeface="Tahoma" panose="020B0604030504040204" pitchFamily="34" charset="0"/>
                        </a:rPr>
                        <a:t>đều</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bị</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định</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dạng</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màu</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nền</a:t>
                      </a:r>
                      <a:r>
                        <a:rPr kumimoji="0" lang="en-US" sz="1200" u="none" strike="noStrike" cap="none" normalizeH="0" baseline="0" dirty="0">
                          <a:ln>
                            <a:noFill/>
                          </a:ln>
                          <a:effectLst/>
                          <a:latin typeface="Tahoma" panose="020B0604030504040204" pitchFamily="34" charset="0"/>
                        </a:rPr>
                        <a:t> = </a:t>
                      </a:r>
                      <a:r>
                        <a:rPr kumimoji="0" lang="en-US" sz="1200" u="none" strike="noStrike" cap="none" normalizeH="0" baseline="0" dirty="0" err="1">
                          <a:ln>
                            <a:noFill/>
                          </a:ln>
                          <a:effectLst/>
                          <a:latin typeface="Tahoma" panose="020B0604030504040204" pitchFamily="34" charset="0"/>
                        </a:rPr>
                        <a:t>màu</a:t>
                      </a:r>
                      <a:r>
                        <a:rPr kumimoji="0" lang="en-US" sz="1200" u="none" strike="noStrike" cap="none" normalizeH="0" baseline="0" dirty="0">
                          <a:ln>
                            <a:noFill/>
                          </a:ln>
                          <a:effectLst/>
                          <a:latin typeface="Tahoma" panose="020B0604030504040204" pitchFamily="34" charset="0"/>
                        </a:rPr>
                        <a:t> cam */</a:t>
                      </a:r>
                      <a:endParaRPr kumimoji="0" 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endParaRPr>
                    </a:p>
                  </a:txBody>
                  <a:tcPr horzOverflow="overflow"/>
                </a:tc>
                <a:extLst>
                  <a:ext uri="{0D108BD9-81ED-4DB2-BD59-A6C34878D82A}">
                    <a16:rowId xmlns:a16="http://schemas.microsoft.com/office/drawing/2014/main" val="10005"/>
                  </a:ext>
                </a:extLst>
              </a:tr>
              <a:tr h="7556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a:ln>
                            <a:noFill/>
                          </a:ln>
                          <a:effectLst/>
                          <a:latin typeface="Tahoma" panose="020B0604030504040204" pitchFamily="34" charset="0"/>
                        </a:rPr>
                        <a:t>Contextual </a:t>
                      </a:r>
                      <a:endParaRPr kumimoji="0" lang="en-US" sz="1400" b="1" i="0" u="none" strike="noStrike" cap="none" normalizeH="0" baseline="0" dirty="0">
                        <a:ln>
                          <a:noFill/>
                        </a:ln>
                        <a:solidFill>
                          <a:schemeClr val="tx1"/>
                        </a:solidFill>
                        <a:effectLst/>
                        <a:latin typeface="Tahoma" panose="020B0604030504040204" pitchFamily="34" charset="0"/>
                        <a:cs typeface="Tahoma" panose="020B0604030504040204" pitchFamily="34" charset="0"/>
                      </a:endParaRPr>
                    </a:p>
                  </a:txBody>
                  <a:tcPr horzOverflow="overflow"/>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Định</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dạng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áp</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dụng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cho</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ND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các</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thẻ</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được</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lồng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trong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một</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thẻ</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cha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nào</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đó</a:t>
                      </a:r>
                      <a:endPar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solidFill>
                            <a:schemeClr val="tx2">
                              <a:lumMod val="75000"/>
                            </a:schemeClr>
                          </a:solidFill>
                          <a:effectLst/>
                          <a:latin typeface="Tahoma" panose="020B0604030504040204" pitchFamily="34" charset="0"/>
                        </a:rPr>
                        <a:t>p strong {color: purple;}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u="none" strike="noStrike" cap="none" normalizeH="0" baseline="0" dirty="0">
                          <a:ln>
                            <a:noFill/>
                          </a:ln>
                          <a:effectLst/>
                          <a:latin typeface="Tahoma" panose="020B0604030504040204" pitchFamily="34" charset="0"/>
                        </a:rPr>
                        <a:t>/* ND </a:t>
                      </a:r>
                      <a:r>
                        <a:rPr kumimoji="0" lang="en-US" sz="1200" u="none" strike="noStrike" cap="none" normalizeH="0" baseline="0" dirty="0" err="1">
                          <a:ln>
                            <a:noFill/>
                          </a:ln>
                          <a:effectLst/>
                          <a:latin typeface="Tahoma" panose="020B0604030504040204" pitchFamily="34" charset="0"/>
                        </a:rPr>
                        <a:t>của</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các</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thẻ</a:t>
                      </a:r>
                      <a:r>
                        <a:rPr kumimoji="0" lang="en-US" sz="1200" u="none" strike="noStrike" cap="none" normalizeH="0" baseline="0" dirty="0">
                          <a:ln>
                            <a:noFill/>
                          </a:ln>
                          <a:effectLst/>
                          <a:latin typeface="Tahoma" panose="020B0604030504040204" pitchFamily="34" charset="0"/>
                        </a:rPr>
                        <a:t> &lt;strong&gt; </a:t>
                      </a:r>
                      <a:r>
                        <a:rPr kumimoji="0" lang="en-US" sz="1200" u="none" strike="noStrike" cap="none" normalizeH="0" baseline="0" dirty="0" err="1">
                          <a:ln>
                            <a:noFill/>
                          </a:ln>
                          <a:effectLst/>
                          <a:latin typeface="Tahoma" panose="020B0604030504040204" pitchFamily="34" charset="0"/>
                        </a:rPr>
                        <a:t>nằm</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trong</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thẻ</a:t>
                      </a:r>
                      <a:r>
                        <a:rPr kumimoji="0" lang="en-US" sz="1200" u="none" strike="noStrike" cap="none" normalizeH="0" baseline="0" dirty="0">
                          <a:ln>
                            <a:noFill/>
                          </a:ln>
                          <a:effectLst/>
                          <a:latin typeface="Tahoma" panose="020B0604030504040204" pitchFamily="34" charset="0"/>
                        </a:rPr>
                        <a:t> &lt;p&gt; </a:t>
                      </a:r>
                      <a:r>
                        <a:rPr kumimoji="0" lang="en-US" sz="1200" u="none" strike="noStrike" cap="none" normalizeH="0" baseline="0" dirty="0" err="1">
                          <a:ln>
                            <a:noFill/>
                          </a:ln>
                          <a:effectLst/>
                          <a:latin typeface="Tahoma" panose="020B0604030504040204" pitchFamily="34" charset="0"/>
                        </a:rPr>
                        <a:t>đều</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bị</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định</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dạng</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màu</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chữ</a:t>
                      </a:r>
                      <a:r>
                        <a:rPr kumimoji="0" lang="en-US" sz="1200" u="none" strike="noStrike" cap="none" normalizeH="0" baseline="0" dirty="0">
                          <a:ln>
                            <a:noFill/>
                          </a:ln>
                          <a:effectLst/>
                          <a:latin typeface="Tahoma" panose="020B0604030504040204" pitchFamily="34" charset="0"/>
                        </a:rPr>
                        <a:t>=</a:t>
                      </a:r>
                      <a:r>
                        <a:rPr kumimoji="0" lang="en-US" sz="1200" u="none" strike="noStrike" cap="none" normalizeH="0" baseline="0" dirty="0" err="1">
                          <a:ln>
                            <a:noFill/>
                          </a:ln>
                          <a:effectLst/>
                          <a:latin typeface="Tahoma" panose="020B0604030504040204" pitchFamily="34" charset="0"/>
                        </a:rPr>
                        <a:t>màu</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tía</a:t>
                      </a:r>
                      <a:r>
                        <a:rPr kumimoji="0" lang="en-US" sz="1200" u="none" strike="noStrike" cap="none" normalizeH="0" baseline="0" dirty="0">
                          <a:ln>
                            <a:noFill/>
                          </a:ln>
                          <a:effectLst/>
                          <a:latin typeface="Tahoma" panose="020B0604030504040204" pitchFamily="34" charset="0"/>
                        </a:rPr>
                        <a:t> */</a:t>
                      </a:r>
                      <a:endParaRPr kumimoji="0" lang="en-US" sz="1200" b="0" i="0" u="none" strike="noStrike" cap="none" normalizeH="0" baseline="0" dirty="0">
                        <a:ln>
                          <a:noFill/>
                        </a:ln>
                        <a:solidFill>
                          <a:schemeClr val="tx1"/>
                        </a:solidFill>
                        <a:effectLst/>
                        <a:latin typeface="Tahoma" panose="020B0604030504040204" pitchFamily="34" charset="0"/>
                        <a:cs typeface="Tahoma" panose="020B0604030504040204" pitchFamily="34" charset="0"/>
                      </a:endParaRPr>
                    </a:p>
                  </a:txBody>
                  <a:tcPr horzOverflow="overflow"/>
                </a:tc>
                <a:extLst>
                  <a:ext uri="{0D108BD9-81ED-4DB2-BD59-A6C34878D82A}">
                    <a16:rowId xmlns:a16="http://schemas.microsoft.com/office/drawing/2014/main" val="10006"/>
                  </a:ext>
                </a:extLst>
              </a:tr>
              <a:tr h="7556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ahoma" panose="020B0604030504040204" pitchFamily="34" charset="0"/>
                          <a:cs typeface="Tahoma" panose="020B0604030504040204" pitchFamily="34" charset="0"/>
                        </a:rPr>
                        <a:t>Pseudo Class</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ahoma" panose="020B0604030504040204" pitchFamily="34" charset="0"/>
                          <a:cs typeface="Tahoma" panose="020B0604030504040204" pitchFamily="34" charset="0"/>
                        </a:rPr>
                        <a:t>Pseudo element</a:t>
                      </a:r>
                    </a:p>
                  </a:txBody>
                  <a:tcPr horzOverflow="overflow"/>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Định</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dạng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được</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áp</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dụng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dựa</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vào</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trạng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thái</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của</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các</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Element.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Không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xuất</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hiện</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trong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mã</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lệnh</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HTML)</a:t>
                      </a:r>
                    </a:p>
                  </a:txBody>
                  <a:tcP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ahoma" panose="020B0604030504040204" pitchFamily="34" charset="0"/>
                        <a:cs typeface="Tahoma" panose="020B0604030504040204" pitchFamily="34" charset="0"/>
                      </a:endParaRPr>
                    </a:p>
                  </a:txBody>
                  <a:tcPr horzOverflow="overflow"/>
                </a:tc>
                <a:extLst>
                  <a:ext uri="{0D108BD9-81ED-4DB2-BD59-A6C34878D82A}">
                    <a16:rowId xmlns:a16="http://schemas.microsoft.com/office/drawing/2014/main" val="10007"/>
                  </a:ext>
                </a:extLst>
              </a:tr>
            </a:tbl>
          </a:graphicData>
        </a:graphic>
      </p:graphicFrame>
      <p:sp>
        <p:nvSpPr>
          <p:cNvPr id="5" name="Rectangle 4"/>
          <p:cNvSpPr/>
          <p:nvPr/>
        </p:nvSpPr>
        <p:spPr bwMode="auto">
          <a:xfrm>
            <a:off x="1828800" y="1470454"/>
            <a:ext cx="7105135" cy="741405"/>
          </a:xfrm>
          <a:prstGeom prst="rect">
            <a:avLst/>
          </a:prstGeom>
          <a:solidFill>
            <a:schemeClr val="bg1"/>
          </a:solidFill>
          <a:ln w="9525" cap="flat" cmpd="sng" algn="ctr">
            <a:no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dirty="0">
              <a:ln>
                <a:noFill/>
              </a:ln>
              <a:solidFill>
                <a:schemeClr val="tx1"/>
              </a:solidFill>
              <a:effectLst/>
              <a:latin typeface="Tahoma" panose="020B0604030504040204" pitchFamily="34" charset="0"/>
              <a:ea typeface="MS PGothic" pitchFamily="34" charset="-128"/>
              <a:cs typeface="Tahoma" panose="020B0604030504040204" pitchFamily="34" charset="0"/>
            </a:endParaRPr>
          </a:p>
        </p:txBody>
      </p:sp>
      <p:sp>
        <p:nvSpPr>
          <p:cNvPr id="6" name="Rectangle 5"/>
          <p:cNvSpPr/>
          <p:nvPr/>
        </p:nvSpPr>
        <p:spPr bwMode="auto">
          <a:xfrm>
            <a:off x="1828800" y="2203620"/>
            <a:ext cx="7105135" cy="766120"/>
          </a:xfrm>
          <a:prstGeom prst="rect">
            <a:avLst/>
          </a:prstGeom>
          <a:solidFill>
            <a:schemeClr val="bg1"/>
          </a:solidFill>
          <a:ln w="9525" cap="flat" cmpd="sng" algn="ctr">
            <a:no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dirty="0">
              <a:ln>
                <a:noFill/>
              </a:ln>
              <a:solidFill>
                <a:schemeClr val="tx1"/>
              </a:solidFill>
              <a:effectLst/>
              <a:latin typeface="Tahoma" panose="020B0604030504040204" pitchFamily="34" charset="0"/>
              <a:ea typeface="MS PGothic" pitchFamily="34" charset="-128"/>
              <a:cs typeface="Tahoma" panose="020B0604030504040204" pitchFamily="34" charset="0"/>
            </a:endParaRPr>
          </a:p>
        </p:txBody>
      </p:sp>
      <p:sp>
        <p:nvSpPr>
          <p:cNvPr id="7" name="Rectangle 6"/>
          <p:cNvSpPr/>
          <p:nvPr/>
        </p:nvSpPr>
        <p:spPr bwMode="auto">
          <a:xfrm>
            <a:off x="1828800" y="2961501"/>
            <a:ext cx="7105135" cy="766120"/>
          </a:xfrm>
          <a:prstGeom prst="rect">
            <a:avLst/>
          </a:prstGeom>
          <a:solidFill>
            <a:schemeClr val="bg1"/>
          </a:solidFill>
          <a:ln w="9525" cap="flat" cmpd="sng" algn="ctr">
            <a:no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dirty="0">
              <a:ln>
                <a:noFill/>
              </a:ln>
              <a:solidFill>
                <a:schemeClr val="tx1"/>
              </a:solidFill>
              <a:effectLst/>
              <a:latin typeface="Tahoma" panose="020B0604030504040204" pitchFamily="34" charset="0"/>
              <a:ea typeface="MS PGothic" pitchFamily="34" charset="-128"/>
              <a:cs typeface="Tahoma" panose="020B0604030504040204" pitchFamily="34" charset="0"/>
            </a:endParaRPr>
          </a:p>
        </p:txBody>
      </p:sp>
      <p:sp>
        <p:nvSpPr>
          <p:cNvPr id="8" name="Rectangle 7"/>
          <p:cNvSpPr/>
          <p:nvPr/>
        </p:nvSpPr>
        <p:spPr bwMode="auto">
          <a:xfrm>
            <a:off x="1828800" y="3719382"/>
            <a:ext cx="7105135" cy="766120"/>
          </a:xfrm>
          <a:prstGeom prst="rect">
            <a:avLst/>
          </a:prstGeom>
          <a:solidFill>
            <a:schemeClr val="bg1"/>
          </a:solidFill>
          <a:ln w="9525" cap="flat" cmpd="sng" algn="ctr">
            <a:no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dirty="0">
              <a:ln>
                <a:noFill/>
              </a:ln>
              <a:solidFill>
                <a:schemeClr val="tx1"/>
              </a:solidFill>
              <a:effectLst/>
              <a:latin typeface="Tahoma" panose="020B0604030504040204" pitchFamily="34" charset="0"/>
              <a:ea typeface="MS PGothic" pitchFamily="34" charset="-128"/>
              <a:cs typeface="Tahoma" panose="020B0604030504040204" pitchFamily="34" charset="0"/>
            </a:endParaRPr>
          </a:p>
        </p:txBody>
      </p:sp>
      <p:sp>
        <p:nvSpPr>
          <p:cNvPr id="9" name="Rectangle 8"/>
          <p:cNvSpPr/>
          <p:nvPr/>
        </p:nvSpPr>
        <p:spPr bwMode="auto">
          <a:xfrm>
            <a:off x="1828800" y="4477263"/>
            <a:ext cx="7105135" cy="766120"/>
          </a:xfrm>
          <a:prstGeom prst="rect">
            <a:avLst/>
          </a:prstGeom>
          <a:solidFill>
            <a:schemeClr val="bg1"/>
          </a:solidFill>
          <a:ln w="9525" cap="flat" cmpd="sng" algn="ctr">
            <a:no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dirty="0">
              <a:ln>
                <a:noFill/>
              </a:ln>
              <a:solidFill>
                <a:schemeClr val="tx1"/>
              </a:solidFill>
              <a:effectLst/>
              <a:latin typeface="Tahoma" panose="020B0604030504040204" pitchFamily="34" charset="0"/>
              <a:ea typeface="MS PGothic" pitchFamily="34" charset="-128"/>
              <a:cs typeface="Tahoma" panose="020B0604030504040204" pitchFamily="34" charset="0"/>
            </a:endParaRPr>
          </a:p>
        </p:txBody>
      </p:sp>
      <p:sp>
        <p:nvSpPr>
          <p:cNvPr id="10" name="Rectangle 9"/>
          <p:cNvSpPr/>
          <p:nvPr/>
        </p:nvSpPr>
        <p:spPr bwMode="auto">
          <a:xfrm>
            <a:off x="1828800" y="5235144"/>
            <a:ext cx="7105135" cy="766120"/>
          </a:xfrm>
          <a:prstGeom prst="rect">
            <a:avLst/>
          </a:prstGeom>
          <a:solidFill>
            <a:schemeClr val="bg1"/>
          </a:solidFill>
          <a:ln w="9525" cap="flat" cmpd="sng" algn="ctr">
            <a:no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dirty="0">
              <a:ln>
                <a:noFill/>
              </a:ln>
              <a:solidFill>
                <a:schemeClr val="tx1"/>
              </a:solidFill>
              <a:effectLst/>
              <a:latin typeface="Tahoma" panose="020B0604030504040204" pitchFamily="34" charset="0"/>
              <a:ea typeface="MS PGothic" pitchFamily="34" charset="-128"/>
              <a:cs typeface="Tahoma" panose="020B0604030504040204" pitchFamily="34" charset="0"/>
            </a:endParaRPr>
          </a:p>
        </p:txBody>
      </p:sp>
      <p:sp>
        <p:nvSpPr>
          <p:cNvPr id="11" name="Rectangle 10"/>
          <p:cNvSpPr/>
          <p:nvPr/>
        </p:nvSpPr>
        <p:spPr bwMode="auto">
          <a:xfrm>
            <a:off x="1828800" y="5993027"/>
            <a:ext cx="7105135" cy="766120"/>
          </a:xfrm>
          <a:prstGeom prst="rect">
            <a:avLst/>
          </a:prstGeom>
          <a:solidFill>
            <a:schemeClr val="bg1"/>
          </a:solidFill>
          <a:ln w="9525" cap="flat" cmpd="sng" algn="ctr">
            <a:no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dirty="0">
              <a:ln>
                <a:noFill/>
              </a:ln>
              <a:solidFill>
                <a:schemeClr val="tx1"/>
              </a:solidFill>
              <a:effectLst/>
              <a:latin typeface="Tahoma" panose="020B0604030504040204" pitchFamily="34" charset="0"/>
              <a:ea typeface="MS PGothic" pitchFamily="34" charset="-128"/>
              <a:cs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Selector trong CSS - Element</a:t>
            </a:r>
          </a:p>
        </p:txBody>
      </p:sp>
      <p:sp>
        <p:nvSpPr>
          <p:cNvPr id="3" name="Content Placeholder 2"/>
          <p:cNvSpPr>
            <a:spLocks noGrp="1"/>
          </p:cNvSpPr>
          <p:nvPr>
            <p:ph idx="1"/>
          </p:nvPr>
        </p:nvSpPr>
        <p:spPr>
          <a:xfrm>
            <a:off x="685800" y="1776413"/>
            <a:ext cx="7775575" cy="1090965"/>
          </a:xfrm>
        </p:spPr>
        <p:txBody>
          <a:bodyPr/>
          <a:lstStyle/>
          <a:p>
            <a:r>
              <a:rPr lang="en-US"/>
              <a:t>Có hiệu ứng trên tất cả element cùng loại tag</a:t>
            </a:r>
          </a:p>
          <a:p>
            <a:r>
              <a:rPr lang="en-US"/>
              <a:t>Ví dụ :</a:t>
            </a:r>
          </a:p>
        </p:txBody>
      </p:sp>
      <p:pic>
        <p:nvPicPr>
          <p:cNvPr id="2050" name="Picture 2"/>
          <p:cNvPicPr>
            <a:picLocks noChangeAspect="1" noChangeArrowheads="1"/>
          </p:cNvPicPr>
          <p:nvPr/>
        </p:nvPicPr>
        <p:blipFill>
          <a:blip r:embed="rId2"/>
          <a:srcRect/>
          <a:stretch>
            <a:fillRect/>
          </a:stretch>
        </p:blipFill>
        <p:spPr bwMode="auto">
          <a:xfrm>
            <a:off x="659714" y="2993505"/>
            <a:ext cx="5334000" cy="2905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051" name="Picture 3"/>
          <p:cNvPicPr>
            <a:picLocks noChangeAspect="1" noChangeArrowheads="1"/>
          </p:cNvPicPr>
          <p:nvPr/>
        </p:nvPicPr>
        <p:blipFill>
          <a:blip r:embed="rId3"/>
          <a:srcRect/>
          <a:stretch>
            <a:fillRect/>
          </a:stretch>
        </p:blipFill>
        <p:spPr bwMode="auto">
          <a:xfrm>
            <a:off x="4837156" y="2270039"/>
            <a:ext cx="4133850" cy="27051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Rectangle 5"/>
          <p:cNvSpPr/>
          <p:nvPr/>
        </p:nvSpPr>
        <p:spPr bwMode="auto">
          <a:xfrm>
            <a:off x="1633380" y="3771556"/>
            <a:ext cx="1280583" cy="180622"/>
          </a:xfrm>
          <a:prstGeom prst="rect">
            <a:avLst/>
          </a:prstGeom>
          <a:solidFill>
            <a:srgbClr val="FF0066">
              <a:alpha val="30196"/>
            </a:srgbClr>
          </a:solidFill>
          <a:ln w="9525" cap="flat" cmpd="sng" algn="ctr">
            <a:solidFill>
              <a:srgbClr val="FF0000"/>
            </a:solid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dirty="0">
              <a:ln>
                <a:noFill/>
              </a:ln>
              <a:solidFill>
                <a:schemeClr val="tx1"/>
              </a:solidFill>
              <a:effectLst/>
              <a:latin typeface="Tahoma" panose="020B0604030504040204" pitchFamily="34" charset="0"/>
              <a:ea typeface="MS PGothic" pitchFamily="34" charset="-128"/>
              <a:cs typeface="Tahoma" panose="020B0604030504040204" pitchFamily="34" charset="0"/>
            </a:endParaRPr>
          </a:p>
        </p:txBody>
      </p:sp>
      <p:sp>
        <p:nvSpPr>
          <p:cNvPr id="7" name="Rectangle 6"/>
          <p:cNvSpPr/>
          <p:nvPr/>
        </p:nvSpPr>
        <p:spPr bwMode="auto">
          <a:xfrm>
            <a:off x="1633380" y="3952178"/>
            <a:ext cx="1280583" cy="180622"/>
          </a:xfrm>
          <a:prstGeom prst="rect">
            <a:avLst/>
          </a:prstGeom>
          <a:solidFill>
            <a:srgbClr val="3366FF">
              <a:alpha val="29804"/>
            </a:srgbClr>
          </a:solidFill>
          <a:ln w="9525" cap="flat" cmpd="sng" algn="ctr">
            <a:solidFill>
              <a:schemeClr val="tx2">
                <a:lumMod val="75000"/>
              </a:schemeClr>
            </a:solid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dirty="0">
              <a:ln>
                <a:noFill/>
              </a:ln>
              <a:solidFill>
                <a:schemeClr val="tx1"/>
              </a:solidFill>
              <a:effectLst/>
              <a:latin typeface="Tahoma" panose="020B0604030504040204" pitchFamily="34" charset="0"/>
              <a:ea typeface="MS PGothic" pitchFamily="34" charset="-128"/>
              <a:cs typeface="Tahoma" panose="020B0604030504040204" pitchFamily="34" charset="0"/>
            </a:endParaRPr>
          </a:p>
        </p:txBody>
      </p:sp>
      <p:sp>
        <p:nvSpPr>
          <p:cNvPr id="8" name="Rectangle 7"/>
          <p:cNvSpPr/>
          <p:nvPr/>
        </p:nvSpPr>
        <p:spPr bwMode="auto">
          <a:xfrm>
            <a:off x="1392080" y="4628806"/>
            <a:ext cx="3179234" cy="180622"/>
          </a:xfrm>
          <a:prstGeom prst="rect">
            <a:avLst/>
          </a:prstGeom>
          <a:solidFill>
            <a:srgbClr val="FF0066">
              <a:alpha val="30196"/>
            </a:srgbClr>
          </a:solidFill>
          <a:ln w="9525" cap="flat" cmpd="sng" algn="ctr">
            <a:solidFill>
              <a:srgbClr val="FF0000"/>
            </a:solid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dirty="0">
              <a:ln>
                <a:noFill/>
              </a:ln>
              <a:solidFill>
                <a:schemeClr val="tx1"/>
              </a:solidFill>
              <a:effectLst/>
              <a:latin typeface="Tahoma" panose="020B0604030504040204" pitchFamily="34" charset="0"/>
              <a:ea typeface="MS PGothic" pitchFamily="34" charset="-128"/>
              <a:cs typeface="Tahoma" panose="020B0604030504040204" pitchFamily="34" charset="0"/>
            </a:endParaRPr>
          </a:p>
        </p:txBody>
      </p:sp>
      <p:sp>
        <p:nvSpPr>
          <p:cNvPr id="9" name="Rectangle 8"/>
          <p:cNvSpPr/>
          <p:nvPr/>
        </p:nvSpPr>
        <p:spPr bwMode="auto">
          <a:xfrm>
            <a:off x="1392080" y="5308256"/>
            <a:ext cx="4474634" cy="180622"/>
          </a:xfrm>
          <a:prstGeom prst="rect">
            <a:avLst/>
          </a:prstGeom>
          <a:solidFill>
            <a:srgbClr val="FF0066">
              <a:alpha val="30196"/>
            </a:srgbClr>
          </a:solidFill>
          <a:ln w="9525" cap="flat" cmpd="sng" algn="ctr">
            <a:solidFill>
              <a:srgbClr val="FF0000"/>
            </a:solid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dirty="0">
              <a:ln>
                <a:noFill/>
              </a:ln>
              <a:solidFill>
                <a:schemeClr val="tx1"/>
              </a:solidFill>
              <a:effectLst/>
              <a:latin typeface="Tahoma" panose="020B0604030504040204" pitchFamily="34" charset="0"/>
              <a:ea typeface="MS PGothic" pitchFamily="34" charset="-128"/>
              <a:cs typeface="Tahoma" panose="020B0604030504040204" pitchFamily="34" charset="0"/>
            </a:endParaRPr>
          </a:p>
        </p:txBody>
      </p:sp>
      <p:sp>
        <p:nvSpPr>
          <p:cNvPr id="10" name="Rectangle 9"/>
          <p:cNvSpPr/>
          <p:nvPr/>
        </p:nvSpPr>
        <p:spPr bwMode="auto">
          <a:xfrm>
            <a:off x="3170080" y="5304728"/>
            <a:ext cx="2220384" cy="180622"/>
          </a:xfrm>
          <a:prstGeom prst="rect">
            <a:avLst/>
          </a:prstGeom>
          <a:solidFill>
            <a:srgbClr val="3366FF">
              <a:alpha val="29804"/>
            </a:srgbClr>
          </a:solidFill>
          <a:ln w="9525" cap="flat" cmpd="sng" algn="ctr">
            <a:solidFill>
              <a:schemeClr val="tx2">
                <a:lumMod val="75000"/>
              </a:schemeClr>
            </a:solid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dirty="0">
              <a:ln>
                <a:noFill/>
              </a:ln>
              <a:solidFill>
                <a:schemeClr val="tx1"/>
              </a:solidFill>
              <a:effectLst/>
              <a:latin typeface="Tahoma" panose="020B0604030504040204" pitchFamily="34" charset="0"/>
              <a:ea typeface="MS PGothic" pitchFamily="34" charset="-128"/>
              <a:cs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0" fill="hold" nodeType="clickEffect">
                                  <p:stCondLst>
                                    <p:cond delay="0"/>
                                  </p:stCondLst>
                                  <p:childTnLst>
                                    <p:set>
                                      <p:cBhvr>
                                        <p:cTn id="27" dur="1" fill="hold">
                                          <p:stCondLst>
                                            <p:cond delay="0"/>
                                          </p:stCondLst>
                                        </p:cTn>
                                        <p:tgtEl>
                                          <p:spTgt spid="2051"/>
                                        </p:tgtEl>
                                        <p:attrNameLst>
                                          <p:attrName>style.visibility</p:attrName>
                                        </p:attrNameLst>
                                      </p:cBhvr>
                                      <p:to>
                                        <p:strVal val="visible"/>
                                      </p:to>
                                    </p:set>
                                    <p:anim calcmode="lin" valueType="num">
                                      <p:cBhvr>
                                        <p:cTn id="28" dur="500" fill="hold"/>
                                        <p:tgtEl>
                                          <p:spTgt spid="2051"/>
                                        </p:tgtEl>
                                        <p:attrNameLst>
                                          <p:attrName>ppt_w</p:attrName>
                                        </p:attrNameLst>
                                      </p:cBhvr>
                                      <p:tavLst>
                                        <p:tav tm="0">
                                          <p:val>
                                            <p:fltVal val="0"/>
                                          </p:val>
                                        </p:tav>
                                        <p:tav tm="100000">
                                          <p:val>
                                            <p:strVal val="#ppt_w"/>
                                          </p:val>
                                        </p:tav>
                                      </p:tavLst>
                                    </p:anim>
                                    <p:anim calcmode="lin" valueType="num">
                                      <p:cBhvr>
                                        <p:cTn id="29" dur="500" fill="hold"/>
                                        <p:tgtEl>
                                          <p:spTgt spid="2051"/>
                                        </p:tgtEl>
                                        <p:attrNameLst>
                                          <p:attrName>ppt_h</p:attrName>
                                        </p:attrNameLst>
                                      </p:cBhvr>
                                      <p:tavLst>
                                        <p:tav tm="0">
                                          <p:val>
                                            <p:fltVal val="0"/>
                                          </p:val>
                                        </p:tav>
                                        <p:tav tm="100000">
                                          <p:val>
                                            <p:strVal val="#ppt_h"/>
                                          </p:val>
                                        </p:tav>
                                      </p:tavLst>
                                    </p:anim>
                                    <p:animEffect transition="in" filter="fade">
                                      <p:cBhvr>
                                        <p:cTn id="30"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1828800" y="1470454"/>
            <a:ext cx="7105135" cy="741405"/>
          </a:xfrm>
          <a:prstGeom prst="rect">
            <a:avLst/>
          </a:prstGeom>
          <a:solidFill>
            <a:schemeClr val="bg1"/>
          </a:solidFill>
          <a:ln w="9525" cap="flat" cmpd="sng" algn="ctr">
            <a:no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dirty="0">
              <a:ln>
                <a:noFill/>
              </a:ln>
              <a:solidFill>
                <a:schemeClr val="tx1"/>
              </a:solidFill>
              <a:effectLst/>
              <a:latin typeface="Tahoma" panose="020B0604030504040204" pitchFamily="34" charset="0"/>
              <a:ea typeface="MS PGothic" pitchFamily="34" charset="-128"/>
              <a:cs typeface="Tahoma" panose="020B0604030504040204" pitchFamily="34" charset="0"/>
            </a:endParaRPr>
          </a:p>
        </p:txBody>
      </p:sp>
      <p:sp>
        <p:nvSpPr>
          <p:cNvPr id="2" name="Title 1"/>
          <p:cNvSpPr>
            <a:spLocks noGrp="1"/>
          </p:cNvSpPr>
          <p:nvPr>
            <p:ph type="title"/>
          </p:nvPr>
        </p:nvSpPr>
        <p:spPr>
          <a:xfrm>
            <a:off x="153988" y="562620"/>
            <a:ext cx="8245475" cy="498475"/>
          </a:xfrm>
        </p:spPr>
        <p:txBody>
          <a:bodyPr>
            <a:normAutofit fontScale="90000"/>
          </a:bodyPr>
          <a:lstStyle/>
          <a:p>
            <a:r>
              <a:rPr lang="en-US"/>
              <a:t>Selector trong CSS</a:t>
            </a:r>
          </a:p>
        </p:txBody>
      </p:sp>
      <p:graphicFrame>
        <p:nvGraphicFramePr>
          <p:cNvPr id="4" name="Content Placeholder 3"/>
          <p:cNvGraphicFramePr>
            <a:graphicFrameLocks noGrp="1"/>
          </p:cNvGraphicFramePr>
          <p:nvPr>
            <p:ph idx="1"/>
          </p:nvPr>
        </p:nvGraphicFramePr>
        <p:xfrm>
          <a:off x="203201" y="1050645"/>
          <a:ext cx="8740773" cy="5696142"/>
        </p:xfrm>
        <a:graphic>
          <a:graphicData uri="http://schemas.openxmlformats.org/drawingml/2006/table">
            <a:tbl>
              <a:tblPr firstRow="1" bandRow="1">
                <a:tableStyleId>{5C22544A-7EE6-4342-B048-85BDC9FD1C3A}</a:tableStyleId>
              </a:tblPr>
              <a:tblGrid>
                <a:gridCol w="1600885">
                  <a:extLst>
                    <a:ext uri="{9D8B030D-6E8A-4147-A177-3AD203B41FA5}">
                      <a16:colId xmlns:a16="http://schemas.microsoft.com/office/drawing/2014/main" val="20000"/>
                    </a:ext>
                  </a:extLst>
                </a:gridCol>
                <a:gridCol w="3467825">
                  <a:extLst>
                    <a:ext uri="{9D8B030D-6E8A-4147-A177-3AD203B41FA5}">
                      <a16:colId xmlns:a16="http://schemas.microsoft.com/office/drawing/2014/main" val="20001"/>
                    </a:ext>
                  </a:extLst>
                </a:gridCol>
                <a:gridCol w="3672063">
                  <a:extLst>
                    <a:ext uri="{9D8B030D-6E8A-4147-A177-3AD203B41FA5}">
                      <a16:colId xmlns:a16="http://schemas.microsoft.com/office/drawing/2014/main" val="20002"/>
                    </a:ext>
                  </a:extLst>
                </a:gridCol>
              </a:tblGrid>
              <a:tr h="406508">
                <a:tc>
                  <a:txBody>
                    <a:bodyPr/>
                    <a:lstStyle/>
                    <a:p>
                      <a:r>
                        <a:rPr lang="en-US" dirty="0" err="1">
                          <a:latin typeface="Tahoma" panose="020B0604030504040204" pitchFamily="34" charset="0"/>
                        </a:rPr>
                        <a:t>Loại</a:t>
                      </a:r>
                      <a:endParaRPr lang="en-US" dirty="0">
                        <a:latin typeface="Tahoma" panose="020B0604030504040204" pitchFamily="34" charset="0"/>
                      </a:endParaRPr>
                    </a:p>
                  </a:txBody>
                  <a:tcPr/>
                </a:tc>
                <a:tc>
                  <a:txBody>
                    <a:bodyPr/>
                    <a:lstStyle/>
                    <a:p>
                      <a:r>
                        <a:rPr lang="en-US" dirty="0" err="1">
                          <a:latin typeface="Tahoma" panose="020B0604030504040204" pitchFamily="34" charset="0"/>
                        </a:rPr>
                        <a:t>Mô</a:t>
                      </a:r>
                      <a:r>
                        <a:rPr lang="en-US" baseline="0" dirty="0">
                          <a:latin typeface="Tahoma" panose="020B0604030504040204" pitchFamily="34" charset="0"/>
                        </a:rPr>
                        <a:t> </a:t>
                      </a:r>
                      <a:r>
                        <a:rPr lang="en-US" baseline="0" dirty="0" err="1">
                          <a:latin typeface="Tahoma" panose="020B0604030504040204" pitchFamily="34" charset="0"/>
                        </a:rPr>
                        <a:t>tả</a:t>
                      </a:r>
                      <a:r>
                        <a:rPr lang="en-US" baseline="0" dirty="0">
                          <a:latin typeface="Tahoma" panose="020B0604030504040204" pitchFamily="34" charset="0"/>
                        </a:rPr>
                        <a:t> </a:t>
                      </a:r>
                      <a:r>
                        <a:rPr lang="en-US" baseline="0" dirty="0" err="1">
                          <a:latin typeface="Tahoma" panose="020B0604030504040204" pitchFamily="34" charset="0"/>
                        </a:rPr>
                        <a:t>phạm</a:t>
                      </a:r>
                      <a:r>
                        <a:rPr lang="en-US" baseline="0" dirty="0">
                          <a:latin typeface="Tahoma" panose="020B0604030504040204" pitchFamily="34" charset="0"/>
                        </a:rPr>
                        <a:t> vi </a:t>
                      </a:r>
                      <a:r>
                        <a:rPr lang="en-US" baseline="0" dirty="0" err="1">
                          <a:latin typeface="Tahoma" panose="020B0604030504040204" pitchFamily="34" charset="0"/>
                        </a:rPr>
                        <a:t>ảnh</a:t>
                      </a:r>
                      <a:r>
                        <a:rPr lang="en-US" baseline="0" dirty="0">
                          <a:latin typeface="Tahoma" panose="020B0604030504040204" pitchFamily="34" charset="0"/>
                        </a:rPr>
                        <a:t> </a:t>
                      </a:r>
                      <a:r>
                        <a:rPr lang="en-US" baseline="0" dirty="0" err="1">
                          <a:latin typeface="Tahoma" panose="020B0604030504040204" pitchFamily="34" charset="0"/>
                        </a:rPr>
                        <a:t>hưởng</a:t>
                      </a:r>
                      <a:endParaRPr lang="en-US" dirty="0">
                        <a:latin typeface="Tahoma" panose="020B0604030504040204" pitchFamily="34" charset="0"/>
                      </a:endParaRPr>
                    </a:p>
                  </a:txBody>
                  <a:tcPr/>
                </a:tc>
                <a:tc>
                  <a:txBody>
                    <a:bodyPr/>
                    <a:lstStyle/>
                    <a:p>
                      <a:r>
                        <a:rPr lang="en-US" dirty="0" err="1">
                          <a:latin typeface="Tahoma" panose="020B0604030504040204" pitchFamily="34" charset="0"/>
                        </a:rPr>
                        <a:t>Ví</a:t>
                      </a:r>
                      <a:r>
                        <a:rPr lang="en-US" baseline="0" dirty="0">
                          <a:latin typeface="Tahoma" panose="020B0604030504040204" pitchFamily="34" charset="0"/>
                        </a:rPr>
                        <a:t> </a:t>
                      </a:r>
                      <a:r>
                        <a:rPr lang="en-US" baseline="0" dirty="0" err="1">
                          <a:latin typeface="Tahoma" panose="020B0604030504040204" pitchFamily="34" charset="0"/>
                        </a:rPr>
                        <a:t>dụ</a:t>
                      </a:r>
                      <a:endParaRPr lang="en-US" dirty="0">
                        <a:latin typeface="Tahoma" panose="020B0604030504040204" pitchFamily="34" charset="0"/>
                      </a:endParaRPr>
                    </a:p>
                  </a:txBody>
                  <a:tcPr/>
                </a:tc>
                <a:extLst>
                  <a:ext uri="{0D108BD9-81ED-4DB2-BD59-A6C34878D82A}">
                    <a16:rowId xmlns:a16="http://schemas.microsoft.com/office/drawing/2014/main" val="10000"/>
                  </a:ext>
                </a:extLst>
              </a:tr>
              <a:tr h="7556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a:ln>
                            <a:noFill/>
                          </a:ln>
                          <a:effectLst/>
                          <a:latin typeface="Tahoma" panose="020B0604030504040204" pitchFamily="34" charset="0"/>
                        </a:rPr>
                        <a:t>element</a:t>
                      </a:r>
                      <a:endParaRPr kumimoji="0" lang="en-US" sz="1400" b="1" i="0" u="none" strike="noStrike" cap="none" normalizeH="0" baseline="0" dirty="0">
                        <a:ln>
                          <a:noFill/>
                        </a:ln>
                        <a:solidFill>
                          <a:schemeClr val="tx1"/>
                        </a:solidFill>
                        <a:effectLst/>
                        <a:latin typeface="Tahoma" panose="020B0604030504040204" pitchFamily="34" charset="0"/>
                        <a:cs typeface="Tahoma" panose="020B0604030504040204" pitchFamily="34" charset="0"/>
                      </a:endParaRPr>
                    </a:p>
                  </a:txBody>
                  <a:tcPr horzOverflow="overflow"/>
                </a:tc>
                <a:tc>
                  <a:txBody>
                    <a:bodyPr/>
                    <a:lstStyle/>
                    <a:p>
                      <a:pPr marL="0" marR="0" lvl="0" indent="0" algn="l" defTabSz="914400" rtl="0" eaLnBrk="1" fontAlgn="base" latinLnBrk="0" hangingPunct="1">
                        <a:lnSpc>
                          <a:spcPct val="100000"/>
                        </a:lnSpc>
                        <a:spcBef>
                          <a:spcPts val="0"/>
                        </a:spcBef>
                        <a:spcAft>
                          <a:spcPts val="0"/>
                        </a:spcAft>
                        <a:buClrTx/>
                        <a:buSzTx/>
                        <a:buFont typeface="Arial" pitchFamily="34" charset="0"/>
                        <a:buNone/>
                        <a:tabLst/>
                      </a:pPr>
                      <a:r>
                        <a:rPr kumimoji="0" lang="en-US" sz="1400" b="0" i="0" u="none" strike="noStrike" cap="none" normalizeH="0" baseline="0" dirty="0" err="1">
                          <a:ln>
                            <a:noFill/>
                          </a:ln>
                          <a:solidFill>
                            <a:schemeClr val="tx1"/>
                          </a:solidFill>
                          <a:effectLst/>
                          <a:latin typeface="Tahoma" panose="020B0604030504040204" pitchFamily="34" charset="0"/>
                          <a:cs typeface="Tahoma" panose="020B0604030504040204" pitchFamily="34" charset="0"/>
                        </a:rPr>
                        <a:t>Định</a:t>
                      </a:r>
                      <a:r>
                        <a:rPr kumimoji="0" 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rPr>
                        <a:t> </a:t>
                      </a:r>
                      <a:r>
                        <a:rPr kumimoji="0" lang="en-US" sz="1400" b="0" i="0" u="none" strike="noStrike" cap="none" normalizeH="0" baseline="0" dirty="0" err="1">
                          <a:ln>
                            <a:noFill/>
                          </a:ln>
                          <a:solidFill>
                            <a:schemeClr val="tx1"/>
                          </a:solidFill>
                          <a:effectLst/>
                          <a:latin typeface="Tahoma" panose="020B0604030504040204" pitchFamily="34" charset="0"/>
                          <a:cs typeface="Tahoma" panose="020B0604030504040204" pitchFamily="34" charset="0"/>
                        </a:rPr>
                        <a:t>dạng</a:t>
                      </a:r>
                      <a:r>
                        <a:rPr kumimoji="0" 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rPr>
                        <a:t> </a:t>
                      </a:r>
                      <a:r>
                        <a:rPr kumimoji="0" lang="en-US" sz="1400" b="0" i="0" u="none" strike="noStrike" cap="none" normalizeH="0" baseline="0" dirty="0" err="1">
                          <a:ln>
                            <a:noFill/>
                          </a:ln>
                          <a:solidFill>
                            <a:schemeClr val="tx1"/>
                          </a:solidFill>
                          <a:effectLst/>
                          <a:latin typeface="Tahoma" panose="020B0604030504040204" pitchFamily="34" charset="0"/>
                          <a:cs typeface="Tahoma" panose="020B0604030504040204" pitchFamily="34" charset="0"/>
                        </a:rPr>
                        <a:t>áp</a:t>
                      </a:r>
                      <a:r>
                        <a:rPr kumimoji="0" 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rPr>
                        <a:t> </a:t>
                      </a:r>
                      <a:r>
                        <a:rPr kumimoji="0" lang="en-US" sz="1400" b="0" i="0" u="none" strike="noStrike" cap="none" normalizeH="0" baseline="0" dirty="0" err="1">
                          <a:ln>
                            <a:noFill/>
                          </a:ln>
                          <a:solidFill>
                            <a:schemeClr val="tx1"/>
                          </a:solidFill>
                          <a:effectLst/>
                          <a:latin typeface="Tahoma" panose="020B0604030504040204" pitchFamily="34" charset="0"/>
                          <a:cs typeface="Tahoma" panose="020B0604030504040204" pitchFamily="34" charset="0"/>
                        </a:rPr>
                        <a:t>dụng</a:t>
                      </a:r>
                      <a:r>
                        <a:rPr kumimoji="0" 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rPr>
                        <a:t> </a:t>
                      </a:r>
                      <a:r>
                        <a:rPr kumimoji="0" lang="en-US" sz="1400" b="0" i="0" u="none" strike="noStrike" cap="none" normalizeH="0" baseline="0" dirty="0" err="1">
                          <a:ln>
                            <a:noFill/>
                          </a:ln>
                          <a:solidFill>
                            <a:schemeClr val="tx1"/>
                          </a:solidFill>
                          <a:effectLst/>
                          <a:latin typeface="Tahoma" panose="020B0604030504040204" pitchFamily="34" charset="0"/>
                          <a:cs typeface="Tahoma" panose="020B0604030504040204" pitchFamily="34" charset="0"/>
                        </a:rPr>
                        <a:t>cho</a:t>
                      </a:r>
                      <a:r>
                        <a:rPr kumimoji="0" 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rPr>
                        <a:t> ND </a:t>
                      </a:r>
                      <a:r>
                        <a:rPr kumimoji="0" lang="en-US" sz="1400" b="0" i="0" u="none" strike="noStrike" cap="none" normalizeH="0" baseline="0" dirty="0" err="1">
                          <a:ln>
                            <a:noFill/>
                          </a:ln>
                          <a:solidFill>
                            <a:schemeClr val="tx1"/>
                          </a:solidFill>
                          <a:effectLst/>
                          <a:latin typeface="Tahoma" panose="020B0604030504040204" pitchFamily="34" charset="0"/>
                          <a:cs typeface="Tahoma" panose="020B0604030504040204" pitchFamily="34" charset="0"/>
                        </a:rPr>
                        <a:t>tất</a:t>
                      </a:r>
                      <a:r>
                        <a:rPr kumimoji="0" 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rPr>
                        <a:t> </a:t>
                      </a:r>
                      <a:r>
                        <a:rPr kumimoji="0" lang="en-US" sz="1400" b="0" i="0" u="none" strike="noStrike" cap="none" normalizeH="0" baseline="0" dirty="0" err="1">
                          <a:ln>
                            <a:noFill/>
                          </a:ln>
                          <a:solidFill>
                            <a:schemeClr val="tx1"/>
                          </a:solidFill>
                          <a:effectLst/>
                          <a:latin typeface="Tahoma" panose="020B0604030504040204" pitchFamily="34" charset="0"/>
                          <a:cs typeface="Tahoma" panose="020B0604030504040204" pitchFamily="34" charset="0"/>
                        </a:rPr>
                        <a:t>cả</a:t>
                      </a:r>
                      <a:r>
                        <a:rPr kumimoji="0" 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rPr>
                        <a:t> </a:t>
                      </a:r>
                      <a:r>
                        <a:rPr kumimoji="0" lang="en-US" sz="1400" b="0" i="0" u="none" strike="noStrike" cap="none" normalizeH="0" baseline="0" dirty="0" err="1">
                          <a:ln>
                            <a:noFill/>
                          </a:ln>
                          <a:solidFill>
                            <a:schemeClr val="tx1"/>
                          </a:solidFill>
                          <a:effectLst/>
                          <a:latin typeface="Tahoma" panose="020B0604030504040204" pitchFamily="34" charset="0"/>
                          <a:cs typeface="Tahoma" panose="020B0604030504040204" pitchFamily="34" charset="0"/>
                        </a:rPr>
                        <a:t>các</a:t>
                      </a:r>
                      <a:r>
                        <a:rPr kumimoji="0" 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rPr>
                        <a:t> tag </a:t>
                      </a:r>
                      <a:r>
                        <a:rPr kumimoji="0" lang="en-US" sz="1400" b="1" i="0" u="none" strike="noStrike" cap="none" normalizeH="0" baseline="0" dirty="0">
                          <a:ln>
                            <a:noFill/>
                          </a:ln>
                          <a:solidFill>
                            <a:schemeClr val="tx1"/>
                          </a:solidFill>
                          <a:effectLst/>
                          <a:latin typeface="Tahoma" panose="020B0604030504040204" pitchFamily="34" charset="0"/>
                          <a:cs typeface="Tahoma" panose="020B0604030504040204" pitchFamily="34" charset="0"/>
                        </a:rPr>
                        <a:t>Element </a:t>
                      </a:r>
                      <a:r>
                        <a:rPr kumimoji="0" lang="en-US" sz="1400" b="0" i="0" u="none" strike="noStrike" cap="none" normalizeH="0" baseline="0" dirty="0" err="1">
                          <a:ln>
                            <a:noFill/>
                          </a:ln>
                          <a:solidFill>
                            <a:schemeClr val="tx1"/>
                          </a:solidFill>
                          <a:effectLst/>
                          <a:latin typeface="Tahoma" panose="020B0604030504040204" pitchFamily="34" charset="0"/>
                          <a:cs typeface="Tahoma" panose="020B0604030504040204" pitchFamily="34" charset="0"/>
                        </a:rPr>
                        <a:t>trong</a:t>
                      </a:r>
                      <a:r>
                        <a:rPr kumimoji="0" 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rPr>
                        <a:t> </a:t>
                      </a:r>
                      <a:r>
                        <a:rPr kumimoji="0" lang="en-US" sz="1400" b="0" i="0" u="none" strike="noStrike" cap="none" normalizeH="0" baseline="0" dirty="0" err="1">
                          <a:ln>
                            <a:noFill/>
                          </a:ln>
                          <a:solidFill>
                            <a:schemeClr val="tx1"/>
                          </a:solidFill>
                          <a:effectLst/>
                          <a:latin typeface="Tahoma" panose="020B0604030504040204" pitchFamily="34" charset="0"/>
                          <a:cs typeface="Tahoma" panose="020B0604030504040204" pitchFamily="34" charset="0"/>
                        </a:rPr>
                        <a:t>tài</a:t>
                      </a:r>
                      <a:r>
                        <a:rPr kumimoji="0" 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rPr>
                        <a:t> </a:t>
                      </a:r>
                      <a:r>
                        <a:rPr kumimoji="0" lang="en-US" sz="1400" b="0" i="0" u="none" strike="noStrike" cap="none" normalizeH="0" baseline="0" dirty="0" err="1">
                          <a:ln>
                            <a:noFill/>
                          </a:ln>
                          <a:solidFill>
                            <a:schemeClr val="tx1"/>
                          </a:solidFill>
                          <a:effectLst/>
                          <a:latin typeface="Tahoma" panose="020B0604030504040204" pitchFamily="34" charset="0"/>
                          <a:cs typeface="Tahoma" panose="020B0604030504040204" pitchFamily="34" charset="0"/>
                        </a:rPr>
                        <a:t>liệu</a:t>
                      </a:r>
                      <a:r>
                        <a:rPr kumimoji="0" 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rPr>
                        <a:t> Web</a:t>
                      </a:r>
                    </a:p>
                  </a:txBody>
                  <a:tcP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solidFill>
                            <a:schemeClr val="tx2">
                              <a:lumMod val="75000"/>
                            </a:schemeClr>
                          </a:solidFill>
                          <a:effectLst/>
                          <a:latin typeface="Tahoma" panose="020B0604030504040204" pitchFamily="34" charset="0"/>
                        </a:rPr>
                        <a:t>h1 {color: red;}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u="none" strike="noStrike" cap="none" normalizeH="0" baseline="0" dirty="0">
                          <a:ln>
                            <a:noFill/>
                          </a:ln>
                          <a:effectLst/>
                          <a:latin typeface="Tahoma" panose="020B0604030504040204" pitchFamily="34" charset="0"/>
                        </a:rPr>
                        <a:t>/* ND </a:t>
                      </a:r>
                      <a:r>
                        <a:rPr kumimoji="0" lang="en-US" sz="1200" u="none" strike="noStrike" cap="none" normalizeH="0" baseline="0" dirty="0" err="1">
                          <a:ln>
                            <a:noFill/>
                          </a:ln>
                          <a:effectLst/>
                          <a:latin typeface="Tahoma" panose="020B0604030504040204" pitchFamily="34" charset="0"/>
                        </a:rPr>
                        <a:t>của</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thẻ</a:t>
                      </a:r>
                      <a:r>
                        <a:rPr kumimoji="0" lang="en-US" sz="1200" u="none" strike="noStrike" cap="none" normalizeH="0" baseline="0" dirty="0">
                          <a:ln>
                            <a:noFill/>
                          </a:ln>
                          <a:effectLst/>
                          <a:latin typeface="Tahoma" panose="020B0604030504040204" pitchFamily="34" charset="0"/>
                        </a:rPr>
                        <a:t> &lt;h1&gt; </a:t>
                      </a:r>
                      <a:r>
                        <a:rPr kumimoji="0" lang="en-US" sz="1200" u="none" strike="noStrike" cap="none" normalizeH="0" baseline="0" dirty="0" err="1">
                          <a:ln>
                            <a:noFill/>
                          </a:ln>
                          <a:effectLst/>
                          <a:latin typeface="Tahoma" panose="020B0604030504040204" pitchFamily="34" charset="0"/>
                        </a:rPr>
                        <a:t>bị</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định</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dạng</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màu</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chữ</a:t>
                      </a:r>
                      <a:r>
                        <a:rPr kumimoji="0" lang="en-US" sz="1200" u="none" strike="noStrike" cap="none" normalizeH="0" baseline="0" dirty="0">
                          <a:ln>
                            <a:noFill/>
                          </a:ln>
                          <a:effectLst/>
                          <a:latin typeface="Tahoma" panose="020B0604030504040204" pitchFamily="34" charset="0"/>
                        </a:rPr>
                        <a:t>=</a:t>
                      </a:r>
                      <a:r>
                        <a:rPr kumimoji="0" lang="en-US" sz="1200" u="none" strike="noStrike" cap="none" normalizeH="0" baseline="0" dirty="0" err="1">
                          <a:ln>
                            <a:noFill/>
                          </a:ln>
                          <a:effectLst/>
                          <a:latin typeface="Tahoma" panose="020B0604030504040204" pitchFamily="34" charset="0"/>
                        </a:rPr>
                        <a:t>đỏ</a:t>
                      </a:r>
                      <a:r>
                        <a:rPr kumimoji="0" lang="en-US" sz="1200" u="none" strike="noStrike" cap="none" normalizeH="0" baseline="0" dirty="0">
                          <a:ln>
                            <a:noFill/>
                          </a:ln>
                          <a:effectLst/>
                          <a:latin typeface="Tahoma" panose="020B0604030504040204" pitchFamily="34" charset="0"/>
                        </a:rPr>
                        <a:t> */</a:t>
                      </a:r>
                      <a:endParaRPr kumimoji="0" lang="en-US" sz="1200" b="0" i="0" u="none" strike="noStrike" cap="none" normalizeH="0" baseline="0" dirty="0">
                        <a:ln>
                          <a:noFill/>
                        </a:ln>
                        <a:solidFill>
                          <a:schemeClr val="tx1"/>
                        </a:solidFill>
                        <a:effectLst/>
                        <a:latin typeface="Tahoma" panose="020B0604030504040204" pitchFamily="34" charset="0"/>
                        <a:cs typeface="Tahoma" panose="020B0604030504040204" pitchFamily="34" charset="0"/>
                      </a:endParaRPr>
                    </a:p>
                  </a:txBody>
                  <a:tcPr horzOverflow="overflow"/>
                </a:tc>
                <a:extLst>
                  <a:ext uri="{0D108BD9-81ED-4DB2-BD59-A6C34878D82A}">
                    <a16:rowId xmlns:a16="http://schemas.microsoft.com/office/drawing/2014/main" val="10001"/>
                  </a:ext>
                </a:extLst>
              </a:tr>
              <a:tr h="7556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a:ln>
                            <a:noFill/>
                          </a:ln>
                          <a:effectLst/>
                          <a:latin typeface="Tahoma" panose="020B0604030504040204" pitchFamily="34" charset="0"/>
                        </a:rPr>
                        <a:t>#id </a:t>
                      </a:r>
                      <a:endParaRPr kumimoji="0" lang="en-US" sz="1400" b="1" i="0" u="none" strike="noStrike" cap="none" normalizeH="0" baseline="0" dirty="0">
                        <a:ln>
                          <a:noFill/>
                        </a:ln>
                        <a:solidFill>
                          <a:schemeClr val="tx1"/>
                        </a:solidFill>
                        <a:effectLst/>
                        <a:latin typeface="Tahoma" panose="020B0604030504040204" pitchFamily="34" charset="0"/>
                        <a:cs typeface="Tahoma" panose="020B0604030504040204" pitchFamily="34" charset="0"/>
                      </a:endParaRPr>
                    </a:p>
                  </a:txBody>
                  <a:tcPr horzOverflow="overflow"/>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Định</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dạng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áp</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dụng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cho</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ND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tất</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cả</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các</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tab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có</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thuộc</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tính</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1"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id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trong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tà</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liệu</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Web</a:t>
                      </a: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solidFill>
                            <a:schemeClr val="tx2">
                              <a:lumMod val="75000"/>
                            </a:schemeClr>
                          </a:solidFill>
                          <a:effectLst/>
                          <a:latin typeface="Tahoma" panose="020B0604030504040204" pitchFamily="34" charset="0"/>
                        </a:rPr>
                        <a:t>#test {color: green;} </a:t>
                      </a:r>
                      <a:br>
                        <a:rPr kumimoji="0" lang="en-US" sz="1400" u="none" strike="noStrike" cap="none" normalizeH="0" baseline="0" dirty="0">
                          <a:ln>
                            <a:noFill/>
                          </a:ln>
                          <a:effectLst/>
                          <a:latin typeface="Tahoma" panose="020B0604030504040204" pitchFamily="34" charset="0"/>
                        </a:rPr>
                      </a:br>
                      <a:r>
                        <a:rPr kumimoji="0" lang="en-US" sz="1200" u="none" strike="noStrike" cap="none" normalizeH="0" baseline="0" dirty="0">
                          <a:ln>
                            <a:noFill/>
                          </a:ln>
                          <a:effectLst/>
                          <a:latin typeface="Tahoma" panose="020B0604030504040204" pitchFamily="34" charset="0"/>
                        </a:rPr>
                        <a:t>/* ND </a:t>
                      </a:r>
                      <a:r>
                        <a:rPr kumimoji="0" lang="en-US" sz="1200" u="none" strike="noStrike" cap="none" normalizeH="0" baseline="0" dirty="0" err="1">
                          <a:ln>
                            <a:noFill/>
                          </a:ln>
                          <a:effectLst/>
                          <a:latin typeface="Tahoma" panose="020B0604030504040204" pitchFamily="34" charset="0"/>
                        </a:rPr>
                        <a:t>của</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bất</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kỳ</a:t>
                      </a:r>
                      <a:r>
                        <a:rPr kumimoji="0" lang="en-US" sz="1200" u="none" strike="noStrike" cap="none" normalizeH="0" baseline="0" dirty="0">
                          <a:ln>
                            <a:noFill/>
                          </a:ln>
                          <a:effectLst/>
                          <a:latin typeface="Tahoma" panose="020B0604030504040204" pitchFamily="34" charset="0"/>
                        </a:rPr>
                        <a:t> tag </a:t>
                      </a:r>
                      <a:r>
                        <a:rPr kumimoji="0" lang="en-US" sz="1200" u="none" strike="noStrike" cap="none" normalizeH="0" baseline="0" dirty="0" err="1">
                          <a:ln>
                            <a:noFill/>
                          </a:ln>
                          <a:effectLst/>
                          <a:latin typeface="Tahoma" panose="020B0604030504040204" pitchFamily="34" charset="0"/>
                        </a:rPr>
                        <a:t>có</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thuộc</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tính</a:t>
                      </a:r>
                      <a:r>
                        <a:rPr kumimoji="0" lang="en-US" sz="1200" u="none" strike="noStrike" cap="none" normalizeH="0" baseline="0" dirty="0">
                          <a:ln>
                            <a:noFill/>
                          </a:ln>
                          <a:effectLst/>
                          <a:latin typeface="Tahoma" panose="020B0604030504040204" pitchFamily="34" charset="0"/>
                        </a:rPr>
                        <a:t> id=test </a:t>
                      </a:r>
                      <a:r>
                        <a:rPr kumimoji="0" lang="en-US" sz="1200" u="none" strike="noStrike" cap="none" normalizeH="0" baseline="0" dirty="0" err="1">
                          <a:ln>
                            <a:noFill/>
                          </a:ln>
                          <a:effectLst/>
                          <a:latin typeface="Tahoma" panose="020B0604030504040204" pitchFamily="34" charset="0"/>
                        </a:rPr>
                        <a:t>đều</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bị</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định</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dạng</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màu</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chữ</a:t>
                      </a:r>
                      <a:r>
                        <a:rPr kumimoji="0" lang="en-US" sz="1200" u="none" strike="noStrike" cap="none" normalizeH="0" baseline="0" dirty="0">
                          <a:ln>
                            <a:noFill/>
                          </a:ln>
                          <a:effectLst/>
                          <a:latin typeface="Tahoma" panose="020B0604030504040204" pitchFamily="34" charset="0"/>
                        </a:rPr>
                        <a:t>=</a:t>
                      </a:r>
                      <a:r>
                        <a:rPr kumimoji="0" lang="en-US" sz="1200" u="none" strike="noStrike" cap="none" normalizeH="0" baseline="0" dirty="0" err="1">
                          <a:ln>
                            <a:noFill/>
                          </a:ln>
                          <a:effectLst/>
                          <a:latin typeface="Tahoma" panose="020B0604030504040204" pitchFamily="34" charset="0"/>
                        </a:rPr>
                        <a:t>xanh</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lá</a:t>
                      </a:r>
                      <a:r>
                        <a:rPr kumimoji="0" lang="en-US" sz="1200" u="none" strike="noStrike" cap="none" normalizeH="0" baseline="0" dirty="0">
                          <a:ln>
                            <a:noFill/>
                          </a:ln>
                          <a:effectLst/>
                          <a:latin typeface="Tahoma" panose="020B0604030504040204" pitchFamily="34" charset="0"/>
                        </a:rPr>
                        <a:t> */</a:t>
                      </a:r>
                      <a:endParaRPr kumimoji="0" 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endParaRPr>
                    </a:p>
                  </a:txBody>
                  <a:tcPr horzOverflow="overflow"/>
                </a:tc>
                <a:extLst>
                  <a:ext uri="{0D108BD9-81ED-4DB2-BD59-A6C34878D82A}">
                    <a16:rowId xmlns:a16="http://schemas.microsoft.com/office/drawing/2014/main" val="10002"/>
                  </a:ext>
                </a:extLst>
              </a:tr>
              <a:tr h="7556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a:ln>
                            <a:noFill/>
                          </a:ln>
                          <a:effectLst/>
                          <a:latin typeface="Tahoma" panose="020B0604030504040204" pitchFamily="34" charset="0"/>
                        </a:rPr>
                        <a:t>.class </a:t>
                      </a:r>
                      <a:endParaRPr kumimoji="0" lang="en-US" sz="1400" b="1" i="0" u="none" strike="noStrike" cap="none" normalizeH="0" baseline="0" dirty="0">
                        <a:ln>
                          <a:noFill/>
                        </a:ln>
                        <a:solidFill>
                          <a:schemeClr val="tx1"/>
                        </a:solidFill>
                        <a:effectLst/>
                        <a:latin typeface="Tahoma" panose="020B0604030504040204" pitchFamily="34" charset="0"/>
                        <a:cs typeface="Tahoma" panose="020B0604030504040204" pitchFamily="34" charset="0"/>
                      </a:endParaRPr>
                    </a:p>
                  </a:txBody>
                  <a:tcPr horzOverflow="overflow"/>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Định</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dạng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áp</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dụng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cho</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ND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tất</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cả</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các</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tab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có</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thuộc</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tính</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1"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class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trong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tà</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liệu</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Web</a:t>
                      </a: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solidFill>
                            <a:schemeClr val="tx2">
                              <a:lumMod val="75000"/>
                            </a:schemeClr>
                          </a:solidFill>
                          <a:effectLst/>
                          <a:latin typeface="Tahoma" panose="020B0604030504040204" pitchFamily="34" charset="0"/>
                        </a:rPr>
                        <a:t>.note {color: yellow;}</a:t>
                      </a:r>
                      <a:br>
                        <a:rPr kumimoji="0" lang="en-US" sz="1400" u="none" strike="noStrike" cap="none" normalizeH="0" baseline="0" dirty="0">
                          <a:ln>
                            <a:noFill/>
                          </a:ln>
                          <a:effectLst/>
                          <a:latin typeface="Tahoma" panose="020B0604030504040204" pitchFamily="34" charset="0"/>
                        </a:rPr>
                      </a:br>
                      <a:r>
                        <a:rPr kumimoji="0" lang="en-US" sz="1200" u="none" strike="noStrike" cap="none" normalizeH="0" baseline="0" dirty="0">
                          <a:ln>
                            <a:noFill/>
                          </a:ln>
                          <a:effectLst/>
                          <a:latin typeface="Tahoma" panose="020B0604030504040204" pitchFamily="34" charset="0"/>
                        </a:rPr>
                        <a:t>/* ND </a:t>
                      </a:r>
                      <a:r>
                        <a:rPr kumimoji="0" lang="en-US" sz="1200" u="none" strike="noStrike" cap="none" normalizeH="0" baseline="0" dirty="0" err="1">
                          <a:ln>
                            <a:noFill/>
                          </a:ln>
                          <a:effectLst/>
                          <a:latin typeface="Tahoma" panose="020B0604030504040204" pitchFamily="34" charset="0"/>
                        </a:rPr>
                        <a:t>của</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bất</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kỳ</a:t>
                      </a:r>
                      <a:r>
                        <a:rPr kumimoji="0" lang="en-US" sz="1200" u="none" strike="noStrike" cap="none" normalizeH="0" baseline="0" dirty="0">
                          <a:ln>
                            <a:noFill/>
                          </a:ln>
                          <a:effectLst/>
                          <a:latin typeface="Tahoma" panose="020B0604030504040204" pitchFamily="34" charset="0"/>
                        </a:rPr>
                        <a:t> tag </a:t>
                      </a:r>
                      <a:r>
                        <a:rPr kumimoji="0" lang="en-US" sz="1200" u="none" strike="noStrike" cap="none" normalizeH="0" baseline="0" dirty="0" err="1">
                          <a:ln>
                            <a:noFill/>
                          </a:ln>
                          <a:effectLst/>
                          <a:latin typeface="Tahoma" panose="020B0604030504040204" pitchFamily="34" charset="0"/>
                        </a:rPr>
                        <a:t>có</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thuộc</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tính</a:t>
                      </a:r>
                      <a:r>
                        <a:rPr kumimoji="0" lang="en-US" sz="1200" u="none" strike="noStrike" cap="none" normalizeH="0" baseline="0" dirty="0">
                          <a:ln>
                            <a:noFill/>
                          </a:ln>
                          <a:effectLst/>
                          <a:latin typeface="Tahoma" panose="020B0604030504040204" pitchFamily="34" charset="0"/>
                        </a:rPr>
                        <a:t> class=note </a:t>
                      </a:r>
                      <a:r>
                        <a:rPr kumimoji="0" lang="en-US" sz="1200" u="none" strike="noStrike" cap="none" normalizeH="0" baseline="0" dirty="0" err="1">
                          <a:ln>
                            <a:noFill/>
                          </a:ln>
                          <a:effectLst/>
                          <a:latin typeface="Tahoma" panose="020B0604030504040204" pitchFamily="34" charset="0"/>
                        </a:rPr>
                        <a:t>đều</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bị</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định</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dạng</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màu</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chữ</a:t>
                      </a:r>
                      <a:r>
                        <a:rPr kumimoji="0" lang="en-US" sz="1200" u="none" strike="noStrike" cap="none" normalizeH="0" baseline="0" dirty="0">
                          <a:ln>
                            <a:noFill/>
                          </a:ln>
                          <a:effectLst/>
                          <a:latin typeface="Tahoma" panose="020B0604030504040204" pitchFamily="34" charset="0"/>
                        </a:rPr>
                        <a:t>=</a:t>
                      </a:r>
                      <a:r>
                        <a:rPr kumimoji="0" lang="en-US" sz="1200" u="none" strike="noStrike" cap="none" normalizeH="0" baseline="0" dirty="0" err="1">
                          <a:ln>
                            <a:noFill/>
                          </a:ln>
                          <a:effectLst/>
                          <a:latin typeface="Tahoma" panose="020B0604030504040204" pitchFamily="34" charset="0"/>
                        </a:rPr>
                        <a:t>vàng</a:t>
                      </a:r>
                      <a:r>
                        <a:rPr kumimoji="0" lang="en-US" sz="1200" u="none" strike="noStrike" cap="none" normalizeH="0" baseline="0" dirty="0">
                          <a:ln>
                            <a:noFill/>
                          </a:ln>
                          <a:effectLst/>
                          <a:latin typeface="Tahoma" panose="020B0604030504040204" pitchFamily="34" charset="0"/>
                        </a:rPr>
                        <a:t>*/</a:t>
                      </a:r>
                      <a:endParaRPr kumimoji="0" 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endParaRPr>
                    </a:p>
                  </a:txBody>
                  <a:tcPr horzOverflow="overflow"/>
                </a:tc>
                <a:extLst>
                  <a:ext uri="{0D108BD9-81ED-4DB2-BD59-A6C34878D82A}">
                    <a16:rowId xmlns:a16="http://schemas.microsoft.com/office/drawing/2014/main" val="10003"/>
                  </a:ext>
                </a:extLst>
              </a:tr>
              <a:tr h="7556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a:ln>
                            <a:noFill/>
                          </a:ln>
                          <a:effectLst/>
                          <a:latin typeface="Tahoma" panose="020B0604030504040204" pitchFamily="34" charset="0"/>
                        </a:rPr>
                        <a:t>element . class </a:t>
                      </a:r>
                      <a:endParaRPr kumimoji="0" lang="en-US" sz="1400" b="1" i="0" u="none" strike="noStrike" cap="none" normalizeH="0" baseline="0" dirty="0">
                        <a:ln>
                          <a:noFill/>
                        </a:ln>
                        <a:solidFill>
                          <a:schemeClr val="tx1"/>
                        </a:solidFill>
                        <a:effectLst/>
                        <a:latin typeface="Tahoma" panose="020B0604030504040204" pitchFamily="34" charset="0"/>
                        <a:cs typeface="Tahoma" panose="020B0604030504040204" pitchFamily="34" charset="0"/>
                      </a:endParaRPr>
                    </a:p>
                  </a:txBody>
                  <a:tcPr horzOverflow="overflow"/>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Định</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dạng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áp</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dụng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cho</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ND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các</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tag </a:t>
                      </a:r>
                      <a:r>
                        <a:rPr kumimoji="0" lang="en-US" sz="1400" b="1"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Element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có</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thuộc</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tính</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1"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class</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tương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ứng</a:t>
                      </a:r>
                      <a:endPar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solidFill>
                            <a:schemeClr val="tx2">
                              <a:lumMod val="75000"/>
                            </a:schemeClr>
                          </a:solidFill>
                          <a:effectLst/>
                          <a:latin typeface="Tahoma" panose="020B0604030504040204" pitchFamily="34" charset="0"/>
                        </a:rPr>
                        <a:t>h1.note {text-decoration: underline;}</a:t>
                      </a:r>
                      <a:br>
                        <a:rPr kumimoji="0" lang="en-US" sz="1400" u="none" strike="noStrike" cap="none" normalizeH="0" baseline="0" dirty="0">
                          <a:ln>
                            <a:noFill/>
                          </a:ln>
                          <a:effectLst/>
                          <a:latin typeface="Tahoma" panose="020B0604030504040204" pitchFamily="34" charset="0"/>
                        </a:rPr>
                      </a:br>
                      <a:r>
                        <a:rPr kumimoji="0" lang="en-US" sz="1200" u="none" strike="noStrike" cap="none" normalizeH="0" baseline="0" dirty="0">
                          <a:ln>
                            <a:noFill/>
                          </a:ln>
                          <a:effectLst/>
                          <a:latin typeface="Tahoma" panose="020B0604030504040204" pitchFamily="34" charset="0"/>
                        </a:rPr>
                        <a:t>/* ND </a:t>
                      </a:r>
                      <a:r>
                        <a:rPr kumimoji="0" lang="en-US" sz="1200" u="none" strike="noStrike" cap="none" normalizeH="0" baseline="0" dirty="0" err="1">
                          <a:ln>
                            <a:noFill/>
                          </a:ln>
                          <a:effectLst/>
                          <a:latin typeface="Tahoma" panose="020B0604030504040204" pitchFamily="34" charset="0"/>
                        </a:rPr>
                        <a:t>của</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các</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thẻ</a:t>
                      </a:r>
                      <a:r>
                        <a:rPr kumimoji="0" lang="en-US" sz="1200" u="none" strike="noStrike" cap="none" normalizeH="0" baseline="0" dirty="0">
                          <a:ln>
                            <a:noFill/>
                          </a:ln>
                          <a:effectLst/>
                          <a:latin typeface="Tahoma" panose="020B0604030504040204" pitchFamily="34" charset="0"/>
                        </a:rPr>
                        <a:t> &lt;h1&gt; </a:t>
                      </a:r>
                      <a:r>
                        <a:rPr kumimoji="0" lang="en-US" sz="1200" u="none" strike="noStrike" cap="none" normalizeH="0" baseline="0" dirty="0" err="1">
                          <a:ln>
                            <a:noFill/>
                          </a:ln>
                          <a:effectLst/>
                          <a:latin typeface="Tahoma" panose="020B0604030504040204" pitchFamily="34" charset="0"/>
                        </a:rPr>
                        <a:t>có</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thuộc</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tính</a:t>
                      </a:r>
                      <a:r>
                        <a:rPr kumimoji="0" lang="en-US" sz="1200" u="none" strike="noStrike" cap="none" normalizeH="0" baseline="0" dirty="0">
                          <a:ln>
                            <a:noFill/>
                          </a:ln>
                          <a:effectLst/>
                          <a:latin typeface="Tahoma" panose="020B0604030504040204" pitchFamily="34" charset="0"/>
                        </a:rPr>
                        <a:t> class=note </a:t>
                      </a:r>
                      <a:r>
                        <a:rPr kumimoji="0" lang="en-US" sz="1200" u="none" strike="noStrike" cap="none" normalizeH="0" baseline="0" dirty="0" err="1">
                          <a:ln>
                            <a:noFill/>
                          </a:ln>
                          <a:effectLst/>
                          <a:latin typeface="Tahoma" panose="020B0604030504040204" pitchFamily="34" charset="0"/>
                        </a:rPr>
                        <a:t>đều</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bị</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định</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dạng</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gạch</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chân</a:t>
                      </a:r>
                      <a:r>
                        <a:rPr kumimoji="0" lang="en-US" sz="1200" u="none" strike="noStrike" cap="none" normalizeH="0" baseline="0" dirty="0">
                          <a:ln>
                            <a:noFill/>
                          </a:ln>
                          <a:effectLst/>
                          <a:latin typeface="Tahoma" panose="020B0604030504040204" pitchFamily="34" charset="0"/>
                        </a:rPr>
                        <a:t> */</a:t>
                      </a:r>
                      <a:endParaRPr kumimoji="0" 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endParaRPr>
                    </a:p>
                  </a:txBody>
                  <a:tcPr horzOverflow="overflow"/>
                </a:tc>
                <a:extLst>
                  <a:ext uri="{0D108BD9-81ED-4DB2-BD59-A6C34878D82A}">
                    <a16:rowId xmlns:a16="http://schemas.microsoft.com/office/drawing/2014/main" val="10004"/>
                  </a:ext>
                </a:extLst>
              </a:tr>
              <a:tr h="7556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a:ln>
                            <a:noFill/>
                          </a:ln>
                          <a:effectLst/>
                          <a:latin typeface="Tahoma" panose="020B0604030504040204" pitchFamily="34" charset="0"/>
                        </a:rPr>
                        <a:t>Grouping </a:t>
                      </a:r>
                      <a:endParaRPr kumimoji="0" lang="en-US" sz="1400" b="1" i="0" u="none" strike="noStrike" cap="none" normalizeH="0" baseline="0" dirty="0">
                        <a:ln>
                          <a:noFill/>
                        </a:ln>
                        <a:solidFill>
                          <a:schemeClr val="tx1"/>
                        </a:solidFill>
                        <a:effectLst/>
                        <a:latin typeface="Tahoma" panose="020B0604030504040204" pitchFamily="34" charset="0"/>
                        <a:cs typeface="Tahoma" panose="020B0604030504040204" pitchFamily="34" charset="0"/>
                      </a:endParaRPr>
                    </a:p>
                  </a:txBody>
                  <a:tcPr horzOverflow="overflow"/>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Định</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dạng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áp</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dụng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cho</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ND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một</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nhóm</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các</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tag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trong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tài</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liệu</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a:t>
                      </a: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solidFill>
                            <a:schemeClr val="tx2">
                              <a:lumMod val="75000"/>
                            </a:schemeClr>
                          </a:solidFill>
                          <a:effectLst/>
                          <a:latin typeface="Tahoma" panose="020B0604030504040204" pitchFamily="34" charset="0"/>
                        </a:rPr>
                        <a:t>h1,h2,h3 {background-color: orange;}</a:t>
                      </a:r>
                      <a:br>
                        <a:rPr kumimoji="0" lang="en-US" sz="1400" u="none" strike="noStrike" cap="none" normalizeH="0" baseline="0" dirty="0">
                          <a:ln>
                            <a:noFill/>
                          </a:ln>
                          <a:effectLst/>
                          <a:latin typeface="Tahoma" panose="020B0604030504040204" pitchFamily="34" charset="0"/>
                        </a:rPr>
                      </a:br>
                      <a:r>
                        <a:rPr kumimoji="0" lang="en-US" sz="1200" u="none" strike="noStrike" cap="none" normalizeH="0" baseline="0" dirty="0">
                          <a:ln>
                            <a:noFill/>
                          </a:ln>
                          <a:effectLst/>
                          <a:latin typeface="Tahoma" panose="020B0604030504040204" pitchFamily="34" charset="0"/>
                        </a:rPr>
                        <a:t>/* ND </a:t>
                      </a:r>
                      <a:r>
                        <a:rPr kumimoji="0" lang="en-US" sz="1200" u="none" strike="noStrike" cap="none" normalizeH="0" baseline="0" dirty="0" err="1">
                          <a:ln>
                            <a:noFill/>
                          </a:ln>
                          <a:effectLst/>
                          <a:latin typeface="Tahoma" panose="020B0604030504040204" pitchFamily="34" charset="0"/>
                        </a:rPr>
                        <a:t>của</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các</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thẻ</a:t>
                      </a:r>
                      <a:r>
                        <a:rPr kumimoji="0" lang="en-US" sz="1200" u="none" strike="noStrike" cap="none" normalizeH="0" baseline="0" dirty="0">
                          <a:ln>
                            <a:noFill/>
                          </a:ln>
                          <a:effectLst/>
                          <a:latin typeface="Tahoma" panose="020B0604030504040204" pitchFamily="34" charset="0"/>
                        </a:rPr>
                        <a:t> &lt;h1&gt; &lt;h2&gt; &lt;h3&gt; </a:t>
                      </a:r>
                      <a:r>
                        <a:rPr kumimoji="0" lang="en-US" sz="1200" u="none" strike="noStrike" cap="none" normalizeH="0" baseline="0" dirty="0" err="1">
                          <a:ln>
                            <a:noFill/>
                          </a:ln>
                          <a:effectLst/>
                          <a:latin typeface="Tahoma" panose="020B0604030504040204" pitchFamily="34" charset="0"/>
                        </a:rPr>
                        <a:t>đều</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bị</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định</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dạng</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màu</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nền</a:t>
                      </a:r>
                      <a:r>
                        <a:rPr kumimoji="0" lang="en-US" sz="1200" u="none" strike="noStrike" cap="none" normalizeH="0" baseline="0" dirty="0">
                          <a:ln>
                            <a:noFill/>
                          </a:ln>
                          <a:effectLst/>
                          <a:latin typeface="Tahoma" panose="020B0604030504040204" pitchFamily="34" charset="0"/>
                        </a:rPr>
                        <a:t> = </a:t>
                      </a:r>
                      <a:r>
                        <a:rPr kumimoji="0" lang="en-US" sz="1200" u="none" strike="noStrike" cap="none" normalizeH="0" baseline="0" dirty="0" err="1">
                          <a:ln>
                            <a:noFill/>
                          </a:ln>
                          <a:effectLst/>
                          <a:latin typeface="Tahoma" panose="020B0604030504040204" pitchFamily="34" charset="0"/>
                        </a:rPr>
                        <a:t>màu</a:t>
                      </a:r>
                      <a:r>
                        <a:rPr kumimoji="0" lang="en-US" sz="1200" u="none" strike="noStrike" cap="none" normalizeH="0" baseline="0" dirty="0">
                          <a:ln>
                            <a:noFill/>
                          </a:ln>
                          <a:effectLst/>
                          <a:latin typeface="Tahoma" panose="020B0604030504040204" pitchFamily="34" charset="0"/>
                        </a:rPr>
                        <a:t> cam */</a:t>
                      </a:r>
                      <a:endParaRPr kumimoji="0" 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endParaRPr>
                    </a:p>
                  </a:txBody>
                  <a:tcPr horzOverflow="overflow"/>
                </a:tc>
                <a:extLst>
                  <a:ext uri="{0D108BD9-81ED-4DB2-BD59-A6C34878D82A}">
                    <a16:rowId xmlns:a16="http://schemas.microsoft.com/office/drawing/2014/main" val="10005"/>
                  </a:ext>
                </a:extLst>
              </a:tr>
              <a:tr h="7556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a:ln>
                            <a:noFill/>
                          </a:ln>
                          <a:effectLst/>
                          <a:latin typeface="Tahoma" panose="020B0604030504040204" pitchFamily="34" charset="0"/>
                        </a:rPr>
                        <a:t>Contextual </a:t>
                      </a:r>
                      <a:endParaRPr kumimoji="0" lang="en-US" sz="1400" b="1" i="0" u="none" strike="noStrike" cap="none" normalizeH="0" baseline="0" dirty="0">
                        <a:ln>
                          <a:noFill/>
                        </a:ln>
                        <a:solidFill>
                          <a:schemeClr val="tx1"/>
                        </a:solidFill>
                        <a:effectLst/>
                        <a:latin typeface="Tahoma" panose="020B0604030504040204" pitchFamily="34" charset="0"/>
                        <a:cs typeface="Tahoma" panose="020B0604030504040204" pitchFamily="34" charset="0"/>
                      </a:endParaRPr>
                    </a:p>
                  </a:txBody>
                  <a:tcPr horzOverflow="overflow"/>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Định</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dạng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áp</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dụng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cho</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ND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các</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thẻ</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được</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lồng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trong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một</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thẻ</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cha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nào</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đó</a:t>
                      </a:r>
                      <a:endPar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solidFill>
                            <a:schemeClr val="tx2">
                              <a:lumMod val="75000"/>
                            </a:schemeClr>
                          </a:solidFill>
                          <a:effectLst/>
                          <a:latin typeface="Tahoma" panose="020B0604030504040204" pitchFamily="34" charset="0"/>
                        </a:rPr>
                        <a:t>p strong {color: purple;}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u="none" strike="noStrike" cap="none" normalizeH="0" baseline="0" dirty="0">
                          <a:ln>
                            <a:noFill/>
                          </a:ln>
                          <a:effectLst/>
                          <a:latin typeface="Tahoma" panose="020B0604030504040204" pitchFamily="34" charset="0"/>
                        </a:rPr>
                        <a:t>/* ND </a:t>
                      </a:r>
                      <a:r>
                        <a:rPr kumimoji="0" lang="en-US" sz="1200" u="none" strike="noStrike" cap="none" normalizeH="0" baseline="0" dirty="0" err="1">
                          <a:ln>
                            <a:noFill/>
                          </a:ln>
                          <a:effectLst/>
                          <a:latin typeface="Tahoma" panose="020B0604030504040204" pitchFamily="34" charset="0"/>
                        </a:rPr>
                        <a:t>của</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các</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thẻ</a:t>
                      </a:r>
                      <a:r>
                        <a:rPr kumimoji="0" lang="en-US" sz="1200" u="none" strike="noStrike" cap="none" normalizeH="0" baseline="0" dirty="0">
                          <a:ln>
                            <a:noFill/>
                          </a:ln>
                          <a:effectLst/>
                          <a:latin typeface="Tahoma" panose="020B0604030504040204" pitchFamily="34" charset="0"/>
                        </a:rPr>
                        <a:t> &lt;strong&gt; </a:t>
                      </a:r>
                      <a:r>
                        <a:rPr kumimoji="0" lang="en-US" sz="1200" u="none" strike="noStrike" cap="none" normalizeH="0" baseline="0" dirty="0" err="1">
                          <a:ln>
                            <a:noFill/>
                          </a:ln>
                          <a:effectLst/>
                          <a:latin typeface="Tahoma" panose="020B0604030504040204" pitchFamily="34" charset="0"/>
                        </a:rPr>
                        <a:t>nằm</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trong</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thẻ</a:t>
                      </a:r>
                      <a:r>
                        <a:rPr kumimoji="0" lang="en-US" sz="1200" u="none" strike="noStrike" cap="none" normalizeH="0" baseline="0" dirty="0">
                          <a:ln>
                            <a:noFill/>
                          </a:ln>
                          <a:effectLst/>
                          <a:latin typeface="Tahoma" panose="020B0604030504040204" pitchFamily="34" charset="0"/>
                        </a:rPr>
                        <a:t> &lt;p&gt; </a:t>
                      </a:r>
                      <a:r>
                        <a:rPr kumimoji="0" lang="en-US" sz="1200" u="none" strike="noStrike" cap="none" normalizeH="0" baseline="0" dirty="0" err="1">
                          <a:ln>
                            <a:noFill/>
                          </a:ln>
                          <a:effectLst/>
                          <a:latin typeface="Tahoma" panose="020B0604030504040204" pitchFamily="34" charset="0"/>
                        </a:rPr>
                        <a:t>đều</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bị</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định</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dạng</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màu</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chữ</a:t>
                      </a:r>
                      <a:r>
                        <a:rPr kumimoji="0" lang="en-US" sz="1200" u="none" strike="noStrike" cap="none" normalizeH="0" baseline="0" dirty="0">
                          <a:ln>
                            <a:noFill/>
                          </a:ln>
                          <a:effectLst/>
                          <a:latin typeface="Tahoma" panose="020B0604030504040204" pitchFamily="34" charset="0"/>
                        </a:rPr>
                        <a:t>=</a:t>
                      </a:r>
                      <a:r>
                        <a:rPr kumimoji="0" lang="en-US" sz="1200" u="none" strike="noStrike" cap="none" normalizeH="0" baseline="0" dirty="0" err="1">
                          <a:ln>
                            <a:noFill/>
                          </a:ln>
                          <a:effectLst/>
                          <a:latin typeface="Tahoma" panose="020B0604030504040204" pitchFamily="34" charset="0"/>
                        </a:rPr>
                        <a:t>màu</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tía</a:t>
                      </a:r>
                      <a:r>
                        <a:rPr kumimoji="0" lang="en-US" sz="1200" u="none" strike="noStrike" cap="none" normalizeH="0" baseline="0" dirty="0">
                          <a:ln>
                            <a:noFill/>
                          </a:ln>
                          <a:effectLst/>
                          <a:latin typeface="Tahoma" panose="020B0604030504040204" pitchFamily="34" charset="0"/>
                        </a:rPr>
                        <a:t> */</a:t>
                      </a:r>
                      <a:endParaRPr kumimoji="0" lang="en-US" sz="1200" b="0" i="0" u="none" strike="noStrike" cap="none" normalizeH="0" baseline="0" dirty="0">
                        <a:ln>
                          <a:noFill/>
                        </a:ln>
                        <a:solidFill>
                          <a:schemeClr val="tx1"/>
                        </a:solidFill>
                        <a:effectLst/>
                        <a:latin typeface="Tahoma" panose="020B0604030504040204" pitchFamily="34" charset="0"/>
                        <a:cs typeface="Tahoma" panose="020B0604030504040204" pitchFamily="34" charset="0"/>
                      </a:endParaRPr>
                    </a:p>
                  </a:txBody>
                  <a:tcPr horzOverflow="overflow"/>
                </a:tc>
                <a:extLst>
                  <a:ext uri="{0D108BD9-81ED-4DB2-BD59-A6C34878D82A}">
                    <a16:rowId xmlns:a16="http://schemas.microsoft.com/office/drawing/2014/main" val="10006"/>
                  </a:ext>
                </a:extLst>
              </a:tr>
              <a:tr h="7556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ahoma" panose="020B0604030504040204" pitchFamily="34" charset="0"/>
                          <a:cs typeface="Tahoma" panose="020B0604030504040204" pitchFamily="34" charset="0"/>
                        </a:rPr>
                        <a:t>Pseudo Class</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ahoma" panose="020B0604030504040204" pitchFamily="34" charset="0"/>
                          <a:cs typeface="Tahoma" panose="020B0604030504040204" pitchFamily="34" charset="0"/>
                        </a:rPr>
                        <a:t>Pseudo element</a:t>
                      </a:r>
                    </a:p>
                  </a:txBody>
                  <a:tcPr horzOverflow="overflow"/>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Định</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dạng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được</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áp</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dụng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dựa</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vào</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trạng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thái</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của</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các</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Element.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Không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xuất</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hiện</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trong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mã</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lệnh</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HTML)</a:t>
                      </a:r>
                    </a:p>
                  </a:txBody>
                  <a:tcP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ahoma" panose="020B0604030504040204" pitchFamily="34" charset="0"/>
                        <a:cs typeface="Tahoma" panose="020B0604030504040204" pitchFamily="34" charset="0"/>
                      </a:endParaRPr>
                    </a:p>
                  </a:txBody>
                  <a:tcPr horzOverflow="overflow"/>
                </a:tc>
                <a:extLst>
                  <a:ext uri="{0D108BD9-81ED-4DB2-BD59-A6C34878D82A}">
                    <a16:rowId xmlns:a16="http://schemas.microsoft.com/office/drawing/2014/main" val="10007"/>
                  </a:ext>
                </a:extLst>
              </a:tr>
            </a:tbl>
          </a:graphicData>
        </a:graphic>
      </p:graphicFrame>
      <p:sp>
        <p:nvSpPr>
          <p:cNvPr id="6" name="Rectangle 5"/>
          <p:cNvSpPr/>
          <p:nvPr/>
        </p:nvSpPr>
        <p:spPr bwMode="auto">
          <a:xfrm>
            <a:off x="1828800" y="2203620"/>
            <a:ext cx="7105135" cy="766120"/>
          </a:xfrm>
          <a:prstGeom prst="rect">
            <a:avLst/>
          </a:prstGeom>
          <a:solidFill>
            <a:schemeClr val="bg1"/>
          </a:solidFill>
          <a:ln w="9525" cap="flat" cmpd="sng" algn="ctr">
            <a:no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dirty="0">
              <a:ln>
                <a:noFill/>
              </a:ln>
              <a:solidFill>
                <a:schemeClr val="tx1"/>
              </a:solidFill>
              <a:effectLst/>
              <a:latin typeface="Tahoma" panose="020B0604030504040204" pitchFamily="34" charset="0"/>
              <a:ea typeface="MS PGothic" pitchFamily="34" charset="-128"/>
              <a:cs typeface="Tahoma" panose="020B0604030504040204" pitchFamily="34" charset="0"/>
            </a:endParaRPr>
          </a:p>
        </p:txBody>
      </p:sp>
      <p:sp>
        <p:nvSpPr>
          <p:cNvPr id="7" name="Rectangle 6"/>
          <p:cNvSpPr/>
          <p:nvPr/>
        </p:nvSpPr>
        <p:spPr bwMode="auto">
          <a:xfrm>
            <a:off x="1828800" y="2961501"/>
            <a:ext cx="7105135" cy="766120"/>
          </a:xfrm>
          <a:prstGeom prst="rect">
            <a:avLst/>
          </a:prstGeom>
          <a:solidFill>
            <a:schemeClr val="bg1"/>
          </a:solidFill>
          <a:ln w="9525" cap="flat" cmpd="sng" algn="ctr">
            <a:no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dirty="0">
              <a:ln>
                <a:noFill/>
              </a:ln>
              <a:solidFill>
                <a:schemeClr val="tx1"/>
              </a:solidFill>
              <a:effectLst/>
              <a:latin typeface="Tahoma" panose="020B0604030504040204" pitchFamily="34" charset="0"/>
              <a:ea typeface="MS PGothic" pitchFamily="34" charset="-128"/>
              <a:cs typeface="Tahoma" panose="020B0604030504040204" pitchFamily="34" charset="0"/>
            </a:endParaRPr>
          </a:p>
        </p:txBody>
      </p:sp>
      <p:sp>
        <p:nvSpPr>
          <p:cNvPr id="8" name="Rectangle 7"/>
          <p:cNvSpPr/>
          <p:nvPr/>
        </p:nvSpPr>
        <p:spPr bwMode="auto">
          <a:xfrm>
            <a:off x="1828800" y="3719382"/>
            <a:ext cx="7105135" cy="766120"/>
          </a:xfrm>
          <a:prstGeom prst="rect">
            <a:avLst/>
          </a:prstGeom>
          <a:solidFill>
            <a:schemeClr val="bg1"/>
          </a:solidFill>
          <a:ln w="9525" cap="flat" cmpd="sng" algn="ctr">
            <a:no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dirty="0">
              <a:ln>
                <a:noFill/>
              </a:ln>
              <a:solidFill>
                <a:schemeClr val="tx1"/>
              </a:solidFill>
              <a:effectLst/>
              <a:latin typeface="Tahoma" panose="020B0604030504040204" pitchFamily="34" charset="0"/>
              <a:ea typeface="MS PGothic" pitchFamily="34" charset="-128"/>
              <a:cs typeface="Tahoma" panose="020B0604030504040204" pitchFamily="34" charset="0"/>
            </a:endParaRPr>
          </a:p>
        </p:txBody>
      </p:sp>
      <p:sp>
        <p:nvSpPr>
          <p:cNvPr id="9" name="Rectangle 8"/>
          <p:cNvSpPr/>
          <p:nvPr/>
        </p:nvSpPr>
        <p:spPr bwMode="auto">
          <a:xfrm>
            <a:off x="1828800" y="4477263"/>
            <a:ext cx="7105135" cy="766120"/>
          </a:xfrm>
          <a:prstGeom prst="rect">
            <a:avLst/>
          </a:prstGeom>
          <a:solidFill>
            <a:schemeClr val="bg1"/>
          </a:solidFill>
          <a:ln w="9525" cap="flat" cmpd="sng" algn="ctr">
            <a:no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dirty="0">
              <a:ln>
                <a:noFill/>
              </a:ln>
              <a:solidFill>
                <a:schemeClr val="tx1"/>
              </a:solidFill>
              <a:effectLst/>
              <a:latin typeface="Tahoma" panose="020B0604030504040204" pitchFamily="34" charset="0"/>
              <a:ea typeface="MS PGothic" pitchFamily="34" charset="-128"/>
              <a:cs typeface="Tahoma" panose="020B0604030504040204" pitchFamily="34" charset="0"/>
            </a:endParaRPr>
          </a:p>
        </p:txBody>
      </p:sp>
      <p:sp>
        <p:nvSpPr>
          <p:cNvPr id="10" name="Rectangle 9"/>
          <p:cNvSpPr/>
          <p:nvPr/>
        </p:nvSpPr>
        <p:spPr bwMode="auto">
          <a:xfrm>
            <a:off x="1828800" y="5235144"/>
            <a:ext cx="7105135" cy="766120"/>
          </a:xfrm>
          <a:prstGeom prst="rect">
            <a:avLst/>
          </a:prstGeom>
          <a:solidFill>
            <a:schemeClr val="bg1"/>
          </a:solidFill>
          <a:ln w="9525" cap="flat" cmpd="sng" algn="ctr">
            <a:no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dirty="0">
              <a:ln>
                <a:noFill/>
              </a:ln>
              <a:solidFill>
                <a:schemeClr val="tx1"/>
              </a:solidFill>
              <a:effectLst/>
              <a:latin typeface="Tahoma" panose="020B0604030504040204" pitchFamily="34" charset="0"/>
              <a:ea typeface="MS PGothic" pitchFamily="34" charset="-128"/>
              <a:cs typeface="Tahoma" panose="020B0604030504040204" pitchFamily="34" charset="0"/>
            </a:endParaRPr>
          </a:p>
        </p:txBody>
      </p:sp>
      <p:sp>
        <p:nvSpPr>
          <p:cNvPr id="11" name="Rectangle 10"/>
          <p:cNvSpPr/>
          <p:nvPr/>
        </p:nvSpPr>
        <p:spPr bwMode="auto">
          <a:xfrm>
            <a:off x="1828800" y="5993027"/>
            <a:ext cx="7105135" cy="766120"/>
          </a:xfrm>
          <a:prstGeom prst="rect">
            <a:avLst/>
          </a:prstGeom>
          <a:solidFill>
            <a:schemeClr val="bg1"/>
          </a:solidFill>
          <a:ln w="9525" cap="flat" cmpd="sng" algn="ctr">
            <a:no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dirty="0">
              <a:ln>
                <a:noFill/>
              </a:ln>
              <a:solidFill>
                <a:schemeClr val="tx1"/>
              </a:solidFill>
              <a:effectLst/>
              <a:latin typeface="Tahoma" panose="020B0604030504040204" pitchFamily="34" charset="0"/>
              <a:ea typeface="MS PGothic" pitchFamily="34" charset="-128"/>
              <a:cs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2"/>
          <a:srcRect/>
          <a:stretch>
            <a:fillRect/>
          </a:stretch>
        </p:blipFill>
        <p:spPr bwMode="auto">
          <a:xfrm>
            <a:off x="870385" y="3302731"/>
            <a:ext cx="6684963" cy="26003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itle 1"/>
          <p:cNvSpPr>
            <a:spLocks noGrp="1"/>
          </p:cNvSpPr>
          <p:nvPr>
            <p:ph type="title"/>
          </p:nvPr>
        </p:nvSpPr>
        <p:spPr/>
        <p:txBody>
          <a:bodyPr/>
          <a:lstStyle/>
          <a:p>
            <a:r>
              <a:rPr lang="en-US"/>
              <a:t>Selector trong CSS – ID rules</a:t>
            </a:r>
          </a:p>
        </p:txBody>
      </p:sp>
      <p:sp>
        <p:nvSpPr>
          <p:cNvPr id="3" name="Content Placeholder 2"/>
          <p:cNvSpPr>
            <a:spLocks noGrp="1"/>
          </p:cNvSpPr>
          <p:nvPr>
            <p:ph idx="1"/>
          </p:nvPr>
        </p:nvSpPr>
        <p:spPr>
          <a:xfrm>
            <a:off x="685800" y="1776413"/>
            <a:ext cx="7775575" cy="1201565"/>
          </a:xfrm>
        </p:spPr>
        <p:txBody>
          <a:bodyPr>
            <a:normAutofit fontScale="92500"/>
          </a:bodyPr>
          <a:lstStyle/>
          <a:p>
            <a:r>
              <a:rPr lang="en-US"/>
              <a:t>Có hiệu ứng duy nhất trên một element có đúng </a:t>
            </a:r>
            <a:r>
              <a:rPr lang="en-US" b="1"/>
              <a:t>id</a:t>
            </a:r>
            <a:r>
              <a:rPr lang="en-US"/>
              <a:t>.</a:t>
            </a:r>
          </a:p>
          <a:p>
            <a:r>
              <a:rPr lang="en-US"/>
              <a:t>Ví dụ :</a:t>
            </a:r>
          </a:p>
          <a:p>
            <a:endParaRPr lang="en-US"/>
          </a:p>
        </p:txBody>
      </p:sp>
      <p:pic>
        <p:nvPicPr>
          <p:cNvPr id="3075" name="Picture 3"/>
          <p:cNvPicPr>
            <a:picLocks noChangeAspect="1" noChangeArrowheads="1"/>
          </p:cNvPicPr>
          <p:nvPr/>
        </p:nvPicPr>
        <p:blipFill>
          <a:blip r:embed="rId3"/>
          <a:srcRect/>
          <a:stretch>
            <a:fillRect/>
          </a:stretch>
        </p:blipFill>
        <p:spPr bwMode="auto">
          <a:xfrm>
            <a:off x="4738301" y="2214305"/>
            <a:ext cx="4133850" cy="26765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Rectangle 5"/>
          <p:cNvSpPr/>
          <p:nvPr/>
        </p:nvSpPr>
        <p:spPr bwMode="auto">
          <a:xfrm>
            <a:off x="1880515" y="4068118"/>
            <a:ext cx="1443453" cy="182605"/>
          </a:xfrm>
          <a:prstGeom prst="rect">
            <a:avLst/>
          </a:prstGeom>
          <a:solidFill>
            <a:srgbClr val="FF0066">
              <a:alpha val="30196"/>
            </a:srgbClr>
          </a:solidFill>
          <a:ln w="9525" cap="flat" cmpd="sng" algn="ctr">
            <a:solidFill>
              <a:srgbClr val="FF0000"/>
            </a:solid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dirty="0">
              <a:ln>
                <a:noFill/>
              </a:ln>
              <a:solidFill>
                <a:schemeClr val="tx1"/>
              </a:solidFill>
              <a:effectLst/>
              <a:latin typeface="Tahoma" panose="020B0604030504040204" pitchFamily="34" charset="0"/>
              <a:ea typeface="MS PGothic" pitchFamily="34" charset="-128"/>
              <a:cs typeface="Tahoma" panose="020B0604030504040204" pitchFamily="34" charset="0"/>
            </a:endParaRPr>
          </a:p>
        </p:txBody>
      </p:sp>
      <p:sp>
        <p:nvSpPr>
          <p:cNvPr id="7" name="Rectangle 6"/>
          <p:cNvSpPr/>
          <p:nvPr/>
        </p:nvSpPr>
        <p:spPr bwMode="auto">
          <a:xfrm>
            <a:off x="1880515" y="4248740"/>
            <a:ext cx="1443453" cy="182605"/>
          </a:xfrm>
          <a:prstGeom prst="rect">
            <a:avLst/>
          </a:prstGeom>
          <a:solidFill>
            <a:srgbClr val="3366FF">
              <a:alpha val="29804"/>
            </a:srgbClr>
          </a:solidFill>
          <a:ln w="9525" cap="flat" cmpd="sng" algn="ctr">
            <a:solidFill>
              <a:schemeClr val="tx2">
                <a:lumMod val="75000"/>
              </a:schemeClr>
            </a:solid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dirty="0">
              <a:ln>
                <a:noFill/>
              </a:ln>
              <a:solidFill>
                <a:schemeClr val="tx1"/>
              </a:solidFill>
              <a:effectLst/>
              <a:latin typeface="Tahoma" panose="020B0604030504040204" pitchFamily="34" charset="0"/>
              <a:ea typeface="MS PGothic" pitchFamily="34" charset="-128"/>
              <a:cs typeface="Tahoma" panose="020B0604030504040204" pitchFamily="34" charset="0"/>
            </a:endParaRPr>
          </a:p>
        </p:txBody>
      </p:sp>
      <p:sp>
        <p:nvSpPr>
          <p:cNvPr id="8" name="Rectangle 7"/>
          <p:cNvSpPr/>
          <p:nvPr/>
        </p:nvSpPr>
        <p:spPr bwMode="auto">
          <a:xfrm>
            <a:off x="1851381" y="4923461"/>
            <a:ext cx="731520" cy="180622"/>
          </a:xfrm>
          <a:prstGeom prst="rect">
            <a:avLst/>
          </a:prstGeom>
          <a:solidFill>
            <a:srgbClr val="FF0066">
              <a:alpha val="30196"/>
            </a:srgbClr>
          </a:solidFill>
          <a:ln w="9525" cap="flat" cmpd="sng" algn="ctr">
            <a:solidFill>
              <a:srgbClr val="FF0000"/>
            </a:solid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dirty="0">
              <a:ln>
                <a:noFill/>
              </a:ln>
              <a:solidFill>
                <a:schemeClr val="tx1"/>
              </a:solidFill>
              <a:effectLst/>
              <a:latin typeface="Tahoma" panose="020B0604030504040204" pitchFamily="34" charset="0"/>
              <a:ea typeface="MS PGothic" pitchFamily="34" charset="-128"/>
              <a:cs typeface="Tahoma" panose="020B0604030504040204" pitchFamily="34" charset="0"/>
            </a:endParaRPr>
          </a:p>
        </p:txBody>
      </p:sp>
      <p:sp>
        <p:nvSpPr>
          <p:cNvPr id="9" name="Rectangle 8"/>
          <p:cNvSpPr/>
          <p:nvPr/>
        </p:nvSpPr>
        <p:spPr bwMode="auto">
          <a:xfrm>
            <a:off x="4442345" y="5269737"/>
            <a:ext cx="771099" cy="180622"/>
          </a:xfrm>
          <a:prstGeom prst="rect">
            <a:avLst/>
          </a:prstGeom>
          <a:solidFill>
            <a:srgbClr val="FF0066">
              <a:alpha val="30196"/>
            </a:srgbClr>
          </a:solidFill>
          <a:ln w="9525" cap="flat" cmpd="sng" algn="ctr">
            <a:solidFill>
              <a:srgbClr val="FF0000"/>
            </a:solid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dirty="0">
              <a:ln>
                <a:noFill/>
              </a:ln>
              <a:solidFill>
                <a:schemeClr val="tx1"/>
              </a:solidFill>
              <a:effectLst/>
              <a:latin typeface="Tahoma" panose="020B0604030504040204" pitchFamily="34" charset="0"/>
              <a:ea typeface="MS PGothic" pitchFamily="34" charset="-128"/>
              <a:cs typeface="Tahoma" panose="020B0604030504040204" pitchFamily="34" charset="0"/>
            </a:endParaRPr>
          </a:p>
        </p:txBody>
      </p:sp>
      <p:sp>
        <p:nvSpPr>
          <p:cNvPr id="10" name="Rectangle 9"/>
          <p:cNvSpPr/>
          <p:nvPr/>
        </p:nvSpPr>
        <p:spPr bwMode="auto">
          <a:xfrm>
            <a:off x="1991024" y="5273745"/>
            <a:ext cx="779472" cy="180622"/>
          </a:xfrm>
          <a:prstGeom prst="rect">
            <a:avLst/>
          </a:prstGeom>
          <a:solidFill>
            <a:srgbClr val="3366FF">
              <a:alpha val="29804"/>
            </a:srgbClr>
          </a:solidFill>
          <a:ln w="9525" cap="flat" cmpd="sng" algn="ctr">
            <a:solidFill>
              <a:schemeClr val="tx2">
                <a:lumMod val="75000"/>
              </a:schemeClr>
            </a:solid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dirty="0">
              <a:ln>
                <a:noFill/>
              </a:ln>
              <a:solidFill>
                <a:schemeClr val="tx1"/>
              </a:solidFill>
              <a:effectLst/>
              <a:latin typeface="Tahoma" panose="020B0604030504040204" pitchFamily="34" charset="0"/>
              <a:ea typeface="MS PGothic" pitchFamily="34" charset="-128"/>
              <a:cs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par>
                          <p:cTn id="24" fill="hold">
                            <p:stCondLst>
                              <p:cond delay="2500"/>
                            </p:stCondLst>
                            <p:childTnLst>
                              <p:par>
                                <p:cTn id="25" presetID="9" presetClass="entr" presetSubtype="0" fill="hold" nodeType="afterEffect">
                                  <p:stCondLst>
                                    <p:cond delay="0"/>
                                  </p:stCondLst>
                                  <p:childTnLst>
                                    <p:set>
                                      <p:cBhvr>
                                        <p:cTn id="26" dur="1" fill="hold">
                                          <p:stCondLst>
                                            <p:cond delay="0"/>
                                          </p:stCondLst>
                                        </p:cTn>
                                        <p:tgtEl>
                                          <p:spTgt spid="3075"/>
                                        </p:tgtEl>
                                        <p:attrNameLst>
                                          <p:attrName>style.visibility</p:attrName>
                                        </p:attrNameLst>
                                      </p:cBhvr>
                                      <p:to>
                                        <p:strVal val="visible"/>
                                      </p:to>
                                    </p:set>
                                    <p:animEffect transition="in" filter="dissolve">
                                      <p:cBhvr>
                                        <p:cTn id="27"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1828800" y="2203620"/>
            <a:ext cx="7105135" cy="766120"/>
          </a:xfrm>
          <a:prstGeom prst="rect">
            <a:avLst/>
          </a:prstGeom>
          <a:solidFill>
            <a:schemeClr val="bg1"/>
          </a:solidFill>
          <a:ln w="9525" cap="flat" cmpd="sng" algn="ctr">
            <a:no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dirty="0">
              <a:ln>
                <a:noFill/>
              </a:ln>
              <a:solidFill>
                <a:schemeClr val="tx1"/>
              </a:solidFill>
              <a:effectLst/>
              <a:latin typeface="Tahoma" panose="020B0604030504040204" pitchFamily="34" charset="0"/>
              <a:ea typeface="MS PGothic" pitchFamily="34" charset="-128"/>
              <a:cs typeface="Tahoma" panose="020B0604030504040204" pitchFamily="34" charset="0"/>
            </a:endParaRPr>
          </a:p>
        </p:txBody>
      </p:sp>
      <p:sp>
        <p:nvSpPr>
          <p:cNvPr id="5" name="Rectangle 4"/>
          <p:cNvSpPr/>
          <p:nvPr/>
        </p:nvSpPr>
        <p:spPr bwMode="auto">
          <a:xfrm>
            <a:off x="1828800" y="1470454"/>
            <a:ext cx="7105135" cy="741405"/>
          </a:xfrm>
          <a:prstGeom prst="rect">
            <a:avLst/>
          </a:prstGeom>
          <a:solidFill>
            <a:schemeClr val="bg1"/>
          </a:solidFill>
          <a:ln w="9525" cap="flat" cmpd="sng" algn="ctr">
            <a:no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dirty="0">
              <a:ln>
                <a:noFill/>
              </a:ln>
              <a:solidFill>
                <a:schemeClr val="tx1"/>
              </a:solidFill>
              <a:effectLst/>
              <a:latin typeface="Tahoma" panose="020B0604030504040204" pitchFamily="34" charset="0"/>
              <a:ea typeface="MS PGothic" pitchFamily="34" charset="-128"/>
              <a:cs typeface="Tahoma" panose="020B0604030504040204" pitchFamily="34" charset="0"/>
            </a:endParaRPr>
          </a:p>
        </p:txBody>
      </p:sp>
      <p:sp>
        <p:nvSpPr>
          <p:cNvPr id="2" name="Title 1"/>
          <p:cNvSpPr>
            <a:spLocks noGrp="1"/>
          </p:cNvSpPr>
          <p:nvPr>
            <p:ph type="title"/>
          </p:nvPr>
        </p:nvSpPr>
        <p:spPr>
          <a:xfrm>
            <a:off x="153988" y="562620"/>
            <a:ext cx="8245475" cy="498475"/>
          </a:xfrm>
        </p:spPr>
        <p:txBody>
          <a:bodyPr>
            <a:normAutofit fontScale="90000"/>
          </a:bodyPr>
          <a:lstStyle/>
          <a:p>
            <a:r>
              <a:rPr lang="en-US"/>
              <a:t>Selector trong CSS</a:t>
            </a:r>
          </a:p>
        </p:txBody>
      </p:sp>
      <p:graphicFrame>
        <p:nvGraphicFramePr>
          <p:cNvPr id="4" name="Content Placeholder 3"/>
          <p:cNvGraphicFramePr>
            <a:graphicFrameLocks noGrp="1"/>
          </p:cNvGraphicFramePr>
          <p:nvPr>
            <p:ph idx="1"/>
          </p:nvPr>
        </p:nvGraphicFramePr>
        <p:xfrm>
          <a:off x="203201" y="1050645"/>
          <a:ext cx="8740773" cy="5696142"/>
        </p:xfrm>
        <a:graphic>
          <a:graphicData uri="http://schemas.openxmlformats.org/drawingml/2006/table">
            <a:tbl>
              <a:tblPr firstRow="1" bandRow="1">
                <a:tableStyleId>{5C22544A-7EE6-4342-B048-85BDC9FD1C3A}</a:tableStyleId>
              </a:tblPr>
              <a:tblGrid>
                <a:gridCol w="1600885">
                  <a:extLst>
                    <a:ext uri="{9D8B030D-6E8A-4147-A177-3AD203B41FA5}">
                      <a16:colId xmlns:a16="http://schemas.microsoft.com/office/drawing/2014/main" val="20000"/>
                    </a:ext>
                  </a:extLst>
                </a:gridCol>
                <a:gridCol w="3467825">
                  <a:extLst>
                    <a:ext uri="{9D8B030D-6E8A-4147-A177-3AD203B41FA5}">
                      <a16:colId xmlns:a16="http://schemas.microsoft.com/office/drawing/2014/main" val="20001"/>
                    </a:ext>
                  </a:extLst>
                </a:gridCol>
                <a:gridCol w="3672063">
                  <a:extLst>
                    <a:ext uri="{9D8B030D-6E8A-4147-A177-3AD203B41FA5}">
                      <a16:colId xmlns:a16="http://schemas.microsoft.com/office/drawing/2014/main" val="20002"/>
                    </a:ext>
                  </a:extLst>
                </a:gridCol>
              </a:tblGrid>
              <a:tr h="406508">
                <a:tc>
                  <a:txBody>
                    <a:bodyPr/>
                    <a:lstStyle/>
                    <a:p>
                      <a:r>
                        <a:rPr lang="en-US" dirty="0" err="1">
                          <a:latin typeface="Tahoma" panose="020B0604030504040204" pitchFamily="34" charset="0"/>
                        </a:rPr>
                        <a:t>Loại</a:t>
                      </a:r>
                      <a:endParaRPr lang="en-US" dirty="0">
                        <a:latin typeface="Tahoma" panose="020B0604030504040204" pitchFamily="34" charset="0"/>
                      </a:endParaRPr>
                    </a:p>
                  </a:txBody>
                  <a:tcPr/>
                </a:tc>
                <a:tc>
                  <a:txBody>
                    <a:bodyPr/>
                    <a:lstStyle/>
                    <a:p>
                      <a:r>
                        <a:rPr lang="en-US" dirty="0" err="1">
                          <a:latin typeface="Tahoma" panose="020B0604030504040204" pitchFamily="34" charset="0"/>
                        </a:rPr>
                        <a:t>Mô</a:t>
                      </a:r>
                      <a:r>
                        <a:rPr lang="en-US" baseline="0" dirty="0">
                          <a:latin typeface="Tahoma" panose="020B0604030504040204" pitchFamily="34" charset="0"/>
                        </a:rPr>
                        <a:t> </a:t>
                      </a:r>
                      <a:r>
                        <a:rPr lang="en-US" baseline="0" dirty="0" err="1">
                          <a:latin typeface="Tahoma" panose="020B0604030504040204" pitchFamily="34" charset="0"/>
                        </a:rPr>
                        <a:t>tả</a:t>
                      </a:r>
                      <a:r>
                        <a:rPr lang="en-US" baseline="0" dirty="0">
                          <a:latin typeface="Tahoma" panose="020B0604030504040204" pitchFamily="34" charset="0"/>
                        </a:rPr>
                        <a:t> </a:t>
                      </a:r>
                      <a:r>
                        <a:rPr lang="en-US" baseline="0" dirty="0" err="1">
                          <a:latin typeface="Tahoma" panose="020B0604030504040204" pitchFamily="34" charset="0"/>
                        </a:rPr>
                        <a:t>phạm</a:t>
                      </a:r>
                      <a:r>
                        <a:rPr lang="en-US" baseline="0" dirty="0">
                          <a:latin typeface="Tahoma" panose="020B0604030504040204" pitchFamily="34" charset="0"/>
                        </a:rPr>
                        <a:t> vi </a:t>
                      </a:r>
                      <a:r>
                        <a:rPr lang="en-US" baseline="0" dirty="0" err="1">
                          <a:latin typeface="Tahoma" panose="020B0604030504040204" pitchFamily="34" charset="0"/>
                        </a:rPr>
                        <a:t>ảnh</a:t>
                      </a:r>
                      <a:r>
                        <a:rPr lang="en-US" baseline="0" dirty="0">
                          <a:latin typeface="Tahoma" panose="020B0604030504040204" pitchFamily="34" charset="0"/>
                        </a:rPr>
                        <a:t> </a:t>
                      </a:r>
                      <a:r>
                        <a:rPr lang="en-US" baseline="0" dirty="0" err="1">
                          <a:latin typeface="Tahoma" panose="020B0604030504040204" pitchFamily="34" charset="0"/>
                        </a:rPr>
                        <a:t>hưởng</a:t>
                      </a:r>
                      <a:endParaRPr lang="en-US" dirty="0">
                        <a:latin typeface="Tahoma" panose="020B0604030504040204" pitchFamily="34" charset="0"/>
                      </a:endParaRPr>
                    </a:p>
                  </a:txBody>
                  <a:tcPr/>
                </a:tc>
                <a:tc>
                  <a:txBody>
                    <a:bodyPr/>
                    <a:lstStyle/>
                    <a:p>
                      <a:r>
                        <a:rPr lang="en-US" dirty="0" err="1">
                          <a:latin typeface="Tahoma" panose="020B0604030504040204" pitchFamily="34" charset="0"/>
                        </a:rPr>
                        <a:t>Ví</a:t>
                      </a:r>
                      <a:r>
                        <a:rPr lang="en-US" baseline="0" dirty="0">
                          <a:latin typeface="Tahoma" panose="020B0604030504040204" pitchFamily="34" charset="0"/>
                        </a:rPr>
                        <a:t> </a:t>
                      </a:r>
                      <a:r>
                        <a:rPr lang="en-US" baseline="0" dirty="0" err="1">
                          <a:latin typeface="Tahoma" panose="020B0604030504040204" pitchFamily="34" charset="0"/>
                        </a:rPr>
                        <a:t>dụ</a:t>
                      </a:r>
                      <a:endParaRPr lang="en-US" dirty="0">
                        <a:latin typeface="Tahoma" panose="020B0604030504040204" pitchFamily="34" charset="0"/>
                      </a:endParaRPr>
                    </a:p>
                  </a:txBody>
                  <a:tcPr/>
                </a:tc>
                <a:extLst>
                  <a:ext uri="{0D108BD9-81ED-4DB2-BD59-A6C34878D82A}">
                    <a16:rowId xmlns:a16="http://schemas.microsoft.com/office/drawing/2014/main" val="10000"/>
                  </a:ext>
                </a:extLst>
              </a:tr>
              <a:tr h="7556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a:ln>
                            <a:noFill/>
                          </a:ln>
                          <a:effectLst/>
                          <a:latin typeface="Tahoma" panose="020B0604030504040204" pitchFamily="34" charset="0"/>
                        </a:rPr>
                        <a:t>element</a:t>
                      </a:r>
                      <a:endParaRPr kumimoji="0" lang="en-US" sz="1400" b="1" i="0" u="none" strike="noStrike" cap="none" normalizeH="0" baseline="0" dirty="0">
                        <a:ln>
                          <a:noFill/>
                        </a:ln>
                        <a:solidFill>
                          <a:schemeClr val="tx1"/>
                        </a:solidFill>
                        <a:effectLst/>
                        <a:latin typeface="Tahoma" panose="020B0604030504040204" pitchFamily="34" charset="0"/>
                        <a:cs typeface="Tahoma" panose="020B0604030504040204" pitchFamily="34" charset="0"/>
                      </a:endParaRPr>
                    </a:p>
                  </a:txBody>
                  <a:tcPr horzOverflow="overflow"/>
                </a:tc>
                <a:tc>
                  <a:txBody>
                    <a:bodyPr/>
                    <a:lstStyle/>
                    <a:p>
                      <a:pPr marL="0" marR="0" lvl="0" indent="0" algn="l" defTabSz="914400" rtl="0" eaLnBrk="1" fontAlgn="base" latinLnBrk="0" hangingPunct="1">
                        <a:lnSpc>
                          <a:spcPct val="100000"/>
                        </a:lnSpc>
                        <a:spcBef>
                          <a:spcPts val="0"/>
                        </a:spcBef>
                        <a:spcAft>
                          <a:spcPts val="0"/>
                        </a:spcAft>
                        <a:buClrTx/>
                        <a:buSzTx/>
                        <a:buFont typeface="Arial" pitchFamily="34" charset="0"/>
                        <a:buNone/>
                        <a:tabLst/>
                      </a:pPr>
                      <a:r>
                        <a:rPr kumimoji="0" lang="en-US" sz="1400" b="0" i="0" u="none" strike="noStrike" cap="none" normalizeH="0" baseline="0" dirty="0" err="1">
                          <a:ln>
                            <a:noFill/>
                          </a:ln>
                          <a:solidFill>
                            <a:schemeClr val="tx1"/>
                          </a:solidFill>
                          <a:effectLst/>
                          <a:latin typeface="Tahoma" panose="020B0604030504040204" pitchFamily="34" charset="0"/>
                          <a:cs typeface="Tahoma" panose="020B0604030504040204" pitchFamily="34" charset="0"/>
                        </a:rPr>
                        <a:t>Định</a:t>
                      </a:r>
                      <a:r>
                        <a:rPr kumimoji="0" 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rPr>
                        <a:t> </a:t>
                      </a:r>
                      <a:r>
                        <a:rPr kumimoji="0" lang="en-US" sz="1400" b="0" i="0" u="none" strike="noStrike" cap="none" normalizeH="0" baseline="0" dirty="0" err="1">
                          <a:ln>
                            <a:noFill/>
                          </a:ln>
                          <a:solidFill>
                            <a:schemeClr val="tx1"/>
                          </a:solidFill>
                          <a:effectLst/>
                          <a:latin typeface="Tahoma" panose="020B0604030504040204" pitchFamily="34" charset="0"/>
                          <a:cs typeface="Tahoma" panose="020B0604030504040204" pitchFamily="34" charset="0"/>
                        </a:rPr>
                        <a:t>dạng</a:t>
                      </a:r>
                      <a:r>
                        <a:rPr kumimoji="0" 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rPr>
                        <a:t> </a:t>
                      </a:r>
                      <a:r>
                        <a:rPr kumimoji="0" lang="en-US" sz="1400" b="0" i="0" u="none" strike="noStrike" cap="none" normalizeH="0" baseline="0" dirty="0" err="1">
                          <a:ln>
                            <a:noFill/>
                          </a:ln>
                          <a:solidFill>
                            <a:schemeClr val="tx1"/>
                          </a:solidFill>
                          <a:effectLst/>
                          <a:latin typeface="Tahoma" panose="020B0604030504040204" pitchFamily="34" charset="0"/>
                          <a:cs typeface="Tahoma" panose="020B0604030504040204" pitchFamily="34" charset="0"/>
                        </a:rPr>
                        <a:t>áp</a:t>
                      </a:r>
                      <a:r>
                        <a:rPr kumimoji="0" 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rPr>
                        <a:t> </a:t>
                      </a:r>
                      <a:r>
                        <a:rPr kumimoji="0" lang="en-US" sz="1400" b="0" i="0" u="none" strike="noStrike" cap="none" normalizeH="0" baseline="0" dirty="0" err="1">
                          <a:ln>
                            <a:noFill/>
                          </a:ln>
                          <a:solidFill>
                            <a:schemeClr val="tx1"/>
                          </a:solidFill>
                          <a:effectLst/>
                          <a:latin typeface="Tahoma" panose="020B0604030504040204" pitchFamily="34" charset="0"/>
                          <a:cs typeface="Tahoma" panose="020B0604030504040204" pitchFamily="34" charset="0"/>
                        </a:rPr>
                        <a:t>dụng</a:t>
                      </a:r>
                      <a:r>
                        <a:rPr kumimoji="0" 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rPr>
                        <a:t> </a:t>
                      </a:r>
                      <a:r>
                        <a:rPr kumimoji="0" lang="en-US" sz="1400" b="0" i="0" u="none" strike="noStrike" cap="none" normalizeH="0" baseline="0" dirty="0" err="1">
                          <a:ln>
                            <a:noFill/>
                          </a:ln>
                          <a:solidFill>
                            <a:schemeClr val="tx1"/>
                          </a:solidFill>
                          <a:effectLst/>
                          <a:latin typeface="Tahoma" panose="020B0604030504040204" pitchFamily="34" charset="0"/>
                          <a:cs typeface="Tahoma" panose="020B0604030504040204" pitchFamily="34" charset="0"/>
                        </a:rPr>
                        <a:t>cho</a:t>
                      </a:r>
                      <a:r>
                        <a:rPr kumimoji="0" 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rPr>
                        <a:t> ND </a:t>
                      </a:r>
                      <a:r>
                        <a:rPr kumimoji="0" lang="en-US" sz="1400" b="0" i="0" u="none" strike="noStrike" cap="none" normalizeH="0" baseline="0" dirty="0" err="1">
                          <a:ln>
                            <a:noFill/>
                          </a:ln>
                          <a:solidFill>
                            <a:schemeClr val="tx1"/>
                          </a:solidFill>
                          <a:effectLst/>
                          <a:latin typeface="Tahoma" panose="020B0604030504040204" pitchFamily="34" charset="0"/>
                          <a:cs typeface="Tahoma" panose="020B0604030504040204" pitchFamily="34" charset="0"/>
                        </a:rPr>
                        <a:t>tất</a:t>
                      </a:r>
                      <a:r>
                        <a:rPr kumimoji="0" 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rPr>
                        <a:t> </a:t>
                      </a:r>
                      <a:r>
                        <a:rPr kumimoji="0" lang="en-US" sz="1400" b="0" i="0" u="none" strike="noStrike" cap="none" normalizeH="0" baseline="0" dirty="0" err="1">
                          <a:ln>
                            <a:noFill/>
                          </a:ln>
                          <a:solidFill>
                            <a:schemeClr val="tx1"/>
                          </a:solidFill>
                          <a:effectLst/>
                          <a:latin typeface="Tahoma" panose="020B0604030504040204" pitchFamily="34" charset="0"/>
                          <a:cs typeface="Tahoma" panose="020B0604030504040204" pitchFamily="34" charset="0"/>
                        </a:rPr>
                        <a:t>cả</a:t>
                      </a:r>
                      <a:r>
                        <a:rPr kumimoji="0" 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rPr>
                        <a:t> </a:t>
                      </a:r>
                      <a:r>
                        <a:rPr kumimoji="0" lang="en-US" sz="1400" b="0" i="0" u="none" strike="noStrike" cap="none" normalizeH="0" baseline="0" dirty="0" err="1">
                          <a:ln>
                            <a:noFill/>
                          </a:ln>
                          <a:solidFill>
                            <a:schemeClr val="tx1"/>
                          </a:solidFill>
                          <a:effectLst/>
                          <a:latin typeface="Tahoma" panose="020B0604030504040204" pitchFamily="34" charset="0"/>
                          <a:cs typeface="Tahoma" panose="020B0604030504040204" pitchFamily="34" charset="0"/>
                        </a:rPr>
                        <a:t>các</a:t>
                      </a:r>
                      <a:r>
                        <a:rPr kumimoji="0" 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rPr>
                        <a:t> tag </a:t>
                      </a:r>
                      <a:r>
                        <a:rPr kumimoji="0" lang="en-US" sz="1400" b="1" i="0" u="none" strike="noStrike" cap="none" normalizeH="0" baseline="0" dirty="0">
                          <a:ln>
                            <a:noFill/>
                          </a:ln>
                          <a:solidFill>
                            <a:schemeClr val="tx1"/>
                          </a:solidFill>
                          <a:effectLst/>
                          <a:latin typeface="Tahoma" panose="020B0604030504040204" pitchFamily="34" charset="0"/>
                          <a:cs typeface="Tahoma" panose="020B0604030504040204" pitchFamily="34" charset="0"/>
                        </a:rPr>
                        <a:t>Element </a:t>
                      </a:r>
                      <a:r>
                        <a:rPr kumimoji="0" lang="en-US" sz="1400" b="0" i="0" u="none" strike="noStrike" cap="none" normalizeH="0" baseline="0" dirty="0" err="1">
                          <a:ln>
                            <a:noFill/>
                          </a:ln>
                          <a:solidFill>
                            <a:schemeClr val="tx1"/>
                          </a:solidFill>
                          <a:effectLst/>
                          <a:latin typeface="Tahoma" panose="020B0604030504040204" pitchFamily="34" charset="0"/>
                          <a:cs typeface="Tahoma" panose="020B0604030504040204" pitchFamily="34" charset="0"/>
                        </a:rPr>
                        <a:t>trong</a:t>
                      </a:r>
                      <a:r>
                        <a:rPr kumimoji="0" 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rPr>
                        <a:t> </a:t>
                      </a:r>
                      <a:r>
                        <a:rPr kumimoji="0" lang="en-US" sz="1400" b="0" i="0" u="none" strike="noStrike" cap="none" normalizeH="0" baseline="0" dirty="0" err="1">
                          <a:ln>
                            <a:noFill/>
                          </a:ln>
                          <a:solidFill>
                            <a:schemeClr val="tx1"/>
                          </a:solidFill>
                          <a:effectLst/>
                          <a:latin typeface="Tahoma" panose="020B0604030504040204" pitchFamily="34" charset="0"/>
                          <a:cs typeface="Tahoma" panose="020B0604030504040204" pitchFamily="34" charset="0"/>
                        </a:rPr>
                        <a:t>tài</a:t>
                      </a:r>
                      <a:r>
                        <a:rPr kumimoji="0" 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rPr>
                        <a:t> </a:t>
                      </a:r>
                      <a:r>
                        <a:rPr kumimoji="0" lang="en-US" sz="1400" b="0" i="0" u="none" strike="noStrike" cap="none" normalizeH="0" baseline="0" dirty="0" err="1">
                          <a:ln>
                            <a:noFill/>
                          </a:ln>
                          <a:solidFill>
                            <a:schemeClr val="tx1"/>
                          </a:solidFill>
                          <a:effectLst/>
                          <a:latin typeface="Tahoma" panose="020B0604030504040204" pitchFamily="34" charset="0"/>
                          <a:cs typeface="Tahoma" panose="020B0604030504040204" pitchFamily="34" charset="0"/>
                        </a:rPr>
                        <a:t>liệu</a:t>
                      </a:r>
                      <a:r>
                        <a:rPr kumimoji="0" 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rPr>
                        <a:t> Web</a:t>
                      </a:r>
                    </a:p>
                  </a:txBody>
                  <a:tcP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solidFill>
                            <a:schemeClr val="tx2">
                              <a:lumMod val="75000"/>
                            </a:schemeClr>
                          </a:solidFill>
                          <a:effectLst/>
                          <a:latin typeface="Tahoma" panose="020B0604030504040204" pitchFamily="34" charset="0"/>
                        </a:rPr>
                        <a:t>h1 {color: red;}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u="none" strike="noStrike" cap="none" normalizeH="0" baseline="0" dirty="0">
                          <a:ln>
                            <a:noFill/>
                          </a:ln>
                          <a:effectLst/>
                          <a:latin typeface="Tahoma" panose="020B0604030504040204" pitchFamily="34" charset="0"/>
                        </a:rPr>
                        <a:t>/* ND </a:t>
                      </a:r>
                      <a:r>
                        <a:rPr kumimoji="0" lang="en-US" sz="1200" u="none" strike="noStrike" cap="none" normalizeH="0" baseline="0" dirty="0" err="1">
                          <a:ln>
                            <a:noFill/>
                          </a:ln>
                          <a:effectLst/>
                          <a:latin typeface="Tahoma" panose="020B0604030504040204" pitchFamily="34" charset="0"/>
                        </a:rPr>
                        <a:t>của</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thẻ</a:t>
                      </a:r>
                      <a:r>
                        <a:rPr kumimoji="0" lang="en-US" sz="1200" u="none" strike="noStrike" cap="none" normalizeH="0" baseline="0" dirty="0">
                          <a:ln>
                            <a:noFill/>
                          </a:ln>
                          <a:effectLst/>
                          <a:latin typeface="Tahoma" panose="020B0604030504040204" pitchFamily="34" charset="0"/>
                        </a:rPr>
                        <a:t> &lt;h1&gt; </a:t>
                      </a:r>
                      <a:r>
                        <a:rPr kumimoji="0" lang="en-US" sz="1200" u="none" strike="noStrike" cap="none" normalizeH="0" baseline="0" dirty="0" err="1">
                          <a:ln>
                            <a:noFill/>
                          </a:ln>
                          <a:effectLst/>
                          <a:latin typeface="Tahoma" panose="020B0604030504040204" pitchFamily="34" charset="0"/>
                        </a:rPr>
                        <a:t>bị</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định</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dạng</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màu</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chữ</a:t>
                      </a:r>
                      <a:r>
                        <a:rPr kumimoji="0" lang="en-US" sz="1200" u="none" strike="noStrike" cap="none" normalizeH="0" baseline="0" dirty="0">
                          <a:ln>
                            <a:noFill/>
                          </a:ln>
                          <a:effectLst/>
                          <a:latin typeface="Tahoma" panose="020B0604030504040204" pitchFamily="34" charset="0"/>
                        </a:rPr>
                        <a:t>=</a:t>
                      </a:r>
                      <a:r>
                        <a:rPr kumimoji="0" lang="en-US" sz="1200" u="none" strike="noStrike" cap="none" normalizeH="0" baseline="0" dirty="0" err="1">
                          <a:ln>
                            <a:noFill/>
                          </a:ln>
                          <a:effectLst/>
                          <a:latin typeface="Tahoma" panose="020B0604030504040204" pitchFamily="34" charset="0"/>
                        </a:rPr>
                        <a:t>đỏ</a:t>
                      </a:r>
                      <a:r>
                        <a:rPr kumimoji="0" lang="en-US" sz="1200" u="none" strike="noStrike" cap="none" normalizeH="0" baseline="0" dirty="0">
                          <a:ln>
                            <a:noFill/>
                          </a:ln>
                          <a:effectLst/>
                          <a:latin typeface="Tahoma" panose="020B0604030504040204" pitchFamily="34" charset="0"/>
                        </a:rPr>
                        <a:t> */</a:t>
                      </a:r>
                      <a:endParaRPr kumimoji="0" lang="en-US" sz="1200" b="0" i="0" u="none" strike="noStrike" cap="none" normalizeH="0" baseline="0" dirty="0">
                        <a:ln>
                          <a:noFill/>
                        </a:ln>
                        <a:solidFill>
                          <a:schemeClr val="tx1"/>
                        </a:solidFill>
                        <a:effectLst/>
                        <a:latin typeface="Tahoma" panose="020B0604030504040204" pitchFamily="34" charset="0"/>
                        <a:cs typeface="Tahoma" panose="020B0604030504040204" pitchFamily="34" charset="0"/>
                      </a:endParaRPr>
                    </a:p>
                  </a:txBody>
                  <a:tcPr horzOverflow="overflow"/>
                </a:tc>
                <a:extLst>
                  <a:ext uri="{0D108BD9-81ED-4DB2-BD59-A6C34878D82A}">
                    <a16:rowId xmlns:a16="http://schemas.microsoft.com/office/drawing/2014/main" val="10001"/>
                  </a:ext>
                </a:extLst>
              </a:tr>
              <a:tr h="7556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a:ln>
                            <a:noFill/>
                          </a:ln>
                          <a:effectLst/>
                          <a:latin typeface="Tahoma" panose="020B0604030504040204" pitchFamily="34" charset="0"/>
                        </a:rPr>
                        <a:t>#id </a:t>
                      </a:r>
                      <a:endParaRPr kumimoji="0" lang="en-US" sz="1400" b="1" i="0" u="none" strike="noStrike" cap="none" normalizeH="0" baseline="0" dirty="0">
                        <a:ln>
                          <a:noFill/>
                        </a:ln>
                        <a:solidFill>
                          <a:schemeClr val="tx1"/>
                        </a:solidFill>
                        <a:effectLst/>
                        <a:latin typeface="Tahoma" panose="020B0604030504040204" pitchFamily="34" charset="0"/>
                        <a:cs typeface="Tahoma" panose="020B0604030504040204" pitchFamily="34" charset="0"/>
                      </a:endParaRPr>
                    </a:p>
                  </a:txBody>
                  <a:tcPr horzOverflow="overflow"/>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Định</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dạng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áp</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dụng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cho</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ND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tất</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cả</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các</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tab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có</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thuộc</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tính</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1"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id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trong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tà</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liệu</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Web</a:t>
                      </a: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solidFill>
                            <a:schemeClr val="tx2">
                              <a:lumMod val="75000"/>
                            </a:schemeClr>
                          </a:solidFill>
                          <a:effectLst/>
                          <a:latin typeface="Tahoma" panose="020B0604030504040204" pitchFamily="34" charset="0"/>
                        </a:rPr>
                        <a:t>#test {color: green;} </a:t>
                      </a:r>
                      <a:br>
                        <a:rPr kumimoji="0" lang="en-US" sz="1400" u="none" strike="noStrike" cap="none" normalizeH="0" baseline="0" dirty="0">
                          <a:ln>
                            <a:noFill/>
                          </a:ln>
                          <a:effectLst/>
                          <a:latin typeface="Tahoma" panose="020B0604030504040204" pitchFamily="34" charset="0"/>
                        </a:rPr>
                      </a:br>
                      <a:r>
                        <a:rPr kumimoji="0" lang="en-US" sz="1200" u="none" strike="noStrike" cap="none" normalizeH="0" baseline="0" dirty="0">
                          <a:ln>
                            <a:noFill/>
                          </a:ln>
                          <a:effectLst/>
                          <a:latin typeface="Tahoma" panose="020B0604030504040204" pitchFamily="34" charset="0"/>
                        </a:rPr>
                        <a:t>/* ND </a:t>
                      </a:r>
                      <a:r>
                        <a:rPr kumimoji="0" lang="en-US" sz="1200" u="none" strike="noStrike" cap="none" normalizeH="0" baseline="0" dirty="0" err="1">
                          <a:ln>
                            <a:noFill/>
                          </a:ln>
                          <a:effectLst/>
                          <a:latin typeface="Tahoma" panose="020B0604030504040204" pitchFamily="34" charset="0"/>
                        </a:rPr>
                        <a:t>của</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bất</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kỳ</a:t>
                      </a:r>
                      <a:r>
                        <a:rPr kumimoji="0" lang="en-US" sz="1200" u="none" strike="noStrike" cap="none" normalizeH="0" baseline="0" dirty="0">
                          <a:ln>
                            <a:noFill/>
                          </a:ln>
                          <a:effectLst/>
                          <a:latin typeface="Tahoma" panose="020B0604030504040204" pitchFamily="34" charset="0"/>
                        </a:rPr>
                        <a:t> tag </a:t>
                      </a:r>
                      <a:r>
                        <a:rPr kumimoji="0" lang="en-US" sz="1200" u="none" strike="noStrike" cap="none" normalizeH="0" baseline="0" dirty="0" err="1">
                          <a:ln>
                            <a:noFill/>
                          </a:ln>
                          <a:effectLst/>
                          <a:latin typeface="Tahoma" panose="020B0604030504040204" pitchFamily="34" charset="0"/>
                        </a:rPr>
                        <a:t>có</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thuộc</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tính</a:t>
                      </a:r>
                      <a:r>
                        <a:rPr kumimoji="0" lang="en-US" sz="1200" u="none" strike="noStrike" cap="none" normalizeH="0" baseline="0" dirty="0">
                          <a:ln>
                            <a:noFill/>
                          </a:ln>
                          <a:effectLst/>
                          <a:latin typeface="Tahoma" panose="020B0604030504040204" pitchFamily="34" charset="0"/>
                        </a:rPr>
                        <a:t> id=test </a:t>
                      </a:r>
                      <a:r>
                        <a:rPr kumimoji="0" lang="en-US" sz="1200" u="none" strike="noStrike" cap="none" normalizeH="0" baseline="0" dirty="0" err="1">
                          <a:ln>
                            <a:noFill/>
                          </a:ln>
                          <a:effectLst/>
                          <a:latin typeface="Tahoma" panose="020B0604030504040204" pitchFamily="34" charset="0"/>
                        </a:rPr>
                        <a:t>đều</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bị</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định</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dạng</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màu</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chữ</a:t>
                      </a:r>
                      <a:r>
                        <a:rPr kumimoji="0" lang="en-US" sz="1200" u="none" strike="noStrike" cap="none" normalizeH="0" baseline="0" dirty="0">
                          <a:ln>
                            <a:noFill/>
                          </a:ln>
                          <a:effectLst/>
                          <a:latin typeface="Tahoma" panose="020B0604030504040204" pitchFamily="34" charset="0"/>
                        </a:rPr>
                        <a:t>=</a:t>
                      </a:r>
                      <a:r>
                        <a:rPr kumimoji="0" lang="en-US" sz="1200" u="none" strike="noStrike" cap="none" normalizeH="0" baseline="0" dirty="0" err="1">
                          <a:ln>
                            <a:noFill/>
                          </a:ln>
                          <a:effectLst/>
                          <a:latin typeface="Tahoma" panose="020B0604030504040204" pitchFamily="34" charset="0"/>
                        </a:rPr>
                        <a:t>xanh</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lá</a:t>
                      </a:r>
                      <a:r>
                        <a:rPr kumimoji="0" lang="en-US" sz="1200" u="none" strike="noStrike" cap="none" normalizeH="0" baseline="0" dirty="0">
                          <a:ln>
                            <a:noFill/>
                          </a:ln>
                          <a:effectLst/>
                          <a:latin typeface="Tahoma" panose="020B0604030504040204" pitchFamily="34" charset="0"/>
                        </a:rPr>
                        <a:t> */</a:t>
                      </a:r>
                      <a:endParaRPr kumimoji="0" 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endParaRPr>
                    </a:p>
                  </a:txBody>
                  <a:tcPr horzOverflow="overflow"/>
                </a:tc>
                <a:extLst>
                  <a:ext uri="{0D108BD9-81ED-4DB2-BD59-A6C34878D82A}">
                    <a16:rowId xmlns:a16="http://schemas.microsoft.com/office/drawing/2014/main" val="10002"/>
                  </a:ext>
                </a:extLst>
              </a:tr>
              <a:tr h="7556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a:ln>
                            <a:noFill/>
                          </a:ln>
                          <a:effectLst/>
                          <a:latin typeface="Tahoma" panose="020B0604030504040204" pitchFamily="34" charset="0"/>
                        </a:rPr>
                        <a:t>.class </a:t>
                      </a:r>
                      <a:endParaRPr kumimoji="0" lang="en-US" sz="1400" b="1" i="0" u="none" strike="noStrike" cap="none" normalizeH="0" baseline="0" dirty="0">
                        <a:ln>
                          <a:noFill/>
                        </a:ln>
                        <a:solidFill>
                          <a:schemeClr val="tx1"/>
                        </a:solidFill>
                        <a:effectLst/>
                        <a:latin typeface="Tahoma" panose="020B0604030504040204" pitchFamily="34" charset="0"/>
                        <a:cs typeface="Tahoma" panose="020B0604030504040204" pitchFamily="34" charset="0"/>
                      </a:endParaRPr>
                    </a:p>
                  </a:txBody>
                  <a:tcPr horzOverflow="overflow"/>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Định</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dạng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áp</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dụng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cho</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ND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tất</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cả</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các</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tab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có</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thuộc</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tính</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1"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class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trong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tà</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liệu</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Web</a:t>
                      </a: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solidFill>
                            <a:schemeClr val="tx2">
                              <a:lumMod val="75000"/>
                            </a:schemeClr>
                          </a:solidFill>
                          <a:effectLst/>
                          <a:latin typeface="Tahoma" panose="020B0604030504040204" pitchFamily="34" charset="0"/>
                        </a:rPr>
                        <a:t>.note {color: yellow;}</a:t>
                      </a:r>
                      <a:br>
                        <a:rPr kumimoji="0" lang="en-US" sz="1400" u="none" strike="noStrike" cap="none" normalizeH="0" baseline="0" dirty="0">
                          <a:ln>
                            <a:noFill/>
                          </a:ln>
                          <a:effectLst/>
                          <a:latin typeface="Tahoma" panose="020B0604030504040204" pitchFamily="34" charset="0"/>
                        </a:rPr>
                      </a:br>
                      <a:r>
                        <a:rPr kumimoji="0" lang="en-US" sz="1200" u="none" strike="noStrike" cap="none" normalizeH="0" baseline="0" dirty="0">
                          <a:ln>
                            <a:noFill/>
                          </a:ln>
                          <a:effectLst/>
                          <a:latin typeface="Tahoma" panose="020B0604030504040204" pitchFamily="34" charset="0"/>
                        </a:rPr>
                        <a:t>/* ND </a:t>
                      </a:r>
                      <a:r>
                        <a:rPr kumimoji="0" lang="en-US" sz="1200" u="none" strike="noStrike" cap="none" normalizeH="0" baseline="0" dirty="0" err="1">
                          <a:ln>
                            <a:noFill/>
                          </a:ln>
                          <a:effectLst/>
                          <a:latin typeface="Tahoma" panose="020B0604030504040204" pitchFamily="34" charset="0"/>
                        </a:rPr>
                        <a:t>của</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bất</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kỳ</a:t>
                      </a:r>
                      <a:r>
                        <a:rPr kumimoji="0" lang="en-US" sz="1200" u="none" strike="noStrike" cap="none" normalizeH="0" baseline="0" dirty="0">
                          <a:ln>
                            <a:noFill/>
                          </a:ln>
                          <a:effectLst/>
                          <a:latin typeface="Tahoma" panose="020B0604030504040204" pitchFamily="34" charset="0"/>
                        </a:rPr>
                        <a:t> tag </a:t>
                      </a:r>
                      <a:r>
                        <a:rPr kumimoji="0" lang="en-US" sz="1200" u="none" strike="noStrike" cap="none" normalizeH="0" baseline="0" dirty="0" err="1">
                          <a:ln>
                            <a:noFill/>
                          </a:ln>
                          <a:effectLst/>
                          <a:latin typeface="Tahoma" panose="020B0604030504040204" pitchFamily="34" charset="0"/>
                        </a:rPr>
                        <a:t>có</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thuộc</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tính</a:t>
                      </a:r>
                      <a:r>
                        <a:rPr kumimoji="0" lang="en-US" sz="1200" u="none" strike="noStrike" cap="none" normalizeH="0" baseline="0" dirty="0">
                          <a:ln>
                            <a:noFill/>
                          </a:ln>
                          <a:effectLst/>
                          <a:latin typeface="Tahoma" panose="020B0604030504040204" pitchFamily="34" charset="0"/>
                        </a:rPr>
                        <a:t> class=note </a:t>
                      </a:r>
                      <a:r>
                        <a:rPr kumimoji="0" lang="en-US" sz="1200" u="none" strike="noStrike" cap="none" normalizeH="0" baseline="0" dirty="0" err="1">
                          <a:ln>
                            <a:noFill/>
                          </a:ln>
                          <a:effectLst/>
                          <a:latin typeface="Tahoma" panose="020B0604030504040204" pitchFamily="34" charset="0"/>
                        </a:rPr>
                        <a:t>đều</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bị</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định</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dạng</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màu</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chữ</a:t>
                      </a:r>
                      <a:r>
                        <a:rPr kumimoji="0" lang="en-US" sz="1200" u="none" strike="noStrike" cap="none" normalizeH="0" baseline="0" dirty="0">
                          <a:ln>
                            <a:noFill/>
                          </a:ln>
                          <a:effectLst/>
                          <a:latin typeface="Tahoma" panose="020B0604030504040204" pitchFamily="34" charset="0"/>
                        </a:rPr>
                        <a:t>=</a:t>
                      </a:r>
                      <a:r>
                        <a:rPr kumimoji="0" lang="en-US" sz="1200" u="none" strike="noStrike" cap="none" normalizeH="0" baseline="0" dirty="0" err="1">
                          <a:ln>
                            <a:noFill/>
                          </a:ln>
                          <a:effectLst/>
                          <a:latin typeface="Tahoma" panose="020B0604030504040204" pitchFamily="34" charset="0"/>
                        </a:rPr>
                        <a:t>vàng</a:t>
                      </a:r>
                      <a:r>
                        <a:rPr kumimoji="0" lang="en-US" sz="1200" u="none" strike="noStrike" cap="none" normalizeH="0" baseline="0" dirty="0">
                          <a:ln>
                            <a:noFill/>
                          </a:ln>
                          <a:effectLst/>
                          <a:latin typeface="Tahoma" panose="020B0604030504040204" pitchFamily="34" charset="0"/>
                        </a:rPr>
                        <a:t>*/</a:t>
                      </a:r>
                      <a:endParaRPr kumimoji="0" 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endParaRPr>
                    </a:p>
                  </a:txBody>
                  <a:tcPr horzOverflow="overflow"/>
                </a:tc>
                <a:extLst>
                  <a:ext uri="{0D108BD9-81ED-4DB2-BD59-A6C34878D82A}">
                    <a16:rowId xmlns:a16="http://schemas.microsoft.com/office/drawing/2014/main" val="10003"/>
                  </a:ext>
                </a:extLst>
              </a:tr>
              <a:tr h="7556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a:ln>
                            <a:noFill/>
                          </a:ln>
                          <a:effectLst/>
                          <a:latin typeface="Tahoma" panose="020B0604030504040204" pitchFamily="34" charset="0"/>
                        </a:rPr>
                        <a:t>element . class </a:t>
                      </a:r>
                      <a:endParaRPr kumimoji="0" lang="en-US" sz="1400" b="1" i="0" u="none" strike="noStrike" cap="none" normalizeH="0" baseline="0" dirty="0">
                        <a:ln>
                          <a:noFill/>
                        </a:ln>
                        <a:solidFill>
                          <a:schemeClr val="tx1"/>
                        </a:solidFill>
                        <a:effectLst/>
                        <a:latin typeface="Tahoma" panose="020B0604030504040204" pitchFamily="34" charset="0"/>
                        <a:cs typeface="Tahoma" panose="020B0604030504040204" pitchFamily="34" charset="0"/>
                      </a:endParaRPr>
                    </a:p>
                  </a:txBody>
                  <a:tcPr horzOverflow="overflow"/>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Định</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dạng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áp</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dụng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cho</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ND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các</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tag </a:t>
                      </a:r>
                      <a:r>
                        <a:rPr kumimoji="0" lang="en-US" sz="1400" b="1"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Element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có</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thuộc</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tính</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1"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class</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tương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ứng</a:t>
                      </a:r>
                      <a:endPar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solidFill>
                            <a:schemeClr val="tx2">
                              <a:lumMod val="75000"/>
                            </a:schemeClr>
                          </a:solidFill>
                          <a:effectLst/>
                          <a:latin typeface="Tahoma" panose="020B0604030504040204" pitchFamily="34" charset="0"/>
                        </a:rPr>
                        <a:t>h1.note {text-decoration: underline;}</a:t>
                      </a:r>
                      <a:br>
                        <a:rPr kumimoji="0" lang="en-US" sz="1400" u="none" strike="noStrike" cap="none" normalizeH="0" baseline="0" dirty="0">
                          <a:ln>
                            <a:noFill/>
                          </a:ln>
                          <a:effectLst/>
                          <a:latin typeface="Tahoma" panose="020B0604030504040204" pitchFamily="34" charset="0"/>
                        </a:rPr>
                      </a:br>
                      <a:r>
                        <a:rPr kumimoji="0" lang="en-US" sz="1200" u="none" strike="noStrike" cap="none" normalizeH="0" baseline="0" dirty="0">
                          <a:ln>
                            <a:noFill/>
                          </a:ln>
                          <a:effectLst/>
                          <a:latin typeface="Tahoma" panose="020B0604030504040204" pitchFamily="34" charset="0"/>
                        </a:rPr>
                        <a:t>/* ND </a:t>
                      </a:r>
                      <a:r>
                        <a:rPr kumimoji="0" lang="en-US" sz="1200" u="none" strike="noStrike" cap="none" normalizeH="0" baseline="0" dirty="0" err="1">
                          <a:ln>
                            <a:noFill/>
                          </a:ln>
                          <a:effectLst/>
                          <a:latin typeface="Tahoma" panose="020B0604030504040204" pitchFamily="34" charset="0"/>
                        </a:rPr>
                        <a:t>của</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các</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thẻ</a:t>
                      </a:r>
                      <a:r>
                        <a:rPr kumimoji="0" lang="en-US" sz="1200" u="none" strike="noStrike" cap="none" normalizeH="0" baseline="0" dirty="0">
                          <a:ln>
                            <a:noFill/>
                          </a:ln>
                          <a:effectLst/>
                          <a:latin typeface="Tahoma" panose="020B0604030504040204" pitchFamily="34" charset="0"/>
                        </a:rPr>
                        <a:t> &lt;h1&gt; </a:t>
                      </a:r>
                      <a:r>
                        <a:rPr kumimoji="0" lang="en-US" sz="1200" u="none" strike="noStrike" cap="none" normalizeH="0" baseline="0" dirty="0" err="1">
                          <a:ln>
                            <a:noFill/>
                          </a:ln>
                          <a:effectLst/>
                          <a:latin typeface="Tahoma" panose="020B0604030504040204" pitchFamily="34" charset="0"/>
                        </a:rPr>
                        <a:t>có</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thuộc</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tính</a:t>
                      </a:r>
                      <a:r>
                        <a:rPr kumimoji="0" lang="en-US" sz="1200" u="none" strike="noStrike" cap="none" normalizeH="0" baseline="0" dirty="0">
                          <a:ln>
                            <a:noFill/>
                          </a:ln>
                          <a:effectLst/>
                          <a:latin typeface="Tahoma" panose="020B0604030504040204" pitchFamily="34" charset="0"/>
                        </a:rPr>
                        <a:t> class=note </a:t>
                      </a:r>
                      <a:r>
                        <a:rPr kumimoji="0" lang="en-US" sz="1200" u="none" strike="noStrike" cap="none" normalizeH="0" baseline="0" dirty="0" err="1">
                          <a:ln>
                            <a:noFill/>
                          </a:ln>
                          <a:effectLst/>
                          <a:latin typeface="Tahoma" panose="020B0604030504040204" pitchFamily="34" charset="0"/>
                        </a:rPr>
                        <a:t>đều</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bị</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định</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dạng</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gạch</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chân</a:t>
                      </a:r>
                      <a:r>
                        <a:rPr kumimoji="0" lang="en-US" sz="1200" u="none" strike="noStrike" cap="none" normalizeH="0" baseline="0" dirty="0">
                          <a:ln>
                            <a:noFill/>
                          </a:ln>
                          <a:effectLst/>
                          <a:latin typeface="Tahoma" panose="020B0604030504040204" pitchFamily="34" charset="0"/>
                        </a:rPr>
                        <a:t> */</a:t>
                      </a:r>
                      <a:endParaRPr kumimoji="0" 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endParaRPr>
                    </a:p>
                  </a:txBody>
                  <a:tcPr horzOverflow="overflow"/>
                </a:tc>
                <a:extLst>
                  <a:ext uri="{0D108BD9-81ED-4DB2-BD59-A6C34878D82A}">
                    <a16:rowId xmlns:a16="http://schemas.microsoft.com/office/drawing/2014/main" val="10004"/>
                  </a:ext>
                </a:extLst>
              </a:tr>
              <a:tr h="7556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a:ln>
                            <a:noFill/>
                          </a:ln>
                          <a:effectLst/>
                          <a:latin typeface="Tahoma" panose="020B0604030504040204" pitchFamily="34" charset="0"/>
                        </a:rPr>
                        <a:t>Grouping </a:t>
                      </a:r>
                      <a:endParaRPr kumimoji="0" lang="en-US" sz="1400" b="1" i="0" u="none" strike="noStrike" cap="none" normalizeH="0" baseline="0" dirty="0">
                        <a:ln>
                          <a:noFill/>
                        </a:ln>
                        <a:solidFill>
                          <a:schemeClr val="tx1"/>
                        </a:solidFill>
                        <a:effectLst/>
                        <a:latin typeface="Tahoma" panose="020B0604030504040204" pitchFamily="34" charset="0"/>
                        <a:cs typeface="Tahoma" panose="020B0604030504040204" pitchFamily="34" charset="0"/>
                      </a:endParaRPr>
                    </a:p>
                  </a:txBody>
                  <a:tcPr horzOverflow="overflow"/>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Định</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dạng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áp</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dụng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cho</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ND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một</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nhóm</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các</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tag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trong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tài</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liệu</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a:t>
                      </a: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solidFill>
                            <a:schemeClr val="tx2">
                              <a:lumMod val="75000"/>
                            </a:schemeClr>
                          </a:solidFill>
                          <a:effectLst/>
                          <a:latin typeface="Tahoma" panose="020B0604030504040204" pitchFamily="34" charset="0"/>
                        </a:rPr>
                        <a:t>h1,h2,h3 {background-color: orange;}</a:t>
                      </a:r>
                      <a:br>
                        <a:rPr kumimoji="0" lang="en-US" sz="1400" u="none" strike="noStrike" cap="none" normalizeH="0" baseline="0" dirty="0">
                          <a:ln>
                            <a:noFill/>
                          </a:ln>
                          <a:effectLst/>
                          <a:latin typeface="Tahoma" panose="020B0604030504040204" pitchFamily="34" charset="0"/>
                        </a:rPr>
                      </a:br>
                      <a:r>
                        <a:rPr kumimoji="0" lang="en-US" sz="1200" u="none" strike="noStrike" cap="none" normalizeH="0" baseline="0" dirty="0">
                          <a:ln>
                            <a:noFill/>
                          </a:ln>
                          <a:effectLst/>
                          <a:latin typeface="Tahoma" panose="020B0604030504040204" pitchFamily="34" charset="0"/>
                        </a:rPr>
                        <a:t>/* ND </a:t>
                      </a:r>
                      <a:r>
                        <a:rPr kumimoji="0" lang="en-US" sz="1200" u="none" strike="noStrike" cap="none" normalizeH="0" baseline="0" dirty="0" err="1">
                          <a:ln>
                            <a:noFill/>
                          </a:ln>
                          <a:effectLst/>
                          <a:latin typeface="Tahoma" panose="020B0604030504040204" pitchFamily="34" charset="0"/>
                        </a:rPr>
                        <a:t>của</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các</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thẻ</a:t>
                      </a:r>
                      <a:r>
                        <a:rPr kumimoji="0" lang="en-US" sz="1200" u="none" strike="noStrike" cap="none" normalizeH="0" baseline="0" dirty="0">
                          <a:ln>
                            <a:noFill/>
                          </a:ln>
                          <a:effectLst/>
                          <a:latin typeface="Tahoma" panose="020B0604030504040204" pitchFamily="34" charset="0"/>
                        </a:rPr>
                        <a:t> &lt;h1&gt; &lt;h2&gt; &lt;h3&gt; </a:t>
                      </a:r>
                      <a:r>
                        <a:rPr kumimoji="0" lang="en-US" sz="1200" u="none" strike="noStrike" cap="none" normalizeH="0" baseline="0" dirty="0" err="1">
                          <a:ln>
                            <a:noFill/>
                          </a:ln>
                          <a:effectLst/>
                          <a:latin typeface="Tahoma" panose="020B0604030504040204" pitchFamily="34" charset="0"/>
                        </a:rPr>
                        <a:t>đều</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bị</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định</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dạng</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màu</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nền</a:t>
                      </a:r>
                      <a:r>
                        <a:rPr kumimoji="0" lang="en-US" sz="1200" u="none" strike="noStrike" cap="none" normalizeH="0" baseline="0" dirty="0">
                          <a:ln>
                            <a:noFill/>
                          </a:ln>
                          <a:effectLst/>
                          <a:latin typeface="Tahoma" panose="020B0604030504040204" pitchFamily="34" charset="0"/>
                        </a:rPr>
                        <a:t> = </a:t>
                      </a:r>
                      <a:r>
                        <a:rPr kumimoji="0" lang="en-US" sz="1200" u="none" strike="noStrike" cap="none" normalizeH="0" baseline="0" dirty="0" err="1">
                          <a:ln>
                            <a:noFill/>
                          </a:ln>
                          <a:effectLst/>
                          <a:latin typeface="Tahoma" panose="020B0604030504040204" pitchFamily="34" charset="0"/>
                        </a:rPr>
                        <a:t>màu</a:t>
                      </a:r>
                      <a:r>
                        <a:rPr kumimoji="0" lang="en-US" sz="1200" u="none" strike="noStrike" cap="none" normalizeH="0" baseline="0" dirty="0">
                          <a:ln>
                            <a:noFill/>
                          </a:ln>
                          <a:effectLst/>
                          <a:latin typeface="Tahoma" panose="020B0604030504040204" pitchFamily="34" charset="0"/>
                        </a:rPr>
                        <a:t> cam */</a:t>
                      </a:r>
                      <a:endParaRPr kumimoji="0" 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endParaRPr>
                    </a:p>
                  </a:txBody>
                  <a:tcPr horzOverflow="overflow"/>
                </a:tc>
                <a:extLst>
                  <a:ext uri="{0D108BD9-81ED-4DB2-BD59-A6C34878D82A}">
                    <a16:rowId xmlns:a16="http://schemas.microsoft.com/office/drawing/2014/main" val="10005"/>
                  </a:ext>
                </a:extLst>
              </a:tr>
              <a:tr h="7556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a:ln>
                            <a:noFill/>
                          </a:ln>
                          <a:effectLst/>
                          <a:latin typeface="Tahoma" panose="020B0604030504040204" pitchFamily="34" charset="0"/>
                        </a:rPr>
                        <a:t>Contextual </a:t>
                      </a:r>
                      <a:endParaRPr kumimoji="0" lang="en-US" sz="1400" b="1" i="0" u="none" strike="noStrike" cap="none" normalizeH="0" baseline="0" dirty="0">
                        <a:ln>
                          <a:noFill/>
                        </a:ln>
                        <a:solidFill>
                          <a:schemeClr val="tx1"/>
                        </a:solidFill>
                        <a:effectLst/>
                        <a:latin typeface="Tahoma" panose="020B0604030504040204" pitchFamily="34" charset="0"/>
                        <a:cs typeface="Tahoma" panose="020B0604030504040204" pitchFamily="34" charset="0"/>
                      </a:endParaRPr>
                    </a:p>
                  </a:txBody>
                  <a:tcPr horzOverflow="overflow"/>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Định</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dạng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áp</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dụng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cho</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ND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các</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thẻ</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được</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lồng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trong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một</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thẻ</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cha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nào</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đó</a:t>
                      </a:r>
                      <a:endPar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solidFill>
                            <a:schemeClr val="tx2">
                              <a:lumMod val="75000"/>
                            </a:schemeClr>
                          </a:solidFill>
                          <a:effectLst/>
                          <a:latin typeface="Tahoma" panose="020B0604030504040204" pitchFamily="34" charset="0"/>
                        </a:rPr>
                        <a:t>p strong {color: purple;}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u="none" strike="noStrike" cap="none" normalizeH="0" baseline="0" dirty="0">
                          <a:ln>
                            <a:noFill/>
                          </a:ln>
                          <a:effectLst/>
                          <a:latin typeface="Tahoma" panose="020B0604030504040204" pitchFamily="34" charset="0"/>
                        </a:rPr>
                        <a:t>/* ND </a:t>
                      </a:r>
                      <a:r>
                        <a:rPr kumimoji="0" lang="en-US" sz="1200" u="none" strike="noStrike" cap="none" normalizeH="0" baseline="0" dirty="0" err="1">
                          <a:ln>
                            <a:noFill/>
                          </a:ln>
                          <a:effectLst/>
                          <a:latin typeface="Tahoma" panose="020B0604030504040204" pitchFamily="34" charset="0"/>
                        </a:rPr>
                        <a:t>của</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các</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thẻ</a:t>
                      </a:r>
                      <a:r>
                        <a:rPr kumimoji="0" lang="en-US" sz="1200" u="none" strike="noStrike" cap="none" normalizeH="0" baseline="0" dirty="0">
                          <a:ln>
                            <a:noFill/>
                          </a:ln>
                          <a:effectLst/>
                          <a:latin typeface="Tahoma" panose="020B0604030504040204" pitchFamily="34" charset="0"/>
                        </a:rPr>
                        <a:t> &lt;strong&gt; </a:t>
                      </a:r>
                      <a:r>
                        <a:rPr kumimoji="0" lang="en-US" sz="1200" u="none" strike="noStrike" cap="none" normalizeH="0" baseline="0" dirty="0" err="1">
                          <a:ln>
                            <a:noFill/>
                          </a:ln>
                          <a:effectLst/>
                          <a:latin typeface="Tahoma" panose="020B0604030504040204" pitchFamily="34" charset="0"/>
                        </a:rPr>
                        <a:t>nằm</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trong</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thẻ</a:t>
                      </a:r>
                      <a:r>
                        <a:rPr kumimoji="0" lang="en-US" sz="1200" u="none" strike="noStrike" cap="none" normalizeH="0" baseline="0" dirty="0">
                          <a:ln>
                            <a:noFill/>
                          </a:ln>
                          <a:effectLst/>
                          <a:latin typeface="Tahoma" panose="020B0604030504040204" pitchFamily="34" charset="0"/>
                        </a:rPr>
                        <a:t> &lt;p&gt; </a:t>
                      </a:r>
                      <a:r>
                        <a:rPr kumimoji="0" lang="en-US" sz="1200" u="none" strike="noStrike" cap="none" normalizeH="0" baseline="0" dirty="0" err="1">
                          <a:ln>
                            <a:noFill/>
                          </a:ln>
                          <a:effectLst/>
                          <a:latin typeface="Tahoma" panose="020B0604030504040204" pitchFamily="34" charset="0"/>
                        </a:rPr>
                        <a:t>đều</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bị</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định</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dạng</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màu</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chữ</a:t>
                      </a:r>
                      <a:r>
                        <a:rPr kumimoji="0" lang="en-US" sz="1200" u="none" strike="noStrike" cap="none" normalizeH="0" baseline="0" dirty="0">
                          <a:ln>
                            <a:noFill/>
                          </a:ln>
                          <a:effectLst/>
                          <a:latin typeface="Tahoma" panose="020B0604030504040204" pitchFamily="34" charset="0"/>
                        </a:rPr>
                        <a:t>=</a:t>
                      </a:r>
                      <a:r>
                        <a:rPr kumimoji="0" lang="en-US" sz="1200" u="none" strike="noStrike" cap="none" normalizeH="0" baseline="0" dirty="0" err="1">
                          <a:ln>
                            <a:noFill/>
                          </a:ln>
                          <a:effectLst/>
                          <a:latin typeface="Tahoma" panose="020B0604030504040204" pitchFamily="34" charset="0"/>
                        </a:rPr>
                        <a:t>màu</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tía</a:t>
                      </a:r>
                      <a:r>
                        <a:rPr kumimoji="0" lang="en-US" sz="1200" u="none" strike="noStrike" cap="none" normalizeH="0" baseline="0" dirty="0">
                          <a:ln>
                            <a:noFill/>
                          </a:ln>
                          <a:effectLst/>
                          <a:latin typeface="Tahoma" panose="020B0604030504040204" pitchFamily="34" charset="0"/>
                        </a:rPr>
                        <a:t> */</a:t>
                      </a:r>
                      <a:endParaRPr kumimoji="0" lang="en-US" sz="1200" b="0" i="0" u="none" strike="noStrike" cap="none" normalizeH="0" baseline="0" dirty="0">
                        <a:ln>
                          <a:noFill/>
                        </a:ln>
                        <a:solidFill>
                          <a:schemeClr val="tx1"/>
                        </a:solidFill>
                        <a:effectLst/>
                        <a:latin typeface="Tahoma" panose="020B0604030504040204" pitchFamily="34" charset="0"/>
                        <a:cs typeface="Tahoma" panose="020B0604030504040204" pitchFamily="34" charset="0"/>
                      </a:endParaRPr>
                    </a:p>
                  </a:txBody>
                  <a:tcPr horzOverflow="overflow"/>
                </a:tc>
                <a:extLst>
                  <a:ext uri="{0D108BD9-81ED-4DB2-BD59-A6C34878D82A}">
                    <a16:rowId xmlns:a16="http://schemas.microsoft.com/office/drawing/2014/main" val="10006"/>
                  </a:ext>
                </a:extLst>
              </a:tr>
              <a:tr h="7556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ahoma" panose="020B0604030504040204" pitchFamily="34" charset="0"/>
                          <a:cs typeface="Tahoma" panose="020B0604030504040204" pitchFamily="34" charset="0"/>
                        </a:rPr>
                        <a:t>Pseudo Class</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ahoma" panose="020B0604030504040204" pitchFamily="34" charset="0"/>
                          <a:cs typeface="Tahoma" panose="020B0604030504040204" pitchFamily="34" charset="0"/>
                        </a:rPr>
                        <a:t>Pseudo element</a:t>
                      </a:r>
                    </a:p>
                  </a:txBody>
                  <a:tcPr horzOverflow="overflow"/>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Định</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dạng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được</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áp</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dụng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dựa</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vào</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trạng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thái</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của</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các</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Element.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Không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xuất</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hiện</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trong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mã</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lệnh</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HTML)</a:t>
                      </a:r>
                    </a:p>
                  </a:txBody>
                  <a:tcP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ahoma" panose="020B0604030504040204" pitchFamily="34" charset="0"/>
                        <a:cs typeface="Tahoma" panose="020B0604030504040204" pitchFamily="34" charset="0"/>
                      </a:endParaRPr>
                    </a:p>
                  </a:txBody>
                  <a:tcPr horzOverflow="overflow"/>
                </a:tc>
                <a:extLst>
                  <a:ext uri="{0D108BD9-81ED-4DB2-BD59-A6C34878D82A}">
                    <a16:rowId xmlns:a16="http://schemas.microsoft.com/office/drawing/2014/main" val="10007"/>
                  </a:ext>
                </a:extLst>
              </a:tr>
            </a:tbl>
          </a:graphicData>
        </a:graphic>
      </p:graphicFrame>
      <p:sp>
        <p:nvSpPr>
          <p:cNvPr id="7" name="Rectangle 6"/>
          <p:cNvSpPr/>
          <p:nvPr/>
        </p:nvSpPr>
        <p:spPr bwMode="auto">
          <a:xfrm>
            <a:off x="1828800" y="2961501"/>
            <a:ext cx="7105135" cy="766120"/>
          </a:xfrm>
          <a:prstGeom prst="rect">
            <a:avLst/>
          </a:prstGeom>
          <a:solidFill>
            <a:schemeClr val="bg1"/>
          </a:solidFill>
          <a:ln w="9525" cap="flat" cmpd="sng" algn="ctr">
            <a:no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dirty="0">
              <a:ln>
                <a:noFill/>
              </a:ln>
              <a:solidFill>
                <a:schemeClr val="tx1"/>
              </a:solidFill>
              <a:effectLst/>
              <a:latin typeface="Tahoma" panose="020B0604030504040204" pitchFamily="34" charset="0"/>
              <a:ea typeface="MS PGothic" pitchFamily="34" charset="-128"/>
              <a:cs typeface="Tahoma" panose="020B0604030504040204" pitchFamily="34" charset="0"/>
            </a:endParaRPr>
          </a:p>
        </p:txBody>
      </p:sp>
      <p:sp>
        <p:nvSpPr>
          <p:cNvPr id="8" name="Rectangle 7"/>
          <p:cNvSpPr/>
          <p:nvPr/>
        </p:nvSpPr>
        <p:spPr bwMode="auto">
          <a:xfrm>
            <a:off x="1828800" y="3719382"/>
            <a:ext cx="7105135" cy="766120"/>
          </a:xfrm>
          <a:prstGeom prst="rect">
            <a:avLst/>
          </a:prstGeom>
          <a:solidFill>
            <a:schemeClr val="bg1"/>
          </a:solidFill>
          <a:ln w="9525" cap="flat" cmpd="sng" algn="ctr">
            <a:no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dirty="0">
              <a:ln>
                <a:noFill/>
              </a:ln>
              <a:solidFill>
                <a:schemeClr val="tx1"/>
              </a:solidFill>
              <a:effectLst/>
              <a:latin typeface="Tahoma" panose="020B0604030504040204" pitchFamily="34" charset="0"/>
              <a:ea typeface="MS PGothic" pitchFamily="34" charset="-128"/>
              <a:cs typeface="Tahoma" panose="020B0604030504040204" pitchFamily="34" charset="0"/>
            </a:endParaRPr>
          </a:p>
        </p:txBody>
      </p:sp>
      <p:sp>
        <p:nvSpPr>
          <p:cNvPr id="9" name="Rectangle 8"/>
          <p:cNvSpPr/>
          <p:nvPr/>
        </p:nvSpPr>
        <p:spPr bwMode="auto">
          <a:xfrm>
            <a:off x="1828800" y="4477263"/>
            <a:ext cx="7105135" cy="766120"/>
          </a:xfrm>
          <a:prstGeom prst="rect">
            <a:avLst/>
          </a:prstGeom>
          <a:solidFill>
            <a:schemeClr val="bg1"/>
          </a:solidFill>
          <a:ln w="9525" cap="flat" cmpd="sng" algn="ctr">
            <a:no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dirty="0">
              <a:ln>
                <a:noFill/>
              </a:ln>
              <a:solidFill>
                <a:schemeClr val="tx1"/>
              </a:solidFill>
              <a:effectLst/>
              <a:latin typeface="Tahoma" panose="020B0604030504040204" pitchFamily="34" charset="0"/>
              <a:ea typeface="MS PGothic" pitchFamily="34" charset="-128"/>
              <a:cs typeface="Tahoma" panose="020B0604030504040204" pitchFamily="34" charset="0"/>
            </a:endParaRPr>
          </a:p>
        </p:txBody>
      </p:sp>
      <p:sp>
        <p:nvSpPr>
          <p:cNvPr id="10" name="Rectangle 9"/>
          <p:cNvSpPr/>
          <p:nvPr/>
        </p:nvSpPr>
        <p:spPr bwMode="auto">
          <a:xfrm>
            <a:off x="1828800" y="5235144"/>
            <a:ext cx="7105135" cy="766120"/>
          </a:xfrm>
          <a:prstGeom prst="rect">
            <a:avLst/>
          </a:prstGeom>
          <a:solidFill>
            <a:schemeClr val="bg1"/>
          </a:solidFill>
          <a:ln w="9525" cap="flat" cmpd="sng" algn="ctr">
            <a:no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dirty="0">
              <a:ln>
                <a:noFill/>
              </a:ln>
              <a:solidFill>
                <a:schemeClr val="tx1"/>
              </a:solidFill>
              <a:effectLst/>
              <a:latin typeface="Tahoma" panose="020B0604030504040204" pitchFamily="34" charset="0"/>
              <a:ea typeface="MS PGothic" pitchFamily="34" charset="-128"/>
              <a:cs typeface="Tahoma" panose="020B0604030504040204" pitchFamily="34" charset="0"/>
            </a:endParaRPr>
          </a:p>
        </p:txBody>
      </p:sp>
      <p:sp>
        <p:nvSpPr>
          <p:cNvPr id="11" name="Rectangle 10"/>
          <p:cNvSpPr/>
          <p:nvPr/>
        </p:nvSpPr>
        <p:spPr bwMode="auto">
          <a:xfrm>
            <a:off x="1828800" y="5993027"/>
            <a:ext cx="7105135" cy="766120"/>
          </a:xfrm>
          <a:prstGeom prst="rect">
            <a:avLst/>
          </a:prstGeom>
          <a:solidFill>
            <a:schemeClr val="bg1"/>
          </a:solidFill>
          <a:ln w="9525" cap="flat" cmpd="sng" algn="ctr">
            <a:no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dirty="0">
              <a:ln>
                <a:noFill/>
              </a:ln>
              <a:solidFill>
                <a:schemeClr val="tx1"/>
              </a:solidFill>
              <a:effectLst/>
              <a:latin typeface="Tahoma" panose="020B0604030504040204" pitchFamily="34" charset="0"/>
              <a:ea typeface="MS PGothic" pitchFamily="34" charset="-128"/>
              <a:cs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Selector trong CSS – Class rules</a:t>
            </a:r>
          </a:p>
        </p:txBody>
      </p:sp>
      <p:sp>
        <p:nvSpPr>
          <p:cNvPr id="3" name="Content Placeholder 2"/>
          <p:cNvSpPr>
            <a:spLocks noGrp="1"/>
          </p:cNvSpPr>
          <p:nvPr>
            <p:ph idx="1"/>
          </p:nvPr>
        </p:nvSpPr>
        <p:spPr>
          <a:xfrm>
            <a:off x="685800" y="1776413"/>
            <a:ext cx="7775575" cy="1485771"/>
          </a:xfrm>
        </p:spPr>
        <p:txBody>
          <a:bodyPr/>
          <a:lstStyle/>
          <a:p>
            <a:r>
              <a:rPr lang="en-US"/>
              <a:t>Có hiệu ứng trên tất cả các loại tag có cùng giá trị thuộc tính </a:t>
            </a:r>
            <a:r>
              <a:rPr lang="en-US" b="1"/>
              <a:t>class</a:t>
            </a:r>
            <a:r>
              <a:rPr lang="en-US"/>
              <a:t>.</a:t>
            </a:r>
          </a:p>
          <a:p>
            <a:r>
              <a:rPr lang="en-US"/>
              <a:t>Ví dụ :</a:t>
            </a:r>
          </a:p>
          <a:p>
            <a:endParaRPr lang="en-US"/>
          </a:p>
        </p:txBody>
      </p:sp>
      <p:pic>
        <p:nvPicPr>
          <p:cNvPr id="4098" name="Picture 2"/>
          <p:cNvPicPr>
            <a:picLocks noChangeAspect="1" noChangeArrowheads="1"/>
          </p:cNvPicPr>
          <p:nvPr/>
        </p:nvPicPr>
        <p:blipFill>
          <a:blip r:embed="rId2"/>
          <a:srcRect/>
          <a:stretch>
            <a:fillRect/>
          </a:stretch>
        </p:blipFill>
        <p:spPr bwMode="auto">
          <a:xfrm>
            <a:off x="305315" y="3547161"/>
            <a:ext cx="5295900" cy="24574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099" name="Picture 3"/>
          <p:cNvPicPr>
            <a:picLocks noChangeAspect="1" noChangeArrowheads="1"/>
          </p:cNvPicPr>
          <p:nvPr/>
        </p:nvPicPr>
        <p:blipFill>
          <a:blip r:embed="rId3"/>
          <a:srcRect/>
          <a:stretch>
            <a:fillRect/>
          </a:stretch>
        </p:blipFill>
        <p:spPr bwMode="auto">
          <a:xfrm>
            <a:off x="5010150" y="2387300"/>
            <a:ext cx="4133850" cy="26765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Rectangle 5"/>
          <p:cNvSpPr/>
          <p:nvPr/>
        </p:nvSpPr>
        <p:spPr bwMode="auto">
          <a:xfrm>
            <a:off x="1395208" y="4333181"/>
            <a:ext cx="1132839" cy="185031"/>
          </a:xfrm>
          <a:prstGeom prst="rect">
            <a:avLst/>
          </a:prstGeom>
          <a:solidFill>
            <a:srgbClr val="FFFF99">
              <a:alpha val="29804"/>
            </a:srgbClr>
          </a:solidFill>
          <a:ln w="9525" cap="flat" cmpd="sng" algn="ctr">
            <a:solidFill>
              <a:srgbClr val="FFC000"/>
            </a:solid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dirty="0">
              <a:ln>
                <a:noFill/>
              </a:ln>
              <a:solidFill>
                <a:schemeClr val="tx1"/>
              </a:solidFill>
              <a:effectLst/>
              <a:latin typeface="Tahoma" panose="020B0604030504040204" pitchFamily="34" charset="0"/>
              <a:ea typeface="MS PGothic" pitchFamily="34" charset="-128"/>
              <a:cs typeface="Tahoma" panose="020B0604030504040204" pitchFamily="34" charset="0"/>
            </a:endParaRPr>
          </a:p>
        </p:txBody>
      </p:sp>
      <p:sp>
        <p:nvSpPr>
          <p:cNvPr id="7" name="Rectangle 6"/>
          <p:cNvSpPr/>
          <p:nvPr/>
        </p:nvSpPr>
        <p:spPr bwMode="auto">
          <a:xfrm>
            <a:off x="1395208" y="5184828"/>
            <a:ext cx="1607968" cy="185031"/>
          </a:xfrm>
          <a:prstGeom prst="rect">
            <a:avLst/>
          </a:prstGeom>
          <a:solidFill>
            <a:srgbClr val="FFFF99">
              <a:alpha val="29804"/>
            </a:srgbClr>
          </a:solidFill>
          <a:ln w="9525" cap="flat" cmpd="sng" algn="ctr">
            <a:solidFill>
              <a:srgbClr val="FFC000"/>
            </a:solid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dirty="0">
              <a:ln>
                <a:noFill/>
              </a:ln>
              <a:solidFill>
                <a:schemeClr val="tx1"/>
              </a:solidFill>
              <a:effectLst/>
              <a:latin typeface="Tahoma" panose="020B0604030504040204" pitchFamily="34" charset="0"/>
              <a:ea typeface="MS PGothic" pitchFamily="34" charset="-128"/>
              <a:cs typeface="Tahoma" panose="020B0604030504040204" pitchFamily="34" charset="0"/>
            </a:endParaRPr>
          </a:p>
        </p:txBody>
      </p:sp>
      <p:sp>
        <p:nvSpPr>
          <p:cNvPr id="8" name="Rectangle 7"/>
          <p:cNvSpPr/>
          <p:nvPr/>
        </p:nvSpPr>
        <p:spPr bwMode="auto">
          <a:xfrm>
            <a:off x="1323490" y="5364123"/>
            <a:ext cx="1616934" cy="176066"/>
          </a:xfrm>
          <a:prstGeom prst="rect">
            <a:avLst/>
          </a:prstGeom>
          <a:solidFill>
            <a:srgbClr val="FFFF99">
              <a:alpha val="29804"/>
            </a:srgbClr>
          </a:solidFill>
          <a:ln w="9525" cap="flat" cmpd="sng" algn="ctr">
            <a:solidFill>
              <a:srgbClr val="FFC000"/>
            </a:solid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dirty="0">
              <a:ln>
                <a:noFill/>
              </a:ln>
              <a:solidFill>
                <a:schemeClr val="tx1"/>
              </a:solidFill>
              <a:effectLst/>
              <a:latin typeface="Tahoma" panose="020B0604030504040204" pitchFamily="34" charset="0"/>
              <a:ea typeface="MS PGothic" pitchFamily="34" charset="-128"/>
              <a:cs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dissolve">
                                      <p:cBhvr>
                                        <p:cTn id="7" dur="500"/>
                                        <p:tgtEl>
                                          <p:spTgt spid="4098"/>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4099"/>
                                        </p:tgtEl>
                                        <p:attrNameLst>
                                          <p:attrName>style.visibility</p:attrName>
                                        </p:attrNameLst>
                                      </p:cBhvr>
                                      <p:to>
                                        <p:strVal val="visible"/>
                                      </p:to>
                                    </p:set>
                                    <p:animEffect transition="in" filter="dissolve">
                                      <p:cBhvr>
                                        <p:cTn id="11" dur="500"/>
                                        <p:tgtEl>
                                          <p:spTgt spid="409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1828800" y="2961501"/>
            <a:ext cx="7105135" cy="766120"/>
          </a:xfrm>
          <a:prstGeom prst="rect">
            <a:avLst/>
          </a:prstGeom>
          <a:solidFill>
            <a:schemeClr val="bg1"/>
          </a:solidFill>
          <a:ln w="9525" cap="flat" cmpd="sng" algn="ctr">
            <a:no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dirty="0">
              <a:ln>
                <a:noFill/>
              </a:ln>
              <a:solidFill>
                <a:schemeClr val="tx1"/>
              </a:solidFill>
              <a:effectLst/>
              <a:latin typeface="Tahoma" panose="020B0604030504040204" pitchFamily="34" charset="0"/>
              <a:ea typeface="MS PGothic" pitchFamily="34" charset="-128"/>
              <a:cs typeface="Tahoma" panose="020B0604030504040204" pitchFamily="34" charset="0"/>
            </a:endParaRPr>
          </a:p>
        </p:txBody>
      </p:sp>
      <p:sp>
        <p:nvSpPr>
          <p:cNvPr id="6" name="Rectangle 5"/>
          <p:cNvSpPr/>
          <p:nvPr/>
        </p:nvSpPr>
        <p:spPr bwMode="auto">
          <a:xfrm>
            <a:off x="1828800" y="2203620"/>
            <a:ext cx="7105135" cy="766120"/>
          </a:xfrm>
          <a:prstGeom prst="rect">
            <a:avLst/>
          </a:prstGeom>
          <a:solidFill>
            <a:schemeClr val="bg1"/>
          </a:solidFill>
          <a:ln w="9525" cap="flat" cmpd="sng" algn="ctr">
            <a:no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dirty="0">
              <a:ln>
                <a:noFill/>
              </a:ln>
              <a:solidFill>
                <a:schemeClr val="tx1"/>
              </a:solidFill>
              <a:effectLst/>
              <a:latin typeface="Tahoma" panose="020B0604030504040204" pitchFamily="34" charset="0"/>
              <a:ea typeface="MS PGothic" pitchFamily="34" charset="-128"/>
              <a:cs typeface="Tahoma" panose="020B0604030504040204" pitchFamily="34" charset="0"/>
            </a:endParaRPr>
          </a:p>
        </p:txBody>
      </p:sp>
      <p:sp>
        <p:nvSpPr>
          <p:cNvPr id="5" name="Rectangle 4"/>
          <p:cNvSpPr/>
          <p:nvPr/>
        </p:nvSpPr>
        <p:spPr bwMode="auto">
          <a:xfrm>
            <a:off x="1828800" y="1470454"/>
            <a:ext cx="7105135" cy="741405"/>
          </a:xfrm>
          <a:prstGeom prst="rect">
            <a:avLst/>
          </a:prstGeom>
          <a:solidFill>
            <a:schemeClr val="bg1"/>
          </a:solidFill>
          <a:ln w="9525" cap="flat" cmpd="sng" algn="ctr">
            <a:no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dirty="0">
              <a:ln>
                <a:noFill/>
              </a:ln>
              <a:solidFill>
                <a:schemeClr val="tx1"/>
              </a:solidFill>
              <a:effectLst/>
              <a:latin typeface="Tahoma" panose="020B0604030504040204" pitchFamily="34" charset="0"/>
              <a:ea typeface="MS PGothic" pitchFamily="34" charset="-128"/>
              <a:cs typeface="Tahoma" panose="020B0604030504040204" pitchFamily="34" charset="0"/>
            </a:endParaRPr>
          </a:p>
        </p:txBody>
      </p:sp>
      <p:sp>
        <p:nvSpPr>
          <p:cNvPr id="2" name="Title 1"/>
          <p:cNvSpPr>
            <a:spLocks noGrp="1"/>
          </p:cNvSpPr>
          <p:nvPr>
            <p:ph type="title"/>
          </p:nvPr>
        </p:nvSpPr>
        <p:spPr>
          <a:xfrm>
            <a:off x="153988" y="562620"/>
            <a:ext cx="8245475" cy="498475"/>
          </a:xfrm>
        </p:spPr>
        <p:txBody>
          <a:bodyPr>
            <a:normAutofit fontScale="90000"/>
          </a:bodyPr>
          <a:lstStyle/>
          <a:p>
            <a:r>
              <a:rPr lang="en-US"/>
              <a:t>Selector trong CSS</a:t>
            </a:r>
          </a:p>
        </p:txBody>
      </p:sp>
      <p:graphicFrame>
        <p:nvGraphicFramePr>
          <p:cNvPr id="4" name="Content Placeholder 3"/>
          <p:cNvGraphicFramePr>
            <a:graphicFrameLocks noGrp="1"/>
          </p:cNvGraphicFramePr>
          <p:nvPr>
            <p:ph idx="1"/>
          </p:nvPr>
        </p:nvGraphicFramePr>
        <p:xfrm>
          <a:off x="203201" y="1050645"/>
          <a:ext cx="8740773" cy="5696142"/>
        </p:xfrm>
        <a:graphic>
          <a:graphicData uri="http://schemas.openxmlformats.org/drawingml/2006/table">
            <a:tbl>
              <a:tblPr firstRow="1" bandRow="1">
                <a:tableStyleId>{5C22544A-7EE6-4342-B048-85BDC9FD1C3A}</a:tableStyleId>
              </a:tblPr>
              <a:tblGrid>
                <a:gridCol w="1600885">
                  <a:extLst>
                    <a:ext uri="{9D8B030D-6E8A-4147-A177-3AD203B41FA5}">
                      <a16:colId xmlns:a16="http://schemas.microsoft.com/office/drawing/2014/main" val="20000"/>
                    </a:ext>
                  </a:extLst>
                </a:gridCol>
                <a:gridCol w="3467825">
                  <a:extLst>
                    <a:ext uri="{9D8B030D-6E8A-4147-A177-3AD203B41FA5}">
                      <a16:colId xmlns:a16="http://schemas.microsoft.com/office/drawing/2014/main" val="20001"/>
                    </a:ext>
                  </a:extLst>
                </a:gridCol>
                <a:gridCol w="3672063">
                  <a:extLst>
                    <a:ext uri="{9D8B030D-6E8A-4147-A177-3AD203B41FA5}">
                      <a16:colId xmlns:a16="http://schemas.microsoft.com/office/drawing/2014/main" val="20002"/>
                    </a:ext>
                  </a:extLst>
                </a:gridCol>
              </a:tblGrid>
              <a:tr h="406508">
                <a:tc>
                  <a:txBody>
                    <a:bodyPr/>
                    <a:lstStyle/>
                    <a:p>
                      <a:r>
                        <a:rPr lang="en-US" dirty="0" err="1">
                          <a:latin typeface="Tahoma" panose="020B0604030504040204" pitchFamily="34" charset="0"/>
                        </a:rPr>
                        <a:t>Loại</a:t>
                      </a:r>
                      <a:endParaRPr lang="en-US" dirty="0">
                        <a:latin typeface="Tahoma" panose="020B0604030504040204" pitchFamily="34" charset="0"/>
                      </a:endParaRPr>
                    </a:p>
                  </a:txBody>
                  <a:tcPr/>
                </a:tc>
                <a:tc>
                  <a:txBody>
                    <a:bodyPr/>
                    <a:lstStyle/>
                    <a:p>
                      <a:r>
                        <a:rPr lang="en-US" dirty="0" err="1">
                          <a:latin typeface="Tahoma" panose="020B0604030504040204" pitchFamily="34" charset="0"/>
                        </a:rPr>
                        <a:t>Mô</a:t>
                      </a:r>
                      <a:r>
                        <a:rPr lang="en-US" baseline="0" dirty="0">
                          <a:latin typeface="Tahoma" panose="020B0604030504040204" pitchFamily="34" charset="0"/>
                        </a:rPr>
                        <a:t> </a:t>
                      </a:r>
                      <a:r>
                        <a:rPr lang="en-US" baseline="0" dirty="0" err="1">
                          <a:latin typeface="Tahoma" panose="020B0604030504040204" pitchFamily="34" charset="0"/>
                        </a:rPr>
                        <a:t>tả</a:t>
                      </a:r>
                      <a:r>
                        <a:rPr lang="en-US" baseline="0" dirty="0">
                          <a:latin typeface="Tahoma" panose="020B0604030504040204" pitchFamily="34" charset="0"/>
                        </a:rPr>
                        <a:t> </a:t>
                      </a:r>
                      <a:r>
                        <a:rPr lang="en-US" baseline="0" dirty="0" err="1">
                          <a:latin typeface="Tahoma" panose="020B0604030504040204" pitchFamily="34" charset="0"/>
                        </a:rPr>
                        <a:t>phạm</a:t>
                      </a:r>
                      <a:r>
                        <a:rPr lang="en-US" baseline="0" dirty="0">
                          <a:latin typeface="Tahoma" panose="020B0604030504040204" pitchFamily="34" charset="0"/>
                        </a:rPr>
                        <a:t> vi </a:t>
                      </a:r>
                      <a:r>
                        <a:rPr lang="en-US" baseline="0" dirty="0" err="1">
                          <a:latin typeface="Tahoma" panose="020B0604030504040204" pitchFamily="34" charset="0"/>
                        </a:rPr>
                        <a:t>ảnh</a:t>
                      </a:r>
                      <a:r>
                        <a:rPr lang="en-US" baseline="0" dirty="0">
                          <a:latin typeface="Tahoma" panose="020B0604030504040204" pitchFamily="34" charset="0"/>
                        </a:rPr>
                        <a:t> </a:t>
                      </a:r>
                      <a:r>
                        <a:rPr lang="en-US" baseline="0" dirty="0" err="1">
                          <a:latin typeface="Tahoma" panose="020B0604030504040204" pitchFamily="34" charset="0"/>
                        </a:rPr>
                        <a:t>hưởng</a:t>
                      </a:r>
                      <a:endParaRPr lang="en-US" dirty="0">
                        <a:latin typeface="Tahoma" panose="020B0604030504040204" pitchFamily="34" charset="0"/>
                      </a:endParaRPr>
                    </a:p>
                  </a:txBody>
                  <a:tcPr/>
                </a:tc>
                <a:tc>
                  <a:txBody>
                    <a:bodyPr/>
                    <a:lstStyle/>
                    <a:p>
                      <a:r>
                        <a:rPr lang="en-US" dirty="0" err="1">
                          <a:latin typeface="Tahoma" panose="020B0604030504040204" pitchFamily="34" charset="0"/>
                        </a:rPr>
                        <a:t>Ví</a:t>
                      </a:r>
                      <a:r>
                        <a:rPr lang="en-US" baseline="0" dirty="0">
                          <a:latin typeface="Tahoma" panose="020B0604030504040204" pitchFamily="34" charset="0"/>
                        </a:rPr>
                        <a:t> </a:t>
                      </a:r>
                      <a:r>
                        <a:rPr lang="en-US" baseline="0" dirty="0" err="1">
                          <a:latin typeface="Tahoma" panose="020B0604030504040204" pitchFamily="34" charset="0"/>
                        </a:rPr>
                        <a:t>dụ</a:t>
                      </a:r>
                      <a:endParaRPr lang="en-US" dirty="0">
                        <a:latin typeface="Tahoma" panose="020B0604030504040204" pitchFamily="34" charset="0"/>
                      </a:endParaRPr>
                    </a:p>
                  </a:txBody>
                  <a:tcPr/>
                </a:tc>
                <a:extLst>
                  <a:ext uri="{0D108BD9-81ED-4DB2-BD59-A6C34878D82A}">
                    <a16:rowId xmlns:a16="http://schemas.microsoft.com/office/drawing/2014/main" val="10000"/>
                  </a:ext>
                </a:extLst>
              </a:tr>
              <a:tr h="7556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a:ln>
                            <a:noFill/>
                          </a:ln>
                          <a:effectLst/>
                          <a:latin typeface="Tahoma" panose="020B0604030504040204" pitchFamily="34" charset="0"/>
                        </a:rPr>
                        <a:t>element</a:t>
                      </a:r>
                      <a:endParaRPr kumimoji="0" lang="en-US" sz="1400" b="1" i="0" u="none" strike="noStrike" cap="none" normalizeH="0" baseline="0" dirty="0">
                        <a:ln>
                          <a:noFill/>
                        </a:ln>
                        <a:solidFill>
                          <a:schemeClr val="tx1"/>
                        </a:solidFill>
                        <a:effectLst/>
                        <a:latin typeface="Tahoma" panose="020B0604030504040204" pitchFamily="34" charset="0"/>
                        <a:cs typeface="Tahoma" panose="020B0604030504040204" pitchFamily="34" charset="0"/>
                      </a:endParaRPr>
                    </a:p>
                  </a:txBody>
                  <a:tcPr horzOverflow="overflow"/>
                </a:tc>
                <a:tc>
                  <a:txBody>
                    <a:bodyPr/>
                    <a:lstStyle/>
                    <a:p>
                      <a:pPr marL="0" marR="0" lvl="0" indent="0" algn="l" defTabSz="914400" rtl="0" eaLnBrk="1" fontAlgn="base" latinLnBrk="0" hangingPunct="1">
                        <a:lnSpc>
                          <a:spcPct val="100000"/>
                        </a:lnSpc>
                        <a:spcBef>
                          <a:spcPts val="0"/>
                        </a:spcBef>
                        <a:spcAft>
                          <a:spcPts val="0"/>
                        </a:spcAft>
                        <a:buClrTx/>
                        <a:buSzTx/>
                        <a:buFont typeface="Arial" pitchFamily="34" charset="0"/>
                        <a:buNone/>
                        <a:tabLst/>
                      </a:pPr>
                      <a:r>
                        <a:rPr kumimoji="0" lang="en-US" sz="1400" b="0" i="0" u="none" strike="noStrike" cap="none" normalizeH="0" baseline="0" dirty="0" err="1">
                          <a:ln>
                            <a:noFill/>
                          </a:ln>
                          <a:solidFill>
                            <a:schemeClr val="tx1"/>
                          </a:solidFill>
                          <a:effectLst/>
                          <a:latin typeface="Tahoma" panose="020B0604030504040204" pitchFamily="34" charset="0"/>
                          <a:cs typeface="Tahoma" panose="020B0604030504040204" pitchFamily="34" charset="0"/>
                        </a:rPr>
                        <a:t>Định</a:t>
                      </a:r>
                      <a:r>
                        <a:rPr kumimoji="0" 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rPr>
                        <a:t> </a:t>
                      </a:r>
                      <a:r>
                        <a:rPr kumimoji="0" lang="en-US" sz="1400" b="0" i="0" u="none" strike="noStrike" cap="none" normalizeH="0" baseline="0" dirty="0" err="1">
                          <a:ln>
                            <a:noFill/>
                          </a:ln>
                          <a:solidFill>
                            <a:schemeClr val="tx1"/>
                          </a:solidFill>
                          <a:effectLst/>
                          <a:latin typeface="Tahoma" panose="020B0604030504040204" pitchFamily="34" charset="0"/>
                          <a:cs typeface="Tahoma" panose="020B0604030504040204" pitchFamily="34" charset="0"/>
                        </a:rPr>
                        <a:t>dạng</a:t>
                      </a:r>
                      <a:r>
                        <a:rPr kumimoji="0" 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rPr>
                        <a:t> </a:t>
                      </a:r>
                      <a:r>
                        <a:rPr kumimoji="0" lang="en-US" sz="1400" b="0" i="0" u="none" strike="noStrike" cap="none" normalizeH="0" baseline="0" dirty="0" err="1">
                          <a:ln>
                            <a:noFill/>
                          </a:ln>
                          <a:solidFill>
                            <a:schemeClr val="tx1"/>
                          </a:solidFill>
                          <a:effectLst/>
                          <a:latin typeface="Tahoma" panose="020B0604030504040204" pitchFamily="34" charset="0"/>
                          <a:cs typeface="Tahoma" panose="020B0604030504040204" pitchFamily="34" charset="0"/>
                        </a:rPr>
                        <a:t>áp</a:t>
                      </a:r>
                      <a:r>
                        <a:rPr kumimoji="0" 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rPr>
                        <a:t> </a:t>
                      </a:r>
                      <a:r>
                        <a:rPr kumimoji="0" lang="en-US" sz="1400" b="0" i="0" u="none" strike="noStrike" cap="none" normalizeH="0" baseline="0" dirty="0" err="1">
                          <a:ln>
                            <a:noFill/>
                          </a:ln>
                          <a:solidFill>
                            <a:schemeClr val="tx1"/>
                          </a:solidFill>
                          <a:effectLst/>
                          <a:latin typeface="Tahoma" panose="020B0604030504040204" pitchFamily="34" charset="0"/>
                          <a:cs typeface="Tahoma" panose="020B0604030504040204" pitchFamily="34" charset="0"/>
                        </a:rPr>
                        <a:t>dụng</a:t>
                      </a:r>
                      <a:r>
                        <a:rPr kumimoji="0" 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rPr>
                        <a:t> </a:t>
                      </a:r>
                      <a:r>
                        <a:rPr kumimoji="0" lang="en-US" sz="1400" b="0" i="0" u="none" strike="noStrike" cap="none" normalizeH="0" baseline="0" dirty="0" err="1">
                          <a:ln>
                            <a:noFill/>
                          </a:ln>
                          <a:solidFill>
                            <a:schemeClr val="tx1"/>
                          </a:solidFill>
                          <a:effectLst/>
                          <a:latin typeface="Tahoma" panose="020B0604030504040204" pitchFamily="34" charset="0"/>
                          <a:cs typeface="Tahoma" panose="020B0604030504040204" pitchFamily="34" charset="0"/>
                        </a:rPr>
                        <a:t>cho</a:t>
                      </a:r>
                      <a:r>
                        <a:rPr kumimoji="0" 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rPr>
                        <a:t> ND </a:t>
                      </a:r>
                      <a:r>
                        <a:rPr kumimoji="0" lang="en-US" sz="1400" b="0" i="0" u="none" strike="noStrike" cap="none" normalizeH="0" baseline="0" dirty="0" err="1">
                          <a:ln>
                            <a:noFill/>
                          </a:ln>
                          <a:solidFill>
                            <a:schemeClr val="tx1"/>
                          </a:solidFill>
                          <a:effectLst/>
                          <a:latin typeface="Tahoma" panose="020B0604030504040204" pitchFamily="34" charset="0"/>
                          <a:cs typeface="Tahoma" panose="020B0604030504040204" pitchFamily="34" charset="0"/>
                        </a:rPr>
                        <a:t>tất</a:t>
                      </a:r>
                      <a:r>
                        <a:rPr kumimoji="0" 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rPr>
                        <a:t> </a:t>
                      </a:r>
                      <a:r>
                        <a:rPr kumimoji="0" lang="en-US" sz="1400" b="0" i="0" u="none" strike="noStrike" cap="none" normalizeH="0" baseline="0" dirty="0" err="1">
                          <a:ln>
                            <a:noFill/>
                          </a:ln>
                          <a:solidFill>
                            <a:schemeClr val="tx1"/>
                          </a:solidFill>
                          <a:effectLst/>
                          <a:latin typeface="Tahoma" panose="020B0604030504040204" pitchFamily="34" charset="0"/>
                          <a:cs typeface="Tahoma" panose="020B0604030504040204" pitchFamily="34" charset="0"/>
                        </a:rPr>
                        <a:t>cả</a:t>
                      </a:r>
                      <a:r>
                        <a:rPr kumimoji="0" 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rPr>
                        <a:t> </a:t>
                      </a:r>
                      <a:r>
                        <a:rPr kumimoji="0" lang="en-US" sz="1400" b="0" i="0" u="none" strike="noStrike" cap="none" normalizeH="0" baseline="0" dirty="0" err="1">
                          <a:ln>
                            <a:noFill/>
                          </a:ln>
                          <a:solidFill>
                            <a:schemeClr val="tx1"/>
                          </a:solidFill>
                          <a:effectLst/>
                          <a:latin typeface="Tahoma" panose="020B0604030504040204" pitchFamily="34" charset="0"/>
                          <a:cs typeface="Tahoma" panose="020B0604030504040204" pitchFamily="34" charset="0"/>
                        </a:rPr>
                        <a:t>các</a:t>
                      </a:r>
                      <a:r>
                        <a:rPr kumimoji="0" 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rPr>
                        <a:t> tag </a:t>
                      </a:r>
                      <a:r>
                        <a:rPr kumimoji="0" lang="en-US" sz="1400" b="1" i="0" u="none" strike="noStrike" cap="none" normalizeH="0" baseline="0" dirty="0">
                          <a:ln>
                            <a:noFill/>
                          </a:ln>
                          <a:solidFill>
                            <a:schemeClr val="tx1"/>
                          </a:solidFill>
                          <a:effectLst/>
                          <a:latin typeface="Tahoma" panose="020B0604030504040204" pitchFamily="34" charset="0"/>
                          <a:cs typeface="Tahoma" panose="020B0604030504040204" pitchFamily="34" charset="0"/>
                        </a:rPr>
                        <a:t>Element </a:t>
                      </a:r>
                      <a:r>
                        <a:rPr kumimoji="0" lang="en-US" sz="1400" b="0" i="0" u="none" strike="noStrike" cap="none" normalizeH="0" baseline="0" dirty="0" err="1">
                          <a:ln>
                            <a:noFill/>
                          </a:ln>
                          <a:solidFill>
                            <a:schemeClr val="tx1"/>
                          </a:solidFill>
                          <a:effectLst/>
                          <a:latin typeface="Tahoma" panose="020B0604030504040204" pitchFamily="34" charset="0"/>
                          <a:cs typeface="Tahoma" panose="020B0604030504040204" pitchFamily="34" charset="0"/>
                        </a:rPr>
                        <a:t>trong</a:t>
                      </a:r>
                      <a:r>
                        <a:rPr kumimoji="0" 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rPr>
                        <a:t> </a:t>
                      </a:r>
                      <a:r>
                        <a:rPr kumimoji="0" lang="en-US" sz="1400" b="0" i="0" u="none" strike="noStrike" cap="none" normalizeH="0" baseline="0" dirty="0" err="1">
                          <a:ln>
                            <a:noFill/>
                          </a:ln>
                          <a:solidFill>
                            <a:schemeClr val="tx1"/>
                          </a:solidFill>
                          <a:effectLst/>
                          <a:latin typeface="Tahoma" panose="020B0604030504040204" pitchFamily="34" charset="0"/>
                          <a:cs typeface="Tahoma" panose="020B0604030504040204" pitchFamily="34" charset="0"/>
                        </a:rPr>
                        <a:t>tài</a:t>
                      </a:r>
                      <a:r>
                        <a:rPr kumimoji="0" 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rPr>
                        <a:t> </a:t>
                      </a:r>
                      <a:r>
                        <a:rPr kumimoji="0" lang="en-US" sz="1400" b="0" i="0" u="none" strike="noStrike" cap="none" normalizeH="0" baseline="0" dirty="0" err="1">
                          <a:ln>
                            <a:noFill/>
                          </a:ln>
                          <a:solidFill>
                            <a:schemeClr val="tx1"/>
                          </a:solidFill>
                          <a:effectLst/>
                          <a:latin typeface="Tahoma" panose="020B0604030504040204" pitchFamily="34" charset="0"/>
                          <a:cs typeface="Tahoma" panose="020B0604030504040204" pitchFamily="34" charset="0"/>
                        </a:rPr>
                        <a:t>liệu</a:t>
                      </a:r>
                      <a:r>
                        <a:rPr kumimoji="0" 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rPr>
                        <a:t> Web</a:t>
                      </a:r>
                    </a:p>
                  </a:txBody>
                  <a:tcP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solidFill>
                            <a:schemeClr val="tx2">
                              <a:lumMod val="75000"/>
                            </a:schemeClr>
                          </a:solidFill>
                          <a:effectLst/>
                          <a:latin typeface="Tahoma" panose="020B0604030504040204" pitchFamily="34" charset="0"/>
                        </a:rPr>
                        <a:t>h1 {color: red;}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u="none" strike="noStrike" cap="none" normalizeH="0" baseline="0" dirty="0">
                          <a:ln>
                            <a:noFill/>
                          </a:ln>
                          <a:effectLst/>
                          <a:latin typeface="Tahoma" panose="020B0604030504040204" pitchFamily="34" charset="0"/>
                        </a:rPr>
                        <a:t>/* ND </a:t>
                      </a:r>
                      <a:r>
                        <a:rPr kumimoji="0" lang="en-US" sz="1200" u="none" strike="noStrike" cap="none" normalizeH="0" baseline="0" dirty="0" err="1">
                          <a:ln>
                            <a:noFill/>
                          </a:ln>
                          <a:effectLst/>
                          <a:latin typeface="Tahoma" panose="020B0604030504040204" pitchFamily="34" charset="0"/>
                        </a:rPr>
                        <a:t>của</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thẻ</a:t>
                      </a:r>
                      <a:r>
                        <a:rPr kumimoji="0" lang="en-US" sz="1200" u="none" strike="noStrike" cap="none" normalizeH="0" baseline="0" dirty="0">
                          <a:ln>
                            <a:noFill/>
                          </a:ln>
                          <a:effectLst/>
                          <a:latin typeface="Tahoma" panose="020B0604030504040204" pitchFamily="34" charset="0"/>
                        </a:rPr>
                        <a:t> &lt;h1&gt; </a:t>
                      </a:r>
                      <a:r>
                        <a:rPr kumimoji="0" lang="en-US" sz="1200" u="none" strike="noStrike" cap="none" normalizeH="0" baseline="0" dirty="0" err="1">
                          <a:ln>
                            <a:noFill/>
                          </a:ln>
                          <a:effectLst/>
                          <a:latin typeface="Tahoma" panose="020B0604030504040204" pitchFamily="34" charset="0"/>
                        </a:rPr>
                        <a:t>bị</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định</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dạng</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màu</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chữ</a:t>
                      </a:r>
                      <a:r>
                        <a:rPr kumimoji="0" lang="en-US" sz="1200" u="none" strike="noStrike" cap="none" normalizeH="0" baseline="0" dirty="0">
                          <a:ln>
                            <a:noFill/>
                          </a:ln>
                          <a:effectLst/>
                          <a:latin typeface="Tahoma" panose="020B0604030504040204" pitchFamily="34" charset="0"/>
                        </a:rPr>
                        <a:t>=</a:t>
                      </a:r>
                      <a:r>
                        <a:rPr kumimoji="0" lang="en-US" sz="1200" u="none" strike="noStrike" cap="none" normalizeH="0" baseline="0" dirty="0" err="1">
                          <a:ln>
                            <a:noFill/>
                          </a:ln>
                          <a:effectLst/>
                          <a:latin typeface="Tahoma" panose="020B0604030504040204" pitchFamily="34" charset="0"/>
                        </a:rPr>
                        <a:t>đỏ</a:t>
                      </a:r>
                      <a:r>
                        <a:rPr kumimoji="0" lang="en-US" sz="1200" u="none" strike="noStrike" cap="none" normalizeH="0" baseline="0" dirty="0">
                          <a:ln>
                            <a:noFill/>
                          </a:ln>
                          <a:effectLst/>
                          <a:latin typeface="Tahoma" panose="020B0604030504040204" pitchFamily="34" charset="0"/>
                        </a:rPr>
                        <a:t> */</a:t>
                      </a:r>
                      <a:endParaRPr kumimoji="0" lang="en-US" sz="1200" b="0" i="0" u="none" strike="noStrike" cap="none" normalizeH="0" baseline="0" dirty="0">
                        <a:ln>
                          <a:noFill/>
                        </a:ln>
                        <a:solidFill>
                          <a:schemeClr val="tx1"/>
                        </a:solidFill>
                        <a:effectLst/>
                        <a:latin typeface="Tahoma" panose="020B0604030504040204" pitchFamily="34" charset="0"/>
                        <a:cs typeface="Tahoma" panose="020B0604030504040204" pitchFamily="34" charset="0"/>
                      </a:endParaRPr>
                    </a:p>
                  </a:txBody>
                  <a:tcPr horzOverflow="overflow"/>
                </a:tc>
                <a:extLst>
                  <a:ext uri="{0D108BD9-81ED-4DB2-BD59-A6C34878D82A}">
                    <a16:rowId xmlns:a16="http://schemas.microsoft.com/office/drawing/2014/main" val="10001"/>
                  </a:ext>
                </a:extLst>
              </a:tr>
              <a:tr h="7556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a:ln>
                            <a:noFill/>
                          </a:ln>
                          <a:effectLst/>
                          <a:latin typeface="Tahoma" panose="020B0604030504040204" pitchFamily="34" charset="0"/>
                        </a:rPr>
                        <a:t>#id </a:t>
                      </a:r>
                      <a:endParaRPr kumimoji="0" lang="en-US" sz="1400" b="1" i="0" u="none" strike="noStrike" cap="none" normalizeH="0" baseline="0" dirty="0">
                        <a:ln>
                          <a:noFill/>
                        </a:ln>
                        <a:solidFill>
                          <a:schemeClr val="tx1"/>
                        </a:solidFill>
                        <a:effectLst/>
                        <a:latin typeface="Tahoma" panose="020B0604030504040204" pitchFamily="34" charset="0"/>
                        <a:cs typeface="Tahoma" panose="020B0604030504040204" pitchFamily="34" charset="0"/>
                      </a:endParaRPr>
                    </a:p>
                  </a:txBody>
                  <a:tcPr horzOverflow="overflow"/>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Định</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dạng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áp</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dụng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cho</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ND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tất</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cả</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các</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tab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có</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thuộc</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tính</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1"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id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trong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tà</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liệu</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Web</a:t>
                      </a: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solidFill>
                            <a:schemeClr val="tx2">
                              <a:lumMod val="75000"/>
                            </a:schemeClr>
                          </a:solidFill>
                          <a:effectLst/>
                          <a:latin typeface="Tahoma" panose="020B0604030504040204" pitchFamily="34" charset="0"/>
                        </a:rPr>
                        <a:t>#test {color: green;} </a:t>
                      </a:r>
                      <a:br>
                        <a:rPr kumimoji="0" lang="en-US" sz="1400" u="none" strike="noStrike" cap="none" normalizeH="0" baseline="0" dirty="0">
                          <a:ln>
                            <a:noFill/>
                          </a:ln>
                          <a:effectLst/>
                          <a:latin typeface="Tahoma" panose="020B0604030504040204" pitchFamily="34" charset="0"/>
                        </a:rPr>
                      </a:br>
                      <a:r>
                        <a:rPr kumimoji="0" lang="en-US" sz="1200" u="none" strike="noStrike" cap="none" normalizeH="0" baseline="0" dirty="0">
                          <a:ln>
                            <a:noFill/>
                          </a:ln>
                          <a:effectLst/>
                          <a:latin typeface="Tahoma" panose="020B0604030504040204" pitchFamily="34" charset="0"/>
                        </a:rPr>
                        <a:t>/* ND </a:t>
                      </a:r>
                      <a:r>
                        <a:rPr kumimoji="0" lang="en-US" sz="1200" u="none" strike="noStrike" cap="none" normalizeH="0" baseline="0" dirty="0" err="1">
                          <a:ln>
                            <a:noFill/>
                          </a:ln>
                          <a:effectLst/>
                          <a:latin typeface="Tahoma" panose="020B0604030504040204" pitchFamily="34" charset="0"/>
                        </a:rPr>
                        <a:t>của</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bất</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kỳ</a:t>
                      </a:r>
                      <a:r>
                        <a:rPr kumimoji="0" lang="en-US" sz="1200" u="none" strike="noStrike" cap="none" normalizeH="0" baseline="0" dirty="0">
                          <a:ln>
                            <a:noFill/>
                          </a:ln>
                          <a:effectLst/>
                          <a:latin typeface="Tahoma" panose="020B0604030504040204" pitchFamily="34" charset="0"/>
                        </a:rPr>
                        <a:t> tag </a:t>
                      </a:r>
                      <a:r>
                        <a:rPr kumimoji="0" lang="en-US" sz="1200" u="none" strike="noStrike" cap="none" normalizeH="0" baseline="0" dirty="0" err="1">
                          <a:ln>
                            <a:noFill/>
                          </a:ln>
                          <a:effectLst/>
                          <a:latin typeface="Tahoma" panose="020B0604030504040204" pitchFamily="34" charset="0"/>
                        </a:rPr>
                        <a:t>có</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thuộc</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tính</a:t>
                      </a:r>
                      <a:r>
                        <a:rPr kumimoji="0" lang="en-US" sz="1200" u="none" strike="noStrike" cap="none" normalizeH="0" baseline="0" dirty="0">
                          <a:ln>
                            <a:noFill/>
                          </a:ln>
                          <a:effectLst/>
                          <a:latin typeface="Tahoma" panose="020B0604030504040204" pitchFamily="34" charset="0"/>
                        </a:rPr>
                        <a:t> id=test </a:t>
                      </a:r>
                      <a:r>
                        <a:rPr kumimoji="0" lang="en-US" sz="1200" u="none" strike="noStrike" cap="none" normalizeH="0" baseline="0" dirty="0" err="1">
                          <a:ln>
                            <a:noFill/>
                          </a:ln>
                          <a:effectLst/>
                          <a:latin typeface="Tahoma" panose="020B0604030504040204" pitchFamily="34" charset="0"/>
                        </a:rPr>
                        <a:t>đều</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bị</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định</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dạng</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màu</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chữ</a:t>
                      </a:r>
                      <a:r>
                        <a:rPr kumimoji="0" lang="en-US" sz="1200" u="none" strike="noStrike" cap="none" normalizeH="0" baseline="0" dirty="0">
                          <a:ln>
                            <a:noFill/>
                          </a:ln>
                          <a:effectLst/>
                          <a:latin typeface="Tahoma" panose="020B0604030504040204" pitchFamily="34" charset="0"/>
                        </a:rPr>
                        <a:t>=</a:t>
                      </a:r>
                      <a:r>
                        <a:rPr kumimoji="0" lang="en-US" sz="1200" u="none" strike="noStrike" cap="none" normalizeH="0" baseline="0" dirty="0" err="1">
                          <a:ln>
                            <a:noFill/>
                          </a:ln>
                          <a:effectLst/>
                          <a:latin typeface="Tahoma" panose="020B0604030504040204" pitchFamily="34" charset="0"/>
                        </a:rPr>
                        <a:t>xanh</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lá</a:t>
                      </a:r>
                      <a:r>
                        <a:rPr kumimoji="0" lang="en-US" sz="1200" u="none" strike="noStrike" cap="none" normalizeH="0" baseline="0" dirty="0">
                          <a:ln>
                            <a:noFill/>
                          </a:ln>
                          <a:effectLst/>
                          <a:latin typeface="Tahoma" panose="020B0604030504040204" pitchFamily="34" charset="0"/>
                        </a:rPr>
                        <a:t> */</a:t>
                      </a:r>
                      <a:endParaRPr kumimoji="0" 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endParaRPr>
                    </a:p>
                  </a:txBody>
                  <a:tcPr horzOverflow="overflow"/>
                </a:tc>
                <a:extLst>
                  <a:ext uri="{0D108BD9-81ED-4DB2-BD59-A6C34878D82A}">
                    <a16:rowId xmlns:a16="http://schemas.microsoft.com/office/drawing/2014/main" val="10002"/>
                  </a:ext>
                </a:extLst>
              </a:tr>
              <a:tr h="7556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a:ln>
                            <a:noFill/>
                          </a:ln>
                          <a:effectLst/>
                          <a:latin typeface="Tahoma" panose="020B0604030504040204" pitchFamily="34" charset="0"/>
                        </a:rPr>
                        <a:t>.class </a:t>
                      </a:r>
                      <a:endParaRPr kumimoji="0" lang="en-US" sz="1400" b="1" i="0" u="none" strike="noStrike" cap="none" normalizeH="0" baseline="0" dirty="0">
                        <a:ln>
                          <a:noFill/>
                        </a:ln>
                        <a:solidFill>
                          <a:schemeClr val="tx1"/>
                        </a:solidFill>
                        <a:effectLst/>
                        <a:latin typeface="Tahoma" panose="020B0604030504040204" pitchFamily="34" charset="0"/>
                        <a:cs typeface="Tahoma" panose="020B0604030504040204" pitchFamily="34" charset="0"/>
                      </a:endParaRPr>
                    </a:p>
                  </a:txBody>
                  <a:tcPr horzOverflow="overflow"/>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Định</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dạng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áp</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dụng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cho</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ND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tất</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cả</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các</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tab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có</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thuộc</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tính</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1"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class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trong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tà</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liệu</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Web</a:t>
                      </a: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solidFill>
                            <a:schemeClr val="tx2">
                              <a:lumMod val="75000"/>
                            </a:schemeClr>
                          </a:solidFill>
                          <a:effectLst/>
                          <a:latin typeface="Tahoma" panose="020B0604030504040204" pitchFamily="34" charset="0"/>
                        </a:rPr>
                        <a:t>.note {color: yellow;}</a:t>
                      </a:r>
                      <a:br>
                        <a:rPr kumimoji="0" lang="en-US" sz="1400" u="none" strike="noStrike" cap="none" normalizeH="0" baseline="0" dirty="0">
                          <a:ln>
                            <a:noFill/>
                          </a:ln>
                          <a:effectLst/>
                          <a:latin typeface="Tahoma" panose="020B0604030504040204" pitchFamily="34" charset="0"/>
                        </a:rPr>
                      </a:br>
                      <a:r>
                        <a:rPr kumimoji="0" lang="en-US" sz="1200" u="none" strike="noStrike" cap="none" normalizeH="0" baseline="0" dirty="0">
                          <a:ln>
                            <a:noFill/>
                          </a:ln>
                          <a:effectLst/>
                          <a:latin typeface="Tahoma" panose="020B0604030504040204" pitchFamily="34" charset="0"/>
                        </a:rPr>
                        <a:t>/* ND </a:t>
                      </a:r>
                      <a:r>
                        <a:rPr kumimoji="0" lang="en-US" sz="1200" u="none" strike="noStrike" cap="none" normalizeH="0" baseline="0" dirty="0" err="1">
                          <a:ln>
                            <a:noFill/>
                          </a:ln>
                          <a:effectLst/>
                          <a:latin typeface="Tahoma" panose="020B0604030504040204" pitchFamily="34" charset="0"/>
                        </a:rPr>
                        <a:t>của</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bất</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kỳ</a:t>
                      </a:r>
                      <a:r>
                        <a:rPr kumimoji="0" lang="en-US" sz="1200" u="none" strike="noStrike" cap="none" normalizeH="0" baseline="0" dirty="0">
                          <a:ln>
                            <a:noFill/>
                          </a:ln>
                          <a:effectLst/>
                          <a:latin typeface="Tahoma" panose="020B0604030504040204" pitchFamily="34" charset="0"/>
                        </a:rPr>
                        <a:t> tag </a:t>
                      </a:r>
                      <a:r>
                        <a:rPr kumimoji="0" lang="en-US" sz="1200" u="none" strike="noStrike" cap="none" normalizeH="0" baseline="0" dirty="0" err="1">
                          <a:ln>
                            <a:noFill/>
                          </a:ln>
                          <a:effectLst/>
                          <a:latin typeface="Tahoma" panose="020B0604030504040204" pitchFamily="34" charset="0"/>
                        </a:rPr>
                        <a:t>có</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thuộc</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tính</a:t>
                      </a:r>
                      <a:r>
                        <a:rPr kumimoji="0" lang="en-US" sz="1200" u="none" strike="noStrike" cap="none" normalizeH="0" baseline="0" dirty="0">
                          <a:ln>
                            <a:noFill/>
                          </a:ln>
                          <a:effectLst/>
                          <a:latin typeface="Tahoma" panose="020B0604030504040204" pitchFamily="34" charset="0"/>
                        </a:rPr>
                        <a:t> class=note </a:t>
                      </a:r>
                      <a:r>
                        <a:rPr kumimoji="0" lang="en-US" sz="1200" u="none" strike="noStrike" cap="none" normalizeH="0" baseline="0" dirty="0" err="1">
                          <a:ln>
                            <a:noFill/>
                          </a:ln>
                          <a:effectLst/>
                          <a:latin typeface="Tahoma" panose="020B0604030504040204" pitchFamily="34" charset="0"/>
                        </a:rPr>
                        <a:t>đều</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bị</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định</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dạng</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màu</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chữ</a:t>
                      </a:r>
                      <a:r>
                        <a:rPr kumimoji="0" lang="en-US" sz="1200" u="none" strike="noStrike" cap="none" normalizeH="0" baseline="0" dirty="0">
                          <a:ln>
                            <a:noFill/>
                          </a:ln>
                          <a:effectLst/>
                          <a:latin typeface="Tahoma" panose="020B0604030504040204" pitchFamily="34" charset="0"/>
                        </a:rPr>
                        <a:t>=</a:t>
                      </a:r>
                      <a:r>
                        <a:rPr kumimoji="0" lang="en-US" sz="1200" u="none" strike="noStrike" cap="none" normalizeH="0" baseline="0" dirty="0" err="1">
                          <a:ln>
                            <a:noFill/>
                          </a:ln>
                          <a:effectLst/>
                          <a:latin typeface="Tahoma" panose="020B0604030504040204" pitchFamily="34" charset="0"/>
                        </a:rPr>
                        <a:t>vàng</a:t>
                      </a:r>
                      <a:r>
                        <a:rPr kumimoji="0" lang="en-US" sz="1200" u="none" strike="noStrike" cap="none" normalizeH="0" baseline="0" dirty="0">
                          <a:ln>
                            <a:noFill/>
                          </a:ln>
                          <a:effectLst/>
                          <a:latin typeface="Tahoma" panose="020B0604030504040204" pitchFamily="34" charset="0"/>
                        </a:rPr>
                        <a:t>*/</a:t>
                      </a:r>
                      <a:endParaRPr kumimoji="0" 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endParaRPr>
                    </a:p>
                  </a:txBody>
                  <a:tcPr horzOverflow="overflow"/>
                </a:tc>
                <a:extLst>
                  <a:ext uri="{0D108BD9-81ED-4DB2-BD59-A6C34878D82A}">
                    <a16:rowId xmlns:a16="http://schemas.microsoft.com/office/drawing/2014/main" val="10003"/>
                  </a:ext>
                </a:extLst>
              </a:tr>
              <a:tr h="7556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a:ln>
                            <a:noFill/>
                          </a:ln>
                          <a:effectLst/>
                          <a:latin typeface="Tahoma" panose="020B0604030504040204" pitchFamily="34" charset="0"/>
                        </a:rPr>
                        <a:t>element . class </a:t>
                      </a:r>
                      <a:endParaRPr kumimoji="0" lang="en-US" sz="1400" b="1" i="0" u="none" strike="noStrike" cap="none" normalizeH="0" baseline="0" dirty="0">
                        <a:ln>
                          <a:noFill/>
                        </a:ln>
                        <a:solidFill>
                          <a:schemeClr val="tx1"/>
                        </a:solidFill>
                        <a:effectLst/>
                        <a:latin typeface="Tahoma" panose="020B0604030504040204" pitchFamily="34" charset="0"/>
                        <a:cs typeface="Tahoma" panose="020B0604030504040204" pitchFamily="34" charset="0"/>
                      </a:endParaRPr>
                    </a:p>
                  </a:txBody>
                  <a:tcPr horzOverflow="overflow"/>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Định</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dạng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áp</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dụng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cho</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ND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các</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tag </a:t>
                      </a:r>
                      <a:r>
                        <a:rPr kumimoji="0" lang="en-US" sz="1400" b="1"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Element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có</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thuộc</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tính</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1"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class</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tương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ứng</a:t>
                      </a:r>
                      <a:endPar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solidFill>
                            <a:schemeClr val="tx2">
                              <a:lumMod val="75000"/>
                            </a:schemeClr>
                          </a:solidFill>
                          <a:effectLst/>
                          <a:latin typeface="Tahoma" panose="020B0604030504040204" pitchFamily="34" charset="0"/>
                        </a:rPr>
                        <a:t>h1.note {text-decoration: underline;}</a:t>
                      </a:r>
                      <a:br>
                        <a:rPr kumimoji="0" lang="en-US" sz="1400" u="none" strike="noStrike" cap="none" normalizeH="0" baseline="0" dirty="0">
                          <a:ln>
                            <a:noFill/>
                          </a:ln>
                          <a:effectLst/>
                          <a:latin typeface="Tahoma" panose="020B0604030504040204" pitchFamily="34" charset="0"/>
                        </a:rPr>
                      </a:br>
                      <a:r>
                        <a:rPr kumimoji="0" lang="en-US" sz="1200" u="none" strike="noStrike" cap="none" normalizeH="0" baseline="0" dirty="0">
                          <a:ln>
                            <a:noFill/>
                          </a:ln>
                          <a:effectLst/>
                          <a:latin typeface="Tahoma" panose="020B0604030504040204" pitchFamily="34" charset="0"/>
                        </a:rPr>
                        <a:t>/* ND </a:t>
                      </a:r>
                      <a:r>
                        <a:rPr kumimoji="0" lang="en-US" sz="1200" u="none" strike="noStrike" cap="none" normalizeH="0" baseline="0" dirty="0" err="1">
                          <a:ln>
                            <a:noFill/>
                          </a:ln>
                          <a:effectLst/>
                          <a:latin typeface="Tahoma" panose="020B0604030504040204" pitchFamily="34" charset="0"/>
                        </a:rPr>
                        <a:t>của</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các</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thẻ</a:t>
                      </a:r>
                      <a:r>
                        <a:rPr kumimoji="0" lang="en-US" sz="1200" u="none" strike="noStrike" cap="none" normalizeH="0" baseline="0" dirty="0">
                          <a:ln>
                            <a:noFill/>
                          </a:ln>
                          <a:effectLst/>
                          <a:latin typeface="Tahoma" panose="020B0604030504040204" pitchFamily="34" charset="0"/>
                        </a:rPr>
                        <a:t> &lt;h1&gt; </a:t>
                      </a:r>
                      <a:r>
                        <a:rPr kumimoji="0" lang="en-US" sz="1200" u="none" strike="noStrike" cap="none" normalizeH="0" baseline="0" dirty="0" err="1">
                          <a:ln>
                            <a:noFill/>
                          </a:ln>
                          <a:effectLst/>
                          <a:latin typeface="Tahoma" panose="020B0604030504040204" pitchFamily="34" charset="0"/>
                        </a:rPr>
                        <a:t>có</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thuộc</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tính</a:t>
                      </a:r>
                      <a:r>
                        <a:rPr kumimoji="0" lang="en-US" sz="1200" u="none" strike="noStrike" cap="none" normalizeH="0" baseline="0" dirty="0">
                          <a:ln>
                            <a:noFill/>
                          </a:ln>
                          <a:effectLst/>
                          <a:latin typeface="Tahoma" panose="020B0604030504040204" pitchFamily="34" charset="0"/>
                        </a:rPr>
                        <a:t> class=note </a:t>
                      </a:r>
                      <a:r>
                        <a:rPr kumimoji="0" lang="en-US" sz="1200" u="none" strike="noStrike" cap="none" normalizeH="0" baseline="0" dirty="0" err="1">
                          <a:ln>
                            <a:noFill/>
                          </a:ln>
                          <a:effectLst/>
                          <a:latin typeface="Tahoma" panose="020B0604030504040204" pitchFamily="34" charset="0"/>
                        </a:rPr>
                        <a:t>đều</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bị</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định</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dạng</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gạch</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chân</a:t>
                      </a:r>
                      <a:r>
                        <a:rPr kumimoji="0" lang="en-US" sz="1200" u="none" strike="noStrike" cap="none" normalizeH="0" baseline="0" dirty="0">
                          <a:ln>
                            <a:noFill/>
                          </a:ln>
                          <a:effectLst/>
                          <a:latin typeface="Tahoma" panose="020B0604030504040204" pitchFamily="34" charset="0"/>
                        </a:rPr>
                        <a:t> */</a:t>
                      </a:r>
                      <a:endParaRPr kumimoji="0" 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endParaRPr>
                    </a:p>
                  </a:txBody>
                  <a:tcPr horzOverflow="overflow"/>
                </a:tc>
                <a:extLst>
                  <a:ext uri="{0D108BD9-81ED-4DB2-BD59-A6C34878D82A}">
                    <a16:rowId xmlns:a16="http://schemas.microsoft.com/office/drawing/2014/main" val="10004"/>
                  </a:ext>
                </a:extLst>
              </a:tr>
              <a:tr h="7556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a:ln>
                            <a:noFill/>
                          </a:ln>
                          <a:effectLst/>
                          <a:latin typeface="Tahoma" panose="020B0604030504040204" pitchFamily="34" charset="0"/>
                        </a:rPr>
                        <a:t>Grouping </a:t>
                      </a:r>
                      <a:endParaRPr kumimoji="0" lang="en-US" sz="1400" b="1" i="0" u="none" strike="noStrike" cap="none" normalizeH="0" baseline="0" dirty="0">
                        <a:ln>
                          <a:noFill/>
                        </a:ln>
                        <a:solidFill>
                          <a:schemeClr val="tx1"/>
                        </a:solidFill>
                        <a:effectLst/>
                        <a:latin typeface="Tahoma" panose="020B0604030504040204" pitchFamily="34" charset="0"/>
                        <a:cs typeface="Tahoma" panose="020B0604030504040204" pitchFamily="34" charset="0"/>
                      </a:endParaRPr>
                    </a:p>
                  </a:txBody>
                  <a:tcPr horzOverflow="overflow"/>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Định</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dạng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áp</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dụng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cho</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ND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một</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nhóm</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các</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tag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trong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tài</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liệu</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a:t>
                      </a: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solidFill>
                            <a:schemeClr val="tx2">
                              <a:lumMod val="75000"/>
                            </a:schemeClr>
                          </a:solidFill>
                          <a:effectLst/>
                          <a:latin typeface="Tahoma" panose="020B0604030504040204" pitchFamily="34" charset="0"/>
                        </a:rPr>
                        <a:t>h1,h2,h3 {background-color: orange;}</a:t>
                      </a:r>
                      <a:br>
                        <a:rPr kumimoji="0" lang="en-US" sz="1400" u="none" strike="noStrike" cap="none" normalizeH="0" baseline="0" dirty="0">
                          <a:ln>
                            <a:noFill/>
                          </a:ln>
                          <a:effectLst/>
                          <a:latin typeface="Tahoma" panose="020B0604030504040204" pitchFamily="34" charset="0"/>
                        </a:rPr>
                      </a:br>
                      <a:r>
                        <a:rPr kumimoji="0" lang="en-US" sz="1200" u="none" strike="noStrike" cap="none" normalizeH="0" baseline="0" dirty="0">
                          <a:ln>
                            <a:noFill/>
                          </a:ln>
                          <a:effectLst/>
                          <a:latin typeface="Tahoma" panose="020B0604030504040204" pitchFamily="34" charset="0"/>
                        </a:rPr>
                        <a:t>/* ND </a:t>
                      </a:r>
                      <a:r>
                        <a:rPr kumimoji="0" lang="en-US" sz="1200" u="none" strike="noStrike" cap="none" normalizeH="0" baseline="0" dirty="0" err="1">
                          <a:ln>
                            <a:noFill/>
                          </a:ln>
                          <a:effectLst/>
                          <a:latin typeface="Tahoma" panose="020B0604030504040204" pitchFamily="34" charset="0"/>
                        </a:rPr>
                        <a:t>của</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các</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thẻ</a:t>
                      </a:r>
                      <a:r>
                        <a:rPr kumimoji="0" lang="en-US" sz="1200" u="none" strike="noStrike" cap="none" normalizeH="0" baseline="0" dirty="0">
                          <a:ln>
                            <a:noFill/>
                          </a:ln>
                          <a:effectLst/>
                          <a:latin typeface="Tahoma" panose="020B0604030504040204" pitchFamily="34" charset="0"/>
                        </a:rPr>
                        <a:t> &lt;h1&gt; &lt;h2&gt; &lt;h3&gt; </a:t>
                      </a:r>
                      <a:r>
                        <a:rPr kumimoji="0" lang="en-US" sz="1200" u="none" strike="noStrike" cap="none" normalizeH="0" baseline="0" dirty="0" err="1">
                          <a:ln>
                            <a:noFill/>
                          </a:ln>
                          <a:effectLst/>
                          <a:latin typeface="Tahoma" panose="020B0604030504040204" pitchFamily="34" charset="0"/>
                        </a:rPr>
                        <a:t>đều</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bị</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định</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dạng</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màu</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nền</a:t>
                      </a:r>
                      <a:r>
                        <a:rPr kumimoji="0" lang="en-US" sz="1200" u="none" strike="noStrike" cap="none" normalizeH="0" baseline="0" dirty="0">
                          <a:ln>
                            <a:noFill/>
                          </a:ln>
                          <a:effectLst/>
                          <a:latin typeface="Tahoma" panose="020B0604030504040204" pitchFamily="34" charset="0"/>
                        </a:rPr>
                        <a:t> = </a:t>
                      </a:r>
                      <a:r>
                        <a:rPr kumimoji="0" lang="en-US" sz="1200" u="none" strike="noStrike" cap="none" normalizeH="0" baseline="0" dirty="0" err="1">
                          <a:ln>
                            <a:noFill/>
                          </a:ln>
                          <a:effectLst/>
                          <a:latin typeface="Tahoma" panose="020B0604030504040204" pitchFamily="34" charset="0"/>
                        </a:rPr>
                        <a:t>màu</a:t>
                      </a:r>
                      <a:r>
                        <a:rPr kumimoji="0" lang="en-US" sz="1200" u="none" strike="noStrike" cap="none" normalizeH="0" baseline="0" dirty="0">
                          <a:ln>
                            <a:noFill/>
                          </a:ln>
                          <a:effectLst/>
                          <a:latin typeface="Tahoma" panose="020B0604030504040204" pitchFamily="34" charset="0"/>
                        </a:rPr>
                        <a:t> cam */</a:t>
                      </a:r>
                      <a:endParaRPr kumimoji="0" 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endParaRPr>
                    </a:p>
                  </a:txBody>
                  <a:tcPr horzOverflow="overflow"/>
                </a:tc>
                <a:extLst>
                  <a:ext uri="{0D108BD9-81ED-4DB2-BD59-A6C34878D82A}">
                    <a16:rowId xmlns:a16="http://schemas.microsoft.com/office/drawing/2014/main" val="10005"/>
                  </a:ext>
                </a:extLst>
              </a:tr>
              <a:tr h="7556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a:ln>
                            <a:noFill/>
                          </a:ln>
                          <a:effectLst/>
                          <a:latin typeface="Tahoma" panose="020B0604030504040204" pitchFamily="34" charset="0"/>
                        </a:rPr>
                        <a:t>Contextual </a:t>
                      </a:r>
                      <a:endParaRPr kumimoji="0" lang="en-US" sz="1400" b="1" i="0" u="none" strike="noStrike" cap="none" normalizeH="0" baseline="0" dirty="0">
                        <a:ln>
                          <a:noFill/>
                        </a:ln>
                        <a:solidFill>
                          <a:schemeClr val="tx1"/>
                        </a:solidFill>
                        <a:effectLst/>
                        <a:latin typeface="Tahoma" panose="020B0604030504040204" pitchFamily="34" charset="0"/>
                        <a:cs typeface="Tahoma" panose="020B0604030504040204" pitchFamily="34" charset="0"/>
                      </a:endParaRPr>
                    </a:p>
                  </a:txBody>
                  <a:tcPr horzOverflow="overflow"/>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Định</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dạng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áp</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dụng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cho</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ND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các</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thẻ</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được</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lồng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trong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một</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thẻ</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cha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nào</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đó</a:t>
                      </a:r>
                      <a:endPar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solidFill>
                            <a:schemeClr val="tx2">
                              <a:lumMod val="75000"/>
                            </a:schemeClr>
                          </a:solidFill>
                          <a:effectLst/>
                          <a:latin typeface="Tahoma" panose="020B0604030504040204" pitchFamily="34" charset="0"/>
                        </a:rPr>
                        <a:t>p strong {color: purple;}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u="none" strike="noStrike" cap="none" normalizeH="0" baseline="0" dirty="0">
                          <a:ln>
                            <a:noFill/>
                          </a:ln>
                          <a:effectLst/>
                          <a:latin typeface="Tahoma" panose="020B0604030504040204" pitchFamily="34" charset="0"/>
                        </a:rPr>
                        <a:t>/* ND </a:t>
                      </a:r>
                      <a:r>
                        <a:rPr kumimoji="0" lang="en-US" sz="1200" u="none" strike="noStrike" cap="none" normalizeH="0" baseline="0" dirty="0" err="1">
                          <a:ln>
                            <a:noFill/>
                          </a:ln>
                          <a:effectLst/>
                          <a:latin typeface="Tahoma" panose="020B0604030504040204" pitchFamily="34" charset="0"/>
                        </a:rPr>
                        <a:t>của</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các</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thẻ</a:t>
                      </a:r>
                      <a:r>
                        <a:rPr kumimoji="0" lang="en-US" sz="1200" u="none" strike="noStrike" cap="none" normalizeH="0" baseline="0" dirty="0">
                          <a:ln>
                            <a:noFill/>
                          </a:ln>
                          <a:effectLst/>
                          <a:latin typeface="Tahoma" panose="020B0604030504040204" pitchFamily="34" charset="0"/>
                        </a:rPr>
                        <a:t> &lt;strong&gt; </a:t>
                      </a:r>
                      <a:r>
                        <a:rPr kumimoji="0" lang="en-US" sz="1200" u="none" strike="noStrike" cap="none" normalizeH="0" baseline="0" dirty="0" err="1">
                          <a:ln>
                            <a:noFill/>
                          </a:ln>
                          <a:effectLst/>
                          <a:latin typeface="Tahoma" panose="020B0604030504040204" pitchFamily="34" charset="0"/>
                        </a:rPr>
                        <a:t>nằm</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trong</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thẻ</a:t>
                      </a:r>
                      <a:r>
                        <a:rPr kumimoji="0" lang="en-US" sz="1200" u="none" strike="noStrike" cap="none" normalizeH="0" baseline="0" dirty="0">
                          <a:ln>
                            <a:noFill/>
                          </a:ln>
                          <a:effectLst/>
                          <a:latin typeface="Tahoma" panose="020B0604030504040204" pitchFamily="34" charset="0"/>
                        </a:rPr>
                        <a:t> &lt;p&gt; </a:t>
                      </a:r>
                      <a:r>
                        <a:rPr kumimoji="0" lang="en-US" sz="1200" u="none" strike="noStrike" cap="none" normalizeH="0" baseline="0" dirty="0" err="1">
                          <a:ln>
                            <a:noFill/>
                          </a:ln>
                          <a:effectLst/>
                          <a:latin typeface="Tahoma" panose="020B0604030504040204" pitchFamily="34" charset="0"/>
                        </a:rPr>
                        <a:t>đều</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bị</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định</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dạng</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màu</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chữ</a:t>
                      </a:r>
                      <a:r>
                        <a:rPr kumimoji="0" lang="en-US" sz="1200" u="none" strike="noStrike" cap="none" normalizeH="0" baseline="0" dirty="0">
                          <a:ln>
                            <a:noFill/>
                          </a:ln>
                          <a:effectLst/>
                          <a:latin typeface="Tahoma" panose="020B0604030504040204" pitchFamily="34" charset="0"/>
                        </a:rPr>
                        <a:t>=</a:t>
                      </a:r>
                      <a:r>
                        <a:rPr kumimoji="0" lang="en-US" sz="1200" u="none" strike="noStrike" cap="none" normalizeH="0" baseline="0" dirty="0" err="1">
                          <a:ln>
                            <a:noFill/>
                          </a:ln>
                          <a:effectLst/>
                          <a:latin typeface="Tahoma" panose="020B0604030504040204" pitchFamily="34" charset="0"/>
                        </a:rPr>
                        <a:t>màu</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tía</a:t>
                      </a:r>
                      <a:r>
                        <a:rPr kumimoji="0" lang="en-US" sz="1200" u="none" strike="noStrike" cap="none" normalizeH="0" baseline="0" dirty="0">
                          <a:ln>
                            <a:noFill/>
                          </a:ln>
                          <a:effectLst/>
                          <a:latin typeface="Tahoma" panose="020B0604030504040204" pitchFamily="34" charset="0"/>
                        </a:rPr>
                        <a:t> */</a:t>
                      </a:r>
                      <a:endParaRPr kumimoji="0" lang="en-US" sz="1200" b="0" i="0" u="none" strike="noStrike" cap="none" normalizeH="0" baseline="0" dirty="0">
                        <a:ln>
                          <a:noFill/>
                        </a:ln>
                        <a:solidFill>
                          <a:schemeClr val="tx1"/>
                        </a:solidFill>
                        <a:effectLst/>
                        <a:latin typeface="Tahoma" panose="020B0604030504040204" pitchFamily="34" charset="0"/>
                        <a:cs typeface="Tahoma" panose="020B0604030504040204" pitchFamily="34" charset="0"/>
                      </a:endParaRPr>
                    </a:p>
                  </a:txBody>
                  <a:tcPr horzOverflow="overflow"/>
                </a:tc>
                <a:extLst>
                  <a:ext uri="{0D108BD9-81ED-4DB2-BD59-A6C34878D82A}">
                    <a16:rowId xmlns:a16="http://schemas.microsoft.com/office/drawing/2014/main" val="10006"/>
                  </a:ext>
                </a:extLst>
              </a:tr>
              <a:tr h="7556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ahoma" panose="020B0604030504040204" pitchFamily="34" charset="0"/>
                          <a:cs typeface="Tahoma" panose="020B0604030504040204" pitchFamily="34" charset="0"/>
                        </a:rPr>
                        <a:t>Pseudo Class</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ahoma" panose="020B0604030504040204" pitchFamily="34" charset="0"/>
                          <a:cs typeface="Tahoma" panose="020B0604030504040204" pitchFamily="34" charset="0"/>
                        </a:rPr>
                        <a:t>Pseudo element</a:t>
                      </a:r>
                    </a:p>
                  </a:txBody>
                  <a:tcPr horzOverflow="overflow"/>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Định</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dạng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được</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áp</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dụng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dựa</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vào</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trạng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thái</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của</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các</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Element.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Không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xuất</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hiện</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trong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mã</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lệnh</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HTML)</a:t>
                      </a:r>
                    </a:p>
                  </a:txBody>
                  <a:tcP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ahoma" panose="020B0604030504040204" pitchFamily="34" charset="0"/>
                        <a:cs typeface="Tahoma" panose="020B0604030504040204" pitchFamily="34" charset="0"/>
                      </a:endParaRPr>
                    </a:p>
                  </a:txBody>
                  <a:tcPr horzOverflow="overflow"/>
                </a:tc>
                <a:extLst>
                  <a:ext uri="{0D108BD9-81ED-4DB2-BD59-A6C34878D82A}">
                    <a16:rowId xmlns:a16="http://schemas.microsoft.com/office/drawing/2014/main" val="10007"/>
                  </a:ext>
                </a:extLst>
              </a:tr>
            </a:tbl>
          </a:graphicData>
        </a:graphic>
      </p:graphicFrame>
      <p:sp>
        <p:nvSpPr>
          <p:cNvPr id="8" name="Rectangle 7"/>
          <p:cNvSpPr/>
          <p:nvPr/>
        </p:nvSpPr>
        <p:spPr bwMode="auto">
          <a:xfrm>
            <a:off x="1828800" y="3719382"/>
            <a:ext cx="7105135" cy="766120"/>
          </a:xfrm>
          <a:prstGeom prst="rect">
            <a:avLst/>
          </a:prstGeom>
          <a:solidFill>
            <a:schemeClr val="bg1"/>
          </a:solidFill>
          <a:ln w="9525" cap="flat" cmpd="sng" algn="ctr">
            <a:no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dirty="0">
              <a:ln>
                <a:noFill/>
              </a:ln>
              <a:solidFill>
                <a:schemeClr val="tx1"/>
              </a:solidFill>
              <a:effectLst/>
              <a:latin typeface="Tahoma" panose="020B0604030504040204" pitchFamily="34" charset="0"/>
              <a:ea typeface="MS PGothic" pitchFamily="34" charset="-128"/>
              <a:cs typeface="Tahoma" panose="020B0604030504040204" pitchFamily="34" charset="0"/>
            </a:endParaRPr>
          </a:p>
        </p:txBody>
      </p:sp>
      <p:sp>
        <p:nvSpPr>
          <p:cNvPr id="9" name="Rectangle 8"/>
          <p:cNvSpPr/>
          <p:nvPr/>
        </p:nvSpPr>
        <p:spPr bwMode="auto">
          <a:xfrm>
            <a:off x="1828800" y="4477263"/>
            <a:ext cx="7105135" cy="766120"/>
          </a:xfrm>
          <a:prstGeom prst="rect">
            <a:avLst/>
          </a:prstGeom>
          <a:solidFill>
            <a:schemeClr val="bg1"/>
          </a:solidFill>
          <a:ln w="9525" cap="flat" cmpd="sng" algn="ctr">
            <a:no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dirty="0">
              <a:ln>
                <a:noFill/>
              </a:ln>
              <a:solidFill>
                <a:schemeClr val="tx1"/>
              </a:solidFill>
              <a:effectLst/>
              <a:latin typeface="Tahoma" panose="020B0604030504040204" pitchFamily="34" charset="0"/>
              <a:ea typeface="MS PGothic" pitchFamily="34" charset="-128"/>
              <a:cs typeface="Tahoma" panose="020B0604030504040204" pitchFamily="34" charset="0"/>
            </a:endParaRPr>
          </a:p>
        </p:txBody>
      </p:sp>
      <p:sp>
        <p:nvSpPr>
          <p:cNvPr id="10" name="Rectangle 9"/>
          <p:cNvSpPr/>
          <p:nvPr/>
        </p:nvSpPr>
        <p:spPr bwMode="auto">
          <a:xfrm>
            <a:off x="1828800" y="5235144"/>
            <a:ext cx="7105135" cy="766120"/>
          </a:xfrm>
          <a:prstGeom prst="rect">
            <a:avLst/>
          </a:prstGeom>
          <a:solidFill>
            <a:schemeClr val="bg1"/>
          </a:solidFill>
          <a:ln w="9525" cap="flat" cmpd="sng" algn="ctr">
            <a:no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dirty="0">
              <a:ln>
                <a:noFill/>
              </a:ln>
              <a:solidFill>
                <a:schemeClr val="tx1"/>
              </a:solidFill>
              <a:effectLst/>
              <a:latin typeface="Tahoma" panose="020B0604030504040204" pitchFamily="34" charset="0"/>
              <a:ea typeface="MS PGothic" pitchFamily="34" charset="-128"/>
              <a:cs typeface="Tahoma" panose="020B0604030504040204" pitchFamily="34" charset="0"/>
            </a:endParaRPr>
          </a:p>
        </p:txBody>
      </p:sp>
      <p:sp>
        <p:nvSpPr>
          <p:cNvPr id="11" name="Rectangle 10"/>
          <p:cNvSpPr/>
          <p:nvPr/>
        </p:nvSpPr>
        <p:spPr bwMode="auto">
          <a:xfrm>
            <a:off x="1828800" y="5993027"/>
            <a:ext cx="7105135" cy="766120"/>
          </a:xfrm>
          <a:prstGeom prst="rect">
            <a:avLst/>
          </a:prstGeom>
          <a:solidFill>
            <a:schemeClr val="bg1"/>
          </a:solidFill>
          <a:ln w="9525" cap="flat" cmpd="sng" algn="ctr">
            <a:no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dirty="0">
              <a:ln>
                <a:noFill/>
              </a:ln>
              <a:solidFill>
                <a:schemeClr val="tx1"/>
              </a:solidFill>
              <a:effectLst/>
              <a:latin typeface="Tahoma" panose="020B0604030504040204" pitchFamily="34" charset="0"/>
              <a:ea typeface="MS PGothic" pitchFamily="34" charset="-128"/>
              <a:cs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Selector trong CSS – Kết hợp Element và Class</a:t>
            </a:r>
          </a:p>
        </p:txBody>
      </p:sp>
      <p:sp>
        <p:nvSpPr>
          <p:cNvPr id="3" name="Content Placeholder 2"/>
          <p:cNvSpPr>
            <a:spLocks noGrp="1"/>
          </p:cNvSpPr>
          <p:nvPr>
            <p:ph idx="1"/>
          </p:nvPr>
        </p:nvSpPr>
        <p:spPr>
          <a:xfrm>
            <a:off x="685800" y="1776413"/>
            <a:ext cx="7775575" cy="546657"/>
          </a:xfrm>
        </p:spPr>
        <p:txBody>
          <a:bodyPr/>
          <a:lstStyle/>
          <a:p>
            <a:r>
              <a:rPr lang="en-US"/>
              <a:t>Ví dụ :</a:t>
            </a:r>
          </a:p>
        </p:txBody>
      </p:sp>
      <p:pic>
        <p:nvPicPr>
          <p:cNvPr id="5122" name="Picture 2"/>
          <p:cNvPicPr>
            <a:picLocks noChangeAspect="1" noChangeArrowheads="1"/>
          </p:cNvPicPr>
          <p:nvPr/>
        </p:nvPicPr>
        <p:blipFill>
          <a:blip r:embed="rId2"/>
          <a:srcRect/>
          <a:stretch>
            <a:fillRect/>
          </a:stretch>
        </p:blipFill>
        <p:spPr bwMode="auto">
          <a:xfrm>
            <a:off x="0" y="2360913"/>
            <a:ext cx="5248275" cy="24574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123" name="Picture 3"/>
          <p:cNvPicPr>
            <a:picLocks noChangeAspect="1" noChangeArrowheads="1"/>
          </p:cNvPicPr>
          <p:nvPr/>
        </p:nvPicPr>
        <p:blipFill>
          <a:blip r:embed="rId3"/>
          <a:srcRect/>
          <a:stretch>
            <a:fillRect/>
          </a:stretch>
        </p:blipFill>
        <p:spPr bwMode="auto">
          <a:xfrm>
            <a:off x="5391846" y="2834590"/>
            <a:ext cx="3752154" cy="24293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Rectangle 5"/>
          <p:cNvSpPr/>
          <p:nvPr/>
        </p:nvSpPr>
        <p:spPr bwMode="auto">
          <a:xfrm>
            <a:off x="978764" y="3131251"/>
            <a:ext cx="352732" cy="185031"/>
          </a:xfrm>
          <a:prstGeom prst="rect">
            <a:avLst/>
          </a:prstGeom>
          <a:solidFill>
            <a:srgbClr val="FFFF99">
              <a:alpha val="29804"/>
            </a:srgbClr>
          </a:solidFill>
          <a:ln w="9525" cap="flat" cmpd="sng" algn="ctr">
            <a:solidFill>
              <a:srgbClr val="FFC000"/>
            </a:solid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dirty="0">
              <a:ln>
                <a:noFill/>
              </a:ln>
              <a:solidFill>
                <a:schemeClr val="tx1"/>
              </a:solidFill>
              <a:effectLst/>
              <a:latin typeface="Tahoma" panose="020B0604030504040204" pitchFamily="34" charset="0"/>
              <a:ea typeface="MS PGothic" pitchFamily="34" charset="-128"/>
              <a:cs typeface="Tahoma" panose="020B0604030504040204" pitchFamily="34" charset="0"/>
            </a:endParaRPr>
          </a:p>
        </p:txBody>
      </p:sp>
      <p:sp>
        <p:nvSpPr>
          <p:cNvPr id="7" name="Rectangle 6"/>
          <p:cNvSpPr/>
          <p:nvPr/>
        </p:nvSpPr>
        <p:spPr bwMode="auto">
          <a:xfrm>
            <a:off x="778475" y="3986222"/>
            <a:ext cx="1940494" cy="190362"/>
          </a:xfrm>
          <a:prstGeom prst="rect">
            <a:avLst/>
          </a:prstGeom>
          <a:solidFill>
            <a:srgbClr val="FFFF99">
              <a:alpha val="29804"/>
            </a:srgbClr>
          </a:solidFill>
          <a:ln w="9525" cap="flat" cmpd="sng" algn="ctr">
            <a:solidFill>
              <a:srgbClr val="FFC000"/>
            </a:solid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dirty="0">
              <a:ln>
                <a:noFill/>
              </a:ln>
              <a:solidFill>
                <a:schemeClr val="tx1"/>
              </a:solidFill>
              <a:effectLst/>
              <a:latin typeface="Tahoma" panose="020B0604030504040204" pitchFamily="34" charset="0"/>
              <a:ea typeface="MS PGothic" pitchFamily="34" charset="-128"/>
              <a:cs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1828800" y="3719382"/>
            <a:ext cx="7105135" cy="766120"/>
          </a:xfrm>
          <a:prstGeom prst="rect">
            <a:avLst/>
          </a:prstGeom>
          <a:solidFill>
            <a:schemeClr val="bg1"/>
          </a:solidFill>
          <a:ln w="9525" cap="flat" cmpd="sng" algn="ctr">
            <a:no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dirty="0">
              <a:ln>
                <a:noFill/>
              </a:ln>
              <a:solidFill>
                <a:schemeClr val="tx1"/>
              </a:solidFill>
              <a:effectLst/>
              <a:latin typeface="Tahoma" panose="020B0604030504040204" pitchFamily="34" charset="0"/>
              <a:ea typeface="MS PGothic" pitchFamily="34" charset="-128"/>
              <a:cs typeface="Tahoma" panose="020B0604030504040204" pitchFamily="34" charset="0"/>
            </a:endParaRPr>
          </a:p>
        </p:txBody>
      </p:sp>
      <p:sp>
        <p:nvSpPr>
          <p:cNvPr id="7" name="Rectangle 6"/>
          <p:cNvSpPr/>
          <p:nvPr/>
        </p:nvSpPr>
        <p:spPr bwMode="auto">
          <a:xfrm>
            <a:off x="1828800" y="2961501"/>
            <a:ext cx="7105135" cy="766120"/>
          </a:xfrm>
          <a:prstGeom prst="rect">
            <a:avLst/>
          </a:prstGeom>
          <a:solidFill>
            <a:schemeClr val="bg1"/>
          </a:solidFill>
          <a:ln w="9525" cap="flat" cmpd="sng" algn="ctr">
            <a:no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dirty="0">
              <a:ln>
                <a:noFill/>
              </a:ln>
              <a:solidFill>
                <a:schemeClr val="tx1"/>
              </a:solidFill>
              <a:effectLst/>
              <a:latin typeface="Tahoma" panose="020B0604030504040204" pitchFamily="34" charset="0"/>
              <a:ea typeface="MS PGothic" pitchFamily="34" charset="-128"/>
              <a:cs typeface="Tahoma" panose="020B0604030504040204" pitchFamily="34" charset="0"/>
            </a:endParaRPr>
          </a:p>
        </p:txBody>
      </p:sp>
      <p:sp>
        <p:nvSpPr>
          <p:cNvPr id="6" name="Rectangle 5"/>
          <p:cNvSpPr/>
          <p:nvPr/>
        </p:nvSpPr>
        <p:spPr bwMode="auto">
          <a:xfrm>
            <a:off x="1828800" y="2203620"/>
            <a:ext cx="7105135" cy="766120"/>
          </a:xfrm>
          <a:prstGeom prst="rect">
            <a:avLst/>
          </a:prstGeom>
          <a:solidFill>
            <a:schemeClr val="bg1"/>
          </a:solidFill>
          <a:ln w="9525" cap="flat" cmpd="sng" algn="ctr">
            <a:no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dirty="0">
              <a:ln>
                <a:noFill/>
              </a:ln>
              <a:solidFill>
                <a:schemeClr val="tx1"/>
              </a:solidFill>
              <a:effectLst/>
              <a:latin typeface="Tahoma" panose="020B0604030504040204" pitchFamily="34" charset="0"/>
              <a:ea typeface="MS PGothic" pitchFamily="34" charset="-128"/>
              <a:cs typeface="Tahoma" panose="020B0604030504040204" pitchFamily="34" charset="0"/>
            </a:endParaRPr>
          </a:p>
        </p:txBody>
      </p:sp>
      <p:sp>
        <p:nvSpPr>
          <p:cNvPr id="5" name="Rectangle 4"/>
          <p:cNvSpPr/>
          <p:nvPr/>
        </p:nvSpPr>
        <p:spPr bwMode="auto">
          <a:xfrm>
            <a:off x="1828800" y="1470454"/>
            <a:ext cx="7105135" cy="741405"/>
          </a:xfrm>
          <a:prstGeom prst="rect">
            <a:avLst/>
          </a:prstGeom>
          <a:solidFill>
            <a:schemeClr val="bg1"/>
          </a:solidFill>
          <a:ln w="9525" cap="flat" cmpd="sng" algn="ctr">
            <a:no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dirty="0">
              <a:ln>
                <a:noFill/>
              </a:ln>
              <a:solidFill>
                <a:schemeClr val="tx1"/>
              </a:solidFill>
              <a:effectLst/>
              <a:latin typeface="Tahoma" panose="020B0604030504040204" pitchFamily="34" charset="0"/>
              <a:ea typeface="MS PGothic" pitchFamily="34" charset="-128"/>
              <a:cs typeface="Tahoma" panose="020B0604030504040204" pitchFamily="34" charset="0"/>
            </a:endParaRPr>
          </a:p>
        </p:txBody>
      </p:sp>
      <p:sp>
        <p:nvSpPr>
          <p:cNvPr id="2" name="Title 1"/>
          <p:cNvSpPr>
            <a:spLocks noGrp="1"/>
          </p:cNvSpPr>
          <p:nvPr>
            <p:ph type="title"/>
          </p:nvPr>
        </p:nvSpPr>
        <p:spPr>
          <a:xfrm>
            <a:off x="153988" y="562620"/>
            <a:ext cx="8245475" cy="498475"/>
          </a:xfrm>
        </p:spPr>
        <p:txBody>
          <a:bodyPr>
            <a:normAutofit fontScale="90000"/>
          </a:bodyPr>
          <a:lstStyle/>
          <a:p>
            <a:r>
              <a:rPr lang="en-US"/>
              <a:t>Selector trong CSS</a:t>
            </a:r>
          </a:p>
        </p:txBody>
      </p:sp>
      <p:graphicFrame>
        <p:nvGraphicFramePr>
          <p:cNvPr id="4" name="Content Placeholder 3"/>
          <p:cNvGraphicFramePr>
            <a:graphicFrameLocks noGrp="1"/>
          </p:cNvGraphicFramePr>
          <p:nvPr>
            <p:ph idx="1"/>
          </p:nvPr>
        </p:nvGraphicFramePr>
        <p:xfrm>
          <a:off x="203201" y="1050645"/>
          <a:ext cx="8740773" cy="5696142"/>
        </p:xfrm>
        <a:graphic>
          <a:graphicData uri="http://schemas.openxmlformats.org/drawingml/2006/table">
            <a:tbl>
              <a:tblPr firstRow="1" bandRow="1">
                <a:tableStyleId>{5C22544A-7EE6-4342-B048-85BDC9FD1C3A}</a:tableStyleId>
              </a:tblPr>
              <a:tblGrid>
                <a:gridCol w="1600885">
                  <a:extLst>
                    <a:ext uri="{9D8B030D-6E8A-4147-A177-3AD203B41FA5}">
                      <a16:colId xmlns:a16="http://schemas.microsoft.com/office/drawing/2014/main" val="20000"/>
                    </a:ext>
                  </a:extLst>
                </a:gridCol>
                <a:gridCol w="3467825">
                  <a:extLst>
                    <a:ext uri="{9D8B030D-6E8A-4147-A177-3AD203B41FA5}">
                      <a16:colId xmlns:a16="http://schemas.microsoft.com/office/drawing/2014/main" val="20001"/>
                    </a:ext>
                  </a:extLst>
                </a:gridCol>
                <a:gridCol w="3672063">
                  <a:extLst>
                    <a:ext uri="{9D8B030D-6E8A-4147-A177-3AD203B41FA5}">
                      <a16:colId xmlns:a16="http://schemas.microsoft.com/office/drawing/2014/main" val="20002"/>
                    </a:ext>
                  </a:extLst>
                </a:gridCol>
              </a:tblGrid>
              <a:tr h="406508">
                <a:tc>
                  <a:txBody>
                    <a:bodyPr/>
                    <a:lstStyle/>
                    <a:p>
                      <a:r>
                        <a:rPr lang="en-US" dirty="0" err="1">
                          <a:latin typeface="Tahoma" panose="020B0604030504040204" pitchFamily="34" charset="0"/>
                        </a:rPr>
                        <a:t>Loại</a:t>
                      </a:r>
                      <a:endParaRPr lang="en-US" dirty="0">
                        <a:latin typeface="Tahoma" panose="020B0604030504040204" pitchFamily="34" charset="0"/>
                      </a:endParaRPr>
                    </a:p>
                  </a:txBody>
                  <a:tcPr/>
                </a:tc>
                <a:tc>
                  <a:txBody>
                    <a:bodyPr/>
                    <a:lstStyle/>
                    <a:p>
                      <a:r>
                        <a:rPr lang="en-US" dirty="0" err="1">
                          <a:latin typeface="Tahoma" panose="020B0604030504040204" pitchFamily="34" charset="0"/>
                        </a:rPr>
                        <a:t>Mô</a:t>
                      </a:r>
                      <a:r>
                        <a:rPr lang="en-US" baseline="0" dirty="0">
                          <a:latin typeface="Tahoma" panose="020B0604030504040204" pitchFamily="34" charset="0"/>
                        </a:rPr>
                        <a:t> </a:t>
                      </a:r>
                      <a:r>
                        <a:rPr lang="en-US" baseline="0" dirty="0" err="1">
                          <a:latin typeface="Tahoma" panose="020B0604030504040204" pitchFamily="34" charset="0"/>
                        </a:rPr>
                        <a:t>tả</a:t>
                      </a:r>
                      <a:r>
                        <a:rPr lang="en-US" baseline="0" dirty="0">
                          <a:latin typeface="Tahoma" panose="020B0604030504040204" pitchFamily="34" charset="0"/>
                        </a:rPr>
                        <a:t> </a:t>
                      </a:r>
                      <a:r>
                        <a:rPr lang="en-US" baseline="0" dirty="0" err="1">
                          <a:latin typeface="Tahoma" panose="020B0604030504040204" pitchFamily="34" charset="0"/>
                        </a:rPr>
                        <a:t>phạm</a:t>
                      </a:r>
                      <a:r>
                        <a:rPr lang="en-US" baseline="0" dirty="0">
                          <a:latin typeface="Tahoma" panose="020B0604030504040204" pitchFamily="34" charset="0"/>
                        </a:rPr>
                        <a:t> vi </a:t>
                      </a:r>
                      <a:r>
                        <a:rPr lang="en-US" baseline="0" dirty="0" err="1">
                          <a:latin typeface="Tahoma" panose="020B0604030504040204" pitchFamily="34" charset="0"/>
                        </a:rPr>
                        <a:t>ảnh</a:t>
                      </a:r>
                      <a:r>
                        <a:rPr lang="en-US" baseline="0" dirty="0">
                          <a:latin typeface="Tahoma" panose="020B0604030504040204" pitchFamily="34" charset="0"/>
                        </a:rPr>
                        <a:t> </a:t>
                      </a:r>
                      <a:r>
                        <a:rPr lang="en-US" baseline="0" dirty="0" err="1">
                          <a:latin typeface="Tahoma" panose="020B0604030504040204" pitchFamily="34" charset="0"/>
                        </a:rPr>
                        <a:t>hưởng</a:t>
                      </a:r>
                      <a:endParaRPr lang="en-US" dirty="0">
                        <a:latin typeface="Tahoma" panose="020B0604030504040204" pitchFamily="34" charset="0"/>
                      </a:endParaRPr>
                    </a:p>
                  </a:txBody>
                  <a:tcPr/>
                </a:tc>
                <a:tc>
                  <a:txBody>
                    <a:bodyPr/>
                    <a:lstStyle/>
                    <a:p>
                      <a:r>
                        <a:rPr lang="en-US" dirty="0" err="1">
                          <a:latin typeface="Tahoma" panose="020B0604030504040204" pitchFamily="34" charset="0"/>
                        </a:rPr>
                        <a:t>Ví</a:t>
                      </a:r>
                      <a:r>
                        <a:rPr lang="en-US" baseline="0" dirty="0">
                          <a:latin typeface="Tahoma" panose="020B0604030504040204" pitchFamily="34" charset="0"/>
                        </a:rPr>
                        <a:t> </a:t>
                      </a:r>
                      <a:r>
                        <a:rPr lang="en-US" baseline="0" dirty="0" err="1">
                          <a:latin typeface="Tahoma" panose="020B0604030504040204" pitchFamily="34" charset="0"/>
                        </a:rPr>
                        <a:t>dụ</a:t>
                      </a:r>
                      <a:endParaRPr lang="en-US" dirty="0">
                        <a:latin typeface="Tahoma" panose="020B0604030504040204" pitchFamily="34" charset="0"/>
                      </a:endParaRPr>
                    </a:p>
                  </a:txBody>
                  <a:tcPr/>
                </a:tc>
                <a:extLst>
                  <a:ext uri="{0D108BD9-81ED-4DB2-BD59-A6C34878D82A}">
                    <a16:rowId xmlns:a16="http://schemas.microsoft.com/office/drawing/2014/main" val="10000"/>
                  </a:ext>
                </a:extLst>
              </a:tr>
              <a:tr h="7556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a:ln>
                            <a:noFill/>
                          </a:ln>
                          <a:effectLst/>
                          <a:latin typeface="Tahoma" panose="020B0604030504040204" pitchFamily="34" charset="0"/>
                        </a:rPr>
                        <a:t>element</a:t>
                      </a:r>
                      <a:endParaRPr kumimoji="0" lang="en-US" sz="1400" b="1" i="0" u="none" strike="noStrike" cap="none" normalizeH="0" baseline="0" dirty="0">
                        <a:ln>
                          <a:noFill/>
                        </a:ln>
                        <a:solidFill>
                          <a:schemeClr val="tx1"/>
                        </a:solidFill>
                        <a:effectLst/>
                        <a:latin typeface="Tahoma" panose="020B0604030504040204" pitchFamily="34" charset="0"/>
                        <a:cs typeface="Tahoma" panose="020B0604030504040204" pitchFamily="34" charset="0"/>
                      </a:endParaRPr>
                    </a:p>
                  </a:txBody>
                  <a:tcPr horzOverflow="overflow"/>
                </a:tc>
                <a:tc>
                  <a:txBody>
                    <a:bodyPr/>
                    <a:lstStyle/>
                    <a:p>
                      <a:pPr marL="0" marR="0" lvl="0" indent="0" algn="l" defTabSz="914400" rtl="0" eaLnBrk="1" fontAlgn="base" latinLnBrk="0" hangingPunct="1">
                        <a:lnSpc>
                          <a:spcPct val="100000"/>
                        </a:lnSpc>
                        <a:spcBef>
                          <a:spcPts val="0"/>
                        </a:spcBef>
                        <a:spcAft>
                          <a:spcPts val="0"/>
                        </a:spcAft>
                        <a:buClrTx/>
                        <a:buSzTx/>
                        <a:buFont typeface="Arial" pitchFamily="34" charset="0"/>
                        <a:buNone/>
                        <a:tabLst/>
                      </a:pPr>
                      <a:r>
                        <a:rPr kumimoji="0" lang="en-US" sz="1400" b="0" i="0" u="none" strike="noStrike" cap="none" normalizeH="0" baseline="0" dirty="0" err="1">
                          <a:ln>
                            <a:noFill/>
                          </a:ln>
                          <a:solidFill>
                            <a:schemeClr val="tx1"/>
                          </a:solidFill>
                          <a:effectLst/>
                          <a:latin typeface="Tahoma" panose="020B0604030504040204" pitchFamily="34" charset="0"/>
                          <a:cs typeface="Tahoma" panose="020B0604030504040204" pitchFamily="34" charset="0"/>
                        </a:rPr>
                        <a:t>Định</a:t>
                      </a:r>
                      <a:r>
                        <a:rPr kumimoji="0" 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rPr>
                        <a:t> </a:t>
                      </a:r>
                      <a:r>
                        <a:rPr kumimoji="0" lang="en-US" sz="1400" b="0" i="0" u="none" strike="noStrike" cap="none" normalizeH="0" baseline="0" dirty="0" err="1">
                          <a:ln>
                            <a:noFill/>
                          </a:ln>
                          <a:solidFill>
                            <a:schemeClr val="tx1"/>
                          </a:solidFill>
                          <a:effectLst/>
                          <a:latin typeface="Tahoma" panose="020B0604030504040204" pitchFamily="34" charset="0"/>
                          <a:cs typeface="Tahoma" panose="020B0604030504040204" pitchFamily="34" charset="0"/>
                        </a:rPr>
                        <a:t>dạng</a:t>
                      </a:r>
                      <a:r>
                        <a:rPr kumimoji="0" 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rPr>
                        <a:t> </a:t>
                      </a:r>
                      <a:r>
                        <a:rPr kumimoji="0" lang="en-US" sz="1400" b="0" i="0" u="none" strike="noStrike" cap="none" normalizeH="0" baseline="0" dirty="0" err="1">
                          <a:ln>
                            <a:noFill/>
                          </a:ln>
                          <a:solidFill>
                            <a:schemeClr val="tx1"/>
                          </a:solidFill>
                          <a:effectLst/>
                          <a:latin typeface="Tahoma" panose="020B0604030504040204" pitchFamily="34" charset="0"/>
                          <a:cs typeface="Tahoma" panose="020B0604030504040204" pitchFamily="34" charset="0"/>
                        </a:rPr>
                        <a:t>áp</a:t>
                      </a:r>
                      <a:r>
                        <a:rPr kumimoji="0" 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rPr>
                        <a:t> </a:t>
                      </a:r>
                      <a:r>
                        <a:rPr kumimoji="0" lang="en-US" sz="1400" b="0" i="0" u="none" strike="noStrike" cap="none" normalizeH="0" baseline="0" dirty="0" err="1">
                          <a:ln>
                            <a:noFill/>
                          </a:ln>
                          <a:solidFill>
                            <a:schemeClr val="tx1"/>
                          </a:solidFill>
                          <a:effectLst/>
                          <a:latin typeface="Tahoma" panose="020B0604030504040204" pitchFamily="34" charset="0"/>
                          <a:cs typeface="Tahoma" panose="020B0604030504040204" pitchFamily="34" charset="0"/>
                        </a:rPr>
                        <a:t>dụng</a:t>
                      </a:r>
                      <a:r>
                        <a:rPr kumimoji="0" 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rPr>
                        <a:t> </a:t>
                      </a:r>
                      <a:r>
                        <a:rPr kumimoji="0" lang="en-US" sz="1400" b="0" i="0" u="none" strike="noStrike" cap="none" normalizeH="0" baseline="0" dirty="0" err="1">
                          <a:ln>
                            <a:noFill/>
                          </a:ln>
                          <a:solidFill>
                            <a:schemeClr val="tx1"/>
                          </a:solidFill>
                          <a:effectLst/>
                          <a:latin typeface="Tahoma" panose="020B0604030504040204" pitchFamily="34" charset="0"/>
                          <a:cs typeface="Tahoma" panose="020B0604030504040204" pitchFamily="34" charset="0"/>
                        </a:rPr>
                        <a:t>cho</a:t>
                      </a:r>
                      <a:r>
                        <a:rPr kumimoji="0" 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rPr>
                        <a:t> ND </a:t>
                      </a:r>
                      <a:r>
                        <a:rPr kumimoji="0" lang="en-US" sz="1400" b="0" i="0" u="none" strike="noStrike" cap="none" normalizeH="0" baseline="0" dirty="0" err="1">
                          <a:ln>
                            <a:noFill/>
                          </a:ln>
                          <a:solidFill>
                            <a:schemeClr val="tx1"/>
                          </a:solidFill>
                          <a:effectLst/>
                          <a:latin typeface="Tahoma" panose="020B0604030504040204" pitchFamily="34" charset="0"/>
                          <a:cs typeface="Tahoma" panose="020B0604030504040204" pitchFamily="34" charset="0"/>
                        </a:rPr>
                        <a:t>tất</a:t>
                      </a:r>
                      <a:r>
                        <a:rPr kumimoji="0" 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rPr>
                        <a:t> </a:t>
                      </a:r>
                      <a:r>
                        <a:rPr kumimoji="0" lang="en-US" sz="1400" b="0" i="0" u="none" strike="noStrike" cap="none" normalizeH="0" baseline="0" dirty="0" err="1">
                          <a:ln>
                            <a:noFill/>
                          </a:ln>
                          <a:solidFill>
                            <a:schemeClr val="tx1"/>
                          </a:solidFill>
                          <a:effectLst/>
                          <a:latin typeface="Tahoma" panose="020B0604030504040204" pitchFamily="34" charset="0"/>
                          <a:cs typeface="Tahoma" panose="020B0604030504040204" pitchFamily="34" charset="0"/>
                        </a:rPr>
                        <a:t>cả</a:t>
                      </a:r>
                      <a:r>
                        <a:rPr kumimoji="0" 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rPr>
                        <a:t> </a:t>
                      </a:r>
                      <a:r>
                        <a:rPr kumimoji="0" lang="en-US" sz="1400" b="0" i="0" u="none" strike="noStrike" cap="none" normalizeH="0" baseline="0" dirty="0" err="1">
                          <a:ln>
                            <a:noFill/>
                          </a:ln>
                          <a:solidFill>
                            <a:schemeClr val="tx1"/>
                          </a:solidFill>
                          <a:effectLst/>
                          <a:latin typeface="Tahoma" panose="020B0604030504040204" pitchFamily="34" charset="0"/>
                          <a:cs typeface="Tahoma" panose="020B0604030504040204" pitchFamily="34" charset="0"/>
                        </a:rPr>
                        <a:t>các</a:t>
                      </a:r>
                      <a:r>
                        <a:rPr kumimoji="0" 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rPr>
                        <a:t> tag </a:t>
                      </a:r>
                      <a:r>
                        <a:rPr kumimoji="0" lang="en-US" sz="1400" b="1" i="0" u="none" strike="noStrike" cap="none" normalizeH="0" baseline="0" dirty="0">
                          <a:ln>
                            <a:noFill/>
                          </a:ln>
                          <a:solidFill>
                            <a:schemeClr val="tx1"/>
                          </a:solidFill>
                          <a:effectLst/>
                          <a:latin typeface="Tahoma" panose="020B0604030504040204" pitchFamily="34" charset="0"/>
                          <a:cs typeface="Tahoma" panose="020B0604030504040204" pitchFamily="34" charset="0"/>
                        </a:rPr>
                        <a:t>Element </a:t>
                      </a:r>
                      <a:r>
                        <a:rPr kumimoji="0" lang="en-US" sz="1400" b="0" i="0" u="none" strike="noStrike" cap="none" normalizeH="0" baseline="0" dirty="0" err="1">
                          <a:ln>
                            <a:noFill/>
                          </a:ln>
                          <a:solidFill>
                            <a:schemeClr val="tx1"/>
                          </a:solidFill>
                          <a:effectLst/>
                          <a:latin typeface="Tahoma" panose="020B0604030504040204" pitchFamily="34" charset="0"/>
                          <a:cs typeface="Tahoma" panose="020B0604030504040204" pitchFamily="34" charset="0"/>
                        </a:rPr>
                        <a:t>trong</a:t>
                      </a:r>
                      <a:r>
                        <a:rPr kumimoji="0" 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rPr>
                        <a:t> </a:t>
                      </a:r>
                      <a:r>
                        <a:rPr kumimoji="0" lang="en-US" sz="1400" b="0" i="0" u="none" strike="noStrike" cap="none" normalizeH="0" baseline="0" dirty="0" err="1">
                          <a:ln>
                            <a:noFill/>
                          </a:ln>
                          <a:solidFill>
                            <a:schemeClr val="tx1"/>
                          </a:solidFill>
                          <a:effectLst/>
                          <a:latin typeface="Tahoma" panose="020B0604030504040204" pitchFamily="34" charset="0"/>
                          <a:cs typeface="Tahoma" panose="020B0604030504040204" pitchFamily="34" charset="0"/>
                        </a:rPr>
                        <a:t>tài</a:t>
                      </a:r>
                      <a:r>
                        <a:rPr kumimoji="0" 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rPr>
                        <a:t> </a:t>
                      </a:r>
                      <a:r>
                        <a:rPr kumimoji="0" lang="en-US" sz="1400" b="0" i="0" u="none" strike="noStrike" cap="none" normalizeH="0" baseline="0" dirty="0" err="1">
                          <a:ln>
                            <a:noFill/>
                          </a:ln>
                          <a:solidFill>
                            <a:schemeClr val="tx1"/>
                          </a:solidFill>
                          <a:effectLst/>
                          <a:latin typeface="Tahoma" panose="020B0604030504040204" pitchFamily="34" charset="0"/>
                          <a:cs typeface="Tahoma" panose="020B0604030504040204" pitchFamily="34" charset="0"/>
                        </a:rPr>
                        <a:t>liệu</a:t>
                      </a:r>
                      <a:r>
                        <a:rPr kumimoji="0" 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rPr>
                        <a:t> Web</a:t>
                      </a:r>
                    </a:p>
                  </a:txBody>
                  <a:tcP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solidFill>
                            <a:schemeClr val="tx2">
                              <a:lumMod val="75000"/>
                            </a:schemeClr>
                          </a:solidFill>
                          <a:effectLst/>
                          <a:latin typeface="Tahoma" panose="020B0604030504040204" pitchFamily="34" charset="0"/>
                        </a:rPr>
                        <a:t>h1 {color: red;}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u="none" strike="noStrike" cap="none" normalizeH="0" baseline="0" dirty="0">
                          <a:ln>
                            <a:noFill/>
                          </a:ln>
                          <a:effectLst/>
                          <a:latin typeface="Tahoma" panose="020B0604030504040204" pitchFamily="34" charset="0"/>
                        </a:rPr>
                        <a:t>/* ND </a:t>
                      </a:r>
                      <a:r>
                        <a:rPr kumimoji="0" lang="en-US" sz="1200" u="none" strike="noStrike" cap="none" normalizeH="0" baseline="0" dirty="0" err="1">
                          <a:ln>
                            <a:noFill/>
                          </a:ln>
                          <a:effectLst/>
                          <a:latin typeface="Tahoma" panose="020B0604030504040204" pitchFamily="34" charset="0"/>
                        </a:rPr>
                        <a:t>của</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thẻ</a:t>
                      </a:r>
                      <a:r>
                        <a:rPr kumimoji="0" lang="en-US" sz="1200" u="none" strike="noStrike" cap="none" normalizeH="0" baseline="0" dirty="0">
                          <a:ln>
                            <a:noFill/>
                          </a:ln>
                          <a:effectLst/>
                          <a:latin typeface="Tahoma" panose="020B0604030504040204" pitchFamily="34" charset="0"/>
                        </a:rPr>
                        <a:t> &lt;h1&gt; </a:t>
                      </a:r>
                      <a:r>
                        <a:rPr kumimoji="0" lang="en-US" sz="1200" u="none" strike="noStrike" cap="none" normalizeH="0" baseline="0" dirty="0" err="1">
                          <a:ln>
                            <a:noFill/>
                          </a:ln>
                          <a:effectLst/>
                          <a:latin typeface="Tahoma" panose="020B0604030504040204" pitchFamily="34" charset="0"/>
                        </a:rPr>
                        <a:t>bị</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định</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dạng</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màu</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chữ</a:t>
                      </a:r>
                      <a:r>
                        <a:rPr kumimoji="0" lang="en-US" sz="1200" u="none" strike="noStrike" cap="none" normalizeH="0" baseline="0" dirty="0">
                          <a:ln>
                            <a:noFill/>
                          </a:ln>
                          <a:effectLst/>
                          <a:latin typeface="Tahoma" panose="020B0604030504040204" pitchFamily="34" charset="0"/>
                        </a:rPr>
                        <a:t>=</a:t>
                      </a:r>
                      <a:r>
                        <a:rPr kumimoji="0" lang="en-US" sz="1200" u="none" strike="noStrike" cap="none" normalizeH="0" baseline="0" dirty="0" err="1">
                          <a:ln>
                            <a:noFill/>
                          </a:ln>
                          <a:effectLst/>
                          <a:latin typeface="Tahoma" panose="020B0604030504040204" pitchFamily="34" charset="0"/>
                        </a:rPr>
                        <a:t>đỏ</a:t>
                      </a:r>
                      <a:r>
                        <a:rPr kumimoji="0" lang="en-US" sz="1200" u="none" strike="noStrike" cap="none" normalizeH="0" baseline="0" dirty="0">
                          <a:ln>
                            <a:noFill/>
                          </a:ln>
                          <a:effectLst/>
                          <a:latin typeface="Tahoma" panose="020B0604030504040204" pitchFamily="34" charset="0"/>
                        </a:rPr>
                        <a:t> */</a:t>
                      </a:r>
                      <a:endParaRPr kumimoji="0" lang="en-US" sz="1200" b="0" i="0" u="none" strike="noStrike" cap="none" normalizeH="0" baseline="0" dirty="0">
                        <a:ln>
                          <a:noFill/>
                        </a:ln>
                        <a:solidFill>
                          <a:schemeClr val="tx1"/>
                        </a:solidFill>
                        <a:effectLst/>
                        <a:latin typeface="Tahoma" panose="020B0604030504040204" pitchFamily="34" charset="0"/>
                        <a:cs typeface="Tahoma" panose="020B0604030504040204" pitchFamily="34" charset="0"/>
                      </a:endParaRPr>
                    </a:p>
                  </a:txBody>
                  <a:tcPr horzOverflow="overflow"/>
                </a:tc>
                <a:extLst>
                  <a:ext uri="{0D108BD9-81ED-4DB2-BD59-A6C34878D82A}">
                    <a16:rowId xmlns:a16="http://schemas.microsoft.com/office/drawing/2014/main" val="10001"/>
                  </a:ext>
                </a:extLst>
              </a:tr>
              <a:tr h="7556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a:ln>
                            <a:noFill/>
                          </a:ln>
                          <a:effectLst/>
                          <a:latin typeface="Tahoma" panose="020B0604030504040204" pitchFamily="34" charset="0"/>
                        </a:rPr>
                        <a:t>#id </a:t>
                      </a:r>
                      <a:endParaRPr kumimoji="0" lang="en-US" sz="1400" b="1" i="0" u="none" strike="noStrike" cap="none" normalizeH="0" baseline="0" dirty="0">
                        <a:ln>
                          <a:noFill/>
                        </a:ln>
                        <a:solidFill>
                          <a:schemeClr val="tx1"/>
                        </a:solidFill>
                        <a:effectLst/>
                        <a:latin typeface="Tahoma" panose="020B0604030504040204" pitchFamily="34" charset="0"/>
                        <a:cs typeface="Tahoma" panose="020B0604030504040204" pitchFamily="34" charset="0"/>
                      </a:endParaRPr>
                    </a:p>
                  </a:txBody>
                  <a:tcPr horzOverflow="overflow"/>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Định</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dạng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áp</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dụng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cho</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ND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tất</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cả</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các</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tab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có</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thuộc</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tính</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1"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id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trong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tà</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liệu</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Web</a:t>
                      </a: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solidFill>
                            <a:schemeClr val="tx2">
                              <a:lumMod val="75000"/>
                            </a:schemeClr>
                          </a:solidFill>
                          <a:effectLst/>
                          <a:latin typeface="Tahoma" panose="020B0604030504040204" pitchFamily="34" charset="0"/>
                        </a:rPr>
                        <a:t>#test {color: green;} </a:t>
                      </a:r>
                      <a:br>
                        <a:rPr kumimoji="0" lang="en-US" sz="1400" u="none" strike="noStrike" cap="none" normalizeH="0" baseline="0" dirty="0">
                          <a:ln>
                            <a:noFill/>
                          </a:ln>
                          <a:effectLst/>
                          <a:latin typeface="Tahoma" panose="020B0604030504040204" pitchFamily="34" charset="0"/>
                        </a:rPr>
                      </a:br>
                      <a:r>
                        <a:rPr kumimoji="0" lang="en-US" sz="1200" u="none" strike="noStrike" cap="none" normalizeH="0" baseline="0" dirty="0">
                          <a:ln>
                            <a:noFill/>
                          </a:ln>
                          <a:effectLst/>
                          <a:latin typeface="Tahoma" panose="020B0604030504040204" pitchFamily="34" charset="0"/>
                        </a:rPr>
                        <a:t>/* ND </a:t>
                      </a:r>
                      <a:r>
                        <a:rPr kumimoji="0" lang="en-US" sz="1200" u="none" strike="noStrike" cap="none" normalizeH="0" baseline="0" dirty="0" err="1">
                          <a:ln>
                            <a:noFill/>
                          </a:ln>
                          <a:effectLst/>
                          <a:latin typeface="Tahoma" panose="020B0604030504040204" pitchFamily="34" charset="0"/>
                        </a:rPr>
                        <a:t>của</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bất</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kỳ</a:t>
                      </a:r>
                      <a:r>
                        <a:rPr kumimoji="0" lang="en-US" sz="1200" u="none" strike="noStrike" cap="none" normalizeH="0" baseline="0" dirty="0">
                          <a:ln>
                            <a:noFill/>
                          </a:ln>
                          <a:effectLst/>
                          <a:latin typeface="Tahoma" panose="020B0604030504040204" pitchFamily="34" charset="0"/>
                        </a:rPr>
                        <a:t> tag </a:t>
                      </a:r>
                      <a:r>
                        <a:rPr kumimoji="0" lang="en-US" sz="1200" u="none" strike="noStrike" cap="none" normalizeH="0" baseline="0" dirty="0" err="1">
                          <a:ln>
                            <a:noFill/>
                          </a:ln>
                          <a:effectLst/>
                          <a:latin typeface="Tahoma" panose="020B0604030504040204" pitchFamily="34" charset="0"/>
                        </a:rPr>
                        <a:t>có</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thuộc</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tính</a:t>
                      </a:r>
                      <a:r>
                        <a:rPr kumimoji="0" lang="en-US" sz="1200" u="none" strike="noStrike" cap="none" normalizeH="0" baseline="0" dirty="0">
                          <a:ln>
                            <a:noFill/>
                          </a:ln>
                          <a:effectLst/>
                          <a:latin typeface="Tahoma" panose="020B0604030504040204" pitchFamily="34" charset="0"/>
                        </a:rPr>
                        <a:t> id=test </a:t>
                      </a:r>
                      <a:r>
                        <a:rPr kumimoji="0" lang="en-US" sz="1200" u="none" strike="noStrike" cap="none" normalizeH="0" baseline="0" dirty="0" err="1">
                          <a:ln>
                            <a:noFill/>
                          </a:ln>
                          <a:effectLst/>
                          <a:latin typeface="Tahoma" panose="020B0604030504040204" pitchFamily="34" charset="0"/>
                        </a:rPr>
                        <a:t>đều</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bị</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định</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dạng</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màu</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chữ</a:t>
                      </a:r>
                      <a:r>
                        <a:rPr kumimoji="0" lang="en-US" sz="1200" u="none" strike="noStrike" cap="none" normalizeH="0" baseline="0" dirty="0">
                          <a:ln>
                            <a:noFill/>
                          </a:ln>
                          <a:effectLst/>
                          <a:latin typeface="Tahoma" panose="020B0604030504040204" pitchFamily="34" charset="0"/>
                        </a:rPr>
                        <a:t>=</a:t>
                      </a:r>
                      <a:r>
                        <a:rPr kumimoji="0" lang="en-US" sz="1200" u="none" strike="noStrike" cap="none" normalizeH="0" baseline="0" dirty="0" err="1">
                          <a:ln>
                            <a:noFill/>
                          </a:ln>
                          <a:effectLst/>
                          <a:latin typeface="Tahoma" panose="020B0604030504040204" pitchFamily="34" charset="0"/>
                        </a:rPr>
                        <a:t>xanh</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lá</a:t>
                      </a:r>
                      <a:r>
                        <a:rPr kumimoji="0" lang="en-US" sz="1200" u="none" strike="noStrike" cap="none" normalizeH="0" baseline="0" dirty="0">
                          <a:ln>
                            <a:noFill/>
                          </a:ln>
                          <a:effectLst/>
                          <a:latin typeface="Tahoma" panose="020B0604030504040204" pitchFamily="34" charset="0"/>
                        </a:rPr>
                        <a:t> */</a:t>
                      </a:r>
                      <a:endParaRPr kumimoji="0" 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endParaRPr>
                    </a:p>
                  </a:txBody>
                  <a:tcPr horzOverflow="overflow"/>
                </a:tc>
                <a:extLst>
                  <a:ext uri="{0D108BD9-81ED-4DB2-BD59-A6C34878D82A}">
                    <a16:rowId xmlns:a16="http://schemas.microsoft.com/office/drawing/2014/main" val="10002"/>
                  </a:ext>
                </a:extLst>
              </a:tr>
              <a:tr h="7556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a:ln>
                            <a:noFill/>
                          </a:ln>
                          <a:effectLst/>
                          <a:latin typeface="Tahoma" panose="020B0604030504040204" pitchFamily="34" charset="0"/>
                        </a:rPr>
                        <a:t>.class </a:t>
                      </a:r>
                      <a:endParaRPr kumimoji="0" lang="en-US" sz="1400" b="1" i="0" u="none" strike="noStrike" cap="none" normalizeH="0" baseline="0" dirty="0">
                        <a:ln>
                          <a:noFill/>
                        </a:ln>
                        <a:solidFill>
                          <a:schemeClr val="tx1"/>
                        </a:solidFill>
                        <a:effectLst/>
                        <a:latin typeface="Tahoma" panose="020B0604030504040204" pitchFamily="34" charset="0"/>
                        <a:cs typeface="Tahoma" panose="020B0604030504040204" pitchFamily="34" charset="0"/>
                      </a:endParaRPr>
                    </a:p>
                  </a:txBody>
                  <a:tcPr horzOverflow="overflow"/>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Định</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dạng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áp</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dụng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cho</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ND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tất</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cả</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các</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tab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có</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thuộc</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tính</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1"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class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trong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tà</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liệu</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Web</a:t>
                      </a: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solidFill>
                            <a:schemeClr val="tx2">
                              <a:lumMod val="75000"/>
                            </a:schemeClr>
                          </a:solidFill>
                          <a:effectLst/>
                          <a:latin typeface="Tahoma" panose="020B0604030504040204" pitchFamily="34" charset="0"/>
                        </a:rPr>
                        <a:t>.note {color: yellow;}</a:t>
                      </a:r>
                      <a:br>
                        <a:rPr kumimoji="0" lang="en-US" sz="1400" u="none" strike="noStrike" cap="none" normalizeH="0" baseline="0" dirty="0">
                          <a:ln>
                            <a:noFill/>
                          </a:ln>
                          <a:effectLst/>
                          <a:latin typeface="Tahoma" panose="020B0604030504040204" pitchFamily="34" charset="0"/>
                        </a:rPr>
                      </a:br>
                      <a:r>
                        <a:rPr kumimoji="0" lang="en-US" sz="1200" u="none" strike="noStrike" cap="none" normalizeH="0" baseline="0" dirty="0">
                          <a:ln>
                            <a:noFill/>
                          </a:ln>
                          <a:effectLst/>
                          <a:latin typeface="Tahoma" panose="020B0604030504040204" pitchFamily="34" charset="0"/>
                        </a:rPr>
                        <a:t>/* ND </a:t>
                      </a:r>
                      <a:r>
                        <a:rPr kumimoji="0" lang="en-US" sz="1200" u="none" strike="noStrike" cap="none" normalizeH="0" baseline="0" dirty="0" err="1">
                          <a:ln>
                            <a:noFill/>
                          </a:ln>
                          <a:effectLst/>
                          <a:latin typeface="Tahoma" panose="020B0604030504040204" pitchFamily="34" charset="0"/>
                        </a:rPr>
                        <a:t>của</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bất</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kỳ</a:t>
                      </a:r>
                      <a:r>
                        <a:rPr kumimoji="0" lang="en-US" sz="1200" u="none" strike="noStrike" cap="none" normalizeH="0" baseline="0" dirty="0">
                          <a:ln>
                            <a:noFill/>
                          </a:ln>
                          <a:effectLst/>
                          <a:latin typeface="Tahoma" panose="020B0604030504040204" pitchFamily="34" charset="0"/>
                        </a:rPr>
                        <a:t> tag </a:t>
                      </a:r>
                      <a:r>
                        <a:rPr kumimoji="0" lang="en-US" sz="1200" u="none" strike="noStrike" cap="none" normalizeH="0" baseline="0" dirty="0" err="1">
                          <a:ln>
                            <a:noFill/>
                          </a:ln>
                          <a:effectLst/>
                          <a:latin typeface="Tahoma" panose="020B0604030504040204" pitchFamily="34" charset="0"/>
                        </a:rPr>
                        <a:t>có</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thuộc</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tính</a:t>
                      </a:r>
                      <a:r>
                        <a:rPr kumimoji="0" lang="en-US" sz="1200" u="none" strike="noStrike" cap="none" normalizeH="0" baseline="0" dirty="0">
                          <a:ln>
                            <a:noFill/>
                          </a:ln>
                          <a:effectLst/>
                          <a:latin typeface="Tahoma" panose="020B0604030504040204" pitchFamily="34" charset="0"/>
                        </a:rPr>
                        <a:t> class=note </a:t>
                      </a:r>
                      <a:r>
                        <a:rPr kumimoji="0" lang="en-US" sz="1200" u="none" strike="noStrike" cap="none" normalizeH="0" baseline="0" dirty="0" err="1">
                          <a:ln>
                            <a:noFill/>
                          </a:ln>
                          <a:effectLst/>
                          <a:latin typeface="Tahoma" panose="020B0604030504040204" pitchFamily="34" charset="0"/>
                        </a:rPr>
                        <a:t>đều</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bị</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định</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dạng</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màu</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chữ</a:t>
                      </a:r>
                      <a:r>
                        <a:rPr kumimoji="0" lang="en-US" sz="1200" u="none" strike="noStrike" cap="none" normalizeH="0" baseline="0" dirty="0">
                          <a:ln>
                            <a:noFill/>
                          </a:ln>
                          <a:effectLst/>
                          <a:latin typeface="Tahoma" panose="020B0604030504040204" pitchFamily="34" charset="0"/>
                        </a:rPr>
                        <a:t>=</a:t>
                      </a:r>
                      <a:r>
                        <a:rPr kumimoji="0" lang="en-US" sz="1200" u="none" strike="noStrike" cap="none" normalizeH="0" baseline="0" dirty="0" err="1">
                          <a:ln>
                            <a:noFill/>
                          </a:ln>
                          <a:effectLst/>
                          <a:latin typeface="Tahoma" panose="020B0604030504040204" pitchFamily="34" charset="0"/>
                        </a:rPr>
                        <a:t>vàng</a:t>
                      </a:r>
                      <a:r>
                        <a:rPr kumimoji="0" lang="en-US" sz="1200" u="none" strike="noStrike" cap="none" normalizeH="0" baseline="0" dirty="0">
                          <a:ln>
                            <a:noFill/>
                          </a:ln>
                          <a:effectLst/>
                          <a:latin typeface="Tahoma" panose="020B0604030504040204" pitchFamily="34" charset="0"/>
                        </a:rPr>
                        <a:t>*/</a:t>
                      </a:r>
                      <a:endParaRPr kumimoji="0" 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endParaRPr>
                    </a:p>
                  </a:txBody>
                  <a:tcPr horzOverflow="overflow"/>
                </a:tc>
                <a:extLst>
                  <a:ext uri="{0D108BD9-81ED-4DB2-BD59-A6C34878D82A}">
                    <a16:rowId xmlns:a16="http://schemas.microsoft.com/office/drawing/2014/main" val="10003"/>
                  </a:ext>
                </a:extLst>
              </a:tr>
              <a:tr h="7556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a:ln>
                            <a:noFill/>
                          </a:ln>
                          <a:effectLst/>
                          <a:latin typeface="Tahoma" panose="020B0604030504040204" pitchFamily="34" charset="0"/>
                        </a:rPr>
                        <a:t>element . class </a:t>
                      </a:r>
                      <a:endParaRPr kumimoji="0" lang="en-US" sz="1400" b="1" i="0" u="none" strike="noStrike" cap="none" normalizeH="0" baseline="0" dirty="0">
                        <a:ln>
                          <a:noFill/>
                        </a:ln>
                        <a:solidFill>
                          <a:schemeClr val="tx1"/>
                        </a:solidFill>
                        <a:effectLst/>
                        <a:latin typeface="Tahoma" panose="020B0604030504040204" pitchFamily="34" charset="0"/>
                        <a:cs typeface="Tahoma" panose="020B0604030504040204" pitchFamily="34" charset="0"/>
                      </a:endParaRPr>
                    </a:p>
                  </a:txBody>
                  <a:tcPr horzOverflow="overflow"/>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Định</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dạng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áp</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dụng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cho</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ND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các</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tag </a:t>
                      </a:r>
                      <a:r>
                        <a:rPr kumimoji="0" lang="en-US" sz="1400" b="1"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Element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có</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thuộc</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tính</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1"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class</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tương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ứng</a:t>
                      </a:r>
                      <a:endPar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solidFill>
                            <a:schemeClr val="tx2">
                              <a:lumMod val="75000"/>
                            </a:schemeClr>
                          </a:solidFill>
                          <a:effectLst/>
                          <a:latin typeface="Tahoma" panose="020B0604030504040204" pitchFamily="34" charset="0"/>
                        </a:rPr>
                        <a:t>h1.note {text-decoration: underline;}</a:t>
                      </a:r>
                      <a:br>
                        <a:rPr kumimoji="0" lang="en-US" sz="1400" u="none" strike="noStrike" cap="none" normalizeH="0" baseline="0" dirty="0">
                          <a:ln>
                            <a:noFill/>
                          </a:ln>
                          <a:effectLst/>
                          <a:latin typeface="Tahoma" panose="020B0604030504040204" pitchFamily="34" charset="0"/>
                        </a:rPr>
                      </a:br>
                      <a:r>
                        <a:rPr kumimoji="0" lang="en-US" sz="1200" u="none" strike="noStrike" cap="none" normalizeH="0" baseline="0" dirty="0">
                          <a:ln>
                            <a:noFill/>
                          </a:ln>
                          <a:effectLst/>
                          <a:latin typeface="Tahoma" panose="020B0604030504040204" pitchFamily="34" charset="0"/>
                        </a:rPr>
                        <a:t>/* ND </a:t>
                      </a:r>
                      <a:r>
                        <a:rPr kumimoji="0" lang="en-US" sz="1200" u="none" strike="noStrike" cap="none" normalizeH="0" baseline="0" dirty="0" err="1">
                          <a:ln>
                            <a:noFill/>
                          </a:ln>
                          <a:effectLst/>
                          <a:latin typeface="Tahoma" panose="020B0604030504040204" pitchFamily="34" charset="0"/>
                        </a:rPr>
                        <a:t>của</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các</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thẻ</a:t>
                      </a:r>
                      <a:r>
                        <a:rPr kumimoji="0" lang="en-US" sz="1200" u="none" strike="noStrike" cap="none" normalizeH="0" baseline="0" dirty="0">
                          <a:ln>
                            <a:noFill/>
                          </a:ln>
                          <a:effectLst/>
                          <a:latin typeface="Tahoma" panose="020B0604030504040204" pitchFamily="34" charset="0"/>
                        </a:rPr>
                        <a:t> &lt;h1&gt; </a:t>
                      </a:r>
                      <a:r>
                        <a:rPr kumimoji="0" lang="en-US" sz="1200" u="none" strike="noStrike" cap="none" normalizeH="0" baseline="0" dirty="0" err="1">
                          <a:ln>
                            <a:noFill/>
                          </a:ln>
                          <a:effectLst/>
                          <a:latin typeface="Tahoma" panose="020B0604030504040204" pitchFamily="34" charset="0"/>
                        </a:rPr>
                        <a:t>có</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thuộc</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tính</a:t>
                      </a:r>
                      <a:r>
                        <a:rPr kumimoji="0" lang="en-US" sz="1200" u="none" strike="noStrike" cap="none" normalizeH="0" baseline="0" dirty="0">
                          <a:ln>
                            <a:noFill/>
                          </a:ln>
                          <a:effectLst/>
                          <a:latin typeface="Tahoma" panose="020B0604030504040204" pitchFamily="34" charset="0"/>
                        </a:rPr>
                        <a:t> class=note </a:t>
                      </a:r>
                      <a:r>
                        <a:rPr kumimoji="0" lang="en-US" sz="1200" u="none" strike="noStrike" cap="none" normalizeH="0" baseline="0" dirty="0" err="1">
                          <a:ln>
                            <a:noFill/>
                          </a:ln>
                          <a:effectLst/>
                          <a:latin typeface="Tahoma" panose="020B0604030504040204" pitchFamily="34" charset="0"/>
                        </a:rPr>
                        <a:t>đều</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bị</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định</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dạng</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gạch</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chân</a:t>
                      </a:r>
                      <a:r>
                        <a:rPr kumimoji="0" lang="en-US" sz="1200" u="none" strike="noStrike" cap="none" normalizeH="0" baseline="0" dirty="0">
                          <a:ln>
                            <a:noFill/>
                          </a:ln>
                          <a:effectLst/>
                          <a:latin typeface="Tahoma" panose="020B0604030504040204" pitchFamily="34" charset="0"/>
                        </a:rPr>
                        <a:t> */</a:t>
                      </a:r>
                      <a:endParaRPr kumimoji="0" 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endParaRPr>
                    </a:p>
                  </a:txBody>
                  <a:tcPr horzOverflow="overflow"/>
                </a:tc>
                <a:extLst>
                  <a:ext uri="{0D108BD9-81ED-4DB2-BD59-A6C34878D82A}">
                    <a16:rowId xmlns:a16="http://schemas.microsoft.com/office/drawing/2014/main" val="10004"/>
                  </a:ext>
                </a:extLst>
              </a:tr>
              <a:tr h="7556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a:ln>
                            <a:noFill/>
                          </a:ln>
                          <a:effectLst/>
                          <a:latin typeface="Tahoma" panose="020B0604030504040204" pitchFamily="34" charset="0"/>
                        </a:rPr>
                        <a:t>Grouping </a:t>
                      </a:r>
                      <a:endParaRPr kumimoji="0" lang="en-US" sz="1400" b="1" i="0" u="none" strike="noStrike" cap="none" normalizeH="0" baseline="0" dirty="0">
                        <a:ln>
                          <a:noFill/>
                        </a:ln>
                        <a:solidFill>
                          <a:schemeClr val="tx1"/>
                        </a:solidFill>
                        <a:effectLst/>
                        <a:latin typeface="Tahoma" panose="020B0604030504040204" pitchFamily="34" charset="0"/>
                        <a:cs typeface="Tahoma" panose="020B0604030504040204" pitchFamily="34" charset="0"/>
                      </a:endParaRPr>
                    </a:p>
                  </a:txBody>
                  <a:tcPr horzOverflow="overflow"/>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Định</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dạng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áp</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dụng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cho</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ND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một</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nhóm</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các</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tag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trong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tài</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liệu</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a:t>
                      </a: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solidFill>
                            <a:schemeClr val="tx2">
                              <a:lumMod val="75000"/>
                            </a:schemeClr>
                          </a:solidFill>
                          <a:effectLst/>
                          <a:latin typeface="Tahoma" panose="020B0604030504040204" pitchFamily="34" charset="0"/>
                        </a:rPr>
                        <a:t>h1,h2,h3 {background-color: orange;}</a:t>
                      </a:r>
                      <a:br>
                        <a:rPr kumimoji="0" lang="en-US" sz="1400" u="none" strike="noStrike" cap="none" normalizeH="0" baseline="0" dirty="0">
                          <a:ln>
                            <a:noFill/>
                          </a:ln>
                          <a:effectLst/>
                          <a:latin typeface="Tahoma" panose="020B0604030504040204" pitchFamily="34" charset="0"/>
                        </a:rPr>
                      </a:br>
                      <a:r>
                        <a:rPr kumimoji="0" lang="en-US" sz="1200" u="none" strike="noStrike" cap="none" normalizeH="0" baseline="0" dirty="0">
                          <a:ln>
                            <a:noFill/>
                          </a:ln>
                          <a:effectLst/>
                          <a:latin typeface="Tahoma" panose="020B0604030504040204" pitchFamily="34" charset="0"/>
                        </a:rPr>
                        <a:t>/* ND </a:t>
                      </a:r>
                      <a:r>
                        <a:rPr kumimoji="0" lang="en-US" sz="1200" u="none" strike="noStrike" cap="none" normalizeH="0" baseline="0" dirty="0" err="1">
                          <a:ln>
                            <a:noFill/>
                          </a:ln>
                          <a:effectLst/>
                          <a:latin typeface="Tahoma" panose="020B0604030504040204" pitchFamily="34" charset="0"/>
                        </a:rPr>
                        <a:t>của</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các</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thẻ</a:t>
                      </a:r>
                      <a:r>
                        <a:rPr kumimoji="0" lang="en-US" sz="1200" u="none" strike="noStrike" cap="none" normalizeH="0" baseline="0" dirty="0">
                          <a:ln>
                            <a:noFill/>
                          </a:ln>
                          <a:effectLst/>
                          <a:latin typeface="Tahoma" panose="020B0604030504040204" pitchFamily="34" charset="0"/>
                        </a:rPr>
                        <a:t> &lt;h1&gt; &lt;h2&gt; &lt;h3&gt; </a:t>
                      </a:r>
                      <a:r>
                        <a:rPr kumimoji="0" lang="en-US" sz="1200" u="none" strike="noStrike" cap="none" normalizeH="0" baseline="0" dirty="0" err="1">
                          <a:ln>
                            <a:noFill/>
                          </a:ln>
                          <a:effectLst/>
                          <a:latin typeface="Tahoma" panose="020B0604030504040204" pitchFamily="34" charset="0"/>
                        </a:rPr>
                        <a:t>đều</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bị</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định</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dạng</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màu</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nền</a:t>
                      </a:r>
                      <a:r>
                        <a:rPr kumimoji="0" lang="en-US" sz="1200" u="none" strike="noStrike" cap="none" normalizeH="0" baseline="0" dirty="0">
                          <a:ln>
                            <a:noFill/>
                          </a:ln>
                          <a:effectLst/>
                          <a:latin typeface="Tahoma" panose="020B0604030504040204" pitchFamily="34" charset="0"/>
                        </a:rPr>
                        <a:t> = </a:t>
                      </a:r>
                      <a:r>
                        <a:rPr kumimoji="0" lang="en-US" sz="1200" u="none" strike="noStrike" cap="none" normalizeH="0" baseline="0" dirty="0" err="1">
                          <a:ln>
                            <a:noFill/>
                          </a:ln>
                          <a:effectLst/>
                          <a:latin typeface="Tahoma" panose="020B0604030504040204" pitchFamily="34" charset="0"/>
                        </a:rPr>
                        <a:t>màu</a:t>
                      </a:r>
                      <a:r>
                        <a:rPr kumimoji="0" lang="en-US" sz="1200" u="none" strike="noStrike" cap="none" normalizeH="0" baseline="0" dirty="0">
                          <a:ln>
                            <a:noFill/>
                          </a:ln>
                          <a:effectLst/>
                          <a:latin typeface="Tahoma" panose="020B0604030504040204" pitchFamily="34" charset="0"/>
                        </a:rPr>
                        <a:t> cam */</a:t>
                      </a:r>
                      <a:endParaRPr kumimoji="0" 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endParaRPr>
                    </a:p>
                  </a:txBody>
                  <a:tcPr horzOverflow="overflow"/>
                </a:tc>
                <a:extLst>
                  <a:ext uri="{0D108BD9-81ED-4DB2-BD59-A6C34878D82A}">
                    <a16:rowId xmlns:a16="http://schemas.microsoft.com/office/drawing/2014/main" val="10005"/>
                  </a:ext>
                </a:extLst>
              </a:tr>
              <a:tr h="7556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a:ln>
                            <a:noFill/>
                          </a:ln>
                          <a:effectLst/>
                          <a:latin typeface="Tahoma" panose="020B0604030504040204" pitchFamily="34" charset="0"/>
                        </a:rPr>
                        <a:t>Contextual </a:t>
                      </a:r>
                      <a:endParaRPr kumimoji="0" lang="en-US" sz="1400" b="1" i="0" u="none" strike="noStrike" cap="none" normalizeH="0" baseline="0" dirty="0">
                        <a:ln>
                          <a:noFill/>
                        </a:ln>
                        <a:solidFill>
                          <a:schemeClr val="tx1"/>
                        </a:solidFill>
                        <a:effectLst/>
                        <a:latin typeface="Tahoma" panose="020B0604030504040204" pitchFamily="34" charset="0"/>
                        <a:cs typeface="Tahoma" panose="020B0604030504040204" pitchFamily="34" charset="0"/>
                      </a:endParaRPr>
                    </a:p>
                  </a:txBody>
                  <a:tcPr horzOverflow="overflow"/>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Định</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dạng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áp</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dụng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cho</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ND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các</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thẻ</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được</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lồng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trong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một</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thẻ</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cha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nào</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đó</a:t>
                      </a:r>
                      <a:endPar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solidFill>
                            <a:schemeClr val="tx2">
                              <a:lumMod val="75000"/>
                            </a:schemeClr>
                          </a:solidFill>
                          <a:effectLst/>
                          <a:latin typeface="Tahoma" panose="020B0604030504040204" pitchFamily="34" charset="0"/>
                        </a:rPr>
                        <a:t>p strong {color: purple;}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u="none" strike="noStrike" cap="none" normalizeH="0" baseline="0" dirty="0">
                          <a:ln>
                            <a:noFill/>
                          </a:ln>
                          <a:effectLst/>
                          <a:latin typeface="Tahoma" panose="020B0604030504040204" pitchFamily="34" charset="0"/>
                        </a:rPr>
                        <a:t>/* ND </a:t>
                      </a:r>
                      <a:r>
                        <a:rPr kumimoji="0" lang="en-US" sz="1200" u="none" strike="noStrike" cap="none" normalizeH="0" baseline="0" dirty="0" err="1">
                          <a:ln>
                            <a:noFill/>
                          </a:ln>
                          <a:effectLst/>
                          <a:latin typeface="Tahoma" panose="020B0604030504040204" pitchFamily="34" charset="0"/>
                        </a:rPr>
                        <a:t>của</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các</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thẻ</a:t>
                      </a:r>
                      <a:r>
                        <a:rPr kumimoji="0" lang="en-US" sz="1200" u="none" strike="noStrike" cap="none" normalizeH="0" baseline="0" dirty="0">
                          <a:ln>
                            <a:noFill/>
                          </a:ln>
                          <a:effectLst/>
                          <a:latin typeface="Tahoma" panose="020B0604030504040204" pitchFamily="34" charset="0"/>
                        </a:rPr>
                        <a:t> &lt;strong&gt; </a:t>
                      </a:r>
                      <a:r>
                        <a:rPr kumimoji="0" lang="en-US" sz="1200" u="none" strike="noStrike" cap="none" normalizeH="0" baseline="0" dirty="0" err="1">
                          <a:ln>
                            <a:noFill/>
                          </a:ln>
                          <a:effectLst/>
                          <a:latin typeface="Tahoma" panose="020B0604030504040204" pitchFamily="34" charset="0"/>
                        </a:rPr>
                        <a:t>nằm</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trong</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thẻ</a:t>
                      </a:r>
                      <a:r>
                        <a:rPr kumimoji="0" lang="en-US" sz="1200" u="none" strike="noStrike" cap="none" normalizeH="0" baseline="0" dirty="0">
                          <a:ln>
                            <a:noFill/>
                          </a:ln>
                          <a:effectLst/>
                          <a:latin typeface="Tahoma" panose="020B0604030504040204" pitchFamily="34" charset="0"/>
                        </a:rPr>
                        <a:t> &lt;p&gt; </a:t>
                      </a:r>
                      <a:r>
                        <a:rPr kumimoji="0" lang="en-US" sz="1200" u="none" strike="noStrike" cap="none" normalizeH="0" baseline="0" dirty="0" err="1">
                          <a:ln>
                            <a:noFill/>
                          </a:ln>
                          <a:effectLst/>
                          <a:latin typeface="Tahoma" panose="020B0604030504040204" pitchFamily="34" charset="0"/>
                        </a:rPr>
                        <a:t>đều</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bị</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định</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dạng</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màu</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chữ</a:t>
                      </a:r>
                      <a:r>
                        <a:rPr kumimoji="0" lang="en-US" sz="1200" u="none" strike="noStrike" cap="none" normalizeH="0" baseline="0" dirty="0">
                          <a:ln>
                            <a:noFill/>
                          </a:ln>
                          <a:effectLst/>
                          <a:latin typeface="Tahoma" panose="020B0604030504040204" pitchFamily="34" charset="0"/>
                        </a:rPr>
                        <a:t>=</a:t>
                      </a:r>
                      <a:r>
                        <a:rPr kumimoji="0" lang="en-US" sz="1200" u="none" strike="noStrike" cap="none" normalizeH="0" baseline="0" dirty="0" err="1">
                          <a:ln>
                            <a:noFill/>
                          </a:ln>
                          <a:effectLst/>
                          <a:latin typeface="Tahoma" panose="020B0604030504040204" pitchFamily="34" charset="0"/>
                        </a:rPr>
                        <a:t>màu</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tía</a:t>
                      </a:r>
                      <a:r>
                        <a:rPr kumimoji="0" lang="en-US" sz="1200" u="none" strike="noStrike" cap="none" normalizeH="0" baseline="0" dirty="0">
                          <a:ln>
                            <a:noFill/>
                          </a:ln>
                          <a:effectLst/>
                          <a:latin typeface="Tahoma" panose="020B0604030504040204" pitchFamily="34" charset="0"/>
                        </a:rPr>
                        <a:t> */</a:t>
                      </a:r>
                      <a:endParaRPr kumimoji="0" lang="en-US" sz="1200" b="0" i="0" u="none" strike="noStrike" cap="none" normalizeH="0" baseline="0" dirty="0">
                        <a:ln>
                          <a:noFill/>
                        </a:ln>
                        <a:solidFill>
                          <a:schemeClr val="tx1"/>
                        </a:solidFill>
                        <a:effectLst/>
                        <a:latin typeface="Tahoma" panose="020B0604030504040204" pitchFamily="34" charset="0"/>
                        <a:cs typeface="Tahoma" panose="020B0604030504040204" pitchFamily="34" charset="0"/>
                      </a:endParaRPr>
                    </a:p>
                  </a:txBody>
                  <a:tcPr horzOverflow="overflow"/>
                </a:tc>
                <a:extLst>
                  <a:ext uri="{0D108BD9-81ED-4DB2-BD59-A6C34878D82A}">
                    <a16:rowId xmlns:a16="http://schemas.microsoft.com/office/drawing/2014/main" val="10006"/>
                  </a:ext>
                </a:extLst>
              </a:tr>
              <a:tr h="7556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ahoma" panose="020B0604030504040204" pitchFamily="34" charset="0"/>
                          <a:cs typeface="Tahoma" panose="020B0604030504040204" pitchFamily="34" charset="0"/>
                        </a:rPr>
                        <a:t>Pseudo Class</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ahoma" panose="020B0604030504040204" pitchFamily="34" charset="0"/>
                          <a:cs typeface="Tahoma" panose="020B0604030504040204" pitchFamily="34" charset="0"/>
                        </a:rPr>
                        <a:t>Pseudo element</a:t>
                      </a:r>
                    </a:p>
                  </a:txBody>
                  <a:tcPr horzOverflow="overflow"/>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Định</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dạng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được</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áp</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dụng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dựa</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vào</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trạng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thái</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của</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các</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Element.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Không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xuất</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hiện</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trong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mã</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lệnh</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HTML)</a:t>
                      </a:r>
                    </a:p>
                  </a:txBody>
                  <a:tcP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ahoma" panose="020B0604030504040204" pitchFamily="34" charset="0"/>
                        <a:cs typeface="Tahoma" panose="020B0604030504040204" pitchFamily="34" charset="0"/>
                      </a:endParaRPr>
                    </a:p>
                  </a:txBody>
                  <a:tcPr horzOverflow="overflow"/>
                </a:tc>
                <a:extLst>
                  <a:ext uri="{0D108BD9-81ED-4DB2-BD59-A6C34878D82A}">
                    <a16:rowId xmlns:a16="http://schemas.microsoft.com/office/drawing/2014/main" val="10007"/>
                  </a:ext>
                </a:extLst>
              </a:tr>
            </a:tbl>
          </a:graphicData>
        </a:graphic>
      </p:graphicFrame>
      <p:sp>
        <p:nvSpPr>
          <p:cNvPr id="9" name="Rectangle 8"/>
          <p:cNvSpPr/>
          <p:nvPr/>
        </p:nvSpPr>
        <p:spPr bwMode="auto">
          <a:xfrm>
            <a:off x="1828800" y="4477263"/>
            <a:ext cx="7105135" cy="766120"/>
          </a:xfrm>
          <a:prstGeom prst="rect">
            <a:avLst/>
          </a:prstGeom>
          <a:solidFill>
            <a:schemeClr val="bg1"/>
          </a:solidFill>
          <a:ln w="9525" cap="flat" cmpd="sng" algn="ctr">
            <a:no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dirty="0">
              <a:ln>
                <a:noFill/>
              </a:ln>
              <a:solidFill>
                <a:schemeClr val="tx1"/>
              </a:solidFill>
              <a:effectLst/>
              <a:latin typeface="Tahoma" panose="020B0604030504040204" pitchFamily="34" charset="0"/>
              <a:ea typeface="MS PGothic" pitchFamily="34" charset="-128"/>
              <a:cs typeface="Tahoma" panose="020B0604030504040204" pitchFamily="34" charset="0"/>
            </a:endParaRPr>
          </a:p>
        </p:txBody>
      </p:sp>
      <p:sp>
        <p:nvSpPr>
          <p:cNvPr id="10" name="Rectangle 9"/>
          <p:cNvSpPr/>
          <p:nvPr/>
        </p:nvSpPr>
        <p:spPr bwMode="auto">
          <a:xfrm>
            <a:off x="1828800" y="5235144"/>
            <a:ext cx="7105135" cy="766120"/>
          </a:xfrm>
          <a:prstGeom prst="rect">
            <a:avLst/>
          </a:prstGeom>
          <a:solidFill>
            <a:schemeClr val="bg1"/>
          </a:solidFill>
          <a:ln w="9525" cap="flat" cmpd="sng" algn="ctr">
            <a:no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dirty="0">
              <a:ln>
                <a:noFill/>
              </a:ln>
              <a:solidFill>
                <a:schemeClr val="tx1"/>
              </a:solidFill>
              <a:effectLst/>
              <a:latin typeface="Tahoma" panose="020B0604030504040204" pitchFamily="34" charset="0"/>
              <a:ea typeface="MS PGothic" pitchFamily="34" charset="-128"/>
              <a:cs typeface="Tahoma" panose="020B0604030504040204" pitchFamily="34" charset="0"/>
            </a:endParaRPr>
          </a:p>
        </p:txBody>
      </p:sp>
      <p:sp>
        <p:nvSpPr>
          <p:cNvPr id="11" name="Rectangle 10"/>
          <p:cNvSpPr/>
          <p:nvPr/>
        </p:nvSpPr>
        <p:spPr bwMode="auto">
          <a:xfrm>
            <a:off x="1828800" y="5993027"/>
            <a:ext cx="7105135" cy="766120"/>
          </a:xfrm>
          <a:prstGeom prst="rect">
            <a:avLst/>
          </a:prstGeom>
          <a:solidFill>
            <a:schemeClr val="bg1"/>
          </a:solidFill>
          <a:ln w="9525" cap="flat" cmpd="sng" algn="ctr">
            <a:no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dirty="0">
              <a:ln>
                <a:noFill/>
              </a:ln>
              <a:solidFill>
                <a:schemeClr val="tx1"/>
              </a:solidFill>
              <a:effectLst/>
              <a:latin typeface="Tahoma" panose="020B0604030504040204" pitchFamily="34" charset="0"/>
              <a:ea typeface="MS PGothic" pitchFamily="34" charset="-128"/>
              <a:cs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2" fill="hold" grpId="0" nodeType="clickEffect">
                                  <p:stCondLst>
                                    <p:cond delay="0"/>
                                  </p:stCondLst>
                                  <p:childTnLst>
                                    <p:anim calcmode="lin" valueType="num">
                                      <p:cBhvr additive="base">
                                        <p:cTn id="6" dur="500"/>
                                        <p:tgtEl>
                                          <p:spTgt spid="9"/>
                                        </p:tgtEl>
                                        <p:attrNameLst>
                                          <p:attrName>ppt_x</p:attrName>
                                        </p:attrNameLst>
                                      </p:cBhvr>
                                      <p:tavLst>
                                        <p:tav tm="0">
                                          <p:val>
                                            <p:strVal val="ppt_x"/>
                                          </p:val>
                                        </p:tav>
                                        <p:tav tm="100000">
                                          <p:val>
                                            <p:strVal val="1+ppt_w/2"/>
                                          </p:val>
                                        </p:tav>
                                      </p:tavLst>
                                    </p:anim>
                                    <p:anim calcmode="lin" valueType="num">
                                      <p:cBhvr additive="base">
                                        <p:cTn id="7" dur="500"/>
                                        <p:tgtEl>
                                          <p:spTgt spid="9"/>
                                        </p:tgtEl>
                                        <p:attrNameLst>
                                          <p:attrName>ppt_y</p:attrName>
                                        </p:attrNameLst>
                                      </p:cBhvr>
                                      <p:tavLst>
                                        <p:tav tm="0">
                                          <p:val>
                                            <p:strVal val="ppt_y"/>
                                          </p:val>
                                        </p:tav>
                                        <p:tav tm="100000">
                                          <p:val>
                                            <p:strVal val="ppt_y"/>
                                          </p:val>
                                        </p:tav>
                                      </p:tavLst>
                                    </p:anim>
                                    <p:set>
                                      <p:cBhvr>
                                        <p:cTn id="8" dur="1" fill="hold">
                                          <p:stCondLst>
                                            <p:cond delay="499"/>
                                          </p:stCondLst>
                                        </p:cTn>
                                        <p:tgtEl>
                                          <p:spTgt spid="9"/>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2" fill="hold" grpId="0" nodeType="clickEffect">
                                  <p:stCondLst>
                                    <p:cond delay="0"/>
                                  </p:stCondLst>
                                  <p:childTnLst>
                                    <p:anim calcmode="lin" valueType="num">
                                      <p:cBhvr additive="base">
                                        <p:cTn id="12" dur="500"/>
                                        <p:tgtEl>
                                          <p:spTgt spid="10"/>
                                        </p:tgtEl>
                                        <p:attrNameLst>
                                          <p:attrName>ppt_x</p:attrName>
                                        </p:attrNameLst>
                                      </p:cBhvr>
                                      <p:tavLst>
                                        <p:tav tm="0">
                                          <p:val>
                                            <p:strVal val="ppt_x"/>
                                          </p:val>
                                        </p:tav>
                                        <p:tav tm="100000">
                                          <p:val>
                                            <p:strVal val="1+ppt_w/2"/>
                                          </p:val>
                                        </p:tav>
                                      </p:tavLst>
                                    </p:anim>
                                    <p:anim calcmode="lin" valueType="num">
                                      <p:cBhvr additive="base">
                                        <p:cTn id="13" dur="500"/>
                                        <p:tgtEl>
                                          <p:spTgt spid="10"/>
                                        </p:tgtEl>
                                        <p:attrNameLst>
                                          <p:attrName>ppt_y</p:attrName>
                                        </p:attrNameLst>
                                      </p:cBhvr>
                                      <p:tavLst>
                                        <p:tav tm="0">
                                          <p:val>
                                            <p:strVal val="ppt_y"/>
                                          </p:val>
                                        </p:tav>
                                        <p:tav tm="100000">
                                          <p:val>
                                            <p:strVal val="ppt_y"/>
                                          </p:val>
                                        </p:tav>
                                      </p:tavLst>
                                    </p:anim>
                                    <p:set>
                                      <p:cBhvr>
                                        <p:cTn id="14"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Nội dung</a:t>
            </a:r>
          </a:p>
        </p:txBody>
      </p:sp>
      <p:sp>
        <p:nvSpPr>
          <p:cNvPr id="3" name="Content Placeholder 2"/>
          <p:cNvSpPr>
            <a:spLocks noGrp="1"/>
          </p:cNvSpPr>
          <p:nvPr>
            <p:ph idx="1"/>
          </p:nvPr>
        </p:nvSpPr>
        <p:spPr/>
        <p:txBody>
          <a:bodyPr/>
          <a:lstStyle/>
          <a:p>
            <a:r>
              <a:rPr lang="en-US">
                <a:solidFill>
                  <a:srgbClr val="FF9933"/>
                </a:solidFill>
              </a:rPr>
              <a:t>Giới thiệu CSS</a:t>
            </a:r>
          </a:p>
          <a:p>
            <a:r>
              <a:rPr lang="en-US"/>
              <a:t>Định nghĩa Style</a:t>
            </a:r>
          </a:p>
          <a:p>
            <a:r>
              <a:rPr lang="en-US"/>
              <a:t>Sử dụng và Phân loại CSS</a:t>
            </a:r>
          </a:p>
          <a:p>
            <a:r>
              <a:rPr lang="en-US"/>
              <a:t>Selector trong CSS và phạm vi ảnh hưởng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p:cNvPicPr>
            <a:picLocks noChangeAspect="1" noChangeArrowheads="1"/>
          </p:cNvPicPr>
          <p:nvPr/>
        </p:nvPicPr>
        <p:blipFill>
          <a:blip r:embed="rId2"/>
          <a:srcRect/>
          <a:stretch>
            <a:fillRect/>
          </a:stretch>
        </p:blipFill>
        <p:spPr bwMode="auto">
          <a:xfrm>
            <a:off x="0" y="3941805"/>
            <a:ext cx="5829300" cy="2286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149" name="Picture 5"/>
          <p:cNvPicPr>
            <a:picLocks noChangeAspect="1" noChangeArrowheads="1"/>
          </p:cNvPicPr>
          <p:nvPr/>
        </p:nvPicPr>
        <p:blipFill>
          <a:blip r:embed="rId3"/>
          <a:srcRect/>
          <a:stretch>
            <a:fillRect/>
          </a:stretch>
        </p:blipFill>
        <p:spPr bwMode="auto">
          <a:xfrm>
            <a:off x="5135270" y="2603542"/>
            <a:ext cx="4133850" cy="26765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itle 1"/>
          <p:cNvSpPr>
            <a:spLocks noGrp="1"/>
          </p:cNvSpPr>
          <p:nvPr>
            <p:ph type="title"/>
          </p:nvPr>
        </p:nvSpPr>
        <p:spPr/>
        <p:txBody>
          <a:bodyPr>
            <a:normAutofit fontScale="90000"/>
          </a:bodyPr>
          <a:lstStyle/>
          <a:p>
            <a:r>
              <a:rPr lang="en-US"/>
              <a:t>Selector trong CSS - Contextual Selection</a:t>
            </a:r>
          </a:p>
        </p:txBody>
      </p:sp>
      <p:sp>
        <p:nvSpPr>
          <p:cNvPr id="3" name="Content Placeholder 2"/>
          <p:cNvSpPr>
            <a:spLocks noGrp="1"/>
          </p:cNvSpPr>
          <p:nvPr>
            <p:ph idx="1"/>
          </p:nvPr>
        </p:nvSpPr>
        <p:spPr>
          <a:xfrm>
            <a:off x="685800" y="1776413"/>
            <a:ext cx="7775575" cy="1547555"/>
          </a:xfrm>
        </p:spPr>
        <p:txBody>
          <a:bodyPr/>
          <a:lstStyle/>
          <a:p>
            <a:r>
              <a:rPr lang="en-US" dirty="0" err="1"/>
              <a:t>Định</a:t>
            </a:r>
            <a:r>
              <a:rPr lang="en-US" dirty="0"/>
              <a:t> </a:t>
            </a:r>
            <a:r>
              <a:rPr lang="en-US" dirty="0" err="1"/>
              <a:t>dạng</a:t>
            </a:r>
            <a:r>
              <a:rPr lang="en-US" dirty="0"/>
              <a:t> </a:t>
            </a:r>
            <a:r>
              <a:rPr lang="en-US" dirty="0" err="1"/>
              <a:t>được</a:t>
            </a:r>
            <a:r>
              <a:rPr lang="en-US" dirty="0"/>
              <a:t> </a:t>
            </a:r>
            <a:r>
              <a:rPr lang="en-US" dirty="0" err="1"/>
              <a:t>áp</a:t>
            </a:r>
            <a:r>
              <a:rPr lang="en-US" dirty="0"/>
              <a:t> </a:t>
            </a:r>
            <a:r>
              <a:rPr lang="en-US" dirty="0" err="1"/>
              <a:t>dụng</a:t>
            </a:r>
            <a:r>
              <a:rPr lang="en-US" dirty="0"/>
              <a:t> </a:t>
            </a:r>
            <a:r>
              <a:rPr lang="en-US" dirty="0" err="1"/>
              <a:t>cho</a:t>
            </a:r>
            <a:r>
              <a:rPr lang="en-US" dirty="0"/>
              <a:t> </a:t>
            </a:r>
            <a:r>
              <a:rPr lang="en-US" dirty="0" err="1"/>
              <a:t>nội</a:t>
            </a:r>
            <a:r>
              <a:rPr lang="en-US" dirty="0"/>
              <a:t> dung </a:t>
            </a:r>
            <a:r>
              <a:rPr lang="en-US" dirty="0" err="1"/>
              <a:t>trong</a:t>
            </a:r>
            <a:r>
              <a:rPr lang="en-US" dirty="0"/>
              <a:t> </a:t>
            </a:r>
            <a:r>
              <a:rPr lang="en-US" dirty="0" err="1"/>
              <a:t>chuỗi</a:t>
            </a:r>
            <a:r>
              <a:rPr lang="en-US" dirty="0"/>
              <a:t> tag </a:t>
            </a:r>
            <a:r>
              <a:rPr lang="en-US" dirty="0" err="1"/>
              <a:t>theo</a:t>
            </a:r>
            <a:r>
              <a:rPr lang="en-US" dirty="0"/>
              <a:t> </a:t>
            </a:r>
            <a:r>
              <a:rPr lang="en-US" dirty="0" err="1"/>
              <a:t>đúng</a:t>
            </a:r>
            <a:r>
              <a:rPr lang="en-US" dirty="0"/>
              <a:t> </a:t>
            </a:r>
            <a:r>
              <a:rPr lang="en-US" dirty="0" err="1"/>
              <a:t>thứ</a:t>
            </a:r>
            <a:r>
              <a:rPr lang="en-US" dirty="0"/>
              <a:t> </a:t>
            </a:r>
            <a:r>
              <a:rPr lang="en-US" dirty="0" err="1"/>
              <a:t>tự</a:t>
            </a:r>
            <a:endParaRPr lang="en-US" dirty="0"/>
          </a:p>
          <a:p>
            <a:r>
              <a:rPr lang="en-US" dirty="0" err="1"/>
              <a:t>Ví</a:t>
            </a:r>
            <a:r>
              <a:rPr lang="en-US" dirty="0"/>
              <a:t> </a:t>
            </a:r>
            <a:r>
              <a:rPr lang="en-US" dirty="0" err="1"/>
              <a:t>dụ</a:t>
            </a:r>
            <a:r>
              <a:rPr lang="en-US" dirty="0"/>
              <a:t> :</a:t>
            </a:r>
          </a:p>
        </p:txBody>
      </p:sp>
      <p:sp>
        <p:nvSpPr>
          <p:cNvPr id="6" name="Rectangle 5"/>
          <p:cNvSpPr/>
          <p:nvPr/>
        </p:nvSpPr>
        <p:spPr bwMode="auto">
          <a:xfrm>
            <a:off x="1596475" y="4710324"/>
            <a:ext cx="507473" cy="200815"/>
          </a:xfrm>
          <a:prstGeom prst="rect">
            <a:avLst/>
          </a:prstGeom>
          <a:solidFill>
            <a:srgbClr val="FFFF99">
              <a:alpha val="29804"/>
            </a:srgbClr>
          </a:solidFill>
          <a:ln w="9525" cap="flat" cmpd="sng" algn="ctr">
            <a:solidFill>
              <a:srgbClr val="FFC000"/>
            </a:solid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dirty="0">
              <a:ln>
                <a:noFill/>
              </a:ln>
              <a:solidFill>
                <a:schemeClr val="tx1"/>
              </a:solidFill>
              <a:effectLst/>
              <a:latin typeface="Tahoma" panose="020B0604030504040204" pitchFamily="34" charset="0"/>
              <a:ea typeface="MS PGothic" pitchFamily="34" charset="-128"/>
              <a:cs typeface="Tahoma" panose="020B0604030504040204" pitchFamily="34" charset="0"/>
            </a:endParaRPr>
          </a:p>
        </p:txBody>
      </p:sp>
      <p:sp>
        <p:nvSpPr>
          <p:cNvPr id="7" name="Rectangle 6"/>
          <p:cNvSpPr/>
          <p:nvPr/>
        </p:nvSpPr>
        <p:spPr bwMode="auto">
          <a:xfrm>
            <a:off x="1329983" y="5573717"/>
            <a:ext cx="411035" cy="190362"/>
          </a:xfrm>
          <a:prstGeom prst="rect">
            <a:avLst/>
          </a:prstGeom>
          <a:solidFill>
            <a:srgbClr val="FFFF99">
              <a:alpha val="29804"/>
            </a:srgbClr>
          </a:solidFill>
          <a:ln w="9525" cap="flat" cmpd="sng" algn="ctr">
            <a:solidFill>
              <a:srgbClr val="FFC000"/>
            </a:solid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dirty="0">
              <a:ln>
                <a:noFill/>
              </a:ln>
              <a:solidFill>
                <a:schemeClr val="tx1"/>
              </a:solidFill>
              <a:effectLst/>
              <a:latin typeface="Tahoma" panose="020B0604030504040204" pitchFamily="34" charset="0"/>
              <a:ea typeface="MS PGothic" pitchFamily="34" charset="-128"/>
              <a:cs typeface="Tahoma" panose="020B0604030504040204" pitchFamily="34" charset="0"/>
            </a:endParaRPr>
          </a:p>
        </p:txBody>
      </p:sp>
      <p:sp>
        <p:nvSpPr>
          <p:cNvPr id="10" name="Rectangle 9"/>
          <p:cNvSpPr/>
          <p:nvPr/>
        </p:nvSpPr>
        <p:spPr bwMode="auto">
          <a:xfrm>
            <a:off x="2844230" y="5573717"/>
            <a:ext cx="257416" cy="190362"/>
          </a:xfrm>
          <a:prstGeom prst="rect">
            <a:avLst/>
          </a:prstGeom>
          <a:solidFill>
            <a:srgbClr val="FFFF99">
              <a:alpha val="29804"/>
            </a:srgbClr>
          </a:solidFill>
          <a:ln w="9525" cap="flat" cmpd="sng" algn="ctr">
            <a:solidFill>
              <a:srgbClr val="FFC000"/>
            </a:solid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dirty="0">
              <a:ln>
                <a:noFill/>
              </a:ln>
              <a:solidFill>
                <a:schemeClr val="tx1"/>
              </a:solidFill>
              <a:effectLst/>
              <a:latin typeface="Tahoma" panose="020B0604030504040204" pitchFamily="34" charset="0"/>
              <a:ea typeface="MS PGothic" pitchFamily="34" charset="-128"/>
              <a:cs typeface="Tahoma" panose="020B0604030504040204" pitchFamily="34" charset="0"/>
            </a:endParaRPr>
          </a:p>
        </p:txBody>
      </p:sp>
      <p:sp>
        <p:nvSpPr>
          <p:cNvPr id="11" name="Rectangle 10"/>
          <p:cNvSpPr/>
          <p:nvPr/>
        </p:nvSpPr>
        <p:spPr bwMode="auto">
          <a:xfrm>
            <a:off x="4402367" y="5573717"/>
            <a:ext cx="732903" cy="190362"/>
          </a:xfrm>
          <a:prstGeom prst="rect">
            <a:avLst/>
          </a:prstGeom>
          <a:solidFill>
            <a:srgbClr val="FFFF99">
              <a:alpha val="29804"/>
            </a:srgbClr>
          </a:solidFill>
          <a:ln w="9525" cap="flat" cmpd="sng" algn="ctr">
            <a:solidFill>
              <a:srgbClr val="FFC000"/>
            </a:solid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dirty="0">
              <a:ln>
                <a:noFill/>
              </a:ln>
              <a:solidFill>
                <a:schemeClr val="tx1"/>
              </a:solidFill>
              <a:effectLst/>
              <a:latin typeface="Tahoma" panose="020B0604030504040204" pitchFamily="34" charset="0"/>
              <a:ea typeface="MS PGothic" pitchFamily="34" charset="-128"/>
              <a:cs typeface="Tahoma" panose="020B0604030504040204" pitchFamily="34" charset="0"/>
            </a:endParaRPr>
          </a:p>
        </p:txBody>
      </p:sp>
      <p:sp>
        <p:nvSpPr>
          <p:cNvPr id="12" name="Rectangle 11"/>
          <p:cNvSpPr/>
          <p:nvPr/>
        </p:nvSpPr>
        <p:spPr bwMode="auto">
          <a:xfrm>
            <a:off x="3114892" y="5573717"/>
            <a:ext cx="1274228" cy="190362"/>
          </a:xfrm>
          <a:prstGeom prst="rect">
            <a:avLst/>
          </a:prstGeom>
          <a:solidFill>
            <a:srgbClr val="FF0066">
              <a:alpha val="29804"/>
            </a:srgbClr>
          </a:solidFill>
          <a:ln w="9525" cap="flat" cmpd="sng" algn="ctr">
            <a:solidFill>
              <a:srgbClr val="FF0066"/>
            </a:solid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dirty="0">
              <a:ln>
                <a:noFill/>
              </a:ln>
              <a:solidFill>
                <a:schemeClr val="tx1"/>
              </a:solidFill>
              <a:effectLst/>
              <a:latin typeface="Tahoma" panose="020B0604030504040204" pitchFamily="34" charset="0"/>
              <a:ea typeface="MS PGothic" pitchFamily="34" charset="-128"/>
              <a:cs typeface="Tahoma" panose="020B0604030504040204" pitchFamily="34" charset="0"/>
            </a:endParaRPr>
          </a:p>
        </p:txBody>
      </p:sp>
      <p:sp>
        <p:nvSpPr>
          <p:cNvPr id="13" name="Rectangle 12"/>
          <p:cNvSpPr/>
          <p:nvPr/>
        </p:nvSpPr>
        <p:spPr bwMode="auto">
          <a:xfrm>
            <a:off x="1322668" y="5383522"/>
            <a:ext cx="652436" cy="190362"/>
          </a:xfrm>
          <a:prstGeom prst="rect">
            <a:avLst/>
          </a:prstGeom>
          <a:solidFill>
            <a:schemeClr val="bg2">
              <a:lumMod val="50000"/>
              <a:alpha val="29804"/>
            </a:schemeClr>
          </a:solidFill>
          <a:ln w="9525" cap="flat" cmpd="sng" algn="ctr">
            <a:solidFill>
              <a:schemeClr val="tx1">
                <a:lumMod val="85000"/>
                <a:lumOff val="15000"/>
              </a:schemeClr>
            </a:solid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dirty="0">
              <a:ln>
                <a:noFill/>
              </a:ln>
              <a:solidFill>
                <a:schemeClr val="tx1"/>
              </a:solidFill>
              <a:effectLst/>
              <a:latin typeface="Tahoma" panose="020B0604030504040204" pitchFamily="34" charset="0"/>
              <a:ea typeface="MS PGothic" pitchFamily="34" charset="-128"/>
              <a:cs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left)">
                                      <p:cBhvr>
                                        <p:cTn id="20" dur="500"/>
                                        <p:tgtEl>
                                          <p:spTgt spid="11"/>
                                        </p:tgtEl>
                                      </p:cBhvr>
                                    </p:animEffect>
                                  </p:childTnLst>
                                </p:cTn>
                              </p:par>
                            </p:childTnLst>
                          </p:cTn>
                        </p:par>
                        <p:par>
                          <p:cTn id="21" fill="hold">
                            <p:stCondLst>
                              <p:cond delay="2000"/>
                            </p:stCondLst>
                            <p:childTnLst>
                              <p:par>
                                <p:cTn id="22" presetID="22" presetClass="entr" presetSubtype="8"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left)">
                                      <p:cBhvr>
                                        <p:cTn id="24" dur="500"/>
                                        <p:tgtEl>
                                          <p:spTgt spid="12"/>
                                        </p:tgtEl>
                                      </p:cBhvr>
                                    </p:animEffect>
                                  </p:childTnLst>
                                </p:cTn>
                              </p:par>
                            </p:childTnLst>
                          </p:cTn>
                        </p:par>
                        <p:par>
                          <p:cTn id="25" fill="hold">
                            <p:stCondLst>
                              <p:cond delay="2500"/>
                            </p:stCondLst>
                            <p:childTnLst>
                              <p:par>
                                <p:cTn id="26" presetID="22" presetClass="entr" presetSubtype="8"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left)">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11" grpId="0" animBg="1"/>
      <p:bldP spid="12" grpId="0" animBg="1"/>
      <p:bldP spid="1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1828800" y="5235144"/>
            <a:ext cx="7105135" cy="766120"/>
          </a:xfrm>
          <a:prstGeom prst="rect">
            <a:avLst/>
          </a:prstGeom>
          <a:solidFill>
            <a:schemeClr val="bg1"/>
          </a:solidFill>
          <a:ln w="9525" cap="flat" cmpd="sng" algn="ctr">
            <a:no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dirty="0">
              <a:ln>
                <a:noFill/>
              </a:ln>
              <a:solidFill>
                <a:schemeClr val="tx1"/>
              </a:solidFill>
              <a:effectLst/>
              <a:latin typeface="Tahoma" panose="020B0604030504040204" pitchFamily="34" charset="0"/>
              <a:ea typeface="MS PGothic" pitchFamily="34" charset="-128"/>
              <a:cs typeface="Tahoma" panose="020B0604030504040204" pitchFamily="34" charset="0"/>
            </a:endParaRPr>
          </a:p>
        </p:txBody>
      </p:sp>
      <p:sp>
        <p:nvSpPr>
          <p:cNvPr id="9" name="Rectangle 8"/>
          <p:cNvSpPr/>
          <p:nvPr/>
        </p:nvSpPr>
        <p:spPr bwMode="auto">
          <a:xfrm>
            <a:off x="1828800" y="4477263"/>
            <a:ext cx="7105135" cy="766120"/>
          </a:xfrm>
          <a:prstGeom prst="rect">
            <a:avLst/>
          </a:prstGeom>
          <a:solidFill>
            <a:schemeClr val="bg1"/>
          </a:solidFill>
          <a:ln w="9525" cap="flat" cmpd="sng" algn="ctr">
            <a:no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dirty="0">
              <a:ln>
                <a:noFill/>
              </a:ln>
              <a:solidFill>
                <a:schemeClr val="tx1"/>
              </a:solidFill>
              <a:effectLst/>
              <a:latin typeface="Tahoma" panose="020B0604030504040204" pitchFamily="34" charset="0"/>
              <a:ea typeface="MS PGothic" pitchFamily="34" charset="-128"/>
              <a:cs typeface="Tahoma" panose="020B0604030504040204" pitchFamily="34" charset="0"/>
            </a:endParaRPr>
          </a:p>
        </p:txBody>
      </p:sp>
      <p:sp>
        <p:nvSpPr>
          <p:cNvPr id="8" name="Rectangle 7"/>
          <p:cNvSpPr/>
          <p:nvPr/>
        </p:nvSpPr>
        <p:spPr bwMode="auto">
          <a:xfrm>
            <a:off x="1828800" y="3719382"/>
            <a:ext cx="7105135" cy="766120"/>
          </a:xfrm>
          <a:prstGeom prst="rect">
            <a:avLst/>
          </a:prstGeom>
          <a:solidFill>
            <a:schemeClr val="bg1"/>
          </a:solidFill>
          <a:ln w="9525" cap="flat" cmpd="sng" algn="ctr">
            <a:no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dirty="0">
              <a:ln>
                <a:noFill/>
              </a:ln>
              <a:solidFill>
                <a:schemeClr val="tx1"/>
              </a:solidFill>
              <a:effectLst/>
              <a:latin typeface="Tahoma" panose="020B0604030504040204" pitchFamily="34" charset="0"/>
              <a:ea typeface="MS PGothic" pitchFamily="34" charset="-128"/>
              <a:cs typeface="Tahoma" panose="020B0604030504040204" pitchFamily="34" charset="0"/>
            </a:endParaRPr>
          </a:p>
        </p:txBody>
      </p:sp>
      <p:sp>
        <p:nvSpPr>
          <p:cNvPr id="7" name="Rectangle 6"/>
          <p:cNvSpPr/>
          <p:nvPr/>
        </p:nvSpPr>
        <p:spPr bwMode="auto">
          <a:xfrm>
            <a:off x="1828800" y="2961501"/>
            <a:ext cx="7105135" cy="766120"/>
          </a:xfrm>
          <a:prstGeom prst="rect">
            <a:avLst/>
          </a:prstGeom>
          <a:solidFill>
            <a:schemeClr val="bg1"/>
          </a:solidFill>
          <a:ln w="9525" cap="flat" cmpd="sng" algn="ctr">
            <a:no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dirty="0">
              <a:ln>
                <a:noFill/>
              </a:ln>
              <a:solidFill>
                <a:schemeClr val="tx1"/>
              </a:solidFill>
              <a:effectLst/>
              <a:latin typeface="Tahoma" panose="020B0604030504040204" pitchFamily="34" charset="0"/>
              <a:ea typeface="MS PGothic" pitchFamily="34" charset="-128"/>
              <a:cs typeface="Tahoma" panose="020B0604030504040204" pitchFamily="34" charset="0"/>
            </a:endParaRPr>
          </a:p>
        </p:txBody>
      </p:sp>
      <p:sp>
        <p:nvSpPr>
          <p:cNvPr id="6" name="Rectangle 5"/>
          <p:cNvSpPr/>
          <p:nvPr/>
        </p:nvSpPr>
        <p:spPr bwMode="auto">
          <a:xfrm>
            <a:off x="1828800" y="2203620"/>
            <a:ext cx="7105135" cy="766120"/>
          </a:xfrm>
          <a:prstGeom prst="rect">
            <a:avLst/>
          </a:prstGeom>
          <a:solidFill>
            <a:schemeClr val="bg1"/>
          </a:solidFill>
          <a:ln w="9525" cap="flat" cmpd="sng" algn="ctr">
            <a:no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dirty="0">
              <a:ln>
                <a:noFill/>
              </a:ln>
              <a:solidFill>
                <a:schemeClr val="tx1"/>
              </a:solidFill>
              <a:effectLst/>
              <a:latin typeface="Tahoma" panose="020B0604030504040204" pitchFamily="34" charset="0"/>
              <a:ea typeface="MS PGothic" pitchFamily="34" charset="-128"/>
              <a:cs typeface="Tahoma" panose="020B0604030504040204" pitchFamily="34" charset="0"/>
            </a:endParaRPr>
          </a:p>
        </p:txBody>
      </p:sp>
      <p:sp>
        <p:nvSpPr>
          <p:cNvPr id="5" name="Rectangle 4"/>
          <p:cNvSpPr/>
          <p:nvPr/>
        </p:nvSpPr>
        <p:spPr bwMode="auto">
          <a:xfrm>
            <a:off x="1828800" y="1470454"/>
            <a:ext cx="7105135" cy="741405"/>
          </a:xfrm>
          <a:prstGeom prst="rect">
            <a:avLst/>
          </a:prstGeom>
          <a:solidFill>
            <a:schemeClr val="bg1"/>
          </a:solidFill>
          <a:ln w="9525" cap="flat" cmpd="sng" algn="ctr">
            <a:no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dirty="0">
              <a:ln>
                <a:noFill/>
              </a:ln>
              <a:solidFill>
                <a:schemeClr val="tx1"/>
              </a:solidFill>
              <a:effectLst/>
              <a:latin typeface="Tahoma" panose="020B0604030504040204" pitchFamily="34" charset="0"/>
              <a:ea typeface="MS PGothic" pitchFamily="34" charset="-128"/>
              <a:cs typeface="Tahoma" panose="020B0604030504040204" pitchFamily="34" charset="0"/>
            </a:endParaRPr>
          </a:p>
        </p:txBody>
      </p:sp>
      <p:sp>
        <p:nvSpPr>
          <p:cNvPr id="2" name="Title 1"/>
          <p:cNvSpPr>
            <a:spLocks noGrp="1"/>
          </p:cNvSpPr>
          <p:nvPr>
            <p:ph type="title"/>
          </p:nvPr>
        </p:nvSpPr>
        <p:spPr>
          <a:xfrm>
            <a:off x="153988" y="562620"/>
            <a:ext cx="8245475" cy="498475"/>
          </a:xfrm>
        </p:spPr>
        <p:txBody>
          <a:bodyPr>
            <a:normAutofit fontScale="90000"/>
          </a:bodyPr>
          <a:lstStyle/>
          <a:p>
            <a:r>
              <a:rPr lang="en-US"/>
              <a:t>Selector trong CSS</a:t>
            </a:r>
          </a:p>
        </p:txBody>
      </p:sp>
      <p:graphicFrame>
        <p:nvGraphicFramePr>
          <p:cNvPr id="4" name="Content Placeholder 3"/>
          <p:cNvGraphicFramePr>
            <a:graphicFrameLocks noGrp="1"/>
          </p:cNvGraphicFramePr>
          <p:nvPr>
            <p:ph idx="1"/>
          </p:nvPr>
        </p:nvGraphicFramePr>
        <p:xfrm>
          <a:off x="203201" y="1050645"/>
          <a:ext cx="8740773" cy="5696142"/>
        </p:xfrm>
        <a:graphic>
          <a:graphicData uri="http://schemas.openxmlformats.org/drawingml/2006/table">
            <a:tbl>
              <a:tblPr firstRow="1" bandRow="1">
                <a:tableStyleId>{5C22544A-7EE6-4342-B048-85BDC9FD1C3A}</a:tableStyleId>
              </a:tblPr>
              <a:tblGrid>
                <a:gridCol w="1600885">
                  <a:extLst>
                    <a:ext uri="{9D8B030D-6E8A-4147-A177-3AD203B41FA5}">
                      <a16:colId xmlns:a16="http://schemas.microsoft.com/office/drawing/2014/main" val="20000"/>
                    </a:ext>
                  </a:extLst>
                </a:gridCol>
                <a:gridCol w="3467825">
                  <a:extLst>
                    <a:ext uri="{9D8B030D-6E8A-4147-A177-3AD203B41FA5}">
                      <a16:colId xmlns:a16="http://schemas.microsoft.com/office/drawing/2014/main" val="20001"/>
                    </a:ext>
                  </a:extLst>
                </a:gridCol>
                <a:gridCol w="3672063">
                  <a:extLst>
                    <a:ext uri="{9D8B030D-6E8A-4147-A177-3AD203B41FA5}">
                      <a16:colId xmlns:a16="http://schemas.microsoft.com/office/drawing/2014/main" val="20002"/>
                    </a:ext>
                  </a:extLst>
                </a:gridCol>
              </a:tblGrid>
              <a:tr h="406508">
                <a:tc>
                  <a:txBody>
                    <a:bodyPr/>
                    <a:lstStyle/>
                    <a:p>
                      <a:r>
                        <a:rPr lang="en-US" dirty="0" err="1">
                          <a:latin typeface="Tahoma" panose="020B0604030504040204" pitchFamily="34" charset="0"/>
                        </a:rPr>
                        <a:t>Loại</a:t>
                      </a:r>
                      <a:endParaRPr lang="en-US" dirty="0">
                        <a:latin typeface="Tahoma" panose="020B0604030504040204" pitchFamily="34" charset="0"/>
                      </a:endParaRPr>
                    </a:p>
                  </a:txBody>
                  <a:tcPr/>
                </a:tc>
                <a:tc>
                  <a:txBody>
                    <a:bodyPr/>
                    <a:lstStyle/>
                    <a:p>
                      <a:r>
                        <a:rPr lang="en-US" dirty="0" err="1">
                          <a:latin typeface="Tahoma" panose="020B0604030504040204" pitchFamily="34" charset="0"/>
                        </a:rPr>
                        <a:t>Mô</a:t>
                      </a:r>
                      <a:r>
                        <a:rPr lang="en-US" baseline="0" dirty="0">
                          <a:latin typeface="Tahoma" panose="020B0604030504040204" pitchFamily="34" charset="0"/>
                        </a:rPr>
                        <a:t> </a:t>
                      </a:r>
                      <a:r>
                        <a:rPr lang="en-US" baseline="0" dirty="0" err="1">
                          <a:latin typeface="Tahoma" panose="020B0604030504040204" pitchFamily="34" charset="0"/>
                        </a:rPr>
                        <a:t>tả</a:t>
                      </a:r>
                      <a:r>
                        <a:rPr lang="en-US" baseline="0" dirty="0">
                          <a:latin typeface="Tahoma" panose="020B0604030504040204" pitchFamily="34" charset="0"/>
                        </a:rPr>
                        <a:t> </a:t>
                      </a:r>
                      <a:r>
                        <a:rPr lang="en-US" baseline="0" dirty="0" err="1">
                          <a:latin typeface="Tahoma" panose="020B0604030504040204" pitchFamily="34" charset="0"/>
                        </a:rPr>
                        <a:t>phạm</a:t>
                      </a:r>
                      <a:r>
                        <a:rPr lang="en-US" baseline="0" dirty="0">
                          <a:latin typeface="Tahoma" panose="020B0604030504040204" pitchFamily="34" charset="0"/>
                        </a:rPr>
                        <a:t> vi </a:t>
                      </a:r>
                      <a:r>
                        <a:rPr lang="en-US" baseline="0" dirty="0" err="1">
                          <a:latin typeface="Tahoma" panose="020B0604030504040204" pitchFamily="34" charset="0"/>
                        </a:rPr>
                        <a:t>ảnh</a:t>
                      </a:r>
                      <a:r>
                        <a:rPr lang="en-US" baseline="0" dirty="0">
                          <a:latin typeface="Tahoma" panose="020B0604030504040204" pitchFamily="34" charset="0"/>
                        </a:rPr>
                        <a:t> </a:t>
                      </a:r>
                      <a:r>
                        <a:rPr lang="en-US" baseline="0" dirty="0" err="1">
                          <a:latin typeface="Tahoma" panose="020B0604030504040204" pitchFamily="34" charset="0"/>
                        </a:rPr>
                        <a:t>hưởng</a:t>
                      </a:r>
                      <a:endParaRPr lang="en-US" dirty="0">
                        <a:latin typeface="Tahoma" panose="020B0604030504040204" pitchFamily="34" charset="0"/>
                      </a:endParaRPr>
                    </a:p>
                  </a:txBody>
                  <a:tcPr/>
                </a:tc>
                <a:tc>
                  <a:txBody>
                    <a:bodyPr/>
                    <a:lstStyle/>
                    <a:p>
                      <a:r>
                        <a:rPr lang="en-US" dirty="0" err="1">
                          <a:latin typeface="Tahoma" panose="020B0604030504040204" pitchFamily="34" charset="0"/>
                        </a:rPr>
                        <a:t>Ví</a:t>
                      </a:r>
                      <a:r>
                        <a:rPr lang="en-US" baseline="0" dirty="0">
                          <a:latin typeface="Tahoma" panose="020B0604030504040204" pitchFamily="34" charset="0"/>
                        </a:rPr>
                        <a:t> </a:t>
                      </a:r>
                      <a:r>
                        <a:rPr lang="en-US" baseline="0" dirty="0" err="1">
                          <a:latin typeface="Tahoma" panose="020B0604030504040204" pitchFamily="34" charset="0"/>
                        </a:rPr>
                        <a:t>dụ</a:t>
                      </a:r>
                      <a:endParaRPr lang="en-US" dirty="0">
                        <a:latin typeface="Tahoma" panose="020B0604030504040204" pitchFamily="34" charset="0"/>
                      </a:endParaRPr>
                    </a:p>
                  </a:txBody>
                  <a:tcPr/>
                </a:tc>
                <a:extLst>
                  <a:ext uri="{0D108BD9-81ED-4DB2-BD59-A6C34878D82A}">
                    <a16:rowId xmlns:a16="http://schemas.microsoft.com/office/drawing/2014/main" val="10000"/>
                  </a:ext>
                </a:extLst>
              </a:tr>
              <a:tr h="7556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a:ln>
                            <a:noFill/>
                          </a:ln>
                          <a:effectLst/>
                          <a:latin typeface="Tahoma" panose="020B0604030504040204" pitchFamily="34" charset="0"/>
                        </a:rPr>
                        <a:t>element</a:t>
                      </a:r>
                      <a:endParaRPr kumimoji="0" lang="en-US" sz="1400" b="1" i="0" u="none" strike="noStrike" cap="none" normalizeH="0" baseline="0" dirty="0">
                        <a:ln>
                          <a:noFill/>
                        </a:ln>
                        <a:solidFill>
                          <a:schemeClr val="tx1"/>
                        </a:solidFill>
                        <a:effectLst/>
                        <a:latin typeface="Tahoma" panose="020B0604030504040204" pitchFamily="34" charset="0"/>
                        <a:cs typeface="Tahoma" panose="020B0604030504040204" pitchFamily="34" charset="0"/>
                      </a:endParaRPr>
                    </a:p>
                  </a:txBody>
                  <a:tcPr horzOverflow="overflow"/>
                </a:tc>
                <a:tc>
                  <a:txBody>
                    <a:bodyPr/>
                    <a:lstStyle/>
                    <a:p>
                      <a:pPr marL="0" marR="0" lvl="0" indent="0" algn="l" defTabSz="914400" rtl="0" eaLnBrk="1" fontAlgn="base" latinLnBrk="0" hangingPunct="1">
                        <a:lnSpc>
                          <a:spcPct val="100000"/>
                        </a:lnSpc>
                        <a:spcBef>
                          <a:spcPts val="0"/>
                        </a:spcBef>
                        <a:spcAft>
                          <a:spcPts val="0"/>
                        </a:spcAft>
                        <a:buClrTx/>
                        <a:buSzTx/>
                        <a:buFont typeface="Arial" pitchFamily="34" charset="0"/>
                        <a:buNone/>
                        <a:tabLst/>
                      </a:pPr>
                      <a:r>
                        <a:rPr kumimoji="0" lang="en-US" sz="1400" b="0" i="0" u="none" strike="noStrike" cap="none" normalizeH="0" baseline="0" dirty="0" err="1">
                          <a:ln>
                            <a:noFill/>
                          </a:ln>
                          <a:solidFill>
                            <a:schemeClr val="tx1"/>
                          </a:solidFill>
                          <a:effectLst/>
                          <a:latin typeface="Tahoma" panose="020B0604030504040204" pitchFamily="34" charset="0"/>
                          <a:cs typeface="Tahoma" panose="020B0604030504040204" pitchFamily="34" charset="0"/>
                        </a:rPr>
                        <a:t>Định</a:t>
                      </a:r>
                      <a:r>
                        <a:rPr kumimoji="0" 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rPr>
                        <a:t> </a:t>
                      </a:r>
                      <a:r>
                        <a:rPr kumimoji="0" lang="en-US" sz="1400" b="0" i="0" u="none" strike="noStrike" cap="none" normalizeH="0" baseline="0" dirty="0" err="1">
                          <a:ln>
                            <a:noFill/>
                          </a:ln>
                          <a:solidFill>
                            <a:schemeClr val="tx1"/>
                          </a:solidFill>
                          <a:effectLst/>
                          <a:latin typeface="Tahoma" panose="020B0604030504040204" pitchFamily="34" charset="0"/>
                          <a:cs typeface="Tahoma" panose="020B0604030504040204" pitchFamily="34" charset="0"/>
                        </a:rPr>
                        <a:t>dạng</a:t>
                      </a:r>
                      <a:r>
                        <a:rPr kumimoji="0" 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rPr>
                        <a:t> </a:t>
                      </a:r>
                      <a:r>
                        <a:rPr kumimoji="0" lang="en-US" sz="1400" b="0" i="0" u="none" strike="noStrike" cap="none" normalizeH="0" baseline="0" dirty="0" err="1">
                          <a:ln>
                            <a:noFill/>
                          </a:ln>
                          <a:solidFill>
                            <a:schemeClr val="tx1"/>
                          </a:solidFill>
                          <a:effectLst/>
                          <a:latin typeface="Tahoma" panose="020B0604030504040204" pitchFamily="34" charset="0"/>
                          <a:cs typeface="Tahoma" panose="020B0604030504040204" pitchFamily="34" charset="0"/>
                        </a:rPr>
                        <a:t>áp</a:t>
                      </a:r>
                      <a:r>
                        <a:rPr kumimoji="0" 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rPr>
                        <a:t> </a:t>
                      </a:r>
                      <a:r>
                        <a:rPr kumimoji="0" lang="en-US" sz="1400" b="0" i="0" u="none" strike="noStrike" cap="none" normalizeH="0" baseline="0" dirty="0" err="1">
                          <a:ln>
                            <a:noFill/>
                          </a:ln>
                          <a:solidFill>
                            <a:schemeClr val="tx1"/>
                          </a:solidFill>
                          <a:effectLst/>
                          <a:latin typeface="Tahoma" panose="020B0604030504040204" pitchFamily="34" charset="0"/>
                          <a:cs typeface="Tahoma" panose="020B0604030504040204" pitchFamily="34" charset="0"/>
                        </a:rPr>
                        <a:t>dụng</a:t>
                      </a:r>
                      <a:r>
                        <a:rPr kumimoji="0" 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rPr>
                        <a:t> </a:t>
                      </a:r>
                      <a:r>
                        <a:rPr kumimoji="0" lang="en-US" sz="1400" b="0" i="0" u="none" strike="noStrike" cap="none" normalizeH="0" baseline="0" dirty="0" err="1">
                          <a:ln>
                            <a:noFill/>
                          </a:ln>
                          <a:solidFill>
                            <a:schemeClr val="tx1"/>
                          </a:solidFill>
                          <a:effectLst/>
                          <a:latin typeface="Tahoma" panose="020B0604030504040204" pitchFamily="34" charset="0"/>
                          <a:cs typeface="Tahoma" panose="020B0604030504040204" pitchFamily="34" charset="0"/>
                        </a:rPr>
                        <a:t>cho</a:t>
                      </a:r>
                      <a:r>
                        <a:rPr kumimoji="0" 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rPr>
                        <a:t> ND </a:t>
                      </a:r>
                      <a:r>
                        <a:rPr kumimoji="0" lang="en-US" sz="1400" b="0" i="0" u="none" strike="noStrike" cap="none" normalizeH="0" baseline="0" dirty="0" err="1">
                          <a:ln>
                            <a:noFill/>
                          </a:ln>
                          <a:solidFill>
                            <a:schemeClr val="tx1"/>
                          </a:solidFill>
                          <a:effectLst/>
                          <a:latin typeface="Tahoma" panose="020B0604030504040204" pitchFamily="34" charset="0"/>
                          <a:cs typeface="Tahoma" panose="020B0604030504040204" pitchFamily="34" charset="0"/>
                        </a:rPr>
                        <a:t>tất</a:t>
                      </a:r>
                      <a:r>
                        <a:rPr kumimoji="0" 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rPr>
                        <a:t> </a:t>
                      </a:r>
                      <a:r>
                        <a:rPr kumimoji="0" lang="en-US" sz="1400" b="0" i="0" u="none" strike="noStrike" cap="none" normalizeH="0" baseline="0" dirty="0" err="1">
                          <a:ln>
                            <a:noFill/>
                          </a:ln>
                          <a:solidFill>
                            <a:schemeClr val="tx1"/>
                          </a:solidFill>
                          <a:effectLst/>
                          <a:latin typeface="Tahoma" panose="020B0604030504040204" pitchFamily="34" charset="0"/>
                          <a:cs typeface="Tahoma" panose="020B0604030504040204" pitchFamily="34" charset="0"/>
                        </a:rPr>
                        <a:t>cả</a:t>
                      </a:r>
                      <a:r>
                        <a:rPr kumimoji="0" 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rPr>
                        <a:t> </a:t>
                      </a:r>
                      <a:r>
                        <a:rPr kumimoji="0" lang="en-US" sz="1400" b="0" i="0" u="none" strike="noStrike" cap="none" normalizeH="0" baseline="0" dirty="0" err="1">
                          <a:ln>
                            <a:noFill/>
                          </a:ln>
                          <a:solidFill>
                            <a:schemeClr val="tx1"/>
                          </a:solidFill>
                          <a:effectLst/>
                          <a:latin typeface="Tahoma" panose="020B0604030504040204" pitchFamily="34" charset="0"/>
                          <a:cs typeface="Tahoma" panose="020B0604030504040204" pitchFamily="34" charset="0"/>
                        </a:rPr>
                        <a:t>các</a:t>
                      </a:r>
                      <a:r>
                        <a:rPr kumimoji="0" 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rPr>
                        <a:t> tag </a:t>
                      </a:r>
                      <a:r>
                        <a:rPr kumimoji="0" lang="en-US" sz="1400" b="1" i="0" u="none" strike="noStrike" cap="none" normalizeH="0" baseline="0" dirty="0">
                          <a:ln>
                            <a:noFill/>
                          </a:ln>
                          <a:solidFill>
                            <a:schemeClr val="tx1"/>
                          </a:solidFill>
                          <a:effectLst/>
                          <a:latin typeface="Tahoma" panose="020B0604030504040204" pitchFamily="34" charset="0"/>
                          <a:cs typeface="Tahoma" panose="020B0604030504040204" pitchFamily="34" charset="0"/>
                        </a:rPr>
                        <a:t>Element </a:t>
                      </a:r>
                      <a:r>
                        <a:rPr kumimoji="0" lang="en-US" sz="1400" b="0" i="0" u="none" strike="noStrike" cap="none" normalizeH="0" baseline="0" dirty="0" err="1">
                          <a:ln>
                            <a:noFill/>
                          </a:ln>
                          <a:solidFill>
                            <a:schemeClr val="tx1"/>
                          </a:solidFill>
                          <a:effectLst/>
                          <a:latin typeface="Tahoma" panose="020B0604030504040204" pitchFamily="34" charset="0"/>
                          <a:cs typeface="Tahoma" panose="020B0604030504040204" pitchFamily="34" charset="0"/>
                        </a:rPr>
                        <a:t>trong</a:t>
                      </a:r>
                      <a:r>
                        <a:rPr kumimoji="0" 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rPr>
                        <a:t> </a:t>
                      </a:r>
                      <a:r>
                        <a:rPr kumimoji="0" lang="en-US" sz="1400" b="0" i="0" u="none" strike="noStrike" cap="none" normalizeH="0" baseline="0" dirty="0" err="1">
                          <a:ln>
                            <a:noFill/>
                          </a:ln>
                          <a:solidFill>
                            <a:schemeClr val="tx1"/>
                          </a:solidFill>
                          <a:effectLst/>
                          <a:latin typeface="Tahoma" panose="020B0604030504040204" pitchFamily="34" charset="0"/>
                          <a:cs typeface="Tahoma" panose="020B0604030504040204" pitchFamily="34" charset="0"/>
                        </a:rPr>
                        <a:t>tài</a:t>
                      </a:r>
                      <a:r>
                        <a:rPr kumimoji="0" 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rPr>
                        <a:t> </a:t>
                      </a:r>
                      <a:r>
                        <a:rPr kumimoji="0" lang="en-US" sz="1400" b="0" i="0" u="none" strike="noStrike" cap="none" normalizeH="0" baseline="0" dirty="0" err="1">
                          <a:ln>
                            <a:noFill/>
                          </a:ln>
                          <a:solidFill>
                            <a:schemeClr val="tx1"/>
                          </a:solidFill>
                          <a:effectLst/>
                          <a:latin typeface="Tahoma" panose="020B0604030504040204" pitchFamily="34" charset="0"/>
                          <a:cs typeface="Tahoma" panose="020B0604030504040204" pitchFamily="34" charset="0"/>
                        </a:rPr>
                        <a:t>liệu</a:t>
                      </a:r>
                      <a:r>
                        <a:rPr kumimoji="0" 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rPr>
                        <a:t> Web</a:t>
                      </a:r>
                    </a:p>
                  </a:txBody>
                  <a:tcP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solidFill>
                            <a:schemeClr val="tx2">
                              <a:lumMod val="75000"/>
                            </a:schemeClr>
                          </a:solidFill>
                          <a:effectLst/>
                          <a:latin typeface="Tahoma" panose="020B0604030504040204" pitchFamily="34" charset="0"/>
                        </a:rPr>
                        <a:t>h1 {color: red;}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u="none" strike="noStrike" cap="none" normalizeH="0" baseline="0" dirty="0">
                          <a:ln>
                            <a:noFill/>
                          </a:ln>
                          <a:effectLst/>
                          <a:latin typeface="Tahoma" panose="020B0604030504040204" pitchFamily="34" charset="0"/>
                        </a:rPr>
                        <a:t>/* ND </a:t>
                      </a:r>
                      <a:r>
                        <a:rPr kumimoji="0" lang="en-US" sz="1200" u="none" strike="noStrike" cap="none" normalizeH="0" baseline="0" dirty="0" err="1">
                          <a:ln>
                            <a:noFill/>
                          </a:ln>
                          <a:effectLst/>
                          <a:latin typeface="Tahoma" panose="020B0604030504040204" pitchFamily="34" charset="0"/>
                        </a:rPr>
                        <a:t>của</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thẻ</a:t>
                      </a:r>
                      <a:r>
                        <a:rPr kumimoji="0" lang="en-US" sz="1200" u="none" strike="noStrike" cap="none" normalizeH="0" baseline="0" dirty="0">
                          <a:ln>
                            <a:noFill/>
                          </a:ln>
                          <a:effectLst/>
                          <a:latin typeface="Tahoma" panose="020B0604030504040204" pitchFamily="34" charset="0"/>
                        </a:rPr>
                        <a:t> &lt;h1&gt; </a:t>
                      </a:r>
                      <a:r>
                        <a:rPr kumimoji="0" lang="en-US" sz="1200" u="none" strike="noStrike" cap="none" normalizeH="0" baseline="0" dirty="0" err="1">
                          <a:ln>
                            <a:noFill/>
                          </a:ln>
                          <a:effectLst/>
                          <a:latin typeface="Tahoma" panose="020B0604030504040204" pitchFamily="34" charset="0"/>
                        </a:rPr>
                        <a:t>bị</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định</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dạng</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màu</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chữ</a:t>
                      </a:r>
                      <a:r>
                        <a:rPr kumimoji="0" lang="en-US" sz="1200" u="none" strike="noStrike" cap="none" normalizeH="0" baseline="0" dirty="0">
                          <a:ln>
                            <a:noFill/>
                          </a:ln>
                          <a:effectLst/>
                          <a:latin typeface="Tahoma" panose="020B0604030504040204" pitchFamily="34" charset="0"/>
                        </a:rPr>
                        <a:t>=</a:t>
                      </a:r>
                      <a:r>
                        <a:rPr kumimoji="0" lang="en-US" sz="1200" u="none" strike="noStrike" cap="none" normalizeH="0" baseline="0" dirty="0" err="1">
                          <a:ln>
                            <a:noFill/>
                          </a:ln>
                          <a:effectLst/>
                          <a:latin typeface="Tahoma" panose="020B0604030504040204" pitchFamily="34" charset="0"/>
                        </a:rPr>
                        <a:t>đỏ</a:t>
                      </a:r>
                      <a:r>
                        <a:rPr kumimoji="0" lang="en-US" sz="1200" u="none" strike="noStrike" cap="none" normalizeH="0" baseline="0" dirty="0">
                          <a:ln>
                            <a:noFill/>
                          </a:ln>
                          <a:effectLst/>
                          <a:latin typeface="Tahoma" panose="020B0604030504040204" pitchFamily="34" charset="0"/>
                        </a:rPr>
                        <a:t> */</a:t>
                      </a:r>
                      <a:endParaRPr kumimoji="0" lang="en-US" sz="1200" b="0" i="0" u="none" strike="noStrike" cap="none" normalizeH="0" baseline="0" dirty="0">
                        <a:ln>
                          <a:noFill/>
                        </a:ln>
                        <a:solidFill>
                          <a:schemeClr val="tx1"/>
                        </a:solidFill>
                        <a:effectLst/>
                        <a:latin typeface="Tahoma" panose="020B0604030504040204" pitchFamily="34" charset="0"/>
                        <a:cs typeface="Tahoma" panose="020B0604030504040204" pitchFamily="34" charset="0"/>
                      </a:endParaRPr>
                    </a:p>
                  </a:txBody>
                  <a:tcPr horzOverflow="overflow"/>
                </a:tc>
                <a:extLst>
                  <a:ext uri="{0D108BD9-81ED-4DB2-BD59-A6C34878D82A}">
                    <a16:rowId xmlns:a16="http://schemas.microsoft.com/office/drawing/2014/main" val="10001"/>
                  </a:ext>
                </a:extLst>
              </a:tr>
              <a:tr h="7556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a:ln>
                            <a:noFill/>
                          </a:ln>
                          <a:effectLst/>
                          <a:latin typeface="Tahoma" panose="020B0604030504040204" pitchFamily="34" charset="0"/>
                        </a:rPr>
                        <a:t>#id </a:t>
                      </a:r>
                      <a:endParaRPr kumimoji="0" lang="en-US" sz="1400" b="1" i="0" u="none" strike="noStrike" cap="none" normalizeH="0" baseline="0" dirty="0">
                        <a:ln>
                          <a:noFill/>
                        </a:ln>
                        <a:solidFill>
                          <a:schemeClr val="tx1"/>
                        </a:solidFill>
                        <a:effectLst/>
                        <a:latin typeface="Tahoma" panose="020B0604030504040204" pitchFamily="34" charset="0"/>
                        <a:cs typeface="Tahoma" panose="020B0604030504040204" pitchFamily="34" charset="0"/>
                      </a:endParaRPr>
                    </a:p>
                  </a:txBody>
                  <a:tcPr horzOverflow="overflow"/>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Định</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dạng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áp</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dụng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cho</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ND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tất</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cả</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các</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tab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có</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thuộc</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tính</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1"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id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trong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tà</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liệu</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Web</a:t>
                      </a: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solidFill>
                            <a:schemeClr val="tx2">
                              <a:lumMod val="75000"/>
                            </a:schemeClr>
                          </a:solidFill>
                          <a:effectLst/>
                          <a:latin typeface="Tahoma" panose="020B0604030504040204" pitchFamily="34" charset="0"/>
                        </a:rPr>
                        <a:t>#test {color: green;} </a:t>
                      </a:r>
                      <a:br>
                        <a:rPr kumimoji="0" lang="en-US" sz="1400" u="none" strike="noStrike" cap="none" normalizeH="0" baseline="0" dirty="0">
                          <a:ln>
                            <a:noFill/>
                          </a:ln>
                          <a:effectLst/>
                          <a:latin typeface="Tahoma" panose="020B0604030504040204" pitchFamily="34" charset="0"/>
                        </a:rPr>
                      </a:br>
                      <a:r>
                        <a:rPr kumimoji="0" lang="en-US" sz="1200" u="none" strike="noStrike" cap="none" normalizeH="0" baseline="0" dirty="0">
                          <a:ln>
                            <a:noFill/>
                          </a:ln>
                          <a:effectLst/>
                          <a:latin typeface="Tahoma" panose="020B0604030504040204" pitchFamily="34" charset="0"/>
                        </a:rPr>
                        <a:t>/* ND </a:t>
                      </a:r>
                      <a:r>
                        <a:rPr kumimoji="0" lang="en-US" sz="1200" u="none" strike="noStrike" cap="none" normalizeH="0" baseline="0" dirty="0" err="1">
                          <a:ln>
                            <a:noFill/>
                          </a:ln>
                          <a:effectLst/>
                          <a:latin typeface="Tahoma" panose="020B0604030504040204" pitchFamily="34" charset="0"/>
                        </a:rPr>
                        <a:t>của</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bất</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kỳ</a:t>
                      </a:r>
                      <a:r>
                        <a:rPr kumimoji="0" lang="en-US" sz="1200" u="none" strike="noStrike" cap="none" normalizeH="0" baseline="0" dirty="0">
                          <a:ln>
                            <a:noFill/>
                          </a:ln>
                          <a:effectLst/>
                          <a:latin typeface="Tahoma" panose="020B0604030504040204" pitchFamily="34" charset="0"/>
                        </a:rPr>
                        <a:t> tag </a:t>
                      </a:r>
                      <a:r>
                        <a:rPr kumimoji="0" lang="en-US" sz="1200" u="none" strike="noStrike" cap="none" normalizeH="0" baseline="0" dirty="0" err="1">
                          <a:ln>
                            <a:noFill/>
                          </a:ln>
                          <a:effectLst/>
                          <a:latin typeface="Tahoma" panose="020B0604030504040204" pitchFamily="34" charset="0"/>
                        </a:rPr>
                        <a:t>có</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thuộc</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tính</a:t>
                      </a:r>
                      <a:r>
                        <a:rPr kumimoji="0" lang="en-US" sz="1200" u="none" strike="noStrike" cap="none" normalizeH="0" baseline="0" dirty="0">
                          <a:ln>
                            <a:noFill/>
                          </a:ln>
                          <a:effectLst/>
                          <a:latin typeface="Tahoma" panose="020B0604030504040204" pitchFamily="34" charset="0"/>
                        </a:rPr>
                        <a:t> id=test </a:t>
                      </a:r>
                      <a:r>
                        <a:rPr kumimoji="0" lang="en-US" sz="1200" u="none" strike="noStrike" cap="none" normalizeH="0" baseline="0" dirty="0" err="1">
                          <a:ln>
                            <a:noFill/>
                          </a:ln>
                          <a:effectLst/>
                          <a:latin typeface="Tahoma" panose="020B0604030504040204" pitchFamily="34" charset="0"/>
                        </a:rPr>
                        <a:t>đều</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bị</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định</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dạng</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màu</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chữ</a:t>
                      </a:r>
                      <a:r>
                        <a:rPr kumimoji="0" lang="en-US" sz="1200" u="none" strike="noStrike" cap="none" normalizeH="0" baseline="0" dirty="0">
                          <a:ln>
                            <a:noFill/>
                          </a:ln>
                          <a:effectLst/>
                          <a:latin typeface="Tahoma" panose="020B0604030504040204" pitchFamily="34" charset="0"/>
                        </a:rPr>
                        <a:t>=</a:t>
                      </a:r>
                      <a:r>
                        <a:rPr kumimoji="0" lang="en-US" sz="1200" u="none" strike="noStrike" cap="none" normalizeH="0" baseline="0" dirty="0" err="1">
                          <a:ln>
                            <a:noFill/>
                          </a:ln>
                          <a:effectLst/>
                          <a:latin typeface="Tahoma" panose="020B0604030504040204" pitchFamily="34" charset="0"/>
                        </a:rPr>
                        <a:t>xanh</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lá</a:t>
                      </a:r>
                      <a:r>
                        <a:rPr kumimoji="0" lang="en-US" sz="1200" u="none" strike="noStrike" cap="none" normalizeH="0" baseline="0" dirty="0">
                          <a:ln>
                            <a:noFill/>
                          </a:ln>
                          <a:effectLst/>
                          <a:latin typeface="Tahoma" panose="020B0604030504040204" pitchFamily="34" charset="0"/>
                        </a:rPr>
                        <a:t> */</a:t>
                      </a:r>
                      <a:endParaRPr kumimoji="0" 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endParaRPr>
                    </a:p>
                  </a:txBody>
                  <a:tcPr horzOverflow="overflow"/>
                </a:tc>
                <a:extLst>
                  <a:ext uri="{0D108BD9-81ED-4DB2-BD59-A6C34878D82A}">
                    <a16:rowId xmlns:a16="http://schemas.microsoft.com/office/drawing/2014/main" val="10002"/>
                  </a:ext>
                </a:extLst>
              </a:tr>
              <a:tr h="7556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a:ln>
                            <a:noFill/>
                          </a:ln>
                          <a:effectLst/>
                          <a:latin typeface="Tahoma" panose="020B0604030504040204" pitchFamily="34" charset="0"/>
                        </a:rPr>
                        <a:t>.class </a:t>
                      </a:r>
                      <a:endParaRPr kumimoji="0" lang="en-US" sz="1400" b="1" i="0" u="none" strike="noStrike" cap="none" normalizeH="0" baseline="0" dirty="0">
                        <a:ln>
                          <a:noFill/>
                        </a:ln>
                        <a:solidFill>
                          <a:schemeClr val="tx1"/>
                        </a:solidFill>
                        <a:effectLst/>
                        <a:latin typeface="Tahoma" panose="020B0604030504040204" pitchFamily="34" charset="0"/>
                        <a:cs typeface="Tahoma" panose="020B0604030504040204" pitchFamily="34" charset="0"/>
                      </a:endParaRPr>
                    </a:p>
                  </a:txBody>
                  <a:tcPr horzOverflow="overflow"/>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Định</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dạng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áp</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dụng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cho</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ND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tất</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cả</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các</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tab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có</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thuộc</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tính</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1"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class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trong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tà</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liệu</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Web</a:t>
                      </a: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solidFill>
                            <a:schemeClr val="tx2">
                              <a:lumMod val="75000"/>
                            </a:schemeClr>
                          </a:solidFill>
                          <a:effectLst/>
                          <a:latin typeface="Tahoma" panose="020B0604030504040204" pitchFamily="34" charset="0"/>
                        </a:rPr>
                        <a:t>.note {color: yellow;}</a:t>
                      </a:r>
                      <a:br>
                        <a:rPr kumimoji="0" lang="en-US" sz="1400" u="none" strike="noStrike" cap="none" normalizeH="0" baseline="0" dirty="0">
                          <a:ln>
                            <a:noFill/>
                          </a:ln>
                          <a:effectLst/>
                          <a:latin typeface="Tahoma" panose="020B0604030504040204" pitchFamily="34" charset="0"/>
                        </a:rPr>
                      </a:br>
                      <a:r>
                        <a:rPr kumimoji="0" lang="en-US" sz="1200" u="none" strike="noStrike" cap="none" normalizeH="0" baseline="0" dirty="0">
                          <a:ln>
                            <a:noFill/>
                          </a:ln>
                          <a:effectLst/>
                          <a:latin typeface="Tahoma" panose="020B0604030504040204" pitchFamily="34" charset="0"/>
                        </a:rPr>
                        <a:t>/* ND </a:t>
                      </a:r>
                      <a:r>
                        <a:rPr kumimoji="0" lang="en-US" sz="1200" u="none" strike="noStrike" cap="none" normalizeH="0" baseline="0" dirty="0" err="1">
                          <a:ln>
                            <a:noFill/>
                          </a:ln>
                          <a:effectLst/>
                          <a:latin typeface="Tahoma" panose="020B0604030504040204" pitchFamily="34" charset="0"/>
                        </a:rPr>
                        <a:t>của</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bất</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kỳ</a:t>
                      </a:r>
                      <a:r>
                        <a:rPr kumimoji="0" lang="en-US" sz="1200" u="none" strike="noStrike" cap="none" normalizeH="0" baseline="0" dirty="0">
                          <a:ln>
                            <a:noFill/>
                          </a:ln>
                          <a:effectLst/>
                          <a:latin typeface="Tahoma" panose="020B0604030504040204" pitchFamily="34" charset="0"/>
                        </a:rPr>
                        <a:t> tag </a:t>
                      </a:r>
                      <a:r>
                        <a:rPr kumimoji="0" lang="en-US" sz="1200" u="none" strike="noStrike" cap="none" normalizeH="0" baseline="0" dirty="0" err="1">
                          <a:ln>
                            <a:noFill/>
                          </a:ln>
                          <a:effectLst/>
                          <a:latin typeface="Tahoma" panose="020B0604030504040204" pitchFamily="34" charset="0"/>
                        </a:rPr>
                        <a:t>có</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thuộc</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tính</a:t>
                      </a:r>
                      <a:r>
                        <a:rPr kumimoji="0" lang="en-US" sz="1200" u="none" strike="noStrike" cap="none" normalizeH="0" baseline="0" dirty="0">
                          <a:ln>
                            <a:noFill/>
                          </a:ln>
                          <a:effectLst/>
                          <a:latin typeface="Tahoma" panose="020B0604030504040204" pitchFamily="34" charset="0"/>
                        </a:rPr>
                        <a:t> class=note </a:t>
                      </a:r>
                      <a:r>
                        <a:rPr kumimoji="0" lang="en-US" sz="1200" u="none" strike="noStrike" cap="none" normalizeH="0" baseline="0" dirty="0" err="1">
                          <a:ln>
                            <a:noFill/>
                          </a:ln>
                          <a:effectLst/>
                          <a:latin typeface="Tahoma" panose="020B0604030504040204" pitchFamily="34" charset="0"/>
                        </a:rPr>
                        <a:t>đều</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bị</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định</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dạng</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màu</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chữ</a:t>
                      </a:r>
                      <a:r>
                        <a:rPr kumimoji="0" lang="en-US" sz="1200" u="none" strike="noStrike" cap="none" normalizeH="0" baseline="0" dirty="0">
                          <a:ln>
                            <a:noFill/>
                          </a:ln>
                          <a:effectLst/>
                          <a:latin typeface="Tahoma" panose="020B0604030504040204" pitchFamily="34" charset="0"/>
                        </a:rPr>
                        <a:t>=</a:t>
                      </a:r>
                      <a:r>
                        <a:rPr kumimoji="0" lang="en-US" sz="1200" u="none" strike="noStrike" cap="none" normalizeH="0" baseline="0" dirty="0" err="1">
                          <a:ln>
                            <a:noFill/>
                          </a:ln>
                          <a:effectLst/>
                          <a:latin typeface="Tahoma" panose="020B0604030504040204" pitchFamily="34" charset="0"/>
                        </a:rPr>
                        <a:t>vàng</a:t>
                      </a:r>
                      <a:r>
                        <a:rPr kumimoji="0" lang="en-US" sz="1200" u="none" strike="noStrike" cap="none" normalizeH="0" baseline="0" dirty="0">
                          <a:ln>
                            <a:noFill/>
                          </a:ln>
                          <a:effectLst/>
                          <a:latin typeface="Tahoma" panose="020B0604030504040204" pitchFamily="34" charset="0"/>
                        </a:rPr>
                        <a:t>*/</a:t>
                      </a:r>
                      <a:endParaRPr kumimoji="0" 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endParaRPr>
                    </a:p>
                  </a:txBody>
                  <a:tcPr horzOverflow="overflow"/>
                </a:tc>
                <a:extLst>
                  <a:ext uri="{0D108BD9-81ED-4DB2-BD59-A6C34878D82A}">
                    <a16:rowId xmlns:a16="http://schemas.microsoft.com/office/drawing/2014/main" val="10003"/>
                  </a:ext>
                </a:extLst>
              </a:tr>
              <a:tr h="7556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a:ln>
                            <a:noFill/>
                          </a:ln>
                          <a:effectLst/>
                          <a:latin typeface="Tahoma" panose="020B0604030504040204" pitchFamily="34" charset="0"/>
                        </a:rPr>
                        <a:t>element . class </a:t>
                      </a:r>
                      <a:endParaRPr kumimoji="0" lang="en-US" sz="1400" b="1" i="0" u="none" strike="noStrike" cap="none" normalizeH="0" baseline="0" dirty="0">
                        <a:ln>
                          <a:noFill/>
                        </a:ln>
                        <a:solidFill>
                          <a:schemeClr val="tx1"/>
                        </a:solidFill>
                        <a:effectLst/>
                        <a:latin typeface="Tahoma" panose="020B0604030504040204" pitchFamily="34" charset="0"/>
                        <a:cs typeface="Tahoma" panose="020B0604030504040204" pitchFamily="34" charset="0"/>
                      </a:endParaRPr>
                    </a:p>
                  </a:txBody>
                  <a:tcPr horzOverflow="overflow"/>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Định</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dạng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áp</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dụng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cho</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ND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các</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tag </a:t>
                      </a:r>
                      <a:r>
                        <a:rPr kumimoji="0" lang="en-US" sz="1400" b="1"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Element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có</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thuộc</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tính</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1"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class</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tương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ứng</a:t>
                      </a:r>
                      <a:endPar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solidFill>
                            <a:schemeClr val="tx2">
                              <a:lumMod val="75000"/>
                            </a:schemeClr>
                          </a:solidFill>
                          <a:effectLst/>
                          <a:latin typeface="Tahoma" panose="020B0604030504040204" pitchFamily="34" charset="0"/>
                        </a:rPr>
                        <a:t>h1.note {text-decoration: underline;}</a:t>
                      </a:r>
                      <a:br>
                        <a:rPr kumimoji="0" lang="en-US" sz="1400" u="none" strike="noStrike" cap="none" normalizeH="0" baseline="0" dirty="0">
                          <a:ln>
                            <a:noFill/>
                          </a:ln>
                          <a:effectLst/>
                          <a:latin typeface="Tahoma" panose="020B0604030504040204" pitchFamily="34" charset="0"/>
                        </a:rPr>
                      </a:br>
                      <a:r>
                        <a:rPr kumimoji="0" lang="en-US" sz="1200" u="none" strike="noStrike" cap="none" normalizeH="0" baseline="0" dirty="0">
                          <a:ln>
                            <a:noFill/>
                          </a:ln>
                          <a:effectLst/>
                          <a:latin typeface="Tahoma" panose="020B0604030504040204" pitchFamily="34" charset="0"/>
                        </a:rPr>
                        <a:t>/* ND </a:t>
                      </a:r>
                      <a:r>
                        <a:rPr kumimoji="0" lang="en-US" sz="1200" u="none" strike="noStrike" cap="none" normalizeH="0" baseline="0" dirty="0" err="1">
                          <a:ln>
                            <a:noFill/>
                          </a:ln>
                          <a:effectLst/>
                          <a:latin typeface="Tahoma" panose="020B0604030504040204" pitchFamily="34" charset="0"/>
                        </a:rPr>
                        <a:t>của</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các</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thẻ</a:t>
                      </a:r>
                      <a:r>
                        <a:rPr kumimoji="0" lang="en-US" sz="1200" u="none" strike="noStrike" cap="none" normalizeH="0" baseline="0" dirty="0">
                          <a:ln>
                            <a:noFill/>
                          </a:ln>
                          <a:effectLst/>
                          <a:latin typeface="Tahoma" panose="020B0604030504040204" pitchFamily="34" charset="0"/>
                        </a:rPr>
                        <a:t> &lt;h1&gt; </a:t>
                      </a:r>
                      <a:r>
                        <a:rPr kumimoji="0" lang="en-US" sz="1200" u="none" strike="noStrike" cap="none" normalizeH="0" baseline="0" dirty="0" err="1">
                          <a:ln>
                            <a:noFill/>
                          </a:ln>
                          <a:effectLst/>
                          <a:latin typeface="Tahoma" panose="020B0604030504040204" pitchFamily="34" charset="0"/>
                        </a:rPr>
                        <a:t>có</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thuộc</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tính</a:t>
                      </a:r>
                      <a:r>
                        <a:rPr kumimoji="0" lang="en-US" sz="1200" u="none" strike="noStrike" cap="none" normalizeH="0" baseline="0" dirty="0">
                          <a:ln>
                            <a:noFill/>
                          </a:ln>
                          <a:effectLst/>
                          <a:latin typeface="Tahoma" panose="020B0604030504040204" pitchFamily="34" charset="0"/>
                        </a:rPr>
                        <a:t> class=note </a:t>
                      </a:r>
                      <a:r>
                        <a:rPr kumimoji="0" lang="en-US" sz="1200" u="none" strike="noStrike" cap="none" normalizeH="0" baseline="0" dirty="0" err="1">
                          <a:ln>
                            <a:noFill/>
                          </a:ln>
                          <a:effectLst/>
                          <a:latin typeface="Tahoma" panose="020B0604030504040204" pitchFamily="34" charset="0"/>
                        </a:rPr>
                        <a:t>đều</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bị</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định</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dạng</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gạch</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chân</a:t>
                      </a:r>
                      <a:r>
                        <a:rPr kumimoji="0" lang="en-US" sz="1200" u="none" strike="noStrike" cap="none" normalizeH="0" baseline="0" dirty="0">
                          <a:ln>
                            <a:noFill/>
                          </a:ln>
                          <a:effectLst/>
                          <a:latin typeface="Tahoma" panose="020B0604030504040204" pitchFamily="34" charset="0"/>
                        </a:rPr>
                        <a:t> */</a:t>
                      </a:r>
                      <a:endParaRPr kumimoji="0" 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endParaRPr>
                    </a:p>
                  </a:txBody>
                  <a:tcPr horzOverflow="overflow"/>
                </a:tc>
                <a:extLst>
                  <a:ext uri="{0D108BD9-81ED-4DB2-BD59-A6C34878D82A}">
                    <a16:rowId xmlns:a16="http://schemas.microsoft.com/office/drawing/2014/main" val="10004"/>
                  </a:ext>
                </a:extLst>
              </a:tr>
              <a:tr h="7556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a:ln>
                            <a:noFill/>
                          </a:ln>
                          <a:effectLst/>
                          <a:latin typeface="Tahoma" panose="020B0604030504040204" pitchFamily="34" charset="0"/>
                        </a:rPr>
                        <a:t>Grouping </a:t>
                      </a:r>
                      <a:endParaRPr kumimoji="0" lang="en-US" sz="1400" b="1" i="0" u="none" strike="noStrike" cap="none" normalizeH="0" baseline="0" dirty="0">
                        <a:ln>
                          <a:noFill/>
                        </a:ln>
                        <a:solidFill>
                          <a:schemeClr val="tx1"/>
                        </a:solidFill>
                        <a:effectLst/>
                        <a:latin typeface="Tahoma" panose="020B0604030504040204" pitchFamily="34" charset="0"/>
                        <a:cs typeface="Tahoma" panose="020B0604030504040204" pitchFamily="34" charset="0"/>
                      </a:endParaRPr>
                    </a:p>
                  </a:txBody>
                  <a:tcPr horzOverflow="overflow"/>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Định</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dạng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áp</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dụng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cho</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ND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một</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nhóm</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các</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tag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trong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tài</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liệu</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a:t>
                      </a: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solidFill>
                            <a:schemeClr val="tx2">
                              <a:lumMod val="75000"/>
                            </a:schemeClr>
                          </a:solidFill>
                          <a:effectLst/>
                          <a:latin typeface="Tahoma" panose="020B0604030504040204" pitchFamily="34" charset="0"/>
                        </a:rPr>
                        <a:t>h1,h2,h3 {background-color: orange;}</a:t>
                      </a:r>
                      <a:br>
                        <a:rPr kumimoji="0" lang="en-US" sz="1400" u="none" strike="noStrike" cap="none" normalizeH="0" baseline="0" dirty="0">
                          <a:ln>
                            <a:noFill/>
                          </a:ln>
                          <a:effectLst/>
                          <a:latin typeface="Tahoma" panose="020B0604030504040204" pitchFamily="34" charset="0"/>
                        </a:rPr>
                      </a:br>
                      <a:r>
                        <a:rPr kumimoji="0" lang="en-US" sz="1200" u="none" strike="noStrike" cap="none" normalizeH="0" baseline="0" dirty="0">
                          <a:ln>
                            <a:noFill/>
                          </a:ln>
                          <a:effectLst/>
                          <a:latin typeface="Tahoma" panose="020B0604030504040204" pitchFamily="34" charset="0"/>
                        </a:rPr>
                        <a:t>/* ND </a:t>
                      </a:r>
                      <a:r>
                        <a:rPr kumimoji="0" lang="en-US" sz="1200" u="none" strike="noStrike" cap="none" normalizeH="0" baseline="0" dirty="0" err="1">
                          <a:ln>
                            <a:noFill/>
                          </a:ln>
                          <a:effectLst/>
                          <a:latin typeface="Tahoma" panose="020B0604030504040204" pitchFamily="34" charset="0"/>
                        </a:rPr>
                        <a:t>của</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các</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thẻ</a:t>
                      </a:r>
                      <a:r>
                        <a:rPr kumimoji="0" lang="en-US" sz="1200" u="none" strike="noStrike" cap="none" normalizeH="0" baseline="0" dirty="0">
                          <a:ln>
                            <a:noFill/>
                          </a:ln>
                          <a:effectLst/>
                          <a:latin typeface="Tahoma" panose="020B0604030504040204" pitchFamily="34" charset="0"/>
                        </a:rPr>
                        <a:t> &lt;h1&gt; &lt;h2&gt; &lt;h3&gt; </a:t>
                      </a:r>
                      <a:r>
                        <a:rPr kumimoji="0" lang="en-US" sz="1200" u="none" strike="noStrike" cap="none" normalizeH="0" baseline="0" dirty="0" err="1">
                          <a:ln>
                            <a:noFill/>
                          </a:ln>
                          <a:effectLst/>
                          <a:latin typeface="Tahoma" panose="020B0604030504040204" pitchFamily="34" charset="0"/>
                        </a:rPr>
                        <a:t>đều</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bị</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định</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dạng</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màu</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nền</a:t>
                      </a:r>
                      <a:r>
                        <a:rPr kumimoji="0" lang="en-US" sz="1200" u="none" strike="noStrike" cap="none" normalizeH="0" baseline="0" dirty="0">
                          <a:ln>
                            <a:noFill/>
                          </a:ln>
                          <a:effectLst/>
                          <a:latin typeface="Tahoma" panose="020B0604030504040204" pitchFamily="34" charset="0"/>
                        </a:rPr>
                        <a:t> = </a:t>
                      </a:r>
                      <a:r>
                        <a:rPr kumimoji="0" lang="en-US" sz="1200" u="none" strike="noStrike" cap="none" normalizeH="0" baseline="0" dirty="0" err="1">
                          <a:ln>
                            <a:noFill/>
                          </a:ln>
                          <a:effectLst/>
                          <a:latin typeface="Tahoma" panose="020B0604030504040204" pitchFamily="34" charset="0"/>
                        </a:rPr>
                        <a:t>màu</a:t>
                      </a:r>
                      <a:r>
                        <a:rPr kumimoji="0" lang="en-US" sz="1200" u="none" strike="noStrike" cap="none" normalizeH="0" baseline="0" dirty="0">
                          <a:ln>
                            <a:noFill/>
                          </a:ln>
                          <a:effectLst/>
                          <a:latin typeface="Tahoma" panose="020B0604030504040204" pitchFamily="34" charset="0"/>
                        </a:rPr>
                        <a:t> cam */</a:t>
                      </a:r>
                      <a:endParaRPr kumimoji="0" lang="en-US" sz="1400" b="0" i="0" u="none" strike="noStrike" cap="none" normalizeH="0" baseline="0" dirty="0">
                        <a:ln>
                          <a:noFill/>
                        </a:ln>
                        <a:solidFill>
                          <a:schemeClr val="tx1"/>
                        </a:solidFill>
                        <a:effectLst/>
                        <a:latin typeface="Tahoma" panose="020B0604030504040204" pitchFamily="34" charset="0"/>
                        <a:cs typeface="Tahoma" panose="020B0604030504040204" pitchFamily="34" charset="0"/>
                      </a:endParaRPr>
                    </a:p>
                  </a:txBody>
                  <a:tcPr horzOverflow="overflow"/>
                </a:tc>
                <a:extLst>
                  <a:ext uri="{0D108BD9-81ED-4DB2-BD59-A6C34878D82A}">
                    <a16:rowId xmlns:a16="http://schemas.microsoft.com/office/drawing/2014/main" val="10005"/>
                  </a:ext>
                </a:extLst>
              </a:tr>
              <a:tr h="7556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a:ln>
                            <a:noFill/>
                          </a:ln>
                          <a:effectLst/>
                          <a:latin typeface="Tahoma" panose="020B0604030504040204" pitchFamily="34" charset="0"/>
                        </a:rPr>
                        <a:t>Contextual </a:t>
                      </a:r>
                      <a:endParaRPr kumimoji="0" lang="en-US" sz="1400" b="1" i="0" u="none" strike="noStrike" cap="none" normalizeH="0" baseline="0" dirty="0">
                        <a:ln>
                          <a:noFill/>
                        </a:ln>
                        <a:solidFill>
                          <a:schemeClr val="tx1"/>
                        </a:solidFill>
                        <a:effectLst/>
                        <a:latin typeface="Tahoma" panose="020B0604030504040204" pitchFamily="34" charset="0"/>
                        <a:cs typeface="Tahoma" panose="020B0604030504040204" pitchFamily="34" charset="0"/>
                      </a:endParaRPr>
                    </a:p>
                  </a:txBody>
                  <a:tcPr horzOverflow="overflow"/>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Định</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dạng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áp</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dụng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cho</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ND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các</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thẻ</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được</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lồng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trong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một</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thẻ</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cha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nào</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đó</a:t>
                      </a:r>
                      <a:endPar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solidFill>
                            <a:schemeClr val="tx2">
                              <a:lumMod val="75000"/>
                            </a:schemeClr>
                          </a:solidFill>
                          <a:effectLst/>
                          <a:latin typeface="Tahoma" panose="020B0604030504040204" pitchFamily="34" charset="0"/>
                        </a:rPr>
                        <a:t>p strong {color: purple;}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u="none" strike="noStrike" cap="none" normalizeH="0" baseline="0" dirty="0">
                          <a:ln>
                            <a:noFill/>
                          </a:ln>
                          <a:effectLst/>
                          <a:latin typeface="Tahoma" panose="020B0604030504040204" pitchFamily="34" charset="0"/>
                        </a:rPr>
                        <a:t>/* ND </a:t>
                      </a:r>
                      <a:r>
                        <a:rPr kumimoji="0" lang="en-US" sz="1200" u="none" strike="noStrike" cap="none" normalizeH="0" baseline="0" dirty="0" err="1">
                          <a:ln>
                            <a:noFill/>
                          </a:ln>
                          <a:effectLst/>
                          <a:latin typeface="Tahoma" panose="020B0604030504040204" pitchFamily="34" charset="0"/>
                        </a:rPr>
                        <a:t>của</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các</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thẻ</a:t>
                      </a:r>
                      <a:r>
                        <a:rPr kumimoji="0" lang="en-US" sz="1200" u="none" strike="noStrike" cap="none" normalizeH="0" baseline="0" dirty="0">
                          <a:ln>
                            <a:noFill/>
                          </a:ln>
                          <a:effectLst/>
                          <a:latin typeface="Tahoma" panose="020B0604030504040204" pitchFamily="34" charset="0"/>
                        </a:rPr>
                        <a:t> &lt;strong&gt; </a:t>
                      </a:r>
                      <a:r>
                        <a:rPr kumimoji="0" lang="en-US" sz="1200" u="none" strike="noStrike" cap="none" normalizeH="0" baseline="0" dirty="0" err="1">
                          <a:ln>
                            <a:noFill/>
                          </a:ln>
                          <a:effectLst/>
                          <a:latin typeface="Tahoma" panose="020B0604030504040204" pitchFamily="34" charset="0"/>
                        </a:rPr>
                        <a:t>nằm</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trong</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thẻ</a:t>
                      </a:r>
                      <a:r>
                        <a:rPr kumimoji="0" lang="en-US" sz="1200" u="none" strike="noStrike" cap="none" normalizeH="0" baseline="0" dirty="0">
                          <a:ln>
                            <a:noFill/>
                          </a:ln>
                          <a:effectLst/>
                          <a:latin typeface="Tahoma" panose="020B0604030504040204" pitchFamily="34" charset="0"/>
                        </a:rPr>
                        <a:t> &lt;p&gt; </a:t>
                      </a:r>
                      <a:r>
                        <a:rPr kumimoji="0" lang="en-US" sz="1200" u="none" strike="noStrike" cap="none" normalizeH="0" baseline="0" dirty="0" err="1">
                          <a:ln>
                            <a:noFill/>
                          </a:ln>
                          <a:effectLst/>
                          <a:latin typeface="Tahoma" panose="020B0604030504040204" pitchFamily="34" charset="0"/>
                        </a:rPr>
                        <a:t>đều</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bị</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định</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dạng</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màu</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chữ</a:t>
                      </a:r>
                      <a:r>
                        <a:rPr kumimoji="0" lang="en-US" sz="1200" u="none" strike="noStrike" cap="none" normalizeH="0" baseline="0" dirty="0">
                          <a:ln>
                            <a:noFill/>
                          </a:ln>
                          <a:effectLst/>
                          <a:latin typeface="Tahoma" panose="020B0604030504040204" pitchFamily="34" charset="0"/>
                        </a:rPr>
                        <a:t>=</a:t>
                      </a:r>
                      <a:r>
                        <a:rPr kumimoji="0" lang="en-US" sz="1200" u="none" strike="noStrike" cap="none" normalizeH="0" baseline="0" dirty="0" err="1">
                          <a:ln>
                            <a:noFill/>
                          </a:ln>
                          <a:effectLst/>
                          <a:latin typeface="Tahoma" panose="020B0604030504040204" pitchFamily="34" charset="0"/>
                        </a:rPr>
                        <a:t>màu</a:t>
                      </a:r>
                      <a:r>
                        <a:rPr kumimoji="0" lang="en-US" sz="1200" u="none" strike="noStrike" cap="none" normalizeH="0" baseline="0" dirty="0">
                          <a:ln>
                            <a:noFill/>
                          </a:ln>
                          <a:effectLst/>
                          <a:latin typeface="Tahoma" panose="020B0604030504040204" pitchFamily="34" charset="0"/>
                        </a:rPr>
                        <a:t> </a:t>
                      </a:r>
                      <a:r>
                        <a:rPr kumimoji="0" lang="en-US" sz="1200" u="none" strike="noStrike" cap="none" normalizeH="0" baseline="0" dirty="0" err="1">
                          <a:ln>
                            <a:noFill/>
                          </a:ln>
                          <a:effectLst/>
                          <a:latin typeface="Tahoma" panose="020B0604030504040204" pitchFamily="34" charset="0"/>
                        </a:rPr>
                        <a:t>tía</a:t>
                      </a:r>
                      <a:r>
                        <a:rPr kumimoji="0" lang="en-US" sz="1200" u="none" strike="noStrike" cap="none" normalizeH="0" baseline="0" dirty="0">
                          <a:ln>
                            <a:noFill/>
                          </a:ln>
                          <a:effectLst/>
                          <a:latin typeface="Tahoma" panose="020B0604030504040204" pitchFamily="34" charset="0"/>
                        </a:rPr>
                        <a:t> */</a:t>
                      </a:r>
                      <a:endParaRPr kumimoji="0" lang="en-US" sz="1200" b="0" i="0" u="none" strike="noStrike" cap="none" normalizeH="0" baseline="0" dirty="0">
                        <a:ln>
                          <a:noFill/>
                        </a:ln>
                        <a:solidFill>
                          <a:schemeClr val="tx1"/>
                        </a:solidFill>
                        <a:effectLst/>
                        <a:latin typeface="Tahoma" panose="020B0604030504040204" pitchFamily="34" charset="0"/>
                        <a:cs typeface="Tahoma" panose="020B0604030504040204" pitchFamily="34" charset="0"/>
                      </a:endParaRPr>
                    </a:p>
                  </a:txBody>
                  <a:tcPr horzOverflow="overflow"/>
                </a:tc>
                <a:extLst>
                  <a:ext uri="{0D108BD9-81ED-4DB2-BD59-A6C34878D82A}">
                    <a16:rowId xmlns:a16="http://schemas.microsoft.com/office/drawing/2014/main" val="10006"/>
                  </a:ext>
                </a:extLst>
              </a:tr>
              <a:tr h="7556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ahoma" panose="020B0604030504040204" pitchFamily="34" charset="0"/>
                          <a:cs typeface="Tahoma" panose="020B0604030504040204" pitchFamily="34" charset="0"/>
                        </a:rPr>
                        <a:t>Pseudo Class</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ahoma" panose="020B0604030504040204" pitchFamily="34" charset="0"/>
                          <a:cs typeface="Tahoma" panose="020B0604030504040204" pitchFamily="34" charset="0"/>
                        </a:rPr>
                        <a:t>Pseudo element</a:t>
                      </a:r>
                    </a:p>
                  </a:txBody>
                  <a:tcPr horzOverflow="overflow"/>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Định</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dạng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được</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áp</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dụng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dựa</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vào</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trạng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thái</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của</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các</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Element.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Không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xuất</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hiện</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trong</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mã</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a:t>
                      </a:r>
                      <a:r>
                        <a:rPr kumimoji="0" lang="en-US" sz="1400" b="0" i="0" u="none" strike="noStrike" kern="1200" cap="none" normalizeH="0" baseline="0" dirty="0" err="1">
                          <a:ln>
                            <a:noFill/>
                          </a:ln>
                          <a:solidFill>
                            <a:schemeClr val="tx1"/>
                          </a:solidFill>
                          <a:effectLst/>
                          <a:latin typeface="Tahoma" panose="020B0604030504040204" pitchFamily="34" charset="0"/>
                          <a:ea typeface="+mn-ea"/>
                          <a:cs typeface="Tahoma" panose="020B0604030504040204" pitchFamily="34" charset="0"/>
                        </a:rPr>
                        <a:t>lệnh</a:t>
                      </a:r>
                      <a:r>
                        <a:rPr kumimoji="0" lang="en-US" sz="1400" b="0" i="0" u="none" strike="noStrike" kern="1200" cap="none" normalizeH="0" baseline="0" dirty="0">
                          <a:ln>
                            <a:noFill/>
                          </a:ln>
                          <a:solidFill>
                            <a:schemeClr val="tx1"/>
                          </a:solidFill>
                          <a:effectLst/>
                          <a:latin typeface="Tahoma" panose="020B0604030504040204" pitchFamily="34" charset="0"/>
                          <a:ea typeface="+mn-ea"/>
                          <a:cs typeface="Tahoma" panose="020B0604030504040204" pitchFamily="34" charset="0"/>
                        </a:rPr>
                        <a:t> HTML)</a:t>
                      </a:r>
                    </a:p>
                  </a:txBody>
                  <a:tcP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ahoma" panose="020B0604030504040204" pitchFamily="34" charset="0"/>
                        <a:cs typeface="Tahoma" panose="020B0604030504040204" pitchFamily="34" charset="0"/>
                      </a:endParaRPr>
                    </a:p>
                  </a:txBody>
                  <a:tcPr horzOverflow="overflow"/>
                </a:tc>
                <a:extLst>
                  <a:ext uri="{0D108BD9-81ED-4DB2-BD59-A6C34878D82A}">
                    <a16:rowId xmlns:a16="http://schemas.microsoft.com/office/drawing/2014/main" val="10007"/>
                  </a:ext>
                </a:extLst>
              </a:tr>
            </a:tbl>
          </a:graphicData>
        </a:graphic>
      </p:graphicFrame>
      <p:sp>
        <p:nvSpPr>
          <p:cNvPr id="11" name="Rectangle 10"/>
          <p:cNvSpPr/>
          <p:nvPr/>
        </p:nvSpPr>
        <p:spPr bwMode="auto">
          <a:xfrm>
            <a:off x="1828800" y="5993027"/>
            <a:ext cx="7105135" cy="766120"/>
          </a:xfrm>
          <a:prstGeom prst="rect">
            <a:avLst/>
          </a:prstGeom>
          <a:solidFill>
            <a:schemeClr val="bg1"/>
          </a:solidFill>
          <a:ln w="9525" cap="flat" cmpd="sng" algn="ctr">
            <a:no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dirty="0">
              <a:ln>
                <a:noFill/>
              </a:ln>
              <a:solidFill>
                <a:schemeClr val="tx1"/>
              </a:solidFill>
              <a:effectLst/>
              <a:latin typeface="Tahoma" panose="020B0604030504040204" pitchFamily="34" charset="0"/>
              <a:ea typeface="MS PGothic" pitchFamily="34" charset="-128"/>
              <a:cs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2" fill="hold" grpId="0" nodeType="clickEffect">
                                  <p:stCondLst>
                                    <p:cond delay="0"/>
                                  </p:stCondLst>
                                  <p:childTnLst>
                                    <p:anim calcmode="lin" valueType="num">
                                      <p:cBhvr additive="base">
                                        <p:cTn id="6" dur="500"/>
                                        <p:tgtEl>
                                          <p:spTgt spid="11"/>
                                        </p:tgtEl>
                                        <p:attrNameLst>
                                          <p:attrName>ppt_x</p:attrName>
                                        </p:attrNameLst>
                                      </p:cBhvr>
                                      <p:tavLst>
                                        <p:tav tm="0">
                                          <p:val>
                                            <p:strVal val="ppt_x"/>
                                          </p:val>
                                        </p:tav>
                                        <p:tav tm="100000">
                                          <p:val>
                                            <p:strVal val="1+ppt_w/2"/>
                                          </p:val>
                                        </p:tav>
                                      </p:tavLst>
                                    </p:anim>
                                    <p:anim calcmode="lin" valueType="num">
                                      <p:cBhvr additive="base">
                                        <p:cTn id="7" dur="500"/>
                                        <p:tgtEl>
                                          <p:spTgt spid="11"/>
                                        </p:tgtEl>
                                        <p:attrNameLst>
                                          <p:attrName>ppt_y</p:attrName>
                                        </p:attrNameLst>
                                      </p:cBhvr>
                                      <p:tavLst>
                                        <p:tav tm="0">
                                          <p:val>
                                            <p:strVal val="ppt_y"/>
                                          </p:val>
                                        </p:tav>
                                        <p:tav tm="100000">
                                          <p:val>
                                            <p:strVal val="ppt_y"/>
                                          </p:val>
                                        </p:tav>
                                      </p:tavLst>
                                    </p:anim>
                                    <p:set>
                                      <p:cBhvr>
                                        <p:cTn id="8"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70688"/>
            <a:ext cx="8229600" cy="1143000"/>
          </a:xfrm>
        </p:spPr>
        <p:txBody>
          <a:bodyPr>
            <a:normAutofit fontScale="90000"/>
          </a:bodyPr>
          <a:lstStyle/>
          <a:p>
            <a:r>
              <a:rPr lang="en-US" dirty="0"/>
              <a:t>Selector </a:t>
            </a:r>
            <a:r>
              <a:rPr lang="en-US" dirty="0" err="1"/>
              <a:t>trong</a:t>
            </a:r>
            <a:r>
              <a:rPr lang="en-US" dirty="0"/>
              <a:t> CSS – Pseudo Class</a:t>
            </a:r>
          </a:p>
        </p:txBody>
      </p:sp>
      <p:sp>
        <p:nvSpPr>
          <p:cNvPr id="3" name="Content Placeholder 2"/>
          <p:cNvSpPr>
            <a:spLocks noGrp="1"/>
          </p:cNvSpPr>
          <p:nvPr>
            <p:ph idx="1"/>
          </p:nvPr>
        </p:nvSpPr>
        <p:spPr>
          <a:xfrm>
            <a:off x="327455" y="1455137"/>
            <a:ext cx="8606480" cy="3902075"/>
          </a:xfrm>
        </p:spPr>
        <p:txBody>
          <a:bodyPr/>
          <a:lstStyle/>
          <a:p>
            <a:r>
              <a:rPr lang="en-US" dirty="0" err="1"/>
              <a:t>Định</a:t>
            </a:r>
            <a:r>
              <a:rPr lang="en-US" dirty="0"/>
              <a:t> </a:t>
            </a:r>
            <a:r>
              <a:rPr lang="en-US" dirty="0" err="1"/>
              <a:t>dạng</a:t>
            </a:r>
            <a:r>
              <a:rPr lang="en-US" dirty="0"/>
              <a:t> </a:t>
            </a:r>
            <a:r>
              <a:rPr lang="en-US" dirty="0" err="1"/>
              <a:t>dựa</a:t>
            </a:r>
            <a:r>
              <a:rPr lang="en-US" dirty="0"/>
              <a:t> </a:t>
            </a:r>
            <a:r>
              <a:rPr lang="en-US" dirty="0" err="1"/>
              <a:t>vào</a:t>
            </a:r>
            <a:r>
              <a:rPr lang="en-US" dirty="0"/>
              <a:t> </a:t>
            </a:r>
            <a:r>
              <a:rPr lang="en-US" dirty="0" err="1"/>
              <a:t>trạng</a:t>
            </a:r>
            <a:r>
              <a:rPr lang="en-US" dirty="0"/>
              <a:t> </a:t>
            </a:r>
            <a:r>
              <a:rPr lang="en-US" dirty="0" err="1"/>
              <a:t>thái</a:t>
            </a:r>
            <a:r>
              <a:rPr lang="en-US" dirty="0"/>
              <a:t> </a:t>
            </a:r>
            <a:r>
              <a:rPr lang="en-US" dirty="0" err="1"/>
              <a:t>của</a:t>
            </a:r>
            <a:r>
              <a:rPr lang="en-US" dirty="0"/>
              <a:t> </a:t>
            </a:r>
            <a:r>
              <a:rPr lang="en-US" dirty="0" err="1"/>
              <a:t>liên</a:t>
            </a:r>
            <a:r>
              <a:rPr lang="en-US" dirty="0"/>
              <a:t> </a:t>
            </a:r>
            <a:r>
              <a:rPr lang="en-US" dirty="0" err="1"/>
              <a:t>kết</a:t>
            </a:r>
            <a:r>
              <a:rPr lang="en-US" dirty="0"/>
              <a:t>, </a:t>
            </a:r>
            <a:r>
              <a:rPr lang="en-US" dirty="0" err="1"/>
              <a:t>sự</a:t>
            </a:r>
            <a:r>
              <a:rPr lang="en-US" dirty="0"/>
              <a:t> </a:t>
            </a:r>
            <a:r>
              <a:rPr lang="en-US" dirty="0" err="1"/>
              <a:t>kiện</a:t>
            </a:r>
            <a:r>
              <a:rPr lang="en-US" dirty="0"/>
              <a:t> </a:t>
            </a:r>
            <a:r>
              <a:rPr lang="en-US" dirty="0" err="1"/>
              <a:t>chuột</a:t>
            </a:r>
            <a:r>
              <a:rPr lang="en-US" dirty="0"/>
              <a:t>.</a:t>
            </a:r>
          </a:p>
          <a:p>
            <a:r>
              <a:rPr lang="en-US" dirty="0" err="1"/>
              <a:t>Có</a:t>
            </a:r>
            <a:r>
              <a:rPr lang="en-US" dirty="0"/>
              <a:t> </a:t>
            </a:r>
            <a:r>
              <a:rPr lang="en-US" dirty="0" err="1"/>
              <a:t>thể</a:t>
            </a:r>
            <a:r>
              <a:rPr lang="en-US" dirty="0"/>
              <a:t> </a:t>
            </a:r>
            <a:r>
              <a:rPr lang="en-US" dirty="0" err="1"/>
              <a:t>kết</a:t>
            </a:r>
            <a:r>
              <a:rPr lang="en-US" dirty="0"/>
              <a:t> </a:t>
            </a:r>
            <a:r>
              <a:rPr lang="en-US" dirty="0" err="1"/>
              <a:t>hợp</a:t>
            </a:r>
            <a:r>
              <a:rPr lang="en-US" dirty="0"/>
              <a:t> </a:t>
            </a:r>
            <a:r>
              <a:rPr lang="en-US" dirty="0" err="1"/>
              <a:t>với</a:t>
            </a:r>
            <a:r>
              <a:rPr lang="en-US" dirty="0"/>
              <a:t> Selector </a:t>
            </a:r>
            <a:r>
              <a:rPr lang="en-US" dirty="0" err="1"/>
              <a:t>khác</a:t>
            </a:r>
            <a:r>
              <a:rPr lang="en-US" dirty="0"/>
              <a:t>.</a:t>
            </a:r>
          </a:p>
          <a:p>
            <a:endParaRPr lang="en-US" dirty="0"/>
          </a:p>
        </p:txBody>
      </p:sp>
      <p:pic>
        <p:nvPicPr>
          <p:cNvPr id="8194" name="Picture 2"/>
          <p:cNvPicPr>
            <a:picLocks noChangeAspect="1" noChangeArrowheads="1"/>
          </p:cNvPicPr>
          <p:nvPr/>
        </p:nvPicPr>
        <p:blipFill>
          <a:blip r:embed="rId2"/>
          <a:srcRect/>
          <a:stretch>
            <a:fillRect/>
          </a:stretch>
        </p:blipFill>
        <p:spPr bwMode="auto">
          <a:xfrm>
            <a:off x="49428" y="2814252"/>
            <a:ext cx="5572125" cy="33147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195" name="Picture 3"/>
          <p:cNvPicPr>
            <a:picLocks noChangeAspect="1" noChangeArrowheads="1"/>
          </p:cNvPicPr>
          <p:nvPr/>
        </p:nvPicPr>
        <p:blipFill>
          <a:blip r:embed="rId3"/>
          <a:srcRect/>
          <a:stretch>
            <a:fillRect/>
          </a:stretch>
        </p:blipFill>
        <p:spPr bwMode="auto">
          <a:xfrm>
            <a:off x="5737782" y="2626841"/>
            <a:ext cx="3228975" cy="2667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Rectangle 5"/>
          <p:cNvSpPr/>
          <p:nvPr/>
        </p:nvSpPr>
        <p:spPr bwMode="auto">
          <a:xfrm>
            <a:off x="1631092" y="3583460"/>
            <a:ext cx="1952367" cy="543698"/>
          </a:xfrm>
          <a:prstGeom prst="rect">
            <a:avLst/>
          </a:prstGeom>
          <a:solidFill>
            <a:srgbClr val="E4E7FE">
              <a:alpha val="50196"/>
            </a:srgbClr>
          </a:solidFill>
          <a:ln w="9525" cap="flat" cmpd="sng" algn="ctr">
            <a:solidFill>
              <a:srgbClr val="FF9933"/>
            </a:solid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dirty="0">
              <a:ln>
                <a:noFill/>
              </a:ln>
              <a:solidFill>
                <a:schemeClr val="tx1"/>
              </a:solidFill>
              <a:effectLst/>
              <a:latin typeface="Tahoma" panose="020B0604030504040204" pitchFamily="34" charset="0"/>
              <a:ea typeface="MS PGothic" pitchFamily="34" charset="-128"/>
              <a:cs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195"/>
                                        </p:tgtEl>
                                        <p:attrNameLst>
                                          <p:attrName>style.visibility</p:attrName>
                                        </p:attrNameLst>
                                      </p:cBhvr>
                                      <p:to>
                                        <p:strVal val="visible"/>
                                      </p:to>
                                    </p:set>
                                    <p:animEffect transition="in" filter="dissolve">
                                      <p:cBhvr>
                                        <p:cTn id="12" dur="500"/>
                                        <p:tgtEl>
                                          <p:spTgt spid="8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4"/>
          <p:cNvSpPr>
            <a:spLocks noGrp="1"/>
          </p:cNvSpPr>
          <p:nvPr>
            <p:ph type="title"/>
          </p:nvPr>
        </p:nvSpPr>
        <p:spPr>
          <a:xfrm>
            <a:off x="457320" y="579093"/>
            <a:ext cx="7033663" cy="1076605"/>
          </a:xfrm>
        </p:spPr>
        <p:txBody>
          <a:bodyPr/>
          <a:lstStyle/>
          <a:p>
            <a:r>
              <a:rPr lang="en-US" altLang="en-US"/>
              <a:t>CSS – Định dạng văn bản</a:t>
            </a:r>
            <a:endParaRPr lang="vi-VN" altLang="en-US"/>
          </a:p>
        </p:txBody>
      </p:sp>
      <p:sp>
        <p:nvSpPr>
          <p:cNvPr id="8" name="Rectangle 7"/>
          <p:cNvSpPr/>
          <p:nvPr/>
        </p:nvSpPr>
        <p:spPr>
          <a:xfrm>
            <a:off x="457201" y="1840333"/>
            <a:ext cx="7034349" cy="3453253"/>
          </a:xfrm>
          <a:prstGeom prst="rect">
            <a:avLst/>
          </a:prstGeom>
        </p:spPr>
        <p:txBody>
          <a:bodyPr>
            <a:spAutoFit/>
          </a:bodyPr>
          <a:lstStyle/>
          <a:p>
            <a:pPr algn="just" eaLnBrk="1" hangingPunct="1">
              <a:lnSpc>
                <a:spcPct val="130000"/>
              </a:lnSpc>
              <a:defRPr/>
            </a:pPr>
            <a:r>
              <a:rPr lang="en-US" sz="1200" b="1">
                <a:solidFill>
                  <a:srgbClr val="FF0000"/>
                </a:solidFill>
                <a:latin typeface="Tahoma" pitchFamily="34" charset="0"/>
                <a:ea typeface="Tahoma" pitchFamily="34" charset="0"/>
                <a:cs typeface="Tahoma" pitchFamily="34" charset="0"/>
              </a:rPr>
              <a:t>Color</a:t>
            </a:r>
            <a:r>
              <a:rPr lang="en-US" sz="1200">
                <a:latin typeface="Tahoma" pitchFamily="34" charset="0"/>
                <a:ea typeface="Tahoma" pitchFamily="34" charset="0"/>
                <a:cs typeface="Tahoma" pitchFamily="34" charset="0"/>
              </a:rPr>
              <a:t>: quy định màu chữ, ví dụ: </a:t>
            </a:r>
          </a:p>
          <a:p>
            <a:pPr algn="just" eaLnBrk="1" hangingPunct="1">
              <a:lnSpc>
                <a:spcPct val="130000"/>
              </a:lnSpc>
              <a:buFont typeface="Arial" pitchFamily="34" charset="0"/>
              <a:buChar char="•"/>
              <a:defRPr/>
            </a:pPr>
            <a:r>
              <a:rPr lang="en-US" sz="1200">
                <a:solidFill>
                  <a:srgbClr val="FF0000"/>
                </a:solidFill>
                <a:latin typeface="Tahoma" pitchFamily="34" charset="0"/>
                <a:ea typeface="Tahoma" pitchFamily="34" charset="0"/>
                <a:cs typeface="Tahoma" pitchFamily="34" charset="0"/>
              </a:rPr>
              <a:t> </a:t>
            </a:r>
            <a:r>
              <a:rPr lang="en-US" sz="1200" b="1">
                <a:solidFill>
                  <a:srgbClr val="FF0000"/>
                </a:solidFill>
                <a:latin typeface="Tahoma" pitchFamily="34" charset="0"/>
                <a:ea typeface="Tahoma" pitchFamily="34" charset="0"/>
                <a:cs typeface="Tahoma" pitchFamily="34" charset="0"/>
              </a:rPr>
              <a:t>Font</a:t>
            </a:r>
            <a:r>
              <a:rPr lang="en-US" sz="1200">
                <a:latin typeface="Tahoma" pitchFamily="34" charset="0"/>
                <a:ea typeface="Tahoma" pitchFamily="34" charset="0"/>
                <a:cs typeface="Tahoma" pitchFamily="34" charset="0"/>
              </a:rPr>
              <a:t>:</a:t>
            </a:r>
          </a:p>
          <a:p>
            <a:pPr lvl="1" algn="just" eaLnBrk="1" hangingPunct="1">
              <a:lnSpc>
                <a:spcPct val="130000"/>
              </a:lnSpc>
              <a:buFont typeface="Arial" pitchFamily="34" charset="0"/>
              <a:buChar char="•"/>
              <a:defRPr/>
            </a:pPr>
            <a:r>
              <a:rPr lang="en-US" sz="1200">
                <a:solidFill>
                  <a:srgbClr val="FF0000"/>
                </a:solidFill>
                <a:latin typeface="Tahoma" pitchFamily="34" charset="0"/>
                <a:ea typeface="Tahoma" pitchFamily="34" charset="0"/>
                <a:cs typeface="Tahoma" pitchFamily="34" charset="0"/>
              </a:rPr>
              <a:t> Font-family</a:t>
            </a:r>
            <a:r>
              <a:rPr lang="en-US" sz="1200">
                <a:latin typeface="Tahoma" pitchFamily="34" charset="0"/>
                <a:ea typeface="Tahoma" pitchFamily="34" charset="0"/>
                <a:cs typeface="Tahoma" pitchFamily="34" charset="0"/>
              </a:rPr>
              <a:t>: tên font hoặc tên nhóm các font</a:t>
            </a:r>
          </a:p>
          <a:p>
            <a:pPr lvl="1" algn="just" eaLnBrk="1" hangingPunct="1">
              <a:lnSpc>
                <a:spcPct val="130000"/>
              </a:lnSpc>
              <a:buFont typeface="Arial" pitchFamily="34" charset="0"/>
              <a:buChar char="•"/>
              <a:defRPr/>
            </a:pPr>
            <a:r>
              <a:rPr lang="en-US" sz="1200">
                <a:solidFill>
                  <a:srgbClr val="FF0000"/>
                </a:solidFill>
                <a:latin typeface="Tahoma" pitchFamily="34" charset="0"/>
                <a:ea typeface="Tahoma" pitchFamily="34" charset="0"/>
                <a:cs typeface="Tahoma" pitchFamily="34" charset="0"/>
              </a:rPr>
              <a:t> Font-size</a:t>
            </a:r>
            <a:r>
              <a:rPr lang="en-US" sz="1200">
                <a:latin typeface="Tahoma" pitchFamily="34" charset="0"/>
                <a:ea typeface="Tahoma" pitchFamily="34" charset="0"/>
                <a:cs typeface="Tahoma" pitchFamily="34" charset="0"/>
              </a:rPr>
              <a:t>: kích thước font chữ</a:t>
            </a:r>
          </a:p>
          <a:p>
            <a:pPr lvl="1" algn="just" eaLnBrk="1" hangingPunct="1">
              <a:lnSpc>
                <a:spcPct val="130000"/>
              </a:lnSpc>
              <a:buFont typeface="Arial" pitchFamily="34" charset="0"/>
              <a:buChar char="•"/>
              <a:defRPr/>
            </a:pPr>
            <a:r>
              <a:rPr lang="en-US" sz="1200">
                <a:solidFill>
                  <a:srgbClr val="FF0000"/>
                </a:solidFill>
                <a:latin typeface="Tahoma" pitchFamily="34" charset="0"/>
                <a:ea typeface="Tahoma" pitchFamily="34" charset="0"/>
                <a:cs typeface="Tahoma" pitchFamily="34" charset="0"/>
              </a:rPr>
              <a:t> Font-weight</a:t>
            </a:r>
            <a:r>
              <a:rPr lang="en-US" sz="1200">
                <a:latin typeface="Tahoma" pitchFamily="34" charset="0"/>
                <a:ea typeface="Tahoma" pitchFamily="34" charset="0"/>
                <a:cs typeface="Tahoma" pitchFamily="34" charset="0"/>
              </a:rPr>
              <a:t>: quy định độ đậm của font chữ</a:t>
            </a:r>
          </a:p>
          <a:p>
            <a:pPr lvl="1" algn="just" eaLnBrk="1" hangingPunct="1">
              <a:lnSpc>
                <a:spcPct val="130000"/>
              </a:lnSpc>
              <a:buFont typeface="Arial" pitchFamily="34" charset="0"/>
              <a:buChar char="•"/>
              <a:defRPr/>
            </a:pPr>
            <a:r>
              <a:rPr lang="en-US" sz="1200">
                <a:solidFill>
                  <a:srgbClr val="FF0000"/>
                </a:solidFill>
                <a:latin typeface="Tahoma" pitchFamily="34" charset="0"/>
                <a:ea typeface="Tahoma" pitchFamily="34" charset="0"/>
                <a:cs typeface="Tahoma" pitchFamily="34" charset="0"/>
              </a:rPr>
              <a:t> Font-style</a:t>
            </a:r>
            <a:r>
              <a:rPr lang="en-US" sz="1200">
                <a:latin typeface="Tahoma" pitchFamily="34" charset="0"/>
                <a:ea typeface="Tahoma" pitchFamily="34" charset="0"/>
                <a:cs typeface="Tahoma" pitchFamily="34" charset="0"/>
              </a:rPr>
              <a:t>: định dạng font chữ, ví dụ: (italic – nghiêng)</a:t>
            </a:r>
          </a:p>
          <a:p>
            <a:pPr algn="just" eaLnBrk="1" hangingPunct="1">
              <a:lnSpc>
                <a:spcPct val="130000"/>
              </a:lnSpc>
              <a:defRPr/>
            </a:pPr>
            <a:r>
              <a:rPr lang="en-US" sz="1200">
                <a:latin typeface="Tahoma" pitchFamily="34" charset="0"/>
                <a:ea typeface="Tahoma" pitchFamily="34" charset="0"/>
                <a:cs typeface="Tahoma" pitchFamily="34" charset="0"/>
              </a:rPr>
              <a:t> 	Ví dụ:</a:t>
            </a:r>
          </a:p>
          <a:p>
            <a:pPr algn="just" eaLnBrk="1" hangingPunct="1">
              <a:lnSpc>
                <a:spcPct val="130000"/>
              </a:lnSpc>
              <a:defRPr/>
            </a:pPr>
            <a:endParaRPr lang="en-US" sz="1200">
              <a:latin typeface="Tahoma" pitchFamily="34" charset="0"/>
              <a:ea typeface="Tahoma" pitchFamily="34" charset="0"/>
              <a:cs typeface="Tahoma" pitchFamily="34" charset="0"/>
            </a:endParaRPr>
          </a:p>
          <a:p>
            <a:pPr algn="just" eaLnBrk="1" hangingPunct="1">
              <a:lnSpc>
                <a:spcPct val="130000"/>
              </a:lnSpc>
              <a:buFont typeface="Arial" pitchFamily="34" charset="0"/>
              <a:buChar char="•"/>
              <a:defRPr/>
            </a:pPr>
            <a:r>
              <a:rPr lang="en-US" sz="1200">
                <a:solidFill>
                  <a:srgbClr val="FF0000"/>
                </a:solidFill>
                <a:latin typeface="Tahoma" pitchFamily="34" charset="0"/>
                <a:ea typeface="Tahoma" pitchFamily="34" charset="0"/>
                <a:cs typeface="Tahoma" pitchFamily="34" charset="0"/>
              </a:rPr>
              <a:t> </a:t>
            </a:r>
            <a:r>
              <a:rPr lang="en-US" sz="1200" b="1">
                <a:solidFill>
                  <a:srgbClr val="FF0000"/>
                </a:solidFill>
                <a:latin typeface="Tahoma" pitchFamily="34" charset="0"/>
                <a:ea typeface="Tahoma" pitchFamily="34" charset="0"/>
                <a:cs typeface="Tahoma" pitchFamily="34" charset="0"/>
              </a:rPr>
              <a:t>Text-decoration</a:t>
            </a:r>
            <a:r>
              <a:rPr lang="en-US" sz="1200">
                <a:latin typeface="Tahoma" pitchFamily="34" charset="0"/>
                <a:ea typeface="Tahoma" pitchFamily="34" charset="0"/>
                <a:cs typeface="Tahoma" pitchFamily="34" charset="0"/>
              </a:rPr>
              <a:t>:  Tạo hiệu ứng </a:t>
            </a:r>
            <a:r>
              <a:rPr lang="en-US" sz="1200" u="sng">
                <a:latin typeface="Tahoma" pitchFamily="34" charset="0"/>
                <a:ea typeface="Tahoma" pitchFamily="34" charset="0"/>
                <a:cs typeface="Tahoma" pitchFamily="34" charset="0"/>
              </a:rPr>
              <a:t>gạch dưới</a:t>
            </a:r>
            <a:r>
              <a:rPr lang="en-US" sz="1200">
                <a:latin typeface="Tahoma" pitchFamily="34" charset="0"/>
                <a:ea typeface="Tahoma" pitchFamily="34" charset="0"/>
                <a:cs typeface="Tahoma" pitchFamily="34" charset="0"/>
              </a:rPr>
              <a:t> (</a:t>
            </a:r>
            <a:r>
              <a:rPr lang="en-US" sz="1200" b="1">
                <a:solidFill>
                  <a:srgbClr val="00B050"/>
                </a:solidFill>
                <a:latin typeface="Tahoma" pitchFamily="34" charset="0"/>
                <a:ea typeface="Tahoma" pitchFamily="34" charset="0"/>
                <a:cs typeface="Tahoma" pitchFamily="34" charset="0"/>
              </a:rPr>
              <a:t>underline</a:t>
            </a:r>
            <a:r>
              <a:rPr lang="en-US" sz="1200">
                <a:latin typeface="Tahoma" pitchFamily="34" charset="0"/>
                <a:ea typeface="Tahoma" pitchFamily="34" charset="0"/>
                <a:cs typeface="Tahoma" pitchFamily="34" charset="0"/>
              </a:rPr>
              <a:t>), </a:t>
            </a:r>
            <a:r>
              <a:rPr lang="en-US" sz="1200" strike="sngStrike">
                <a:latin typeface="Tahoma" pitchFamily="34" charset="0"/>
                <a:ea typeface="Tahoma" pitchFamily="34" charset="0"/>
                <a:cs typeface="Tahoma" pitchFamily="34" charset="0"/>
              </a:rPr>
              <a:t>gạch ngang </a:t>
            </a:r>
            <a:r>
              <a:rPr lang="en-US" sz="1200">
                <a:latin typeface="Tahoma" pitchFamily="34" charset="0"/>
                <a:ea typeface="Tahoma" pitchFamily="34" charset="0"/>
                <a:cs typeface="Tahoma" pitchFamily="34" charset="0"/>
              </a:rPr>
              <a:t>(</a:t>
            </a:r>
            <a:r>
              <a:rPr lang="en-US" sz="1200" b="1">
                <a:solidFill>
                  <a:srgbClr val="00B050"/>
                </a:solidFill>
                <a:latin typeface="Tahoma" pitchFamily="34" charset="0"/>
                <a:ea typeface="Tahoma" pitchFamily="34" charset="0"/>
                <a:cs typeface="Tahoma" pitchFamily="34" charset="0"/>
              </a:rPr>
              <a:t>line-through</a:t>
            </a:r>
            <a:r>
              <a:rPr lang="en-US" sz="1200">
                <a:latin typeface="Tahoma" pitchFamily="34" charset="0"/>
                <a:ea typeface="Tahoma" pitchFamily="34" charset="0"/>
                <a:cs typeface="Tahoma" pitchFamily="34" charset="0"/>
              </a:rPr>
              <a:t>), gạch trên (</a:t>
            </a:r>
            <a:r>
              <a:rPr lang="en-US" sz="1200" b="1">
                <a:solidFill>
                  <a:srgbClr val="00B050"/>
                </a:solidFill>
                <a:latin typeface="Tahoma" pitchFamily="34" charset="0"/>
                <a:ea typeface="Tahoma" pitchFamily="34" charset="0"/>
                <a:cs typeface="Tahoma" pitchFamily="34" charset="0"/>
              </a:rPr>
              <a:t>overline</a:t>
            </a:r>
            <a:r>
              <a:rPr lang="en-US" sz="1200">
                <a:latin typeface="Tahoma" pitchFamily="34" charset="0"/>
                <a:ea typeface="Tahoma" pitchFamily="34" charset="0"/>
                <a:cs typeface="Tahoma" pitchFamily="34" charset="0"/>
              </a:rPr>
              <a:t>), bỏ </a:t>
            </a:r>
            <a:r>
              <a:rPr lang="en-US" sz="1200" u="sng">
                <a:latin typeface="Tahoma" pitchFamily="34" charset="0"/>
                <a:ea typeface="Tahoma" pitchFamily="34" charset="0"/>
                <a:cs typeface="Tahoma" pitchFamily="34" charset="0"/>
              </a:rPr>
              <a:t>gạch dưới </a:t>
            </a:r>
            <a:r>
              <a:rPr lang="en-US" sz="1200">
                <a:latin typeface="Tahoma" pitchFamily="34" charset="0"/>
                <a:ea typeface="Tahoma" pitchFamily="34" charset="0"/>
                <a:cs typeface="Tahoma" pitchFamily="34" charset="0"/>
              </a:rPr>
              <a:t>(</a:t>
            </a:r>
            <a:r>
              <a:rPr lang="en-US" sz="1200">
                <a:solidFill>
                  <a:srgbClr val="00B050"/>
                </a:solidFill>
                <a:latin typeface="Tahoma" pitchFamily="34" charset="0"/>
                <a:ea typeface="Tahoma" pitchFamily="34" charset="0"/>
                <a:cs typeface="Tahoma" pitchFamily="34" charset="0"/>
              </a:rPr>
              <a:t>none</a:t>
            </a:r>
            <a:r>
              <a:rPr lang="en-US" sz="1200">
                <a:latin typeface="Tahoma" pitchFamily="34" charset="0"/>
                <a:ea typeface="Tahoma" pitchFamily="34" charset="0"/>
                <a:cs typeface="Tahoma" pitchFamily="34" charset="0"/>
              </a:rPr>
              <a:t>)</a:t>
            </a:r>
          </a:p>
          <a:p>
            <a:pPr algn="just" eaLnBrk="1" hangingPunct="1">
              <a:lnSpc>
                <a:spcPct val="130000"/>
              </a:lnSpc>
              <a:buFont typeface="Arial" pitchFamily="34" charset="0"/>
              <a:buChar char="•"/>
              <a:defRPr/>
            </a:pPr>
            <a:r>
              <a:rPr lang="en-US" sz="1200" b="1">
                <a:solidFill>
                  <a:srgbClr val="FF0000"/>
                </a:solidFill>
                <a:latin typeface="Tahoma" pitchFamily="34" charset="0"/>
                <a:ea typeface="Tahoma" pitchFamily="34" charset="0"/>
                <a:cs typeface="Tahoma" pitchFamily="34" charset="0"/>
              </a:rPr>
              <a:t> Text-transform</a:t>
            </a:r>
            <a:r>
              <a:rPr lang="en-US" sz="1200">
                <a:latin typeface="Tahoma" pitchFamily="34" charset="0"/>
                <a:ea typeface="Tahoma" pitchFamily="34" charset="0"/>
                <a:cs typeface="Tahoma" pitchFamily="34" charset="0"/>
              </a:rPr>
              <a:t>: chuyển văn bản về dạng: viết hoa đầu dòng (</a:t>
            </a:r>
            <a:r>
              <a:rPr lang="en-US" sz="1200" b="1">
                <a:solidFill>
                  <a:srgbClr val="00B050"/>
                </a:solidFill>
                <a:latin typeface="Tahoma" pitchFamily="34" charset="0"/>
                <a:ea typeface="Tahoma" pitchFamily="34" charset="0"/>
                <a:cs typeface="Tahoma" pitchFamily="34" charset="0"/>
              </a:rPr>
              <a:t>capitalize</a:t>
            </a:r>
            <a:r>
              <a:rPr lang="en-US" sz="1200">
                <a:latin typeface="Tahoma" pitchFamily="34" charset="0"/>
                <a:ea typeface="Tahoma" pitchFamily="34" charset="0"/>
                <a:cs typeface="Tahoma" pitchFamily="34" charset="0"/>
              </a:rPr>
              <a:t>), toàn bộ là chữ hoa (</a:t>
            </a:r>
            <a:r>
              <a:rPr lang="en-US" sz="1200" b="1">
                <a:solidFill>
                  <a:srgbClr val="00B050"/>
                </a:solidFill>
                <a:latin typeface="Tahoma" pitchFamily="34" charset="0"/>
                <a:ea typeface="Tahoma" pitchFamily="34" charset="0"/>
                <a:cs typeface="Tahoma" pitchFamily="34" charset="0"/>
              </a:rPr>
              <a:t>uppercase</a:t>
            </a:r>
            <a:r>
              <a:rPr lang="en-US" sz="1200">
                <a:latin typeface="Tahoma" pitchFamily="34" charset="0"/>
                <a:ea typeface="Tahoma" pitchFamily="34" charset="0"/>
                <a:cs typeface="Tahoma" pitchFamily="34" charset="0"/>
              </a:rPr>
              <a:t>) hay toàn bộ là chữ thường (</a:t>
            </a:r>
            <a:r>
              <a:rPr lang="en-US" sz="1200" b="1">
                <a:solidFill>
                  <a:srgbClr val="00B050"/>
                </a:solidFill>
                <a:latin typeface="Tahoma" pitchFamily="34" charset="0"/>
                <a:ea typeface="Tahoma" pitchFamily="34" charset="0"/>
                <a:cs typeface="Tahoma" pitchFamily="34" charset="0"/>
              </a:rPr>
              <a:t>lowercase</a:t>
            </a:r>
            <a:r>
              <a:rPr lang="en-US" sz="1200">
                <a:latin typeface="Tahoma" pitchFamily="34" charset="0"/>
                <a:ea typeface="Tahoma" pitchFamily="34" charset="0"/>
                <a:cs typeface="Tahoma" pitchFamily="34" charset="0"/>
              </a:rPr>
              <a:t>)</a:t>
            </a:r>
          </a:p>
          <a:p>
            <a:pPr algn="just" eaLnBrk="1" hangingPunct="1">
              <a:lnSpc>
                <a:spcPct val="130000"/>
              </a:lnSpc>
              <a:defRPr/>
            </a:pPr>
            <a:r>
              <a:rPr lang="en-US" sz="1200">
                <a:latin typeface="Tahoma" pitchFamily="34" charset="0"/>
                <a:ea typeface="Tahoma" pitchFamily="34" charset="0"/>
                <a:cs typeface="Tahoma" pitchFamily="34" charset="0"/>
              </a:rPr>
              <a:t>	</a:t>
            </a:r>
          </a:p>
          <a:p>
            <a:pPr algn="just" eaLnBrk="1" hangingPunct="1">
              <a:lnSpc>
                <a:spcPct val="130000"/>
              </a:lnSpc>
              <a:defRPr/>
            </a:pPr>
            <a:endParaRPr lang="en-US" sz="1200">
              <a:latin typeface="Tahoma" pitchFamily="34" charset="0"/>
              <a:ea typeface="Tahoma" pitchFamily="34" charset="0"/>
              <a:cs typeface="Tahoma" pitchFamily="34" charset="0"/>
            </a:endParaRPr>
          </a:p>
        </p:txBody>
      </p:sp>
      <p:pic>
        <p:nvPicPr>
          <p:cNvPr id="7987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8057" y="2242830"/>
            <a:ext cx="3457284" cy="1134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7"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1">
                <a:solidFill>
                  <a:schemeClr val="tx1"/>
                </a:solidFill>
                <a:latin typeface="Calibri" panose="020F0502020204030204" pitchFamily="34" charset="0"/>
              </a:defRPr>
            </a:lvl1pPr>
            <a:lvl2pPr marL="557361" indent="-214370">
              <a:spcBef>
                <a:spcPct val="20000"/>
              </a:spcBef>
              <a:buFont typeface="Arial" panose="020B0604020202020204" pitchFamily="34" charset="0"/>
              <a:buChar char="–"/>
              <a:defRPr sz="2101">
                <a:solidFill>
                  <a:schemeClr val="tx1"/>
                </a:solidFill>
                <a:latin typeface="Calibri" panose="020F0502020204030204" pitchFamily="34" charset="0"/>
              </a:defRPr>
            </a:lvl2pPr>
            <a:lvl3pPr marL="857479" indent="-171496">
              <a:spcBef>
                <a:spcPct val="20000"/>
              </a:spcBef>
              <a:buFont typeface="Arial" panose="020B0604020202020204" pitchFamily="34" charset="0"/>
              <a:buChar char="•"/>
              <a:defRPr sz="1800">
                <a:solidFill>
                  <a:schemeClr val="tx1"/>
                </a:solidFill>
                <a:latin typeface="Calibri" panose="020F0502020204030204" pitchFamily="34" charset="0"/>
              </a:defRPr>
            </a:lvl3pPr>
            <a:lvl4pPr marL="1200470" indent="-171496">
              <a:spcBef>
                <a:spcPct val="20000"/>
              </a:spcBef>
              <a:buFont typeface="Arial" panose="020B0604020202020204" pitchFamily="34" charset="0"/>
              <a:buChar char="–"/>
              <a:defRPr sz="1500">
                <a:solidFill>
                  <a:schemeClr val="tx1"/>
                </a:solidFill>
                <a:latin typeface="Calibri" panose="020F0502020204030204" pitchFamily="34" charset="0"/>
              </a:defRPr>
            </a:lvl4pPr>
            <a:lvl5pPr marL="1543461" indent="-171496">
              <a:spcBef>
                <a:spcPct val="20000"/>
              </a:spcBef>
              <a:buFont typeface="Arial" panose="020B0604020202020204" pitchFamily="34" charset="0"/>
              <a:buChar char="»"/>
              <a:defRPr sz="1500">
                <a:solidFill>
                  <a:schemeClr val="tx1"/>
                </a:solidFill>
                <a:latin typeface="Calibri" panose="020F0502020204030204" pitchFamily="34" charset="0"/>
              </a:defRPr>
            </a:lvl5pPr>
            <a:lvl6pPr marL="1886453" indent="-171496"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6pPr>
            <a:lvl7pPr marL="2229444" indent="-171496"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7pPr>
            <a:lvl8pPr marL="2572436" indent="-171496"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8pPr>
            <a:lvl9pPr marL="2915427" indent="-171496"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9pPr>
          </a:lstStyle>
          <a:p>
            <a:pPr>
              <a:spcBef>
                <a:spcPct val="0"/>
              </a:spcBef>
              <a:buFontTx/>
              <a:buNone/>
            </a:pPr>
            <a:fld id="{360CE45E-D3A4-47D9-B84F-C88DBAAD3E2D}" type="slidenum">
              <a:rPr lang="en-US" altLang="en-US" sz="900">
                <a:solidFill>
                  <a:srgbClr val="898989"/>
                </a:solidFill>
              </a:rPr>
              <a:pPr>
                <a:spcBef>
                  <a:spcPct val="0"/>
                </a:spcBef>
                <a:buFontTx/>
                <a:buNone/>
              </a:pPr>
              <a:t>33</a:t>
            </a:fld>
            <a:endParaRPr lang="en-US" altLang="en-US" sz="900">
              <a:solidFill>
                <a:srgbClr val="898989"/>
              </a:solidFill>
            </a:endParaRPr>
          </a:p>
        </p:txBody>
      </p:sp>
      <p:sp>
        <p:nvSpPr>
          <p:cNvPr id="6" name="Date Placeholder 5"/>
          <p:cNvSpPr>
            <a:spLocks noGrp="1"/>
          </p:cNvSpPr>
          <p:nvPr>
            <p:ph type="dt" sz="quarter" idx="10"/>
          </p:nvPr>
        </p:nvSpPr>
        <p:spPr/>
        <p:txBody>
          <a:bodyPr/>
          <a:lstStyle/>
          <a:p>
            <a:pPr>
              <a:defRPr/>
            </a:pPr>
            <a:endParaRPr lang="en-US" altLang="en-US">
              <a:solidFill>
                <a:srgbClr val="000000"/>
              </a:solidFill>
            </a:endParaRPr>
          </a:p>
        </p:txBody>
      </p:sp>
    </p:spTree>
    <p:extLst>
      <p:ext uri="{BB962C8B-B14F-4D97-AF65-F5344CB8AC3E}">
        <p14:creationId xmlns:p14="http://schemas.microsoft.com/office/powerpoint/2010/main" val="38812528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4"/>
          <p:cNvSpPr>
            <a:spLocks noGrp="1"/>
          </p:cNvSpPr>
          <p:nvPr>
            <p:ph type="title"/>
          </p:nvPr>
        </p:nvSpPr>
        <p:spPr>
          <a:xfrm>
            <a:off x="1326703" y="596957"/>
            <a:ext cx="6172617" cy="1075414"/>
          </a:xfrm>
        </p:spPr>
        <p:txBody>
          <a:bodyPr/>
          <a:lstStyle/>
          <a:p>
            <a:r>
              <a:rPr lang="en-US" altLang="en-US"/>
              <a:t>CSS – Căn lề</a:t>
            </a:r>
            <a:endParaRPr lang="vi-VN" altLang="en-US"/>
          </a:p>
        </p:txBody>
      </p:sp>
      <p:sp>
        <p:nvSpPr>
          <p:cNvPr id="80899" name="Rectangle 7"/>
          <p:cNvSpPr>
            <a:spLocks noChangeArrowheads="1"/>
          </p:cNvSpPr>
          <p:nvPr/>
        </p:nvSpPr>
        <p:spPr bwMode="auto">
          <a:xfrm>
            <a:off x="295353" y="1705717"/>
            <a:ext cx="7514801" cy="2377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130000"/>
              </a:lnSpc>
              <a:spcBef>
                <a:spcPct val="0"/>
              </a:spcBef>
              <a:buFontTx/>
              <a:buNone/>
            </a:pPr>
            <a:r>
              <a:rPr lang="en-US" altLang="en-US" sz="1350" b="1">
                <a:solidFill>
                  <a:srgbClr val="FF0000"/>
                </a:solidFill>
                <a:latin typeface="Tahoma" panose="020B0604030504040204" pitchFamily="34" charset="0"/>
                <a:cs typeface="Tahoma" panose="020B0604030504040204" pitchFamily="34" charset="0"/>
              </a:rPr>
              <a:t>text-align</a:t>
            </a:r>
            <a:r>
              <a:rPr lang="en-US" altLang="en-US" sz="1350">
                <a:latin typeface="Tahoma" panose="020B0604030504040204" pitchFamily="34" charset="0"/>
                <a:cs typeface="Tahoma" panose="020B0604030504040204" pitchFamily="34" charset="0"/>
              </a:rPr>
              <a:t>: dùng để căn chỉnh theo chiều ngang đối với văn bản: căn trái (</a:t>
            </a:r>
            <a:r>
              <a:rPr lang="en-US" altLang="en-US" sz="1350" b="1">
                <a:solidFill>
                  <a:srgbClr val="00B050"/>
                </a:solidFill>
                <a:latin typeface="Tahoma" panose="020B0604030504040204" pitchFamily="34" charset="0"/>
                <a:cs typeface="Tahoma" panose="020B0604030504040204" pitchFamily="34" charset="0"/>
              </a:rPr>
              <a:t>left</a:t>
            </a:r>
            <a:r>
              <a:rPr lang="en-US" altLang="en-US" sz="1350">
                <a:latin typeface="Tahoma" panose="020B0604030504040204" pitchFamily="34" charset="0"/>
                <a:cs typeface="Tahoma" panose="020B0604030504040204" pitchFamily="34" charset="0"/>
              </a:rPr>
              <a:t>), căn phải (</a:t>
            </a:r>
            <a:r>
              <a:rPr lang="en-US" altLang="en-US" sz="1350" b="1">
                <a:solidFill>
                  <a:srgbClr val="00B050"/>
                </a:solidFill>
                <a:latin typeface="Tahoma" panose="020B0604030504040204" pitchFamily="34" charset="0"/>
                <a:cs typeface="Tahoma" panose="020B0604030504040204" pitchFamily="34" charset="0"/>
              </a:rPr>
              <a:t>right</a:t>
            </a:r>
            <a:r>
              <a:rPr lang="en-US" altLang="en-US" sz="1350">
                <a:latin typeface="Tahoma" panose="020B0604030504040204" pitchFamily="34" charset="0"/>
                <a:cs typeface="Tahoma" panose="020B0604030504040204" pitchFamily="34" charset="0"/>
              </a:rPr>
              <a:t>), căn giữa (</a:t>
            </a:r>
            <a:r>
              <a:rPr lang="en-US" altLang="en-US" sz="1350" b="1">
                <a:solidFill>
                  <a:srgbClr val="00B050"/>
                </a:solidFill>
                <a:latin typeface="Tahoma" panose="020B0604030504040204" pitchFamily="34" charset="0"/>
                <a:cs typeface="Tahoma" panose="020B0604030504040204" pitchFamily="34" charset="0"/>
              </a:rPr>
              <a:t>center</a:t>
            </a:r>
            <a:r>
              <a:rPr lang="en-US" altLang="en-US" sz="1350">
                <a:latin typeface="Tahoma" panose="020B0604030504040204" pitchFamily="34" charset="0"/>
                <a:cs typeface="Tahoma" panose="020B0604030504040204" pitchFamily="34" charset="0"/>
              </a:rPr>
              <a:t>), căn đều hai bên (</a:t>
            </a:r>
            <a:r>
              <a:rPr lang="en-US" altLang="en-US" sz="1350" b="1">
                <a:solidFill>
                  <a:srgbClr val="00B050"/>
                </a:solidFill>
                <a:latin typeface="Tahoma" panose="020B0604030504040204" pitchFamily="34" charset="0"/>
                <a:cs typeface="Tahoma" panose="020B0604030504040204" pitchFamily="34" charset="0"/>
              </a:rPr>
              <a:t>justify</a:t>
            </a:r>
            <a:r>
              <a:rPr lang="en-US" altLang="en-US" sz="1350">
                <a:latin typeface="Tahoma" panose="020B0604030504040204" pitchFamily="34" charset="0"/>
                <a:cs typeface="Tahoma" panose="020B0604030504040204" pitchFamily="34" charset="0"/>
              </a:rPr>
              <a:t>)</a:t>
            </a:r>
          </a:p>
          <a:p>
            <a:pPr algn="just" eaLnBrk="1" hangingPunct="1">
              <a:lnSpc>
                <a:spcPct val="130000"/>
              </a:lnSpc>
              <a:spcBef>
                <a:spcPct val="0"/>
              </a:spcBef>
            </a:pPr>
            <a:r>
              <a:rPr lang="en-US" altLang="en-US" sz="1350" b="1">
                <a:solidFill>
                  <a:srgbClr val="FF0000"/>
                </a:solidFill>
                <a:latin typeface="Tahoma" panose="020B0604030504040204" pitchFamily="34" charset="0"/>
                <a:cs typeface="Tahoma" panose="020B0604030504040204" pitchFamily="34" charset="0"/>
              </a:rPr>
              <a:t> vartical-align</a:t>
            </a:r>
            <a:r>
              <a:rPr lang="en-US" altLang="en-US" sz="1350">
                <a:latin typeface="Tahoma" panose="020B0604030504040204" pitchFamily="34" charset="0"/>
                <a:cs typeface="Tahoma" panose="020B0604030504040204" pitchFamily="34" charset="0"/>
              </a:rPr>
              <a:t>:  dùng để căn chỉnh theo chiều dọc</a:t>
            </a:r>
          </a:p>
          <a:p>
            <a:pPr algn="just" eaLnBrk="1" hangingPunct="1">
              <a:lnSpc>
                <a:spcPct val="150000"/>
              </a:lnSpc>
              <a:spcBef>
                <a:spcPct val="0"/>
              </a:spcBef>
            </a:pPr>
            <a:r>
              <a:rPr lang="en-US" altLang="en-US" sz="1350" b="1">
                <a:solidFill>
                  <a:srgbClr val="FF0000"/>
                </a:solidFill>
                <a:latin typeface="Tahoma" panose="020B0604030504040204" pitchFamily="34" charset="0"/>
                <a:cs typeface="Tahoma" panose="020B0604030504040204" pitchFamily="34" charset="0"/>
              </a:rPr>
              <a:t> margin, padding, border</a:t>
            </a:r>
            <a:r>
              <a:rPr lang="en-US" altLang="en-US" sz="1350">
                <a:latin typeface="Tahoma" panose="020B0604030504040204" pitchFamily="34" charset="0"/>
                <a:cs typeface="Tahoma" panose="020B0604030504040204" pitchFamily="34" charset="0"/>
              </a:rPr>
              <a:t>: dùng để căn chỉnh vị trí cho tất cả các đối tượng so với đối tượng “chứa” nó. Khi định dạng cho border cần chú ý thuộc tính border-style là kiểu của đường viền (border) : </a:t>
            </a:r>
            <a:r>
              <a:rPr lang="en-US" altLang="en-US" sz="1350">
                <a:solidFill>
                  <a:srgbClr val="00B050"/>
                </a:solidFill>
                <a:latin typeface="Tahoma" panose="020B0604030504040204" pitchFamily="34" charset="0"/>
                <a:cs typeface="Tahoma" panose="020B0604030504040204" pitchFamily="34" charset="0"/>
              </a:rPr>
              <a:t>solid-</a:t>
            </a:r>
            <a:r>
              <a:rPr lang="en-US" altLang="en-US" sz="1350">
                <a:latin typeface="Tahoma" panose="020B0604030504040204" pitchFamily="34" charset="0"/>
                <a:cs typeface="Tahoma" panose="020B0604030504040204" pitchFamily="34" charset="0"/>
              </a:rPr>
              <a:t> đường nét thẳng, </a:t>
            </a:r>
            <a:r>
              <a:rPr lang="en-US" altLang="en-US" sz="1350">
                <a:solidFill>
                  <a:srgbClr val="00B050"/>
                </a:solidFill>
                <a:latin typeface="Tahoma" panose="020B0604030504040204" pitchFamily="34" charset="0"/>
                <a:cs typeface="Tahoma" panose="020B0604030504040204" pitchFamily="34" charset="0"/>
              </a:rPr>
              <a:t>dotted</a:t>
            </a:r>
            <a:r>
              <a:rPr lang="en-US" altLang="en-US" sz="1350">
                <a:latin typeface="Tahoma" panose="020B0604030504040204" pitchFamily="34" charset="0"/>
                <a:cs typeface="Tahoma" panose="020B0604030504040204" pitchFamily="34" charset="0"/>
              </a:rPr>
              <a:t> -đường nét chấm chấm, </a:t>
            </a:r>
            <a:r>
              <a:rPr lang="en-US" altLang="en-US" sz="1350">
                <a:solidFill>
                  <a:srgbClr val="00B050"/>
                </a:solidFill>
                <a:latin typeface="Tahoma" panose="020B0604030504040204" pitchFamily="34" charset="0"/>
                <a:cs typeface="Tahoma" panose="020B0604030504040204" pitchFamily="34" charset="0"/>
              </a:rPr>
              <a:t>dashed</a:t>
            </a:r>
            <a:r>
              <a:rPr lang="en-US" altLang="en-US" sz="1350">
                <a:latin typeface="Tahoma" panose="020B0604030504040204" pitchFamily="34" charset="0"/>
                <a:cs typeface="Tahoma" panose="020B0604030504040204" pitchFamily="34" charset="0"/>
              </a:rPr>
              <a:t> -đường nét gạch…</a:t>
            </a:r>
            <a:endParaRPr lang="en-US" altLang="en-US" sz="1350" b="1">
              <a:solidFill>
                <a:srgbClr val="FF0000"/>
              </a:solidFill>
              <a:latin typeface="Tahoma" panose="020B0604030504040204" pitchFamily="34" charset="0"/>
              <a:cs typeface="Tahoma" panose="020B0604030504040204" pitchFamily="34" charset="0"/>
            </a:endParaRPr>
          </a:p>
          <a:p>
            <a:pPr algn="just" eaLnBrk="1" hangingPunct="1">
              <a:lnSpc>
                <a:spcPct val="130000"/>
              </a:lnSpc>
              <a:spcBef>
                <a:spcPct val="0"/>
              </a:spcBef>
              <a:buFontTx/>
              <a:buNone/>
            </a:pPr>
            <a:endParaRPr lang="en-US" altLang="en-US" sz="1350">
              <a:latin typeface="Tahoma" panose="020B0604030504040204" pitchFamily="34" charset="0"/>
              <a:cs typeface="Tahoma" panose="020B0604030504040204" pitchFamily="34" charset="0"/>
            </a:endParaRPr>
          </a:p>
          <a:p>
            <a:pPr algn="just" eaLnBrk="1" hangingPunct="1">
              <a:lnSpc>
                <a:spcPct val="130000"/>
              </a:lnSpc>
              <a:spcBef>
                <a:spcPct val="0"/>
              </a:spcBef>
              <a:buFontTx/>
              <a:buNone/>
            </a:pPr>
            <a:endParaRPr lang="en-US" altLang="en-US" sz="1350">
              <a:latin typeface="Tahoma" panose="020B0604030504040204" pitchFamily="34" charset="0"/>
              <a:cs typeface="Tahoma" panose="020B0604030504040204" pitchFamily="34" charset="0"/>
            </a:endParaRPr>
          </a:p>
        </p:txBody>
      </p:sp>
      <p:grpSp>
        <p:nvGrpSpPr>
          <p:cNvPr id="80900" name="Group 11"/>
          <p:cNvGrpSpPr>
            <a:grpSpLocks/>
          </p:cNvGrpSpPr>
          <p:nvPr/>
        </p:nvGrpSpPr>
        <p:grpSpPr bwMode="auto">
          <a:xfrm>
            <a:off x="4551755" y="4344830"/>
            <a:ext cx="2880872" cy="2034117"/>
            <a:chOff x="4960075" y="3817620"/>
            <a:chExt cx="3857353" cy="2570117"/>
          </a:xfrm>
        </p:grpSpPr>
        <p:pic>
          <p:nvPicPr>
            <p:cNvPr id="80903" name="Picture 8" descr="E:\Setup\Softwares\Hoc_dotNET\Introduction to CSS_files\Bb330916.f0d15e52-84fd-487f-9776-df585af64a6f(en-US,VS.80).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0075" y="3817620"/>
              <a:ext cx="3857353" cy="2282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6283598" y="4794205"/>
              <a:ext cx="1253361" cy="300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200">
                  <a:solidFill>
                    <a:schemeClr val="tx1"/>
                  </a:solidFill>
                </a:rPr>
                <a:t>Nội dung</a:t>
              </a:r>
              <a:endParaRPr lang="vi-VN" sz="1200">
                <a:solidFill>
                  <a:schemeClr val="tx1"/>
                </a:solidFill>
              </a:endParaRPr>
            </a:p>
          </p:txBody>
        </p:sp>
        <p:sp>
          <p:nvSpPr>
            <p:cNvPr id="11" name="Rectangle 10"/>
            <p:cNvSpPr/>
            <p:nvPr/>
          </p:nvSpPr>
          <p:spPr>
            <a:xfrm>
              <a:off x="5068508" y="6010045"/>
              <a:ext cx="3658027" cy="37769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200" i="1">
                  <a:solidFill>
                    <a:schemeClr val="tx1"/>
                  </a:solidFill>
                </a:rPr>
                <a:t>Vị</a:t>
              </a:r>
              <a:r>
                <a:rPr lang="en-US" sz="1200" i="1"/>
                <a:t> </a:t>
              </a:r>
              <a:r>
                <a:rPr lang="en-US" sz="1200" i="1">
                  <a:solidFill>
                    <a:schemeClr val="tx1"/>
                  </a:solidFill>
                </a:rPr>
                <a:t>trí của nội dung với Container</a:t>
              </a:r>
              <a:endParaRPr lang="vi-VN" sz="1200" i="1">
                <a:solidFill>
                  <a:schemeClr val="tx1"/>
                </a:solidFill>
              </a:endParaRPr>
            </a:p>
          </p:txBody>
        </p:sp>
      </p:grpSp>
      <p:sp>
        <p:nvSpPr>
          <p:cNvPr id="80901"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1">
                <a:solidFill>
                  <a:schemeClr val="tx1"/>
                </a:solidFill>
                <a:latin typeface="Calibri" panose="020F0502020204030204" pitchFamily="34" charset="0"/>
              </a:defRPr>
            </a:lvl1pPr>
            <a:lvl2pPr marL="557361" indent="-214370">
              <a:spcBef>
                <a:spcPct val="20000"/>
              </a:spcBef>
              <a:buFont typeface="Arial" panose="020B0604020202020204" pitchFamily="34" charset="0"/>
              <a:buChar char="–"/>
              <a:defRPr sz="2101">
                <a:solidFill>
                  <a:schemeClr val="tx1"/>
                </a:solidFill>
                <a:latin typeface="Calibri" panose="020F0502020204030204" pitchFamily="34" charset="0"/>
              </a:defRPr>
            </a:lvl2pPr>
            <a:lvl3pPr marL="857479" indent="-171496">
              <a:spcBef>
                <a:spcPct val="20000"/>
              </a:spcBef>
              <a:buFont typeface="Arial" panose="020B0604020202020204" pitchFamily="34" charset="0"/>
              <a:buChar char="•"/>
              <a:defRPr sz="1800">
                <a:solidFill>
                  <a:schemeClr val="tx1"/>
                </a:solidFill>
                <a:latin typeface="Calibri" panose="020F0502020204030204" pitchFamily="34" charset="0"/>
              </a:defRPr>
            </a:lvl3pPr>
            <a:lvl4pPr marL="1200470" indent="-171496">
              <a:spcBef>
                <a:spcPct val="20000"/>
              </a:spcBef>
              <a:buFont typeface="Arial" panose="020B0604020202020204" pitchFamily="34" charset="0"/>
              <a:buChar char="–"/>
              <a:defRPr sz="1500">
                <a:solidFill>
                  <a:schemeClr val="tx1"/>
                </a:solidFill>
                <a:latin typeface="Calibri" panose="020F0502020204030204" pitchFamily="34" charset="0"/>
              </a:defRPr>
            </a:lvl4pPr>
            <a:lvl5pPr marL="1543461" indent="-171496">
              <a:spcBef>
                <a:spcPct val="20000"/>
              </a:spcBef>
              <a:buFont typeface="Arial" panose="020B0604020202020204" pitchFamily="34" charset="0"/>
              <a:buChar char="»"/>
              <a:defRPr sz="1500">
                <a:solidFill>
                  <a:schemeClr val="tx1"/>
                </a:solidFill>
                <a:latin typeface="Calibri" panose="020F0502020204030204" pitchFamily="34" charset="0"/>
              </a:defRPr>
            </a:lvl5pPr>
            <a:lvl6pPr marL="1886453" indent="-171496"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6pPr>
            <a:lvl7pPr marL="2229444" indent="-171496"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7pPr>
            <a:lvl8pPr marL="2572436" indent="-171496"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8pPr>
            <a:lvl9pPr marL="2915427" indent="-171496"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9pPr>
          </a:lstStyle>
          <a:p>
            <a:pPr>
              <a:spcBef>
                <a:spcPct val="0"/>
              </a:spcBef>
              <a:buFontTx/>
              <a:buNone/>
            </a:pPr>
            <a:fld id="{6D56213A-7504-46A2-A3F1-64E6D9C9DC46}" type="slidenum">
              <a:rPr lang="en-US" altLang="en-US" sz="900">
                <a:solidFill>
                  <a:srgbClr val="898989"/>
                </a:solidFill>
              </a:rPr>
              <a:pPr>
                <a:spcBef>
                  <a:spcPct val="0"/>
                </a:spcBef>
                <a:buFontTx/>
                <a:buNone/>
              </a:pPr>
              <a:t>34</a:t>
            </a:fld>
            <a:endParaRPr lang="en-US" altLang="en-US" sz="900">
              <a:solidFill>
                <a:srgbClr val="898989"/>
              </a:solidFill>
            </a:endParaRPr>
          </a:p>
        </p:txBody>
      </p:sp>
      <p:sp>
        <p:nvSpPr>
          <p:cNvPr id="9" name="Date Placeholder 8"/>
          <p:cNvSpPr>
            <a:spLocks noGrp="1"/>
          </p:cNvSpPr>
          <p:nvPr>
            <p:ph type="dt" sz="quarter" idx="10"/>
          </p:nvPr>
        </p:nvSpPr>
        <p:spPr/>
        <p:txBody>
          <a:bodyPr/>
          <a:lstStyle/>
          <a:p>
            <a:pPr>
              <a:defRPr/>
            </a:pPr>
            <a:endParaRPr lang="en-US" altLang="en-US">
              <a:solidFill>
                <a:srgbClr val="000000"/>
              </a:solidFill>
            </a:endParaRPr>
          </a:p>
        </p:txBody>
      </p:sp>
    </p:spTree>
    <p:extLst>
      <p:ext uri="{BB962C8B-B14F-4D97-AF65-F5344CB8AC3E}">
        <p14:creationId xmlns:p14="http://schemas.microsoft.com/office/powerpoint/2010/main" val="4327213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4"/>
          <p:cNvSpPr>
            <a:spLocks noGrp="1"/>
          </p:cNvSpPr>
          <p:nvPr>
            <p:ph type="title"/>
          </p:nvPr>
        </p:nvSpPr>
        <p:spPr>
          <a:xfrm>
            <a:off x="1349331" y="479054"/>
            <a:ext cx="6171426" cy="1076605"/>
          </a:xfrm>
        </p:spPr>
        <p:txBody>
          <a:bodyPr/>
          <a:lstStyle/>
          <a:p>
            <a:r>
              <a:rPr lang="en-US" altLang="en-US"/>
              <a:t>CSS – Định vị đối tượng</a:t>
            </a:r>
            <a:endParaRPr lang="vi-VN" altLang="en-US"/>
          </a:p>
        </p:txBody>
      </p:sp>
      <p:sp>
        <p:nvSpPr>
          <p:cNvPr id="81923" name="Rectangle 2"/>
          <p:cNvSpPr>
            <a:spLocks noChangeArrowheads="1"/>
          </p:cNvSpPr>
          <p:nvPr/>
        </p:nvSpPr>
        <p:spPr bwMode="auto">
          <a:xfrm>
            <a:off x="247715" y="1716437"/>
            <a:ext cx="7772043" cy="3520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150000"/>
              </a:lnSpc>
              <a:spcBef>
                <a:spcPct val="0"/>
              </a:spcBef>
              <a:buFontTx/>
              <a:buNone/>
            </a:pPr>
            <a:r>
              <a:rPr lang="en-US" altLang="en-US" sz="1350" b="1">
                <a:solidFill>
                  <a:srgbClr val="FF0000"/>
                </a:solidFill>
                <a:latin typeface="Tahoma" panose="020B0604030504040204" pitchFamily="34" charset="0"/>
                <a:cs typeface="Tahoma" panose="020B0604030504040204" pitchFamily="34" charset="0"/>
              </a:rPr>
              <a:t>display</a:t>
            </a:r>
            <a:r>
              <a:rPr lang="en-US" altLang="en-US" sz="1350">
                <a:latin typeface="Tahoma" panose="020B0604030504040204" pitchFamily="34" charset="0"/>
                <a:cs typeface="Tahoma" panose="020B0604030504040204" pitchFamily="34" charset="0"/>
              </a:rPr>
              <a:t>: xác định cách hiện thị của đối tượng, có các giá trị thường dùng là </a:t>
            </a:r>
            <a:r>
              <a:rPr lang="en-US" altLang="en-US" sz="1350">
                <a:solidFill>
                  <a:srgbClr val="00B050"/>
                </a:solidFill>
                <a:latin typeface="Tahoma" panose="020B0604030504040204" pitchFamily="34" charset="0"/>
                <a:cs typeface="Tahoma" panose="020B0604030504040204" pitchFamily="34" charset="0"/>
              </a:rPr>
              <a:t>none</a:t>
            </a:r>
            <a:r>
              <a:rPr lang="en-US" altLang="en-US" sz="1350">
                <a:latin typeface="Tahoma" panose="020B0604030504040204" pitchFamily="34" charset="0"/>
                <a:cs typeface="Tahoma" panose="020B0604030504040204" pitchFamily="34" charset="0"/>
              </a:rPr>
              <a:t>, </a:t>
            </a:r>
            <a:r>
              <a:rPr lang="en-US" altLang="en-US" sz="1350">
                <a:solidFill>
                  <a:srgbClr val="00B050"/>
                </a:solidFill>
                <a:latin typeface="Tahoma" panose="020B0604030504040204" pitchFamily="34" charset="0"/>
                <a:cs typeface="Tahoma" panose="020B0604030504040204" pitchFamily="34" charset="0"/>
              </a:rPr>
              <a:t>inline</a:t>
            </a:r>
            <a:r>
              <a:rPr lang="en-US" altLang="en-US" sz="1350">
                <a:latin typeface="Tahoma" panose="020B0604030504040204" pitchFamily="34" charset="0"/>
                <a:cs typeface="Tahoma" panose="020B0604030504040204" pitchFamily="34" charset="0"/>
              </a:rPr>
              <a:t> (trên dòng) và </a:t>
            </a:r>
            <a:r>
              <a:rPr lang="en-US" altLang="en-US" sz="1350">
                <a:solidFill>
                  <a:srgbClr val="00B050"/>
                </a:solidFill>
                <a:latin typeface="Tahoma" panose="020B0604030504040204" pitchFamily="34" charset="0"/>
                <a:cs typeface="Tahoma" panose="020B0604030504040204" pitchFamily="34" charset="0"/>
              </a:rPr>
              <a:t>block</a:t>
            </a:r>
            <a:r>
              <a:rPr lang="en-US" altLang="en-US" sz="1350">
                <a:latin typeface="Tahoma" panose="020B0604030504040204" pitchFamily="34" charset="0"/>
                <a:cs typeface="Tahoma" panose="020B0604030504040204" pitchFamily="34" charset="0"/>
              </a:rPr>
              <a:t> (khối).</a:t>
            </a:r>
            <a:endParaRPr lang="en-US" altLang="en-US" sz="1350" b="1">
              <a:solidFill>
                <a:srgbClr val="FF0000"/>
              </a:solidFill>
              <a:latin typeface="Tahoma" panose="020B0604030504040204" pitchFamily="34" charset="0"/>
              <a:cs typeface="Tahoma" panose="020B0604030504040204" pitchFamily="34" charset="0"/>
            </a:endParaRPr>
          </a:p>
          <a:p>
            <a:pPr algn="just" eaLnBrk="1" hangingPunct="1">
              <a:lnSpc>
                <a:spcPct val="150000"/>
              </a:lnSpc>
              <a:spcBef>
                <a:spcPct val="0"/>
              </a:spcBef>
            </a:pPr>
            <a:r>
              <a:rPr lang="en-US" altLang="en-US" sz="1350" b="1">
                <a:solidFill>
                  <a:srgbClr val="FF0000"/>
                </a:solidFill>
                <a:latin typeface="Tahoma" panose="020B0604030504040204" pitchFamily="34" charset="0"/>
                <a:cs typeface="Tahoma" panose="020B0604030504040204" pitchFamily="34" charset="0"/>
              </a:rPr>
              <a:t> position</a:t>
            </a:r>
            <a:r>
              <a:rPr lang="en-US" altLang="en-US" sz="1350">
                <a:latin typeface="Tahoma" panose="020B0604030504040204" pitchFamily="34" charset="0"/>
                <a:cs typeface="Tahoma" panose="020B0604030504040204" pitchFamily="34" charset="0"/>
              </a:rPr>
              <a:t>: dùng để xác định kiểu hiển thị của các đối tượng có thuộc tính display = block, có thể nhận các giá trị: </a:t>
            </a:r>
            <a:r>
              <a:rPr lang="en-US" altLang="en-US" sz="1350">
                <a:solidFill>
                  <a:srgbClr val="00B050"/>
                </a:solidFill>
                <a:latin typeface="Tahoma" panose="020B0604030504040204" pitchFamily="34" charset="0"/>
                <a:cs typeface="Tahoma" panose="020B0604030504040204" pitchFamily="34" charset="0"/>
              </a:rPr>
              <a:t>relative</a:t>
            </a:r>
            <a:r>
              <a:rPr lang="en-US" altLang="en-US" sz="1350">
                <a:latin typeface="Tahoma" panose="020B0604030504040204" pitchFamily="34" charset="0"/>
                <a:cs typeface="Tahoma" panose="020B0604030504040204" pitchFamily="34" charset="0"/>
              </a:rPr>
              <a:t> – quan hệ, </a:t>
            </a:r>
            <a:r>
              <a:rPr lang="en-US" altLang="en-US" sz="1350">
                <a:solidFill>
                  <a:srgbClr val="00B050"/>
                </a:solidFill>
                <a:latin typeface="Tahoma" panose="020B0604030504040204" pitchFamily="34" charset="0"/>
                <a:cs typeface="Tahoma" panose="020B0604030504040204" pitchFamily="34" charset="0"/>
              </a:rPr>
              <a:t>absolute</a:t>
            </a:r>
            <a:r>
              <a:rPr lang="en-US" altLang="en-US" sz="1350">
                <a:latin typeface="Tahoma" panose="020B0604030504040204" pitchFamily="34" charset="0"/>
                <a:cs typeface="Tahoma" panose="020B0604030504040204" pitchFamily="34" charset="0"/>
              </a:rPr>
              <a:t> – nhận các giá trị tuyệt đối, </a:t>
            </a:r>
            <a:r>
              <a:rPr lang="en-US" altLang="en-US" sz="1350">
                <a:solidFill>
                  <a:srgbClr val="00B050"/>
                </a:solidFill>
                <a:latin typeface="Tahoma" panose="020B0604030504040204" pitchFamily="34" charset="0"/>
                <a:cs typeface="Tahoma" panose="020B0604030504040204" pitchFamily="34" charset="0"/>
              </a:rPr>
              <a:t>fixed</a:t>
            </a:r>
            <a:r>
              <a:rPr lang="en-US" altLang="en-US" sz="1350">
                <a:latin typeface="Tahoma" panose="020B0604030504040204" pitchFamily="34" charset="0"/>
                <a:cs typeface="Tahoma" panose="020B0604030504040204" pitchFamily="34" charset="0"/>
              </a:rPr>
              <a:t> – cố định, </a:t>
            </a:r>
            <a:r>
              <a:rPr lang="en-US" altLang="en-US" sz="1350">
                <a:solidFill>
                  <a:srgbClr val="00B050"/>
                </a:solidFill>
                <a:latin typeface="Tahoma" panose="020B0604030504040204" pitchFamily="34" charset="0"/>
                <a:cs typeface="Tahoma" panose="020B0604030504040204" pitchFamily="34" charset="0"/>
              </a:rPr>
              <a:t>static</a:t>
            </a:r>
            <a:r>
              <a:rPr lang="en-US" altLang="en-US" sz="1350">
                <a:latin typeface="Tahoma" panose="020B0604030504040204" pitchFamily="34" charset="0"/>
                <a:cs typeface="Tahoma" panose="020B0604030504040204" pitchFamily="34" charset="0"/>
              </a:rPr>
              <a:t> – tĩnh</a:t>
            </a:r>
          </a:p>
          <a:p>
            <a:pPr algn="just" eaLnBrk="1" hangingPunct="1">
              <a:lnSpc>
                <a:spcPct val="150000"/>
              </a:lnSpc>
              <a:spcBef>
                <a:spcPct val="0"/>
              </a:spcBef>
            </a:pPr>
            <a:r>
              <a:rPr lang="en-US" altLang="en-US" sz="1350" b="1">
                <a:solidFill>
                  <a:srgbClr val="FF0000"/>
                </a:solidFill>
                <a:latin typeface="Tahoma" panose="020B0604030504040204" pitchFamily="34" charset="0"/>
                <a:cs typeface="Tahoma" panose="020B0604030504040204" pitchFamily="34" charset="0"/>
              </a:rPr>
              <a:t> top, right, bottom, left</a:t>
            </a:r>
            <a:r>
              <a:rPr lang="en-US" altLang="en-US" sz="1350">
                <a:latin typeface="Tahoma" panose="020B0604030504040204" pitchFamily="34" charset="0"/>
                <a:cs typeface="Tahoma" panose="020B0604030504040204" pitchFamily="34" charset="0"/>
              </a:rPr>
              <a:t>: dùng để quy định vị trí của đối tượng đã sử dụng thuộc tính position = relative/absolute/fixed</a:t>
            </a:r>
          </a:p>
          <a:p>
            <a:pPr algn="just" eaLnBrk="1" hangingPunct="1">
              <a:lnSpc>
                <a:spcPct val="150000"/>
              </a:lnSpc>
              <a:spcBef>
                <a:spcPct val="0"/>
              </a:spcBef>
            </a:pPr>
            <a:r>
              <a:rPr lang="en-US" altLang="en-US" sz="1350" b="1">
                <a:solidFill>
                  <a:srgbClr val="FF0000"/>
                </a:solidFill>
                <a:latin typeface="Tahoma" panose="020B0604030504040204" pitchFamily="34" charset="0"/>
                <a:cs typeface="Tahoma" panose="020B0604030504040204" pitchFamily="34" charset="0"/>
              </a:rPr>
              <a:t> float</a:t>
            </a:r>
            <a:r>
              <a:rPr lang="en-US" altLang="en-US" sz="1350">
                <a:latin typeface="Tahoma" panose="020B0604030504040204" pitchFamily="34" charset="0"/>
                <a:cs typeface="Tahoma" panose="020B0604030504040204" pitchFamily="34" charset="0"/>
              </a:rPr>
              <a:t>: xác định kiểu “trôi nổi” theo hướng: </a:t>
            </a:r>
            <a:r>
              <a:rPr lang="en-US" altLang="en-US" sz="1350">
                <a:solidFill>
                  <a:srgbClr val="00B050"/>
                </a:solidFill>
                <a:latin typeface="Tahoma" panose="020B0604030504040204" pitchFamily="34" charset="0"/>
                <a:cs typeface="Tahoma" panose="020B0604030504040204" pitchFamily="34" charset="0"/>
              </a:rPr>
              <a:t>left</a:t>
            </a:r>
            <a:r>
              <a:rPr lang="en-US" altLang="en-US" sz="1350">
                <a:latin typeface="Tahoma" panose="020B0604030504040204" pitchFamily="34" charset="0"/>
                <a:cs typeface="Tahoma" panose="020B0604030504040204" pitchFamily="34" charset="0"/>
              </a:rPr>
              <a:t>, </a:t>
            </a:r>
            <a:r>
              <a:rPr lang="en-US" altLang="en-US" sz="1350">
                <a:solidFill>
                  <a:srgbClr val="00B050"/>
                </a:solidFill>
                <a:latin typeface="Tahoma" panose="020B0604030504040204" pitchFamily="34" charset="0"/>
                <a:cs typeface="Tahoma" panose="020B0604030504040204" pitchFamily="34" charset="0"/>
              </a:rPr>
              <a:t>right</a:t>
            </a:r>
            <a:r>
              <a:rPr lang="en-US" altLang="en-US" sz="1350">
                <a:latin typeface="Tahoma" panose="020B0604030504040204" pitchFamily="34" charset="0"/>
                <a:cs typeface="Tahoma" panose="020B0604030504040204" pitchFamily="34" charset="0"/>
              </a:rPr>
              <a:t>, </a:t>
            </a:r>
            <a:r>
              <a:rPr lang="en-US" altLang="en-US" sz="1350">
                <a:solidFill>
                  <a:srgbClr val="00B050"/>
                </a:solidFill>
                <a:latin typeface="Tahoma" panose="020B0604030504040204" pitchFamily="34" charset="0"/>
                <a:cs typeface="Tahoma" panose="020B0604030504040204" pitchFamily="34" charset="0"/>
              </a:rPr>
              <a:t>none</a:t>
            </a:r>
          </a:p>
          <a:p>
            <a:pPr algn="just" eaLnBrk="1" hangingPunct="1">
              <a:lnSpc>
                <a:spcPct val="150000"/>
              </a:lnSpc>
              <a:spcBef>
                <a:spcPct val="0"/>
              </a:spcBef>
            </a:pPr>
            <a:r>
              <a:rPr lang="en-US" altLang="en-US" sz="1350" b="1">
                <a:solidFill>
                  <a:srgbClr val="FF0000"/>
                </a:solidFill>
                <a:latin typeface="Tahoma" panose="020B0604030504040204" pitchFamily="34" charset="0"/>
                <a:cs typeface="Tahoma" panose="020B0604030504040204" pitchFamily="34" charset="0"/>
              </a:rPr>
              <a:t> visibility</a:t>
            </a:r>
            <a:r>
              <a:rPr lang="en-US" altLang="en-US" sz="1350">
                <a:latin typeface="Tahoma" panose="020B0604030504040204" pitchFamily="34" charset="0"/>
                <a:cs typeface="Tahoma" panose="020B0604030504040204" pitchFamily="34" charset="0"/>
              </a:rPr>
              <a:t>: làm ẩn hoặc hiện một đối tượng, có thể nhận các giá trị </a:t>
            </a:r>
            <a:r>
              <a:rPr lang="en-US" altLang="en-US" sz="1350">
                <a:solidFill>
                  <a:srgbClr val="00B050"/>
                </a:solidFill>
                <a:latin typeface="Tahoma" panose="020B0604030504040204" pitchFamily="34" charset="0"/>
                <a:cs typeface="Tahoma" panose="020B0604030504040204" pitchFamily="34" charset="0"/>
              </a:rPr>
              <a:t>visible</a:t>
            </a:r>
            <a:r>
              <a:rPr lang="en-US" altLang="en-US" sz="1350">
                <a:latin typeface="Tahoma" panose="020B0604030504040204" pitchFamily="34" charset="0"/>
                <a:cs typeface="Tahoma" panose="020B0604030504040204" pitchFamily="34" charset="0"/>
              </a:rPr>
              <a:t> – hiện, </a:t>
            </a:r>
            <a:r>
              <a:rPr lang="en-US" altLang="en-US" sz="1350">
                <a:solidFill>
                  <a:srgbClr val="00B050"/>
                </a:solidFill>
                <a:latin typeface="Tahoma" panose="020B0604030504040204" pitchFamily="34" charset="0"/>
                <a:cs typeface="Tahoma" panose="020B0604030504040204" pitchFamily="34" charset="0"/>
              </a:rPr>
              <a:t>hidden</a:t>
            </a:r>
            <a:r>
              <a:rPr lang="en-US" altLang="en-US" sz="1350">
                <a:latin typeface="Tahoma" panose="020B0604030504040204" pitchFamily="34" charset="0"/>
                <a:cs typeface="Tahoma" panose="020B0604030504040204" pitchFamily="34" charset="0"/>
              </a:rPr>
              <a:t> - ẩn, </a:t>
            </a:r>
            <a:r>
              <a:rPr lang="en-US" altLang="en-US" sz="1350">
                <a:solidFill>
                  <a:srgbClr val="00B050"/>
                </a:solidFill>
                <a:latin typeface="Tahoma" panose="020B0604030504040204" pitchFamily="34" charset="0"/>
                <a:cs typeface="Tahoma" panose="020B0604030504040204" pitchFamily="34" charset="0"/>
              </a:rPr>
              <a:t>collapse</a:t>
            </a:r>
          </a:p>
          <a:p>
            <a:pPr algn="just" eaLnBrk="1" hangingPunct="1">
              <a:lnSpc>
                <a:spcPct val="150000"/>
              </a:lnSpc>
              <a:spcBef>
                <a:spcPct val="0"/>
              </a:spcBef>
              <a:buFontTx/>
              <a:buNone/>
            </a:pPr>
            <a:endParaRPr lang="en-US" altLang="en-US" sz="1350">
              <a:latin typeface="Tahoma" panose="020B0604030504040204" pitchFamily="34" charset="0"/>
              <a:cs typeface="Tahoma" panose="020B0604030504040204" pitchFamily="34" charset="0"/>
            </a:endParaRPr>
          </a:p>
        </p:txBody>
      </p:sp>
      <p:sp>
        <p:nvSpPr>
          <p:cNvPr id="81924"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1">
                <a:solidFill>
                  <a:schemeClr val="tx1"/>
                </a:solidFill>
                <a:latin typeface="Calibri" panose="020F0502020204030204" pitchFamily="34" charset="0"/>
              </a:defRPr>
            </a:lvl1pPr>
            <a:lvl2pPr marL="557361" indent="-214370">
              <a:spcBef>
                <a:spcPct val="20000"/>
              </a:spcBef>
              <a:buFont typeface="Arial" panose="020B0604020202020204" pitchFamily="34" charset="0"/>
              <a:buChar char="–"/>
              <a:defRPr sz="2101">
                <a:solidFill>
                  <a:schemeClr val="tx1"/>
                </a:solidFill>
                <a:latin typeface="Calibri" panose="020F0502020204030204" pitchFamily="34" charset="0"/>
              </a:defRPr>
            </a:lvl2pPr>
            <a:lvl3pPr marL="857479" indent="-171496">
              <a:spcBef>
                <a:spcPct val="20000"/>
              </a:spcBef>
              <a:buFont typeface="Arial" panose="020B0604020202020204" pitchFamily="34" charset="0"/>
              <a:buChar char="•"/>
              <a:defRPr sz="1800">
                <a:solidFill>
                  <a:schemeClr val="tx1"/>
                </a:solidFill>
                <a:latin typeface="Calibri" panose="020F0502020204030204" pitchFamily="34" charset="0"/>
              </a:defRPr>
            </a:lvl3pPr>
            <a:lvl4pPr marL="1200470" indent="-171496">
              <a:spcBef>
                <a:spcPct val="20000"/>
              </a:spcBef>
              <a:buFont typeface="Arial" panose="020B0604020202020204" pitchFamily="34" charset="0"/>
              <a:buChar char="–"/>
              <a:defRPr sz="1500">
                <a:solidFill>
                  <a:schemeClr val="tx1"/>
                </a:solidFill>
                <a:latin typeface="Calibri" panose="020F0502020204030204" pitchFamily="34" charset="0"/>
              </a:defRPr>
            </a:lvl4pPr>
            <a:lvl5pPr marL="1543461" indent="-171496">
              <a:spcBef>
                <a:spcPct val="20000"/>
              </a:spcBef>
              <a:buFont typeface="Arial" panose="020B0604020202020204" pitchFamily="34" charset="0"/>
              <a:buChar char="»"/>
              <a:defRPr sz="1500">
                <a:solidFill>
                  <a:schemeClr val="tx1"/>
                </a:solidFill>
                <a:latin typeface="Calibri" panose="020F0502020204030204" pitchFamily="34" charset="0"/>
              </a:defRPr>
            </a:lvl5pPr>
            <a:lvl6pPr marL="1886453" indent="-171496"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6pPr>
            <a:lvl7pPr marL="2229444" indent="-171496"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7pPr>
            <a:lvl8pPr marL="2572436" indent="-171496"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8pPr>
            <a:lvl9pPr marL="2915427" indent="-171496"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9pPr>
          </a:lstStyle>
          <a:p>
            <a:pPr>
              <a:spcBef>
                <a:spcPct val="0"/>
              </a:spcBef>
              <a:buFontTx/>
              <a:buNone/>
            </a:pPr>
            <a:fld id="{BC8E4F7A-BA36-4BEF-A51E-D9C98F866ACC}" type="slidenum">
              <a:rPr lang="en-US" altLang="en-US" sz="900">
                <a:solidFill>
                  <a:srgbClr val="898989"/>
                </a:solidFill>
              </a:rPr>
              <a:pPr>
                <a:spcBef>
                  <a:spcPct val="0"/>
                </a:spcBef>
                <a:buFontTx/>
                <a:buNone/>
              </a:pPr>
              <a:t>35</a:t>
            </a:fld>
            <a:endParaRPr lang="en-US" altLang="en-US" sz="900">
              <a:solidFill>
                <a:srgbClr val="898989"/>
              </a:solidFill>
            </a:endParaRPr>
          </a:p>
        </p:txBody>
      </p:sp>
      <p:sp>
        <p:nvSpPr>
          <p:cNvPr id="6" name="Date Placeholder 5"/>
          <p:cNvSpPr>
            <a:spLocks noGrp="1"/>
          </p:cNvSpPr>
          <p:nvPr>
            <p:ph type="dt" sz="quarter" idx="10"/>
          </p:nvPr>
        </p:nvSpPr>
        <p:spPr/>
        <p:txBody>
          <a:bodyPr/>
          <a:lstStyle/>
          <a:p>
            <a:pPr>
              <a:defRPr/>
            </a:pPr>
            <a:endParaRPr lang="en-US" altLang="en-US">
              <a:solidFill>
                <a:srgbClr val="000000"/>
              </a:solidFill>
            </a:endParaRPr>
          </a:p>
        </p:txBody>
      </p:sp>
    </p:spTree>
    <p:extLst>
      <p:ext uri="{BB962C8B-B14F-4D97-AF65-F5344CB8AC3E}">
        <p14:creationId xmlns:p14="http://schemas.microsoft.com/office/powerpoint/2010/main" val="696804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1752"/>
            <a:ext cx="8229600" cy="1143000"/>
          </a:xfrm>
        </p:spPr>
        <p:txBody>
          <a:bodyPr/>
          <a:lstStyle/>
          <a:p>
            <a:r>
              <a:rPr lang="en-US" dirty="0" err="1">
                <a:latin typeface="Tahoma" panose="020B0604030504040204" pitchFamily="34" charset="0"/>
                <a:ea typeface="Tahoma" panose="020B0604030504040204" pitchFamily="34" charset="0"/>
                <a:cs typeface="Tahoma" panose="020B0604030504040204" pitchFamily="34" charset="0"/>
              </a:rPr>
              <a:t>Giới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thiệu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về</a:t>
            </a:r>
            <a:r>
              <a:rPr lang="en-US" dirty="0">
                <a:latin typeface="Tahoma" panose="020B0604030504040204" pitchFamily="34" charset="0"/>
                <a:ea typeface="Tahoma" panose="020B0604030504040204" pitchFamily="34" charset="0"/>
                <a:cs typeface="Tahoma" panose="020B0604030504040204" pitchFamily="34" charset="0"/>
              </a:rPr>
              <a:t> CSS</a:t>
            </a:r>
          </a:p>
        </p:txBody>
      </p:sp>
      <p:sp>
        <p:nvSpPr>
          <p:cNvPr id="3" name="Content Placeholder 2"/>
          <p:cNvSpPr>
            <a:spLocks noGrp="1"/>
          </p:cNvSpPr>
          <p:nvPr>
            <p:ph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CSS = </a:t>
            </a:r>
            <a:r>
              <a:rPr lang="en-US" dirty="0" err="1">
                <a:latin typeface="Tahoma" panose="020B0604030504040204" pitchFamily="34" charset="0"/>
                <a:ea typeface="Tahoma" panose="020B0604030504040204" pitchFamily="34" charset="0"/>
                <a:cs typeface="Tahoma" panose="020B0604030504040204" pitchFamily="34" charset="0"/>
              </a:rPr>
              <a:t>Casscading</a:t>
            </a:r>
            <a:r>
              <a:rPr lang="en-US" dirty="0">
                <a:latin typeface="Tahoma" panose="020B0604030504040204" pitchFamily="34" charset="0"/>
                <a:ea typeface="Tahoma" panose="020B0604030504040204" pitchFamily="34" charset="0"/>
                <a:cs typeface="Tahoma" panose="020B0604030504040204" pitchFamily="34" charset="0"/>
              </a:rPr>
              <a:t> Style </a:t>
            </a:r>
            <a:r>
              <a:rPr lang="en-US">
                <a:latin typeface="Tahoma" panose="020B0604030504040204" pitchFamily="34" charset="0"/>
                <a:ea typeface="Tahoma" panose="020B0604030504040204" pitchFamily="34" charset="0"/>
                <a:cs typeface="Tahoma" panose="020B0604030504040204" pitchFamily="34" charset="0"/>
              </a:rPr>
              <a:t>Sheets: </a:t>
            </a:r>
            <a:r>
              <a:rPr lang="en-US" b="1">
                <a:solidFill>
                  <a:srgbClr val="202122"/>
                </a:solidFill>
                <a:latin typeface="Arial" panose="020B0604020202020204" pitchFamily="34" charset="0"/>
              </a:rPr>
              <a:t>T</a:t>
            </a:r>
            <a:r>
              <a:rPr lang="vi-VN" b="1" dirty="0">
                <a:solidFill>
                  <a:srgbClr val="202122"/>
                </a:solidFill>
                <a:latin typeface="Arial" panose="020B0604020202020204" pitchFamily="34" charset="0"/>
              </a:rPr>
              <a:t>ập tin định kiểu theo tầng</a:t>
            </a:r>
            <a:r>
              <a:rPr lang="vi-VN" dirty="0">
                <a:solidFill>
                  <a:srgbClr val="202122"/>
                </a:solidFill>
                <a:latin typeface="Arial" panose="020B0604020202020204" pitchFamily="34" charset="0"/>
              </a:rPr>
              <a:t> </a:t>
            </a:r>
            <a:endParaRPr lang="en-US" dirty="0">
              <a:latin typeface="Tahoma" panose="020B0604030504040204" pitchFamily="34" charset="0"/>
              <a:ea typeface="Tahoma" panose="020B0604030504040204" pitchFamily="34" charset="0"/>
              <a:cs typeface="Tahoma" panose="020B0604030504040204" pitchFamily="34" charset="0"/>
            </a:endParaRPr>
          </a:p>
          <a:p>
            <a:pPr algn="just">
              <a:lnSpc>
                <a:spcPct val="105000"/>
              </a:lnSpc>
            </a:pPr>
            <a:r>
              <a:rPr lang="en-GB" dirty="0" err="1">
                <a:latin typeface="Tahoma" panose="020B0604030504040204" pitchFamily="34" charset="0"/>
                <a:ea typeface="Tahoma" panose="020B0604030504040204" pitchFamily="34" charset="0"/>
                <a:cs typeface="Tahoma" panose="020B0604030504040204" pitchFamily="34" charset="0"/>
              </a:rPr>
              <a:t>Dùng</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để</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mô</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tả</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cách</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hiển</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thị</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các</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thành</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phần</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trên</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trang</a:t>
            </a:r>
            <a:r>
              <a:rPr lang="en-GB" dirty="0">
                <a:latin typeface="Tahoma" panose="020B0604030504040204" pitchFamily="34" charset="0"/>
                <a:ea typeface="Tahoma" panose="020B0604030504040204" pitchFamily="34" charset="0"/>
                <a:cs typeface="Tahoma" panose="020B0604030504040204" pitchFamily="34" charset="0"/>
              </a:rPr>
              <a:t> WEB</a:t>
            </a:r>
          </a:p>
          <a:p>
            <a:pPr algn="just">
              <a:lnSpc>
                <a:spcPct val="105000"/>
              </a:lnSpc>
            </a:pPr>
            <a:r>
              <a:rPr lang="en-GB" dirty="0" err="1">
                <a:latin typeface="Tahoma" panose="020B0604030504040204" pitchFamily="34" charset="0"/>
                <a:ea typeface="Tahoma" panose="020B0604030504040204" pitchFamily="34" charset="0"/>
                <a:cs typeface="Tahoma" panose="020B0604030504040204" pitchFamily="34" charset="0"/>
              </a:rPr>
              <a:t>Sử</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dụng</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tương</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tự</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như</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dạng</a:t>
            </a:r>
            <a:r>
              <a:rPr lang="en-GB" dirty="0">
                <a:latin typeface="Tahoma" panose="020B0604030504040204" pitchFamily="34" charset="0"/>
                <a:ea typeface="Tahoma" panose="020B0604030504040204" pitchFamily="34" charset="0"/>
                <a:cs typeface="Tahoma" panose="020B0604030504040204" pitchFamily="34" charset="0"/>
              </a:rPr>
              <a:t> TEMPLATE</a:t>
            </a:r>
          </a:p>
          <a:p>
            <a:pPr algn="just">
              <a:lnSpc>
                <a:spcPct val="105000"/>
              </a:lnSpc>
            </a:pPr>
            <a:r>
              <a:rPr lang="en-GB" dirty="0" err="1">
                <a:latin typeface="Tahoma" panose="020B0604030504040204" pitchFamily="34" charset="0"/>
                <a:ea typeface="Tahoma" panose="020B0604030504040204" pitchFamily="34" charset="0"/>
                <a:cs typeface="Tahoma" panose="020B0604030504040204" pitchFamily="34" charset="0"/>
              </a:rPr>
              <a:t>Có</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thể</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sử</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dụng</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lại</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cho</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các</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trang</a:t>
            </a:r>
            <a:r>
              <a:rPr lang="en-GB" dirty="0">
                <a:latin typeface="Tahoma" panose="020B0604030504040204" pitchFamily="34" charset="0"/>
                <a:ea typeface="Tahoma" panose="020B0604030504040204" pitchFamily="34" charset="0"/>
                <a:cs typeface="Tahoma" panose="020B0604030504040204" pitchFamily="34" charset="0"/>
              </a:rPr>
              <a:t> web </a:t>
            </a:r>
            <a:r>
              <a:rPr lang="en-GB" dirty="0" err="1">
                <a:latin typeface="Tahoma" panose="020B0604030504040204" pitchFamily="34" charset="0"/>
                <a:ea typeface="Tahoma" panose="020B0604030504040204" pitchFamily="34" charset="0"/>
                <a:cs typeface="Tahoma" panose="020B0604030504040204" pitchFamily="34" charset="0"/>
              </a:rPr>
              <a:t>khác</a:t>
            </a:r>
            <a:endParaRPr lang="en-GB" dirty="0">
              <a:latin typeface="Tahoma" panose="020B0604030504040204" pitchFamily="34" charset="0"/>
              <a:ea typeface="Tahoma" panose="020B0604030504040204" pitchFamily="34" charset="0"/>
              <a:cs typeface="Tahoma" panose="020B0604030504040204" pitchFamily="34" charset="0"/>
            </a:endParaRPr>
          </a:p>
          <a:p>
            <a:pPr algn="just">
              <a:lnSpc>
                <a:spcPct val="105000"/>
              </a:lnSpc>
            </a:pPr>
            <a:r>
              <a:rPr lang="en-GB" dirty="0" err="1">
                <a:latin typeface="Tahoma" panose="020B0604030504040204" pitchFamily="34" charset="0"/>
                <a:ea typeface="Tahoma" panose="020B0604030504040204" pitchFamily="34" charset="0"/>
                <a:cs typeface="Tahoma" panose="020B0604030504040204" pitchFamily="34" charset="0"/>
              </a:rPr>
              <a:t>Có</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thể</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thay</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đổi</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thuộc</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tính</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từng</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trang</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hoặc</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cả</a:t>
            </a:r>
            <a:r>
              <a:rPr lang="en-GB" dirty="0">
                <a:latin typeface="Tahoma" panose="020B0604030504040204" pitchFamily="34" charset="0"/>
                <a:ea typeface="Tahoma" panose="020B0604030504040204" pitchFamily="34" charset="0"/>
                <a:cs typeface="Tahoma" panose="020B0604030504040204" pitchFamily="34" charset="0"/>
              </a:rPr>
              <a:t> site </a:t>
            </a:r>
            <a:r>
              <a:rPr lang="en-GB" dirty="0" err="1">
                <a:latin typeface="Tahoma" panose="020B0604030504040204" pitchFamily="34" charset="0"/>
                <a:ea typeface="Tahoma" panose="020B0604030504040204" pitchFamily="34" charset="0"/>
                <a:cs typeface="Tahoma" panose="020B0604030504040204" pitchFamily="34" charset="0"/>
              </a:rPr>
              <a:t>nhanh</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chóng</a:t>
            </a:r>
            <a:r>
              <a:rPr lang="en-GB" dirty="0">
                <a:latin typeface="Tahoma" panose="020B0604030504040204" pitchFamily="34" charset="0"/>
                <a:ea typeface="Tahoma" panose="020B0604030504040204" pitchFamily="34" charset="0"/>
                <a:cs typeface="Tahoma" panose="020B0604030504040204" pitchFamily="34" charset="0"/>
              </a:rPr>
              <a:t> (cascading)</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lide(fromBottom)">
                                      <p:cBhvr>
                                        <p:cTn id="7" dur="500"/>
                                        <p:tgtEl>
                                          <p:spTgt spid="3">
                                            <p:txEl>
                                              <p:pRg st="0" end="0"/>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slide(fromBottom)">
                                      <p:cBhvr>
                                        <p:cTn id="10" dur="500"/>
                                        <p:tgtEl>
                                          <p:spTgt spid="3">
                                            <p:txEl>
                                              <p:pRg st="1" end="1"/>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slide(fromBottom)">
                                      <p:cBhvr>
                                        <p:cTn id="13" dur="500"/>
                                        <p:tgtEl>
                                          <p:spTgt spid="3">
                                            <p:txEl>
                                              <p:pRg st="2" end="2"/>
                                            </p:txEl>
                                          </p:spTgt>
                                        </p:tgtEl>
                                      </p:cBhvr>
                                    </p:animEffect>
                                  </p:childTnLst>
                                </p:cTn>
                              </p:par>
                              <p:par>
                                <p:cTn id="14" presetID="1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slide(fromBottom)">
                                      <p:cBhvr>
                                        <p:cTn id="16" dur="500"/>
                                        <p:tgtEl>
                                          <p:spTgt spid="3">
                                            <p:txEl>
                                              <p:pRg st="3" end="3"/>
                                            </p:txEl>
                                          </p:spTgt>
                                        </p:tgtEl>
                                      </p:cBhvr>
                                    </p:animEffect>
                                  </p:childTnLst>
                                </p:cTn>
                              </p:par>
                              <p:par>
                                <p:cTn id="17" presetID="1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slide(fromBottom)">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Giới thiệu về CSS – Ví dụ</a:t>
            </a:r>
          </a:p>
        </p:txBody>
      </p:sp>
      <p:pic>
        <p:nvPicPr>
          <p:cNvPr id="1027" name="Picture 3"/>
          <p:cNvPicPr>
            <a:picLocks noChangeAspect="1" noChangeArrowheads="1"/>
          </p:cNvPicPr>
          <p:nvPr/>
        </p:nvPicPr>
        <p:blipFill>
          <a:blip r:embed="rId2"/>
          <a:srcRect/>
          <a:stretch>
            <a:fillRect/>
          </a:stretch>
        </p:blipFill>
        <p:spPr bwMode="auto">
          <a:xfrm>
            <a:off x="0" y="391317"/>
            <a:ext cx="5156918" cy="2822313"/>
          </a:xfrm>
          <a:prstGeom prst="rect">
            <a:avLst/>
          </a:prstGeom>
          <a:ln>
            <a:noFill/>
          </a:ln>
          <a:effectLst>
            <a:outerShdw blurRad="292100" dist="139700" dir="2700000" algn="tl" rotWithShape="0">
              <a:srgbClr val="333333">
                <a:alpha val="65000"/>
              </a:srgbClr>
            </a:outerShdw>
          </a:effectLst>
        </p:spPr>
      </p:pic>
      <p:pic>
        <p:nvPicPr>
          <p:cNvPr id="1028" name="Picture 4"/>
          <p:cNvPicPr>
            <a:picLocks noChangeAspect="1" noChangeArrowheads="1"/>
          </p:cNvPicPr>
          <p:nvPr/>
        </p:nvPicPr>
        <p:blipFill>
          <a:blip r:embed="rId3"/>
          <a:srcRect/>
          <a:stretch>
            <a:fillRect/>
          </a:stretch>
        </p:blipFill>
        <p:spPr bwMode="auto">
          <a:xfrm>
            <a:off x="0" y="3364089"/>
            <a:ext cx="4517299" cy="3493911"/>
          </a:xfrm>
          <a:prstGeom prst="rect">
            <a:avLst/>
          </a:prstGeom>
          <a:ln>
            <a:noFill/>
          </a:ln>
          <a:effectLst>
            <a:outerShdw blurRad="292100" dist="139700" dir="2700000" algn="tl" rotWithShape="0">
              <a:srgbClr val="333333">
                <a:alpha val="65000"/>
              </a:srgbClr>
            </a:outerShdw>
          </a:effectLst>
        </p:spPr>
      </p:pic>
      <p:pic>
        <p:nvPicPr>
          <p:cNvPr id="1030" name="Picture 6"/>
          <p:cNvPicPr>
            <a:picLocks noChangeAspect="1" noChangeArrowheads="1"/>
          </p:cNvPicPr>
          <p:nvPr/>
        </p:nvPicPr>
        <p:blipFill>
          <a:blip r:embed="rId4"/>
          <a:srcRect/>
          <a:stretch>
            <a:fillRect/>
          </a:stretch>
        </p:blipFill>
        <p:spPr bwMode="auto">
          <a:xfrm>
            <a:off x="4774513" y="2739672"/>
            <a:ext cx="3913497" cy="21145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Rectangle 11"/>
          <p:cNvSpPr/>
          <p:nvPr/>
        </p:nvSpPr>
        <p:spPr bwMode="auto">
          <a:xfrm>
            <a:off x="349956" y="688622"/>
            <a:ext cx="4763911" cy="2144889"/>
          </a:xfrm>
          <a:prstGeom prst="rect">
            <a:avLst/>
          </a:prstGeom>
          <a:solidFill>
            <a:srgbClr val="FFC000">
              <a:alpha val="25098"/>
            </a:srgbClr>
          </a:solidFill>
          <a:ln w="9525" cap="flat" cmpd="sng" algn="ctr">
            <a:solidFill>
              <a:schemeClr val="tx2">
                <a:lumMod val="60000"/>
                <a:lumOff val="40000"/>
              </a:schemeClr>
            </a:solid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dirty="0">
              <a:ln>
                <a:noFill/>
              </a:ln>
              <a:solidFill>
                <a:schemeClr val="tx1"/>
              </a:solidFill>
              <a:effectLst/>
              <a:latin typeface="Tahoma" panose="020B0604030504040204" pitchFamily="34" charset="0"/>
              <a:ea typeface="MS PGothic" pitchFamily="34" charset="-128"/>
              <a:cs typeface="Tahoma" panose="020B0604030504040204" pitchFamily="34" charset="0"/>
            </a:endParaRPr>
          </a:p>
        </p:txBody>
      </p:sp>
      <p:sp>
        <p:nvSpPr>
          <p:cNvPr id="13" name="Rectangle 12"/>
          <p:cNvSpPr/>
          <p:nvPr/>
        </p:nvSpPr>
        <p:spPr bwMode="auto">
          <a:xfrm>
            <a:off x="361246" y="4797778"/>
            <a:ext cx="4109154" cy="1738490"/>
          </a:xfrm>
          <a:prstGeom prst="rect">
            <a:avLst/>
          </a:prstGeom>
          <a:solidFill>
            <a:srgbClr val="FFC000">
              <a:alpha val="25098"/>
            </a:srgbClr>
          </a:solidFill>
          <a:ln w="9525" cap="flat" cmpd="sng" algn="ctr">
            <a:solidFill>
              <a:schemeClr val="tx2">
                <a:lumMod val="60000"/>
                <a:lumOff val="40000"/>
              </a:schemeClr>
            </a:solid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dirty="0">
              <a:ln>
                <a:noFill/>
              </a:ln>
              <a:solidFill>
                <a:schemeClr val="tx1"/>
              </a:solidFill>
              <a:effectLst/>
              <a:latin typeface="Tahoma" panose="020B0604030504040204" pitchFamily="34" charset="0"/>
              <a:ea typeface="MS PGothic" pitchFamily="34" charset="-128"/>
              <a:cs typeface="Tahoma" panose="020B0604030504040204" pitchFamily="34" charset="0"/>
            </a:endParaRPr>
          </a:p>
        </p:txBody>
      </p:sp>
      <p:sp>
        <p:nvSpPr>
          <p:cNvPr id="14" name="Explosion 2 13"/>
          <p:cNvSpPr/>
          <p:nvPr/>
        </p:nvSpPr>
        <p:spPr bwMode="auto">
          <a:xfrm>
            <a:off x="4662311" y="982134"/>
            <a:ext cx="2381955" cy="1253066"/>
          </a:xfrm>
          <a:prstGeom prst="irregularSeal2">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tabLst/>
            </a:pPr>
            <a:r>
              <a:rPr kumimoji="0" lang="en-US" sz="1600" b="0" i="0" u="none" strike="noStrike" cap="none" normalizeH="0" baseline="0" dirty="0">
                <a:ln>
                  <a:noFill/>
                </a:ln>
                <a:solidFill>
                  <a:schemeClr val="bg1"/>
                </a:solidFill>
                <a:effectLst/>
                <a:latin typeface="Tahoma" panose="020B0604030504040204" pitchFamily="34" charset="0"/>
                <a:ea typeface="MS PGothic" pitchFamily="34" charset="-128"/>
                <a:cs typeface="Tahoma" panose="020B0604030504040204" pitchFamily="34" charset="0"/>
              </a:rPr>
              <a:t>Without</a:t>
            </a:r>
            <a:r>
              <a:rPr kumimoji="0" lang="en-US" sz="1600" b="0" i="0" u="none" strike="noStrike" cap="none" normalizeH="0" dirty="0">
                <a:ln>
                  <a:noFill/>
                </a:ln>
                <a:solidFill>
                  <a:schemeClr val="bg1"/>
                </a:solidFill>
                <a:effectLst/>
                <a:latin typeface="Tahoma" panose="020B0604030504040204" pitchFamily="34" charset="0"/>
                <a:ea typeface="MS PGothic" pitchFamily="34" charset="-128"/>
                <a:cs typeface="Tahoma" panose="020B0604030504040204" pitchFamily="34" charset="0"/>
              </a:rPr>
              <a:t> CSS</a:t>
            </a:r>
            <a:endParaRPr kumimoji="0" lang="en-US" sz="1600" b="0" i="0" u="none" strike="noStrike" cap="none" normalizeH="0" baseline="0" dirty="0">
              <a:ln>
                <a:noFill/>
              </a:ln>
              <a:solidFill>
                <a:schemeClr val="bg1"/>
              </a:solidFill>
              <a:effectLst/>
              <a:latin typeface="Tahoma" panose="020B0604030504040204" pitchFamily="34" charset="0"/>
              <a:ea typeface="MS PGothic" pitchFamily="34" charset="-128"/>
              <a:cs typeface="Tahoma" panose="020B0604030504040204" pitchFamily="34" charset="0"/>
            </a:endParaRPr>
          </a:p>
        </p:txBody>
      </p:sp>
      <p:sp>
        <p:nvSpPr>
          <p:cNvPr id="15" name="Explosion 2 14"/>
          <p:cNvSpPr/>
          <p:nvPr/>
        </p:nvSpPr>
        <p:spPr bwMode="auto">
          <a:xfrm>
            <a:off x="3939822" y="5125155"/>
            <a:ext cx="2381955" cy="1253066"/>
          </a:xfrm>
          <a:prstGeom prst="irregularSeal2">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tabLst/>
            </a:pPr>
            <a:r>
              <a:rPr kumimoji="0" lang="en-US" sz="1600" b="0" i="0" u="none" strike="noStrike" cap="none" normalizeH="0" baseline="0" dirty="0">
                <a:ln>
                  <a:noFill/>
                </a:ln>
                <a:solidFill>
                  <a:schemeClr val="bg1"/>
                </a:solidFill>
                <a:effectLst/>
                <a:latin typeface="Tahoma" panose="020B0604030504040204" pitchFamily="34" charset="0"/>
                <a:ea typeface="MS PGothic" pitchFamily="34" charset="-128"/>
                <a:cs typeface="Tahoma" panose="020B0604030504040204" pitchFamily="34" charset="0"/>
              </a:rPr>
              <a:t>With</a:t>
            </a:r>
            <a:r>
              <a:rPr kumimoji="0" lang="en-US" sz="1600" b="0" i="0" u="none" strike="noStrike" cap="none" normalizeH="0" dirty="0">
                <a:ln>
                  <a:noFill/>
                </a:ln>
                <a:solidFill>
                  <a:schemeClr val="bg1"/>
                </a:solidFill>
                <a:effectLst/>
                <a:latin typeface="Tahoma" panose="020B0604030504040204" pitchFamily="34" charset="0"/>
                <a:ea typeface="MS PGothic" pitchFamily="34" charset="-128"/>
                <a:cs typeface="Tahoma" panose="020B0604030504040204" pitchFamily="34" charset="0"/>
              </a:rPr>
              <a:t> CSS</a:t>
            </a:r>
            <a:endParaRPr kumimoji="0" lang="en-US" sz="1600" b="0" i="0" u="none" strike="noStrike" cap="none" normalizeH="0" baseline="0" dirty="0">
              <a:ln>
                <a:noFill/>
              </a:ln>
              <a:solidFill>
                <a:schemeClr val="bg1"/>
              </a:solidFill>
              <a:effectLst/>
              <a:latin typeface="Tahoma" panose="020B0604030504040204" pitchFamily="34" charset="0"/>
              <a:ea typeface="MS PGothic" pitchFamily="34" charset="-128"/>
              <a:cs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1030"/>
                                        </p:tgtEl>
                                        <p:attrNameLst>
                                          <p:attrName>style.visibility</p:attrName>
                                        </p:attrNameLst>
                                      </p:cBhvr>
                                      <p:to>
                                        <p:strVal val="visible"/>
                                      </p:to>
                                    </p:set>
                                    <p:animEffect transition="in" filter="checkerboard(across)">
                                      <p:cBhvr>
                                        <p:cTn id="7" dur="500"/>
                                        <p:tgtEl>
                                          <p:spTgt spid="1030"/>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027"/>
                                        </p:tgtEl>
                                        <p:attrNameLst>
                                          <p:attrName>style.visibility</p:attrName>
                                        </p:attrNameLst>
                                      </p:cBhvr>
                                      <p:to>
                                        <p:strVal val="visible"/>
                                      </p:to>
                                    </p:set>
                                    <p:animEffect transition="in" filter="dissolve">
                                      <p:cBhvr>
                                        <p:cTn id="11" dur="500"/>
                                        <p:tgtEl>
                                          <p:spTgt spid="1027"/>
                                        </p:tgtEl>
                                      </p:cBhvr>
                                    </p:animEffect>
                                  </p:childTnLst>
                                </p:cTn>
                              </p:par>
                              <p:par>
                                <p:cTn id="12" presetID="9" presetClass="entr" presetSubtype="0" fill="hold" nodeType="withEffect">
                                  <p:stCondLst>
                                    <p:cond delay="0"/>
                                  </p:stCondLst>
                                  <p:childTnLst>
                                    <p:set>
                                      <p:cBhvr>
                                        <p:cTn id="13" dur="1" fill="hold">
                                          <p:stCondLst>
                                            <p:cond delay="0"/>
                                          </p:stCondLst>
                                        </p:cTn>
                                        <p:tgtEl>
                                          <p:spTgt spid="1028"/>
                                        </p:tgtEl>
                                        <p:attrNameLst>
                                          <p:attrName>style.visibility</p:attrName>
                                        </p:attrNameLst>
                                      </p:cBhvr>
                                      <p:to>
                                        <p:strVal val="visible"/>
                                      </p:to>
                                    </p:set>
                                    <p:animEffect transition="in" filter="dissolve">
                                      <p:cBhvr>
                                        <p:cTn id="14" dur="500"/>
                                        <p:tgtEl>
                                          <p:spTgt spid="1028"/>
                                        </p:tgtEl>
                                      </p:cBhvr>
                                    </p:animEffect>
                                  </p:childTnLst>
                                </p:cTn>
                              </p:par>
                            </p:childTnLst>
                          </p:cTn>
                        </p:par>
                        <p:par>
                          <p:cTn id="15" fill="hold">
                            <p:stCondLst>
                              <p:cond delay="1000"/>
                            </p:stCondLst>
                            <p:childTnLst>
                              <p:par>
                                <p:cTn id="16" presetID="23" presetClass="entr" presetSubtype="16" fill="hold" grpId="0"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p:cTn id="18" dur="500" fill="hold"/>
                                        <p:tgtEl>
                                          <p:spTgt spid="14"/>
                                        </p:tgtEl>
                                        <p:attrNameLst>
                                          <p:attrName>ppt_w</p:attrName>
                                        </p:attrNameLst>
                                      </p:cBhvr>
                                      <p:tavLst>
                                        <p:tav tm="0">
                                          <p:val>
                                            <p:fltVal val="0"/>
                                          </p:val>
                                        </p:tav>
                                        <p:tav tm="100000">
                                          <p:val>
                                            <p:strVal val="#ppt_w"/>
                                          </p:val>
                                        </p:tav>
                                      </p:tavLst>
                                    </p:anim>
                                    <p:anim calcmode="lin" valueType="num">
                                      <p:cBhvr>
                                        <p:cTn id="19" dur="500" fill="hold"/>
                                        <p:tgtEl>
                                          <p:spTgt spid="14"/>
                                        </p:tgtEl>
                                        <p:attrNameLst>
                                          <p:attrName>ppt_h</p:attrName>
                                        </p:attrNameLst>
                                      </p:cBhvr>
                                      <p:tavLst>
                                        <p:tav tm="0">
                                          <p:val>
                                            <p:fltVal val="0"/>
                                          </p:val>
                                        </p:tav>
                                        <p:tav tm="100000">
                                          <p:val>
                                            <p:strVal val="#ppt_h"/>
                                          </p:val>
                                        </p:tav>
                                      </p:tavLst>
                                    </p:anim>
                                  </p:childTnLst>
                                </p:cTn>
                              </p:par>
                            </p:childTnLst>
                          </p:cTn>
                        </p:par>
                        <p:par>
                          <p:cTn id="20" fill="hold">
                            <p:stCondLst>
                              <p:cond delay="1500"/>
                            </p:stCondLst>
                            <p:childTnLst>
                              <p:par>
                                <p:cTn id="21" presetID="23" presetClass="entr" presetSubtype="16"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p:cTn id="23" dur="500" fill="hold"/>
                                        <p:tgtEl>
                                          <p:spTgt spid="15"/>
                                        </p:tgtEl>
                                        <p:attrNameLst>
                                          <p:attrName>ppt_w</p:attrName>
                                        </p:attrNameLst>
                                      </p:cBhvr>
                                      <p:tavLst>
                                        <p:tav tm="0">
                                          <p:val>
                                            <p:fltVal val="0"/>
                                          </p:val>
                                        </p:tav>
                                        <p:tav tm="100000">
                                          <p:val>
                                            <p:strVal val="#ppt_w"/>
                                          </p:val>
                                        </p:tav>
                                      </p:tavLst>
                                    </p:anim>
                                    <p:anim calcmode="lin" valueType="num">
                                      <p:cBhvr>
                                        <p:cTn id="24" dur="500" fill="hold"/>
                                        <p:tgtEl>
                                          <p:spTgt spid="15"/>
                                        </p:tgtEl>
                                        <p:attrNameLst>
                                          <p:attrName>ppt_h</p:attrName>
                                        </p:attrNameLst>
                                      </p:cBhvr>
                                      <p:tavLst>
                                        <p:tav tm="0">
                                          <p:val>
                                            <p:fltVal val="0"/>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500"/>
                                        <p:tgtEl>
                                          <p:spTgt spid="12"/>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Nội dung</a:t>
            </a:r>
          </a:p>
        </p:txBody>
      </p:sp>
      <p:sp>
        <p:nvSpPr>
          <p:cNvPr id="3" name="Content Placeholder 2"/>
          <p:cNvSpPr>
            <a:spLocks noGrp="1"/>
          </p:cNvSpPr>
          <p:nvPr>
            <p:ph idx="1"/>
          </p:nvPr>
        </p:nvSpPr>
        <p:spPr/>
        <p:txBody>
          <a:bodyPr/>
          <a:lstStyle/>
          <a:p>
            <a:r>
              <a:rPr lang="en-US" dirty="0" err="1"/>
              <a:t>Giới</a:t>
            </a:r>
            <a:r>
              <a:rPr lang="en-US" dirty="0"/>
              <a:t> </a:t>
            </a:r>
            <a:r>
              <a:rPr lang="en-US" dirty="0" err="1"/>
              <a:t>thiệu</a:t>
            </a:r>
            <a:r>
              <a:rPr lang="en-US" dirty="0"/>
              <a:t> CSS</a:t>
            </a:r>
          </a:p>
          <a:p>
            <a:r>
              <a:rPr lang="en-US" dirty="0" err="1">
                <a:solidFill>
                  <a:srgbClr val="FF9933"/>
                </a:solidFill>
              </a:rPr>
              <a:t>Định</a:t>
            </a:r>
            <a:r>
              <a:rPr lang="en-US" dirty="0">
                <a:solidFill>
                  <a:srgbClr val="FF9933"/>
                </a:solidFill>
              </a:rPr>
              <a:t> </a:t>
            </a:r>
            <a:r>
              <a:rPr lang="en-US" dirty="0" err="1">
                <a:solidFill>
                  <a:srgbClr val="FF9933"/>
                </a:solidFill>
              </a:rPr>
              <a:t>nghĩa</a:t>
            </a:r>
            <a:r>
              <a:rPr lang="en-US" dirty="0">
                <a:solidFill>
                  <a:srgbClr val="FF9933"/>
                </a:solidFill>
              </a:rPr>
              <a:t> Style</a:t>
            </a:r>
          </a:p>
          <a:p>
            <a:r>
              <a:rPr lang="en-US" dirty="0" err="1"/>
              <a:t>Sử</a:t>
            </a:r>
            <a:r>
              <a:rPr lang="en-US" dirty="0"/>
              <a:t> </a:t>
            </a:r>
            <a:r>
              <a:rPr lang="en-US" dirty="0" err="1"/>
              <a:t>dụng</a:t>
            </a:r>
            <a:r>
              <a:rPr lang="en-US" dirty="0"/>
              <a:t> </a:t>
            </a:r>
            <a:r>
              <a:rPr lang="en-US" dirty="0" err="1"/>
              <a:t>và</a:t>
            </a:r>
            <a:r>
              <a:rPr lang="en-US" dirty="0"/>
              <a:t> </a:t>
            </a:r>
            <a:r>
              <a:rPr lang="en-US" dirty="0" err="1"/>
              <a:t>Phân</a:t>
            </a:r>
            <a:r>
              <a:rPr lang="en-US" dirty="0"/>
              <a:t> </a:t>
            </a:r>
            <a:r>
              <a:rPr lang="en-US" dirty="0" err="1"/>
              <a:t>loại</a:t>
            </a:r>
            <a:r>
              <a:rPr lang="en-US" dirty="0"/>
              <a:t> CSS</a:t>
            </a:r>
          </a:p>
          <a:p>
            <a:r>
              <a:rPr lang="en-US" dirty="0"/>
              <a:t>Selector </a:t>
            </a:r>
            <a:r>
              <a:rPr lang="en-US" dirty="0" err="1"/>
              <a:t>trong</a:t>
            </a:r>
            <a:r>
              <a:rPr lang="en-US" dirty="0"/>
              <a:t> CSS </a:t>
            </a:r>
            <a:r>
              <a:rPr lang="en-US" dirty="0" err="1"/>
              <a:t>và</a:t>
            </a:r>
            <a:r>
              <a:rPr lang="en-US" dirty="0"/>
              <a:t> </a:t>
            </a:r>
            <a:r>
              <a:rPr lang="en-US" dirty="0" err="1"/>
              <a:t>phạm</a:t>
            </a:r>
            <a:r>
              <a:rPr lang="en-US" dirty="0"/>
              <a:t> vi </a:t>
            </a:r>
            <a:r>
              <a:rPr lang="en-US" dirty="0" err="1"/>
              <a:t>ảnh</a:t>
            </a:r>
            <a:r>
              <a:rPr lang="en-US" dirty="0"/>
              <a:t> </a:t>
            </a:r>
            <a:r>
              <a:rPr lang="en-US" dirty="0" err="1"/>
              <a:t>hưởng</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5788"/>
            <a:ext cx="8229600" cy="1143000"/>
          </a:xfrm>
        </p:spPr>
        <p:txBody>
          <a:bodyPr/>
          <a:lstStyle/>
          <a:p>
            <a:r>
              <a:rPr lang="en-US" dirty="0" err="1"/>
              <a:t>Định</a:t>
            </a:r>
            <a:r>
              <a:rPr lang="en-US" dirty="0"/>
              <a:t> </a:t>
            </a:r>
            <a:r>
              <a:rPr lang="en-US" dirty="0" err="1"/>
              <a:t>nghĩa</a:t>
            </a:r>
            <a:r>
              <a:rPr lang="en-US" dirty="0"/>
              <a:t> Style</a:t>
            </a:r>
          </a:p>
        </p:txBody>
      </p:sp>
      <p:sp>
        <p:nvSpPr>
          <p:cNvPr id="4" name="Text Placeholder 3"/>
          <p:cNvSpPr>
            <a:spLocks noGrp="1"/>
          </p:cNvSpPr>
          <p:nvPr>
            <p:ph type="body" idx="1"/>
          </p:nvPr>
        </p:nvSpPr>
        <p:spPr>
          <a:xfrm>
            <a:off x="457200" y="1365778"/>
            <a:ext cx="4040188" cy="639762"/>
          </a:xfrm>
        </p:spPr>
        <p:txBody>
          <a:bodyPr/>
          <a:lstStyle/>
          <a:p>
            <a:r>
              <a:rPr lang="en-US" dirty="0" err="1"/>
              <a:t>Kiểu</a:t>
            </a:r>
            <a:r>
              <a:rPr lang="en-US" dirty="0"/>
              <a:t> 1</a:t>
            </a:r>
          </a:p>
        </p:txBody>
      </p:sp>
      <p:sp>
        <p:nvSpPr>
          <p:cNvPr id="6" name="Text Placeholder 5"/>
          <p:cNvSpPr>
            <a:spLocks noGrp="1"/>
          </p:cNvSpPr>
          <p:nvPr>
            <p:ph type="body" sz="half" idx="3"/>
          </p:nvPr>
        </p:nvSpPr>
        <p:spPr>
          <a:xfrm>
            <a:off x="4645025" y="1365778"/>
            <a:ext cx="4041775" cy="639762"/>
          </a:xfrm>
        </p:spPr>
        <p:txBody>
          <a:bodyPr/>
          <a:lstStyle/>
          <a:p>
            <a:r>
              <a:rPr lang="en-US"/>
              <a:t>Kiểu 2</a:t>
            </a:r>
          </a:p>
        </p:txBody>
      </p:sp>
      <p:sp>
        <p:nvSpPr>
          <p:cNvPr id="5" name="Content Placeholder 4"/>
          <p:cNvSpPr>
            <a:spLocks noGrp="1"/>
          </p:cNvSpPr>
          <p:nvPr>
            <p:ph sz="quarter" idx="2"/>
          </p:nvPr>
        </p:nvSpPr>
        <p:spPr>
          <a:xfrm>
            <a:off x="457200" y="2005540"/>
            <a:ext cx="4040188" cy="2340682"/>
          </a:xfrm>
          <a:ln>
            <a:solidFill>
              <a:srgbClr val="C00000"/>
            </a:solidFill>
          </a:ln>
        </p:spPr>
        <p:txBody>
          <a:bodyPr/>
          <a:lstStyle/>
          <a:p>
            <a:pPr>
              <a:buNone/>
            </a:pPr>
            <a:r>
              <a:rPr lang="en-US" sz="1600" b="1">
                <a:latin typeface="Courier New" pitchFamily="49" charset="0"/>
                <a:cs typeface="Courier New" pitchFamily="49" charset="0"/>
              </a:rPr>
              <a:t>&lt;tag </a:t>
            </a:r>
            <a:r>
              <a:rPr lang="en-US" sz="1600" b="1">
                <a:solidFill>
                  <a:srgbClr val="FF0000"/>
                </a:solidFill>
                <a:latin typeface="Courier New" pitchFamily="49" charset="0"/>
                <a:cs typeface="Courier New" pitchFamily="49" charset="0"/>
              </a:rPr>
              <a:t>style</a:t>
            </a:r>
            <a:r>
              <a:rPr lang="en-US" sz="1600">
                <a:latin typeface="Courier New" pitchFamily="49" charset="0"/>
                <a:cs typeface="Courier New" pitchFamily="49" charset="0"/>
              </a:rPr>
              <a:t> =</a:t>
            </a:r>
            <a:br>
              <a:rPr lang="en-US" sz="1600">
                <a:latin typeface="Courier New" pitchFamily="49" charset="0"/>
                <a:cs typeface="Courier New" pitchFamily="49" charset="0"/>
              </a:rPr>
            </a:br>
            <a:r>
              <a:rPr lang="en-US" sz="1600">
                <a:solidFill>
                  <a:schemeClr val="accent5">
                    <a:lumMod val="50000"/>
                  </a:schemeClr>
                </a:solidFill>
                <a:latin typeface="Courier New" pitchFamily="49" charset="0"/>
                <a:cs typeface="Courier New" pitchFamily="49" charset="0"/>
              </a:rPr>
              <a:t>“property1:value1;</a:t>
            </a:r>
            <a:br>
              <a:rPr lang="en-US" sz="1600">
                <a:solidFill>
                  <a:schemeClr val="accent5">
                    <a:lumMod val="50000"/>
                  </a:schemeClr>
                </a:solidFill>
                <a:latin typeface="Courier New" pitchFamily="49" charset="0"/>
                <a:cs typeface="Courier New" pitchFamily="49" charset="0"/>
              </a:rPr>
            </a:br>
            <a:r>
              <a:rPr lang="en-US" sz="1600">
                <a:solidFill>
                  <a:schemeClr val="accent5">
                    <a:lumMod val="50000"/>
                  </a:schemeClr>
                </a:solidFill>
                <a:latin typeface="Courier New" pitchFamily="49" charset="0"/>
                <a:cs typeface="Courier New" pitchFamily="49" charset="0"/>
              </a:rPr>
              <a:t>property2:value2;</a:t>
            </a:r>
            <a:br>
              <a:rPr lang="en-US" sz="1600">
                <a:solidFill>
                  <a:schemeClr val="accent5">
                    <a:lumMod val="50000"/>
                  </a:schemeClr>
                </a:solidFill>
                <a:latin typeface="Courier New" pitchFamily="49" charset="0"/>
                <a:cs typeface="Courier New" pitchFamily="49" charset="0"/>
              </a:rPr>
            </a:br>
            <a:r>
              <a:rPr lang="en-US" sz="1600">
                <a:solidFill>
                  <a:schemeClr val="accent5">
                    <a:lumMod val="50000"/>
                  </a:schemeClr>
                </a:solidFill>
                <a:latin typeface="Courier New" pitchFamily="49" charset="0"/>
                <a:cs typeface="Courier New" pitchFamily="49" charset="0"/>
              </a:rPr>
              <a:t>………</a:t>
            </a:r>
            <a:br>
              <a:rPr lang="en-US" sz="1600">
                <a:solidFill>
                  <a:schemeClr val="accent5">
                    <a:lumMod val="50000"/>
                  </a:schemeClr>
                </a:solidFill>
                <a:latin typeface="Courier New" pitchFamily="49" charset="0"/>
                <a:cs typeface="Courier New" pitchFamily="49" charset="0"/>
              </a:rPr>
            </a:br>
            <a:r>
              <a:rPr lang="en-US" sz="1600">
                <a:solidFill>
                  <a:schemeClr val="accent5">
                    <a:lumMod val="50000"/>
                  </a:schemeClr>
                </a:solidFill>
                <a:latin typeface="Courier New" pitchFamily="49" charset="0"/>
                <a:cs typeface="Courier New" pitchFamily="49" charset="0"/>
              </a:rPr>
              <a:t>propertyN:valueN;”</a:t>
            </a:r>
            <a:r>
              <a:rPr lang="en-US" sz="1600" b="1">
                <a:latin typeface="Courier New" pitchFamily="49" charset="0"/>
                <a:cs typeface="Courier New" pitchFamily="49" charset="0"/>
              </a:rPr>
              <a:t>&gt;…&lt;/tag&gt;</a:t>
            </a:r>
            <a:br>
              <a:rPr lang="en-US" sz="1600">
                <a:latin typeface="Courier New" pitchFamily="49" charset="0"/>
                <a:cs typeface="Courier New" pitchFamily="49" charset="0"/>
              </a:rPr>
            </a:br>
            <a:endParaRPr lang="en-US" sz="1600">
              <a:latin typeface="Courier New" pitchFamily="49" charset="0"/>
              <a:cs typeface="Courier New" pitchFamily="49" charset="0"/>
            </a:endParaRPr>
          </a:p>
          <a:p>
            <a:pPr>
              <a:buNone/>
            </a:pPr>
            <a:endParaRPr lang="en-US" sz="1800">
              <a:latin typeface="Courier New" pitchFamily="49" charset="0"/>
              <a:cs typeface="Courier New" pitchFamily="49" charset="0"/>
            </a:endParaRPr>
          </a:p>
          <a:p>
            <a:pPr>
              <a:buNone/>
            </a:pPr>
            <a:endParaRPr lang="en-US" sz="1800">
              <a:latin typeface="Courier New" pitchFamily="49" charset="0"/>
              <a:cs typeface="Courier New" pitchFamily="49" charset="0"/>
            </a:endParaRPr>
          </a:p>
        </p:txBody>
      </p:sp>
      <p:sp>
        <p:nvSpPr>
          <p:cNvPr id="7" name="Content Placeholder 6"/>
          <p:cNvSpPr>
            <a:spLocks noGrp="1"/>
          </p:cNvSpPr>
          <p:nvPr>
            <p:ph sz="quarter" idx="4"/>
          </p:nvPr>
        </p:nvSpPr>
        <p:spPr>
          <a:xfrm>
            <a:off x="4645025" y="2005540"/>
            <a:ext cx="4041775" cy="2340682"/>
          </a:xfrm>
          <a:ln>
            <a:solidFill>
              <a:srgbClr val="C00000"/>
            </a:solidFill>
          </a:ln>
        </p:spPr>
        <p:txBody>
          <a:bodyPr/>
          <a:lstStyle/>
          <a:p>
            <a:pPr>
              <a:buNone/>
            </a:pPr>
            <a:r>
              <a:rPr lang="en-US" sz="1600" b="1">
                <a:solidFill>
                  <a:srgbClr val="FF0000"/>
                </a:solidFill>
                <a:latin typeface="Courier New" pitchFamily="49" charset="0"/>
                <a:cs typeface="Courier New" pitchFamily="49" charset="0"/>
              </a:rPr>
              <a:t>SelectorName</a:t>
            </a:r>
            <a:r>
              <a:rPr lang="en-US" sz="1600">
                <a:solidFill>
                  <a:srgbClr val="000000"/>
                </a:solidFill>
                <a:latin typeface="Courier New" pitchFamily="49" charset="0"/>
                <a:cs typeface="Courier New" pitchFamily="49" charset="0"/>
              </a:rPr>
              <a:t> </a:t>
            </a:r>
            <a:r>
              <a:rPr lang="en-US" sz="1600">
                <a:solidFill>
                  <a:schemeClr val="accent5">
                    <a:lumMod val="50000"/>
                  </a:schemeClr>
                </a:solidFill>
                <a:latin typeface="Courier New" pitchFamily="49" charset="0"/>
                <a:cs typeface="Courier New" pitchFamily="49" charset="0"/>
              </a:rPr>
              <a:t>{</a:t>
            </a:r>
            <a:br>
              <a:rPr lang="en-US" sz="1600">
                <a:solidFill>
                  <a:schemeClr val="accent5">
                    <a:lumMod val="50000"/>
                  </a:schemeClr>
                </a:solidFill>
                <a:latin typeface="Courier New" pitchFamily="49" charset="0"/>
                <a:cs typeface="Courier New" pitchFamily="49" charset="0"/>
              </a:rPr>
            </a:br>
            <a:r>
              <a:rPr lang="en-US" sz="1600">
                <a:solidFill>
                  <a:schemeClr val="accent5">
                    <a:lumMod val="50000"/>
                  </a:schemeClr>
                </a:solidFill>
                <a:latin typeface="Courier New" pitchFamily="49" charset="0"/>
                <a:cs typeface="Courier New" pitchFamily="49" charset="0"/>
              </a:rPr>
              <a:t>property1:value1;</a:t>
            </a:r>
            <a:br>
              <a:rPr lang="en-US" sz="1600">
                <a:solidFill>
                  <a:schemeClr val="accent5">
                    <a:lumMod val="50000"/>
                  </a:schemeClr>
                </a:solidFill>
                <a:latin typeface="Courier New" pitchFamily="49" charset="0"/>
                <a:cs typeface="Courier New" pitchFamily="49" charset="0"/>
              </a:rPr>
            </a:br>
            <a:r>
              <a:rPr lang="en-US" sz="1600">
                <a:solidFill>
                  <a:schemeClr val="accent5">
                    <a:lumMod val="50000"/>
                  </a:schemeClr>
                </a:solidFill>
                <a:latin typeface="Courier New" pitchFamily="49" charset="0"/>
                <a:cs typeface="Courier New" pitchFamily="49" charset="0"/>
              </a:rPr>
              <a:t>property2:value2;</a:t>
            </a:r>
            <a:br>
              <a:rPr lang="en-US" sz="1600">
                <a:solidFill>
                  <a:schemeClr val="accent5">
                    <a:lumMod val="50000"/>
                  </a:schemeClr>
                </a:solidFill>
                <a:latin typeface="Courier New" pitchFamily="49" charset="0"/>
                <a:cs typeface="Courier New" pitchFamily="49" charset="0"/>
              </a:rPr>
            </a:br>
            <a:r>
              <a:rPr lang="en-US" sz="1600">
                <a:solidFill>
                  <a:schemeClr val="accent5">
                    <a:lumMod val="50000"/>
                  </a:schemeClr>
                </a:solidFill>
                <a:latin typeface="Courier New" pitchFamily="49" charset="0"/>
                <a:cs typeface="Courier New" pitchFamily="49" charset="0"/>
              </a:rPr>
              <a:t>………</a:t>
            </a:r>
            <a:br>
              <a:rPr lang="en-US" sz="1600">
                <a:solidFill>
                  <a:schemeClr val="accent5">
                    <a:lumMod val="50000"/>
                  </a:schemeClr>
                </a:solidFill>
                <a:latin typeface="Courier New" pitchFamily="49" charset="0"/>
                <a:cs typeface="Courier New" pitchFamily="49" charset="0"/>
              </a:rPr>
            </a:br>
            <a:r>
              <a:rPr lang="en-US" sz="1600">
                <a:solidFill>
                  <a:schemeClr val="accent5">
                    <a:lumMod val="50000"/>
                  </a:schemeClr>
                </a:solidFill>
                <a:latin typeface="Courier New" pitchFamily="49" charset="0"/>
                <a:cs typeface="Courier New" pitchFamily="49" charset="0"/>
              </a:rPr>
              <a:t>propertyN:valueN;}</a:t>
            </a:r>
          </a:p>
          <a:p>
            <a:pPr>
              <a:buNone/>
            </a:pPr>
            <a:r>
              <a:rPr lang="en-US" sz="1600">
                <a:solidFill>
                  <a:srgbClr val="000000"/>
                </a:solidFill>
                <a:latin typeface="Courier New" pitchFamily="49" charset="0"/>
                <a:cs typeface="Courier New" pitchFamily="49" charset="0"/>
              </a:rPr>
              <a:t>	</a:t>
            </a:r>
            <a:r>
              <a:rPr lang="en-US" sz="1600" b="1">
                <a:solidFill>
                  <a:srgbClr val="000000"/>
                </a:solidFill>
                <a:latin typeface="Courier New" pitchFamily="49" charset="0"/>
                <a:cs typeface="Courier New" pitchFamily="49" charset="0"/>
              </a:rPr>
              <a:t>&lt;tag </a:t>
            </a:r>
            <a:r>
              <a:rPr lang="en-US" sz="1600" b="1">
                <a:solidFill>
                  <a:schemeClr val="tx2">
                    <a:lumMod val="75000"/>
                  </a:schemeClr>
                </a:solidFill>
                <a:latin typeface="Courier New" pitchFamily="49" charset="0"/>
                <a:cs typeface="Courier New" pitchFamily="49" charset="0"/>
              </a:rPr>
              <a:t>class = “</a:t>
            </a:r>
            <a:r>
              <a:rPr lang="en-US" sz="1600" b="1">
                <a:solidFill>
                  <a:srgbClr val="FF0000"/>
                </a:solidFill>
                <a:latin typeface="Courier New" pitchFamily="49" charset="0"/>
                <a:cs typeface="Courier New" pitchFamily="49" charset="0"/>
              </a:rPr>
              <a:t>SelectorName</a:t>
            </a:r>
            <a:r>
              <a:rPr lang="en-US" sz="1600" b="1">
                <a:solidFill>
                  <a:schemeClr val="tx2">
                    <a:lumMod val="75000"/>
                  </a:schemeClr>
                </a:solidFill>
                <a:latin typeface="Courier New" pitchFamily="49" charset="0"/>
                <a:cs typeface="Courier New" pitchFamily="49" charset="0"/>
              </a:rPr>
              <a:t>”</a:t>
            </a:r>
            <a:r>
              <a:rPr lang="en-US" sz="1600">
                <a:solidFill>
                  <a:srgbClr val="000000"/>
                </a:solidFill>
                <a:latin typeface="Courier New" pitchFamily="49" charset="0"/>
                <a:cs typeface="Courier New" pitchFamily="49" charset="0"/>
              </a:rPr>
              <a:t>&gt;</a:t>
            </a:r>
            <a:br>
              <a:rPr lang="en-US" sz="1600">
                <a:solidFill>
                  <a:srgbClr val="000000"/>
                </a:solidFill>
                <a:latin typeface="Courier New" pitchFamily="49" charset="0"/>
                <a:cs typeface="Courier New" pitchFamily="49" charset="0"/>
              </a:rPr>
            </a:br>
            <a:r>
              <a:rPr lang="en-US" sz="1600">
                <a:solidFill>
                  <a:srgbClr val="000000"/>
                </a:solidFill>
                <a:latin typeface="Courier New" pitchFamily="49" charset="0"/>
                <a:cs typeface="Courier New" pitchFamily="49" charset="0"/>
              </a:rPr>
              <a:t>………</a:t>
            </a:r>
            <a:br>
              <a:rPr lang="en-US" sz="1600">
                <a:solidFill>
                  <a:srgbClr val="000000"/>
                </a:solidFill>
                <a:latin typeface="Courier New" pitchFamily="49" charset="0"/>
                <a:cs typeface="Courier New" pitchFamily="49" charset="0"/>
              </a:rPr>
            </a:br>
            <a:r>
              <a:rPr lang="en-US" sz="1600" b="1">
                <a:solidFill>
                  <a:srgbClr val="000000"/>
                </a:solidFill>
                <a:latin typeface="Courier New" pitchFamily="49" charset="0"/>
                <a:cs typeface="Courier New" pitchFamily="49" charset="0"/>
              </a:rPr>
              <a:t>&lt;/tag&gt;</a:t>
            </a:r>
          </a:p>
        </p:txBody>
      </p:sp>
      <p:sp>
        <p:nvSpPr>
          <p:cNvPr id="8" name="Content Placeholder 4"/>
          <p:cNvSpPr txBox="1">
            <a:spLocks/>
          </p:cNvSpPr>
          <p:nvPr/>
        </p:nvSpPr>
        <p:spPr bwMode="auto">
          <a:xfrm>
            <a:off x="474132" y="4436533"/>
            <a:ext cx="4040188" cy="1823157"/>
          </a:xfrm>
          <a:prstGeom prst="rect">
            <a:avLst/>
          </a:prstGeom>
          <a:noFill/>
          <a:ln w="9525">
            <a:noFill/>
            <a:miter lim="800000"/>
            <a:headEnd/>
            <a:tailEnd/>
          </a:ln>
        </p:spPr>
        <p:txBody>
          <a:bodyPr vert="horz" wrap="square" lIns="91424" tIns="45712" rIns="91424" bIns="45712" numCol="1" anchor="t" anchorCtr="0" compatLnSpc="1">
            <a:prstTxWarp prst="textNoShape">
              <a:avLst/>
            </a:prstTxWarp>
          </a:bodyPr>
          <a:lstStyle/>
          <a:p>
            <a:pPr marL="228600" marR="0" lvl="0" indent="-228600" algn="l" defTabSz="914400" rtl="0" eaLnBrk="1" fontAlgn="base" latinLnBrk="0" hangingPunct="1">
              <a:lnSpc>
                <a:spcPct val="100000"/>
              </a:lnSpc>
              <a:spcBef>
                <a:spcPct val="35000"/>
              </a:spcBef>
              <a:spcAft>
                <a:spcPct val="15000"/>
              </a:spcAft>
              <a:buClr>
                <a:srgbClr val="6CA6B8"/>
              </a:buClr>
              <a:buSzTx/>
              <a:buFont typeface="Wingdings" pitchFamily="2" charset="2"/>
              <a:buNone/>
              <a:tabLst/>
              <a:defRPr/>
            </a:pPr>
            <a:r>
              <a:rPr kumimoji="0" lang="en-US" b="1" i="0" u="sng" strike="noStrike" kern="0" cap="none" spc="0" normalizeH="0" baseline="0" noProof="0">
                <a:ln>
                  <a:noFill/>
                </a:ln>
                <a:solidFill>
                  <a:schemeClr val="tx1"/>
                </a:solidFill>
                <a:effectLst/>
                <a:uLnTx/>
                <a:uFillTx/>
                <a:latin typeface="+mj-lt"/>
                <a:ea typeface="+mn-ea"/>
                <a:cs typeface="Courier New" pitchFamily="49" charset="0"/>
              </a:rPr>
              <a:t>Ví</a:t>
            </a:r>
            <a:r>
              <a:rPr kumimoji="0" lang="en-US" b="1" i="0" u="sng" strike="noStrike" kern="0" cap="none" spc="0" normalizeH="0" noProof="0">
                <a:ln>
                  <a:noFill/>
                </a:ln>
                <a:solidFill>
                  <a:schemeClr val="tx1"/>
                </a:solidFill>
                <a:effectLst/>
                <a:uLnTx/>
                <a:uFillTx/>
                <a:latin typeface="+mj-lt"/>
                <a:ea typeface="+mn-ea"/>
                <a:cs typeface="Courier New" pitchFamily="49" charset="0"/>
              </a:rPr>
              <a:t> dụ:</a:t>
            </a:r>
          </a:p>
          <a:p>
            <a:pPr marL="228600" indent="-228600">
              <a:spcBef>
                <a:spcPct val="35000"/>
              </a:spcBef>
              <a:spcAft>
                <a:spcPct val="15000"/>
              </a:spcAft>
              <a:buClr>
                <a:srgbClr val="6CA6B8"/>
              </a:buClr>
            </a:pPr>
            <a:r>
              <a:rPr lang="en-US">
                <a:latin typeface="+mj-lt"/>
                <a:cs typeface="Courier New" pitchFamily="49" charset="0"/>
              </a:rPr>
              <a:t>&lt;h1 </a:t>
            </a:r>
            <a:r>
              <a:rPr lang="en-US" b="1">
                <a:solidFill>
                  <a:schemeClr val="tx2">
                    <a:lumMod val="75000"/>
                  </a:schemeClr>
                </a:solidFill>
                <a:latin typeface="+mj-lt"/>
                <a:cs typeface="Courier New" pitchFamily="49" charset="0"/>
              </a:rPr>
              <a:t>style</a:t>
            </a:r>
            <a:r>
              <a:rPr lang="en-US">
                <a:latin typeface="+mj-lt"/>
                <a:cs typeface="Courier New" pitchFamily="49" charset="0"/>
              </a:rPr>
              <a:t>=“</a:t>
            </a:r>
            <a:br>
              <a:rPr lang="en-US">
                <a:latin typeface="+mj-lt"/>
                <a:cs typeface="Courier New" pitchFamily="49" charset="0"/>
              </a:rPr>
            </a:br>
            <a:r>
              <a:rPr lang="en-US">
                <a:latin typeface="+mj-lt"/>
                <a:cs typeface="Courier New" pitchFamily="49" charset="0"/>
              </a:rPr>
              <a:t>color : blue; </a:t>
            </a:r>
            <a:br>
              <a:rPr lang="en-US">
                <a:latin typeface="+mj-lt"/>
                <a:cs typeface="Courier New" pitchFamily="49" charset="0"/>
              </a:rPr>
            </a:br>
            <a:r>
              <a:rPr lang="en-US">
                <a:latin typeface="+mj-lt"/>
                <a:cs typeface="Courier New" pitchFamily="49" charset="0"/>
              </a:rPr>
              <a:t>font-family : Arial;” &gt; DHKHTN &lt;/h1&gt;</a:t>
            </a:r>
          </a:p>
          <a:p>
            <a:pPr marL="228600" marR="0" lvl="0" indent="-228600" algn="l" defTabSz="914400" rtl="0" eaLnBrk="1" fontAlgn="base" latinLnBrk="0" hangingPunct="1">
              <a:lnSpc>
                <a:spcPct val="100000"/>
              </a:lnSpc>
              <a:spcBef>
                <a:spcPct val="35000"/>
              </a:spcBef>
              <a:spcAft>
                <a:spcPct val="15000"/>
              </a:spcAft>
              <a:buClr>
                <a:srgbClr val="6CA6B8"/>
              </a:buClr>
              <a:buSzTx/>
              <a:buFont typeface="Wingdings" pitchFamily="2" charset="2"/>
              <a:buNone/>
              <a:tabLst/>
              <a:defRPr/>
            </a:pPr>
            <a:endParaRPr kumimoji="0" lang="en-US" sz="1800" b="0" i="0" u="none" strike="noStrike" kern="0" cap="none" spc="0" normalizeH="0" baseline="0" noProof="0">
              <a:ln>
                <a:noFill/>
              </a:ln>
              <a:solidFill>
                <a:schemeClr val="tx1"/>
              </a:solidFill>
              <a:effectLst/>
              <a:uLnTx/>
              <a:uFillTx/>
              <a:latin typeface="Courier New" pitchFamily="49" charset="0"/>
              <a:ea typeface="+mn-ea"/>
              <a:cs typeface="Courier New" pitchFamily="49" charset="0"/>
            </a:endParaRPr>
          </a:p>
          <a:p>
            <a:pPr marL="228600" marR="0" lvl="0" indent="-228600" algn="l" defTabSz="914400" rtl="0" eaLnBrk="1" fontAlgn="base" latinLnBrk="0" hangingPunct="1">
              <a:lnSpc>
                <a:spcPct val="100000"/>
              </a:lnSpc>
              <a:spcBef>
                <a:spcPct val="35000"/>
              </a:spcBef>
              <a:spcAft>
                <a:spcPct val="15000"/>
              </a:spcAft>
              <a:buClr>
                <a:srgbClr val="6CA6B8"/>
              </a:buClr>
              <a:buSzTx/>
              <a:buFont typeface="Wingdings" pitchFamily="2" charset="2"/>
              <a:buNone/>
              <a:tabLst/>
              <a:defRPr/>
            </a:pPr>
            <a:endParaRPr kumimoji="0" lang="en-US" sz="1800" b="0" i="0" u="none" strike="noStrike" kern="0" cap="none" spc="0" normalizeH="0" baseline="0" noProof="0">
              <a:ln>
                <a:noFill/>
              </a:ln>
              <a:solidFill>
                <a:schemeClr val="tx1"/>
              </a:solidFill>
              <a:effectLst/>
              <a:uLnTx/>
              <a:uFillTx/>
              <a:latin typeface="Courier New" pitchFamily="49" charset="0"/>
              <a:ea typeface="+mn-ea"/>
              <a:cs typeface="Courier New" pitchFamily="49" charset="0"/>
            </a:endParaRPr>
          </a:p>
        </p:txBody>
      </p:sp>
      <p:sp>
        <p:nvSpPr>
          <p:cNvPr id="9" name="Content Placeholder 6"/>
          <p:cNvSpPr txBox="1">
            <a:spLocks/>
          </p:cNvSpPr>
          <p:nvPr/>
        </p:nvSpPr>
        <p:spPr bwMode="auto">
          <a:xfrm>
            <a:off x="4661957" y="4436533"/>
            <a:ext cx="4041775" cy="1823157"/>
          </a:xfrm>
          <a:prstGeom prst="rect">
            <a:avLst/>
          </a:prstGeom>
          <a:noFill/>
          <a:ln w="9525">
            <a:noFill/>
            <a:miter lim="800000"/>
            <a:headEnd/>
            <a:tailEnd/>
          </a:ln>
        </p:spPr>
        <p:txBody>
          <a:bodyPr vert="horz" wrap="square" lIns="91424" tIns="45712" rIns="91424" bIns="45712" numCol="1" anchor="t" anchorCtr="0" compatLnSpc="1">
            <a:prstTxWarp prst="textNoShape">
              <a:avLst/>
            </a:prstTxWarp>
          </a:bodyPr>
          <a:lstStyle/>
          <a:p>
            <a:pPr marL="228600" marR="0" lvl="0" indent="-228600" algn="l" defTabSz="914400" rtl="0" eaLnBrk="1" fontAlgn="base" latinLnBrk="0" hangingPunct="1">
              <a:lnSpc>
                <a:spcPct val="100000"/>
              </a:lnSpc>
              <a:spcBef>
                <a:spcPct val="35000"/>
              </a:spcBef>
              <a:spcAft>
                <a:spcPct val="15000"/>
              </a:spcAft>
              <a:buClr>
                <a:srgbClr val="6CA6B8"/>
              </a:buClr>
              <a:buSzTx/>
              <a:buFont typeface="Wingdings" pitchFamily="2" charset="2"/>
              <a:buNone/>
              <a:tabLst/>
              <a:defRPr/>
            </a:pPr>
            <a:r>
              <a:rPr kumimoji="0" lang="en-US" sz="1600" b="1" i="0" u="sng" strike="noStrike" kern="0" cap="none" spc="0" normalizeH="0" baseline="0" noProof="0" dirty="0" err="1">
                <a:ln>
                  <a:noFill/>
                </a:ln>
                <a:solidFill>
                  <a:srgbClr val="000000"/>
                </a:solidFill>
                <a:effectLst/>
                <a:uLnTx/>
                <a:uFillTx/>
                <a:latin typeface="+mj-lt"/>
                <a:ea typeface="+mn-ea"/>
                <a:cs typeface="Courier New" pitchFamily="49" charset="0"/>
              </a:rPr>
              <a:t>Ví</a:t>
            </a:r>
            <a:r>
              <a:rPr kumimoji="0" lang="en-US" sz="1600" b="1" i="0" u="sng" strike="noStrike" kern="0" cap="none" spc="0" normalizeH="0" noProof="0" dirty="0">
                <a:ln>
                  <a:noFill/>
                </a:ln>
                <a:solidFill>
                  <a:srgbClr val="000000"/>
                </a:solidFill>
                <a:effectLst/>
                <a:uLnTx/>
                <a:uFillTx/>
                <a:latin typeface="+mj-lt"/>
                <a:ea typeface="+mn-ea"/>
                <a:cs typeface="Courier New" pitchFamily="49" charset="0"/>
              </a:rPr>
              <a:t> </a:t>
            </a:r>
            <a:r>
              <a:rPr kumimoji="0" lang="en-US" sz="1600" b="1" i="0" u="sng" strike="noStrike" kern="0" cap="none" spc="0" normalizeH="0" noProof="0" dirty="0" err="1">
                <a:ln>
                  <a:noFill/>
                </a:ln>
                <a:solidFill>
                  <a:srgbClr val="000000"/>
                </a:solidFill>
                <a:effectLst/>
                <a:uLnTx/>
                <a:uFillTx/>
                <a:latin typeface="+mj-lt"/>
                <a:ea typeface="+mn-ea"/>
                <a:cs typeface="Courier New" pitchFamily="49" charset="0"/>
              </a:rPr>
              <a:t>dụ</a:t>
            </a:r>
            <a:r>
              <a:rPr kumimoji="0" lang="en-US" sz="1600" b="1" i="0" u="sng" strike="noStrike" kern="0" cap="none" spc="0" normalizeH="0" noProof="0" dirty="0">
                <a:ln>
                  <a:noFill/>
                </a:ln>
                <a:solidFill>
                  <a:srgbClr val="000000"/>
                </a:solidFill>
                <a:effectLst/>
                <a:uLnTx/>
                <a:uFillTx/>
                <a:latin typeface="+mj-lt"/>
                <a:ea typeface="+mn-ea"/>
                <a:cs typeface="Courier New" pitchFamily="49" charset="0"/>
              </a:rPr>
              <a:t>:</a:t>
            </a:r>
          </a:p>
          <a:p>
            <a:pPr marL="228600" lvl="0" indent="-228600">
              <a:spcBef>
                <a:spcPct val="35000"/>
              </a:spcBef>
              <a:spcAft>
                <a:spcPct val="15000"/>
              </a:spcAft>
              <a:buClr>
                <a:srgbClr val="6CA6B8"/>
              </a:buClr>
            </a:pPr>
            <a:r>
              <a:rPr lang="en-US" b="1" dirty="0">
                <a:solidFill>
                  <a:schemeClr val="tx2">
                    <a:lumMod val="75000"/>
                  </a:schemeClr>
                </a:solidFill>
                <a:latin typeface="Tahoma" panose="020B0604030504040204" pitchFamily="34" charset="0"/>
              </a:rPr>
              <a:t>.TieuDe1 </a:t>
            </a:r>
            <a:r>
              <a:rPr lang="en-US" dirty="0">
                <a:latin typeface="Tahoma" panose="020B0604030504040204" pitchFamily="34" charset="0"/>
              </a:rPr>
              <a:t>{</a:t>
            </a:r>
            <a:br>
              <a:rPr lang="en-US" dirty="0">
                <a:latin typeface="Tahoma" panose="020B0604030504040204" pitchFamily="34" charset="0"/>
              </a:rPr>
            </a:br>
            <a:r>
              <a:rPr lang="en-US" dirty="0">
                <a:latin typeface="Tahoma" panose="020B0604030504040204" pitchFamily="34" charset="0"/>
              </a:rPr>
              <a:t>color: red</a:t>
            </a:r>
            <a:r>
              <a:rPr lang="en-US" b="1" dirty="0">
                <a:latin typeface="Tahoma" panose="020B0604030504040204" pitchFamily="34" charset="0"/>
              </a:rPr>
              <a:t>;</a:t>
            </a:r>
            <a:r>
              <a:rPr lang="en-US" dirty="0">
                <a:latin typeface="Tahoma" panose="020B0604030504040204" pitchFamily="34" charset="0"/>
              </a:rPr>
              <a:t> </a:t>
            </a:r>
            <a:br>
              <a:rPr lang="en-US" dirty="0">
                <a:latin typeface="Tahoma" panose="020B0604030504040204" pitchFamily="34" charset="0"/>
              </a:rPr>
            </a:br>
            <a:r>
              <a:rPr lang="en-US" dirty="0">
                <a:latin typeface="Tahoma" panose="020B0604030504040204" pitchFamily="34" charset="0"/>
              </a:rPr>
              <a:t>font-family: Verdana, sans-serif</a:t>
            </a:r>
            <a:r>
              <a:rPr lang="en-US" b="1" dirty="0">
                <a:latin typeface="Tahoma" panose="020B0604030504040204" pitchFamily="34" charset="0"/>
              </a:rPr>
              <a:t>; </a:t>
            </a:r>
            <a:r>
              <a:rPr lang="en-US" dirty="0">
                <a:latin typeface="Tahoma" panose="020B0604030504040204" pitchFamily="34" charset="0"/>
              </a:rPr>
              <a:t>}</a:t>
            </a:r>
          </a:p>
          <a:p>
            <a:pPr marL="228600" lvl="0" indent="-228600">
              <a:spcBef>
                <a:spcPct val="35000"/>
              </a:spcBef>
              <a:spcAft>
                <a:spcPct val="15000"/>
              </a:spcAft>
              <a:buClr>
                <a:srgbClr val="6CA6B8"/>
              </a:buClr>
            </a:pPr>
            <a:r>
              <a:rPr lang="en-US" dirty="0">
                <a:latin typeface="Tahoma" panose="020B0604030504040204" pitchFamily="34" charset="0"/>
              </a:rPr>
              <a:t>&lt;h1 </a:t>
            </a:r>
            <a:r>
              <a:rPr lang="en-US" b="1" dirty="0">
                <a:solidFill>
                  <a:schemeClr val="tx2">
                    <a:lumMod val="75000"/>
                  </a:schemeClr>
                </a:solidFill>
                <a:latin typeface="Tahoma" panose="020B0604030504040204" pitchFamily="34" charset="0"/>
              </a:rPr>
              <a:t>class=“TieuDe1”</a:t>
            </a:r>
            <a:r>
              <a:rPr lang="en-US" dirty="0">
                <a:latin typeface="Tahoma" panose="020B0604030504040204" pitchFamily="34" charset="0"/>
              </a:rPr>
              <a:t>&gt; DHKHTN &lt;/h1&gt;</a:t>
            </a:r>
          </a:p>
          <a:p>
            <a:pPr marL="228600" lvl="0" indent="-228600">
              <a:spcBef>
                <a:spcPct val="35000"/>
              </a:spcBef>
              <a:spcAft>
                <a:spcPct val="15000"/>
              </a:spcAft>
              <a:buClr>
                <a:srgbClr val="6CA6B8"/>
              </a:buClr>
            </a:pPr>
            <a:endParaRPr kumimoji="0" lang="en-US" sz="1600" b="0" i="0" u="none" strike="noStrike" kern="0" cap="none" spc="0" normalizeH="0" noProof="0" dirty="0">
              <a:ln>
                <a:noFill/>
              </a:ln>
              <a:solidFill>
                <a:srgbClr val="000000"/>
              </a:solidFill>
              <a:effectLst/>
              <a:uLnTx/>
              <a:uFillTx/>
              <a:latin typeface="Courier New" pitchFamily="49" charset="0"/>
              <a:ea typeface="+mn-ea"/>
              <a:cs typeface="Courier New" pitchFamily="49" charset="0"/>
            </a:endParaRPr>
          </a:p>
          <a:p>
            <a:pPr marL="228600" marR="0" lvl="0" indent="-228600" algn="l" defTabSz="914400" rtl="0" eaLnBrk="1" fontAlgn="base" latinLnBrk="0" hangingPunct="1">
              <a:lnSpc>
                <a:spcPct val="100000"/>
              </a:lnSpc>
              <a:spcBef>
                <a:spcPct val="35000"/>
              </a:spcBef>
              <a:spcAft>
                <a:spcPct val="15000"/>
              </a:spcAft>
              <a:buClr>
                <a:srgbClr val="6CA6B8"/>
              </a:buClr>
              <a:buSzTx/>
              <a:buFont typeface="Wingdings" pitchFamily="2" charset="2"/>
              <a:buNone/>
              <a:tabLst/>
              <a:defRPr/>
            </a:pPr>
            <a:endParaRPr kumimoji="0" lang="en-US" sz="1600" b="0" i="0" u="none" strike="noStrike" kern="0" cap="none" spc="0" normalizeH="0" baseline="0" noProof="0" dirty="0">
              <a:ln>
                <a:noFill/>
              </a:ln>
              <a:solidFill>
                <a:srgbClr val="000000"/>
              </a:solidFill>
              <a:effectLst/>
              <a:uLnTx/>
              <a:uFillTx/>
              <a:latin typeface="Courier New" pitchFamily="49" charset="0"/>
              <a:ea typeface="+mn-ea"/>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556"/>
            <a:ext cx="8229600" cy="1143000"/>
          </a:xfrm>
        </p:spPr>
        <p:txBody>
          <a:bodyPr/>
          <a:lstStyle/>
          <a:p>
            <a:r>
              <a:rPr lang="en-US" dirty="0" err="1"/>
              <a:t>Định</a:t>
            </a:r>
            <a:r>
              <a:rPr lang="en-US" dirty="0"/>
              <a:t> </a:t>
            </a:r>
            <a:r>
              <a:rPr lang="en-US" dirty="0" err="1"/>
              <a:t>nghĩa</a:t>
            </a:r>
            <a:r>
              <a:rPr lang="en-US" dirty="0"/>
              <a:t> Style – </a:t>
            </a:r>
            <a:r>
              <a:rPr lang="en-US" dirty="0" err="1"/>
              <a:t>Ghi</a:t>
            </a:r>
            <a:r>
              <a:rPr lang="en-US" dirty="0"/>
              <a:t> </a:t>
            </a:r>
            <a:r>
              <a:rPr lang="en-US" dirty="0" err="1"/>
              <a:t>chú</a:t>
            </a:r>
            <a:endParaRPr lang="en-US" dirty="0"/>
          </a:p>
        </p:txBody>
      </p:sp>
      <p:sp>
        <p:nvSpPr>
          <p:cNvPr id="7" name="Content Placeholder 6"/>
          <p:cNvSpPr>
            <a:spLocks noGrp="1"/>
          </p:cNvSpPr>
          <p:nvPr>
            <p:ph idx="1"/>
          </p:nvPr>
        </p:nvSpPr>
        <p:spPr/>
        <p:txBody>
          <a:bodyPr/>
          <a:lstStyle/>
          <a:p>
            <a:r>
              <a:rPr lang="en-US" dirty="0" err="1"/>
              <a:t>Giống</a:t>
            </a:r>
            <a:r>
              <a:rPr lang="en-US" dirty="0"/>
              <a:t> </a:t>
            </a:r>
            <a:r>
              <a:rPr lang="en-US" dirty="0" err="1"/>
              <a:t>Ghi</a:t>
            </a:r>
            <a:r>
              <a:rPr lang="en-US" dirty="0"/>
              <a:t> </a:t>
            </a:r>
            <a:r>
              <a:rPr lang="en-US" dirty="0" err="1"/>
              <a:t>chú</a:t>
            </a:r>
            <a:r>
              <a:rPr lang="en-US" dirty="0"/>
              <a:t> </a:t>
            </a:r>
            <a:r>
              <a:rPr lang="en-US" dirty="0" err="1"/>
              <a:t>trong</a:t>
            </a:r>
            <a:r>
              <a:rPr lang="en-US" dirty="0"/>
              <a:t> C++</a:t>
            </a:r>
          </a:p>
          <a:p>
            <a:r>
              <a:rPr lang="en-US" dirty="0" err="1"/>
              <a:t>Sử</a:t>
            </a:r>
            <a:r>
              <a:rPr lang="en-US" dirty="0"/>
              <a:t> dung /*</a:t>
            </a:r>
            <a:r>
              <a:rPr lang="en-US" dirty="0" err="1"/>
              <a:t>Ghi</a:t>
            </a:r>
            <a:r>
              <a:rPr lang="en-US" dirty="0"/>
              <a:t> </a:t>
            </a:r>
            <a:r>
              <a:rPr lang="en-US" dirty="0" err="1"/>
              <a:t>chú</a:t>
            </a:r>
            <a:r>
              <a:rPr lang="en-US" dirty="0"/>
              <a:t>*/</a:t>
            </a:r>
          </a:p>
          <a:p>
            <a:r>
              <a:rPr lang="en-US" dirty="0" err="1"/>
              <a:t>Ví</a:t>
            </a:r>
            <a:r>
              <a:rPr lang="en-US" dirty="0"/>
              <a:t> </a:t>
            </a:r>
            <a:r>
              <a:rPr lang="en-US" dirty="0" err="1"/>
              <a:t>dụ</a:t>
            </a:r>
            <a:r>
              <a:rPr lang="en-US" dirty="0"/>
              <a:t> :</a:t>
            </a:r>
          </a:p>
          <a:p>
            <a:r>
              <a:rPr lang="en-US" b="1" dirty="0" err="1">
                <a:solidFill>
                  <a:schemeClr val="tx2">
                    <a:lumMod val="75000"/>
                  </a:schemeClr>
                </a:solidFill>
                <a:latin typeface="Courier New" pitchFamily="49" charset="0"/>
                <a:cs typeface="Courier New" pitchFamily="49" charset="0"/>
              </a:rPr>
              <a:t>SelectorName</a:t>
            </a:r>
            <a:r>
              <a:rPr lang="en-US" dirty="0">
                <a:solidFill>
                  <a:srgbClr val="000000"/>
                </a:solidFill>
                <a:latin typeface="Courier New" pitchFamily="49" charset="0"/>
                <a:cs typeface="Courier New" pitchFamily="49" charset="0"/>
              </a:rPr>
              <a:t> </a:t>
            </a:r>
            <a:r>
              <a:rPr lang="en-US" dirty="0">
                <a:solidFill>
                  <a:schemeClr val="accent5">
                    <a:lumMod val="50000"/>
                  </a:schemeClr>
                </a:solidFill>
                <a:latin typeface="Courier New" pitchFamily="49" charset="0"/>
                <a:cs typeface="Courier New" pitchFamily="49" charset="0"/>
              </a:rPr>
              <a:t>{</a:t>
            </a:r>
            <a:br>
              <a:rPr lang="en-US" dirty="0">
                <a:solidFill>
                  <a:schemeClr val="accent5">
                    <a:lumMod val="50000"/>
                  </a:schemeClr>
                </a:solidFill>
                <a:latin typeface="Courier New" pitchFamily="49" charset="0"/>
                <a:cs typeface="Courier New" pitchFamily="49" charset="0"/>
              </a:rPr>
            </a:br>
            <a:r>
              <a:rPr lang="en-US" dirty="0">
                <a:solidFill>
                  <a:schemeClr val="accent5">
                    <a:lumMod val="50000"/>
                  </a:schemeClr>
                </a:solidFill>
                <a:latin typeface="Courier New" pitchFamily="49" charset="0"/>
                <a:cs typeface="Courier New" pitchFamily="49" charset="0"/>
              </a:rPr>
              <a:t>property1:value1;	</a:t>
            </a:r>
            <a:r>
              <a:rPr lang="en-US" b="1" dirty="0">
                <a:solidFill>
                  <a:srgbClr val="006600"/>
                </a:solidFill>
                <a:latin typeface="Courier New" pitchFamily="49" charset="0"/>
                <a:cs typeface="Courier New" pitchFamily="49" charset="0"/>
              </a:rPr>
              <a:t>/*</a:t>
            </a:r>
            <a:r>
              <a:rPr lang="en-US" b="1" dirty="0" err="1">
                <a:solidFill>
                  <a:srgbClr val="006600"/>
                </a:solidFill>
                <a:latin typeface="Courier New" pitchFamily="49" charset="0"/>
                <a:cs typeface="Courier New" pitchFamily="49" charset="0"/>
              </a:rPr>
              <a:t>Ghi</a:t>
            </a:r>
            <a:r>
              <a:rPr lang="en-US" b="1" dirty="0">
                <a:solidFill>
                  <a:srgbClr val="006600"/>
                </a:solidFill>
                <a:latin typeface="Courier New" pitchFamily="49" charset="0"/>
                <a:cs typeface="Courier New" pitchFamily="49" charset="0"/>
              </a:rPr>
              <a:t> </a:t>
            </a:r>
            <a:r>
              <a:rPr lang="en-US" b="1" dirty="0" err="1">
                <a:solidFill>
                  <a:srgbClr val="006600"/>
                </a:solidFill>
                <a:latin typeface="Courier New" pitchFamily="49" charset="0"/>
                <a:cs typeface="Courier New" pitchFamily="49" charset="0"/>
              </a:rPr>
              <a:t>chu</a:t>
            </a:r>
            <a:r>
              <a:rPr lang="en-US" b="1" dirty="0">
                <a:solidFill>
                  <a:srgbClr val="006600"/>
                </a:solidFill>
                <a:latin typeface="Courier New" pitchFamily="49" charset="0"/>
                <a:cs typeface="Courier New" pitchFamily="49" charset="0"/>
              </a:rPr>
              <a:t> 1*/</a:t>
            </a:r>
            <a:br>
              <a:rPr lang="en-US" dirty="0">
                <a:solidFill>
                  <a:schemeClr val="accent5">
                    <a:lumMod val="50000"/>
                  </a:schemeClr>
                </a:solidFill>
                <a:latin typeface="Courier New" pitchFamily="49" charset="0"/>
                <a:cs typeface="Courier New" pitchFamily="49" charset="0"/>
              </a:rPr>
            </a:br>
            <a:r>
              <a:rPr lang="en-US" dirty="0">
                <a:solidFill>
                  <a:schemeClr val="accent5">
                    <a:lumMod val="50000"/>
                  </a:schemeClr>
                </a:solidFill>
                <a:latin typeface="Courier New" pitchFamily="49" charset="0"/>
                <a:cs typeface="Courier New" pitchFamily="49" charset="0"/>
              </a:rPr>
              <a:t>property2:value2;	</a:t>
            </a:r>
            <a:r>
              <a:rPr lang="en-US" b="1" dirty="0">
                <a:solidFill>
                  <a:srgbClr val="006600"/>
                </a:solidFill>
                <a:latin typeface="Courier New" pitchFamily="49" charset="0"/>
                <a:cs typeface="Courier New" pitchFamily="49" charset="0"/>
              </a:rPr>
              <a:t>/*</a:t>
            </a:r>
            <a:r>
              <a:rPr lang="en-US" b="1" dirty="0" err="1">
                <a:solidFill>
                  <a:srgbClr val="006600"/>
                </a:solidFill>
                <a:latin typeface="Courier New" pitchFamily="49" charset="0"/>
                <a:cs typeface="Courier New" pitchFamily="49" charset="0"/>
              </a:rPr>
              <a:t>Ghi</a:t>
            </a:r>
            <a:r>
              <a:rPr lang="en-US" b="1" dirty="0">
                <a:solidFill>
                  <a:srgbClr val="006600"/>
                </a:solidFill>
                <a:latin typeface="Courier New" pitchFamily="49" charset="0"/>
                <a:cs typeface="Courier New" pitchFamily="49" charset="0"/>
              </a:rPr>
              <a:t> </a:t>
            </a:r>
            <a:r>
              <a:rPr lang="en-US" b="1" dirty="0" err="1">
                <a:solidFill>
                  <a:srgbClr val="006600"/>
                </a:solidFill>
                <a:latin typeface="Courier New" pitchFamily="49" charset="0"/>
                <a:cs typeface="Courier New" pitchFamily="49" charset="0"/>
              </a:rPr>
              <a:t>chu</a:t>
            </a:r>
            <a:r>
              <a:rPr lang="en-US" b="1" dirty="0">
                <a:solidFill>
                  <a:srgbClr val="006600"/>
                </a:solidFill>
                <a:latin typeface="Courier New" pitchFamily="49" charset="0"/>
                <a:cs typeface="Courier New" pitchFamily="49" charset="0"/>
              </a:rPr>
              <a:t> 2*/</a:t>
            </a:r>
            <a:r>
              <a:rPr lang="en-US" dirty="0">
                <a:solidFill>
                  <a:srgbClr val="006600"/>
                </a:solidFill>
                <a:latin typeface="Courier New" pitchFamily="49" charset="0"/>
                <a:cs typeface="Courier New" pitchFamily="49" charset="0"/>
              </a:rPr>
              <a:t> </a:t>
            </a:r>
            <a:br>
              <a:rPr lang="en-US" dirty="0">
                <a:solidFill>
                  <a:schemeClr val="accent5">
                    <a:lumMod val="50000"/>
                  </a:schemeClr>
                </a:solidFill>
                <a:latin typeface="Courier New" pitchFamily="49" charset="0"/>
                <a:cs typeface="Courier New" pitchFamily="49" charset="0"/>
              </a:rPr>
            </a:br>
            <a:r>
              <a:rPr lang="en-US" dirty="0">
                <a:solidFill>
                  <a:schemeClr val="accent5">
                    <a:lumMod val="50000"/>
                  </a:schemeClr>
                </a:solidFill>
                <a:latin typeface="Courier New" pitchFamily="49" charset="0"/>
                <a:cs typeface="Courier New" pitchFamily="49" charset="0"/>
              </a:rPr>
              <a:t>………</a:t>
            </a:r>
            <a:br>
              <a:rPr lang="en-US" dirty="0">
                <a:solidFill>
                  <a:schemeClr val="accent5">
                    <a:lumMod val="50000"/>
                  </a:schemeClr>
                </a:solidFill>
                <a:latin typeface="Courier New" pitchFamily="49" charset="0"/>
                <a:cs typeface="Courier New" pitchFamily="49" charset="0"/>
              </a:rPr>
            </a:br>
            <a:r>
              <a:rPr lang="en-US" dirty="0" err="1">
                <a:solidFill>
                  <a:schemeClr val="accent5">
                    <a:lumMod val="50000"/>
                  </a:schemeClr>
                </a:solidFill>
                <a:latin typeface="Courier New" pitchFamily="49" charset="0"/>
                <a:cs typeface="Courier New" pitchFamily="49" charset="0"/>
              </a:rPr>
              <a:t>propertyN:valueN</a:t>
            </a:r>
            <a:r>
              <a:rPr lang="en-US" dirty="0">
                <a:solidFill>
                  <a:schemeClr val="accent5">
                    <a:lumMod val="50000"/>
                  </a:schemeClr>
                </a:solidFill>
                <a:latin typeface="Courier New" pitchFamily="49" charset="0"/>
                <a:cs typeface="Courier New" pitchFamily="49" charset="0"/>
              </a:rPr>
              <a:t>;}</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wipe(left)">
                                      <p:cBhvr>
                                        <p:cTn id="7"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Nội dung</a:t>
            </a:r>
          </a:p>
        </p:txBody>
      </p:sp>
      <p:sp>
        <p:nvSpPr>
          <p:cNvPr id="3" name="Content Placeholder 2"/>
          <p:cNvSpPr>
            <a:spLocks noGrp="1"/>
          </p:cNvSpPr>
          <p:nvPr>
            <p:ph idx="1"/>
          </p:nvPr>
        </p:nvSpPr>
        <p:spPr/>
        <p:txBody>
          <a:bodyPr/>
          <a:lstStyle/>
          <a:p>
            <a:r>
              <a:rPr lang="en-US"/>
              <a:t>Giới thiệu CSS</a:t>
            </a:r>
          </a:p>
          <a:p>
            <a:r>
              <a:rPr lang="en-US"/>
              <a:t>Định nghĩa Style</a:t>
            </a:r>
          </a:p>
          <a:p>
            <a:r>
              <a:rPr lang="en-US">
                <a:solidFill>
                  <a:srgbClr val="FF9933"/>
                </a:solidFill>
              </a:rPr>
              <a:t>Sử dụng và Phân loại CSS</a:t>
            </a:r>
          </a:p>
          <a:p>
            <a:r>
              <a:rPr lang="en-US"/>
              <a:t>Selector trong CSS và phạm vi ảnh hưởng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2003</TotalTime>
  <Words>4799</Words>
  <Application>Microsoft Office PowerPoint</Application>
  <PresentationFormat>On-screen Show (4:3)</PresentationFormat>
  <Paragraphs>412</Paragraphs>
  <Slides>35</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Arial</vt:lpstr>
      <vt:lpstr>Calibri</vt:lpstr>
      <vt:lpstr>Constantia</vt:lpstr>
      <vt:lpstr>Courier New</vt:lpstr>
      <vt:lpstr>Tahoma</vt:lpstr>
      <vt:lpstr>Times New Roman</vt:lpstr>
      <vt:lpstr>Wingdings</vt:lpstr>
      <vt:lpstr>Wingdings 2</vt:lpstr>
      <vt:lpstr>Flow</vt:lpstr>
      <vt:lpstr>PowerPoint Presentation</vt:lpstr>
      <vt:lpstr>Nội dung</vt:lpstr>
      <vt:lpstr>Nội dung</vt:lpstr>
      <vt:lpstr>Giới thiệu về CSS</vt:lpstr>
      <vt:lpstr>Giới thiệu về CSS – Ví dụ</vt:lpstr>
      <vt:lpstr>Nội dung</vt:lpstr>
      <vt:lpstr>Định nghĩa Style</vt:lpstr>
      <vt:lpstr>Định nghĩa Style – Ghi chú</vt:lpstr>
      <vt:lpstr>Nội dung</vt:lpstr>
      <vt:lpstr>Sử dụng và Phân loại CSS – Phân loại</vt:lpstr>
      <vt:lpstr>Sử dụng và Phân loại CSS - Inline Style Sheet</vt:lpstr>
      <vt:lpstr>Sử dụng và Phân loại CSS - Embedding Style Sheet</vt:lpstr>
      <vt:lpstr>Sử dụng và Phân loại CSS - Embedding Style Sheet</vt:lpstr>
      <vt:lpstr>Sử dụng và Phân loại CSS –  External Style Sheet</vt:lpstr>
      <vt:lpstr>Sử dụng và Phân loại CSS - External Style Sheet</vt:lpstr>
      <vt:lpstr>Sử dụng và Phân loại CSS – So sánh, Đánh giá</vt:lpstr>
      <vt:lpstr>Sử dụng và Phân loại CSS – Độ ưu tiên</vt:lpstr>
      <vt:lpstr>PowerPoint Presentation</vt:lpstr>
      <vt:lpstr>Nội dung</vt:lpstr>
      <vt:lpstr>Selector</vt:lpstr>
      <vt:lpstr>Selector trong CSS</vt:lpstr>
      <vt:lpstr>Selector trong CSS - Element</vt:lpstr>
      <vt:lpstr>Selector trong CSS</vt:lpstr>
      <vt:lpstr>Selector trong CSS – ID rules</vt:lpstr>
      <vt:lpstr>Selector trong CSS</vt:lpstr>
      <vt:lpstr>Selector trong CSS – Class rules</vt:lpstr>
      <vt:lpstr>Selector trong CSS</vt:lpstr>
      <vt:lpstr>Selector trong CSS – Kết hợp Element và Class</vt:lpstr>
      <vt:lpstr>Selector trong CSS</vt:lpstr>
      <vt:lpstr>Selector trong CSS - Contextual Selection</vt:lpstr>
      <vt:lpstr>Selector trong CSS</vt:lpstr>
      <vt:lpstr>Selector trong CSS – Pseudo Class</vt:lpstr>
      <vt:lpstr>CSS – Định dạng văn bản</vt:lpstr>
      <vt:lpstr>CSS – Căn lề</vt:lpstr>
      <vt:lpstr>CSS – Định vị đối tượng</vt:lpstr>
    </vt:vector>
  </TitlesOfParts>
  <Company>Information Department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Bài 4  Tựa bài</dc:title>
  <dc:creator>Luong Vi Minh</dc:creator>
  <cp:lastModifiedBy>Le Viet Nam</cp:lastModifiedBy>
  <cp:revision>162</cp:revision>
  <dcterms:created xsi:type="dcterms:W3CDTF">2007-09-26T18:05:13Z</dcterms:created>
  <dcterms:modified xsi:type="dcterms:W3CDTF">2021-04-01T01:37:31Z</dcterms:modified>
</cp:coreProperties>
</file>