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9" r:id="rId2"/>
    <p:sldId id="256" r:id="rId3"/>
    <p:sldId id="258" r:id="rId4"/>
    <p:sldId id="257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9" r:id="rId14"/>
    <p:sldId id="271" r:id="rId15"/>
    <p:sldId id="273" r:id="rId16"/>
    <p:sldId id="274" r:id="rId17"/>
    <p:sldId id="275" r:id="rId18"/>
    <p:sldId id="270" r:id="rId19"/>
    <p:sldId id="272" r:id="rId20"/>
    <p:sldId id="268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969935-C59E-4141-9312-67FA7D3EF564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7C710-DFA3-4564-B44B-14BC83314A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239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7C710-DFA3-4564-B44B-14BC83314A7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590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9F889-E1D7-76A3-A2CB-E54693722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4B0581-7963-2CCF-5C25-8E7858FEFD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1BC6D3-AEB7-7A29-7689-7C2644A09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23D33-AC81-47FC-B2A9-FBA6CA415D7E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495AD8-C1E3-B0F7-3741-E39348885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DB4FCC-F829-C48A-C7D5-B16AED9CC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81C7-4A9F-4904-BE13-E4C0AF8B3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141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E890F4-00C5-24DE-D7CF-7DA893F7A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4B33AB-47CD-C4CC-BB52-EBBD85948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1F9AED-7A81-B4CA-2CD5-AD10E6764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23D33-AC81-47FC-B2A9-FBA6CA415D7E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56B7EA-2B08-3F87-1F17-923D28EC4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1B2CCB-BCEA-9419-D8B9-CEA5CD4A7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81C7-4A9F-4904-BE13-E4C0AF8B3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961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CE7AE27-B9B5-77BB-825D-55AE448257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F79310-0B42-7DAD-9BC2-76E3402E1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877C44-AF3C-6A5A-BCD7-34BB2FBD5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23D33-AC81-47FC-B2A9-FBA6CA415D7E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EDE291-D86E-E028-DE16-266EB4929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31F887-81F4-3CA3-0203-70E31B3B5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81C7-4A9F-4904-BE13-E4C0AF8B3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311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2C4252-8133-9D4E-F2FA-8D4BEA41A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8F86CA-9A16-EFDA-3469-FAA2B758D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5D9CC2-D2EC-4AC9-3CB3-041DA7CA8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23D33-AC81-47FC-B2A9-FBA6CA415D7E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A3D26B-BE81-50AC-BAFF-F5D21E393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050BE6-388D-9DEC-BDEE-C1224B82E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81C7-4A9F-4904-BE13-E4C0AF8B3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880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FA0639-6BA8-1DB8-CABD-9196F4D12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7C5413-9503-4D57-4BCC-AC267D330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B0ED9E-0CDE-A94A-6CC6-AB399DCEA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23D33-AC81-47FC-B2A9-FBA6CA415D7E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4D0A5A-A9CF-16CC-3D95-9574F352B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E07033-899D-B12E-6F98-47731EE63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81C7-4A9F-4904-BE13-E4C0AF8B3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774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C772FC-D084-FCC3-517D-2C596479C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8EE102-7AF6-265C-27DF-87988304B0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3A7EBD-4677-79BD-D796-55AE93FA1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B63E4D-0CAB-E59B-6F12-B88209148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23D33-AC81-47FC-B2A9-FBA6CA415D7E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CD2D1D-04A0-B09D-4F83-D05390E69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0598CB-3326-512F-66E0-32D4E3C36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81C7-4A9F-4904-BE13-E4C0AF8B3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738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0318B-D184-688A-4537-3755E3E80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2B74C9-3561-3B01-C286-CB31B5EDB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F78B99-825E-F6E8-4449-B782C97E70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F239CD7-A187-DD96-D867-E9B4FC2283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4C42FAF-CFFF-2C8D-BBD7-332E59938A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9034212-E70D-32D3-CAAD-DE7CFF1EC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23D33-AC81-47FC-B2A9-FBA6CA415D7E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C439E0-083C-2C15-15BB-7A4D2CF47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29AADC0-43DE-20EF-B81C-E9B3A7D74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81C7-4A9F-4904-BE13-E4C0AF8B3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177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7250-B717-6C02-4052-4CFCB359B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1102C4D-8351-E156-0E88-54F3F923E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23D33-AC81-47FC-B2A9-FBA6CA415D7E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5B00042-A586-F723-20DC-39901514B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10D4A7-BE52-DC40-3D76-3C4616F74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81C7-4A9F-4904-BE13-E4C0AF8B3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26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AA69B3D-C74D-AA68-ABDF-29D94022B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23D33-AC81-47FC-B2A9-FBA6CA415D7E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7947B37-A1A5-B323-3731-3A9A175F6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B2E33C-EDEE-BDEF-C70A-8C4E0A89C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81C7-4A9F-4904-BE13-E4C0AF8B3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524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DE903D-1007-E67C-3349-2118E6DD5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007739-DA0A-99F8-E43C-553BA1F45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2A4377-BD52-5134-ECEE-D4EC30DD5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1009B4-3D4A-58C4-4CAA-14DB9CF39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23D33-AC81-47FC-B2A9-FBA6CA415D7E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C45167-C018-8E34-E644-50212FE14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8EBAFA-9BD7-3C07-445D-FCDA80E72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81C7-4A9F-4904-BE13-E4C0AF8B3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640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60C1BE-6FF3-7693-D228-3723FB8B7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A893810-56DF-1364-4DAF-B45730CBBB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6F8403-3B90-AC57-651D-B2D4985A9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97527B-9009-2980-0965-FDE8BA253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23D33-AC81-47FC-B2A9-FBA6CA415D7E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FEFB9A-37B1-08B2-2D02-3B619C233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5C4E1D-33D4-D784-D96D-7A6FAF8FD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81C7-4A9F-4904-BE13-E4C0AF8B3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480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083E4D4-3A3E-CFEB-D741-F8AF6441D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4CDBEF-B087-5979-6454-76B2FA4A5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A4FDED-E835-092E-58AB-C9FD7E9486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23D33-AC81-47FC-B2A9-FBA6CA415D7E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8B15E1-B81F-4194-8B9D-1375069D11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305FE4-559D-F0D7-F272-E57689E4B8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C81C7-4A9F-4904-BE13-E4C0AF8B3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853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5035503-AF11-1075-A4A8-3B1C9BB7D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23/2/29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5B85872-FBD5-F4AE-AB92-C511F6A35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Update: </a:t>
            </a:r>
          </a:p>
          <a:p>
            <a:pPr lvl="1"/>
            <a:r>
              <a:rPr lang="en-US" altLang="zh-CN" dirty="0"/>
              <a:t>Paper research: </a:t>
            </a:r>
            <a:r>
              <a:rPr lang="en-US" altLang="zh-CN" dirty="0" err="1"/>
              <a:t>deeplabcut</a:t>
            </a:r>
            <a:r>
              <a:rPr lang="en-US" altLang="zh-CN" dirty="0"/>
              <a:t> + contrastive learning</a:t>
            </a:r>
          </a:p>
          <a:p>
            <a:pPr lvl="1"/>
            <a:r>
              <a:rPr lang="en-US" altLang="zh-CN" dirty="0"/>
              <a:t>Naïve idea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Problem:</a:t>
            </a:r>
          </a:p>
          <a:p>
            <a:pPr lvl="1"/>
            <a:r>
              <a:rPr lang="en-US" altLang="zh-CN" dirty="0"/>
              <a:t>Target of the task? </a:t>
            </a:r>
          </a:p>
          <a:p>
            <a:pPr lvl="1"/>
            <a:r>
              <a:rPr lang="en-US" altLang="zh-CN" dirty="0"/>
              <a:t>part of someone’s research or independent project?</a:t>
            </a:r>
          </a:p>
          <a:p>
            <a:pPr lvl="1"/>
            <a:r>
              <a:rPr lang="en-US" altLang="zh-CN" dirty="0"/>
              <a:t>Dataset</a:t>
            </a:r>
          </a:p>
          <a:p>
            <a:pPr lvl="1"/>
            <a:r>
              <a:rPr lang="en-US" altLang="zh-CN" dirty="0"/>
              <a:t>Compute resource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66260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A634AA-B116-D9F4-7F3C-C2267B24D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Contrastive learning Paper Research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B481D2-F655-AAF7-8CC0-368812A2D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InstDist</a:t>
            </a:r>
            <a:r>
              <a:rPr lang="en-US" altLang="zh-CN" dirty="0"/>
              <a:t>/CPC/CMC</a:t>
            </a:r>
          </a:p>
          <a:p>
            <a:r>
              <a:rPr lang="en-US" altLang="zh-CN" dirty="0" err="1"/>
              <a:t>Moco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altLang="zh-CN" dirty="0" err="1"/>
              <a:t>SimCLR</a:t>
            </a:r>
            <a:r>
              <a:rPr lang="zh-CN" altLang="en-US" dirty="0"/>
              <a:t>（</a:t>
            </a:r>
            <a:r>
              <a:rPr lang="en-US" altLang="zh-CN" dirty="0"/>
              <a:t>Video </a:t>
            </a:r>
            <a:r>
              <a:rPr lang="en-US" altLang="zh-CN" dirty="0" err="1"/>
              <a:t>Moco</a:t>
            </a:r>
            <a:r>
              <a:rPr lang="en-US" altLang="zh-CN" dirty="0"/>
              <a:t>, CVPR2021?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 err="1"/>
              <a:t>SimSam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993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B7B034-245D-370A-67D9-F6DD5C69D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Anomoly</a:t>
            </a:r>
            <a:r>
              <a:rPr lang="en-US" altLang="zh-CN" dirty="0"/>
              <a:t> </a:t>
            </a:r>
            <a:r>
              <a:rPr lang="en-US" altLang="zh-CN" dirty="0" err="1"/>
              <a:t>detecion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15D4F4-D854-1F87-B9DA-E123FA91F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Prediction based?</a:t>
            </a:r>
          </a:p>
          <a:p>
            <a:pPr lvl="1"/>
            <a:r>
              <a:rPr lang="en-US" altLang="zh-CN" dirty="0"/>
              <a:t>Key points of human body </a:t>
            </a:r>
            <a:r>
              <a:rPr lang="en-US" altLang="zh-CN" dirty="0">
                <a:sym typeface="Wingdings" panose="05000000000000000000" pitchFamily="2" charset="2"/>
              </a:rPr>
              <a:t>a time series, time series prediction</a:t>
            </a: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Normal: similar with prediction results before</a:t>
            </a: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Abnormal: unsimilar</a:t>
            </a:r>
            <a:endParaRPr lang="en-US" altLang="zh-CN" dirty="0"/>
          </a:p>
          <a:p>
            <a:r>
              <a:rPr lang="en-US" altLang="zh-CN" dirty="0"/>
              <a:t>Hierarchical?</a:t>
            </a: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Muscle/ bone abnormal?</a:t>
            </a:r>
          </a:p>
          <a:p>
            <a:pPr lvl="1"/>
            <a:r>
              <a:rPr lang="en-US" altLang="zh-CN" b="0" i="0" dirty="0" err="1">
                <a:solidFill>
                  <a:srgbClr val="525252"/>
                </a:solidFill>
                <a:effectLst/>
                <a:latin typeface="Segoe UI" panose="020B0502040204020203" pitchFamily="34" charset="0"/>
              </a:rPr>
              <a:t>Explainability</a:t>
            </a:r>
            <a:r>
              <a:rPr lang="en-US" altLang="zh-CN" b="0" i="0" dirty="0">
                <a:solidFill>
                  <a:srgbClr val="525252"/>
                </a:solidFill>
                <a:effectLst/>
                <a:latin typeface="Segoe UI" panose="020B0502040204020203" pitchFamily="34" charset="0"/>
                <a:sym typeface="Wingdings" panose="05000000000000000000" pitchFamily="2" charset="2"/>
              </a:rPr>
              <a:t>?</a:t>
            </a:r>
            <a:endParaRPr lang="en-US" altLang="zh-CN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14274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5035503-AF11-1075-A4A8-3B1C9BB7D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23/3/16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5B85872-FBD5-F4AE-AB92-C511F6A35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Update: </a:t>
            </a:r>
          </a:p>
          <a:p>
            <a:pPr lvl="1"/>
            <a:r>
              <a:rPr lang="en-US" altLang="zh-CN" dirty="0"/>
              <a:t>DLC</a:t>
            </a:r>
            <a:r>
              <a:rPr lang="zh-CN" altLang="en-US" dirty="0"/>
              <a:t> </a:t>
            </a:r>
            <a:r>
              <a:rPr lang="en-US" altLang="zh-CN" dirty="0"/>
              <a:t>test on public dataset: bad performance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32711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5035503-AF11-1075-A4A8-3B1C9BB7D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23/3/24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5B85872-FBD5-F4AE-AB92-C511F6A35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Update: </a:t>
            </a:r>
          </a:p>
          <a:p>
            <a:pPr lvl="1"/>
            <a:r>
              <a:rPr lang="en-US" altLang="zh-CN" dirty="0"/>
              <a:t>Windows </a:t>
            </a:r>
            <a:r>
              <a:rPr lang="en-US" altLang="zh-CN" dirty="0" err="1"/>
              <a:t>openpose</a:t>
            </a:r>
            <a:r>
              <a:rPr lang="en-US" altLang="zh-CN" dirty="0"/>
              <a:t> test set</a:t>
            </a:r>
          </a:p>
          <a:p>
            <a:pPr lvl="1"/>
            <a:r>
              <a:rPr lang="en-US" altLang="zh-CN"/>
              <a:t>Model design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029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5035503-AF11-1075-A4A8-3B1C9BB7D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23/3/31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5B85872-FBD5-F4AE-AB92-C511F6A35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Update: </a:t>
            </a:r>
          </a:p>
          <a:p>
            <a:pPr lvl="1"/>
            <a:r>
              <a:rPr lang="en-US" altLang="zh-CN" dirty="0"/>
              <a:t>Dataset: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more need of taking videos</a:t>
            </a:r>
          </a:p>
          <a:p>
            <a:pPr lvl="1"/>
            <a:r>
              <a:rPr lang="en-US" altLang="zh-CN" dirty="0"/>
              <a:t>Find baseline models for unsupervised time series representation</a:t>
            </a:r>
          </a:p>
          <a:p>
            <a:pPr lvl="1"/>
            <a:r>
              <a:rPr lang="en-US" altLang="zh-CN" dirty="0"/>
              <a:t>Repeat the model</a:t>
            </a:r>
          </a:p>
          <a:p>
            <a:r>
              <a:rPr lang="en-US" altLang="zh-CN" dirty="0"/>
              <a:t>Next Week:</a:t>
            </a:r>
          </a:p>
          <a:p>
            <a:pPr lvl="1"/>
            <a:r>
              <a:rPr lang="en-US" altLang="zh-CN" dirty="0"/>
              <a:t>Waiting for dataset</a:t>
            </a:r>
          </a:p>
          <a:p>
            <a:pPr lvl="1"/>
            <a:r>
              <a:rPr lang="en-US" altLang="zh-CN" dirty="0"/>
              <a:t>Reading source code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84894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BD0094-786D-58BC-77F4-D4BA7D0A6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Dataset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EA7D08-340F-A94D-A552-F3516BF3D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343" y="1368425"/>
            <a:ext cx="11114314" cy="4351338"/>
          </a:xfrm>
        </p:spPr>
        <p:txBody>
          <a:bodyPr/>
          <a:lstStyle/>
          <a:p>
            <a:r>
              <a:rPr lang="en-US" altLang="zh-CN" dirty="0"/>
              <a:t>http://www.am.sanken.osaka-u.ac.jp/BiometricDB/GaitLPPose.html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D486051-27F7-6177-8537-67C7F09DE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1581" y="2401890"/>
            <a:ext cx="4780875" cy="367347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5F26602-0767-629C-FFEB-0F8C991C9A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46289"/>
            <a:ext cx="12192000" cy="5148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A7B2B31-2E5A-6733-99E3-D106DDC2F5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544" y="3429000"/>
            <a:ext cx="6123895" cy="94508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A1AB10B-B7B4-E4E9-35F0-EFDB910C67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4675" y="6136521"/>
            <a:ext cx="8719457" cy="57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432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D10B27-CFF9-5F50-75EF-D40AE58EE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43" y="-222704"/>
            <a:ext cx="10515600" cy="1325563"/>
          </a:xfrm>
        </p:spPr>
        <p:txBody>
          <a:bodyPr/>
          <a:lstStyle/>
          <a:p>
            <a:r>
              <a:rPr lang="en-US" altLang="zh-CN" dirty="0"/>
              <a:t>Interesting paper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5332E4-4A36-5693-4B4E-18AC3B1D3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6543"/>
            <a:ext cx="10515600" cy="4990419"/>
          </a:xfrm>
        </p:spPr>
        <p:txBody>
          <a:bodyPr/>
          <a:lstStyle/>
          <a:p>
            <a:r>
              <a:rPr lang="en-US" altLang="zh-CN" dirty="0"/>
              <a:t>2022, supervised skeleton based</a:t>
            </a:r>
          </a:p>
          <a:p>
            <a:r>
              <a:rPr lang="en-US" altLang="zh-CN" dirty="0"/>
              <a:t>Data preprocess</a:t>
            </a:r>
          </a:p>
          <a:p>
            <a:r>
              <a:rPr lang="en-US" altLang="zh-CN" dirty="0"/>
              <a:t>Multi-branch</a:t>
            </a: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16C1E1A-7E2D-BE0F-46C6-7C6277D51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0716" y="1567544"/>
            <a:ext cx="6549952" cy="12192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836558E-A75D-1198-6A04-EE5207CE1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096" y="2870428"/>
            <a:ext cx="8851447" cy="272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166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D10B27-CFF9-5F50-75EF-D40AE58EE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43" y="-222704"/>
            <a:ext cx="10515600" cy="1325563"/>
          </a:xfrm>
        </p:spPr>
        <p:txBody>
          <a:bodyPr/>
          <a:lstStyle/>
          <a:p>
            <a:r>
              <a:rPr lang="en-US" altLang="zh-CN" dirty="0"/>
              <a:t>Interesting paper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5332E4-4A36-5693-4B4E-18AC3B1D3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6543"/>
            <a:ext cx="10515600" cy="4990419"/>
          </a:xfrm>
        </p:spPr>
        <p:txBody>
          <a:bodyPr/>
          <a:lstStyle/>
          <a:p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paper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March 9, GAN</a:t>
            </a:r>
          </a:p>
          <a:p>
            <a:r>
              <a:rPr lang="en-US" altLang="zh-CN" dirty="0"/>
              <a:t>Still reading</a:t>
            </a:r>
          </a:p>
          <a:p>
            <a:r>
              <a:rPr lang="en-US" altLang="zh-CN" dirty="0"/>
              <a:t>Most gait SOTA is from</a:t>
            </a:r>
          </a:p>
          <a:p>
            <a:r>
              <a:rPr lang="en-US" altLang="zh-CN" dirty="0"/>
              <a:t>https://paperswithcode.com/paper/gaitediter-attribute-editing-for-gait</a:t>
            </a:r>
            <a:endParaRPr lang="zh-CN" altLang="en-US" dirty="0"/>
          </a:p>
        </p:txBody>
      </p:sp>
      <p:pic>
        <p:nvPicPr>
          <p:cNvPr id="5" name="图片 4" descr="形状&#10;&#10;描述已自动生成">
            <a:extLst>
              <a:ext uri="{FF2B5EF4-FFF2-40B4-BE49-F238E27FC236}">
                <a16:creationId xmlns:a16="http://schemas.microsoft.com/office/drawing/2014/main" id="{4B6600EB-B9EA-9269-0627-7C8DC52C9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677" y="3770121"/>
            <a:ext cx="10291323" cy="270287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5EB8C51-5932-831D-0EA7-07BD209A9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16829"/>
            <a:ext cx="1723298" cy="122039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EAB9F8C-EB91-20CD-D484-51158E5CD7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3240" y="1001157"/>
            <a:ext cx="6133775" cy="153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109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48D9B-4C45-49DC-E7BF-0CE4FEF65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Baseline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FE8DB3-41A1-569C-F591-17821DD7E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IEEE 2018 </a:t>
            </a:r>
            <a:r>
              <a:rPr lang="en-US" altLang="zh-CN" dirty="0" err="1"/>
              <a:t>DeepAnT</a:t>
            </a:r>
            <a:endParaRPr lang="en-US" altLang="zh-CN" dirty="0"/>
          </a:p>
          <a:p>
            <a:pPr lvl="1"/>
            <a:r>
              <a:rPr lang="en-US" altLang="zh-CN" dirty="0"/>
              <a:t>Anomaly detection based on prediction </a:t>
            </a:r>
          </a:p>
          <a:p>
            <a:pPr lvl="1"/>
            <a:r>
              <a:rPr lang="en-US" altLang="zh-CN" dirty="0"/>
              <a:t>CNN, small dataset needed</a:t>
            </a:r>
          </a:p>
          <a:p>
            <a:pPr lvl="1"/>
            <a:r>
              <a:rPr lang="en-US" altLang="zh-CN" dirty="0"/>
              <a:t>good periodic performance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EF70DA7-310F-573F-BF3E-D0BA734FE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039" y="3570513"/>
            <a:ext cx="6833304" cy="190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147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48D9B-4C45-49DC-E7BF-0CE4FEF65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Baseline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FE8DB3-41A1-569C-F591-17821DD7E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44143" cy="4351338"/>
          </a:xfrm>
        </p:spPr>
        <p:txBody>
          <a:bodyPr/>
          <a:lstStyle/>
          <a:p>
            <a:r>
              <a:rPr lang="en-US" altLang="zh-CN" dirty="0"/>
              <a:t>IJCAI 2021(updated version in 2023) TSTCC</a:t>
            </a:r>
          </a:p>
          <a:p>
            <a:pPr lvl="1"/>
            <a:r>
              <a:rPr lang="en-US" altLang="zh-CN" dirty="0"/>
              <a:t>SOTA</a:t>
            </a:r>
          </a:p>
          <a:p>
            <a:pPr lvl="1"/>
            <a:r>
              <a:rPr lang="en-US" altLang="zh-CN" dirty="0"/>
              <a:t>Contrast learning for TS embedding</a:t>
            </a: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DEA287B-3BEC-4C57-4991-B83E4143F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943" y="365125"/>
            <a:ext cx="5823857" cy="563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66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30A6721-14CE-8038-63BC-482B311E3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285" y="0"/>
            <a:ext cx="10515600" cy="1325563"/>
          </a:xfrm>
        </p:spPr>
        <p:txBody>
          <a:bodyPr/>
          <a:lstStyle/>
          <a:p>
            <a:r>
              <a:rPr lang="en-US" altLang="zh-CN" dirty="0" err="1"/>
              <a:t>Deeplabcut</a:t>
            </a:r>
            <a:endParaRPr lang="zh-CN" altLang="en-US" dirty="0"/>
          </a:p>
        </p:txBody>
      </p:sp>
      <p:pic>
        <p:nvPicPr>
          <p:cNvPr id="7" name="图片 6" descr="图示&#10;&#10;描述已自动生成">
            <a:extLst>
              <a:ext uri="{FF2B5EF4-FFF2-40B4-BE49-F238E27FC236}">
                <a16:creationId xmlns:a16="http://schemas.microsoft.com/office/drawing/2014/main" id="{A86E5E46-B18D-5782-3FB3-533BE58552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838" y="1014477"/>
            <a:ext cx="6851962" cy="565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860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5050AF-5251-82F6-8870-4CDBBB4E7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2371"/>
            <a:ext cx="10515600" cy="5164592"/>
          </a:xfrm>
        </p:spPr>
        <p:txBody>
          <a:bodyPr/>
          <a:lstStyle/>
          <a:p>
            <a:r>
              <a:rPr lang="en-US" altLang="zh-CN" dirty="0"/>
              <a:t>TSTCC on UCI HAR</a:t>
            </a:r>
          </a:p>
          <a:p>
            <a:pPr lvl="1"/>
            <a:r>
              <a:rPr lang="en-US" altLang="zh-CN" dirty="0"/>
              <a:t>Supervised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Self-supervised + linear prediction head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091EABF-9C40-19C0-68CE-04886336D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896" y="1848530"/>
            <a:ext cx="6505575" cy="6572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397590D-C486-6546-7D8C-9FAA49287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896" y="3148012"/>
            <a:ext cx="626745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396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48D9B-4C45-49DC-E7BF-0CE4FEF65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Baseline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FE8DB3-41A1-569C-F591-17821DD7E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4147457" cy="4351338"/>
          </a:xfrm>
        </p:spPr>
        <p:txBody>
          <a:bodyPr/>
          <a:lstStyle/>
          <a:p>
            <a:r>
              <a:rPr lang="en-US" altLang="zh-CN" dirty="0"/>
              <a:t>ICLR 2022 COST</a:t>
            </a:r>
          </a:p>
          <a:p>
            <a:pPr lvl="1"/>
            <a:r>
              <a:rPr lang="en-US" altLang="zh-CN" dirty="0"/>
              <a:t>SOTA</a:t>
            </a:r>
          </a:p>
          <a:p>
            <a:pPr lvl="1"/>
            <a:r>
              <a:rPr lang="en-US" altLang="zh-CN" dirty="0"/>
              <a:t>periodic</a:t>
            </a:r>
          </a:p>
          <a:p>
            <a:pPr lvl="1"/>
            <a:r>
              <a:rPr lang="en-US" altLang="zh-CN" dirty="0"/>
              <a:t>Contrast learning for prediction</a:t>
            </a:r>
          </a:p>
          <a:p>
            <a:r>
              <a:rPr lang="en-US" altLang="zh-CN" dirty="0"/>
              <a:t>Still reading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D31E5A9-3CBB-F325-D0C5-824DAB0D4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121" y="957262"/>
            <a:ext cx="613410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3189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5035503-AF11-1075-A4A8-3B1C9BB7D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23/4/7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5B85872-FBD5-F4AE-AB92-C511F6A35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Update</a:t>
            </a:r>
          </a:p>
          <a:p>
            <a:pPr lvl="1"/>
            <a:r>
              <a:rPr lang="en-US" altLang="zh-CN" dirty="0"/>
              <a:t>Data Preprocessing, ready to use, turn into </a:t>
            </a:r>
            <a:r>
              <a:rPr lang="en-US" altLang="zh-CN" dirty="0" err="1"/>
              <a:t>metrix</a:t>
            </a:r>
            <a:endParaRPr lang="en-US" altLang="zh-CN" dirty="0"/>
          </a:p>
          <a:p>
            <a:pPr lvl="1"/>
            <a:r>
              <a:rPr lang="en-US" altLang="zh-CN" dirty="0"/>
              <a:t>TSTCC code is too long, unfinished reading</a:t>
            </a:r>
          </a:p>
          <a:p>
            <a:pPr lvl="1"/>
            <a:r>
              <a:rPr lang="en-US" altLang="zh-CN" dirty="0"/>
              <a:t>Sorry for wasted some time, but after understand is easy to modify on that code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2" name="内容占位符 8">
            <a:extLst>
              <a:ext uri="{FF2B5EF4-FFF2-40B4-BE49-F238E27FC236}">
                <a16:creationId xmlns:a16="http://schemas.microsoft.com/office/drawing/2014/main" id="{CAAF6DEA-B809-3AA6-A4E5-C5CC88FC5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228" y="3930036"/>
            <a:ext cx="2924856" cy="253179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007FC8D-8564-330B-40C2-5D3C85635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2757" y="4361769"/>
            <a:ext cx="737881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2176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5035503-AF11-1075-A4A8-3B1C9BB7D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23/4/14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5B85872-FBD5-F4AE-AB92-C511F6A35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343" y="1792968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Update</a:t>
            </a:r>
          </a:p>
          <a:p>
            <a:pPr lvl="1"/>
            <a:r>
              <a:rPr lang="en-US" altLang="zh-CN" dirty="0"/>
              <a:t>Do sequence embedding use TSTCC</a:t>
            </a:r>
          </a:p>
          <a:p>
            <a:pPr lvl="1"/>
            <a:r>
              <a:rPr lang="en-US" altLang="zh-CN" dirty="0"/>
              <a:t>Bad performance, not able to cluster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4CAEAB3-79AD-A3B8-B6A7-8688042BE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8161" y="1114992"/>
            <a:ext cx="5351696" cy="517256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9065352-CD3D-4265-54E5-2443E173BA25}"/>
              </a:ext>
            </a:extLst>
          </p:cNvPr>
          <p:cNvSpPr/>
          <p:nvPr/>
        </p:nvSpPr>
        <p:spPr>
          <a:xfrm>
            <a:off x="7402286" y="1690688"/>
            <a:ext cx="1110343" cy="33832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7309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6F196E-7180-E805-C8CB-B0D20CA7B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Reason Discuss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85D053-90EC-72A3-CE15-8B48D340F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Hyperparameters: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Epochs,   lambda,  hidden dimensions</a:t>
            </a:r>
          </a:p>
          <a:p>
            <a:pPr lvl="1"/>
            <a:r>
              <a:rPr lang="en-US" altLang="zh-CN" dirty="0"/>
              <a:t>Overfitting</a:t>
            </a:r>
          </a:p>
          <a:p>
            <a:pPr lvl="1"/>
            <a:r>
              <a:rPr lang="en-US" altLang="zh-CN" dirty="0"/>
              <a:t>What really change performance: </a:t>
            </a:r>
            <a:r>
              <a:rPr lang="en-US" altLang="zh-CN" dirty="0" err="1"/>
              <a:t>downsample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9AD07D3-6D79-2BFA-E3A8-A867E218B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820" y="3783580"/>
            <a:ext cx="9752359" cy="198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1987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8453E6-AAF0-AB5A-668B-006B80BC3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Reason Discuss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041D98-199E-D20C-4CED-ED10DDA4A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482"/>
            <a:ext cx="10515600" cy="4351338"/>
          </a:xfrm>
        </p:spPr>
        <p:txBody>
          <a:bodyPr/>
          <a:lstStyle/>
          <a:p>
            <a:r>
              <a:rPr lang="en-US" altLang="zh-CN" dirty="0"/>
              <a:t>Train set &amp; </a:t>
            </a:r>
            <a:r>
              <a:rPr lang="en-US" altLang="zh-CN" dirty="0" err="1"/>
              <a:t>val</a:t>
            </a:r>
            <a:r>
              <a:rPr lang="en-US" altLang="zh-CN" dirty="0"/>
              <a:t> set different distribution</a:t>
            </a:r>
          </a:p>
          <a:p>
            <a:pPr lvl="1"/>
            <a:r>
              <a:rPr lang="en-US" altLang="zh-CN" dirty="0"/>
              <a:t>25 frames &amp; 100~300 frames</a:t>
            </a:r>
          </a:p>
          <a:p>
            <a:pPr lvl="1"/>
            <a:r>
              <a:rPr lang="en-US" altLang="zh-CN" dirty="0"/>
              <a:t>Eliminate influence of length of sequence</a:t>
            </a:r>
          </a:p>
          <a:p>
            <a:pPr lvl="2"/>
            <a:r>
              <a:rPr lang="en-US" altLang="zh-CN" dirty="0"/>
              <a:t>Meaning : speed of walking</a:t>
            </a:r>
          </a:p>
          <a:p>
            <a:pPr lvl="1"/>
            <a:r>
              <a:rPr lang="en-US" altLang="zh-CN" dirty="0"/>
              <a:t>Design new augmentation method:</a:t>
            </a:r>
          </a:p>
          <a:p>
            <a:pPr lvl="2"/>
            <a:r>
              <a:rPr lang="en-US" altLang="zh-CN" dirty="0"/>
              <a:t>Strong </a:t>
            </a:r>
            <a:r>
              <a:rPr lang="en-US" altLang="zh-CN" dirty="0" err="1"/>
              <a:t>aug</a:t>
            </a:r>
            <a:r>
              <a:rPr lang="en-US" altLang="zh-CN" dirty="0"/>
              <a:t>: noise+ permutation --</a:t>
            </a:r>
            <a:r>
              <a:rPr lang="en-US" altLang="zh-CN" dirty="0">
                <a:sym typeface="Wingdings" panose="05000000000000000000" pitchFamily="2" charset="2"/>
              </a:rPr>
              <a:t>cut &amp; even interpolation</a:t>
            </a:r>
          </a:p>
          <a:p>
            <a:pPr lvl="2"/>
            <a:r>
              <a:rPr lang="en-US" altLang="zh-CN" dirty="0">
                <a:sym typeface="Wingdings" panose="05000000000000000000" pitchFamily="2" charset="2"/>
              </a:rPr>
              <a:t>Weak </a:t>
            </a:r>
            <a:r>
              <a:rPr lang="en-US" altLang="zh-CN" dirty="0" err="1">
                <a:sym typeface="Wingdings" panose="05000000000000000000" pitchFamily="2" charset="2"/>
              </a:rPr>
              <a:t>aug</a:t>
            </a:r>
            <a:r>
              <a:rPr lang="en-US" altLang="zh-CN" dirty="0">
                <a:sym typeface="Wingdings" panose="05000000000000000000" pitchFamily="2" charset="2"/>
              </a:rPr>
              <a:t>: noise +scale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24462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D27746-76E8-A62F-D421-B9D622489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Reason discuss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71620B-797C-52C2-3141-80C99BDA7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Kmeans</a:t>
            </a:r>
            <a:r>
              <a:rPr lang="en-US" altLang="zh-CN" dirty="0"/>
              <a:t> alright</a:t>
            </a:r>
            <a:r>
              <a:rPr lang="zh-CN" altLang="en-US" dirty="0"/>
              <a:t>？</a:t>
            </a:r>
            <a:endParaRPr lang="en-US" altLang="zh-CN" dirty="0"/>
          </a:p>
          <a:p>
            <a:pPr lvl="1"/>
            <a:r>
              <a:rPr lang="en-US" altLang="zh-CN" dirty="0"/>
              <a:t>Contrast learning get Non-Euclidean embedding</a:t>
            </a:r>
          </a:p>
          <a:p>
            <a:pPr lvl="1"/>
            <a:r>
              <a:rPr lang="en-US" altLang="zh-CN" dirty="0"/>
              <a:t>How to</a:t>
            </a:r>
            <a:r>
              <a:rPr lang="zh-CN" altLang="en-US" dirty="0"/>
              <a:t> </a:t>
            </a:r>
            <a:r>
              <a:rPr lang="en-US" altLang="zh-CN" dirty="0"/>
              <a:t>cluster?</a:t>
            </a:r>
            <a:r>
              <a:rPr lang="zh-CN" altLang="en-US" dirty="0"/>
              <a:t>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870060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5035503-AF11-1075-A4A8-3B1C9BB7D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23/4/21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5B85872-FBD5-F4AE-AB92-C511F6A35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Update</a:t>
            </a:r>
          </a:p>
          <a:p>
            <a:pPr lvl="1"/>
            <a:r>
              <a:rPr lang="en-US" altLang="zh-CN" dirty="0"/>
              <a:t>Data Preprocessing/Visualize</a:t>
            </a:r>
          </a:p>
          <a:p>
            <a:pPr lvl="1"/>
            <a:r>
              <a:rPr lang="en-US" altLang="zh-CN" dirty="0"/>
              <a:t>Classification Result</a:t>
            </a:r>
          </a:p>
        </p:txBody>
      </p:sp>
    </p:spTree>
    <p:extLst>
      <p:ext uri="{BB962C8B-B14F-4D97-AF65-F5344CB8AC3E}">
        <p14:creationId xmlns:p14="http://schemas.microsoft.com/office/powerpoint/2010/main" val="3437249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28FE58-E084-62DA-0812-F90A27DBB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62"/>
            <a:ext cx="10515600" cy="1325563"/>
          </a:xfrm>
        </p:spPr>
        <p:txBody>
          <a:bodyPr/>
          <a:lstStyle/>
          <a:p>
            <a:r>
              <a:rPr lang="en-US" altLang="zh-CN" dirty="0"/>
              <a:t>Extremely bad Japanese Train Set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4DD1C37-9E78-1A6F-E36B-2E847C57B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2508" y="137141"/>
            <a:ext cx="2291520" cy="174864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8F18154-C1C4-862F-25DE-813F64FA8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71" y="931632"/>
            <a:ext cx="7761514" cy="72532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A25CAB0-B1DA-F60C-B39A-23D9C7474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254" y="1865676"/>
            <a:ext cx="3030519" cy="153887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538AC6ED-0AEA-72FD-2FB4-C36AA2A82109}"/>
              </a:ext>
            </a:extLst>
          </p:cNvPr>
          <p:cNvSpPr txBox="1"/>
          <p:nvPr/>
        </p:nvSpPr>
        <p:spPr>
          <a:xfrm>
            <a:off x="141956" y="3613268"/>
            <a:ext cx="379911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Randomly choose sequence 2032 as example:</a:t>
            </a:r>
          </a:p>
          <a:p>
            <a:r>
              <a:rPr lang="en-US" altLang="zh-CN" dirty="0"/>
              <a:t>Estimate more than 40% skeleton wrong</a:t>
            </a:r>
          </a:p>
          <a:p>
            <a:r>
              <a:rPr lang="en-US" altLang="zh-CN" dirty="0"/>
              <a:t>Some noise deal: &gt;700 is noise , use last time point 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http://www.fanyigou.com/trans/translate/readDocs.html?tid=45694756</a:t>
            </a:r>
            <a:endParaRPr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CE9684CA-C0F1-3BF8-471A-E6D4B84F68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7310" y="3404550"/>
            <a:ext cx="2588545" cy="1721283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AF48337B-4309-033D-C09D-187C2786C1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4462" y="1627533"/>
            <a:ext cx="2421268" cy="157664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0F737188-8436-D0C4-7B33-B6A4A7ADEC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6335" y="1627533"/>
            <a:ext cx="2224676" cy="1538874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4541524C-8F3C-E65D-51FF-C8DB989B62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27653" y="3257704"/>
            <a:ext cx="2421269" cy="1691239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B447AC2C-FA24-3471-07A9-AF76B2DB9C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08867" y="3404550"/>
            <a:ext cx="2345938" cy="1604808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DBD75F85-CAA2-999F-16EE-BCEE4911ED0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33410" y="1686209"/>
            <a:ext cx="2345937" cy="1571495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6C10D531-C63B-C88D-F91F-78A0510B406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27653" y="4923174"/>
            <a:ext cx="2147234" cy="1626515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3498D6B0-11CB-5972-9F72-99B9563A35D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76319" y="5326209"/>
            <a:ext cx="4877481" cy="215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9004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91979B-09C4-E7D6-8BE6-70D7F8A97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250372"/>
            <a:ext cx="6825343" cy="984704"/>
          </a:xfrm>
        </p:spPr>
        <p:txBody>
          <a:bodyPr/>
          <a:lstStyle/>
          <a:p>
            <a:r>
              <a:rPr lang="en-US" altLang="zh-CN" dirty="0"/>
              <a:t>Some kind of bad Test Set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9E6BDD1-63B3-71BD-DDCD-366C46584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57" y="1235076"/>
            <a:ext cx="1219200" cy="47339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091F6E1-9541-C855-9655-CC502DD79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125" y="1234156"/>
            <a:ext cx="1449161" cy="485141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3ADD7B8-80A6-EE25-8C71-7AE59397B5EB}"/>
              </a:ext>
            </a:extLst>
          </p:cNvPr>
          <p:cNvSpPr txBox="1"/>
          <p:nvPr/>
        </p:nvSpPr>
        <p:spPr>
          <a:xfrm>
            <a:off x="3984171" y="1234156"/>
            <a:ext cx="7206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Preprocess: Normalize: set chest always 0,0,</a:t>
            </a:r>
          </a:p>
          <a:p>
            <a:r>
              <a:rPr lang="en-US" altLang="zh-CN" dirty="0"/>
              <a:t>Another thought: remove opposite limbs from camera 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2DE4DC3-E7C2-5C25-E6E1-9B603E6D1BCD}"/>
              </a:ext>
            </a:extLst>
          </p:cNvPr>
          <p:cNvSpPr txBox="1"/>
          <p:nvPr/>
        </p:nvSpPr>
        <p:spPr>
          <a:xfrm>
            <a:off x="3984171" y="2406134"/>
            <a:ext cx="75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Hard to find period manually: tried </a:t>
            </a:r>
            <a:r>
              <a:rPr lang="en-US" altLang="zh-CN" b="0" i="0" dirty="0">
                <a:solidFill>
                  <a:srgbClr val="3E3E3E"/>
                </a:solidFill>
                <a:effectLst/>
                <a:latin typeface="Segoe UI" panose="020B0502040204020203" pitchFamily="34" charset="0"/>
              </a:rPr>
              <a:t>Fourier method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9432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5D21E56-57AB-A949-BB99-8AB7831E0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28" y="134294"/>
            <a:ext cx="10384972" cy="370891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4D449E3-7927-47B7-7BC7-F562C93D7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0742" y="3843213"/>
            <a:ext cx="6704920" cy="93412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A360764-618E-53F0-33EC-E9499AC9DD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230" y="5119797"/>
            <a:ext cx="5738956" cy="126660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5F73ACC-C8FE-87C3-B3E0-180981C1B8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0573" y="5119797"/>
            <a:ext cx="5177118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3962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FF3FA5-332E-0167-A243-8FEFB6053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About cluster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3D2C55-5A54-85CC-AE94-27BA40A6C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 cluster</a:t>
            </a:r>
          </a:p>
          <a:p>
            <a:r>
              <a:rPr lang="en-US" altLang="zh-CN" dirty="0"/>
              <a:t>Maybe misunderstanding</a:t>
            </a:r>
          </a:p>
          <a:p>
            <a:endParaRPr lang="zh-CN" altLang="en-US" dirty="0"/>
          </a:p>
        </p:txBody>
      </p:sp>
      <p:pic>
        <p:nvPicPr>
          <p:cNvPr id="5" name="图片 4" descr="表格&#10;&#10;描述已自动生成">
            <a:extLst>
              <a:ext uri="{FF2B5EF4-FFF2-40B4-BE49-F238E27FC236}">
                <a16:creationId xmlns:a16="http://schemas.microsoft.com/office/drawing/2014/main" id="{663D129B-E9B8-25BF-F610-B77316B008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221" y="899842"/>
            <a:ext cx="5443066" cy="1322254"/>
          </a:xfrm>
          <a:prstGeom prst="rect">
            <a:avLst/>
          </a:prstGeom>
        </p:spPr>
      </p:pic>
      <p:pic>
        <p:nvPicPr>
          <p:cNvPr id="7" name="图片 6" descr="文本&#10;&#10;描述已自动生成">
            <a:extLst>
              <a:ext uri="{FF2B5EF4-FFF2-40B4-BE49-F238E27FC236}">
                <a16:creationId xmlns:a16="http://schemas.microsoft.com/office/drawing/2014/main" id="{BFD9D8D5-B6EB-B2C2-BAF7-87D452E2AE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45" y="3538402"/>
            <a:ext cx="5679684" cy="1322254"/>
          </a:xfrm>
          <a:prstGeom prst="rect">
            <a:avLst/>
          </a:prstGeom>
        </p:spPr>
      </p:pic>
      <p:pic>
        <p:nvPicPr>
          <p:cNvPr id="9" name="图片 8" descr="电脑屏幕截图&#10;&#10;低可信度描述已自动生成">
            <a:extLst>
              <a:ext uri="{FF2B5EF4-FFF2-40B4-BE49-F238E27FC236}">
                <a16:creationId xmlns:a16="http://schemas.microsoft.com/office/drawing/2014/main" id="{57C45DBB-1DBC-94F1-77C0-27174D3BF8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196" y="2756813"/>
            <a:ext cx="3983036" cy="279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346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0B7F1-0C3F-D6D8-488F-DB891095B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 Result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D97407BB-FC1B-F188-740F-DC6BF36633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0459" y="4661340"/>
            <a:ext cx="5951540" cy="1249089"/>
          </a:xfr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3E8C8A2-7F57-C911-C9C8-B79D571BC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418" y="4609536"/>
            <a:ext cx="5721123" cy="135269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82C3684-E7FC-4FDA-D705-FEABB36E3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6150" y="365125"/>
            <a:ext cx="4220159" cy="407889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21A2591-FD9B-3C83-635A-C7FDB745A173}"/>
              </a:ext>
            </a:extLst>
          </p:cNvPr>
          <p:cNvSpPr txBox="1"/>
          <p:nvPr/>
        </p:nvSpPr>
        <p:spPr>
          <a:xfrm>
            <a:off x="957943" y="1602134"/>
            <a:ext cx="5573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Conclusion: unsupervised pretrain + linear head &gt; random initial supervise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23981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DD43A8-8F9C-A00E-3FB8-C43F8369A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6686"/>
            <a:ext cx="10515600" cy="5741534"/>
          </a:xfrm>
        </p:spPr>
        <p:txBody>
          <a:bodyPr/>
          <a:lstStyle/>
          <a:p>
            <a:r>
              <a:rPr lang="en-US" altLang="zh-CN" dirty="0"/>
              <a:t>Next Step</a:t>
            </a:r>
          </a:p>
          <a:p>
            <a:pPr lvl="1"/>
            <a:r>
              <a:rPr lang="en-US" altLang="zh-CN" dirty="0"/>
              <a:t>Start writing thesis, related works, introduction so on, DDL at May 16</a:t>
            </a:r>
            <a:r>
              <a:rPr lang="en-US" altLang="zh-CN" baseline="30000" dirty="0"/>
              <a:t>th</a:t>
            </a:r>
          </a:p>
          <a:p>
            <a:pPr lvl="2"/>
            <a:r>
              <a:rPr lang="en-US" altLang="zh-CN" baseline="30000" dirty="0"/>
              <a:t>(may need only one week because of </a:t>
            </a:r>
            <a:r>
              <a:rPr lang="en-US" altLang="zh-CN" baseline="30000" dirty="0" err="1"/>
              <a:t>chatGPT</a:t>
            </a:r>
            <a:r>
              <a:rPr lang="en-US" altLang="zh-CN" baseline="30000" dirty="0"/>
              <a:t>, bad English.)</a:t>
            </a:r>
            <a:endParaRPr lang="en-US" altLang="zh-CN" dirty="0"/>
          </a:p>
          <a:p>
            <a:pPr lvl="1"/>
            <a:r>
              <a:rPr lang="en-US" altLang="zh-CN" dirty="0"/>
              <a:t>Look at what is wrongly classified.</a:t>
            </a:r>
          </a:p>
          <a:p>
            <a:pPr lvl="1"/>
            <a:r>
              <a:rPr lang="en-US" altLang="zh-CN" dirty="0"/>
              <a:t>Can 3*cov1d fully get information? Try new backbone model</a:t>
            </a:r>
          </a:p>
          <a:p>
            <a:pPr lvl="1"/>
            <a:r>
              <a:rPr lang="en-US" altLang="zh-CN" dirty="0"/>
              <a:t>Preprocessing: Throw away opposite side limb?</a:t>
            </a:r>
          </a:p>
          <a:p>
            <a:pPr lvl="1"/>
            <a:r>
              <a:rPr lang="en-US" altLang="zh-CN" dirty="0"/>
              <a:t>Modify contrastive model?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47698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52553B-D07B-66B4-C90B-2666E8D5C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23/5/9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3026B3-64AA-1EF8-456E-A49931F5A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Writing thesis</a:t>
            </a:r>
          </a:p>
          <a:p>
            <a:r>
              <a:rPr lang="en-US" altLang="zh-CN" dirty="0"/>
              <a:t>conclusion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81912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29AB63-1812-3BD0-14CA-834664CF3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6CAF0E-CF58-B5C8-0701-763B7E804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86139"/>
            <a:ext cx="10602687" cy="4351338"/>
          </a:xfrm>
        </p:spPr>
        <p:txBody>
          <a:bodyPr/>
          <a:lstStyle/>
          <a:p>
            <a:r>
              <a:rPr lang="en-US" altLang="zh-CN" dirty="0"/>
              <a:t>A stupid toy:</a:t>
            </a:r>
            <a:r>
              <a:rPr lang="zh-CN" altLang="en-US" dirty="0"/>
              <a:t> </a:t>
            </a:r>
            <a:r>
              <a:rPr lang="en-US" altLang="zh-CN" dirty="0"/>
              <a:t>because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quality, accuracy not better than 75%</a:t>
            </a:r>
          </a:p>
          <a:p>
            <a:r>
              <a:rPr lang="en-US" altLang="zh-CN" dirty="0"/>
              <a:t>Experiments: </a:t>
            </a:r>
          </a:p>
          <a:p>
            <a:pPr lvl="1"/>
            <a:r>
              <a:rPr lang="en-US" altLang="zh-CN" dirty="0"/>
              <a:t>Dataset: for supervised: 18 training data (after augmentation by </a:t>
            </a:r>
            <a:r>
              <a:rPr lang="en-US" altLang="zh-CN" dirty="0" err="1"/>
              <a:t>scaling+jitter</a:t>
            </a:r>
            <a:r>
              <a:rPr lang="en-US" altLang="zh-CN" dirty="0"/>
              <a:t>: 900), 162 test data, for self-supervised: 18000 training </a:t>
            </a:r>
          </a:p>
          <a:p>
            <a:endParaRPr lang="zh-CN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3D8CB8F7-EC0C-008E-69A5-834D9CF1D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480486"/>
              </p:ext>
            </p:extLst>
          </p:nvPr>
        </p:nvGraphicFramePr>
        <p:xfrm>
          <a:off x="1770742" y="3544093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12680902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8824338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4851687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6261052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761871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Method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CNN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LSTM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transformer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CNN+spatial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550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Base acc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0.559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0.553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0.529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0.629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264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Pretrained acc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0.591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0.572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0.554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0.712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054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15165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26DBA-588F-3D3C-0223-DEAF4F761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BC08F8-32FB-DD4C-A34C-DC9573580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More information in spatial.</a:t>
            </a:r>
          </a:p>
          <a:p>
            <a:r>
              <a:rPr lang="en-US" altLang="zh-CN" dirty="0"/>
              <a:t>Contrast learning pretrain can improve performance:</a:t>
            </a:r>
          </a:p>
          <a:p>
            <a:pPr lvl="1"/>
            <a:r>
              <a:rPr lang="en-US" altLang="zh-CN" dirty="0"/>
              <a:t>More information, not similar as CV</a:t>
            </a:r>
          </a:p>
        </p:txBody>
      </p:sp>
    </p:spTree>
    <p:extLst>
      <p:ext uri="{BB962C8B-B14F-4D97-AF65-F5344CB8AC3E}">
        <p14:creationId xmlns:p14="http://schemas.microsoft.com/office/powerpoint/2010/main" val="29359803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33A940-51E5-5DE8-778E-496445CB5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abstract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9DFDCD-8761-9D83-A702-DD550ACC5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This thesis proposes a deep learning model to accurately classify knee osteoarthritis (KOH), Parkinson’s disease (PD), and normal (NM) gait based on human skeleton data extracted by a popular human body </a:t>
            </a:r>
            <a:r>
              <a:rPr lang="en-US" altLang="zh-CN" dirty="0" err="1"/>
              <a:t>keypoints</a:t>
            </a:r>
            <a:r>
              <a:rPr lang="en-US" altLang="zh-CN" dirty="0"/>
              <a:t> detection tool, </a:t>
            </a:r>
            <a:r>
              <a:rPr lang="en-US" altLang="zh-CN" dirty="0" err="1"/>
              <a:t>OpenPose</a:t>
            </a:r>
            <a:r>
              <a:rPr lang="en-US" altLang="zh-CN" dirty="0"/>
              <a:t> from walking videos. The primary challenge addressed in this task is building a highly accurate model with an extremely limited and noisy training set, which is a common issue in the medical domain due to the difficulty of obtaining patient data. To overcome this challenge, we propose a novel approach that leverages a contrastively pretrained model to transfer knowledge from a differently distributed dataset, significantly enhancing the model's performance when handling small and low-quality training sets. This work shows the feasibility of using pretrained deep learning models in medical analysis, even with limited and noisy training dataset.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6574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06EEDA-9A44-9136-78D0-F27F79B0C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172" y="849086"/>
            <a:ext cx="10515600" cy="5872163"/>
          </a:xfrm>
        </p:spPr>
        <p:txBody>
          <a:bodyPr/>
          <a:lstStyle/>
          <a:p>
            <a:r>
              <a:rPr lang="en-US" altLang="zh-CN" dirty="0"/>
              <a:t>Latest improvement should be research about pose estimation</a:t>
            </a:r>
          </a:p>
          <a:p>
            <a:r>
              <a:rPr lang="en-US" altLang="zh-CN" dirty="0" err="1"/>
              <a:t>Deeplabcut</a:t>
            </a:r>
            <a:r>
              <a:rPr lang="zh-CN" altLang="en-US" dirty="0"/>
              <a:t> </a:t>
            </a:r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run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benchmark</a:t>
            </a:r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09C2D6F-174A-07A1-D100-31F25FA53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212" y="2453367"/>
            <a:ext cx="879157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836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EBC890-AA04-DF6D-53F5-3498EB2F5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Contrastive learning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C19CFE-BB55-7CED-0545-1412FFC50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SimCLR</a:t>
            </a:r>
            <a:r>
              <a:rPr lang="en-US" altLang="zh-CN" dirty="0"/>
              <a:t> framework, ICML 2020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040E1E0-9C43-3DBF-CFFE-3688FD752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249" y="2282825"/>
            <a:ext cx="520065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132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1E7EEC-2E75-7C63-E743-6686FA78B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Naïve thinking</a:t>
            </a:r>
            <a:endParaRPr lang="zh-CN" altLang="en-US" dirty="0"/>
          </a:p>
        </p:txBody>
      </p:sp>
      <p:pic>
        <p:nvPicPr>
          <p:cNvPr id="7" name="图片 6" descr="图示&#10;&#10;描述已自动生成">
            <a:extLst>
              <a:ext uri="{FF2B5EF4-FFF2-40B4-BE49-F238E27FC236}">
                <a16:creationId xmlns:a16="http://schemas.microsoft.com/office/drawing/2014/main" id="{66EC6831-B82B-C8C3-E02D-38032D2EEE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844" y="1345532"/>
            <a:ext cx="6435242" cy="543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032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7B722A-198A-D055-F69C-BB6218AB9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Very </a:t>
            </a:r>
            <a:r>
              <a:rPr lang="en-US" altLang="zh-CN" dirty="0" err="1"/>
              <a:t>very</a:t>
            </a:r>
            <a:r>
              <a:rPr lang="en-US" altLang="zh-CN" dirty="0"/>
              <a:t> naïve, someone must have done</a:t>
            </a:r>
          </a:p>
          <a:p>
            <a:r>
              <a:rPr lang="en-US" altLang="zh-CN" dirty="0"/>
              <a:t>Related paper reading</a:t>
            </a:r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5923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23A0D2-296B-F070-A537-9527A6C70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813254"/>
            <a:ext cx="10515600" cy="4351338"/>
          </a:xfrm>
        </p:spPr>
        <p:txBody>
          <a:bodyPr/>
          <a:lstStyle/>
          <a:p>
            <a:r>
              <a:rPr lang="en-US" altLang="zh-CN" dirty="0"/>
              <a:t>This week:</a:t>
            </a:r>
          </a:p>
          <a:p>
            <a:pPr lvl="1"/>
            <a:r>
              <a:rPr lang="en-US" altLang="zh-CN" dirty="0"/>
              <a:t>Contrastive learning paper research</a:t>
            </a:r>
          </a:p>
          <a:p>
            <a:pPr lvl="1"/>
            <a:r>
              <a:rPr lang="en-US" altLang="zh-CN" dirty="0"/>
              <a:t>Pose estimation paper research</a:t>
            </a:r>
          </a:p>
          <a:p>
            <a:pPr lvl="1"/>
            <a:r>
              <a:rPr lang="en-US" altLang="zh-CN" dirty="0"/>
              <a:t>DLC benchmark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9225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5035503-AF11-1075-A4A8-3B1C9BB7D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23/3/10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5B85872-FBD5-F4AE-AB92-C511F6A35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Update: </a:t>
            </a:r>
          </a:p>
          <a:p>
            <a:pPr lvl="1"/>
            <a:r>
              <a:rPr lang="en-US" altLang="zh-CN" dirty="0"/>
              <a:t>Paper research: contrastive learning, anomaly detection</a:t>
            </a:r>
          </a:p>
          <a:p>
            <a:r>
              <a:rPr lang="en-US" altLang="zh-CN" dirty="0"/>
              <a:t>Question:</a:t>
            </a:r>
          </a:p>
          <a:p>
            <a:pPr lvl="1"/>
            <a:r>
              <a:rPr lang="en-US" altLang="zh-CN" dirty="0"/>
              <a:t>How to define normal?</a:t>
            </a:r>
          </a:p>
          <a:p>
            <a:pPr lvl="1"/>
            <a:r>
              <a:rPr lang="en-US" altLang="zh-CN" dirty="0"/>
              <a:t>Dataset.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67913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2442</TotalTime>
  <Words>854</Words>
  <Application>Microsoft Office PowerPoint</Application>
  <PresentationFormat>宽屏</PresentationFormat>
  <Paragraphs>176</Paragraphs>
  <Slides>36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1" baseType="lpstr">
      <vt:lpstr>等线</vt:lpstr>
      <vt:lpstr>等线 Light</vt:lpstr>
      <vt:lpstr>Arial</vt:lpstr>
      <vt:lpstr>Segoe UI</vt:lpstr>
      <vt:lpstr>Office 主题​​</vt:lpstr>
      <vt:lpstr>23/2/29</vt:lpstr>
      <vt:lpstr>Deeplabcut</vt:lpstr>
      <vt:lpstr>PowerPoint 演示文稿</vt:lpstr>
      <vt:lpstr>PowerPoint 演示文稿</vt:lpstr>
      <vt:lpstr>Contrastive learning</vt:lpstr>
      <vt:lpstr>Naïve thinking</vt:lpstr>
      <vt:lpstr>PowerPoint 演示文稿</vt:lpstr>
      <vt:lpstr>PowerPoint 演示文稿</vt:lpstr>
      <vt:lpstr>23/3/10</vt:lpstr>
      <vt:lpstr>Contrastive learning Paper Research</vt:lpstr>
      <vt:lpstr>Anomoly detecion</vt:lpstr>
      <vt:lpstr>23/3/16</vt:lpstr>
      <vt:lpstr>23/3/24</vt:lpstr>
      <vt:lpstr>23/3/31</vt:lpstr>
      <vt:lpstr>Dataset</vt:lpstr>
      <vt:lpstr>Interesting paper</vt:lpstr>
      <vt:lpstr>Interesting paper</vt:lpstr>
      <vt:lpstr>Baseline</vt:lpstr>
      <vt:lpstr>Baseline</vt:lpstr>
      <vt:lpstr>PowerPoint 演示文稿</vt:lpstr>
      <vt:lpstr>Baseline</vt:lpstr>
      <vt:lpstr>23/4/7</vt:lpstr>
      <vt:lpstr>23/4/14</vt:lpstr>
      <vt:lpstr>Reason Discuss</vt:lpstr>
      <vt:lpstr>Reason Discuss</vt:lpstr>
      <vt:lpstr>Reason discuss</vt:lpstr>
      <vt:lpstr>23/4/21</vt:lpstr>
      <vt:lpstr>Extremely bad Japanese Train Set</vt:lpstr>
      <vt:lpstr>Some kind of bad Test Set</vt:lpstr>
      <vt:lpstr>About cluster</vt:lpstr>
      <vt:lpstr>Experiment Result</vt:lpstr>
      <vt:lpstr>PowerPoint 演示文稿</vt:lpstr>
      <vt:lpstr>23/5/9</vt:lpstr>
      <vt:lpstr>conclusion</vt:lpstr>
      <vt:lpstr>conclusion</vt:lpstr>
      <vt:lpstr>abstract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23/2/29</dc:title>
  <dc:creator>CAO NING</dc:creator>
  <cp:lastModifiedBy>CAO NING</cp:lastModifiedBy>
  <cp:revision>37</cp:revision>
  <dcterms:created xsi:type="dcterms:W3CDTF">2023-02-28T13:10:07Z</dcterms:created>
  <dcterms:modified xsi:type="dcterms:W3CDTF">2023-05-08T22:18:55Z</dcterms:modified>
</cp:coreProperties>
</file>