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84" r:id="rId1"/>
  </p:sldMasterIdLst>
  <p:notesMasterIdLst>
    <p:notesMasterId r:id="rId47"/>
  </p:notesMasterIdLst>
  <p:handoutMasterIdLst>
    <p:handoutMasterId r:id="rId48"/>
  </p:handoutMasterIdLst>
  <p:sldIdLst>
    <p:sldId id="923" r:id="rId2"/>
    <p:sldId id="257" r:id="rId3"/>
    <p:sldId id="884" r:id="rId4"/>
    <p:sldId id="849" r:id="rId5"/>
    <p:sldId id="859" r:id="rId6"/>
    <p:sldId id="860" r:id="rId7"/>
    <p:sldId id="885" r:id="rId8"/>
    <p:sldId id="886" r:id="rId9"/>
    <p:sldId id="861" r:id="rId10"/>
    <p:sldId id="924" r:id="rId11"/>
    <p:sldId id="896" r:id="rId12"/>
    <p:sldId id="925" r:id="rId13"/>
    <p:sldId id="850" r:id="rId14"/>
    <p:sldId id="926" r:id="rId15"/>
    <p:sldId id="927" r:id="rId16"/>
    <p:sldId id="915" r:id="rId17"/>
    <p:sldId id="898" r:id="rId18"/>
    <p:sldId id="928" r:id="rId19"/>
    <p:sldId id="851" r:id="rId20"/>
    <p:sldId id="901" r:id="rId21"/>
    <p:sldId id="902" r:id="rId22"/>
    <p:sldId id="929" r:id="rId23"/>
    <p:sldId id="919" r:id="rId24"/>
    <p:sldId id="920" r:id="rId25"/>
    <p:sldId id="921" r:id="rId26"/>
    <p:sldId id="930" r:id="rId27"/>
    <p:sldId id="931" r:id="rId28"/>
    <p:sldId id="903" r:id="rId29"/>
    <p:sldId id="904" r:id="rId30"/>
    <p:sldId id="905" r:id="rId31"/>
    <p:sldId id="906" r:id="rId32"/>
    <p:sldId id="907" r:id="rId33"/>
    <p:sldId id="908" r:id="rId34"/>
    <p:sldId id="909" r:id="rId35"/>
    <p:sldId id="932" r:id="rId36"/>
    <p:sldId id="933" r:id="rId37"/>
    <p:sldId id="910" r:id="rId38"/>
    <p:sldId id="911" r:id="rId39"/>
    <p:sldId id="912" r:id="rId40"/>
    <p:sldId id="922" r:id="rId41"/>
    <p:sldId id="935" r:id="rId42"/>
    <p:sldId id="936" r:id="rId43"/>
    <p:sldId id="848" r:id="rId44"/>
    <p:sldId id="895" r:id="rId45"/>
    <p:sldId id="914" r:id="rId4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00FF"/>
    <a:srgbClr val="00FF00"/>
    <a:srgbClr val="00FF50"/>
    <a:srgbClr val="660066"/>
    <a:srgbClr val="006B97"/>
    <a:srgbClr val="95CA18"/>
    <a:srgbClr val="222222"/>
    <a:srgbClr val="0033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66" autoAdjust="0"/>
    <p:restoredTop sz="96866" autoAdjust="0"/>
  </p:normalViewPr>
  <p:slideViewPr>
    <p:cSldViewPr>
      <p:cViewPr varScale="1">
        <p:scale>
          <a:sx n="70" d="100"/>
          <a:sy n="70" d="100"/>
        </p:scale>
        <p:origin x="16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814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fld id="{5FB268C1-EBA5-472B-95A2-ACDC594F0C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3198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fld id="{612892AD-D06F-49D3-B304-FCD6871967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919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892AD-D06F-49D3-B304-FCD6871967F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2760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6FB793-FA87-43F9-8C05-4D9B0D30B80F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500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6FB793-FA87-43F9-8C05-4D9B0D30B80F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940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6FB793-FA87-43F9-8C05-4D9B0D30B80F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9669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099BE0-343E-4BC5-BF86-C22F4804BFC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9872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099BE0-343E-4BC5-BF86-C22F4804BFC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8707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099BE0-343E-4BC5-BF86-C22F4804BFC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9929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099BE0-343E-4BC5-BF86-C22F4804BFC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350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099BE0-343E-4BC5-BF86-C22F4804BFC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5845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099BE0-343E-4BC5-BF86-C22F4804BFC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309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3A2E15-A9D7-433B-A5C8-4CED11A5E45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8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0ADDD5-0EE2-4E78-9675-A75E36C6BCD9}" type="slidenum">
              <a:rPr lang="en-US" smtClean="0"/>
              <a:pPr>
                <a:defRPr/>
              </a:pPr>
              <a:t>2</a:t>
            </a:fld>
            <a:endParaRPr lang="en-US" dirty="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742140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3A2E15-A9D7-433B-A5C8-4CED11A5E45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4567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3A2E15-A9D7-433B-A5C8-4CED11A5E455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6614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3A2E15-A9D7-433B-A5C8-4CED11A5E45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714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3A2E15-A9D7-433B-A5C8-4CED11A5E455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9376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3A2E15-A9D7-433B-A5C8-4CED11A5E455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1125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3A2E15-A9D7-433B-A5C8-4CED11A5E455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5143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3A2E15-A9D7-433B-A5C8-4CED11A5E455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6951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3A2E15-A9D7-433B-A5C8-4CED11A5E455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7128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3A2E15-A9D7-433B-A5C8-4CED11A5E455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258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3A2E15-A9D7-433B-A5C8-4CED11A5E455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120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E20E62-50BB-42A5-973F-E2C9FCE1C844}" type="slidenum">
              <a:rPr lang="en-US" smtClean="0"/>
              <a:pPr>
                <a:defRPr/>
              </a:pPr>
              <a:t>3</a:t>
            </a:fld>
            <a:endParaRPr lang="en-US" dirty="0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5702506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3A2E15-A9D7-433B-A5C8-4CED11A5E455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6598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3A2E15-A9D7-433B-A5C8-4CED11A5E455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0010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3A2E15-A9D7-433B-A5C8-4CED11A5E455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365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3A2E15-A9D7-433B-A5C8-4CED11A5E455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2991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3A2E15-A9D7-433B-A5C8-4CED11A5E455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7898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3A2E15-A9D7-433B-A5C8-4CED11A5E455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2712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3A2E15-A9D7-433B-A5C8-4CED11A5E455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7878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3A2E15-A9D7-433B-A5C8-4CED11A5E455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7963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3A2E15-A9D7-433B-A5C8-4CED11A5E455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6804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3A2E15-A9D7-433B-A5C8-4CED11A5E455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168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8146BC-D9E4-4BB4-AD8E-5D112FA0DDA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1346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3A2E15-A9D7-433B-A5C8-4CED11A5E455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16157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3A2E15-A9D7-433B-A5C8-4CED11A5E455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309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3A2E15-A9D7-433B-A5C8-4CED11A5E455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47308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722FC1-D7E3-4790-B80D-77DACABF14C5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90615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6810F9-B77E-4ADB-968F-5A2EB5CBB658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89151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6810F9-B77E-4ADB-968F-5A2EB5CBB658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391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1DB006-1A8A-4833-861C-FE9AAF988DE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33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A5E607-02CF-46DC-8E84-2568ED75178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473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D306CA-BE80-4FE4-8DE4-B601723E566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057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18E416-2724-4D2C-9E22-1F328EC8A819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012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6FB793-FA87-43F9-8C05-4D9B0D30B80F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976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20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3962400"/>
            <a:ext cx="28325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57400" y="3810000"/>
            <a:ext cx="5029200" cy="1600200"/>
          </a:xfrm>
        </p:spPr>
        <p:txBody>
          <a:bodyPr/>
          <a:lstStyle>
            <a:lvl1pPr marL="0" indent="0" algn="l">
              <a:buNone/>
              <a:defRPr sz="3200" b="1" i="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Chapter #</a:t>
            </a:r>
          </a:p>
          <a:p>
            <a:r>
              <a:rPr lang="en-US" dirty="0" smtClean="0"/>
              <a:t>Chapter Title Goes Here</a:t>
            </a:r>
            <a:endParaRPr lang="en-US" dirty="0"/>
          </a:p>
        </p:txBody>
      </p:sp>
      <p:pic>
        <p:nvPicPr>
          <p:cNvPr id="86018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609600"/>
            <a:ext cx="5879714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7BA265-0841-42E9-88FB-29E8422BD9B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Android Boot Camp for Developers Using Java, 3rd 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7BA265-0841-42E9-88FB-29E8422BD9B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Android Boot Camp for Developers Using Java, 3rd 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7BA265-0841-42E9-88FB-29E8422BD9B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Android Boot Camp for Developers Using Java, 3rd 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95CA1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077200" cy="4495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rgbClr val="95CA18"/>
                </a:solidFill>
                <a:latin typeface="+mn-lt"/>
              </a:defRPr>
            </a:lvl1pPr>
          </a:lstStyle>
          <a:p>
            <a:pPr>
              <a:defRPr/>
            </a:pPr>
            <a:fld id="{C77BA265-0841-42E9-88FB-29E8422BD9B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533400" y="6248400"/>
            <a:ext cx="5486400" cy="457200"/>
          </a:xfrm>
          <a:prstGeom prst="rect">
            <a:avLst/>
          </a:prstGeom>
        </p:spPr>
        <p:txBody>
          <a:bodyPr/>
          <a:lstStyle>
            <a:lvl1pPr algn="l">
              <a:defRPr b="0">
                <a:solidFill>
                  <a:srgbClr val="95CA18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Android Boot Camp for Developers Using Java, 3rd Ed.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 flipH="1">
            <a:off x="609600" y="1295400"/>
            <a:ext cx="8001000" cy="0"/>
          </a:xfrm>
          <a:prstGeom prst="line">
            <a:avLst/>
          </a:prstGeom>
          <a:ln w="19050">
            <a:solidFill>
              <a:srgbClr val="006B9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H="1">
            <a:off x="533400" y="6324600"/>
            <a:ext cx="5943600" cy="0"/>
          </a:xfrm>
          <a:prstGeom prst="line">
            <a:avLst/>
          </a:prstGeom>
          <a:ln w="19050">
            <a:solidFill>
              <a:srgbClr val="66006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H="1">
            <a:off x="609600" y="1371600"/>
            <a:ext cx="5943600" cy="0"/>
          </a:xfrm>
          <a:prstGeom prst="line">
            <a:avLst/>
          </a:prstGeom>
          <a:ln w="19050">
            <a:solidFill>
              <a:srgbClr val="66006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 userDrawn="1"/>
        </p:nvSpPr>
        <p:spPr>
          <a:xfrm>
            <a:off x="4800600" y="6324600"/>
            <a:ext cx="320040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tx1"/>
                </a:solidFill>
              </a:rPr>
              <a:t>© 2016 Cengage Learning®. May not be scanned, copied or duplicated, or posted to a publicly accessible website, in whole or in part.</a:t>
            </a:r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7BA265-0841-42E9-88FB-29E8422BD9B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Android Boot Camp for Developers Using Java, 3rd 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7BA265-0841-42E9-88FB-29E8422BD9B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Android Boot Camp for Developers Using Java, 3rd 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7BA265-0841-42E9-88FB-29E8422BD9B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Android Boot Camp for Developers Using Java, 3rd 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7BA265-0841-42E9-88FB-29E8422BD9B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Android Boot Camp for Developers Using Java, 3rd 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7BA265-0841-42E9-88FB-29E8422BD9B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Android Boot Camp for Developers Using Java, 3rd 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7BA265-0841-42E9-88FB-29E8422BD9B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Android Boot Camp for Developers Using Java, 3rd 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7BA265-0841-42E9-88FB-29E8422BD9B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Android Boot Camp for Developers Using Java, 3rd Ed.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95CA18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77BA265-0841-42E9-88FB-29E8422BD9B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533400" y="6356350"/>
            <a:ext cx="548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rgbClr val="95CA18"/>
                </a:solidFill>
                <a:latin typeface="+mn-lt"/>
              </a:defRPr>
            </a:lvl1pPr>
          </a:lstStyle>
          <a:p>
            <a:pPr algn="l"/>
            <a:r>
              <a:rPr lang="en-US" smtClean="0"/>
              <a:t>Android Boot Camp for Developers Using Java, 3rd Ed.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95" r:id="rId1"/>
    <p:sldLayoutId id="2147484796" r:id="rId2"/>
    <p:sldLayoutId id="2147484797" r:id="rId3"/>
    <p:sldLayoutId id="2147484798" r:id="rId4"/>
    <p:sldLayoutId id="2147484799" r:id="rId5"/>
    <p:sldLayoutId id="2147484800" r:id="rId6"/>
    <p:sldLayoutId id="2147484801" r:id="rId7"/>
    <p:sldLayoutId id="2147484802" r:id="rId8"/>
    <p:sldLayoutId id="2147484803" r:id="rId9"/>
    <p:sldLayoutId id="2147484804" r:id="rId10"/>
    <p:sldLayoutId id="2147484805" r:id="rId11"/>
    <p:sldLayoutId id="2147484819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5CA18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3600" b="1" dirty="0" smtClean="0">
                <a:solidFill>
                  <a:srgbClr val="95CA18"/>
                </a:solidFill>
              </a:rPr>
              <a:t>Android Boot Camp for Developers Using Java, 3E</a:t>
            </a:r>
          </a:p>
          <a:p>
            <a:pPr>
              <a:buNone/>
            </a:pPr>
            <a:endParaRPr lang="en-US" sz="2000" b="1" dirty="0" smtClean="0">
              <a:solidFill>
                <a:srgbClr val="95CA18"/>
              </a:solidFill>
            </a:endParaRPr>
          </a:p>
          <a:p>
            <a:pPr algn="ctr">
              <a:buNone/>
            </a:pPr>
            <a:r>
              <a:rPr lang="en-US" sz="2800" b="1" dirty="0" smtClean="0">
                <a:solidFill>
                  <a:srgbClr val="95CA18"/>
                </a:solidFill>
              </a:rPr>
              <a:t>Chapter 4: Explore! </a:t>
            </a:r>
            <a:br>
              <a:rPr lang="en-US" sz="2800" b="1" dirty="0" smtClean="0">
                <a:solidFill>
                  <a:srgbClr val="95CA18"/>
                </a:solidFill>
              </a:rPr>
            </a:br>
            <a:r>
              <a:rPr lang="en-US" sz="2800" b="1" dirty="0" smtClean="0">
                <a:solidFill>
                  <a:srgbClr val="95CA18"/>
                </a:solidFill>
              </a:rPr>
              <a:t>Icons and Decision-Making Controls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7BA265-0841-42E9-88FB-29E8422BD9B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Android Boot Camp for Developers Using Java, 3rd Ed.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Launcher Icon </a:t>
            </a:r>
            <a:r>
              <a:rPr lang="en-US" sz="1200" dirty="0" smtClean="0"/>
              <a:t>(continued)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27F6CAC1-C71A-4310-B3C5-7908ED98341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Android Boot Camp for Developers Using Java, 3rd Ed.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376" y="1494183"/>
            <a:ext cx="5781247" cy="481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79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Launcher Icon </a:t>
            </a:r>
            <a:r>
              <a:rPr lang="en-US" sz="1200" dirty="0" smtClean="0"/>
              <a:t>(continued)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27F6CAC1-C71A-4310-B3C5-7908ED98341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Android Boot Camp for Developers Using Java, 3rd Ed.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371" y="1607051"/>
            <a:ext cx="5981257" cy="455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2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16" y="4267199"/>
            <a:ext cx="4404871" cy="551905"/>
          </a:xfrm>
          <a:prstGeom prst="rect">
            <a:avLst/>
          </a:prstGeom>
        </p:spPr>
      </p:pic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Launcher Icon </a:t>
            </a:r>
            <a:r>
              <a:rPr lang="en-US" sz="1200" dirty="0" smtClean="0"/>
              <a:t>(continued)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27F6CAC1-C71A-4310-B3C5-7908ED98341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Android Boot Camp for Developers Using Java, 3rd Ed.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713" y="1362429"/>
            <a:ext cx="6285714" cy="28285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3887" y="2886495"/>
            <a:ext cx="4000000" cy="336190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Content Placeholder 8"/>
          <p:cNvSpPr>
            <a:spLocks noGrp="1"/>
          </p:cNvSpPr>
          <p:nvPr>
            <p:ph idx="1"/>
          </p:nvPr>
        </p:nvSpPr>
        <p:spPr>
          <a:xfrm>
            <a:off x="533400" y="4895302"/>
            <a:ext cx="4267200" cy="135309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An Action bar icon as shown in Figure 4-12 is considered a </a:t>
            </a:r>
            <a:r>
              <a:rPr lang="en-US" b="1" dirty="0"/>
              <a:t>logo </a:t>
            </a:r>
            <a:r>
              <a:rPr lang="en-US" dirty="0" smtClean="0"/>
              <a:t>that represents </a:t>
            </a:r>
            <a:r>
              <a:rPr lang="en-US" dirty="0"/>
              <a:t>what the program’s function is in a single glance; for example, the medical </a:t>
            </a:r>
            <a:r>
              <a:rPr lang="en-US" dirty="0" smtClean="0"/>
              <a:t>scale conveys </a:t>
            </a:r>
            <a:r>
              <a:rPr lang="en-US" dirty="0"/>
              <a:t>the purpose and identity of the app.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223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610600" cy="1143000"/>
          </a:xfrm>
        </p:spPr>
        <p:txBody>
          <a:bodyPr/>
          <a:lstStyle/>
          <a:p>
            <a:r>
              <a:rPr lang="en-US" sz="3200" dirty="0" smtClean="0"/>
              <a:t>Displaying the Action Bar Icon using Code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4042EF11-2F76-4F45-A205-A5BF6E5CD3B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Android Boot Camp for Developers Using Java, 3rd Ed.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76" y="1524000"/>
            <a:ext cx="7924800" cy="46220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610600" cy="1143000"/>
          </a:xfrm>
        </p:spPr>
        <p:txBody>
          <a:bodyPr/>
          <a:lstStyle/>
          <a:p>
            <a:r>
              <a:rPr lang="en-US" sz="3500" dirty="0" smtClean="0"/>
              <a:t>String Table</a:t>
            </a:r>
          </a:p>
        </p:txBody>
      </p:sp>
      <p:sp>
        <p:nvSpPr>
          <p:cNvPr id="1945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 resources are stored within the /res/values/strings.xml </a:t>
            </a:r>
            <a:r>
              <a:rPr lang="en-US" dirty="0" smtClean="0"/>
              <a:t>file</a:t>
            </a:r>
          </a:p>
          <a:p>
            <a:r>
              <a:rPr lang="en-US" dirty="0" smtClean="0"/>
              <a:t>Any </a:t>
            </a:r>
            <a:r>
              <a:rPr lang="en-US" dirty="0"/>
              <a:t>strings you add to the strings.xml file are accessible within your application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4042EF11-2F76-4F45-A205-A5BF6E5CD3B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Android Boot Camp for Developers Using Java, 3rd Ed.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829" y="3657600"/>
            <a:ext cx="6974342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9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610600" cy="1143000"/>
          </a:xfrm>
        </p:spPr>
        <p:txBody>
          <a:bodyPr/>
          <a:lstStyle/>
          <a:p>
            <a:r>
              <a:rPr lang="en-US" sz="3500" dirty="0" smtClean="0"/>
              <a:t>String Table </a:t>
            </a:r>
            <a:r>
              <a:rPr lang="en-US" sz="1200" dirty="0" smtClean="0"/>
              <a:t>(continued)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4042EF11-2F76-4F45-A205-A5BF6E5CD3B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Android Boot Camp for Developers Using Java, 3rd Ed.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828800"/>
            <a:ext cx="8330903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70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610600" cy="1143000"/>
          </a:xfrm>
        </p:spPr>
        <p:txBody>
          <a:bodyPr/>
          <a:lstStyle/>
          <a:p>
            <a:r>
              <a:rPr lang="en-US" sz="3500" dirty="0" smtClean="0"/>
              <a:t>RadioButton and RadioGroup Controls</a:t>
            </a:r>
          </a:p>
        </p:txBody>
      </p:sp>
      <p:sp>
        <p:nvSpPr>
          <p:cNvPr id="1945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</a:t>
            </a:r>
            <a:r>
              <a:rPr lang="en-US" b="1" dirty="0" smtClean="0"/>
              <a:t> </a:t>
            </a:r>
            <a:r>
              <a:rPr lang="en-US" b="1" dirty="0" err="1" smtClean="0"/>
              <a:t>RadioButton</a:t>
            </a:r>
            <a:r>
              <a:rPr lang="en-US" dirty="0" smtClean="0"/>
              <a:t> control selects or deselects an option</a:t>
            </a:r>
            <a:endParaRPr lang="en-US" b="1" dirty="0" smtClean="0"/>
          </a:p>
          <a:p>
            <a:pPr lvl="1"/>
            <a:r>
              <a:rPr lang="en-US" dirty="0" smtClean="0"/>
              <a:t>Can be arranged horizontally or vertically</a:t>
            </a:r>
          </a:p>
          <a:p>
            <a:pPr lvl="1"/>
            <a:r>
              <a:rPr lang="en-US" dirty="0" smtClean="0"/>
              <a:t>Have a label defined by the text property</a:t>
            </a:r>
          </a:p>
          <a:p>
            <a:pPr lvl="1"/>
            <a:r>
              <a:rPr lang="en-US" dirty="0" smtClean="0"/>
              <a:t>Can be initially set to checked or unchecked</a:t>
            </a:r>
          </a:p>
          <a:p>
            <a:pPr lvl="1"/>
            <a:r>
              <a:rPr lang="en-US" dirty="0" smtClean="0"/>
              <a:t>Typically used together in a </a:t>
            </a:r>
            <a:r>
              <a:rPr lang="en-US" b="1" dirty="0" smtClean="0"/>
              <a:t>RadioGroup</a:t>
            </a:r>
          </a:p>
          <a:p>
            <a:pPr lvl="2"/>
            <a:r>
              <a:rPr lang="en-US" dirty="0" smtClean="0"/>
              <a:t>Only one </a:t>
            </a:r>
            <a:r>
              <a:rPr lang="en-US" dirty="0"/>
              <a:t>R</a:t>
            </a:r>
            <a:r>
              <a:rPr lang="en-US" dirty="0" smtClean="0"/>
              <a:t>adioButton in the group can be selected at a time</a:t>
            </a:r>
          </a:p>
          <a:p>
            <a:pPr lvl="1"/>
            <a:r>
              <a:rPr lang="en-US" dirty="0" smtClean="0"/>
              <a:t>Good to offer a default selection (checked = true) for the option that is used most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4042EF11-2F76-4F45-A205-A5BF6E5CD3B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Android Boot Camp for Developers Using Java, 3rd 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79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pPr algn="ctr"/>
            <a:r>
              <a:rPr lang="en-US" sz="3200" dirty="0"/>
              <a:t>Changing the Text Color of Android Controls</a:t>
            </a:r>
          </a:p>
        </p:txBody>
      </p:sp>
      <p:sp>
        <p:nvSpPr>
          <p:cNvPr id="1945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b="1" dirty="0" smtClean="0"/>
              <a:t>hexadecimal color codes </a:t>
            </a:r>
            <a:r>
              <a:rPr lang="en-US" dirty="0" smtClean="0"/>
              <a:t>to represent RGB (Red, Green, Blue) values</a:t>
            </a:r>
          </a:p>
          <a:p>
            <a:r>
              <a:rPr lang="en-US" dirty="0" smtClean="0"/>
              <a:t>Codes range from 00 to FF  (00 = none, FF = full)</a:t>
            </a:r>
          </a:p>
          <a:p>
            <a:r>
              <a:rPr lang="en-US" dirty="0" smtClean="0"/>
              <a:t>Codes are identified by a pound sign, followed by the RGB values</a:t>
            </a:r>
          </a:p>
          <a:p>
            <a:pPr lvl="1"/>
            <a:r>
              <a:rPr lang="en-US" dirty="0" smtClean="0"/>
              <a:t>#</a:t>
            </a:r>
            <a:r>
              <a:rPr lang="en-US" dirty="0" smtClean="0">
                <a:solidFill>
                  <a:srgbClr val="FF0000"/>
                </a:solidFill>
              </a:rPr>
              <a:t>FF</a:t>
            </a:r>
            <a:r>
              <a:rPr lang="en-US" dirty="0" smtClean="0"/>
              <a:t>0000 is all </a:t>
            </a:r>
            <a:r>
              <a:rPr lang="en-US" dirty="0">
                <a:solidFill>
                  <a:srgbClr val="FF0000"/>
                </a:solidFill>
              </a:rPr>
              <a:t>RED</a:t>
            </a:r>
          </a:p>
          <a:p>
            <a:pPr lvl="1"/>
            <a:r>
              <a:rPr lang="en-US" dirty="0" smtClean="0"/>
              <a:t>#00</a:t>
            </a:r>
            <a:r>
              <a:rPr lang="en-US" dirty="0" smtClean="0">
                <a:solidFill>
                  <a:srgbClr val="00FF00"/>
                </a:solidFill>
              </a:rPr>
              <a:t>FF</a:t>
            </a:r>
            <a:r>
              <a:rPr lang="en-US" dirty="0" smtClean="0"/>
              <a:t>00 is all </a:t>
            </a:r>
            <a:r>
              <a:rPr lang="en-US" dirty="0" smtClean="0">
                <a:solidFill>
                  <a:srgbClr val="00FF00"/>
                </a:solidFill>
              </a:rPr>
              <a:t>GREEN</a:t>
            </a:r>
            <a:endParaRPr lang="en-US" dirty="0">
              <a:solidFill>
                <a:srgbClr val="00FF00"/>
              </a:solidFill>
            </a:endParaRPr>
          </a:p>
          <a:p>
            <a:pPr lvl="1"/>
            <a:r>
              <a:rPr lang="en-US" dirty="0" smtClean="0"/>
              <a:t>#0000</a:t>
            </a:r>
            <a:r>
              <a:rPr lang="en-US" dirty="0" smtClean="0">
                <a:solidFill>
                  <a:srgbClr val="0000FF"/>
                </a:solidFill>
              </a:rPr>
              <a:t>FF</a:t>
            </a:r>
            <a:r>
              <a:rPr lang="en-US" dirty="0" smtClean="0"/>
              <a:t> is all </a:t>
            </a:r>
            <a:r>
              <a:rPr lang="en-US" dirty="0" smtClean="0">
                <a:solidFill>
                  <a:srgbClr val="0000FF"/>
                </a:solidFill>
              </a:rPr>
              <a:t>BLUE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#</a:t>
            </a:r>
            <a:r>
              <a:rPr lang="en-US" dirty="0">
                <a:solidFill>
                  <a:srgbClr val="FF0000"/>
                </a:solidFill>
              </a:rPr>
              <a:t>FF</a:t>
            </a:r>
            <a:r>
              <a:rPr lang="en-US" dirty="0">
                <a:solidFill>
                  <a:srgbClr val="00FF00"/>
                </a:solidFill>
              </a:rPr>
              <a:t>FF</a:t>
            </a:r>
            <a:r>
              <a:rPr lang="en-US" dirty="0">
                <a:solidFill>
                  <a:srgbClr val="0000FF"/>
                </a:solidFill>
              </a:rPr>
              <a:t>00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is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YELLOW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RED </a:t>
            </a:r>
            <a:r>
              <a:rPr lang="en-US" dirty="0"/>
              <a:t>and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00FF00"/>
                </a:solidFill>
              </a:rPr>
              <a:t>GREEN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smtClean="0">
                <a:solidFill>
                  <a:srgbClr val="FFFF00"/>
                </a:solidFill>
              </a:rPr>
              <a:t>YELLOW</a:t>
            </a:r>
            <a:r>
              <a:rPr lang="en-US" dirty="0"/>
              <a:t>)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4042EF11-2F76-4F45-A205-A5BF6E5CD3B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Android Boot Camp for Developers Using Java, 3rd 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60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pPr algn="ctr"/>
            <a:r>
              <a:rPr lang="en-US" sz="3200" dirty="0"/>
              <a:t>Changing the Text Color of Android </a:t>
            </a:r>
            <a:r>
              <a:rPr lang="en-US" sz="3200" dirty="0" smtClean="0"/>
              <a:t>Controls </a:t>
            </a:r>
            <a:r>
              <a:rPr lang="en-US" sz="1200" dirty="0" smtClean="0"/>
              <a:t>(continued)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4042EF11-2F76-4F45-A205-A5BF6E5CD3B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Android Boot Camp for Developers Using Java, 3rd Ed.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383" y="1422482"/>
            <a:ext cx="4771234" cy="482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99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Changing the Margins</a:t>
            </a:r>
          </a:p>
          <a:p>
            <a:pPr lvl="1"/>
            <a:r>
              <a:rPr lang="en-US" b="1" dirty="0" err="1" smtClean="0"/>
              <a:t>Layout:margin</a:t>
            </a:r>
            <a:r>
              <a:rPr lang="en-US" b="1" dirty="0" smtClean="0"/>
              <a:t> </a:t>
            </a:r>
            <a:r>
              <a:rPr lang="en-US" dirty="0" smtClean="0"/>
              <a:t>allows </a:t>
            </a:r>
            <a:r>
              <a:rPr lang="en-US" dirty="0"/>
              <a:t>for more flexibility in controlling your layout </a:t>
            </a:r>
          </a:p>
          <a:p>
            <a:pPr lvl="1"/>
            <a:r>
              <a:rPr lang="en-US" dirty="0"/>
              <a:t>Set independent pixel values instead of “eyeballing” to create equal spaces around controls</a:t>
            </a:r>
          </a:p>
          <a:p>
            <a:pPr lvl="1"/>
            <a:r>
              <a:rPr lang="en-US" dirty="0"/>
              <a:t>Using the same specified margins creates a symmetrical layout</a:t>
            </a:r>
          </a:p>
          <a:p>
            <a:r>
              <a:rPr lang="en-US" b="1" dirty="0" smtClean="0"/>
              <a:t>Changing the Layout Gravity</a:t>
            </a:r>
          </a:p>
          <a:p>
            <a:pPr lvl="1"/>
            <a:r>
              <a:rPr lang="en-US" dirty="0" smtClean="0"/>
              <a:t>Linear layout is the default setting </a:t>
            </a:r>
            <a:br>
              <a:rPr lang="en-US" dirty="0" smtClean="0"/>
            </a:br>
            <a:r>
              <a:rPr lang="en-US" dirty="0" smtClean="0"/>
              <a:t>on the emulator</a:t>
            </a:r>
          </a:p>
          <a:p>
            <a:pPr lvl="1"/>
            <a:r>
              <a:rPr lang="en-US" dirty="0" smtClean="0"/>
              <a:t>The</a:t>
            </a:r>
            <a:r>
              <a:rPr lang="en-US" b="1" dirty="0" smtClean="0"/>
              <a:t> Gravity </a:t>
            </a:r>
            <a:r>
              <a:rPr lang="en-US" dirty="0" smtClean="0"/>
              <a:t>tool</a:t>
            </a:r>
            <a:r>
              <a:rPr lang="en-US" b="1" dirty="0" smtClean="0"/>
              <a:t> </a:t>
            </a:r>
            <a:r>
              <a:rPr lang="en-US" dirty="0" smtClean="0"/>
              <a:t>changes the </a:t>
            </a:r>
            <a:br>
              <a:rPr lang="en-US" dirty="0" smtClean="0"/>
            </a:br>
            <a:r>
              <a:rPr lang="en-US" dirty="0" smtClean="0"/>
              <a:t>alignment</a:t>
            </a:r>
          </a:p>
          <a:p>
            <a:pPr lvl="2"/>
            <a:r>
              <a:rPr lang="en-US" dirty="0" smtClean="0"/>
              <a:t>Works like the left, center, right, </a:t>
            </a:r>
            <a:br>
              <a:rPr lang="en-US" dirty="0" smtClean="0"/>
            </a:br>
            <a:r>
              <a:rPr lang="en-US" dirty="0" smtClean="0"/>
              <a:t>top or bottom buttons on the </a:t>
            </a:r>
            <a:br>
              <a:rPr lang="en-US" dirty="0" smtClean="0"/>
            </a:br>
            <a:r>
              <a:rPr lang="en-US" dirty="0" smtClean="0"/>
              <a:t>Microsoft Office ribbon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EBC2EB95-216A-4844-ABD6-B51BEF8A84D2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Android Boot Camp for Developers Using Java, 3rd Ed.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pPr algn="ctr"/>
            <a:r>
              <a:rPr lang="en-US" sz="3500" dirty="0" smtClean="0"/>
              <a:t>Changing Margins and Layout Gravity</a:t>
            </a:r>
            <a:endParaRPr lang="en-US" sz="12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3775891"/>
            <a:ext cx="3200400" cy="2484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dirty="0" smtClean="0"/>
              <a:t>In this chapter, you learn to:</a:t>
            </a:r>
          </a:p>
          <a:p>
            <a:r>
              <a:rPr lang="en-US" dirty="0" smtClean="0"/>
              <a:t>Create an Android project with a custom icon</a:t>
            </a:r>
          </a:p>
          <a:p>
            <a:r>
              <a:rPr lang="en-US" dirty="0" smtClean="0"/>
              <a:t>Change the text color in controls using hexadecimal colors</a:t>
            </a:r>
          </a:p>
          <a:p>
            <a:r>
              <a:rPr lang="en-US" dirty="0" smtClean="0"/>
              <a:t>Align controls using the gravity properties</a:t>
            </a:r>
          </a:p>
          <a:p>
            <a:r>
              <a:rPr lang="en-US" dirty="0" smtClean="0"/>
              <a:t>Determine layout with the </a:t>
            </a:r>
            <a:r>
              <a:rPr lang="en-US" dirty="0" err="1" smtClean="0"/>
              <a:t>layout:margin</a:t>
            </a:r>
            <a:r>
              <a:rPr lang="en-US" dirty="0" smtClean="0"/>
              <a:t> properties</a:t>
            </a:r>
          </a:p>
          <a:p>
            <a:r>
              <a:rPr lang="en-US" dirty="0" smtClean="0"/>
              <a:t>Place a RadioGroup and </a:t>
            </a:r>
            <a:r>
              <a:rPr lang="en-US" dirty="0"/>
              <a:t>R</a:t>
            </a:r>
            <a:r>
              <a:rPr lang="en-US" dirty="0" smtClean="0"/>
              <a:t>adioButtons in Android applications</a:t>
            </a:r>
          </a:p>
          <a:p>
            <a:r>
              <a:rPr lang="en-US" dirty="0" smtClean="0"/>
              <a:t>Write code for a RadioGroup control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E12C2C49-BB79-4792-B492-10891B3C4FC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Android Boot Camp for Developers Using Java, 3rd 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the prefix rad to name the control</a:t>
            </a:r>
          </a:p>
          <a:p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EBC2EB95-216A-4844-ABD6-B51BEF8A84D2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Android Boot Camp for Developers Using Java, 3rd Ed.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pPr algn="ctr"/>
            <a:r>
              <a:rPr lang="en-US" sz="3500" dirty="0"/>
              <a:t>Adding the </a:t>
            </a:r>
            <a:r>
              <a:rPr lang="en-US" sz="3500" dirty="0" err="1"/>
              <a:t>RadioButton</a:t>
            </a:r>
            <a:r>
              <a:rPr lang="en-US" sz="3500" dirty="0"/>
              <a:t> Group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433550"/>
            <a:ext cx="5871676" cy="35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31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EBC2EB95-216A-4844-ABD6-B51BEF8A84D2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Android Boot Camp for Developers Using Java, 3rd Ed.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pPr algn="ctr"/>
            <a:r>
              <a:rPr lang="en-US" sz="3500" dirty="0"/>
              <a:t>Adding the </a:t>
            </a:r>
            <a:r>
              <a:rPr lang="en-US" sz="3500" dirty="0" err="1"/>
              <a:t>RadioButton</a:t>
            </a:r>
            <a:r>
              <a:rPr lang="en-US" sz="3500" dirty="0"/>
              <a:t> </a:t>
            </a:r>
            <a:r>
              <a:rPr lang="en-US" sz="3500" dirty="0" smtClean="0"/>
              <a:t>Group </a:t>
            </a:r>
            <a:r>
              <a:rPr lang="en-US" sz="1200" dirty="0" smtClean="0"/>
              <a:t>(continued)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09" y="1467095"/>
            <a:ext cx="7752381" cy="39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58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EBC2EB95-216A-4844-ABD6-B51BEF8A84D2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Android Boot Camp for Developers Using Java, 3rd Ed.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pPr algn="ctr"/>
            <a:r>
              <a:rPr lang="en-US" sz="3500" dirty="0"/>
              <a:t>Adding the </a:t>
            </a:r>
            <a:r>
              <a:rPr lang="en-US" sz="3500" dirty="0" err="1"/>
              <a:t>RadioButton</a:t>
            </a:r>
            <a:r>
              <a:rPr lang="en-US" sz="3500" dirty="0"/>
              <a:t> </a:t>
            </a:r>
            <a:r>
              <a:rPr lang="en-US" sz="3500" dirty="0" smtClean="0"/>
              <a:t>Group </a:t>
            </a:r>
            <a:r>
              <a:rPr lang="en-US" sz="1200" dirty="0" smtClean="0"/>
              <a:t>(continued)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38" y="1495666"/>
            <a:ext cx="7809524" cy="3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58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EBC2EB95-216A-4844-ABD6-B51BEF8A84D2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Android Boot Camp for Developers Using Java, 3rd Ed.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pPr algn="ctr"/>
            <a:r>
              <a:rPr lang="en-US" sz="3200" dirty="0"/>
              <a:t>Completing the User </a:t>
            </a:r>
            <a:r>
              <a:rPr lang="en-US" sz="3200" dirty="0" smtClean="0"/>
              <a:t>Interface</a:t>
            </a:r>
            <a:endParaRPr lang="en-US" sz="1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848105"/>
            <a:ext cx="3028571" cy="40761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2249059"/>
            <a:ext cx="3123809" cy="3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79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EBC2EB95-216A-4844-ABD6-B51BEF8A84D2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Android Boot Camp for Developers Using Java, 3rd Ed.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pPr algn="ctr"/>
            <a:r>
              <a:rPr lang="en-US" sz="3200" dirty="0"/>
              <a:t>Coding a </a:t>
            </a:r>
            <a:r>
              <a:rPr lang="en-US" sz="3200" dirty="0" err="1"/>
              <a:t>RadioButton</a:t>
            </a:r>
            <a:r>
              <a:rPr lang="en-US" sz="3200" dirty="0"/>
              <a:t> Control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803" y="2610162"/>
            <a:ext cx="4721797" cy="36546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872" y="1752600"/>
            <a:ext cx="7942857" cy="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36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EBC2EB95-216A-4844-ABD6-B51BEF8A84D2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Android Boot Camp for Developers Using Java, 3rd Ed.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pPr algn="ctr"/>
            <a:r>
              <a:rPr lang="en-US" sz="3200" dirty="0"/>
              <a:t>Coding a </a:t>
            </a:r>
            <a:r>
              <a:rPr lang="en-US" sz="3200" dirty="0" err="1"/>
              <a:t>RadioButton</a:t>
            </a:r>
            <a:r>
              <a:rPr lang="en-US" sz="3200" dirty="0"/>
              <a:t> </a:t>
            </a:r>
            <a:r>
              <a:rPr lang="en-US" sz="3200" dirty="0" smtClean="0"/>
              <a:t>Control </a:t>
            </a:r>
            <a:r>
              <a:rPr lang="en-US" sz="1200" dirty="0" smtClean="0"/>
              <a:t>(continued)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870050"/>
            <a:ext cx="8161905" cy="4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15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EBC2EB95-216A-4844-ABD6-B51BEF8A84D2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Android Boot Camp for Developers Using Java, 3rd Ed.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pPr algn="ctr"/>
            <a:r>
              <a:rPr lang="en-US" sz="3200" dirty="0"/>
              <a:t>Coding the Button Control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311888"/>
            <a:ext cx="8066667" cy="3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58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EBC2EB95-216A-4844-ABD6-B51BEF8A84D2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Android Boot Camp for Developers Using Java, 3rd Ed.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pPr algn="ctr"/>
            <a:r>
              <a:rPr lang="en-US" sz="3200" dirty="0"/>
              <a:t>Coding the Button </a:t>
            </a:r>
            <a:r>
              <a:rPr lang="en-US" sz="3200" dirty="0" smtClean="0"/>
              <a:t>Control </a:t>
            </a:r>
            <a:r>
              <a:rPr lang="en-US" sz="1200" dirty="0" smtClean="0"/>
              <a:t>(continued)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24" y="1478329"/>
            <a:ext cx="7780952" cy="4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89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b="1" dirty="0" smtClean="0"/>
              <a:t>Decision structures </a:t>
            </a:r>
            <a:r>
              <a:rPr lang="en-US" dirty="0" smtClean="0"/>
              <a:t>are used to test conditions</a:t>
            </a:r>
          </a:p>
          <a:p>
            <a:r>
              <a:rPr lang="en-US" dirty="0" smtClean="0"/>
              <a:t>Using an </a:t>
            </a:r>
            <a:r>
              <a:rPr lang="en-US" b="1" dirty="0" smtClean="0"/>
              <a:t>If Statement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Statements between the opening and closing braces are executed if the condition is true</a:t>
            </a:r>
            <a:endParaRPr lang="en-US" sz="1000" dirty="0" smtClean="0">
              <a:latin typeface="OCR A Extended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EBC2EB95-216A-4844-ABD6-B51BEF8A84D2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Android Boot Camp for Developers Using Java, 3rd Ed.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610600" cy="1143000"/>
          </a:xfrm>
        </p:spPr>
        <p:txBody>
          <a:bodyPr/>
          <a:lstStyle/>
          <a:p>
            <a:r>
              <a:rPr lang="en-US" sz="3500" dirty="0" smtClean="0"/>
              <a:t>Making Decisions with Conditional Statements</a:t>
            </a:r>
            <a:endParaRPr lang="en-US" sz="12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86" y="2733810"/>
            <a:ext cx="7971428" cy="1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6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One set of statements are executed if the condition is true and a </a:t>
            </a:r>
            <a:r>
              <a:rPr lang="en-US" dirty="0"/>
              <a:t>different set of statements are executed if the condition is </a:t>
            </a:r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EBC2EB95-216A-4844-ABD6-B51BEF8A84D2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Android Boot Camp for Developers Using Java, 3rd Ed.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610600" cy="1143000"/>
          </a:xfrm>
        </p:spPr>
        <p:txBody>
          <a:bodyPr/>
          <a:lstStyle/>
          <a:p>
            <a:r>
              <a:rPr lang="en-US" sz="3500" dirty="0"/>
              <a:t>Using If Else Statements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33" y="1743456"/>
            <a:ext cx="8133333" cy="1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2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</a:t>
            </a:r>
            <a:r>
              <a:rPr lang="en-US" sz="1200" dirty="0" smtClean="0"/>
              <a:t>(continued)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decisions using an If statement</a:t>
            </a:r>
          </a:p>
          <a:p>
            <a:r>
              <a:rPr lang="en-US" dirty="0" smtClean="0"/>
              <a:t>Make decisions using an If Else statement</a:t>
            </a:r>
          </a:p>
          <a:p>
            <a:r>
              <a:rPr lang="en-US" dirty="0" smtClean="0"/>
              <a:t>Make decisions using logical operators</a:t>
            </a:r>
          </a:p>
          <a:p>
            <a:r>
              <a:rPr lang="en-US" dirty="0" smtClean="0"/>
              <a:t>Display an Android toast notification</a:t>
            </a:r>
          </a:p>
          <a:p>
            <a:r>
              <a:rPr lang="en-US" dirty="0" smtClean="0"/>
              <a:t>Test the isChecked property</a:t>
            </a:r>
          </a:p>
          <a:p>
            <a:r>
              <a:rPr lang="en-US" dirty="0" smtClean="0"/>
              <a:t>Make decisions using nested if statements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998A0640-9F0F-4361-B32A-FB52FF6B049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Android Boot Camp for Developers Using Java, 3rd 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smtClean="0"/>
              <a:t>Java strings are compared with the </a:t>
            </a:r>
            <a:r>
              <a:rPr lang="en-US" b="1" dirty="0" smtClean="0"/>
              <a:t>equals method </a:t>
            </a:r>
            <a:r>
              <a:rPr lang="en-US" dirty="0" smtClean="0"/>
              <a:t>(==) of the string class</a:t>
            </a:r>
          </a:p>
          <a:p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EBC2EB95-216A-4844-ABD6-B51BEF8A84D2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Android Boot Camp for Developers Using Java, 3rd Ed.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610600" cy="1143000"/>
          </a:xfrm>
        </p:spPr>
        <p:txBody>
          <a:bodyPr/>
          <a:lstStyle/>
          <a:p>
            <a:r>
              <a:rPr lang="en-US" sz="3500" dirty="0"/>
              <a:t>Relational Operators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66" y="2895600"/>
            <a:ext cx="8066667" cy="2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30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EBC2EB95-216A-4844-ABD6-B51BEF8A84D2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Android Boot Camp for Developers Using Java, 3rd Ed.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610600" cy="1143000"/>
          </a:xfrm>
        </p:spPr>
        <p:txBody>
          <a:bodyPr/>
          <a:lstStyle/>
          <a:p>
            <a:r>
              <a:rPr lang="en-US" sz="3500" dirty="0"/>
              <a:t>Relational </a:t>
            </a:r>
            <a:r>
              <a:rPr lang="en-US" sz="3500" dirty="0" smtClean="0"/>
              <a:t>Operators </a:t>
            </a:r>
            <a:r>
              <a:rPr lang="en-US" sz="1200" dirty="0" smtClean="0"/>
              <a:t>(continued)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541237"/>
            <a:ext cx="7761867" cy="468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08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smtClean="0"/>
              <a:t>When more than one condition is tested the conditions are called a </a:t>
            </a:r>
            <a:r>
              <a:rPr lang="en-US" b="1" dirty="0" smtClean="0"/>
              <a:t>compound condition</a:t>
            </a:r>
          </a:p>
          <a:p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EBC2EB95-216A-4844-ABD6-B51BEF8A84D2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Android Boot Camp for Developers Using Java, 3rd Ed.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610600" cy="1143000"/>
          </a:xfrm>
        </p:spPr>
        <p:txBody>
          <a:bodyPr/>
          <a:lstStyle/>
          <a:p>
            <a:r>
              <a:rPr lang="en-US" sz="3500" dirty="0"/>
              <a:t>Logical Operators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14" y="2890952"/>
            <a:ext cx="8028571" cy="1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15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Data Validation</a:t>
            </a:r>
          </a:p>
          <a:p>
            <a:pPr lvl="1"/>
            <a:r>
              <a:rPr lang="en-US" dirty="0" smtClean="0"/>
              <a:t>User entries must be checked for reasonable values</a:t>
            </a:r>
            <a:endParaRPr lang="en-US" b="1" dirty="0" smtClean="0"/>
          </a:p>
          <a:p>
            <a:r>
              <a:rPr lang="en-US" b="1" dirty="0" smtClean="0"/>
              <a:t>Toast Notification</a:t>
            </a:r>
            <a:endParaRPr lang="en-US" b="1" dirty="0"/>
          </a:p>
          <a:p>
            <a:pPr lvl="1"/>
            <a:r>
              <a:rPr lang="en-US" dirty="0" smtClean="0"/>
              <a:t>A </a:t>
            </a:r>
            <a:r>
              <a:rPr lang="en-US" b="1" dirty="0" smtClean="0"/>
              <a:t>toast notification </a:t>
            </a:r>
            <a:r>
              <a:rPr lang="en-US" dirty="0" smtClean="0"/>
              <a:t>communicates messages to the user (message slides upward into view like toast popping out of a toaster)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EBC2EB95-216A-4844-ABD6-B51BEF8A84D2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Android Boot Camp for Developers Using Java, 3rd Ed.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610600" cy="1143000"/>
          </a:xfrm>
        </p:spPr>
        <p:txBody>
          <a:bodyPr/>
          <a:lstStyle/>
          <a:p>
            <a:r>
              <a:rPr lang="en-US" sz="3500" dirty="0"/>
              <a:t>Data </a:t>
            </a:r>
            <a:r>
              <a:rPr lang="en-US" sz="3500" dirty="0" smtClean="0"/>
              <a:t>Validation </a:t>
            </a:r>
            <a:r>
              <a:rPr lang="en-US" sz="3500" dirty="0"/>
              <a:t>and Toast </a:t>
            </a:r>
            <a:r>
              <a:rPr lang="en-US" sz="3500" dirty="0" smtClean="0"/>
              <a:t>Notifications</a:t>
            </a:r>
            <a:endParaRPr lang="en-US" sz="35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891" y="4447643"/>
            <a:ext cx="6218809" cy="180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81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isChecked() method </a:t>
            </a:r>
            <a:r>
              <a:rPr lang="en-US" dirty="0" smtClean="0"/>
              <a:t>determines if the RadioButton object has been selected</a:t>
            </a:r>
            <a:endParaRPr lang="en-US" b="1" dirty="0" smtClean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EBC2EB95-216A-4844-ABD6-B51BEF8A84D2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Android Boot Camp for Developers Using Java, 3rd Ed.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610600" cy="1143000"/>
          </a:xfrm>
        </p:spPr>
        <p:txBody>
          <a:bodyPr/>
          <a:lstStyle/>
          <a:p>
            <a:r>
              <a:rPr lang="en-US" sz="3500" dirty="0"/>
              <a:t>Using the </a:t>
            </a:r>
            <a:r>
              <a:rPr lang="en-US" sz="3500" dirty="0" err="1"/>
              <a:t>isChecked</a:t>
            </a:r>
            <a:r>
              <a:rPr lang="en-US" sz="3500" dirty="0"/>
              <a:t>() Method of </a:t>
            </a:r>
            <a:r>
              <a:rPr lang="en-US" sz="3500" dirty="0" err="1"/>
              <a:t>RadioButton</a:t>
            </a:r>
            <a:r>
              <a:rPr lang="en-US" sz="3500" dirty="0"/>
              <a:t> Controls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14" y="3662715"/>
            <a:ext cx="8028571" cy="1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30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syntax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/>
              <a:t>Double.parseDouble</a:t>
            </a:r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dirty="0" smtClean="0"/>
              <a:t>converts </a:t>
            </a:r>
            <a:r>
              <a:rPr lang="en-US" dirty="0"/>
              <a:t>input to 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Double </a:t>
            </a:r>
            <a:r>
              <a:rPr lang="en-US" dirty="0"/>
              <a:t>data type and </a:t>
            </a:r>
            <a:br>
              <a:rPr lang="en-US" dirty="0"/>
            </a:br>
            <a:r>
              <a:rPr lang="en-US" dirty="0" err="1" smtClean="0"/>
              <a:t>Integer.parseInt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converts </a:t>
            </a:r>
            <a:r>
              <a:rPr lang="en-US" dirty="0"/>
              <a:t>input to an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Integer </a:t>
            </a:r>
            <a:r>
              <a:rPr lang="en-US" dirty="0"/>
              <a:t>data type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EBC2EB95-216A-4844-ABD6-B51BEF8A84D2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Android Boot Camp for Developers Using Java, 3rd Ed.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610600" cy="1143000"/>
          </a:xfrm>
        </p:spPr>
        <p:txBody>
          <a:bodyPr/>
          <a:lstStyle/>
          <a:p>
            <a:r>
              <a:rPr lang="en-US" sz="3500" dirty="0"/>
              <a:t>Coding the </a:t>
            </a:r>
            <a:r>
              <a:rPr lang="en-US" sz="3500" dirty="0" smtClean="0"/>
              <a:t>Button </a:t>
            </a:r>
            <a:r>
              <a:rPr lang="en-US" sz="3500" dirty="0"/>
              <a:t>Event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100" y="1524000"/>
            <a:ext cx="5067300" cy="460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47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EBC2EB95-216A-4844-ABD6-B51BEF8A84D2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Android Boot Camp for Developers Using Java, 3rd Ed.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610600" cy="1143000"/>
          </a:xfrm>
        </p:spPr>
        <p:txBody>
          <a:bodyPr/>
          <a:lstStyle/>
          <a:p>
            <a:r>
              <a:rPr lang="en-US" sz="3500" dirty="0"/>
              <a:t>Coding the </a:t>
            </a:r>
            <a:r>
              <a:rPr lang="en-US" sz="3500" dirty="0" smtClean="0"/>
              <a:t>Button Event </a:t>
            </a:r>
            <a:r>
              <a:rPr lang="en-US" sz="1200" dirty="0" smtClean="0"/>
              <a:t>(continued)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752600"/>
            <a:ext cx="8374506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1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statements are </a:t>
            </a:r>
            <a:r>
              <a:rPr lang="en-US" b="1" dirty="0" smtClean="0"/>
              <a:t>nested</a:t>
            </a:r>
            <a:r>
              <a:rPr lang="en-US" dirty="0" smtClean="0"/>
              <a:t> when one if statement is inside of another if statement</a:t>
            </a: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EBC2EB95-216A-4844-ABD6-B51BEF8A84D2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Android Boot Camp for Developers Using Java, 3rd Ed.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610600" cy="1143000"/>
          </a:xfrm>
        </p:spPr>
        <p:txBody>
          <a:bodyPr/>
          <a:lstStyle/>
          <a:p>
            <a:r>
              <a:rPr lang="en-US" sz="3500" dirty="0"/>
              <a:t>Coding the Nested If Statements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136" y="2743200"/>
            <a:ext cx="6297728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05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EBC2EB95-216A-4844-ABD6-B51BEF8A84D2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Android Boot Camp for Developers Using Java, 3rd Ed.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610600" cy="1143000"/>
          </a:xfrm>
        </p:spPr>
        <p:txBody>
          <a:bodyPr/>
          <a:lstStyle/>
          <a:p>
            <a:r>
              <a:rPr lang="en-US" sz="3500" dirty="0"/>
              <a:t>Coding the Nested If </a:t>
            </a:r>
            <a:r>
              <a:rPr lang="en-US" sz="3500" dirty="0" smtClean="0"/>
              <a:t>Statements </a:t>
            </a:r>
            <a:r>
              <a:rPr lang="en-US" sz="1200" dirty="0" smtClean="0"/>
              <a:t>(continued)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843" y="1454775"/>
            <a:ext cx="5766914" cy="478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45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EBC2EB95-216A-4844-ABD6-B51BEF8A84D2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Android Boot Camp for Developers Using Java, 3rd Ed.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610600" cy="1143000"/>
          </a:xfrm>
        </p:spPr>
        <p:txBody>
          <a:bodyPr/>
          <a:lstStyle/>
          <a:p>
            <a:r>
              <a:rPr lang="en-US" sz="3500" dirty="0"/>
              <a:t>Coding the Nested If </a:t>
            </a:r>
            <a:r>
              <a:rPr lang="en-US" sz="3500" dirty="0" smtClean="0"/>
              <a:t>Statements </a:t>
            </a:r>
            <a:r>
              <a:rPr lang="en-US" sz="1200" dirty="0" smtClean="0"/>
              <a:t>(continued)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152" y="1532360"/>
            <a:ext cx="7619048" cy="4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16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Medical Calculator App</a:t>
            </a:r>
          </a:p>
        </p:txBody>
      </p:sp>
      <p:sp>
        <p:nvSpPr>
          <p:cNvPr id="13315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will be creating an app to convert pounds to kilograms and kilograms to pounds</a:t>
            </a:r>
          </a:p>
          <a:p>
            <a:pPr lvl="1"/>
            <a:r>
              <a:rPr lang="en-US" dirty="0" smtClean="0"/>
              <a:t>Formulas needed:</a:t>
            </a:r>
          </a:p>
          <a:p>
            <a:pPr lvl="2"/>
            <a:r>
              <a:rPr lang="en-US" dirty="0" smtClean="0"/>
              <a:t>Kilograms  	= pounds * 2.2</a:t>
            </a:r>
          </a:p>
          <a:p>
            <a:pPr lvl="2"/>
            <a:r>
              <a:rPr lang="en-US" dirty="0" smtClean="0"/>
              <a:t>Pounds      	= kilograms / 2.2</a:t>
            </a:r>
          </a:p>
          <a:p>
            <a:r>
              <a:rPr lang="en-US" dirty="0" smtClean="0"/>
              <a:t>App is designed to be used in a hospital setting to administer medication to patients based on patient weight</a:t>
            </a:r>
          </a:p>
          <a:p>
            <a:pPr lvl="1"/>
            <a:r>
              <a:rPr lang="en-US" dirty="0" smtClean="0"/>
              <a:t>Hospital scales register pounds</a:t>
            </a:r>
          </a:p>
          <a:p>
            <a:pPr lvl="1"/>
            <a:r>
              <a:rPr lang="en-US" dirty="0" smtClean="0"/>
              <a:t>Meds (based on patient weight) dispensed in kilograms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DCBF6309-13F3-4D4A-BC0B-0E279E88F55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Android Boot Camp for Developers Using Java, 3rd 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EBC2EB95-216A-4844-ABD6-B51BEF8A84D2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Android Boot Camp for Developers Using Java, 3rd Ed.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610600" cy="1143000"/>
          </a:xfrm>
        </p:spPr>
        <p:txBody>
          <a:bodyPr/>
          <a:lstStyle/>
          <a:p>
            <a:r>
              <a:rPr lang="en-US" sz="3500" dirty="0"/>
              <a:t>Coding the Nested If </a:t>
            </a:r>
            <a:r>
              <a:rPr lang="en-US" sz="3500" dirty="0" smtClean="0"/>
              <a:t>Statements </a:t>
            </a:r>
            <a:r>
              <a:rPr lang="en-US" sz="1200" dirty="0" smtClean="0"/>
              <a:t>(continued)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17" y="1524000"/>
            <a:ext cx="8485583" cy="416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94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EBC2EB95-216A-4844-ABD6-B51BEF8A84D2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Android Boot Camp for Developers Using Java, 3rd Ed.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610600" cy="1143000"/>
          </a:xfrm>
        </p:spPr>
        <p:txBody>
          <a:bodyPr/>
          <a:lstStyle/>
          <a:p>
            <a:r>
              <a:rPr lang="en-US" sz="3500" dirty="0"/>
              <a:t>Coding the Nested If </a:t>
            </a:r>
            <a:r>
              <a:rPr lang="en-US" sz="3500" dirty="0" smtClean="0"/>
              <a:t>Statements </a:t>
            </a:r>
            <a:r>
              <a:rPr lang="en-US" sz="1200" dirty="0" smtClean="0"/>
              <a:t>(continued)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767" y="1473719"/>
            <a:ext cx="5743066" cy="477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75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EBC2EB95-216A-4844-ABD6-B51BEF8A84D2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Android Boot Camp for Developers Using Java, 3rd Ed.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610600" cy="1143000"/>
          </a:xfrm>
        </p:spPr>
        <p:txBody>
          <a:bodyPr/>
          <a:lstStyle/>
          <a:p>
            <a:r>
              <a:rPr lang="en-US" sz="3500" dirty="0"/>
              <a:t>Coding the Nested If </a:t>
            </a:r>
            <a:r>
              <a:rPr lang="en-US" sz="3500" dirty="0" smtClean="0"/>
              <a:t>Statements </a:t>
            </a:r>
            <a:r>
              <a:rPr lang="en-US" sz="1200" dirty="0" smtClean="0"/>
              <a:t>(continued)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05" y="1567095"/>
            <a:ext cx="8276190" cy="3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87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display a custom launcher icon </a:t>
            </a:r>
            <a:r>
              <a:rPr lang="en-US" dirty="0"/>
              <a:t>instead of the default icon on the home screen of </a:t>
            </a:r>
            <a:r>
              <a:rPr lang="en-US" dirty="0" smtClean="0"/>
              <a:t>an Android </a:t>
            </a:r>
            <a:r>
              <a:rPr lang="en-US" dirty="0"/>
              <a:t>device, tap or click Image Asset on the New menu to open the Asset </a:t>
            </a:r>
            <a:r>
              <a:rPr lang="en-US" dirty="0" smtClean="0"/>
              <a:t>Studio dialog box</a:t>
            </a:r>
          </a:p>
          <a:p>
            <a:r>
              <a:rPr lang="en-US" dirty="0" smtClean="0"/>
              <a:t>Include RadioButton controls to allow users to select or deselect options – only one button can be selected at a time</a:t>
            </a:r>
          </a:p>
          <a:p>
            <a:r>
              <a:rPr lang="en-US" dirty="0" smtClean="0"/>
              <a:t>Android apps use hexadecimal color codes </a:t>
            </a:r>
          </a:p>
          <a:p>
            <a:r>
              <a:rPr lang="en-US" dirty="0" smtClean="0"/>
              <a:t>Use the </a:t>
            </a:r>
            <a:r>
              <a:rPr lang="en-US" dirty="0" err="1" smtClean="0"/>
              <a:t>layout:margin</a:t>
            </a:r>
            <a:r>
              <a:rPr lang="en-US" dirty="0" smtClean="0"/>
              <a:t> property to change the spacing between objects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F9B937A-47F6-49AF-A2F2-0EA333EE82D6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Android Boot Camp for Developers Using Java, 3rd 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r>
              <a:rPr lang="en-US" sz="1200" dirty="0" smtClean="0"/>
              <a:t>(continued)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statements execute statements if a condition is true</a:t>
            </a:r>
          </a:p>
          <a:p>
            <a:r>
              <a:rPr lang="en-US" dirty="0" smtClean="0"/>
              <a:t>If Else statements execute one group of statements if a condition is true and different group of statements if the condition is false</a:t>
            </a:r>
          </a:p>
          <a:p>
            <a:r>
              <a:rPr lang="en-US" dirty="0" smtClean="0"/>
              <a:t>Relational operators are used within the conditional statement</a:t>
            </a:r>
          </a:p>
          <a:p>
            <a:r>
              <a:rPr lang="en-US" dirty="0" smtClean="0"/>
              <a:t>Compound conditions must use logical operators such as &amp;&amp; (And)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B2F9E3E-A864-4A3F-8364-8A0E86DE1FA3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Android Boot Camp for Developers Using Java, 3rd Ed.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r>
              <a:rPr lang="en-US" sz="1200" dirty="0" smtClean="0"/>
              <a:t>(continued)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Toast notifications display a brief message to a user</a:t>
            </a:r>
          </a:p>
          <a:p>
            <a:r>
              <a:rPr lang="en-US" dirty="0" smtClean="0"/>
              <a:t>Use nested If statements to test a second condition only after determining that a first condition is true or false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B2F9E3E-A864-4A3F-8364-8A0E86DE1FA3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Android Boot Camp for Developers Using Java, 3rd 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25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Medical </a:t>
            </a:r>
            <a:r>
              <a:rPr lang="en-US" dirty="0"/>
              <a:t>C</a:t>
            </a:r>
            <a:r>
              <a:rPr lang="en-US" dirty="0" smtClean="0"/>
              <a:t>alculator App </a:t>
            </a:r>
            <a:r>
              <a:rPr lang="en-US" sz="1200" dirty="0" smtClean="0"/>
              <a:t>(continued)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AFFCC8F7-A93D-453C-B4C2-B5C9DE6E531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Android Boot Camp for Developers Using Java, 3rd Ed.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077" y="1543050"/>
            <a:ext cx="6433846" cy="4705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Medical Calculator App </a:t>
            </a:r>
            <a:r>
              <a:rPr lang="en-US" sz="1200" dirty="0" smtClean="0"/>
              <a:t>(continued)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Steps to complete the App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300" dirty="0" smtClean="0"/>
              <a:t>Create </a:t>
            </a:r>
            <a:r>
              <a:rPr lang="en-US" sz="2300" dirty="0"/>
              <a:t>a customized launcher icon.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300" dirty="0" smtClean="0"/>
              <a:t>Add the icon using code to display in the </a:t>
            </a:r>
            <a:r>
              <a:rPr lang="en-US" sz="2300" dirty="0" err="1" smtClean="0"/>
              <a:t>ActionBar</a:t>
            </a:r>
            <a:r>
              <a:rPr lang="en-US" sz="2300" dirty="0" smtClean="0"/>
              <a:t>.</a:t>
            </a:r>
            <a:endParaRPr lang="en-US" sz="2300" dirty="0"/>
          </a:p>
          <a:p>
            <a:pPr marL="857250" lvl="1" indent="-457200">
              <a:buFont typeface="+mj-lt"/>
              <a:buAutoNum type="arabicPeriod"/>
            </a:pPr>
            <a:r>
              <a:rPr lang="en-US" sz="2300" dirty="0" smtClean="0"/>
              <a:t>Define a </a:t>
            </a:r>
            <a:r>
              <a:rPr lang="en-US" sz="2300" dirty="0" err="1" smtClean="0"/>
              <a:t>TextField</a:t>
            </a:r>
            <a:r>
              <a:rPr lang="en-US" sz="2300" dirty="0" smtClean="0"/>
              <a:t> for the data entry of the weight of the patient.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300" dirty="0" smtClean="0"/>
              <a:t>Define </a:t>
            </a:r>
            <a:r>
              <a:rPr lang="en-US" sz="2300" dirty="0"/>
              <a:t>a RadioGroup to select pounds to kilograms or kilograms to pounds.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300" dirty="0" smtClean="0"/>
              <a:t>Display </a:t>
            </a:r>
            <a:r>
              <a:rPr lang="en-US" sz="2300" dirty="0"/>
              <a:t>a Toast message for data validation.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300" dirty="0" smtClean="0"/>
              <a:t>Convert </a:t>
            </a:r>
            <a:r>
              <a:rPr lang="en-US" sz="2300" dirty="0"/>
              <a:t>data so it can be used for arithmetic operations.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300" dirty="0" smtClean="0"/>
              <a:t>Perform </a:t>
            </a:r>
            <a:r>
              <a:rPr lang="en-US" sz="2300" dirty="0"/>
              <a:t>arithmetic operations on data the user enters.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300" dirty="0" smtClean="0"/>
              <a:t>Display formatted results.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7975931E-77A1-4318-A1F9-3C381AC0FB7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Android Boot Camp for Developers Using Java, 3rd 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Launcher Icon</a:t>
            </a:r>
            <a:endParaRPr lang="en-US" sz="1200" dirty="0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The Launcher Icon </a:t>
            </a:r>
            <a:r>
              <a:rPr lang="en-US" dirty="0" smtClean="0"/>
              <a:t>allows you to view which apps are available</a:t>
            </a:r>
            <a:endParaRPr lang="en-US" sz="1200" dirty="0" smtClean="0"/>
          </a:p>
          <a:p>
            <a:pPr lvl="1"/>
            <a:r>
              <a:rPr lang="en-US" dirty="0" smtClean="0"/>
              <a:t>High-quality launcher icons can influence</a:t>
            </a:r>
            <a:br>
              <a:rPr lang="en-US" dirty="0" smtClean="0"/>
            </a:br>
            <a:r>
              <a:rPr lang="en-US" dirty="0" smtClean="0"/>
              <a:t>users to purchase your app</a:t>
            </a:r>
          </a:p>
          <a:p>
            <a:pPr lvl="1"/>
            <a:r>
              <a:rPr lang="en-US" dirty="0" smtClean="0"/>
              <a:t>Icons can establish brand identity</a:t>
            </a:r>
          </a:p>
          <a:p>
            <a:pPr lvl="1"/>
            <a:r>
              <a:rPr lang="en-US" dirty="0" smtClean="0"/>
              <a:t>Simple images with clear visual cues </a:t>
            </a:r>
            <a:br>
              <a:rPr lang="en-US" dirty="0" smtClean="0"/>
            </a:br>
            <a:r>
              <a:rPr lang="en-US" dirty="0" smtClean="0"/>
              <a:t>have a memorable impact</a:t>
            </a:r>
          </a:p>
          <a:p>
            <a:pPr lvl="1"/>
            <a:r>
              <a:rPr lang="en-US" dirty="0" smtClean="0"/>
              <a:t>Icon dimensions are 72 X 72 pixels </a:t>
            </a:r>
            <a:br>
              <a:rPr lang="en-US" dirty="0" smtClean="0"/>
            </a:br>
            <a:r>
              <a:rPr lang="en-US" dirty="0" smtClean="0"/>
              <a:t>for the high-density screen</a:t>
            </a:r>
          </a:p>
          <a:p>
            <a:pPr lvl="1"/>
            <a:r>
              <a:rPr lang="en-US" dirty="0" smtClean="0"/>
              <a:t>Vector graphics as best for icon design because images are easily resized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B903315C-DC04-46D2-9F50-307350B9FA4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Android Boot Camp for Developers Using Java, 3rd Ed.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2209800"/>
            <a:ext cx="1980952" cy="2428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Launcher </a:t>
            </a:r>
            <a:r>
              <a:rPr lang="en-US" dirty="0" smtClean="0"/>
              <a:t>Icon </a:t>
            </a:r>
            <a:r>
              <a:rPr lang="en-US" sz="1200" dirty="0" smtClean="0"/>
              <a:t>(continued)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93144E64-9BAB-47C5-B4B6-F3DCCCE4C28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Android Boot Camp for Developers Using Java, 3rd Ed.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3928408"/>
            <a:ext cx="7162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+mn-lt"/>
              </a:rPr>
              <a:t>When you publish an app to the Android Market, you must provide a 512 × 512 pixel, high-resolution </a:t>
            </a:r>
            <a:r>
              <a:rPr lang="en-US" dirty="0" smtClean="0">
                <a:solidFill>
                  <a:srgbClr val="222222"/>
                </a:solidFill>
                <a:latin typeface="+mn-lt"/>
              </a:rPr>
              <a:t>application icon </a:t>
            </a:r>
            <a:r>
              <a:rPr lang="en-US" dirty="0">
                <a:solidFill>
                  <a:srgbClr val="222222"/>
                </a:solidFill>
                <a:latin typeface="+mn-lt"/>
              </a:rPr>
              <a:t>in the developer console as you upload your program. This icon is displayed in the Android Market to </a:t>
            </a:r>
            <a:r>
              <a:rPr lang="en-US" dirty="0" smtClean="0">
                <a:solidFill>
                  <a:srgbClr val="222222"/>
                </a:solidFill>
                <a:latin typeface="+mn-lt"/>
              </a:rPr>
              <a:t>provide a </a:t>
            </a:r>
            <a:r>
              <a:rPr lang="en-US" dirty="0">
                <a:solidFill>
                  <a:srgbClr val="222222"/>
                </a:solidFill>
                <a:latin typeface="+mn-lt"/>
              </a:rPr>
              <a:t>description of the app and does not replace your launcher icon.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484605"/>
            <a:ext cx="7162800" cy="24015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Launcher Icon </a:t>
            </a:r>
            <a:r>
              <a:rPr lang="en-US" sz="1200" dirty="0" smtClean="0"/>
              <a:t>(continued)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077200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Customizing a Launcher Icon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27F6CAC1-C71A-4310-B3C5-7908ED98341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Android Boot Camp for Developers Using Java, 3rd Ed.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648" y="2141109"/>
            <a:ext cx="5471609" cy="38786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1637</Words>
  <Application>Microsoft Office PowerPoint</Application>
  <PresentationFormat>On-screen Show (4:3)</PresentationFormat>
  <Paragraphs>276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OCR A Extended</vt:lpstr>
      <vt:lpstr>Times New Roman</vt:lpstr>
      <vt:lpstr>3_Default Design</vt:lpstr>
      <vt:lpstr>PowerPoint Presentation</vt:lpstr>
      <vt:lpstr>Objectives</vt:lpstr>
      <vt:lpstr>Objectives (continued)</vt:lpstr>
      <vt:lpstr>The Medical Calculator App</vt:lpstr>
      <vt:lpstr>The Medical Calculator App (continued)</vt:lpstr>
      <vt:lpstr>The Medical Calculator App (continued)</vt:lpstr>
      <vt:lpstr>The Launcher Icon</vt:lpstr>
      <vt:lpstr>The Launcher Icon (continued)</vt:lpstr>
      <vt:lpstr>The Launcher Icon (continued)</vt:lpstr>
      <vt:lpstr>The Launcher Icon (continued)</vt:lpstr>
      <vt:lpstr>The Launcher Icon (continued)</vt:lpstr>
      <vt:lpstr>The Launcher Icon (continued)</vt:lpstr>
      <vt:lpstr>Displaying the Action Bar Icon using Code</vt:lpstr>
      <vt:lpstr>String Table</vt:lpstr>
      <vt:lpstr>String Table (continued)</vt:lpstr>
      <vt:lpstr>RadioButton and RadioGroup Controls</vt:lpstr>
      <vt:lpstr>Changing the Text Color of Android Controls</vt:lpstr>
      <vt:lpstr>Changing the Text Color of Android Controls (continued)</vt:lpstr>
      <vt:lpstr>Changing Margins and Layout Gravity</vt:lpstr>
      <vt:lpstr>Adding the RadioButton Group</vt:lpstr>
      <vt:lpstr>Adding the RadioButton Group (continued)</vt:lpstr>
      <vt:lpstr>Adding the RadioButton Group (continued)</vt:lpstr>
      <vt:lpstr>Completing the User Interface</vt:lpstr>
      <vt:lpstr>Coding a RadioButton Control</vt:lpstr>
      <vt:lpstr>Coding a RadioButton Control (continued)</vt:lpstr>
      <vt:lpstr>Coding the Button Control</vt:lpstr>
      <vt:lpstr>Coding the Button Control (continued)</vt:lpstr>
      <vt:lpstr>Making Decisions with Conditional Statements</vt:lpstr>
      <vt:lpstr>Using If Else Statements</vt:lpstr>
      <vt:lpstr>Relational Operators</vt:lpstr>
      <vt:lpstr>Relational Operators (continued)</vt:lpstr>
      <vt:lpstr>Logical Operators</vt:lpstr>
      <vt:lpstr>Data Validation and Toast Notifications</vt:lpstr>
      <vt:lpstr>Using the isChecked() Method of RadioButton Controls</vt:lpstr>
      <vt:lpstr>Coding the Button Event</vt:lpstr>
      <vt:lpstr>Coding the Button Event (continued)</vt:lpstr>
      <vt:lpstr>Coding the Nested If Statements</vt:lpstr>
      <vt:lpstr>Coding the Nested If Statements (continued)</vt:lpstr>
      <vt:lpstr>Coding the Nested If Statements (continued)</vt:lpstr>
      <vt:lpstr>Coding the Nested If Statements (continued)</vt:lpstr>
      <vt:lpstr>Coding the Nested If Statements (continued)</vt:lpstr>
      <vt:lpstr>Coding the Nested If Statements (continued)</vt:lpstr>
      <vt:lpstr>Summary</vt:lpstr>
      <vt:lpstr>Summary (continued)</vt:lpstr>
      <vt:lpstr>Summary (continued)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2015-07-26T17:56:42Z</dcterms:created>
  <dcterms:modified xsi:type="dcterms:W3CDTF">2015-07-26T17:56:48Z</dcterms:modified>
</cp:coreProperties>
</file>