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949" r:id="rId2"/>
    <p:sldId id="257" r:id="rId3"/>
    <p:sldId id="884" r:id="rId4"/>
    <p:sldId id="849" r:id="rId5"/>
    <p:sldId id="950" r:id="rId6"/>
    <p:sldId id="860" r:id="rId7"/>
    <p:sldId id="939" r:id="rId8"/>
    <p:sldId id="951" r:id="rId9"/>
    <p:sldId id="886" r:id="rId10"/>
    <p:sldId id="952" r:id="rId11"/>
    <p:sldId id="953" r:id="rId12"/>
    <p:sldId id="861" r:id="rId13"/>
    <p:sldId id="941" r:id="rId14"/>
    <p:sldId id="942" r:id="rId15"/>
    <p:sldId id="896" r:id="rId16"/>
    <p:sldId id="954" r:id="rId17"/>
    <p:sldId id="915" r:id="rId18"/>
    <p:sldId id="917" r:id="rId19"/>
    <p:sldId id="944" r:id="rId20"/>
    <p:sldId id="918" r:id="rId21"/>
    <p:sldId id="919" r:id="rId22"/>
    <p:sldId id="921" r:id="rId23"/>
    <p:sldId id="922" r:id="rId24"/>
    <p:sldId id="927" r:id="rId25"/>
    <p:sldId id="928" r:id="rId26"/>
    <p:sldId id="955" r:id="rId27"/>
    <p:sldId id="923" r:id="rId28"/>
    <p:sldId id="924" r:id="rId29"/>
    <p:sldId id="945" r:id="rId30"/>
    <p:sldId id="901" r:id="rId31"/>
    <p:sldId id="937" r:id="rId32"/>
    <p:sldId id="956" r:id="rId33"/>
    <p:sldId id="957" r:id="rId34"/>
    <p:sldId id="925" r:id="rId35"/>
    <p:sldId id="946" r:id="rId36"/>
    <p:sldId id="930" r:id="rId37"/>
    <p:sldId id="931" r:id="rId38"/>
    <p:sldId id="947" r:id="rId39"/>
    <p:sldId id="948" r:id="rId40"/>
    <p:sldId id="935" r:id="rId41"/>
    <p:sldId id="938" r:id="rId42"/>
    <p:sldId id="848" r:id="rId43"/>
    <p:sldId id="895" r:id="rId44"/>
    <p:sldId id="914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00FF00"/>
    <a:srgbClr val="00FF50"/>
    <a:srgbClr val="660066"/>
    <a:srgbClr val="006B97"/>
    <a:srgbClr val="95CA18"/>
    <a:srgbClr val="222222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6" autoAdjust="0"/>
    <p:restoredTop sz="96866" autoAdjust="0"/>
  </p:normalViewPr>
  <p:slideViewPr>
    <p:cSldViewPr>
      <p:cViewPr varScale="1">
        <p:scale>
          <a:sx n="70" d="100"/>
          <a:sy n="70" d="100"/>
        </p:scale>
        <p:origin x="16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5FB268C1-EBA5-472B-95A2-ACDC594F0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12892AD-D06F-49D3-B304-FCD687196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892AD-D06F-49D3-B304-FCD687196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6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8E416-2724-4D2C-9E22-1F328EC8A81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6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8E416-2724-4D2C-9E22-1F328EC8A81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71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63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4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7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77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9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6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ADDD5-0EE2-4E78-9675-A75E36C6BCD9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41485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5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8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5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33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64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5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9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08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1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20E62-50BB-42A5-973F-E2C9FCE1C844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6361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2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5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62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5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5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26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82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25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1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146BC-D9E4-4BB4-AD8E-5D112FA0DD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9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7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27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22FC1-D7E3-4790-B80D-77DACABF14C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31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810F9-B77E-4ADB-968F-5A2EB5CBB65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35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810F9-B77E-4ADB-968F-5A2EB5CBB65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146BC-D9E4-4BB4-AD8E-5D112FA0DD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9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5E607-02CF-46DC-8E84-2568ED7517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5E607-02CF-46DC-8E84-2568ED7517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5E607-02CF-46DC-8E84-2568ED75178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8E416-2724-4D2C-9E22-1F328EC8A81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2832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7400" y="3810000"/>
            <a:ext cx="5029200" cy="1600200"/>
          </a:xfrm>
        </p:spPr>
        <p:txBody>
          <a:bodyPr/>
          <a:lstStyle>
            <a:lvl1pPr marL="0" indent="0" algn="l">
              <a:buNone/>
              <a:defRPr sz="3200" b="1" i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Chapter #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7971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95CA1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5486400" cy="45720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609600" y="1295400"/>
            <a:ext cx="8001000" cy="0"/>
          </a:xfrm>
          <a:prstGeom prst="line">
            <a:avLst/>
          </a:prstGeom>
          <a:ln w="19050">
            <a:solidFill>
              <a:srgbClr val="006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3400" y="6324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609600" y="1371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4419600" y="6324600"/>
            <a:ext cx="358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95CA1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95CA18"/>
                </a:solidFill>
                <a:latin typeface="+mn-lt"/>
              </a:defRPr>
            </a:lvl1pPr>
          </a:lstStyle>
          <a:p>
            <a:pPr algn="l"/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  <p:sldLayoutId id="214748481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b="1" dirty="0" smtClean="0">
                <a:solidFill>
                  <a:srgbClr val="95CA18"/>
                </a:solidFill>
              </a:rPr>
              <a:t>Android Boot Camp for Developers Using Java, 3E</a:t>
            </a:r>
          </a:p>
          <a:p>
            <a:pPr>
              <a:buNone/>
            </a:pPr>
            <a:endParaRPr lang="en-US" sz="2000" b="1" dirty="0" smtClean="0">
              <a:solidFill>
                <a:srgbClr val="95CA18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95CA18"/>
              </a:solidFill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rgbClr val="95CA18"/>
                </a:solidFill>
              </a:rPr>
              <a:t>Chapter 7: Reveal! </a:t>
            </a:r>
            <a:br>
              <a:rPr lang="en-US" sz="2400" b="1" dirty="0" smtClean="0">
                <a:solidFill>
                  <a:srgbClr val="95CA18"/>
                </a:solidFill>
              </a:rPr>
            </a:br>
            <a:r>
              <a:rPr lang="en-US" sz="2400" b="1" dirty="0" smtClean="0">
                <a:solidFill>
                  <a:srgbClr val="95CA18"/>
                </a:solidFill>
              </a:rPr>
              <a:t>Displaying Pictures in a GridView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3144E64-9BAB-47C5-B4B6-F3DCCCE4C2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94" y="1613991"/>
            <a:ext cx="6119812" cy="45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3144E64-9BAB-47C5-B4B6-F3DCCCE4C2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575247"/>
            <a:ext cx="6534150" cy="46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</a:t>
            </a:r>
            <a:r>
              <a:rPr lang="en-US" sz="1200" dirty="0"/>
              <a:t>)</a:t>
            </a: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1624012"/>
            <a:ext cx="802005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200" dirty="0"/>
              <a:t>Adding the ImageView Control and Image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06" y="1480949"/>
            <a:ext cx="5691187" cy="47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200" dirty="0"/>
              <a:t>Adding the ImageView Control and Image 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6876"/>
            <a:ext cx="6457950" cy="2831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65" y="1463611"/>
            <a:ext cx="3146670" cy="47847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25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533525"/>
            <a:ext cx="7943850" cy="37909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for the Images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845914"/>
            <a:ext cx="2997200" cy="22881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912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for the </a:t>
            </a:r>
            <a:r>
              <a:rPr lang="en-US" dirty="0" smtClean="0"/>
              <a:t>Images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79058"/>
            <a:ext cx="79629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0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Images must be placed in the drawable folder</a:t>
            </a:r>
          </a:p>
          <a:p>
            <a:pPr lvl="1"/>
            <a:r>
              <a:rPr lang="en-US" dirty="0" smtClean="0"/>
              <a:t>Must be referenced in the code </a:t>
            </a:r>
          </a:p>
          <a:p>
            <a:pPr lvl="1"/>
            <a:r>
              <a:rPr lang="en-US" dirty="0" smtClean="0"/>
              <a:t>Must be assigned to an array</a:t>
            </a:r>
            <a:endParaRPr lang="en-US" dirty="0">
              <a:latin typeface="OCR A Extended" pitchFamily="50" charset="0"/>
            </a:endParaRPr>
          </a:p>
          <a:p>
            <a:pPr marL="400050" lvl="1" indent="0">
              <a:buNone/>
            </a:pPr>
            <a:endParaRPr lang="en-US" sz="2200" dirty="0" smtClean="0">
              <a:latin typeface="OCR A Extend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dirty="0"/>
              <a:t>Creating an Array for the </a:t>
            </a:r>
            <a:r>
              <a:rPr lang="en-US" dirty="0" smtClean="0"/>
              <a:t>Images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00400"/>
            <a:ext cx="8198155" cy="10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4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sz="3200" dirty="0"/>
              <a:t>Instantiating the GridView and ImageView Controls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6781800" cy="3982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447800"/>
            <a:ext cx="4953000" cy="8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sz="3200" dirty="0"/>
              <a:t>Instantiating the GridView and ImageView </a:t>
            </a:r>
            <a:r>
              <a:rPr lang="en-US" sz="3200" dirty="0" smtClean="0"/>
              <a:t>Controls </a:t>
            </a:r>
            <a:r>
              <a:rPr lang="en-US" sz="1200" dirty="0" smtClean="0"/>
              <a:t>(Continued)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9" y="1676400"/>
            <a:ext cx="779830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In this chapter, you learn to:</a:t>
            </a:r>
          </a:p>
          <a:p>
            <a:r>
              <a:rPr lang="en-US" sz="2400" dirty="0"/>
              <a:t>Create an Android project using a </a:t>
            </a:r>
            <a:r>
              <a:rPr lang="en-US" sz="2400" dirty="0" smtClean="0"/>
              <a:t>GridView </a:t>
            </a:r>
            <a:r>
              <a:rPr lang="en-US" sz="2400" dirty="0"/>
              <a:t>control</a:t>
            </a:r>
          </a:p>
          <a:p>
            <a:r>
              <a:rPr lang="en-US" sz="2400" dirty="0"/>
              <a:t>Add a </a:t>
            </a:r>
            <a:r>
              <a:rPr lang="en-US" sz="2400" dirty="0" smtClean="0"/>
              <a:t>GridView </a:t>
            </a:r>
            <a:r>
              <a:rPr lang="en-US" sz="2400" dirty="0"/>
              <a:t>to display </a:t>
            </a:r>
            <a:r>
              <a:rPr lang="en-US" sz="2400" dirty="0" smtClean="0"/>
              <a:t>two-dimensional grid of </a:t>
            </a:r>
            <a:r>
              <a:rPr lang="en-US" sz="2400" dirty="0"/>
              <a:t>images</a:t>
            </a:r>
          </a:p>
          <a:p>
            <a:r>
              <a:rPr lang="en-US" sz="2400" dirty="0"/>
              <a:t>Reference images through an array</a:t>
            </a:r>
          </a:p>
          <a:p>
            <a:r>
              <a:rPr lang="en-US" sz="2400" dirty="0"/>
              <a:t>Create an ImageAdapter class</a:t>
            </a:r>
          </a:p>
          <a:p>
            <a:r>
              <a:rPr lang="en-US" sz="2400" dirty="0"/>
              <a:t>Code an OnItemClickListener</a:t>
            </a:r>
          </a:p>
          <a:p>
            <a:r>
              <a:rPr lang="en-US" sz="2400" dirty="0"/>
              <a:t>Display a custom toast message</a:t>
            </a:r>
          </a:p>
          <a:p>
            <a:r>
              <a:rPr lang="en-US" sz="2400" dirty="0"/>
              <a:t>Define a Context resource</a:t>
            </a:r>
          </a:p>
          <a:p>
            <a:r>
              <a:rPr lang="en-US" sz="2400" dirty="0"/>
              <a:t>Understand the use of constructors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12C2C49-BB79-4792-B492-10891B3C4F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sz="3200" dirty="0"/>
              <a:t>Using a setAdapter with an Image Adapter</a:t>
            </a:r>
            <a:endParaRPr lang="en-US" sz="3200" dirty="0" smtClean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setAdapter</a:t>
            </a:r>
            <a:r>
              <a:rPr lang="en-US" dirty="0" smtClean="0"/>
              <a:t> provides a data model for the GridView layout</a:t>
            </a:r>
          </a:p>
          <a:p>
            <a:endParaRPr lang="en-US" dirty="0"/>
          </a:p>
          <a:p>
            <a:endParaRPr lang="en-US" dirty="0" smtClean="0">
              <a:latin typeface="OCR A Extended" pitchFamily="50" charset="0"/>
            </a:endParaRPr>
          </a:p>
          <a:p>
            <a:endParaRPr lang="en-US" dirty="0">
              <a:latin typeface="OCR A Extended" pitchFamily="50" charset="0"/>
            </a:endParaRPr>
          </a:p>
          <a:p>
            <a:endParaRPr lang="en-US" dirty="0">
              <a:latin typeface="OCR A Extended" pitchFamily="50" charset="0"/>
            </a:endParaRPr>
          </a:p>
          <a:p>
            <a:r>
              <a:rPr lang="en-US" dirty="0" smtClean="0"/>
              <a:t>ImageAdapter must be instantiated</a:t>
            </a:r>
          </a:p>
          <a:p>
            <a:r>
              <a:rPr lang="en-US" dirty="0" smtClean="0"/>
              <a:t>ImageAdapter class </a:t>
            </a:r>
            <a:r>
              <a:rPr lang="en-US" dirty="0"/>
              <a:t>must be </a:t>
            </a:r>
            <a:r>
              <a:rPr lang="en-US" dirty="0" smtClean="0"/>
              <a:t>added to extend the custom </a:t>
            </a:r>
            <a:r>
              <a:rPr lang="en-US" dirty="0"/>
              <a:t>B</a:t>
            </a:r>
            <a:r>
              <a:rPr lang="en-US" dirty="0" smtClean="0"/>
              <a:t>aseAdapter class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914650"/>
            <a:ext cx="6529388" cy="14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sz="3200" dirty="0"/>
              <a:t>Using a setAdapter with an Image </a:t>
            </a:r>
            <a:r>
              <a:rPr lang="en-US" sz="3200" dirty="0" smtClean="0"/>
              <a:t>Adapter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81125"/>
            <a:ext cx="74009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51" y="1459110"/>
            <a:ext cx="5900697" cy="470177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sz="3200" dirty="0"/>
              <a:t>Using a setAdapter with an Image </a:t>
            </a:r>
            <a:r>
              <a:rPr lang="en-US" sz="3200" dirty="0" smtClean="0"/>
              <a:t>Adapter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410715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Coding the OnItemClickListener</a:t>
            </a:r>
            <a:endParaRPr lang="en-US" sz="3500" dirty="0" smtClean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Recall that the</a:t>
            </a:r>
            <a:r>
              <a:rPr lang="en-US" b="1" dirty="0" smtClean="0"/>
              <a:t> </a:t>
            </a:r>
            <a:r>
              <a:rPr lang="en-US" dirty="0" smtClean="0"/>
              <a:t>OnItemClickListener awaits user interaction within the GridView Control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onItemClick </a:t>
            </a:r>
            <a:r>
              <a:rPr lang="en-US" dirty="0" smtClean="0"/>
              <a:t>method is the event the listener responds to </a:t>
            </a:r>
          </a:p>
          <a:p>
            <a:pPr lvl="1"/>
            <a:r>
              <a:rPr lang="en-US" dirty="0" smtClean="0"/>
              <a:t>ListView and GridView enable the Android device to monitor for click events</a:t>
            </a:r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054"/>
            <a:ext cx="6157912" cy="21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the </a:t>
            </a:r>
            <a:r>
              <a:rPr lang="en-US" dirty="0" smtClean="0"/>
              <a:t>OnItemClickListener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1314450"/>
            <a:ext cx="8334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the </a:t>
            </a:r>
            <a:r>
              <a:rPr lang="en-US" dirty="0" smtClean="0"/>
              <a:t>OnItemClickListener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66862"/>
            <a:ext cx="5333844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the </a:t>
            </a:r>
            <a:r>
              <a:rPr lang="en-US" dirty="0" smtClean="0"/>
              <a:t>OnItemClickListener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483619"/>
            <a:ext cx="6372225" cy="48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a Custom Toast Notification</a:t>
            </a:r>
            <a:endParaRPr lang="en-US" sz="3500" dirty="0" smtClean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Recall that toast notifications provide feedback to the user</a:t>
            </a:r>
          </a:p>
          <a:p>
            <a:pPr lvl="2"/>
            <a:r>
              <a:rPr lang="en-US" dirty="0" smtClean="0"/>
              <a:t>Previous toast notification code: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Since notification above would be in the onItemClick method, it is not used in Main Activity, so the reference to </a:t>
            </a:r>
            <a:r>
              <a:rPr lang="en-US" dirty="0" smtClean="0">
                <a:latin typeface="OCR A Extended" pitchFamily="50" charset="0"/>
              </a:rPr>
              <a:t>MainActivity.this</a:t>
            </a:r>
            <a:r>
              <a:rPr lang="en-US" dirty="0" smtClean="0"/>
              <a:t> creates an error</a:t>
            </a:r>
          </a:p>
          <a:p>
            <a:pPr lvl="1"/>
            <a:r>
              <a:rPr lang="en-US" dirty="0"/>
              <a:t>In Android programs</a:t>
            </a:r>
            <a:r>
              <a:rPr lang="en-US" dirty="0" smtClean="0"/>
              <a:t>, you </a:t>
            </a:r>
            <a:r>
              <a:rPr lang="en-US" dirty="0"/>
              <a:t>can place the </a:t>
            </a:r>
            <a:r>
              <a:rPr lang="en-US" sz="2200" b="1" dirty="0"/>
              <a:t>getBaseContext( ) </a:t>
            </a:r>
            <a:r>
              <a:rPr lang="en-US" dirty="0"/>
              <a:t>method in another method (such as onItemClick) </a:t>
            </a:r>
            <a:r>
              <a:rPr lang="en-US" dirty="0" smtClean="0"/>
              <a:t>that is </a:t>
            </a:r>
            <a:r>
              <a:rPr lang="en-US" dirty="0"/>
              <a:t>triggered only when the user touches the GridView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you do, the getBaseContext( </a:t>
            </a:r>
            <a:r>
              <a:rPr lang="en-US" dirty="0" smtClean="0"/>
              <a:t>) </a:t>
            </a:r>
            <a:r>
              <a:rPr lang="en-US" dirty="0"/>
              <a:t>method obtains a Context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67000"/>
            <a:ext cx="7682734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58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94052"/>
            <a:ext cx="3962400" cy="3654348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r>
              <a:rPr lang="en-US" dirty="0"/>
              <a:t>Coding a Custom Toast </a:t>
            </a:r>
            <a:r>
              <a:rPr lang="en-US" dirty="0" smtClean="0"/>
              <a:t>Notification </a:t>
            </a:r>
            <a:r>
              <a:rPr lang="en-US" sz="1200" dirty="0"/>
              <a:t>(continued)</a:t>
            </a:r>
            <a:endParaRPr lang="en-US" sz="1200" dirty="0" smtClean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7068"/>
            <a:ext cx="7686675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00774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+mn-lt"/>
              </a:rPr>
              <a:t>Notice that even though the panther is in position Animals[4] in Table 7-2, the custom </a:t>
            </a: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toast message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states “Selected Species 5</a:t>
            </a: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Array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position 4 is really the fifth image because the </a:t>
            </a: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array values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begin with </a:t>
            </a: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0</a:t>
            </a:r>
            <a:endParaRPr lang="en-US" sz="2400" dirty="0">
              <a:solidFill>
                <a:srgbClr val="22222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75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r>
              <a:rPr lang="en-US" dirty="0"/>
              <a:t>Coding a Custom Toast </a:t>
            </a:r>
            <a:r>
              <a:rPr lang="en-US" dirty="0" smtClean="0"/>
              <a:t>Notification </a:t>
            </a:r>
            <a:r>
              <a:rPr lang="en-US" sz="1200" dirty="0"/>
              <a:t>(continued)</a:t>
            </a:r>
            <a:endParaRPr lang="en-US" sz="1200" dirty="0" smtClean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03" y="1447800"/>
            <a:ext cx="6274593" cy="47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0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r>
              <a:rPr lang="en-US" sz="1200" dirty="0" smtClean="0"/>
              <a:t>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Return a value from a method</a:t>
            </a:r>
          </a:p>
          <a:p>
            <a:r>
              <a:rPr lang="en-US" sz="2400" dirty="0"/>
              <a:t>Determine the length of an array</a:t>
            </a:r>
          </a:p>
          <a:p>
            <a:r>
              <a:rPr lang="en-US" sz="2400" dirty="0"/>
              <a:t>Assign an ImageView control using setImageResource</a:t>
            </a:r>
          </a:p>
          <a:p>
            <a:r>
              <a:rPr lang="en-US" sz="2400" dirty="0"/>
              <a:t>Change the scale and layout size of the </a:t>
            </a:r>
            <a:r>
              <a:rPr lang="en-US" sz="2400" dirty="0" smtClean="0"/>
              <a:t>GridView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98A0640-9F0F-4361-B32A-FB52FF6B04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When the user selects a picture, a toast message appears and the ImageView control displays the selected image</a:t>
            </a:r>
          </a:p>
          <a:p>
            <a:pPr marL="457200" lvl="1" indent="0">
              <a:buNone/>
            </a:pPr>
            <a:endParaRPr lang="en-US" sz="1900" dirty="0">
              <a:latin typeface="OCR A Extended" pitchFamily="50" charset="0"/>
            </a:endParaRPr>
          </a:p>
          <a:p>
            <a:pPr marL="457200" lvl="1" indent="0">
              <a:buNone/>
            </a:pPr>
            <a:endParaRPr lang="en-US" sz="1900" dirty="0">
              <a:latin typeface="OCR A Extend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Displaying the Selected Image</a:t>
            </a:r>
            <a:endParaRPr lang="en-US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781300"/>
            <a:ext cx="8210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0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ImageAdapter class </a:t>
            </a:r>
            <a:r>
              <a:rPr lang="en-US" dirty="0"/>
              <a:t>was called with this line of code: </a:t>
            </a:r>
            <a:endParaRPr lang="en-US" dirty="0" smtClean="0"/>
          </a:p>
          <a:p>
            <a:pPr lvl="2"/>
            <a:r>
              <a:rPr lang="en-US" dirty="0" smtClean="0"/>
              <a:t>gr.setAdapter(new </a:t>
            </a:r>
            <a:r>
              <a:rPr lang="en-US" dirty="0"/>
              <a:t>ImageAdapter (this</a:t>
            </a:r>
            <a:r>
              <a:rPr lang="en-US" dirty="0" smtClean="0"/>
              <a:t>));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ImageAdapter class determines the layout of the </a:t>
            </a:r>
            <a:r>
              <a:rPr lang="en-US" dirty="0" smtClean="0"/>
              <a:t>GridView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context and images of </a:t>
            </a:r>
            <a:r>
              <a:rPr lang="en-US" dirty="0" smtClean="0"/>
              <a:t>the GridView </a:t>
            </a:r>
            <a:r>
              <a:rPr lang="en-US" dirty="0"/>
              <a:t>need to be referenced within the ImageAdapter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tasks to complete </a:t>
            </a:r>
            <a:r>
              <a:rPr lang="en-US" dirty="0" smtClean="0"/>
              <a:t>inside the </a:t>
            </a:r>
            <a:r>
              <a:rPr lang="en-US" dirty="0"/>
              <a:t>ImageAdapter </a:t>
            </a:r>
            <a:r>
              <a:rPr lang="en-US" dirty="0" smtClean="0"/>
              <a:t>class:</a:t>
            </a:r>
          </a:p>
          <a:p>
            <a:pPr lvl="2"/>
            <a:r>
              <a:rPr lang="en-US" dirty="0" smtClean="0"/>
              <a:t>Manage </a:t>
            </a:r>
            <a:r>
              <a:rPr lang="en-US" dirty="0"/>
              <a:t>the layout of the GridView </a:t>
            </a:r>
            <a:endParaRPr lang="en-US" dirty="0" smtClean="0"/>
          </a:p>
          <a:p>
            <a:pPr lvl="2"/>
            <a:r>
              <a:rPr lang="en-US" dirty="0" smtClean="0"/>
              <a:t>Connect </a:t>
            </a:r>
            <a:r>
              <a:rPr lang="en-US" dirty="0"/>
              <a:t>the data </a:t>
            </a:r>
            <a:r>
              <a:rPr lang="en-US" dirty="0" smtClean="0"/>
              <a:t>sources from </a:t>
            </a:r>
            <a:r>
              <a:rPr lang="en-US" dirty="0"/>
              <a:t>the array for display within the GridView </a:t>
            </a:r>
            <a:r>
              <a:rPr lang="en-US" dirty="0" smtClean="0"/>
              <a:t>control</a:t>
            </a:r>
            <a:endParaRPr lang="en-US" sz="1700" dirty="0">
              <a:latin typeface="OCR A Extended" pitchFamily="50" charset="0"/>
            </a:endParaRPr>
          </a:p>
          <a:p>
            <a:pPr marL="457200" lvl="1" indent="0">
              <a:buNone/>
            </a:pPr>
            <a:endParaRPr lang="en-US" sz="1900" dirty="0">
              <a:latin typeface="OCR A Extend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Customizing the ImageAdapter Class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3440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2438400"/>
            <a:ext cx="8153400" cy="3352800"/>
          </a:xfrm>
          <a:prstGeom prst="rect">
            <a:avLst/>
          </a:prstGeom>
        </p:spPr>
      </p:pic>
      <p:sp>
        <p:nvSpPr>
          <p:cNvPr id="20483" name="Content Placeholder 8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Constructors</a:t>
            </a:r>
            <a:r>
              <a:rPr lang="en-US" dirty="0" smtClean="0"/>
              <a:t> are used to initialize the instance </a:t>
            </a:r>
            <a:br>
              <a:rPr lang="en-US" dirty="0" smtClean="0"/>
            </a:br>
            <a:r>
              <a:rPr lang="en-US" dirty="0" smtClean="0"/>
              <a:t>variables of an object</a:t>
            </a:r>
          </a:p>
          <a:p>
            <a:pPr marL="457200" lvl="1" indent="0">
              <a:buNone/>
            </a:pPr>
            <a:endParaRPr lang="en-US" sz="1900" dirty="0">
              <a:latin typeface="OCR A Extended" pitchFamily="50" charset="0"/>
            </a:endParaRPr>
          </a:p>
          <a:p>
            <a:pPr marL="457200" lvl="1" indent="0">
              <a:buNone/>
            </a:pPr>
            <a:endParaRPr lang="en-US" sz="1900" dirty="0">
              <a:latin typeface="OCR A Extend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dirty="0"/>
              <a:t>Defining the Context of the ImageAdapter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4543425"/>
            <a:ext cx="3781425" cy="1704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2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dirty="0"/>
              <a:t>Defining the Context of the ImageAdapter </a:t>
            </a:r>
            <a:r>
              <a:rPr lang="en-US" dirty="0" smtClean="0"/>
              <a:t>Class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6172200" cy="45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length of an array is determined by the number of elements in the </a:t>
            </a:r>
            <a:r>
              <a:rPr lang="en-US" dirty="0" smtClean="0"/>
              <a:t>arrayImageAdapter class includes methods called:</a:t>
            </a:r>
          </a:p>
          <a:p>
            <a:pPr lvl="1"/>
            <a:r>
              <a:rPr lang="en-US" dirty="0" smtClean="0"/>
              <a:t>getCount() which determines how many pictures to display</a:t>
            </a:r>
          </a:p>
          <a:p>
            <a:pPr lvl="1"/>
            <a:r>
              <a:rPr lang="en-US" dirty="0" smtClean="0"/>
              <a:t>length</a:t>
            </a:r>
            <a:r>
              <a:rPr lang="en-US" dirty="0"/>
              <a:t>() which returns the number of pictures in the </a:t>
            </a:r>
            <a:r>
              <a:rPr lang="en-US" dirty="0" smtClean="0"/>
              <a:t>array</a:t>
            </a:r>
          </a:p>
          <a:p>
            <a:r>
              <a:rPr lang="en-US" dirty="0"/>
              <a:t>A Java </a:t>
            </a:r>
            <a:r>
              <a:rPr lang="en-US" b="1" dirty="0"/>
              <a:t>method </a:t>
            </a:r>
            <a:r>
              <a:rPr lang="en-US" dirty="0"/>
              <a:t>is a series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statements that perform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repeated task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Calculating the Length of an Array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4536017"/>
            <a:ext cx="3248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3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Calculating the Length of an Array </a:t>
            </a:r>
            <a:r>
              <a:rPr lang="en-US" sz="1100" dirty="0" smtClean="0"/>
              <a:t>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" y="1714500"/>
            <a:ext cx="740759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1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Coding the getView Method</a:t>
            </a:r>
            <a:endParaRPr 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getView method uses Context to create a new ImageView instance to  temporarily hold each image displayed in the GridView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The returned pic is a scaled, resized image, ready to display in the GridView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971800"/>
            <a:ext cx="81248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the getView </a:t>
            </a:r>
            <a:r>
              <a:rPr lang="en-US" dirty="0" smtClean="0"/>
              <a:t>Method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Scaling keeps or changes the aspect ratio of the image to the bounds of the ImageView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819400"/>
            <a:ext cx="8248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the getView </a:t>
            </a:r>
            <a:r>
              <a:rPr lang="en-US" dirty="0" smtClean="0"/>
              <a:t>Method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6324600" cy="202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3743325"/>
            <a:ext cx="6457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72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dirty="0"/>
              <a:t>Coding the getView </a:t>
            </a:r>
            <a:r>
              <a:rPr lang="en-US" dirty="0" smtClean="0"/>
              <a:t>Method </a:t>
            </a:r>
            <a:r>
              <a:rPr lang="en-US" sz="1100" dirty="0" smtClean="0"/>
              <a:t>(continued</a:t>
            </a:r>
            <a:r>
              <a:rPr lang="en-US" sz="1100" dirty="0"/>
              <a:t>)</a:t>
            </a:r>
            <a:endParaRPr lang="en-US" sz="3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659130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14725"/>
            <a:ext cx="7762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525506"/>
            <a:ext cx="4991100" cy="4616002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View container is a rectangular </a:t>
            </a:r>
            <a:br>
              <a:rPr lang="en-US" dirty="0" smtClean="0"/>
            </a:br>
            <a:r>
              <a:rPr lang="en-US" dirty="0" smtClean="0"/>
              <a:t>area of the screen that displays </a:t>
            </a:r>
            <a:br>
              <a:rPr lang="en-US" dirty="0" smtClean="0"/>
            </a:br>
            <a:r>
              <a:rPr lang="en-US" dirty="0" smtClean="0"/>
              <a:t>an  image or text </a:t>
            </a:r>
            <a:br>
              <a:rPr lang="en-US" dirty="0" smtClean="0"/>
            </a:br>
            <a:r>
              <a:rPr lang="en-US" dirty="0" smtClean="0"/>
              <a:t>object</a:t>
            </a:r>
          </a:p>
          <a:p>
            <a:r>
              <a:rPr lang="en-US" dirty="0" smtClean="0"/>
              <a:t>A GridView is a center-locked </a:t>
            </a:r>
            <a:br>
              <a:rPr lang="en-US" dirty="0" smtClean="0"/>
            </a:br>
            <a:r>
              <a:rPr lang="en-US" dirty="0" smtClean="0"/>
              <a:t>horizontally scrolling list</a:t>
            </a:r>
          </a:p>
          <a:p>
            <a:pPr lvl="1"/>
            <a:r>
              <a:rPr lang="en-US" dirty="0" smtClean="0"/>
              <a:t>Adds Visual Appeal</a:t>
            </a:r>
          </a:p>
          <a:p>
            <a:pPr lvl="1"/>
            <a:r>
              <a:rPr lang="en-US" dirty="0" smtClean="0"/>
              <a:t>Clean, </a:t>
            </a:r>
            <a:r>
              <a:rPr lang="en-US" dirty="0"/>
              <a:t>P</a:t>
            </a:r>
            <a:r>
              <a:rPr lang="en-US" dirty="0" smtClean="0"/>
              <a:t>rofessional Effect</a:t>
            </a:r>
          </a:p>
          <a:p>
            <a:pPr lvl="1"/>
            <a:r>
              <a:rPr lang="en-US" dirty="0" smtClean="0"/>
              <a:t>Flip Photos with Fingers</a:t>
            </a:r>
          </a:p>
          <a:p>
            <a:pPr lvl="1"/>
            <a:r>
              <a:rPr lang="en-US" dirty="0" smtClean="0"/>
              <a:t>Tap for full-size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DCBF6309-13F3-4D4A-BC0B-0E279E88F5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Completed Code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24000"/>
            <a:ext cx="83248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97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en-US" dirty="0" smtClean="0"/>
              <a:t>Completed Code </a:t>
            </a:r>
            <a:r>
              <a:rPr lang="en-US" sz="1200" dirty="0" smtClean="0"/>
              <a:t>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86306"/>
            <a:ext cx="82581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View container is a rectangular area of the screen that displays an image or text object</a:t>
            </a:r>
          </a:p>
          <a:p>
            <a:r>
              <a:rPr lang="en-US" dirty="0" smtClean="0"/>
              <a:t>A GridView layout displays a horizontal list of objects</a:t>
            </a:r>
          </a:p>
          <a:p>
            <a:r>
              <a:rPr lang="en-US" dirty="0" smtClean="0"/>
              <a:t>Users can scroll the GridView list and select an object</a:t>
            </a:r>
          </a:p>
          <a:p>
            <a:r>
              <a:rPr lang="en-US" dirty="0" smtClean="0"/>
              <a:t>XML code needed in mail.xml to display an image in the ImageView control</a:t>
            </a:r>
          </a:p>
          <a:p>
            <a:r>
              <a:rPr lang="en-US" dirty="0" smtClean="0"/>
              <a:t>Array variables can store multiple images and assign them to the GridView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F9B937A-47F6-49AF-A2F2-0EA333EE82D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setAdapter provides a data model for the GridView layout</a:t>
            </a:r>
          </a:p>
          <a:p>
            <a:r>
              <a:rPr lang="en-US" dirty="0" smtClean="0"/>
              <a:t>The OnItemClickListener waits for user interaction in a GridView control</a:t>
            </a:r>
          </a:p>
          <a:p>
            <a:r>
              <a:rPr lang="en-US" dirty="0" smtClean="0"/>
              <a:t>Including a toast notification displays a message indicating which image is selected in the GridView control</a:t>
            </a:r>
          </a:p>
          <a:p>
            <a:r>
              <a:rPr lang="en-US" dirty="0" smtClean="0"/>
              <a:t>Must use getBaseContext() method instead of main.this.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B2F9E3E-A864-4A3F-8364-8A0E86DE1FA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setImageResource() method to insert an ImageView control</a:t>
            </a:r>
          </a:p>
          <a:p>
            <a:r>
              <a:rPr lang="en-US" dirty="0" smtClean="0"/>
              <a:t>Use the Context class to load and access resources for the application</a:t>
            </a:r>
          </a:p>
          <a:p>
            <a:r>
              <a:rPr lang="en-US" dirty="0" smtClean="0"/>
              <a:t>Use getCount() to determine how many pictures to display in the GridView and length() to determine the number of elements in the GridView</a:t>
            </a:r>
          </a:p>
          <a:p>
            <a:r>
              <a:rPr lang="en-US" dirty="0" smtClean="0"/>
              <a:t>getCount() returns an integer</a:t>
            </a:r>
          </a:p>
          <a:p>
            <a:r>
              <a:rPr lang="en-US" dirty="0" smtClean="0"/>
              <a:t>getView() created a new ImageView instance to hold each images displayed in the GridView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B2F9E3E-A864-4A3F-8364-8A0E86DE1FA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DCBF6309-13F3-4D4A-BC0B-0E279E88F5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524000"/>
            <a:ext cx="4752975" cy="48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Steps to complete the App:</a:t>
            </a:r>
          </a:p>
          <a:p>
            <a:pPr marL="400050" lvl="1" indent="0">
              <a:buNone/>
            </a:pPr>
            <a:r>
              <a:rPr lang="en-US" dirty="0" smtClean="0"/>
              <a:t>1. Add </a:t>
            </a:r>
            <a:r>
              <a:rPr lang="en-US" dirty="0"/>
              <a:t>a </a:t>
            </a:r>
            <a:r>
              <a:rPr lang="en-US" dirty="0" smtClean="0"/>
              <a:t>GridView </a:t>
            </a:r>
            <a:r>
              <a:rPr lang="en-US" dirty="0"/>
              <a:t>control </a:t>
            </a:r>
            <a:r>
              <a:rPr lang="en-US" dirty="0" smtClean="0"/>
              <a:t>and an ImageView control to </a:t>
            </a:r>
            <a:r>
              <a:rPr lang="en-US" dirty="0"/>
              <a:t>the emulator.</a:t>
            </a:r>
          </a:p>
          <a:p>
            <a:pPr marL="400050" lvl="1" indent="0">
              <a:buNone/>
            </a:pPr>
            <a:r>
              <a:rPr lang="en-US" dirty="0"/>
              <a:t>2. </a:t>
            </a:r>
            <a:r>
              <a:rPr lang="en-US" dirty="0" smtClean="0"/>
              <a:t>Update the XML </a:t>
            </a:r>
            <a:r>
              <a:rPr lang="en-US" dirty="0"/>
              <a:t>code for an ImageView control not linked to a particular image.</a:t>
            </a:r>
          </a:p>
          <a:p>
            <a:pPr marL="400050" lvl="1" indent="0">
              <a:buNone/>
            </a:pPr>
            <a:r>
              <a:rPr lang="en-US" dirty="0"/>
              <a:t>3. Place six images in a drawable folder.</a:t>
            </a:r>
          </a:p>
          <a:p>
            <a:pPr marL="400050" lvl="1" indent="0">
              <a:buNone/>
            </a:pPr>
            <a:r>
              <a:rPr lang="en-US" dirty="0"/>
              <a:t>4. Define an array to hold the image files.</a:t>
            </a:r>
          </a:p>
          <a:p>
            <a:pPr marL="400050" lvl="1" indent="0">
              <a:buNone/>
            </a:pPr>
            <a:r>
              <a:rPr lang="en-US" dirty="0"/>
              <a:t>5. Instantiate the </a:t>
            </a:r>
            <a:r>
              <a:rPr lang="en-US" dirty="0" smtClean="0"/>
              <a:t>GridView </a:t>
            </a:r>
            <a:r>
              <a:rPr lang="en-US" dirty="0"/>
              <a:t>and ImageView controls.</a:t>
            </a:r>
          </a:p>
          <a:p>
            <a:pPr marL="400050" lvl="1" indent="0">
              <a:buNone/>
            </a:pPr>
            <a:r>
              <a:rPr lang="en-US" dirty="0"/>
              <a:t>6. Create an ImageAdapter class.</a:t>
            </a:r>
          </a:p>
          <a:p>
            <a:pPr marL="400050" lvl="1" indent="0">
              <a:buNone/>
            </a:pPr>
            <a:r>
              <a:rPr lang="en-US" dirty="0"/>
              <a:t>7. Display a custom toast message.</a:t>
            </a:r>
          </a:p>
          <a:p>
            <a:pPr marL="400050" lvl="1" indent="0">
              <a:buNone/>
            </a:pPr>
            <a:r>
              <a:rPr lang="en-US" dirty="0"/>
              <a:t>8. Display the selected image.</a:t>
            </a:r>
          </a:p>
          <a:p>
            <a:pPr marL="400050" lvl="1" indent="0">
              <a:buNone/>
            </a:pPr>
            <a:r>
              <a:rPr lang="en-US" dirty="0"/>
              <a:t>9. Customize the ImageAdapter class.</a:t>
            </a:r>
          </a:p>
          <a:p>
            <a:pPr marL="400050" lvl="1" indent="0">
              <a:buNone/>
            </a:pPr>
            <a:r>
              <a:rPr lang="en-US" dirty="0"/>
              <a:t>10. Define the layout using the getView( ) method.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7975931E-77A1-4318-A1F9-3C381AC0FB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7975931E-77A1-4318-A1F9-3C381AC0FB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View </a:t>
            </a:r>
            <a:r>
              <a:rPr lang="en-US" dirty="0"/>
              <a:t>container is a </a:t>
            </a:r>
            <a:r>
              <a:rPr lang="en-US" dirty="0" smtClean="0"/>
              <a:t>rectangular area </a:t>
            </a:r>
            <a:r>
              <a:rPr lang="en-US" dirty="0"/>
              <a:t>of the screen that displays an image or text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include </a:t>
            </a:r>
            <a:r>
              <a:rPr lang="en-US" dirty="0" smtClean="0"/>
              <a:t>layouts such </a:t>
            </a:r>
            <a:r>
              <a:rPr lang="en-US" dirty="0"/>
              <a:t>as GridView, RadioGroup, ScrollView, TabHost, and </a:t>
            </a:r>
            <a:r>
              <a:rPr lang="en-US" dirty="0" smtClean="0"/>
              <a:t>ListView</a:t>
            </a:r>
          </a:p>
          <a:p>
            <a:pPr lvl="1"/>
            <a:r>
              <a:rPr lang="en-US" dirty="0" smtClean="0"/>
              <a:t>Photos can be sized as thumbnail images or full-screen images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400" b="1" dirty="0"/>
              <a:t>GridView </a:t>
            </a:r>
            <a:r>
              <a:rPr lang="en-US" sz="2800" dirty="0"/>
              <a:t>container displays a horizontal list of objects with the center </a:t>
            </a:r>
            <a:r>
              <a:rPr lang="en-US" sz="2800" dirty="0" smtClean="0"/>
              <a:t>item displaying </a:t>
            </a:r>
            <a:r>
              <a:rPr lang="en-US" sz="2800" dirty="0"/>
              <a:t>the current image</a:t>
            </a:r>
            <a:endParaRPr lang="en-US" dirty="0" smtClean="0"/>
          </a:p>
          <a:p>
            <a:pPr lvl="1"/>
            <a:r>
              <a:rPr lang="en-US" dirty="0" smtClean="0"/>
              <a:t>Photos can be stored in the drawable folders, in a phone’s storage, or on a Web site such as Picassa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7975931E-77A1-4318-A1F9-3C381AC0FB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828800"/>
            <a:ext cx="8124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GridView Control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3144E64-9BAB-47C5-B4B6-F3DCCCE4C2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85" y="1576387"/>
            <a:ext cx="6391229" cy="461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1693</Words>
  <Application>Microsoft Office PowerPoint</Application>
  <PresentationFormat>On-screen Show (4:3)</PresentationFormat>
  <Paragraphs>275</Paragraphs>
  <Slides>44</Slides>
  <Notes>44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OCR A Extended</vt:lpstr>
      <vt:lpstr>Times New Roman</vt:lpstr>
      <vt:lpstr>3_Default Design</vt:lpstr>
      <vt:lpstr>PowerPoint Presentation</vt:lpstr>
      <vt:lpstr>Objectives</vt:lpstr>
      <vt:lpstr>Objectives (continued)</vt:lpstr>
      <vt:lpstr>Adding a GridView Control</vt:lpstr>
      <vt:lpstr>Adding a GridView Control (continued)</vt:lpstr>
      <vt:lpstr>Adding a GridView Control (continued)</vt:lpstr>
      <vt:lpstr>Adding a GridView Control (continued)</vt:lpstr>
      <vt:lpstr>Adding a GridView Control (continued)</vt:lpstr>
      <vt:lpstr>Adding a GridView Control (continued)</vt:lpstr>
      <vt:lpstr>Adding a GridView Control (continued)</vt:lpstr>
      <vt:lpstr>Adding a GridView Control (continued)</vt:lpstr>
      <vt:lpstr>Adding a GridView Control (continued)</vt:lpstr>
      <vt:lpstr>Adding the ImageView Control and Image Files</vt:lpstr>
      <vt:lpstr>Adding the ImageView Control and Image Files</vt:lpstr>
      <vt:lpstr>Creating an Array for the Images</vt:lpstr>
      <vt:lpstr>Creating an Array for the Images (continued)</vt:lpstr>
      <vt:lpstr>Creating an Array for the Images (continued)</vt:lpstr>
      <vt:lpstr>Instantiating the GridView and ImageView Controls</vt:lpstr>
      <vt:lpstr>Instantiating the GridView and ImageView Controls (Continued)</vt:lpstr>
      <vt:lpstr>Using a setAdapter with an Image Adapter</vt:lpstr>
      <vt:lpstr>Using a setAdapter with an Image Adapter (Continued)</vt:lpstr>
      <vt:lpstr>Using a setAdapter with an Image Adapter (Continued)</vt:lpstr>
      <vt:lpstr>Coding the OnItemClickListener</vt:lpstr>
      <vt:lpstr>Coding the OnItemClickListener (continued)</vt:lpstr>
      <vt:lpstr>Coding the OnItemClickListener (continued)</vt:lpstr>
      <vt:lpstr>Coding the OnItemClickListener (continued)</vt:lpstr>
      <vt:lpstr>Coding a Custom Toast Notification</vt:lpstr>
      <vt:lpstr>Coding a Custom Toast Notification (continued)</vt:lpstr>
      <vt:lpstr>Coding a Custom Toast Notification (continued)</vt:lpstr>
      <vt:lpstr>Displaying the Selected Image</vt:lpstr>
      <vt:lpstr>Customizing the ImageAdapter Class</vt:lpstr>
      <vt:lpstr>Defining the Context of the ImageAdapter Class</vt:lpstr>
      <vt:lpstr>Defining the Context of the ImageAdapter Class (continued)</vt:lpstr>
      <vt:lpstr>Calculating the Length of an Array</vt:lpstr>
      <vt:lpstr>Calculating the Length of an Array (Continued)</vt:lpstr>
      <vt:lpstr>Coding the getView Method</vt:lpstr>
      <vt:lpstr>Coding the getView Method (continued)</vt:lpstr>
      <vt:lpstr>Coding the getView Method (continued)</vt:lpstr>
      <vt:lpstr>Coding the getView Method (continued)</vt:lpstr>
      <vt:lpstr>Completed Code</vt:lpstr>
      <vt:lpstr>Completed Code (continued)</vt:lpstr>
      <vt:lpstr>Summary</vt:lpstr>
      <vt:lpstr>Summary (continued)</vt:lpstr>
      <vt:lpstr>Summary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2015-07-26T18:04:00Z</dcterms:created>
  <dcterms:modified xsi:type="dcterms:W3CDTF">2015-07-26T18:04:05Z</dcterms:modified>
</cp:coreProperties>
</file>