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1"/>
  </p:sldMasterIdLst>
  <p:notesMasterIdLst>
    <p:notesMasterId r:id="rId37"/>
  </p:notesMasterIdLst>
  <p:handoutMasterIdLst>
    <p:handoutMasterId r:id="rId38"/>
  </p:handoutMasterIdLst>
  <p:sldIdLst>
    <p:sldId id="770" r:id="rId2"/>
    <p:sldId id="897" r:id="rId3"/>
    <p:sldId id="257" r:id="rId4"/>
    <p:sldId id="884" r:id="rId5"/>
    <p:sldId id="849" r:id="rId6"/>
    <p:sldId id="859" r:id="rId7"/>
    <p:sldId id="860" r:id="rId8"/>
    <p:sldId id="861" r:id="rId9"/>
    <p:sldId id="850" r:id="rId10"/>
    <p:sldId id="898" r:id="rId11"/>
    <p:sldId id="851" r:id="rId12"/>
    <p:sldId id="862" r:id="rId13"/>
    <p:sldId id="852" r:id="rId14"/>
    <p:sldId id="899" r:id="rId15"/>
    <p:sldId id="900" r:id="rId16"/>
    <p:sldId id="901" r:id="rId17"/>
    <p:sldId id="902" r:id="rId18"/>
    <p:sldId id="903" r:id="rId19"/>
    <p:sldId id="853" r:id="rId20"/>
    <p:sldId id="887" r:id="rId21"/>
    <p:sldId id="888" r:id="rId22"/>
    <p:sldId id="892" r:id="rId23"/>
    <p:sldId id="905" r:id="rId24"/>
    <p:sldId id="906" r:id="rId25"/>
    <p:sldId id="909" r:id="rId26"/>
    <p:sldId id="907" r:id="rId27"/>
    <p:sldId id="908" r:id="rId28"/>
    <p:sldId id="910" r:id="rId29"/>
    <p:sldId id="894" r:id="rId30"/>
    <p:sldId id="911" r:id="rId31"/>
    <p:sldId id="912" r:id="rId32"/>
    <p:sldId id="913" r:id="rId33"/>
    <p:sldId id="914" r:id="rId34"/>
    <p:sldId id="848" r:id="rId35"/>
    <p:sldId id="895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6B97"/>
    <a:srgbClr val="95CA18"/>
    <a:srgbClr val="222222"/>
    <a:srgbClr val="0033CC"/>
    <a:srgbClr val="FF00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6" autoAdjust="0"/>
    <p:restoredTop sz="94660"/>
  </p:normalViewPr>
  <p:slideViewPr>
    <p:cSldViewPr>
      <p:cViewPr varScale="1">
        <p:scale>
          <a:sx n="70" d="100"/>
          <a:sy n="70" d="100"/>
        </p:scale>
        <p:origin x="142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6D4B559-B27A-402D-BE00-73BFB92593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54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7431C7-7261-4D5C-90C2-DA7A977483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65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D095EA-1210-4754-BBA2-4325400D32A2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92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3B35D-FF39-410F-91BA-62658BB1D3B5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08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91EF14-251F-4CFC-8E51-7E1A70F7A4D4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48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4E2DBF-3EA2-4702-A407-9FCBD0B0D50D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18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68F27-B4B0-43D3-BEEA-D818BA91F4D9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09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68F27-B4B0-43D3-BEEA-D818BA91F4D9}" type="slidenum">
              <a:rPr lang="en-US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15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68F27-B4B0-43D3-BEEA-D818BA91F4D9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8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68F27-B4B0-43D3-BEEA-D818BA91F4D9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41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68F27-B4B0-43D3-BEEA-D818BA91F4D9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08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68F27-B4B0-43D3-BEEA-D818BA91F4D9}" type="slidenum">
              <a:rPr lang="en-US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6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D7BD-27BF-4C1A-A113-654217024828}" type="slidenum">
              <a:rPr lang="en-US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7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431C7-7261-4D5C-90C2-DA7A977483F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26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2CA4A-D3E3-4CBA-A8EA-4983C5A70CD8}" type="slidenum">
              <a:rPr lang="en-US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66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B5FC05-5F11-48B1-AFAA-7F294A771F04}" type="slidenum">
              <a:rPr lang="en-US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40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197247-E208-46FD-8194-514D90AF1435}" type="slidenum">
              <a:rPr lang="en-US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39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197247-E208-46FD-8194-514D90AF1435}" type="slidenum">
              <a:rPr lang="en-US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73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197247-E208-46FD-8194-514D90AF1435}" type="slidenum">
              <a:rPr lang="en-US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0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197247-E208-46FD-8194-514D90AF1435}" type="slidenum">
              <a:rPr lang="en-US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13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197247-E208-46FD-8194-514D90AF1435}" type="slidenum">
              <a:rPr lang="en-US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36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197247-E208-46FD-8194-514D90AF1435}" type="slidenum">
              <a:rPr lang="en-US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67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197247-E208-46FD-8194-514D90AF1435}" type="slidenum">
              <a:rPr lang="en-US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51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10C7F-F557-4FC5-B88D-718F7A34A1F3}" type="slidenum">
              <a:rPr lang="en-US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41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7E033-5B13-4D5D-A87D-3ED109153308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7045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10C7F-F557-4FC5-B88D-718F7A34A1F3}" type="slidenum">
              <a:rPr lang="en-US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467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10C7F-F557-4FC5-B88D-718F7A34A1F3}" type="slidenum">
              <a:rPr lang="en-US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38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10C7F-F557-4FC5-B88D-718F7A34A1F3}" type="slidenum">
              <a:rPr lang="en-US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049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10C7F-F557-4FC5-B88D-718F7A34A1F3}" type="slidenum">
              <a:rPr lang="en-US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894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4FE8AF-7258-404B-8C2C-430959A7583B}" type="slidenum">
              <a:rPr lang="en-US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077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75668-A57E-41B2-9CF9-9C7ACB6D5BE7}" type="slidenum">
              <a:rPr lang="en-US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2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C1160B-B578-43A1-A27E-46BBB7D5CB1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94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086959-2C7F-4803-90BD-49C50D2DCBC4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69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228B2-3CE2-4DB1-AEEA-F31F683567D5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90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31888-8EF4-43C5-A71B-55366D298D00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56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8CBE57-E9AB-4CAE-9995-0AA273E1D038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48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3B35D-FF39-410F-91BA-62658BB1D3B5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1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962400"/>
            <a:ext cx="28321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609600"/>
            <a:ext cx="58801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10000"/>
            <a:ext cx="5029200" cy="1600200"/>
          </a:xfrm>
        </p:spPr>
        <p:txBody>
          <a:bodyPr/>
          <a:lstStyle>
            <a:lvl1pPr marL="0" indent="0" algn="l">
              <a:buNone/>
              <a:defRPr sz="3200" b="1" i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4B53B-F7B7-4B7A-A186-D017ED0738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87A1B-03C3-4E44-95DA-2723E3DEE9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65F37-9EEC-4114-B13C-B05265CBD7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609600" y="1295400"/>
            <a:ext cx="8001000" cy="0"/>
          </a:xfrm>
          <a:prstGeom prst="line">
            <a:avLst/>
          </a:prstGeom>
          <a:ln w="19050">
            <a:solidFill>
              <a:srgbClr val="006B9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533400" y="6324600"/>
            <a:ext cx="5943600" cy="0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609600" y="1371600"/>
            <a:ext cx="5943600" cy="0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95CA1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CA926C-47F5-4692-A51B-FAEB8FD91E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33400" y="6248400"/>
            <a:ext cx="5486400" cy="457200"/>
          </a:xfrm>
        </p:spPr>
        <p:txBody>
          <a:bodyPr/>
          <a:lstStyle>
            <a:lvl1pPr algn="l">
              <a:defRPr b="0">
                <a:solidFill>
                  <a:srgbClr val="95CA18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8C90F-6D68-41AF-92C8-BB28C1754F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ACA85-C2F0-42CD-8D40-5B0EB681CE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B8472-CF9D-4F85-8A52-09B7123FCF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B9B49-1A4B-4A32-ADDE-2702690D03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DF3B2-6686-46E2-A0E2-3E708E2767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EEF5D-8ACF-4950-A5D2-C1805E41EF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0B65-EABB-477C-8174-F8A508C79E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95CA18"/>
                </a:solidFill>
                <a:latin typeface="Arial" charset="0"/>
              </a:defRPr>
            </a:lvl1pPr>
          </a:lstStyle>
          <a:p>
            <a:pPr>
              <a:defRPr/>
            </a:pPr>
            <a:fld id="{653E89B0-8971-48F3-8AEA-342A2CC636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533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5CA18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029200" y="6356350"/>
            <a:ext cx="28956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1"/>
                </a:solidFill>
              </a:rPr>
              <a:t>© 2016 Cengage Learning®. May not be scanned, copied or duplicated, or posted to a publicly accessible website, in whole or in part.</a:t>
            </a:r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4" r:id="rId1"/>
    <p:sldLayoutId id="2147484885" r:id="rId2"/>
    <p:sldLayoutId id="2147484874" r:id="rId3"/>
    <p:sldLayoutId id="2147484875" r:id="rId4"/>
    <p:sldLayoutId id="2147484876" r:id="rId5"/>
    <p:sldLayoutId id="2147484877" r:id="rId6"/>
    <p:sldLayoutId id="2147484878" r:id="rId7"/>
    <p:sldLayoutId id="2147484879" r:id="rId8"/>
    <p:sldLayoutId id="2147484880" r:id="rId9"/>
    <p:sldLayoutId id="2147484881" r:id="rId10"/>
    <p:sldLayoutId id="2147484882" r:id="rId11"/>
    <p:sldLayoutId id="2147484883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5CA18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5CA18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5CA18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5CA18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5CA18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Presentations</a:t>
            </a:r>
          </a:p>
        </p:txBody>
      </p:sp>
      <p:sp>
        <p:nvSpPr>
          <p:cNvPr id="4099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presentations cover the objectives found in the opening of each chapter.</a:t>
            </a:r>
          </a:p>
          <a:p>
            <a:r>
              <a:rPr lang="en-US" dirty="0" smtClean="0"/>
              <a:t>All chapter objectives are listed in the beginning of each presentation. </a:t>
            </a:r>
          </a:p>
          <a:p>
            <a:r>
              <a:rPr lang="en-US" dirty="0" smtClean="0"/>
              <a:t>You may customize the presentations to fit your class needs. </a:t>
            </a:r>
          </a:p>
          <a:p>
            <a:r>
              <a:rPr lang="en-US" dirty="0" smtClean="0"/>
              <a:t>Some figures from the chapters are included. A complete set of images from the book can be found on the Instructor Companion </a:t>
            </a:r>
            <a:r>
              <a:rPr lang="en-US" dirty="0" smtClean="0"/>
              <a:t>website</a:t>
            </a:r>
            <a:r>
              <a:rPr lang="en-US" dirty="0" smtClean="0"/>
              <a:t>. 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C911617-AD3C-4D4B-B79E-EE64E407050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Android </a:t>
            </a:r>
            <a:r>
              <a:rPr lang="en-US" sz="1200" dirty="0" smtClean="0"/>
              <a:t>(continued)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C339D3-1CF8-4C1D-883B-4858F1E561D5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" y="1762124"/>
            <a:ext cx="7815263" cy="431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1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Getting </a:t>
            </a:r>
            <a:r>
              <a:rPr lang="en-US" sz="3200" dirty="0"/>
              <a:t>Oriented with Market Deployment</a:t>
            </a:r>
            <a:r>
              <a:rPr lang="en-US" dirty="0"/>
              <a:t/>
            </a:r>
            <a:br>
              <a:rPr lang="en-US" dirty="0"/>
            </a:br>
            <a:endParaRPr lang="en-US" sz="1200" dirty="0" smtClean="0"/>
          </a:p>
        </p:txBody>
      </p:sp>
      <p:sp>
        <p:nvSpPr>
          <p:cNvPr id="20483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 smtClean="0">
                <a:ea typeface="+mn-ea"/>
              </a:rPr>
              <a:t>Getting Oriented with Market Deployment</a:t>
            </a:r>
          </a:p>
          <a:p>
            <a:pPr lvl="1">
              <a:defRPr/>
            </a:pPr>
            <a:r>
              <a:rPr lang="en-US" dirty="0" smtClean="0"/>
              <a:t>Platform consists of the Android OS, application development tools, and a marketplace Apps are compiled into package files with an .apk extension</a:t>
            </a:r>
          </a:p>
          <a:p>
            <a:pPr lvl="1">
              <a:defRPr/>
            </a:pPr>
            <a:r>
              <a:rPr lang="en-US" b="1" dirty="0" smtClean="0"/>
              <a:t>Google Play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33CC"/>
                </a:solidFill>
              </a:rPr>
              <a:t>http://play.google.com)</a:t>
            </a:r>
            <a:r>
              <a:rPr lang="en-US" dirty="0" smtClean="0"/>
              <a:t> sells and deploys all apps</a:t>
            </a:r>
          </a:p>
          <a:p>
            <a:pPr lvl="1">
              <a:defRPr/>
            </a:pPr>
            <a:r>
              <a:rPr lang="en-US" dirty="0" smtClean="0"/>
              <a:t>Programs must meet minimum standards</a:t>
            </a:r>
          </a:p>
          <a:p>
            <a:pPr lvl="1">
              <a:defRPr/>
            </a:pPr>
            <a:r>
              <a:rPr lang="en-US" dirty="0" smtClean="0"/>
              <a:t>Apps are free or paid (70/30 split between developer and wireless carrier)</a:t>
            </a:r>
          </a:p>
          <a:p>
            <a:pPr lvl="1">
              <a:defRPr/>
            </a:pPr>
            <a:r>
              <a:rPr lang="en-US" dirty="0" smtClean="0"/>
              <a:t>Also sold through Amazon (amazon.com/appstore) and iTunes (both charge a $99 registration fee)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4F86A4-B67B-4457-8DE6-C77D89FB85F6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610600" cy="1143000"/>
          </a:xfrm>
        </p:spPr>
        <p:txBody>
          <a:bodyPr/>
          <a:lstStyle/>
          <a:p>
            <a:r>
              <a:rPr lang="en-US" sz="3200" dirty="0" smtClean="0"/>
              <a:t>Opening </a:t>
            </a:r>
            <a:r>
              <a:rPr lang="en-US" sz="3200" dirty="0"/>
              <a:t>Android Studio to Create a New </a:t>
            </a:r>
            <a:r>
              <a:rPr lang="en-US" sz="3200" dirty="0" smtClean="0"/>
              <a:t>Project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1465289-AE94-4A4C-AC1B-9C6A76DC98BC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6388" name="Content Placeholder 8"/>
          <p:cNvSpPr txBox="1">
            <a:spLocks/>
          </p:cNvSpPr>
          <p:nvPr/>
        </p:nvSpPr>
        <p:spPr bwMode="auto">
          <a:xfrm>
            <a:off x="533400" y="16764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400" dirty="0" smtClean="0">
                <a:solidFill>
                  <a:srgbClr val="222222"/>
                </a:solidFill>
                <a:latin typeface="Arial" charset="0"/>
              </a:rPr>
              <a:t>Download and install the </a:t>
            </a:r>
            <a:r>
              <a:rPr lang="en-US" sz="2400" dirty="0">
                <a:solidFill>
                  <a:srgbClr val="222222"/>
                </a:solidFill>
                <a:latin typeface="Arial" charset="0"/>
              </a:rPr>
              <a:t>Android Studio from </a:t>
            </a:r>
            <a:r>
              <a:rPr lang="en-US" sz="2400" dirty="0" smtClean="0">
                <a:solidFill>
                  <a:srgbClr val="222222"/>
                </a:solidFill>
                <a:latin typeface="Arial" charset="0"/>
              </a:rPr>
              <a:t>    https</a:t>
            </a:r>
            <a:r>
              <a:rPr lang="en-US" sz="2400" dirty="0">
                <a:solidFill>
                  <a:srgbClr val="222222"/>
                </a:solidFill>
                <a:latin typeface="Arial" charset="0"/>
              </a:rPr>
              <a:t>://</a:t>
            </a:r>
            <a:r>
              <a:rPr lang="en-US" sz="2400" dirty="0" smtClean="0">
                <a:solidFill>
                  <a:srgbClr val="222222"/>
                </a:solidFill>
                <a:latin typeface="Arial" charset="0"/>
              </a:rPr>
              <a:t>developer.android.com/sdk/index.html</a:t>
            </a:r>
            <a:endParaRPr lang="en-US" sz="2400" dirty="0">
              <a:solidFill>
                <a:schemeClr val="tx1"/>
              </a:solidFill>
              <a:latin typeface="Arial" charset="0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400" dirty="0" smtClean="0">
                <a:solidFill>
                  <a:srgbClr val="222222"/>
                </a:solidFill>
                <a:latin typeface="Arial" charset="0"/>
              </a:rPr>
              <a:t>You’ll </a:t>
            </a:r>
            <a:r>
              <a:rPr lang="en-US" sz="2400" dirty="0">
                <a:solidFill>
                  <a:srgbClr val="222222"/>
                </a:solidFill>
                <a:latin typeface="Arial" charset="0"/>
              </a:rPr>
              <a:t>need </a:t>
            </a:r>
            <a:r>
              <a:rPr lang="en-US" sz="2400" dirty="0" smtClean="0">
                <a:solidFill>
                  <a:srgbClr val="222222"/>
                </a:solidFill>
                <a:latin typeface="Arial" charset="0"/>
              </a:rPr>
              <a:t>an Application name, </a:t>
            </a:r>
            <a:r>
              <a:rPr lang="en-US" sz="2400" dirty="0">
                <a:solidFill>
                  <a:srgbClr val="222222"/>
                </a:solidFill>
                <a:latin typeface="Arial" charset="0"/>
              </a:rPr>
              <a:t>Company domain, package name, Project location, Form factor, Minimum SDK, Activity and activity name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600" b="1" dirty="0">
                <a:solidFill>
                  <a:srgbClr val="222222"/>
                </a:solidFill>
                <a:latin typeface="Arial" charset="0"/>
              </a:rPr>
              <a:t>Creating the Hello </a:t>
            </a:r>
            <a:r>
              <a:rPr lang="en-US" sz="2600" b="1" dirty="0" smtClean="0">
                <a:solidFill>
                  <a:srgbClr val="222222"/>
                </a:solidFill>
                <a:latin typeface="Arial" charset="0"/>
              </a:rPr>
              <a:t>World Project</a:t>
            </a:r>
            <a:endParaRPr lang="en-US" sz="2600" b="1" dirty="0">
              <a:solidFill>
                <a:srgbClr val="222222"/>
              </a:solidFill>
              <a:latin typeface="Arial" charset="0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400" dirty="0" smtClean="0">
                <a:solidFill>
                  <a:srgbClr val="222222"/>
                </a:solidFill>
                <a:latin typeface="Arial" charset="0"/>
              </a:rPr>
              <a:t>Open the Android Studio program</a:t>
            </a:r>
            <a:endParaRPr lang="en-US" sz="2400" dirty="0">
              <a:solidFill>
                <a:srgbClr val="222222"/>
              </a:solidFill>
              <a:latin typeface="Arial" charset="0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400" dirty="0" smtClean="0">
                <a:solidFill>
                  <a:srgbClr val="222222"/>
                </a:solidFill>
                <a:latin typeface="Arial" charset="0"/>
              </a:rPr>
              <a:t>Create a new project, name it, supply a company domain and location</a:t>
            </a:r>
            <a:endParaRPr lang="en-US" sz="2400" dirty="0">
              <a:solidFill>
                <a:srgbClr val="222222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1143000"/>
          </a:xfrm>
        </p:spPr>
        <p:txBody>
          <a:bodyPr/>
          <a:lstStyle/>
          <a:p>
            <a:r>
              <a:rPr lang="en-US" sz="3200" dirty="0"/>
              <a:t>Opening Android Studio to Create a New </a:t>
            </a:r>
            <a:r>
              <a:rPr lang="en-US" sz="3200" dirty="0" smtClean="0"/>
              <a:t>Project </a:t>
            </a:r>
            <a:r>
              <a:rPr lang="en-US" sz="1200" dirty="0" smtClean="0"/>
              <a:t>(cont’d)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4D9506-D7B6-4B07-91DA-095C780D2DF8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47800"/>
            <a:ext cx="6019800" cy="48614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4D9506-D7B6-4B07-91DA-095C780D2DF8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52550"/>
            <a:ext cx="7543800" cy="48958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1143000"/>
          </a:xfrm>
        </p:spPr>
        <p:txBody>
          <a:bodyPr/>
          <a:lstStyle/>
          <a:p>
            <a:r>
              <a:rPr lang="en-US" sz="3200" dirty="0"/>
              <a:t>Opening Android Studio to Create a New </a:t>
            </a:r>
            <a:r>
              <a:rPr lang="en-US" sz="3200" dirty="0" smtClean="0"/>
              <a:t>Project </a:t>
            </a:r>
            <a:r>
              <a:rPr lang="en-US" sz="1200" dirty="0" smtClean="0"/>
              <a:t>(cont’d)</a:t>
            </a:r>
          </a:p>
        </p:txBody>
      </p:sp>
    </p:spTree>
    <p:extLst>
      <p:ext uri="{BB962C8B-B14F-4D97-AF65-F5344CB8AC3E}">
        <p14:creationId xmlns:p14="http://schemas.microsoft.com/office/powerpoint/2010/main" val="190279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4D9506-D7B6-4B07-91DA-095C780D2DF8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12756"/>
            <a:ext cx="7367587" cy="47356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1143000"/>
          </a:xfrm>
        </p:spPr>
        <p:txBody>
          <a:bodyPr/>
          <a:lstStyle/>
          <a:p>
            <a:r>
              <a:rPr lang="en-US" sz="3200" dirty="0"/>
              <a:t>Opening Android Studio to Create a New </a:t>
            </a:r>
            <a:r>
              <a:rPr lang="en-US" sz="3200" dirty="0" smtClean="0"/>
              <a:t>Project </a:t>
            </a:r>
            <a:r>
              <a:rPr lang="en-US" sz="1200" dirty="0" smtClean="0"/>
              <a:t>(cont’d)</a:t>
            </a:r>
          </a:p>
        </p:txBody>
      </p:sp>
    </p:spTree>
    <p:extLst>
      <p:ext uri="{BB962C8B-B14F-4D97-AF65-F5344CB8AC3E}">
        <p14:creationId xmlns:p14="http://schemas.microsoft.com/office/powerpoint/2010/main" val="3789820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4D9506-D7B6-4B07-91DA-095C780D2DF8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87135"/>
            <a:ext cx="7315200" cy="476126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1143000"/>
          </a:xfrm>
        </p:spPr>
        <p:txBody>
          <a:bodyPr/>
          <a:lstStyle/>
          <a:p>
            <a:r>
              <a:rPr lang="en-US" sz="3200" dirty="0"/>
              <a:t>Opening Android Studio to Create a New </a:t>
            </a:r>
            <a:r>
              <a:rPr lang="en-US" sz="3200" dirty="0" smtClean="0"/>
              <a:t>Project </a:t>
            </a:r>
            <a:r>
              <a:rPr lang="en-US" sz="1200" dirty="0" smtClean="0"/>
              <a:t>(cont’d)</a:t>
            </a:r>
          </a:p>
        </p:txBody>
      </p:sp>
    </p:spTree>
    <p:extLst>
      <p:ext uri="{BB962C8B-B14F-4D97-AF65-F5344CB8AC3E}">
        <p14:creationId xmlns:p14="http://schemas.microsoft.com/office/powerpoint/2010/main" val="2684051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4D9506-D7B6-4B07-91DA-095C780D2DF8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69" y="1609232"/>
            <a:ext cx="7053262" cy="455393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1143000"/>
          </a:xfrm>
        </p:spPr>
        <p:txBody>
          <a:bodyPr/>
          <a:lstStyle/>
          <a:p>
            <a:r>
              <a:rPr lang="en-US" sz="3200" dirty="0"/>
              <a:t>Opening Android Studio to Create a New </a:t>
            </a:r>
            <a:r>
              <a:rPr lang="en-US" sz="3200" dirty="0" smtClean="0"/>
              <a:t>Project </a:t>
            </a:r>
            <a:r>
              <a:rPr lang="en-US" sz="1200" dirty="0" smtClean="0"/>
              <a:t>(cont’d)</a:t>
            </a:r>
          </a:p>
        </p:txBody>
      </p:sp>
    </p:spTree>
    <p:extLst>
      <p:ext uri="{BB962C8B-B14F-4D97-AF65-F5344CB8AC3E}">
        <p14:creationId xmlns:p14="http://schemas.microsoft.com/office/powerpoint/2010/main" val="268753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4D9506-D7B6-4B07-91DA-095C780D2DF8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31" y="1524000"/>
            <a:ext cx="7887488" cy="454818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1143000"/>
          </a:xfrm>
        </p:spPr>
        <p:txBody>
          <a:bodyPr/>
          <a:lstStyle/>
          <a:p>
            <a:r>
              <a:rPr lang="en-US" sz="3200" dirty="0"/>
              <a:t>Opening Android Studio to Create a New </a:t>
            </a:r>
            <a:r>
              <a:rPr lang="en-US" sz="3200" dirty="0" smtClean="0"/>
              <a:t>Project </a:t>
            </a:r>
            <a:r>
              <a:rPr lang="en-US" sz="1200" dirty="0" smtClean="0"/>
              <a:t>(cont’d)</a:t>
            </a:r>
          </a:p>
        </p:txBody>
      </p:sp>
    </p:spTree>
    <p:extLst>
      <p:ext uri="{BB962C8B-B14F-4D97-AF65-F5344CB8AC3E}">
        <p14:creationId xmlns:p14="http://schemas.microsoft.com/office/powerpoint/2010/main" val="3333076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Must be intuitive</a:t>
            </a:r>
          </a:p>
          <a:p>
            <a:pPr lvl="1"/>
            <a:r>
              <a:rPr lang="en-US" dirty="0" smtClean="0"/>
              <a:t>Interface must not distract from functionality</a:t>
            </a:r>
          </a:p>
          <a:p>
            <a:pPr lvl="1"/>
            <a:r>
              <a:rPr lang="en-US" dirty="0" smtClean="0"/>
              <a:t>Java code or XML layout files are needed</a:t>
            </a:r>
          </a:p>
          <a:p>
            <a:pPr lvl="2"/>
            <a:r>
              <a:rPr lang="en-US" dirty="0" smtClean="0"/>
              <a:t>XML method is preferred</a:t>
            </a:r>
          </a:p>
          <a:p>
            <a:pPr lvl="2"/>
            <a:r>
              <a:rPr lang="en-US" dirty="0" smtClean="0"/>
              <a:t>Can design interface without writing large amounts of code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3C149E8-3EC5-493F-8E40-F3E8CEED6530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18437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839200" cy="1143000"/>
          </a:xfrm>
        </p:spPr>
        <p:txBody>
          <a:bodyPr/>
          <a:lstStyle/>
          <a:p>
            <a:r>
              <a:rPr lang="en-US" dirty="0"/>
              <a:t>Building the User Interface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600" b="1" dirty="0" smtClean="0">
                <a:solidFill>
                  <a:srgbClr val="95CA18"/>
                </a:solidFill>
                <a:latin typeface="+mj-lt"/>
                <a:cs typeface="+mj-cs"/>
              </a:rPr>
              <a:t>Android Boot Camp for Developers Using Java, 3E</a:t>
            </a:r>
          </a:p>
          <a:p>
            <a:pPr>
              <a:buNone/>
            </a:pPr>
            <a:endParaRPr lang="en-US" sz="3600" b="1" dirty="0" smtClean="0">
              <a:solidFill>
                <a:srgbClr val="95CA18"/>
              </a:solidFill>
              <a:latin typeface="+mj-lt"/>
              <a:cs typeface="+mj-cs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95CA18"/>
                </a:solidFill>
                <a:latin typeface="+mj-lt"/>
                <a:cs typeface="+mj-cs"/>
              </a:rPr>
              <a:t>Chapter 1: </a:t>
            </a:r>
            <a:r>
              <a:rPr lang="en-US" sz="2800" b="1" dirty="0" err="1" smtClean="0">
                <a:solidFill>
                  <a:srgbClr val="95CA18"/>
                </a:solidFill>
                <a:latin typeface="+mj-lt"/>
                <a:cs typeface="+mj-cs"/>
              </a:rPr>
              <a:t>Voilà</a:t>
            </a:r>
            <a:r>
              <a:rPr lang="en-US" sz="2800" b="1" dirty="0" smtClean="0">
                <a:solidFill>
                  <a:srgbClr val="95CA18"/>
                </a:solidFill>
                <a:latin typeface="+mj-lt"/>
                <a:cs typeface="+mj-cs"/>
              </a:rPr>
              <a:t>! Meet the Android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926C-47F5-4692-A51B-FAEB8FD91EA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4953000" cy="4495800"/>
          </a:xfrm>
        </p:spPr>
        <p:txBody>
          <a:bodyPr/>
          <a:lstStyle/>
          <a:p>
            <a:r>
              <a:rPr lang="en-US" b="1" dirty="0" smtClean="0"/>
              <a:t>Java folder </a:t>
            </a:r>
            <a:r>
              <a:rPr lang="en-US" dirty="0" smtClean="0"/>
              <a:t>– contains Java source code</a:t>
            </a:r>
          </a:p>
          <a:p>
            <a:r>
              <a:rPr lang="en-US" b="1" dirty="0" smtClean="0"/>
              <a:t>Res folder </a:t>
            </a:r>
            <a:r>
              <a:rPr lang="en-US" dirty="0" smtClean="0"/>
              <a:t>– contains images, music, and video</a:t>
            </a:r>
          </a:p>
          <a:p>
            <a:r>
              <a:rPr lang="en-US" b="1" dirty="0" smtClean="0"/>
              <a:t>Manifests folder </a:t>
            </a:r>
            <a:r>
              <a:rPr lang="en-US" dirty="0"/>
              <a:t>contains the </a:t>
            </a:r>
            <a:r>
              <a:rPr lang="en-US" b="1" dirty="0" smtClean="0"/>
              <a:t>Android Manifest.xml </a:t>
            </a:r>
            <a:r>
              <a:rPr lang="en-US" dirty="0" smtClean="0"/>
              <a:t>– which contains information about the application that Android needs to run</a:t>
            </a:r>
          </a:p>
          <a:p>
            <a:pPr lvl="1"/>
            <a:endParaRPr lang="en-US" dirty="0" smtClean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7ACA47E-8FC1-4B41-A312-C70D79184C34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839200" cy="1143000"/>
          </a:xfrm>
        </p:spPr>
        <p:txBody>
          <a:bodyPr/>
          <a:lstStyle/>
          <a:p>
            <a:r>
              <a:rPr lang="en-US" sz="3200" dirty="0"/>
              <a:t>Taking a Tour of the Android Project 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22120"/>
            <a:ext cx="3238871" cy="4181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Layout </a:t>
            </a:r>
            <a:r>
              <a:rPr lang="en-US" dirty="0" smtClean="0"/>
              <a:t>– a container that holds as many widgets as needed</a:t>
            </a:r>
          </a:p>
          <a:p>
            <a:r>
              <a:rPr lang="en-US" b="1" dirty="0" smtClean="0"/>
              <a:t>Widget</a:t>
            </a:r>
            <a:r>
              <a:rPr lang="en-US" dirty="0" smtClean="0"/>
              <a:t>– a single element on the screen (Button, Text Box, etc.)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Properties pane </a:t>
            </a:r>
            <a:r>
              <a:rPr lang="en-US" dirty="0" smtClean="0"/>
              <a:t>contains the properties of the currently active app project or object </a:t>
            </a:r>
            <a:endParaRPr lang="en-US" dirty="0"/>
          </a:p>
          <a:p>
            <a:r>
              <a:rPr lang="en-US" dirty="0"/>
              <a:t>Android Studio displays an emulator configuration for design and layout </a:t>
            </a:r>
            <a:r>
              <a:rPr lang="en-US" dirty="0" smtClean="0"/>
              <a:t>purposes </a:t>
            </a:r>
            <a:r>
              <a:rPr lang="en-US" sz="2600" dirty="0" smtClean="0"/>
              <a:t>called </a:t>
            </a:r>
            <a:r>
              <a:rPr lang="en-US" sz="2600" b="1" dirty="0"/>
              <a:t>the Android Virtual Device (AVD</a:t>
            </a:r>
            <a:r>
              <a:rPr lang="en-US" sz="2600" b="1" dirty="0" smtClean="0"/>
              <a:t>)</a:t>
            </a:r>
            <a:endParaRPr lang="en-US" sz="2600" b="1" dirty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F483CA0-D2DC-4EDD-B07D-CC790A2CA13A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20485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1143000"/>
          </a:xfrm>
        </p:spPr>
        <p:txBody>
          <a:bodyPr/>
          <a:lstStyle/>
          <a:p>
            <a:r>
              <a:rPr lang="en-US" sz="3200" dirty="0"/>
              <a:t>Designing the User Interface Layout within the Virtual Device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495800"/>
          </a:xfrm>
        </p:spPr>
        <p:txBody>
          <a:bodyPr/>
          <a:lstStyle/>
          <a:p>
            <a:r>
              <a:rPr lang="en-US" dirty="0" smtClean="0"/>
              <a:t>Step 1: Tap </a:t>
            </a:r>
            <a:r>
              <a:rPr lang="en-US" dirty="0"/>
              <a:t>or click ‘the virtual device to render the layout with’ button (the emulator button</a:t>
            </a:r>
            <a:r>
              <a:rPr lang="en-US" dirty="0" smtClean="0"/>
              <a:t>) directly </a:t>
            </a:r>
            <a:r>
              <a:rPr lang="en-US" dirty="0"/>
              <a:t>to the right 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Palette </a:t>
            </a:r>
            <a:r>
              <a:rPr lang="en-US" dirty="0"/>
              <a:t>on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activity_main.xml </a:t>
            </a:r>
            <a:br>
              <a:rPr lang="en-US" dirty="0" smtClean="0"/>
            </a:br>
            <a:r>
              <a:rPr lang="en-US" dirty="0" smtClean="0"/>
              <a:t>tab</a:t>
            </a:r>
            <a:r>
              <a:rPr lang="en-US" dirty="0"/>
              <a:t>, and then tap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click Nexus </a:t>
            </a:r>
            <a:r>
              <a:rPr lang="en-US" dirty="0" smtClean="0"/>
              <a:t>5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5.0”, 1080 x 1920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/>
              <a:t>xxhdpi</a:t>
            </a:r>
            <a:r>
              <a:rPr lang="en-US" dirty="0"/>
              <a:t>).</a:t>
            </a:r>
            <a:endParaRPr lang="en-US" b="1" dirty="0" smtClean="0"/>
          </a:p>
          <a:p>
            <a:pPr marL="457200" lvl="1" indent="0">
              <a:buFontTx/>
              <a:buNone/>
            </a:pPr>
            <a:endParaRPr lang="en-US" b="1" dirty="0" smtClean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89FA62-3F5B-4FE8-9BDD-03A23E5A08BD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438400"/>
            <a:ext cx="5051232" cy="33147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1143000"/>
          </a:xfrm>
        </p:spPr>
        <p:txBody>
          <a:bodyPr/>
          <a:lstStyle/>
          <a:p>
            <a:r>
              <a:rPr lang="en-US" sz="3200" dirty="0"/>
              <a:t>Designing the User Interface Layout within the Virtual </a:t>
            </a:r>
            <a:r>
              <a:rPr lang="en-US" sz="3200" dirty="0" smtClean="0"/>
              <a:t>Device </a:t>
            </a:r>
            <a:r>
              <a:rPr lang="en-US" sz="1200" dirty="0" smtClean="0"/>
              <a:t>(Cont’d.)</a:t>
            </a:r>
            <a:endParaRPr lang="en-US" sz="1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495800"/>
          </a:xfrm>
        </p:spPr>
        <p:txBody>
          <a:bodyPr/>
          <a:lstStyle/>
          <a:p>
            <a:r>
              <a:rPr lang="en-US" dirty="0" smtClean="0"/>
              <a:t>Step 2: </a:t>
            </a:r>
            <a:r>
              <a:rPr lang="en-US" dirty="0"/>
              <a:t>In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emulator,</a:t>
            </a:r>
            <a:br>
              <a:rPr lang="en-US" dirty="0" smtClean="0"/>
            </a:br>
            <a:r>
              <a:rPr lang="en-US" dirty="0" smtClean="0"/>
              <a:t>select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default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TextView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control</a:t>
            </a:r>
            <a:r>
              <a:rPr lang="en-US" dirty="0"/>
              <a:t>, which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reads </a:t>
            </a:r>
            <a:r>
              <a:rPr lang="en-US" dirty="0"/>
              <a:t>Hello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World</a:t>
            </a:r>
            <a:r>
              <a:rPr lang="en-US" dirty="0"/>
              <a:t>!</a:t>
            </a:r>
            <a:endParaRPr lang="en-US" b="1" dirty="0" smtClean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89FA62-3F5B-4FE8-9BDD-03A23E5A08BD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533" y="1676400"/>
            <a:ext cx="5652509" cy="43434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1143000"/>
          </a:xfrm>
        </p:spPr>
        <p:txBody>
          <a:bodyPr/>
          <a:lstStyle/>
          <a:p>
            <a:r>
              <a:rPr lang="en-US" sz="3200" dirty="0"/>
              <a:t>Designing the User Interface Layout within the Virtual </a:t>
            </a:r>
            <a:r>
              <a:rPr lang="en-US" sz="3200" dirty="0" smtClean="0"/>
              <a:t>Device </a:t>
            </a:r>
            <a:r>
              <a:rPr lang="en-US" sz="1200" dirty="0" smtClean="0"/>
              <a:t>(Cont’d.)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8454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495800"/>
          </a:xfrm>
        </p:spPr>
        <p:txBody>
          <a:bodyPr/>
          <a:lstStyle/>
          <a:p>
            <a:r>
              <a:rPr lang="en-US" dirty="0" smtClean="0"/>
              <a:t>Step 3: </a:t>
            </a:r>
            <a:br>
              <a:rPr lang="en-US" dirty="0" smtClean="0"/>
            </a:br>
            <a:r>
              <a:rPr lang="en-US" dirty="0" smtClean="0"/>
              <a:t>Scroll </a:t>
            </a:r>
            <a:br>
              <a:rPr lang="en-US" dirty="0" smtClean="0"/>
            </a:br>
            <a:r>
              <a:rPr lang="en-US" dirty="0" smtClean="0"/>
              <a:t>down the </a:t>
            </a:r>
            <a:br>
              <a:rPr lang="en-US" dirty="0" smtClean="0"/>
            </a:br>
            <a:r>
              <a:rPr lang="en-US" dirty="0" smtClean="0"/>
              <a:t>Properties </a:t>
            </a:r>
            <a:br>
              <a:rPr lang="en-US" dirty="0" smtClean="0"/>
            </a:br>
            <a:r>
              <a:rPr lang="en-US" dirty="0" smtClean="0"/>
              <a:t>pane </a:t>
            </a:r>
            <a:r>
              <a:rPr lang="en-US" dirty="0"/>
              <a:t>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display </a:t>
            </a:r>
            <a:r>
              <a:rPr lang="en-US" dirty="0"/>
              <a:t>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text </a:t>
            </a:r>
            <a:br>
              <a:rPr lang="en-US" dirty="0" smtClean="0"/>
            </a:br>
            <a:r>
              <a:rPr lang="en-US" dirty="0" smtClean="0"/>
              <a:t>property</a:t>
            </a:r>
            <a:endParaRPr lang="en-US" b="1" dirty="0" smtClean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89FA62-3F5B-4FE8-9BDD-03A23E5A08BD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240" y="1676400"/>
            <a:ext cx="6127812" cy="4191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1143000"/>
          </a:xfrm>
        </p:spPr>
        <p:txBody>
          <a:bodyPr/>
          <a:lstStyle/>
          <a:p>
            <a:r>
              <a:rPr lang="en-US" sz="3200" dirty="0"/>
              <a:t>Designing the User Interface Layout within the Virtual </a:t>
            </a:r>
            <a:r>
              <a:rPr lang="en-US" sz="3200" dirty="0" smtClean="0"/>
              <a:t>Device </a:t>
            </a:r>
            <a:r>
              <a:rPr lang="en-US" sz="1200" dirty="0" smtClean="0"/>
              <a:t>(Cont’d.)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94695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495800"/>
          </a:xfrm>
        </p:spPr>
        <p:txBody>
          <a:bodyPr/>
          <a:lstStyle/>
          <a:p>
            <a:r>
              <a:rPr lang="en-US" dirty="0" smtClean="0"/>
              <a:t>Step 1: In </a:t>
            </a:r>
            <a:r>
              <a:rPr lang="en-US" dirty="0"/>
              <a:t>the Android project view, tap or click the expand arrow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 values </a:t>
            </a:r>
            <a:br>
              <a:rPr lang="en-US" dirty="0" smtClean="0"/>
            </a:br>
            <a:r>
              <a:rPr lang="en-US" dirty="0" smtClean="0"/>
              <a:t>subfolder </a:t>
            </a:r>
            <a:r>
              <a:rPr lang="en-US" dirty="0"/>
              <a:t>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res folder 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expand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folder’s contents</a:t>
            </a:r>
          </a:p>
          <a:p>
            <a:pPr lvl="1"/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Double-tap 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double-click </a:t>
            </a:r>
            <a:r>
              <a:rPr lang="en-US" dirty="0"/>
              <a:t>the strings.xml file to display the strings.xml tab in the </a:t>
            </a:r>
            <a:r>
              <a:rPr lang="en-US" dirty="0" smtClean="0"/>
              <a:t>Project window</a:t>
            </a:r>
            <a:endParaRPr lang="en-US" b="1" dirty="0" smtClean="0"/>
          </a:p>
          <a:p>
            <a:pPr marL="457200" lvl="1" indent="0">
              <a:buFontTx/>
              <a:buNone/>
            </a:pPr>
            <a:endParaRPr lang="en-US" b="1" dirty="0" smtClean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89FA62-3F5B-4FE8-9BDD-03A23E5A08BD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057400"/>
            <a:ext cx="4724400" cy="306079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1143000"/>
          </a:xfrm>
        </p:spPr>
        <p:txBody>
          <a:bodyPr/>
          <a:lstStyle/>
          <a:p>
            <a:r>
              <a:rPr lang="en-US" sz="3200" dirty="0"/>
              <a:t>Modifying the Text in the </a:t>
            </a:r>
            <a:r>
              <a:rPr lang="en-US" sz="3200" dirty="0" err="1"/>
              <a:t>TextView</a:t>
            </a:r>
            <a:r>
              <a:rPr lang="en-US" sz="3200" dirty="0"/>
              <a:t> Control</a:t>
            </a:r>
            <a:br>
              <a:rPr lang="en-US" sz="3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3535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89FA62-3F5B-4FE8-9BDD-03A23E5A08BD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373" y="1747879"/>
            <a:ext cx="5009712" cy="36623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3733800" cy="4495800"/>
          </a:xfrm>
        </p:spPr>
        <p:txBody>
          <a:bodyPr/>
          <a:lstStyle/>
          <a:p>
            <a:r>
              <a:rPr lang="en-US" sz="2000" dirty="0" smtClean="0"/>
              <a:t>Step 2: Tap </a:t>
            </a:r>
            <a:r>
              <a:rPr lang="en-US" sz="2000" dirty="0"/>
              <a:t>or click the Open editor link on the right side of the Project window to display </a:t>
            </a:r>
            <a:r>
              <a:rPr lang="en-US" sz="2000" dirty="0" smtClean="0"/>
              <a:t>the Translations </a:t>
            </a:r>
            <a:r>
              <a:rPr lang="en-US" sz="2000" dirty="0"/>
              <a:t>Editor </a:t>
            </a:r>
            <a:r>
              <a:rPr lang="en-US" sz="2000" dirty="0" smtClean="0"/>
              <a:t>tab</a:t>
            </a:r>
            <a:endParaRPr lang="en-US" sz="2000" dirty="0"/>
          </a:p>
          <a:p>
            <a:r>
              <a:rPr lang="en-US" sz="2000" dirty="0" smtClean="0"/>
              <a:t>Tap </a:t>
            </a:r>
            <a:r>
              <a:rPr lang="en-US" sz="2000" dirty="0"/>
              <a:t>or click the Default Value (Hello world!) to the right of the </a:t>
            </a:r>
            <a:r>
              <a:rPr lang="en-US" sz="2000" dirty="0" err="1"/>
              <a:t>hello_world</a:t>
            </a:r>
            <a:r>
              <a:rPr lang="en-US" sz="2000" dirty="0"/>
              <a:t> Key column </a:t>
            </a:r>
            <a:r>
              <a:rPr lang="en-US" sz="2000" dirty="0" smtClean="0"/>
              <a:t>in the </a:t>
            </a:r>
            <a:r>
              <a:rPr lang="en-US" sz="2000" dirty="0"/>
              <a:t>Translations </a:t>
            </a:r>
            <a:r>
              <a:rPr lang="en-US" sz="2000" dirty="0" smtClean="0"/>
              <a:t>Editor</a:t>
            </a:r>
            <a:endParaRPr lang="en-US" sz="2000" dirty="0"/>
          </a:p>
          <a:p>
            <a:r>
              <a:rPr lang="en-US" sz="2000" dirty="0" smtClean="0"/>
              <a:t>At </a:t>
            </a:r>
            <a:r>
              <a:rPr lang="en-US" sz="2000" dirty="0"/>
              <a:t>the bottom of the Translations Editor tab, type </a:t>
            </a:r>
            <a:r>
              <a:rPr lang="en-US" sz="2000" b="1" dirty="0"/>
              <a:t>Hello World – My First Android App </a:t>
            </a:r>
            <a:r>
              <a:rPr lang="en-US" sz="2000" dirty="0" smtClean="0"/>
              <a:t>in the </a:t>
            </a:r>
            <a:r>
              <a:rPr lang="en-US" sz="2000" dirty="0"/>
              <a:t>Default Value text </a:t>
            </a:r>
            <a:r>
              <a:rPr lang="en-US" sz="2000" dirty="0" smtClean="0"/>
              <a:t>box</a:t>
            </a:r>
            <a:endParaRPr lang="en-US" sz="20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1143000"/>
          </a:xfrm>
        </p:spPr>
        <p:txBody>
          <a:bodyPr/>
          <a:lstStyle/>
          <a:p>
            <a:r>
              <a:rPr lang="en-US" sz="3200" dirty="0"/>
              <a:t>Modifying the Text in the </a:t>
            </a:r>
            <a:r>
              <a:rPr lang="en-US" sz="3200" dirty="0" err="1"/>
              <a:t>TextView</a:t>
            </a:r>
            <a:r>
              <a:rPr lang="en-US" sz="3200" dirty="0"/>
              <a:t> Control</a:t>
            </a:r>
            <a:br>
              <a:rPr lang="en-US" sz="3200" dirty="0"/>
            </a:br>
            <a:r>
              <a:rPr lang="en-US" sz="1200" dirty="0" smtClean="0"/>
              <a:t>(Cont’d.)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6829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495800"/>
          </a:xfrm>
        </p:spPr>
        <p:txBody>
          <a:bodyPr/>
          <a:lstStyle/>
          <a:p>
            <a:r>
              <a:rPr lang="en-US" dirty="0" smtClean="0"/>
              <a:t>Step 3: Close </a:t>
            </a:r>
            <a:r>
              <a:rPr lang="en-US" dirty="0"/>
              <a:t>the Translations Editor window by tapping or clicking the Close button on </a:t>
            </a:r>
            <a:r>
              <a:rPr lang="en-US" dirty="0" smtClean="0"/>
              <a:t>the Translations </a:t>
            </a:r>
            <a:r>
              <a:rPr lang="en-US" dirty="0"/>
              <a:t>Editor </a:t>
            </a:r>
            <a:r>
              <a:rPr lang="en-US" dirty="0" smtClean="0"/>
              <a:t>tab</a:t>
            </a:r>
            <a:endParaRPr lang="en-US" b="1" dirty="0" smtClean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89FA62-3F5B-4FE8-9BDD-03A23E5A08BD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06" y="2921544"/>
            <a:ext cx="7532846" cy="28696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1143000"/>
          </a:xfrm>
        </p:spPr>
        <p:txBody>
          <a:bodyPr/>
          <a:lstStyle/>
          <a:p>
            <a:r>
              <a:rPr lang="en-US" sz="3200" dirty="0"/>
              <a:t>Modifying the Text in the </a:t>
            </a:r>
            <a:r>
              <a:rPr lang="en-US" sz="3200" dirty="0" err="1"/>
              <a:t>TextView</a:t>
            </a:r>
            <a:r>
              <a:rPr lang="en-US" sz="3200" dirty="0"/>
              <a:t> Control</a:t>
            </a:r>
            <a:br>
              <a:rPr lang="en-US" sz="3200" dirty="0"/>
            </a:br>
            <a:r>
              <a:rPr lang="en-US" sz="1200" dirty="0" smtClean="0"/>
              <a:t>(Cont’d.)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3704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495800"/>
          </a:xfrm>
        </p:spPr>
        <p:txBody>
          <a:bodyPr/>
          <a:lstStyle/>
          <a:p>
            <a:r>
              <a:rPr lang="en-US" dirty="0" smtClean="0"/>
              <a:t>Step 4: </a:t>
            </a:r>
            <a:r>
              <a:rPr lang="en-US" dirty="0"/>
              <a:t>Close the strings.xml tab by tapping or clicking its Close </a:t>
            </a:r>
            <a:r>
              <a:rPr lang="en-US" dirty="0" smtClean="0"/>
              <a:t>button</a:t>
            </a:r>
            <a:endParaRPr lang="en-US" b="1" dirty="0" smtClean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89FA62-3F5B-4FE8-9BDD-03A23E5A08BD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14600"/>
            <a:ext cx="7315200" cy="347585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1143000"/>
          </a:xfrm>
        </p:spPr>
        <p:txBody>
          <a:bodyPr/>
          <a:lstStyle/>
          <a:p>
            <a:r>
              <a:rPr lang="en-US" sz="3200" dirty="0"/>
              <a:t>Modifying the Text in the </a:t>
            </a:r>
            <a:r>
              <a:rPr lang="en-US" sz="3200" dirty="0" err="1"/>
              <a:t>TextView</a:t>
            </a:r>
            <a:r>
              <a:rPr lang="en-US" sz="3200" dirty="0"/>
              <a:t> Control</a:t>
            </a:r>
            <a:br>
              <a:rPr lang="en-US" sz="3200" dirty="0"/>
            </a:br>
            <a:r>
              <a:rPr lang="en-US" sz="1200" dirty="0" smtClean="0"/>
              <a:t>(Cont’d.)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5976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1:  Tap 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</a:t>
            </a:r>
            <a:r>
              <a:rPr lang="en-US" dirty="0"/>
              <a:t>the Run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/>
              <a:t>app’ button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toolbar</a:t>
            </a:r>
            <a:endParaRPr lang="en-US" b="1" dirty="0" smtClean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61370E2-AEF5-458A-ABFA-B1E3D9D6216E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760" y="1473200"/>
            <a:ext cx="4638040" cy="468655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1143000"/>
          </a:xfrm>
        </p:spPr>
        <p:txBody>
          <a:bodyPr/>
          <a:lstStyle/>
          <a:p>
            <a:r>
              <a:rPr lang="en-US" sz="3200" dirty="0" smtClean="0"/>
              <a:t>Testing </a:t>
            </a:r>
            <a:r>
              <a:rPr lang="en-US" sz="3200" dirty="0"/>
              <a:t>the Application in the </a:t>
            </a:r>
            <a:r>
              <a:rPr lang="en-US" sz="3200" dirty="0" smtClean="0"/>
              <a:t>Emulator</a:t>
            </a:r>
            <a:r>
              <a:rPr lang="en-US" sz="3200" dirty="0"/>
              <a:t/>
            </a:r>
            <a:br>
              <a:rPr lang="en-US" sz="3200" dirty="0"/>
            </a:b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In this chapter, you learn to:</a:t>
            </a:r>
          </a:p>
          <a:p>
            <a:r>
              <a:rPr lang="en-US" dirty="0" smtClean="0"/>
              <a:t>Understand the market for Android applications</a:t>
            </a:r>
          </a:p>
          <a:p>
            <a:r>
              <a:rPr lang="en-US" dirty="0" smtClean="0"/>
              <a:t>Identify the role of the Android device in the mobile market</a:t>
            </a:r>
          </a:p>
          <a:p>
            <a:r>
              <a:rPr lang="en-US" dirty="0" smtClean="0"/>
              <a:t>Describe the features of the Android phone</a:t>
            </a:r>
          </a:p>
          <a:p>
            <a:r>
              <a:rPr lang="en-US" dirty="0" smtClean="0"/>
              <a:t>Identify which languages are used in Android development</a:t>
            </a:r>
          </a:p>
          <a:p>
            <a:r>
              <a:rPr lang="en-US" dirty="0" smtClean="0"/>
              <a:t>Describe the role of Google Play in the mobile marketplace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7DC9B6-FE93-45D2-94D2-F5A3A3A6E7AD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r>
              <a:rPr lang="en-US" dirty="0" smtClean="0"/>
              <a:t>Step 2:  </a:t>
            </a:r>
            <a:r>
              <a:rPr lang="en-US" dirty="0"/>
              <a:t>If necessary,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/>
              <a:t>Nexus 5 API 21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x86 </a:t>
            </a:r>
            <a:r>
              <a:rPr lang="en-US" dirty="0"/>
              <a:t>(or a recent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 emulator</a:t>
            </a:r>
            <a:r>
              <a:rPr lang="en-US" dirty="0"/>
              <a:t>)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Android </a:t>
            </a:r>
            <a:br>
              <a:rPr lang="en-US" dirty="0" smtClean="0"/>
            </a:br>
            <a:r>
              <a:rPr lang="en-US" dirty="0" smtClean="0"/>
              <a:t>virtual device list</a:t>
            </a:r>
          </a:p>
          <a:p>
            <a:pPr lvl="1"/>
            <a:r>
              <a:rPr lang="en-US" dirty="0" smtClean="0"/>
              <a:t>Tap </a:t>
            </a:r>
            <a:r>
              <a:rPr lang="en-US" dirty="0"/>
              <a:t>or click the OK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button </a:t>
            </a:r>
            <a:r>
              <a:rPr lang="en-US" dirty="0"/>
              <a:t>in the Choose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Device </a:t>
            </a:r>
            <a:r>
              <a:rPr lang="en-US" dirty="0"/>
              <a:t>dialog </a:t>
            </a:r>
            <a:r>
              <a:rPr lang="en-US" dirty="0" smtClean="0"/>
              <a:t>box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61370E2-AEF5-458A-ABFA-B1E3D9D6216E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458103"/>
            <a:ext cx="4572000" cy="461982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1143000"/>
          </a:xfrm>
        </p:spPr>
        <p:txBody>
          <a:bodyPr/>
          <a:lstStyle/>
          <a:p>
            <a:r>
              <a:rPr lang="en-US" sz="3200" dirty="0" smtClean="0"/>
              <a:t>Testing </a:t>
            </a:r>
            <a:r>
              <a:rPr lang="en-US" sz="3200" dirty="0"/>
              <a:t>the Application in the </a:t>
            </a:r>
            <a:r>
              <a:rPr lang="en-US" sz="3200" dirty="0" smtClean="0"/>
              <a:t>Emulator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1200" dirty="0" smtClean="0"/>
              <a:t>(Cont’d.)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2894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3: Tap or click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lock icon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slide </a:t>
            </a:r>
            <a:r>
              <a:rPr lang="en-US" dirty="0"/>
              <a:t>it upward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toward </a:t>
            </a:r>
            <a:r>
              <a:rPr lang="en-US" dirty="0"/>
              <a:t>the time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vertical center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the screen </a:t>
            </a:r>
            <a:r>
              <a:rPr lang="en-US" dirty="0"/>
              <a:t>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unlock </a:t>
            </a:r>
            <a:r>
              <a:rPr lang="en-US" dirty="0"/>
              <a:t>the virtual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device</a:t>
            </a:r>
          </a:p>
          <a:p>
            <a:pPr marL="857250" lvl="2" indent="0">
              <a:buNone/>
            </a:pPr>
            <a:r>
              <a:rPr lang="en-US" sz="1600" dirty="0" smtClean="0"/>
              <a:t>(If </a:t>
            </a:r>
            <a:r>
              <a:rPr lang="en-US" sz="1600" dirty="0"/>
              <a:t>you are using a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Mac</a:t>
            </a:r>
            <a:r>
              <a:rPr lang="en-US" sz="1600" dirty="0"/>
              <a:t>, drag the lock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icon </a:t>
            </a:r>
            <a:r>
              <a:rPr lang="en-US" sz="1600" dirty="0"/>
              <a:t>until it </a:t>
            </a:r>
            <a:r>
              <a:rPr lang="en-US" sz="1600" dirty="0" smtClean="0"/>
              <a:t>changes</a:t>
            </a:r>
            <a:br>
              <a:rPr lang="en-US" sz="1600" dirty="0" smtClean="0"/>
            </a:br>
            <a:r>
              <a:rPr lang="en-US" sz="1600" dirty="0" smtClean="0"/>
              <a:t>to </a:t>
            </a:r>
            <a:r>
              <a:rPr lang="en-US" sz="1600" dirty="0"/>
              <a:t>an unlock </a:t>
            </a:r>
            <a:r>
              <a:rPr lang="en-US" sz="1600" dirty="0" smtClean="0"/>
              <a:t>icon)</a:t>
            </a:r>
            <a:endParaRPr lang="en-US" sz="1600" dirty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61370E2-AEF5-458A-ABFA-B1E3D9D6216E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240" y="1574399"/>
            <a:ext cx="4800600" cy="423752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1143000"/>
          </a:xfrm>
        </p:spPr>
        <p:txBody>
          <a:bodyPr/>
          <a:lstStyle/>
          <a:p>
            <a:r>
              <a:rPr lang="en-US" sz="3200" dirty="0" smtClean="0"/>
              <a:t>Testing </a:t>
            </a:r>
            <a:r>
              <a:rPr lang="en-US" sz="3200" dirty="0"/>
              <a:t>the Application in the </a:t>
            </a:r>
            <a:r>
              <a:rPr lang="en-US" sz="3200" dirty="0" smtClean="0"/>
              <a:t>Emulator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1200" dirty="0" smtClean="0"/>
              <a:t>(Cont’d.)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25182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r>
              <a:rPr lang="en-US" dirty="0" smtClean="0"/>
              <a:t>Step 4: </a:t>
            </a:r>
            <a:r>
              <a:rPr lang="en-US" dirty="0"/>
              <a:t>Tap or click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Run ‘app’ button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the toolbar again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launch the </a:t>
            </a:r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into </a:t>
            </a:r>
            <a:r>
              <a:rPr lang="en-US" dirty="0"/>
              <a:t>the opened </a:t>
            </a:r>
            <a:br>
              <a:rPr lang="en-US" dirty="0"/>
            </a:br>
            <a:r>
              <a:rPr lang="en-US" dirty="0" smtClean="0"/>
              <a:t>emulator</a:t>
            </a:r>
          </a:p>
          <a:p>
            <a:r>
              <a:rPr lang="en-US" dirty="0" smtClean="0"/>
              <a:t>Step 5: </a:t>
            </a:r>
            <a:r>
              <a:rPr lang="en-US" dirty="0"/>
              <a:t>Tap or click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OK button in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Choose Device </a:t>
            </a:r>
            <a:br>
              <a:rPr lang="en-US" dirty="0" smtClean="0"/>
            </a:br>
            <a:r>
              <a:rPr lang="en-US" dirty="0"/>
              <a:t>dialog </a:t>
            </a:r>
            <a:r>
              <a:rPr lang="en-US" dirty="0" smtClean="0"/>
              <a:t>box</a:t>
            </a:r>
          </a:p>
          <a:p>
            <a:r>
              <a:rPr lang="en-US" dirty="0" smtClean="0"/>
              <a:t>Step 6 – Close the emulator and the project</a:t>
            </a:r>
            <a:endParaRPr lang="en-US" dirty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61370E2-AEF5-458A-ABFA-B1E3D9D6216E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468120"/>
            <a:ext cx="4267200" cy="404714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1143000"/>
          </a:xfrm>
        </p:spPr>
        <p:txBody>
          <a:bodyPr/>
          <a:lstStyle/>
          <a:p>
            <a:r>
              <a:rPr lang="en-US" sz="3200" dirty="0" smtClean="0"/>
              <a:t>Testing </a:t>
            </a:r>
            <a:r>
              <a:rPr lang="en-US" sz="3200" dirty="0"/>
              <a:t>the Application in the </a:t>
            </a:r>
            <a:r>
              <a:rPr lang="en-US" sz="3200" dirty="0" smtClean="0"/>
              <a:t>Emulator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1200" dirty="0" smtClean="0"/>
              <a:t>(Cont’d.)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7929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r>
              <a:rPr lang="en-US" dirty="0" smtClean="0"/>
              <a:t>Step 1</a:t>
            </a:r>
            <a:r>
              <a:rPr lang="en-US" dirty="0"/>
              <a:t>: Open Android </a:t>
            </a:r>
            <a:r>
              <a:rPr lang="en-US" dirty="0" smtClean="0"/>
              <a:t>Studio</a:t>
            </a:r>
            <a:endParaRPr lang="en-US" dirty="0"/>
          </a:p>
          <a:p>
            <a:pPr lvl="1"/>
            <a:r>
              <a:rPr lang="en-US" dirty="0" smtClean="0"/>
              <a:t>Tap </a:t>
            </a:r>
            <a:r>
              <a:rPr lang="en-US" dirty="0"/>
              <a:t>or click the Hello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Android </a:t>
            </a:r>
            <a:r>
              <a:rPr lang="en-US" dirty="0"/>
              <a:t>World </a:t>
            </a: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Recent Projects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column ( If </a:t>
            </a:r>
            <a:r>
              <a:rPr lang="en-US" dirty="0"/>
              <a:t>the project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not </a:t>
            </a:r>
            <a:r>
              <a:rPr lang="en-US" dirty="0"/>
              <a:t>listed in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Recent </a:t>
            </a:r>
            <a:r>
              <a:rPr lang="en-US" dirty="0"/>
              <a:t>Projects, tap </a:t>
            </a:r>
            <a:r>
              <a:rPr lang="en-US" dirty="0" smtClean="0"/>
              <a:t>or </a:t>
            </a:r>
            <a:br>
              <a:rPr lang="en-US" dirty="0" smtClean="0"/>
            </a:br>
            <a:r>
              <a:rPr lang="en-US" dirty="0" smtClean="0"/>
              <a:t>click </a:t>
            </a:r>
            <a:r>
              <a:rPr lang="en-US" dirty="0"/>
              <a:t>Open an existing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Android </a:t>
            </a:r>
            <a:r>
              <a:rPr lang="en-US" dirty="0"/>
              <a:t>Project in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Quick Start </a:t>
            </a:r>
            <a:r>
              <a:rPr lang="en-US" dirty="0"/>
              <a:t>column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navigate to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path </a:t>
            </a:r>
            <a:r>
              <a:rPr lang="en-US" dirty="0"/>
              <a:t>of the saved project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tap </a:t>
            </a:r>
            <a:r>
              <a:rPr lang="en-US" dirty="0"/>
              <a:t>or click the OK </a:t>
            </a:r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61370E2-AEF5-458A-ABFA-B1E3D9D6216E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sp>
        <p:nvSpPr>
          <p:cNvPr id="26631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839200" cy="1143000"/>
          </a:xfrm>
        </p:spPr>
        <p:txBody>
          <a:bodyPr/>
          <a:lstStyle/>
          <a:p>
            <a:r>
              <a:rPr lang="en-US" sz="3200" dirty="0" smtClean="0"/>
              <a:t>Opening </a:t>
            </a:r>
            <a:r>
              <a:rPr lang="en-US" sz="3200" dirty="0"/>
              <a:t>a Saved App in Android Studio</a:t>
            </a:r>
            <a:r>
              <a:rPr lang="en-US" dirty="0"/>
              <a:t/>
            </a:r>
            <a:br>
              <a:rPr lang="en-US" dirty="0"/>
            </a:br>
            <a:endParaRPr lang="en-US" sz="1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937" y="1407367"/>
            <a:ext cx="2676509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67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495800"/>
          </a:xfrm>
        </p:spPr>
        <p:txBody>
          <a:bodyPr/>
          <a:lstStyle/>
          <a:p>
            <a:r>
              <a:rPr lang="en-US" dirty="0" smtClean="0"/>
              <a:t>Android OS is released under </a:t>
            </a:r>
            <a:r>
              <a:rPr lang="en-US" dirty="0"/>
              <a:t>a full open-source license for free</a:t>
            </a:r>
            <a:endParaRPr lang="en-US" dirty="0" smtClean="0"/>
          </a:p>
          <a:p>
            <a:r>
              <a:rPr lang="en-US" dirty="0" smtClean="0"/>
              <a:t>Android OS powers all types of mobile devices</a:t>
            </a:r>
          </a:p>
          <a:p>
            <a:r>
              <a:rPr lang="en-US" dirty="0" smtClean="0"/>
              <a:t>To write apps, you can use Android Studio</a:t>
            </a:r>
            <a:r>
              <a:rPr lang="en-US" dirty="0"/>
              <a:t>, a dedicated development </a:t>
            </a:r>
            <a:r>
              <a:rPr lang="en-US" dirty="0" smtClean="0"/>
              <a:t>environment for </a:t>
            </a:r>
            <a:r>
              <a:rPr lang="en-US" dirty="0"/>
              <a:t>building Android applications, using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The Android emulator lets you design, develop prototype, and test Android applications</a:t>
            </a:r>
          </a:p>
          <a:p>
            <a:r>
              <a:rPr lang="en-US" dirty="0" smtClean="0"/>
              <a:t>The Android platform consists of the Android OS, the Android application development platform, and Google Play - the Android marketplace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B80AD16-A6FD-480C-9BA6-2B79DB2D87B5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r>
              <a:rPr lang="en-US" sz="1200" dirty="0" smtClean="0"/>
              <a:t>(continued)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95800"/>
          </a:xfrm>
        </p:spPr>
        <p:txBody>
          <a:bodyPr/>
          <a:lstStyle/>
          <a:p>
            <a:r>
              <a:rPr lang="en-US" dirty="0" smtClean="0"/>
              <a:t>Android supports both Java code and XML layout files, although XML is preferred</a:t>
            </a:r>
          </a:p>
          <a:p>
            <a:r>
              <a:rPr lang="en-US" dirty="0"/>
              <a:t>The Android project view on the left side of the Android Studio program window </a:t>
            </a:r>
            <a:r>
              <a:rPr lang="en-US" dirty="0" smtClean="0"/>
              <a:t>contains the </a:t>
            </a:r>
            <a:r>
              <a:rPr lang="en-US" dirty="0"/>
              <a:t>folders for an Android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To design a user interface for an Android app, you can create a layout containing widgets (objects)</a:t>
            </a:r>
          </a:p>
          <a:p>
            <a:r>
              <a:rPr lang="en-US" dirty="0"/>
              <a:t>The text property can be updated using the Translations Editor </a:t>
            </a:r>
            <a:endParaRPr lang="en-US" dirty="0" smtClean="0"/>
          </a:p>
          <a:p>
            <a:r>
              <a:rPr lang="en-US" dirty="0" smtClean="0"/>
              <a:t>You can test applications in </a:t>
            </a:r>
            <a:r>
              <a:rPr lang="en-US" dirty="0"/>
              <a:t>the Android emulator to </a:t>
            </a:r>
            <a:r>
              <a:rPr lang="en-US" dirty="0" smtClean="0"/>
              <a:t>make </a:t>
            </a:r>
            <a:r>
              <a:rPr lang="en-US" dirty="0"/>
              <a:t>sure </a:t>
            </a:r>
            <a:r>
              <a:rPr lang="en-US" dirty="0" smtClean="0"/>
              <a:t>they run correctly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F5F63F3-53B7-4907-9FBC-31A528E6E3DF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r>
              <a:rPr lang="en-US" sz="1200" dirty="0" smtClean="0"/>
              <a:t>(continued)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Android project using Android Studio</a:t>
            </a:r>
          </a:p>
          <a:p>
            <a:r>
              <a:rPr lang="en-US" dirty="0" smtClean="0"/>
              <a:t>Explain the role of the Android project view</a:t>
            </a:r>
          </a:p>
          <a:p>
            <a:r>
              <a:rPr lang="en-US" dirty="0" smtClean="0"/>
              <a:t>Specify the use of layout and widget controls in the user interface</a:t>
            </a:r>
          </a:p>
          <a:p>
            <a:r>
              <a:rPr lang="en-US" dirty="0" smtClean="0"/>
              <a:t>Execute an Android application on an emulator</a:t>
            </a:r>
          </a:p>
          <a:p>
            <a:r>
              <a:rPr lang="en-US" dirty="0" smtClean="0"/>
              <a:t>Open a saved Android project in Android Studio</a:t>
            </a: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CD6792B-185C-43F5-BE75-CD4F89D3AD9C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Android</a:t>
            </a:r>
          </a:p>
        </p:txBody>
      </p:sp>
      <p:sp>
        <p:nvSpPr>
          <p:cNvPr id="8195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Apps</a:t>
            </a:r>
          </a:p>
          <a:p>
            <a:pPr lvl="1"/>
            <a:r>
              <a:rPr lang="en-US" dirty="0" smtClean="0"/>
              <a:t>Mobile applications created for smartphones</a:t>
            </a:r>
          </a:p>
          <a:p>
            <a:r>
              <a:rPr lang="en-US" b="1" dirty="0"/>
              <a:t>Open-Source operating system</a:t>
            </a:r>
          </a:p>
          <a:p>
            <a:pPr lvl="1"/>
            <a:r>
              <a:rPr lang="en-US" dirty="0" smtClean="0"/>
              <a:t>No company or individual defines the features or direction of the development</a:t>
            </a:r>
          </a:p>
          <a:p>
            <a:r>
              <a:rPr lang="en-US" b="1" dirty="0"/>
              <a:t>Open Handset </a:t>
            </a:r>
            <a:r>
              <a:rPr lang="en-US" b="1" dirty="0" smtClean="0"/>
              <a:t>Alliance</a:t>
            </a:r>
          </a:p>
          <a:p>
            <a:pPr lvl="1"/>
            <a:r>
              <a:rPr lang="en-US" sz="2200" dirty="0" smtClean="0"/>
              <a:t>80 </a:t>
            </a:r>
            <a:r>
              <a:rPr lang="en-US" sz="2200" dirty="0"/>
              <a:t>firms that develop standards for mobile devices</a:t>
            </a:r>
          </a:p>
          <a:p>
            <a:pPr lvl="1"/>
            <a:endParaRPr lang="en-US" dirty="0"/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A402C0B-BB93-48C4-853B-D779EB5F7766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Android </a:t>
            </a:r>
            <a:r>
              <a:rPr lang="en-US" sz="1200" dirty="0" smtClean="0"/>
              <a:t>(continued)</a:t>
            </a:r>
          </a:p>
        </p:txBody>
      </p:sp>
      <p:sp>
        <p:nvSpPr>
          <p:cNvPr id="9219" name="Content Placeholder 8"/>
          <p:cNvSpPr>
            <a:spLocks noGrp="1"/>
          </p:cNvSpPr>
          <p:nvPr>
            <p:ph idx="1"/>
          </p:nvPr>
        </p:nvSpPr>
        <p:spPr>
          <a:xfrm>
            <a:off x="457200" y="1447800"/>
            <a:ext cx="6400800" cy="4495800"/>
          </a:xfrm>
        </p:spPr>
        <p:txBody>
          <a:bodyPr/>
          <a:lstStyle/>
          <a:p>
            <a:r>
              <a:rPr lang="en-US" b="1" dirty="0" smtClean="0"/>
              <a:t>Android Phone Device</a:t>
            </a:r>
          </a:p>
          <a:p>
            <a:pPr lvl="1"/>
            <a:r>
              <a:rPr lang="en-US" dirty="0" smtClean="0"/>
              <a:t>Most popular are </a:t>
            </a:r>
            <a:br>
              <a:rPr lang="en-US" dirty="0" smtClean="0"/>
            </a:br>
            <a:r>
              <a:rPr lang="en-US" dirty="0" smtClean="0"/>
              <a:t>Moto X, Galaxy, Droid,</a:t>
            </a:r>
            <a:br>
              <a:rPr lang="en-US" dirty="0" smtClean="0"/>
            </a:br>
            <a:r>
              <a:rPr lang="en-US" dirty="0" err="1" smtClean="0"/>
              <a:t>Xperia</a:t>
            </a:r>
            <a:r>
              <a:rPr lang="en-US" dirty="0" smtClean="0"/>
              <a:t>, OnePlus, </a:t>
            </a:r>
            <a:br>
              <a:rPr lang="en-US" dirty="0" smtClean="0"/>
            </a:br>
            <a:r>
              <a:rPr lang="en-US" dirty="0" smtClean="0"/>
              <a:t>Nexus and HTC One</a:t>
            </a:r>
          </a:p>
          <a:p>
            <a:pPr lvl="1"/>
            <a:r>
              <a:rPr lang="en-US" dirty="0" smtClean="0"/>
              <a:t>OS also powers tablets, netbooks, </a:t>
            </a:r>
            <a:r>
              <a:rPr lang="en-US" dirty="0"/>
              <a:t>e-readers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MP4 players and </a:t>
            </a:r>
            <a:br>
              <a:rPr lang="en-US" dirty="0" smtClean="0"/>
            </a:br>
            <a:r>
              <a:rPr lang="en-US" dirty="0" smtClean="0"/>
              <a:t>Internet TVs</a:t>
            </a:r>
          </a:p>
          <a:p>
            <a:r>
              <a:rPr lang="en-US" b="1" dirty="0" smtClean="0"/>
              <a:t>Emulator</a:t>
            </a:r>
          </a:p>
          <a:p>
            <a:pPr lvl="1"/>
            <a:r>
              <a:rPr lang="en-US" dirty="0"/>
              <a:t>Duplicates how the app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looks </a:t>
            </a:r>
            <a:r>
              <a:rPr lang="en-US" dirty="0"/>
              <a:t>and feels on a particular device</a:t>
            </a:r>
          </a:p>
          <a:p>
            <a:pPr lvl="2"/>
            <a:endParaRPr lang="en-US" dirty="0" smtClean="0"/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E9F8422-A61E-4D0B-A9ED-F1B38E70D4A1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1600200"/>
            <a:ext cx="4476750" cy="4154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Android </a:t>
            </a:r>
            <a:r>
              <a:rPr lang="en-US" sz="1200" dirty="0" smtClean="0"/>
              <a:t>(continued)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56196C5-2045-4B09-8399-B4E1F945A78B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431742"/>
            <a:ext cx="6019800" cy="47387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Android </a:t>
            </a:r>
            <a:r>
              <a:rPr lang="en-US" sz="1200" dirty="0" smtClean="0"/>
              <a:t>(continued)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 smtClean="0">
                <a:ea typeface="+mn-ea"/>
              </a:rPr>
              <a:t>Writing Android Apps</a:t>
            </a:r>
          </a:p>
          <a:p>
            <a:pPr lvl="1">
              <a:defRPr/>
            </a:pPr>
            <a:r>
              <a:rPr lang="en-US" b="1" dirty="0" smtClean="0"/>
              <a:t>Java </a:t>
            </a:r>
            <a:r>
              <a:rPr lang="en-US" dirty="0" smtClean="0"/>
              <a:t>is an </a:t>
            </a:r>
            <a:r>
              <a:rPr lang="en-US" b="1" dirty="0" smtClean="0"/>
              <a:t>Object-oriented programming language  </a:t>
            </a:r>
            <a:r>
              <a:rPr lang="en-US" dirty="0" smtClean="0"/>
              <a:t>patterned after the C++ language</a:t>
            </a:r>
          </a:p>
          <a:p>
            <a:pPr>
              <a:defRPr/>
            </a:pPr>
            <a:r>
              <a:rPr lang="en-US" b="1" dirty="0" smtClean="0">
                <a:ea typeface="+mn-ea"/>
              </a:rPr>
              <a:t>Android Studio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integrated </a:t>
            </a:r>
            <a:r>
              <a:rPr lang="en-US" dirty="0" smtClean="0"/>
              <a:t>development environment </a:t>
            </a:r>
            <a:r>
              <a:rPr lang="en-US" dirty="0"/>
              <a:t>(IDE) for building and integrating application development tools and </a:t>
            </a:r>
            <a:r>
              <a:rPr lang="en-US" dirty="0" smtClean="0"/>
              <a:t>open-source projects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Android </a:t>
            </a:r>
            <a:r>
              <a:rPr lang="en-US" dirty="0"/>
              <a:t>Studio IDE is exclusively dedicated to the purpose of creating Android applications</a:t>
            </a:r>
          </a:p>
          <a:p>
            <a:pPr lvl="1"/>
            <a:r>
              <a:rPr lang="en-US" dirty="0" smtClean="0"/>
              <a:t>Includes </a:t>
            </a:r>
            <a:r>
              <a:rPr lang="en-US" b="1" dirty="0" smtClean="0"/>
              <a:t>the Android Software Development Kit (SDK)</a:t>
            </a:r>
          </a:p>
          <a:p>
            <a:pPr lvl="1">
              <a:defRPr/>
            </a:pPr>
            <a:r>
              <a:rPr lang="en-US" b="1" dirty="0" smtClean="0"/>
              <a:t>XML</a:t>
            </a:r>
            <a:r>
              <a:rPr lang="en-US" dirty="0" smtClean="0"/>
              <a:t> is used to assist in the layout of the Android emulator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90272F2-B3AD-4ED3-A4A5-929D258753F1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Android </a:t>
            </a:r>
            <a:r>
              <a:rPr lang="en-US" sz="1200" dirty="0" smtClean="0"/>
              <a:t>(continued)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>
          <a:xfrm>
            <a:off x="457200" y="1752600"/>
            <a:ext cx="3505200" cy="4495800"/>
          </a:xfrm>
        </p:spPr>
        <p:txBody>
          <a:bodyPr/>
          <a:lstStyle/>
          <a:p>
            <a:r>
              <a:rPr lang="en-US" b="1" dirty="0" smtClean="0"/>
              <a:t>Android Emulator</a:t>
            </a:r>
          </a:p>
          <a:p>
            <a:pPr lvl="1"/>
            <a:r>
              <a:rPr lang="en-US" dirty="0" smtClean="0"/>
              <a:t>Design, develop, prototype, and test Android apps without using a physical device</a:t>
            </a:r>
          </a:p>
          <a:p>
            <a:pPr lvl="1"/>
            <a:r>
              <a:rPr lang="en-US" dirty="0" smtClean="0"/>
              <a:t>Mimics almost every feature of a real Android handset, except placing phone calls</a:t>
            </a:r>
          </a:p>
          <a:p>
            <a:pPr lvl="1"/>
            <a:endParaRPr lang="en-US" dirty="0" smtClean="0"/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C339D3-1CF8-4C1D-883B-4858F1E561D5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Android Boot Camp for Developers Using Java, 3rd 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752600"/>
            <a:ext cx="4943475" cy="4029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1611</Words>
  <Application>Microsoft Office PowerPoint</Application>
  <PresentationFormat>On-screen Show (4:3)</PresentationFormat>
  <Paragraphs>232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ＭＳ Ｐゴシック</vt:lpstr>
      <vt:lpstr>Arial</vt:lpstr>
      <vt:lpstr>Times New Roman</vt:lpstr>
      <vt:lpstr>3_Default Design</vt:lpstr>
      <vt:lpstr>About the Presentations</vt:lpstr>
      <vt:lpstr>PowerPoint Presentation</vt:lpstr>
      <vt:lpstr>Objectives</vt:lpstr>
      <vt:lpstr>Objectives (continued)</vt:lpstr>
      <vt:lpstr>Meet the Android</vt:lpstr>
      <vt:lpstr>Meet the Android (continued)</vt:lpstr>
      <vt:lpstr>Meet the Android (continued)</vt:lpstr>
      <vt:lpstr>Meet the Android (continued)</vt:lpstr>
      <vt:lpstr>Meet the Android (continued)</vt:lpstr>
      <vt:lpstr>Meet the Android (continued)</vt:lpstr>
      <vt:lpstr>Getting Oriented with Market Deployment </vt:lpstr>
      <vt:lpstr>Opening Android Studio to Create a New Project</vt:lpstr>
      <vt:lpstr>Opening Android Studio to Create a New Project (cont’d)</vt:lpstr>
      <vt:lpstr>Opening Android Studio to Create a New Project (cont’d)</vt:lpstr>
      <vt:lpstr>Opening Android Studio to Create a New Project (cont’d)</vt:lpstr>
      <vt:lpstr>Opening Android Studio to Create a New Project (cont’d)</vt:lpstr>
      <vt:lpstr>Opening Android Studio to Create a New Project (cont’d)</vt:lpstr>
      <vt:lpstr>Opening Android Studio to Create a New Project (cont’d)</vt:lpstr>
      <vt:lpstr>Building the User Interface</vt:lpstr>
      <vt:lpstr>Taking a Tour of the Android Project View</vt:lpstr>
      <vt:lpstr>Designing the User Interface Layout within the Virtual Device</vt:lpstr>
      <vt:lpstr>Designing the User Interface Layout within the Virtual Device (Cont’d.)</vt:lpstr>
      <vt:lpstr>Designing the User Interface Layout within the Virtual Device (Cont’d.)</vt:lpstr>
      <vt:lpstr>Designing the User Interface Layout within the Virtual Device (Cont’d.)</vt:lpstr>
      <vt:lpstr>Modifying the Text in the TextView Control </vt:lpstr>
      <vt:lpstr>Modifying the Text in the TextView Control (Cont’d.)</vt:lpstr>
      <vt:lpstr>Modifying the Text in the TextView Control (Cont’d.)</vt:lpstr>
      <vt:lpstr>Modifying the Text in the TextView Control (Cont’d.)</vt:lpstr>
      <vt:lpstr>Testing the Application in the Emulator </vt:lpstr>
      <vt:lpstr>Testing the Application in the Emulator (Cont’d.)</vt:lpstr>
      <vt:lpstr>Testing the Application in the Emulator (Cont’d.)</vt:lpstr>
      <vt:lpstr>Testing the Application in the Emulator (Cont’d.)</vt:lpstr>
      <vt:lpstr>Opening a Saved App in Android Studio </vt:lpstr>
      <vt:lpstr>Summary</vt:lpstr>
      <vt:lpstr>Summary (continued)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2015-07-26T17:48:16Z</dcterms:created>
  <dcterms:modified xsi:type="dcterms:W3CDTF">2015-07-26T17:48:22Z</dcterms:modified>
</cp:coreProperties>
</file>