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5" r:id="rId4"/>
    <p:sldId id="273" r:id="rId5"/>
    <p:sldId id="274" r:id="rId6"/>
    <p:sldId id="275" r:id="rId7"/>
    <p:sldId id="276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94EA-B79A-AC47-99FA-AEAB04CF9362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E94F-505A-CA45-A04B-F57835A8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3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94EA-B79A-AC47-99FA-AEAB04CF9362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E94F-505A-CA45-A04B-F57835A8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2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94EA-B79A-AC47-99FA-AEAB04CF9362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E94F-505A-CA45-A04B-F57835A8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2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94EA-B79A-AC47-99FA-AEAB04CF9362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E94F-505A-CA45-A04B-F57835A8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8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94EA-B79A-AC47-99FA-AEAB04CF9362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E94F-505A-CA45-A04B-F57835A8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0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94EA-B79A-AC47-99FA-AEAB04CF9362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E94F-505A-CA45-A04B-F57835A8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94EA-B79A-AC47-99FA-AEAB04CF9362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E94F-505A-CA45-A04B-F57835A8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94EA-B79A-AC47-99FA-AEAB04CF9362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E94F-505A-CA45-A04B-F57835A8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1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94EA-B79A-AC47-99FA-AEAB04CF9362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E94F-505A-CA45-A04B-F57835A8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0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94EA-B79A-AC47-99FA-AEAB04CF9362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E94F-505A-CA45-A04B-F57835A8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4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94EA-B79A-AC47-99FA-AEAB04CF9362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E94F-505A-CA45-A04B-F57835A8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2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E94EA-B79A-AC47-99FA-AEAB04CF9362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7E94F-505A-CA45-A04B-F57835A8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3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a/16675416" TargetMode="External"/><Relationship Id="rId2" Type="http://schemas.openxmlformats.org/officeDocument/2006/relationships/hyperlink" Target="http://www.birdtheme.org/useful/v3too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Shore Sweep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new desktop admin for </a:t>
            </a:r>
            <a:r>
              <a:rPr lang="en-US" dirty="0" err="1" smtClean="0"/>
              <a:t>TrashOut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7-27 at 10.33.2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5" b="7725"/>
          <a:stretch>
            <a:fillRect/>
          </a:stretch>
        </p:blipFill>
        <p:spPr>
          <a:xfrm>
            <a:off x="457754" y="492582"/>
            <a:ext cx="4474173" cy="2460623"/>
          </a:xfrm>
        </p:spPr>
      </p:pic>
      <p:sp>
        <p:nvSpPr>
          <p:cNvPr id="5" name="Rectangle 4"/>
          <p:cNvSpPr/>
          <p:nvPr/>
        </p:nvSpPr>
        <p:spPr>
          <a:xfrm>
            <a:off x="4385576" y="3145634"/>
            <a:ext cx="4429875" cy="2451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Shore Sweep Admin</a:t>
            </a:r>
            <a:endParaRPr lang="en-US" dirty="0"/>
          </a:p>
        </p:txBody>
      </p:sp>
      <p:sp>
        <p:nvSpPr>
          <p:cNvPr id="6" name="Bent Arrow 5"/>
          <p:cNvSpPr/>
          <p:nvPr/>
        </p:nvSpPr>
        <p:spPr>
          <a:xfrm rot="5400000">
            <a:off x="4902477" y="1580201"/>
            <a:ext cx="1284663" cy="1225764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754" y="3544377"/>
            <a:ext cx="2968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Scope:  Create a web based shore sweep administration interface that starts with a </a:t>
            </a:r>
            <a:r>
              <a:rPr lang="en-US" dirty="0" err="1" smtClean="0"/>
              <a:t>TrashOut</a:t>
            </a:r>
            <a:r>
              <a:rPr lang="en-US" dirty="0" smtClean="0"/>
              <a:t> Data export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2263" y="5885702"/>
            <a:ext cx="860318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</a:rPr>
              <a:t>7001. </a:t>
            </a:r>
            <a:r>
              <a:rPr lang="en-US" sz="1050" dirty="0">
                <a:solidFill>
                  <a:srgbClr val="000000"/>
                </a:solidFill>
              </a:rPr>
              <a:t>Admin </a:t>
            </a:r>
            <a:r>
              <a:rPr lang="en-US" sz="1050" dirty="0" smtClean="0">
                <a:solidFill>
                  <a:srgbClr val="000000"/>
                </a:solidFill>
              </a:rPr>
              <a:t>can import data into a </a:t>
            </a:r>
            <a:r>
              <a:rPr lang="en-US" sz="1050" dirty="0" err="1" smtClean="0">
                <a:solidFill>
                  <a:srgbClr val="000000"/>
                </a:solidFill>
              </a:rPr>
              <a:t>shoresweep</a:t>
            </a:r>
            <a:r>
              <a:rPr lang="en-US" sz="1050" dirty="0" smtClean="0">
                <a:solidFill>
                  <a:srgbClr val="000000"/>
                </a:solidFill>
              </a:rPr>
              <a:t> admin app from </a:t>
            </a:r>
            <a:r>
              <a:rPr lang="en-US" sz="1050" dirty="0" err="1" smtClean="0">
                <a:solidFill>
                  <a:srgbClr val="000000"/>
                </a:solidFill>
              </a:rPr>
              <a:t>trashout</a:t>
            </a:r>
            <a:r>
              <a:rPr lang="en-US" sz="1050" dirty="0" smtClean="0">
                <a:solidFill>
                  <a:srgbClr val="000000"/>
                </a:solidFill>
              </a:rPr>
              <a:t> via a </a:t>
            </a:r>
            <a:r>
              <a:rPr lang="en-US" sz="1050" dirty="0" err="1" smtClean="0">
                <a:solidFill>
                  <a:srgbClr val="000000"/>
                </a:solidFill>
              </a:rPr>
              <a:t>trashout</a:t>
            </a:r>
            <a:r>
              <a:rPr lang="en-US" sz="1050" dirty="0" smtClean="0">
                <a:solidFill>
                  <a:srgbClr val="000000"/>
                </a:solidFill>
              </a:rPr>
              <a:t> export and </a:t>
            </a:r>
            <a:r>
              <a:rPr lang="en-US" sz="1050" dirty="0" err="1" smtClean="0">
                <a:solidFill>
                  <a:srgbClr val="000000"/>
                </a:solidFill>
              </a:rPr>
              <a:t>shoresweep</a:t>
            </a:r>
            <a:r>
              <a:rPr lang="en-US" sz="1050" dirty="0" smtClean="0">
                <a:solidFill>
                  <a:srgbClr val="000000"/>
                </a:solidFill>
              </a:rPr>
              <a:t> import feature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 smtClean="0">
                <a:solidFill>
                  <a:srgbClr val="000000"/>
                </a:solidFill>
              </a:rPr>
              <a:t>7101. </a:t>
            </a:r>
            <a:r>
              <a:rPr lang="en-US" sz="1050" dirty="0" err="1" smtClean="0">
                <a:solidFill>
                  <a:srgbClr val="000000"/>
                </a:solidFill>
              </a:rPr>
              <a:t>Trashout</a:t>
            </a:r>
            <a:r>
              <a:rPr lang="en-US" sz="1050" dirty="0" smtClean="0">
                <a:solidFill>
                  <a:srgbClr val="000000"/>
                </a:solidFill>
              </a:rPr>
              <a:t> export will include existing records.   Once uploaded the first time, </a:t>
            </a:r>
            <a:r>
              <a:rPr lang="en-US" sz="1050" dirty="0" err="1" smtClean="0">
                <a:solidFill>
                  <a:srgbClr val="000000"/>
                </a:solidFill>
              </a:rPr>
              <a:t>shoresweep</a:t>
            </a:r>
            <a:r>
              <a:rPr lang="en-US" sz="1050" dirty="0" smtClean="0">
                <a:solidFill>
                  <a:srgbClr val="000000"/>
                </a:solidFill>
              </a:rPr>
              <a:t> will be the System of record, simply ignoring records from the upload file that were previously imported.</a:t>
            </a:r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04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166" descr="Screen Shot 2016-07-22 at 7.2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13" y="657164"/>
            <a:ext cx="751064" cy="490076"/>
          </a:xfrm>
          <a:prstGeom prst="rect">
            <a:avLst/>
          </a:prstGeom>
        </p:spPr>
      </p:pic>
      <p:sp>
        <p:nvSpPr>
          <p:cNvPr id="168" name="Rectangle 167"/>
          <p:cNvSpPr/>
          <p:nvPr/>
        </p:nvSpPr>
        <p:spPr>
          <a:xfrm>
            <a:off x="1377720" y="707964"/>
            <a:ext cx="206637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Shore Sweep</a:t>
            </a:r>
            <a:endParaRPr lang="en-US" sz="2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4647" y="304800"/>
            <a:ext cx="652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Administration – Desktop Web App – Record Management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163027" y="5252207"/>
            <a:ext cx="84241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4201. Admin can change the state of any item .  Available states are Unconfirmed, Confirmed, Cleaned</a:t>
            </a:r>
          </a:p>
          <a:p>
            <a:r>
              <a:rPr lang="en-US" sz="1200" strike="sngStrike" dirty="0" smtClean="0">
                <a:solidFill>
                  <a:srgbClr val="000000"/>
                </a:solidFill>
              </a:rPr>
              <a:t>4301. Admin can set or edit  the administrative area, locality or “section” of any item to manage groups responsible</a:t>
            </a:r>
            <a:endParaRPr lang="en-US" sz="1200" strike="sngStrike" dirty="0">
              <a:solidFill>
                <a:srgbClr val="000000"/>
              </a:solidFill>
            </a:endParaRPr>
          </a:p>
          <a:p>
            <a:r>
              <a:rPr lang="en-US" sz="1200" strike="sngStrike" dirty="0" smtClean="0">
                <a:solidFill>
                  <a:srgbClr val="000000"/>
                </a:solidFill>
              </a:rPr>
              <a:t>4401. Admin can set or edit the “assignee” of any item from a preset list of assignees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4501. Admin can view the photo URL of any item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4601. Admin can view the last updated date of any item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4701. Admin can sort all records by clicking on any column heading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4801. Admin can bulk edit any number of items by selecting any combination from the left check box and choosing an edit option</a:t>
            </a:r>
          </a:p>
          <a:p>
            <a:r>
              <a:rPr lang="en-US" sz="1200" strike="sngStrike" dirty="0" smtClean="0">
                <a:solidFill>
                  <a:srgbClr val="000000"/>
                </a:solidFill>
              </a:rPr>
              <a:t>4901. Admin can view the Update record screen by clicking on the checkbox ID of any item and choosing “show map and trash”</a:t>
            </a:r>
            <a:endParaRPr lang="en-US" sz="1200" strike="sngStrike" dirty="0">
              <a:solidFill>
                <a:srgbClr val="000000"/>
              </a:solidFill>
            </a:endParaRPr>
          </a:p>
          <a:p>
            <a:endParaRPr lang="en-US" sz="1200" dirty="0" smtClean="0"/>
          </a:p>
        </p:txBody>
      </p:sp>
      <p:pic>
        <p:nvPicPr>
          <p:cNvPr id="7" name="Picture 6" descr="FileImport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13" y="1358926"/>
            <a:ext cx="6574997" cy="36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263" y="324902"/>
            <a:ext cx="8603188" cy="6717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</a:rPr>
              <a:t>7201. Admin can generate a printable PDF of each individual record including:</a:t>
            </a:r>
          </a:p>
          <a:p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 smtClean="0">
                <a:solidFill>
                  <a:srgbClr val="000000"/>
                </a:solidFill>
              </a:rPr>
              <a:t>	ID #</a:t>
            </a:r>
          </a:p>
          <a:p>
            <a:r>
              <a:rPr lang="en-US" sz="1050" dirty="0">
                <a:solidFill>
                  <a:srgbClr val="000000"/>
                </a:solidFill>
              </a:rPr>
              <a:t>	</a:t>
            </a:r>
            <a:r>
              <a:rPr lang="en-US" sz="1050" dirty="0" smtClean="0">
                <a:solidFill>
                  <a:srgbClr val="000000"/>
                </a:solidFill>
              </a:rPr>
              <a:t>Pictures</a:t>
            </a:r>
          </a:p>
          <a:p>
            <a:r>
              <a:rPr lang="en-US" sz="1050" dirty="0">
                <a:solidFill>
                  <a:srgbClr val="000000"/>
                </a:solidFill>
              </a:rPr>
              <a:t>	</a:t>
            </a:r>
            <a:r>
              <a:rPr lang="en-US" sz="1050" dirty="0" smtClean="0">
                <a:solidFill>
                  <a:srgbClr val="000000"/>
                </a:solidFill>
              </a:rPr>
              <a:t>State</a:t>
            </a:r>
          </a:p>
          <a:p>
            <a:r>
              <a:rPr lang="en-US" sz="1050" dirty="0">
                <a:solidFill>
                  <a:srgbClr val="000000"/>
                </a:solidFill>
              </a:rPr>
              <a:t>	</a:t>
            </a:r>
            <a:r>
              <a:rPr lang="en-US" sz="1050" dirty="0" smtClean="0">
                <a:solidFill>
                  <a:srgbClr val="000000"/>
                </a:solidFill>
              </a:rPr>
              <a:t>Map view</a:t>
            </a:r>
          </a:p>
          <a:p>
            <a:r>
              <a:rPr lang="en-US" sz="1050" dirty="0">
                <a:solidFill>
                  <a:srgbClr val="000000"/>
                </a:solidFill>
              </a:rPr>
              <a:t>	</a:t>
            </a:r>
            <a:r>
              <a:rPr lang="en-US" sz="1050" dirty="0" smtClean="0">
                <a:solidFill>
                  <a:srgbClr val="000000"/>
                </a:solidFill>
              </a:rPr>
              <a:t>Last comment</a:t>
            </a:r>
          </a:p>
          <a:p>
            <a:endParaRPr lang="en-US" sz="1050" dirty="0">
              <a:solidFill>
                <a:srgbClr val="000000"/>
              </a:solidFill>
            </a:endParaRPr>
          </a:p>
          <a:p>
            <a:pPr marL="228600" indent="-228600">
              <a:buAutoNum type="arabicPeriod" startAt="7210"/>
            </a:pPr>
            <a:r>
              <a:rPr lang="en-US" sz="1050" dirty="0" smtClean="0">
                <a:solidFill>
                  <a:srgbClr val="000000"/>
                </a:solidFill>
              </a:rPr>
              <a:t>Admin can select records and print any collection of records with a single operation</a:t>
            </a:r>
          </a:p>
          <a:p>
            <a:r>
              <a:rPr lang="en-US" sz="1050" dirty="0" smtClean="0">
                <a:solidFill>
                  <a:srgbClr val="000000"/>
                </a:solidFill>
              </a:rPr>
              <a:t> by selecting multiple records and choosing “show map and trash”</a:t>
            </a:r>
          </a:p>
          <a:p>
            <a:endParaRPr lang="en-US" sz="1050" dirty="0" smtClean="0">
              <a:solidFill>
                <a:srgbClr val="000000"/>
              </a:solidFill>
            </a:endParaRPr>
          </a:p>
          <a:p>
            <a:endParaRPr lang="en-US" sz="1050" dirty="0">
              <a:solidFill>
                <a:srgbClr val="000000"/>
              </a:solidFill>
            </a:endParaRPr>
          </a:p>
          <a:p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 smtClean="0">
                <a:solidFill>
                  <a:srgbClr val="000000"/>
                </a:solidFill>
              </a:rPr>
              <a:t>7301. When admin chooses “show map and trash”  system will generate a multi-page printable list/ map view of all items selected as follows:</a:t>
            </a:r>
          </a:p>
          <a:p>
            <a:r>
              <a:rPr lang="en-US" sz="1050" dirty="0">
                <a:solidFill>
                  <a:srgbClr val="000000"/>
                </a:solidFill>
              </a:rPr>
              <a:t>	</a:t>
            </a:r>
            <a:endParaRPr lang="en-US" sz="1050" dirty="0" smtClean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	</a:t>
            </a:r>
            <a:r>
              <a:rPr lang="en-US" sz="1050" dirty="0" smtClean="0">
                <a:solidFill>
                  <a:srgbClr val="000000"/>
                </a:solidFill>
              </a:rPr>
              <a:t>Page 1 – Summary view including:</a:t>
            </a:r>
          </a:p>
          <a:p>
            <a:r>
              <a:rPr lang="en-US" sz="1050" dirty="0">
                <a:solidFill>
                  <a:srgbClr val="000000"/>
                </a:solidFill>
              </a:rPr>
              <a:t>	</a:t>
            </a:r>
            <a:r>
              <a:rPr lang="en-US" sz="1050" dirty="0" smtClean="0">
                <a:solidFill>
                  <a:srgbClr val="000000"/>
                </a:solidFill>
              </a:rPr>
              <a:t>	</a:t>
            </a:r>
            <a:r>
              <a:rPr lang="en-US" sz="1050" dirty="0">
                <a:solidFill>
                  <a:srgbClr val="000000"/>
                </a:solidFill>
              </a:rPr>
              <a:t>Summary m</a:t>
            </a:r>
            <a:r>
              <a:rPr lang="en-US" sz="1050" dirty="0" smtClean="0">
                <a:solidFill>
                  <a:srgbClr val="000000"/>
                </a:solidFill>
              </a:rPr>
              <a:t>ap of all selected items</a:t>
            </a:r>
          </a:p>
          <a:p>
            <a:pPr marL="1543050" lvl="3" indent="-171450">
              <a:buFont typeface="Arial"/>
              <a:buChar char="•"/>
            </a:pPr>
            <a:r>
              <a:rPr lang="en-US" sz="1050" dirty="0" smtClean="0">
                <a:solidFill>
                  <a:srgbClr val="000000"/>
                </a:solidFill>
              </a:rPr>
              <a:t>Items marked with ID #</a:t>
            </a:r>
          </a:p>
          <a:p>
            <a:pPr marL="1543050" lvl="3" indent="-171450">
              <a:buFont typeface="Arial"/>
              <a:buChar char="•"/>
            </a:pPr>
            <a:r>
              <a:rPr lang="en-US" sz="1050" strike="sngStrike" dirty="0" smtClean="0">
                <a:solidFill>
                  <a:srgbClr val="000000"/>
                </a:solidFill>
              </a:rPr>
              <a:t>Items color coded by state</a:t>
            </a:r>
            <a:endParaRPr lang="en-US" sz="1050" strike="sngStrike" dirty="0">
              <a:solidFill>
                <a:srgbClr val="000000"/>
              </a:solidFill>
            </a:endParaRPr>
          </a:p>
          <a:p>
            <a:r>
              <a:rPr lang="en-US" sz="1050" dirty="0" smtClean="0">
                <a:solidFill>
                  <a:srgbClr val="000000"/>
                </a:solidFill>
              </a:rPr>
              <a:t>		Summary list of all selected items including:</a:t>
            </a:r>
          </a:p>
          <a:p>
            <a:pPr marL="1543050" lvl="3" indent="-171450">
              <a:buFont typeface="Arial"/>
              <a:buChar char="•"/>
            </a:pPr>
            <a:r>
              <a:rPr lang="en-US" sz="1050" dirty="0" smtClean="0">
                <a:solidFill>
                  <a:srgbClr val="000000"/>
                </a:solidFill>
              </a:rPr>
              <a:t>ID#</a:t>
            </a:r>
          </a:p>
          <a:p>
            <a:pPr marL="1543050" lvl="3" indent="-171450">
              <a:buFont typeface="Arial"/>
              <a:buChar char="•"/>
            </a:pPr>
            <a:r>
              <a:rPr lang="en-US" sz="1050" strike="sngStrike" dirty="0" smtClean="0">
                <a:solidFill>
                  <a:srgbClr val="000000"/>
                </a:solidFill>
              </a:rPr>
              <a:t>State</a:t>
            </a:r>
          </a:p>
          <a:p>
            <a:pPr marL="1543050" lvl="3" indent="-171450">
              <a:buFont typeface="Arial"/>
              <a:buChar char="•"/>
            </a:pPr>
            <a:r>
              <a:rPr lang="en-US" sz="1050" dirty="0" smtClean="0">
                <a:solidFill>
                  <a:srgbClr val="000000"/>
                </a:solidFill>
              </a:rPr>
              <a:t>Section</a:t>
            </a:r>
            <a:endParaRPr lang="en-US" sz="1050" dirty="0">
              <a:solidFill>
                <a:srgbClr val="000000"/>
              </a:solidFill>
            </a:endParaRPr>
          </a:p>
          <a:p>
            <a:pPr marL="1543050" lvl="3" indent="-171450">
              <a:buFont typeface="Arial"/>
              <a:buChar char="•"/>
            </a:pPr>
            <a:r>
              <a:rPr lang="en-US" sz="1050" dirty="0" smtClean="0">
                <a:solidFill>
                  <a:srgbClr val="000000"/>
                </a:solidFill>
              </a:rPr>
              <a:t>Description/comment</a:t>
            </a:r>
          </a:p>
          <a:p>
            <a:pPr marL="1543050" lvl="3" indent="-171450">
              <a:buFont typeface="Arial"/>
              <a:buChar char="•"/>
            </a:pPr>
            <a:r>
              <a:rPr lang="en-US" sz="1050" dirty="0" smtClean="0">
                <a:solidFill>
                  <a:srgbClr val="000000"/>
                </a:solidFill>
              </a:rPr>
              <a:t>Type</a:t>
            </a:r>
          </a:p>
          <a:p>
            <a:pPr marL="1543050" lvl="3" indent="-171450">
              <a:buFont typeface="Arial"/>
              <a:buChar char="•"/>
            </a:pPr>
            <a:r>
              <a:rPr lang="en-US" sz="1050" strike="sngStrike" dirty="0" smtClean="0">
                <a:solidFill>
                  <a:srgbClr val="000000"/>
                </a:solidFill>
              </a:rPr>
              <a:t>Assignee</a:t>
            </a:r>
            <a:endParaRPr lang="en-US" sz="1050" strike="sngStrike" dirty="0">
              <a:solidFill>
                <a:srgbClr val="000000"/>
              </a:solidFill>
            </a:endParaRPr>
          </a:p>
          <a:p>
            <a:pPr marL="1543050" lvl="3" indent="-171450">
              <a:buFont typeface="Arial"/>
              <a:buChar char="•"/>
            </a:pPr>
            <a:r>
              <a:rPr lang="en-US" sz="1050" dirty="0" smtClean="0">
                <a:solidFill>
                  <a:srgbClr val="000000"/>
                </a:solidFill>
              </a:rPr>
              <a:t>Address or GPS coordinates</a:t>
            </a:r>
          </a:p>
          <a:p>
            <a:r>
              <a:rPr lang="en-US" sz="1050" dirty="0">
                <a:solidFill>
                  <a:srgbClr val="000000"/>
                </a:solidFill>
              </a:rPr>
              <a:t>	</a:t>
            </a:r>
            <a:r>
              <a:rPr lang="en-US" sz="1050" dirty="0" smtClean="0">
                <a:solidFill>
                  <a:srgbClr val="000000"/>
                </a:solidFill>
              </a:rPr>
              <a:t>	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 smtClean="0">
                <a:solidFill>
                  <a:srgbClr val="000000"/>
                </a:solidFill>
              </a:rPr>
              <a:t>	Pages 2-n</a:t>
            </a:r>
          </a:p>
          <a:p>
            <a:r>
              <a:rPr lang="en-US" sz="1050" dirty="0">
                <a:solidFill>
                  <a:srgbClr val="000000"/>
                </a:solidFill>
              </a:rPr>
              <a:t>	</a:t>
            </a:r>
            <a:r>
              <a:rPr lang="en-US" sz="1050" dirty="0" smtClean="0">
                <a:solidFill>
                  <a:srgbClr val="000000"/>
                </a:solidFill>
              </a:rPr>
              <a:t>	2 items per page including the following for each:</a:t>
            </a:r>
          </a:p>
          <a:p>
            <a:pPr marL="1543050" lvl="3" indent="-171450">
              <a:buFont typeface="Arial"/>
              <a:buChar char="•"/>
            </a:pPr>
            <a:r>
              <a:rPr lang="en-US" sz="1050" dirty="0" smtClean="0">
                <a:solidFill>
                  <a:srgbClr val="000000"/>
                </a:solidFill>
              </a:rPr>
              <a:t>Map view of item</a:t>
            </a:r>
          </a:p>
          <a:p>
            <a:pPr marL="1543050" lvl="3" indent="-171450">
              <a:buFont typeface="Arial"/>
              <a:buChar char="•"/>
            </a:pPr>
            <a:r>
              <a:rPr lang="en-US" sz="1050" dirty="0" smtClean="0">
                <a:solidFill>
                  <a:srgbClr val="000000"/>
                </a:solidFill>
              </a:rPr>
              <a:t>ID#</a:t>
            </a:r>
          </a:p>
          <a:p>
            <a:pPr marL="1543050" lvl="3" indent="-171450">
              <a:buFont typeface="Arial"/>
              <a:buChar char="•"/>
            </a:pPr>
            <a:r>
              <a:rPr lang="en-US" sz="1050" strike="sngStrike" dirty="0">
                <a:solidFill>
                  <a:srgbClr val="000000"/>
                </a:solidFill>
              </a:rPr>
              <a:t>State</a:t>
            </a:r>
          </a:p>
          <a:p>
            <a:pPr marL="1543050" lvl="3" indent="-171450">
              <a:buFont typeface="Arial"/>
              <a:buChar char="•"/>
            </a:pPr>
            <a:r>
              <a:rPr lang="en-US" sz="1050" dirty="0">
                <a:solidFill>
                  <a:srgbClr val="000000"/>
                </a:solidFill>
              </a:rPr>
              <a:t>Section</a:t>
            </a:r>
          </a:p>
          <a:p>
            <a:pPr marL="1543050" lvl="3" indent="-171450">
              <a:buFont typeface="Arial"/>
              <a:buChar char="•"/>
            </a:pPr>
            <a:r>
              <a:rPr lang="en-US" sz="1050" dirty="0">
                <a:solidFill>
                  <a:srgbClr val="000000"/>
                </a:solidFill>
              </a:rPr>
              <a:t>Description/</a:t>
            </a:r>
            <a:r>
              <a:rPr lang="en-US" sz="1050" dirty="0" smtClean="0">
                <a:solidFill>
                  <a:srgbClr val="000000"/>
                </a:solidFill>
              </a:rPr>
              <a:t>comment</a:t>
            </a:r>
          </a:p>
          <a:p>
            <a:pPr marL="1543050" lvl="3" indent="-171450">
              <a:buFont typeface="Arial"/>
              <a:buChar char="•"/>
            </a:pPr>
            <a:r>
              <a:rPr lang="en-US" sz="1050" dirty="0" smtClean="0">
                <a:solidFill>
                  <a:srgbClr val="000000"/>
                </a:solidFill>
              </a:rPr>
              <a:t>Type</a:t>
            </a:r>
            <a:endParaRPr lang="en-US" sz="1050" dirty="0">
              <a:solidFill>
                <a:srgbClr val="000000"/>
              </a:solidFill>
            </a:endParaRPr>
          </a:p>
          <a:p>
            <a:pPr marL="1543050" lvl="3" indent="-171450">
              <a:buFont typeface="Arial"/>
              <a:buChar char="•"/>
            </a:pPr>
            <a:r>
              <a:rPr lang="en-US" sz="1050" strike="sngStrike" dirty="0">
                <a:solidFill>
                  <a:srgbClr val="000000"/>
                </a:solidFill>
              </a:rPr>
              <a:t>Assignee</a:t>
            </a:r>
          </a:p>
          <a:p>
            <a:pPr marL="1543050" lvl="3" indent="-171450">
              <a:buFont typeface="Arial"/>
              <a:buChar char="•"/>
            </a:pPr>
            <a:r>
              <a:rPr lang="en-US" sz="1050" dirty="0">
                <a:solidFill>
                  <a:srgbClr val="000000"/>
                </a:solidFill>
              </a:rPr>
              <a:t>Address or GPS coordinates</a:t>
            </a:r>
          </a:p>
          <a:p>
            <a:endParaRPr lang="en-US" sz="1050" dirty="0" smtClean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	</a:t>
            </a:r>
            <a:r>
              <a:rPr lang="en-US" sz="1050" dirty="0" smtClean="0">
                <a:solidFill>
                  <a:srgbClr val="000000"/>
                </a:solidFill>
              </a:rPr>
              <a:t>	</a:t>
            </a:r>
            <a:endParaRPr lang="en-US" sz="1050" dirty="0">
              <a:solidFill>
                <a:srgbClr val="000000"/>
              </a:solidFill>
            </a:endParaRPr>
          </a:p>
          <a:p>
            <a:endParaRPr lang="en-US" sz="1050" dirty="0" smtClean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075" y="2919335"/>
            <a:ext cx="1381708" cy="17869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075" y="4957742"/>
            <a:ext cx="1155851" cy="149484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475" y="5110142"/>
            <a:ext cx="1155851" cy="149484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875" y="5262542"/>
            <a:ext cx="1155851" cy="14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5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454949" y="1810161"/>
            <a:ext cx="3487942" cy="4539620"/>
            <a:chOff x="454949" y="1810161"/>
            <a:chExt cx="3487942" cy="4539620"/>
          </a:xfrm>
        </p:grpSpPr>
        <p:sp>
          <p:nvSpPr>
            <p:cNvPr id="5" name="Rectangle 4"/>
            <p:cNvSpPr/>
            <p:nvPr/>
          </p:nvSpPr>
          <p:spPr>
            <a:xfrm>
              <a:off x="454949" y="1810161"/>
              <a:ext cx="3487942" cy="453962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05639" y="2085003"/>
              <a:ext cx="2814996" cy="3980459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IMG_3874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848"/>
            <a:stretch/>
          </p:blipFill>
          <p:spPr>
            <a:xfrm>
              <a:off x="1034247" y="2456986"/>
              <a:ext cx="2296644" cy="230128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89159" y="3298423"/>
              <a:ext cx="466933" cy="25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u="sng" dirty="0">
                  <a:solidFill>
                    <a:schemeClr val="accent2"/>
                  </a:solidFill>
                </a:rPr>
                <a:t>D</a:t>
              </a:r>
              <a:r>
                <a:rPr lang="en-US" sz="1050" b="1" u="sng" dirty="0" smtClean="0">
                  <a:solidFill>
                    <a:schemeClr val="accent2"/>
                  </a:solidFill>
                </a:rPr>
                <a:t>001</a:t>
              </a:r>
              <a:endParaRPr lang="en-US" sz="1050" b="1" u="sng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4247" y="3191163"/>
              <a:ext cx="466933" cy="25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u="sng" dirty="0">
                  <a:solidFill>
                    <a:srgbClr val="008000"/>
                  </a:solidFill>
                </a:rPr>
                <a:t>S</a:t>
              </a:r>
              <a:r>
                <a:rPr lang="en-US" sz="1050" b="1" u="sng" dirty="0" smtClean="0">
                  <a:solidFill>
                    <a:srgbClr val="008000"/>
                  </a:solidFill>
                </a:rPr>
                <a:t>002</a:t>
              </a:r>
              <a:endParaRPr lang="en-US" sz="1050" b="1" u="sng" dirty="0">
                <a:solidFill>
                  <a:srgbClr val="008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6092" y="4374265"/>
              <a:ext cx="466933" cy="25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u="sng" dirty="0">
                  <a:solidFill>
                    <a:srgbClr val="008000"/>
                  </a:solidFill>
                </a:rPr>
                <a:t>B</a:t>
              </a:r>
              <a:r>
                <a:rPr lang="en-US" sz="1050" b="1" u="sng" dirty="0" smtClean="0">
                  <a:solidFill>
                    <a:srgbClr val="008000"/>
                  </a:solidFill>
                </a:rPr>
                <a:t>003</a:t>
              </a:r>
              <a:endParaRPr lang="en-US" sz="1050" b="1" u="sng" dirty="0">
                <a:solidFill>
                  <a:srgbClr val="008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9602" y="3747759"/>
              <a:ext cx="466933" cy="25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u="sng" dirty="0"/>
                <a:t>F</a:t>
              </a:r>
              <a:r>
                <a:rPr lang="en-US" sz="1050" b="1" u="sng" dirty="0" smtClean="0"/>
                <a:t>004</a:t>
              </a:r>
              <a:endParaRPr lang="en-US" sz="1050" b="1" u="sng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86334" y="3316274"/>
              <a:ext cx="466933" cy="25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u="sng" dirty="0">
                  <a:solidFill>
                    <a:srgbClr val="008000"/>
                  </a:solidFill>
                </a:rPr>
                <a:t>T</a:t>
              </a:r>
              <a:r>
                <a:rPr lang="en-US" sz="1050" b="1" u="sng" dirty="0" smtClean="0">
                  <a:solidFill>
                    <a:srgbClr val="008000"/>
                  </a:solidFill>
                </a:rPr>
                <a:t>005</a:t>
              </a:r>
              <a:endParaRPr lang="en-US" sz="1050" b="1" u="sng" dirty="0">
                <a:solidFill>
                  <a:srgbClr val="008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37477" y="4249154"/>
              <a:ext cx="466933" cy="25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u="sng" dirty="0">
                  <a:solidFill>
                    <a:schemeClr val="accent2"/>
                  </a:solidFill>
                </a:rPr>
                <a:t>D</a:t>
              </a:r>
              <a:r>
                <a:rPr lang="en-US" sz="1050" b="1" u="sng" dirty="0" smtClean="0">
                  <a:solidFill>
                    <a:schemeClr val="accent2"/>
                  </a:solidFill>
                </a:rPr>
                <a:t>006</a:t>
              </a:r>
              <a:endParaRPr lang="en-US" sz="1050" b="1" u="sng" dirty="0">
                <a:solidFill>
                  <a:schemeClr val="accent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94099" y="3998932"/>
              <a:ext cx="466933" cy="25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u="sng" dirty="0">
                  <a:solidFill>
                    <a:srgbClr val="008000"/>
                  </a:solidFill>
                </a:rPr>
                <a:t>T</a:t>
              </a:r>
              <a:r>
                <a:rPr lang="en-US" sz="1050" b="1" u="sng" dirty="0" smtClean="0">
                  <a:solidFill>
                    <a:srgbClr val="008000"/>
                  </a:solidFill>
                </a:rPr>
                <a:t>007</a:t>
              </a:r>
              <a:endParaRPr lang="en-US" sz="1050" b="1" u="sng" dirty="0">
                <a:solidFill>
                  <a:srgbClr val="00800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171445" y="3735101"/>
              <a:ext cx="177714" cy="217580"/>
              <a:chOff x="5593086" y="2384779"/>
              <a:chExt cx="225777" cy="22577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5593086" y="2384779"/>
                <a:ext cx="225777" cy="22577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650943" y="2439815"/>
                <a:ext cx="108006" cy="108006"/>
              </a:xfrm>
              <a:prstGeom prst="ellipse">
                <a:avLst/>
              </a:prstGeom>
              <a:solidFill>
                <a:schemeClr val="accent1"/>
              </a:solidFill>
              <a:ln w="127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2100484" y="3161627"/>
              <a:ext cx="142556" cy="250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46603" y="3758602"/>
              <a:ext cx="188432" cy="21079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34247" y="2087654"/>
              <a:ext cx="2296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7 Records Selected</a:t>
              </a:r>
              <a:endParaRPr lang="en-US" sz="1400" b="1" dirty="0"/>
            </a:p>
          </p:txBody>
        </p:sp>
        <p:pic>
          <p:nvPicPr>
            <p:cNvPr id="21" name="Picture 20" descr="FileImported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45" b="68084"/>
            <a:stretch/>
          </p:blipFill>
          <p:spPr>
            <a:xfrm>
              <a:off x="960740" y="4991700"/>
              <a:ext cx="2487339" cy="25970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5109448" y="1810161"/>
            <a:ext cx="3487942" cy="4539620"/>
            <a:chOff x="5109448" y="1810161"/>
            <a:chExt cx="3487942" cy="4539620"/>
          </a:xfrm>
        </p:grpSpPr>
        <p:sp>
          <p:nvSpPr>
            <p:cNvPr id="24" name="Rectangle 23"/>
            <p:cNvSpPr/>
            <p:nvPr/>
          </p:nvSpPr>
          <p:spPr>
            <a:xfrm>
              <a:off x="5109448" y="1810161"/>
              <a:ext cx="3487942" cy="453962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60138" y="2085003"/>
              <a:ext cx="2814996" cy="3980459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 descr="Screen Shot 2016-07-27 at 11.08.43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138" y="2411040"/>
              <a:ext cx="1286946" cy="72160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460138" y="2128102"/>
              <a:ext cx="1031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L0003</a:t>
              </a:r>
              <a:endParaRPr lang="en-US" sz="14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25449" y="3070907"/>
              <a:ext cx="25856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Description: Abandoned boat on the shore</a:t>
              </a:r>
            </a:p>
            <a:p>
              <a:r>
                <a:rPr lang="en-US" sz="1000" dirty="0" smtClean="0"/>
                <a:t>Type: Automotive</a:t>
              </a:r>
            </a:p>
            <a:p>
              <a:endParaRPr lang="en-US" sz="1000" dirty="0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47084" y="2368523"/>
              <a:ext cx="92885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Lat</a:t>
              </a:r>
              <a:r>
                <a:rPr lang="en-US" sz="900" dirty="0" smtClean="0"/>
                <a:t>:</a:t>
              </a:r>
            </a:p>
            <a:p>
              <a:r>
                <a:rPr lang="en-US" sz="900" dirty="0" smtClean="0"/>
                <a:t>Long:</a:t>
              </a:r>
            </a:p>
            <a:p>
              <a:r>
                <a:rPr lang="en-US" sz="900" dirty="0" smtClean="0"/>
                <a:t>Area:</a:t>
              </a:r>
            </a:p>
            <a:p>
              <a:r>
                <a:rPr lang="en-US" sz="900" dirty="0" smtClean="0"/>
                <a:t>Section:</a:t>
              </a:r>
            </a:p>
            <a:p>
              <a:r>
                <a:rPr lang="en-US" sz="900" dirty="0" smtClean="0"/>
                <a:t>Assignee:</a:t>
              </a:r>
              <a:endParaRPr lang="en-US" sz="900" dirty="0"/>
            </a:p>
          </p:txBody>
        </p:sp>
        <p:pic>
          <p:nvPicPr>
            <p:cNvPr id="35" name="Picture 34" descr="Screen Shot 2016-08-14 at 3.06.26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5450" y="3422158"/>
              <a:ext cx="755884" cy="588441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7069988" y="2149730"/>
              <a:ext cx="1205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CONFIRMED</a:t>
              </a:r>
              <a:endParaRPr lang="en-US" sz="1400" b="1" dirty="0"/>
            </a:p>
          </p:txBody>
        </p:sp>
        <p:pic>
          <p:nvPicPr>
            <p:cNvPr id="37" name="Picture 36" descr="Screen Shot 2016-08-14 at 3.06.26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979" y="3422158"/>
              <a:ext cx="755884" cy="588441"/>
            </a:xfrm>
            <a:prstGeom prst="rect">
              <a:avLst/>
            </a:prstGeom>
          </p:spPr>
        </p:pic>
        <p:pic>
          <p:nvPicPr>
            <p:cNvPr id="38" name="Picture 37" descr="Screen Shot 2016-08-14 at 3.06.26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508" y="3422158"/>
              <a:ext cx="755884" cy="588441"/>
            </a:xfrm>
            <a:prstGeom prst="rect">
              <a:avLst/>
            </a:prstGeom>
          </p:spPr>
        </p:pic>
        <p:pic>
          <p:nvPicPr>
            <p:cNvPr id="48" name="Picture 47" descr="Screen Shot 2016-07-27 at 11.08.43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5450" y="4344381"/>
              <a:ext cx="1286946" cy="721601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5525450" y="4095463"/>
              <a:ext cx="1031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S0004</a:t>
              </a:r>
              <a:endParaRPr lang="en-US" sz="1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99625" y="4991700"/>
              <a:ext cx="25856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Description: Bags of Trash</a:t>
              </a:r>
            </a:p>
            <a:p>
              <a:r>
                <a:rPr lang="en-US" sz="1000" dirty="0" smtClean="0"/>
                <a:t>Type: Household, Plastic</a:t>
              </a:r>
            </a:p>
            <a:p>
              <a:endParaRPr lang="en-US" sz="1000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812396" y="4117091"/>
              <a:ext cx="1528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UNCONFIRMED</a:t>
              </a:r>
              <a:endParaRPr lang="en-US" sz="1400" b="1" dirty="0"/>
            </a:p>
          </p:txBody>
        </p:sp>
        <p:cxnSp>
          <p:nvCxnSpPr>
            <p:cNvPr id="57" name="Straight Connector 56"/>
            <p:cNvCxnSpPr>
              <a:stCxn id="25" idx="1"/>
              <a:endCxn id="25" idx="3"/>
            </p:cNvCxnSpPr>
            <p:nvPr/>
          </p:nvCxnSpPr>
          <p:spPr>
            <a:xfrm>
              <a:off x="5460138" y="4075233"/>
              <a:ext cx="28149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 descr="Screen Shot 2016-07-27 at 11.07.36 AM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8" b="58771"/>
            <a:stretch/>
          </p:blipFill>
          <p:spPr>
            <a:xfrm>
              <a:off x="5590761" y="5338374"/>
              <a:ext cx="2624666" cy="626583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6887538" y="4356513"/>
              <a:ext cx="92885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Lat</a:t>
              </a:r>
              <a:r>
                <a:rPr lang="en-US" sz="900" dirty="0" smtClean="0"/>
                <a:t>:</a:t>
              </a:r>
            </a:p>
            <a:p>
              <a:r>
                <a:rPr lang="en-US" sz="900" dirty="0" smtClean="0"/>
                <a:t>Long:</a:t>
              </a:r>
            </a:p>
            <a:p>
              <a:r>
                <a:rPr lang="en-US" sz="900" dirty="0" smtClean="0"/>
                <a:t>Area:</a:t>
              </a:r>
            </a:p>
            <a:p>
              <a:r>
                <a:rPr lang="en-US" sz="900" dirty="0" smtClean="0"/>
                <a:t>Section:</a:t>
              </a:r>
            </a:p>
            <a:p>
              <a:r>
                <a:rPr lang="en-US" sz="900" dirty="0" smtClean="0"/>
                <a:t>Assignee:</a:t>
              </a:r>
              <a:endParaRPr lang="en-US" sz="9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29602" y="1134022"/>
            <a:ext cx="241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525449" y="1134022"/>
            <a:ext cx="241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Pages 2-n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2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5831" y="1134022"/>
            <a:ext cx="1848361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Types:</a:t>
            </a:r>
            <a:endParaRPr lang="en-US" b="1" dirty="0"/>
          </a:p>
          <a:p>
            <a:r>
              <a:rPr lang="en-US" b="1" dirty="0" smtClean="0"/>
              <a:t>H</a:t>
            </a:r>
            <a:r>
              <a:rPr lang="en-US" dirty="0" smtClean="0"/>
              <a:t>ousehold</a:t>
            </a:r>
          </a:p>
          <a:p>
            <a:r>
              <a:rPr lang="en-US" b="1" dirty="0" smtClean="0"/>
              <a:t>A</a:t>
            </a:r>
            <a:r>
              <a:rPr lang="en-US" dirty="0" smtClean="0"/>
              <a:t>utomotive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onstruction</a:t>
            </a:r>
          </a:p>
          <a:p>
            <a:r>
              <a:rPr lang="en-US" b="1" dirty="0" smtClean="0"/>
              <a:t>P</a:t>
            </a:r>
            <a:r>
              <a:rPr lang="en-US" dirty="0" smtClean="0"/>
              <a:t>lastic</a:t>
            </a:r>
          </a:p>
          <a:p>
            <a:r>
              <a:rPr lang="en-US" b="1" dirty="0" smtClean="0"/>
              <a:t>E</a:t>
            </a:r>
            <a:r>
              <a:rPr lang="en-US" dirty="0" smtClean="0"/>
              <a:t>lectronic</a:t>
            </a:r>
          </a:p>
          <a:p>
            <a:r>
              <a:rPr lang="en-US" b="1" dirty="0" smtClean="0"/>
              <a:t>G</a:t>
            </a:r>
            <a:r>
              <a:rPr lang="en-US" dirty="0" smtClean="0"/>
              <a:t>lass</a:t>
            </a:r>
          </a:p>
          <a:p>
            <a:r>
              <a:rPr lang="en-US" b="1" dirty="0" smtClean="0"/>
              <a:t>M</a:t>
            </a:r>
            <a:r>
              <a:rPr lang="en-US" dirty="0" smtClean="0"/>
              <a:t>etal</a:t>
            </a:r>
          </a:p>
          <a:p>
            <a:r>
              <a:rPr lang="en-US" b="1" dirty="0" smtClean="0"/>
              <a:t>L</a:t>
            </a:r>
            <a:r>
              <a:rPr lang="en-US" dirty="0" smtClean="0"/>
              <a:t>iquid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angerous</a:t>
            </a:r>
          </a:p>
          <a:p>
            <a:endParaRPr lang="en-US" dirty="0"/>
          </a:p>
          <a:p>
            <a:r>
              <a:rPr lang="en-US" b="1" dirty="0" smtClean="0"/>
              <a:t>Sizes:</a:t>
            </a:r>
          </a:p>
          <a:p>
            <a:r>
              <a:rPr lang="en-US" b="1" dirty="0" smtClean="0"/>
              <a:t>S</a:t>
            </a:r>
            <a:r>
              <a:rPr lang="en-US" dirty="0" smtClean="0"/>
              <a:t>mall</a:t>
            </a:r>
          </a:p>
          <a:p>
            <a:r>
              <a:rPr lang="en-US" b="1" dirty="0" smtClean="0"/>
              <a:t>M</a:t>
            </a:r>
            <a:r>
              <a:rPr lang="en-US" dirty="0" smtClean="0"/>
              <a:t>edium</a:t>
            </a:r>
          </a:p>
          <a:p>
            <a:r>
              <a:rPr lang="en-US" b="1" dirty="0" smtClean="0"/>
              <a:t>L</a:t>
            </a:r>
            <a:r>
              <a:rPr lang="en-US" dirty="0" smtClean="0"/>
              <a:t>arge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5831" y="686859"/>
            <a:ext cx="468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Encoding Key info into the ID Number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2458" y="1602070"/>
            <a:ext cx="4411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</a:t>
            </a:r>
            <a:r>
              <a:rPr lang="en-US" dirty="0" err="1" smtClean="0"/>
              <a:t>trashout</a:t>
            </a:r>
            <a:r>
              <a:rPr lang="en-US" dirty="0" smtClean="0"/>
              <a:t> has 9 different “types” of trash, and any record can be any combination of these 9, its not practical to encode the “type” into the ID number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09062" y="3970832"/>
            <a:ext cx="441111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can, however, encode the “size” with the first letter of the ID, as follows:</a:t>
            </a:r>
          </a:p>
          <a:p>
            <a:endParaRPr lang="en-US" dirty="0"/>
          </a:p>
          <a:p>
            <a:r>
              <a:rPr lang="en-US" dirty="0" smtClean="0"/>
              <a:t>S0001  =  Small item #1</a:t>
            </a:r>
          </a:p>
          <a:p>
            <a:r>
              <a:rPr lang="en-US" dirty="0" smtClean="0"/>
              <a:t>M0002  =  Medium Item #2</a:t>
            </a:r>
          </a:p>
          <a:p>
            <a:r>
              <a:rPr lang="en-US" dirty="0" smtClean="0"/>
              <a:t>L0001  =  Large item #1</a:t>
            </a:r>
          </a:p>
        </p:txBody>
      </p:sp>
    </p:spTree>
    <p:extLst>
      <p:ext uri="{BB962C8B-B14F-4D97-AF65-F5344CB8AC3E}">
        <p14:creationId xmlns:p14="http://schemas.microsoft.com/office/powerpoint/2010/main" val="170131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4 at 3.4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1" y="1292707"/>
            <a:ext cx="8379992" cy="45179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3491" y="653160"/>
            <a:ext cx="5418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7401:  Ability to add a new admin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486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503" y="520774"/>
            <a:ext cx="76021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8101:  Ability to draw and define areas on the map by drawing polygons as shown here:</a:t>
            </a:r>
          </a:p>
          <a:p>
            <a:r>
              <a:rPr lang="en-US" sz="1050" dirty="0">
                <a:hlinkClick r:id="rId2"/>
              </a:rPr>
              <a:t>http://www.birdtheme.org/useful/</a:t>
            </a:r>
            <a:r>
              <a:rPr lang="en-US" sz="1050" dirty="0" smtClean="0">
                <a:hlinkClick r:id="rId2"/>
              </a:rPr>
              <a:t>v3tool.html</a:t>
            </a:r>
            <a:endParaRPr lang="en-US" sz="1050" dirty="0" smtClean="0"/>
          </a:p>
          <a:p>
            <a:endParaRPr lang="en-US" sz="1050" dirty="0" smtClean="0"/>
          </a:p>
          <a:p>
            <a:endParaRPr lang="en-US" sz="1050" dirty="0"/>
          </a:p>
          <a:p>
            <a:r>
              <a:rPr lang="en-US" sz="1050" dirty="0" smtClean="0"/>
              <a:t>8201: Ability to check if a recorded </a:t>
            </a:r>
            <a:r>
              <a:rPr lang="en-US" sz="1050" dirty="0" err="1" smtClean="0"/>
              <a:t>lat</a:t>
            </a:r>
            <a:r>
              <a:rPr lang="en-US" sz="1050" dirty="0" smtClean="0"/>
              <a:t>/long exists in a defined polygon on the map using something similar to what is described here:</a:t>
            </a:r>
          </a:p>
          <a:p>
            <a:r>
              <a:rPr lang="en-US" sz="1050" dirty="0">
                <a:hlinkClick r:id="rId3"/>
              </a:rPr>
              <a:t>http://stackoverflow.com/a/</a:t>
            </a:r>
            <a:r>
              <a:rPr lang="en-US" sz="1050" dirty="0" smtClean="0">
                <a:hlinkClick r:id="rId3"/>
              </a:rPr>
              <a:t>16675416</a:t>
            </a:r>
            <a:endParaRPr lang="en-US" sz="1050" dirty="0" smtClean="0"/>
          </a:p>
          <a:p>
            <a:endParaRPr lang="en-US" sz="1050" dirty="0" smtClean="0"/>
          </a:p>
          <a:p>
            <a:endParaRPr lang="en-US" sz="1050" dirty="0"/>
          </a:p>
          <a:p>
            <a:r>
              <a:rPr lang="en-US" sz="1050" dirty="0" smtClean="0"/>
              <a:t>8301: If Record </a:t>
            </a:r>
            <a:r>
              <a:rPr lang="en-US" sz="1050" dirty="0" err="1" smtClean="0"/>
              <a:t>Lat</a:t>
            </a:r>
            <a:r>
              <a:rPr lang="en-US" sz="1050" dirty="0" smtClean="0"/>
              <a:t>/Long exists in defined polygon, record the name of the polygon as “Area” or “Section”</a:t>
            </a:r>
          </a:p>
          <a:p>
            <a:endParaRPr lang="en-US" sz="1050" dirty="0"/>
          </a:p>
          <a:p>
            <a:endParaRPr lang="en-US" sz="1050" dirty="0" smtClean="0"/>
          </a:p>
          <a:p>
            <a:r>
              <a:rPr lang="en-US" sz="1050" dirty="0" smtClean="0"/>
              <a:t>Here is a drawing of the map with areas defined:</a:t>
            </a:r>
            <a:endParaRPr lang="en-US" sz="1050" dirty="0"/>
          </a:p>
        </p:txBody>
      </p:sp>
      <p:pic>
        <p:nvPicPr>
          <p:cNvPr id="5" name="Picture 4" descr="IMG_391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82268" y="2106268"/>
            <a:ext cx="4056895" cy="30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1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5584</TotalTime>
  <Words>504</Words>
  <Application>Microsoft Office PowerPoint</Application>
  <PresentationFormat>On-screen Show (4:3)</PresentationFormat>
  <Paragraphs>119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Shore Sweep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(CORP) Carter-Contractor</dc:creator>
  <cp:lastModifiedBy>Abhishek Kumar</cp:lastModifiedBy>
  <cp:revision>84</cp:revision>
  <dcterms:created xsi:type="dcterms:W3CDTF">2016-07-22T17:26:09Z</dcterms:created>
  <dcterms:modified xsi:type="dcterms:W3CDTF">2016-08-16T16:30:07Z</dcterms:modified>
</cp:coreProperties>
</file>