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59" r:id="rId3"/>
    <p:sldId id="261" r:id="rId4"/>
    <p:sldId id="260" r:id="rId5"/>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720FA9-CDBC-4C8A-9012-73C045940CD7}" type="datetimeFigureOut">
              <a:rPr lang="vi-VN" smtClean="0"/>
              <a:t>24/05/2024</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7047CA-F3FD-454B-A2FD-B07A38A05DCB}" type="slidenum">
              <a:rPr lang="vi-VN" smtClean="0"/>
              <a:t>‹#›</a:t>
            </a:fld>
            <a:endParaRPr lang="vi-VN"/>
          </a:p>
        </p:txBody>
      </p:sp>
    </p:spTree>
    <p:extLst>
      <p:ext uri="{BB962C8B-B14F-4D97-AF65-F5344CB8AC3E}">
        <p14:creationId xmlns:p14="http://schemas.microsoft.com/office/powerpoint/2010/main" val="1890540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6840B-F21B-4DB5-A697-CB9CC74845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1C40638E-8614-4520-B642-213FBA2EAE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7B03F522-9582-4456-9879-F57C3EEF67D7}"/>
              </a:ext>
            </a:extLst>
          </p:cNvPr>
          <p:cNvSpPr>
            <a:spLocks noGrp="1"/>
          </p:cNvSpPr>
          <p:nvPr>
            <p:ph type="dt" sz="half" idx="10"/>
          </p:nvPr>
        </p:nvSpPr>
        <p:spPr/>
        <p:txBody>
          <a:bodyPr/>
          <a:lstStyle/>
          <a:p>
            <a:fld id="{2D4C8402-64E2-435B-B0E4-BD08826AA60C}" type="datetimeFigureOut">
              <a:rPr lang="vi-VN" smtClean="0"/>
              <a:t>24/05/2024</a:t>
            </a:fld>
            <a:endParaRPr lang="vi-VN"/>
          </a:p>
        </p:txBody>
      </p:sp>
      <p:sp>
        <p:nvSpPr>
          <p:cNvPr id="5" name="Footer Placeholder 4">
            <a:extLst>
              <a:ext uri="{FF2B5EF4-FFF2-40B4-BE49-F238E27FC236}">
                <a16:creationId xmlns:a16="http://schemas.microsoft.com/office/drawing/2014/main" id="{2C5B202B-7476-4B5E-BD09-92214AD15667}"/>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F9BF8267-3493-4557-9B34-7343527AA613}"/>
              </a:ext>
            </a:extLst>
          </p:cNvPr>
          <p:cNvSpPr>
            <a:spLocks noGrp="1"/>
          </p:cNvSpPr>
          <p:nvPr>
            <p:ph type="sldNum" sz="quarter" idx="12"/>
          </p:nvPr>
        </p:nvSpPr>
        <p:spPr/>
        <p:txBody>
          <a:bodyPr/>
          <a:lstStyle/>
          <a:p>
            <a:fld id="{28A7F49A-3483-47D5-AD57-A6E0C1B9FE73}" type="slidenum">
              <a:rPr lang="vi-VN" smtClean="0"/>
              <a:t>‹#›</a:t>
            </a:fld>
            <a:endParaRPr lang="vi-VN"/>
          </a:p>
        </p:txBody>
      </p:sp>
    </p:spTree>
    <p:extLst>
      <p:ext uri="{BB962C8B-B14F-4D97-AF65-F5344CB8AC3E}">
        <p14:creationId xmlns:p14="http://schemas.microsoft.com/office/powerpoint/2010/main" val="763719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D14BB-3210-4A79-A0D7-26C2843092A7}"/>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77C17987-29D3-4D92-9B85-51A2895D99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F0408DA0-03D6-4832-9775-B7BD6AEFDEF3}"/>
              </a:ext>
            </a:extLst>
          </p:cNvPr>
          <p:cNvSpPr>
            <a:spLocks noGrp="1"/>
          </p:cNvSpPr>
          <p:nvPr>
            <p:ph type="dt" sz="half" idx="10"/>
          </p:nvPr>
        </p:nvSpPr>
        <p:spPr/>
        <p:txBody>
          <a:bodyPr/>
          <a:lstStyle/>
          <a:p>
            <a:fld id="{2D4C8402-64E2-435B-B0E4-BD08826AA60C}" type="datetimeFigureOut">
              <a:rPr lang="vi-VN" smtClean="0"/>
              <a:t>24/05/2024</a:t>
            </a:fld>
            <a:endParaRPr lang="vi-VN"/>
          </a:p>
        </p:txBody>
      </p:sp>
      <p:sp>
        <p:nvSpPr>
          <p:cNvPr id="5" name="Footer Placeholder 4">
            <a:extLst>
              <a:ext uri="{FF2B5EF4-FFF2-40B4-BE49-F238E27FC236}">
                <a16:creationId xmlns:a16="http://schemas.microsoft.com/office/drawing/2014/main" id="{D10F9A61-20CB-4788-983B-1879E5A586AC}"/>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A5589CDC-EE30-4BB4-9371-784ADAA3376E}"/>
              </a:ext>
            </a:extLst>
          </p:cNvPr>
          <p:cNvSpPr>
            <a:spLocks noGrp="1"/>
          </p:cNvSpPr>
          <p:nvPr>
            <p:ph type="sldNum" sz="quarter" idx="12"/>
          </p:nvPr>
        </p:nvSpPr>
        <p:spPr/>
        <p:txBody>
          <a:bodyPr/>
          <a:lstStyle/>
          <a:p>
            <a:fld id="{28A7F49A-3483-47D5-AD57-A6E0C1B9FE73}" type="slidenum">
              <a:rPr lang="vi-VN" smtClean="0"/>
              <a:t>‹#›</a:t>
            </a:fld>
            <a:endParaRPr lang="vi-VN"/>
          </a:p>
        </p:txBody>
      </p:sp>
    </p:spTree>
    <p:extLst>
      <p:ext uri="{BB962C8B-B14F-4D97-AF65-F5344CB8AC3E}">
        <p14:creationId xmlns:p14="http://schemas.microsoft.com/office/powerpoint/2010/main" val="2195520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6F5C78-28E9-45D0-BB0A-6B1916F4BD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44704F91-41BB-4E9D-A544-22D44E97B1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E2ECB9D7-EA89-4CD7-A72B-DF4196C4081F}"/>
              </a:ext>
            </a:extLst>
          </p:cNvPr>
          <p:cNvSpPr>
            <a:spLocks noGrp="1"/>
          </p:cNvSpPr>
          <p:nvPr>
            <p:ph type="dt" sz="half" idx="10"/>
          </p:nvPr>
        </p:nvSpPr>
        <p:spPr/>
        <p:txBody>
          <a:bodyPr/>
          <a:lstStyle/>
          <a:p>
            <a:fld id="{2D4C8402-64E2-435B-B0E4-BD08826AA60C}" type="datetimeFigureOut">
              <a:rPr lang="vi-VN" smtClean="0"/>
              <a:t>24/05/2024</a:t>
            </a:fld>
            <a:endParaRPr lang="vi-VN"/>
          </a:p>
        </p:txBody>
      </p:sp>
      <p:sp>
        <p:nvSpPr>
          <p:cNvPr id="5" name="Footer Placeholder 4">
            <a:extLst>
              <a:ext uri="{FF2B5EF4-FFF2-40B4-BE49-F238E27FC236}">
                <a16:creationId xmlns:a16="http://schemas.microsoft.com/office/drawing/2014/main" id="{7BE3EAE7-6C75-407B-928E-5D75CD9F3569}"/>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97D108B6-61E0-4C5C-A2FA-607D28175F09}"/>
              </a:ext>
            </a:extLst>
          </p:cNvPr>
          <p:cNvSpPr>
            <a:spLocks noGrp="1"/>
          </p:cNvSpPr>
          <p:nvPr>
            <p:ph type="sldNum" sz="quarter" idx="12"/>
          </p:nvPr>
        </p:nvSpPr>
        <p:spPr/>
        <p:txBody>
          <a:bodyPr/>
          <a:lstStyle/>
          <a:p>
            <a:fld id="{28A7F49A-3483-47D5-AD57-A6E0C1B9FE73}" type="slidenum">
              <a:rPr lang="vi-VN" smtClean="0"/>
              <a:t>‹#›</a:t>
            </a:fld>
            <a:endParaRPr lang="vi-VN"/>
          </a:p>
        </p:txBody>
      </p:sp>
    </p:spTree>
    <p:extLst>
      <p:ext uri="{BB962C8B-B14F-4D97-AF65-F5344CB8AC3E}">
        <p14:creationId xmlns:p14="http://schemas.microsoft.com/office/powerpoint/2010/main" val="528027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7B9A6-7132-498F-9DC0-A660BED82B48}"/>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B5F21B83-5242-42BF-808F-FF6FAEDAD2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7A82996E-2CE1-41A7-A958-798A4372FA93}"/>
              </a:ext>
            </a:extLst>
          </p:cNvPr>
          <p:cNvSpPr>
            <a:spLocks noGrp="1"/>
          </p:cNvSpPr>
          <p:nvPr>
            <p:ph type="dt" sz="half" idx="10"/>
          </p:nvPr>
        </p:nvSpPr>
        <p:spPr/>
        <p:txBody>
          <a:bodyPr/>
          <a:lstStyle/>
          <a:p>
            <a:fld id="{2D4C8402-64E2-435B-B0E4-BD08826AA60C}" type="datetimeFigureOut">
              <a:rPr lang="vi-VN" smtClean="0"/>
              <a:t>24/05/2024</a:t>
            </a:fld>
            <a:endParaRPr lang="vi-VN"/>
          </a:p>
        </p:txBody>
      </p:sp>
      <p:sp>
        <p:nvSpPr>
          <p:cNvPr id="5" name="Footer Placeholder 4">
            <a:extLst>
              <a:ext uri="{FF2B5EF4-FFF2-40B4-BE49-F238E27FC236}">
                <a16:creationId xmlns:a16="http://schemas.microsoft.com/office/drawing/2014/main" id="{24467B26-1B7F-4F36-9BCC-F7A6236A9ECA}"/>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9CF48C27-E3D5-4BDE-B5F8-5CBBC3963D57}"/>
              </a:ext>
            </a:extLst>
          </p:cNvPr>
          <p:cNvSpPr>
            <a:spLocks noGrp="1"/>
          </p:cNvSpPr>
          <p:nvPr>
            <p:ph type="sldNum" sz="quarter" idx="12"/>
          </p:nvPr>
        </p:nvSpPr>
        <p:spPr/>
        <p:txBody>
          <a:bodyPr/>
          <a:lstStyle/>
          <a:p>
            <a:fld id="{28A7F49A-3483-47D5-AD57-A6E0C1B9FE73}" type="slidenum">
              <a:rPr lang="vi-VN" smtClean="0"/>
              <a:t>‹#›</a:t>
            </a:fld>
            <a:endParaRPr lang="vi-VN"/>
          </a:p>
        </p:txBody>
      </p:sp>
    </p:spTree>
    <p:extLst>
      <p:ext uri="{BB962C8B-B14F-4D97-AF65-F5344CB8AC3E}">
        <p14:creationId xmlns:p14="http://schemas.microsoft.com/office/powerpoint/2010/main" val="3327657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957B2-6238-4A79-BDE1-AFA2776215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823711BE-42FB-4EB6-B4A9-E3A7C6A146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F1FF36-483D-4A90-B583-808B1DE298F2}"/>
              </a:ext>
            </a:extLst>
          </p:cNvPr>
          <p:cNvSpPr>
            <a:spLocks noGrp="1"/>
          </p:cNvSpPr>
          <p:nvPr>
            <p:ph type="dt" sz="half" idx="10"/>
          </p:nvPr>
        </p:nvSpPr>
        <p:spPr/>
        <p:txBody>
          <a:bodyPr/>
          <a:lstStyle/>
          <a:p>
            <a:fld id="{2D4C8402-64E2-435B-B0E4-BD08826AA60C}" type="datetimeFigureOut">
              <a:rPr lang="vi-VN" smtClean="0"/>
              <a:t>24/05/2024</a:t>
            </a:fld>
            <a:endParaRPr lang="vi-VN"/>
          </a:p>
        </p:txBody>
      </p:sp>
      <p:sp>
        <p:nvSpPr>
          <p:cNvPr id="5" name="Footer Placeholder 4">
            <a:extLst>
              <a:ext uri="{FF2B5EF4-FFF2-40B4-BE49-F238E27FC236}">
                <a16:creationId xmlns:a16="http://schemas.microsoft.com/office/drawing/2014/main" id="{9078B3FF-ED46-4375-9F02-61333B31F8A8}"/>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AA73D606-1949-46D3-BD5F-B7C9C4CDF0A0}"/>
              </a:ext>
            </a:extLst>
          </p:cNvPr>
          <p:cNvSpPr>
            <a:spLocks noGrp="1"/>
          </p:cNvSpPr>
          <p:nvPr>
            <p:ph type="sldNum" sz="quarter" idx="12"/>
          </p:nvPr>
        </p:nvSpPr>
        <p:spPr/>
        <p:txBody>
          <a:bodyPr/>
          <a:lstStyle/>
          <a:p>
            <a:fld id="{28A7F49A-3483-47D5-AD57-A6E0C1B9FE73}" type="slidenum">
              <a:rPr lang="vi-VN" smtClean="0"/>
              <a:t>‹#›</a:t>
            </a:fld>
            <a:endParaRPr lang="vi-VN"/>
          </a:p>
        </p:txBody>
      </p:sp>
    </p:spTree>
    <p:extLst>
      <p:ext uri="{BB962C8B-B14F-4D97-AF65-F5344CB8AC3E}">
        <p14:creationId xmlns:p14="http://schemas.microsoft.com/office/powerpoint/2010/main" val="492754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F4071-2A4D-4E7C-AEF0-090DDB9A7C75}"/>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CC4F5A26-95DE-4C46-A01A-71204DA113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557233EE-67C1-4AC6-889B-60D57A9578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7C90ED87-8A89-440E-974F-A5E663F303CD}"/>
              </a:ext>
            </a:extLst>
          </p:cNvPr>
          <p:cNvSpPr>
            <a:spLocks noGrp="1"/>
          </p:cNvSpPr>
          <p:nvPr>
            <p:ph type="dt" sz="half" idx="10"/>
          </p:nvPr>
        </p:nvSpPr>
        <p:spPr/>
        <p:txBody>
          <a:bodyPr/>
          <a:lstStyle/>
          <a:p>
            <a:fld id="{2D4C8402-64E2-435B-B0E4-BD08826AA60C}" type="datetimeFigureOut">
              <a:rPr lang="vi-VN" smtClean="0"/>
              <a:t>24/05/2024</a:t>
            </a:fld>
            <a:endParaRPr lang="vi-VN"/>
          </a:p>
        </p:txBody>
      </p:sp>
      <p:sp>
        <p:nvSpPr>
          <p:cNvPr id="6" name="Footer Placeholder 5">
            <a:extLst>
              <a:ext uri="{FF2B5EF4-FFF2-40B4-BE49-F238E27FC236}">
                <a16:creationId xmlns:a16="http://schemas.microsoft.com/office/drawing/2014/main" id="{01C62B92-2DA6-4F81-B4B6-7C5263645456}"/>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39508B02-77C1-481B-8166-EF2A61A6F9A2}"/>
              </a:ext>
            </a:extLst>
          </p:cNvPr>
          <p:cNvSpPr>
            <a:spLocks noGrp="1"/>
          </p:cNvSpPr>
          <p:nvPr>
            <p:ph type="sldNum" sz="quarter" idx="12"/>
          </p:nvPr>
        </p:nvSpPr>
        <p:spPr/>
        <p:txBody>
          <a:bodyPr/>
          <a:lstStyle/>
          <a:p>
            <a:fld id="{28A7F49A-3483-47D5-AD57-A6E0C1B9FE73}" type="slidenum">
              <a:rPr lang="vi-VN" smtClean="0"/>
              <a:t>‹#›</a:t>
            </a:fld>
            <a:endParaRPr lang="vi-VN"/>
          </a:p>
        </p:txBody>
      </p:sp>
    </p:spTree>
    <p:extLst>
      <p:ext uri="{BB962C8B-B14F-4D97-AF65-F5344CB8AC3E}">
        <p14:creationId xmlns:p14="http://schemas.microsoft.com/office/powerpoint/2010/main" val="3541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FB97A-54A1-4398-A814-DE2044C088AE}"/>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C5A0940E-3F1B-4240-9AEA-3653062E09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E09726-2DFF-409C-B25F-1E02266B89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7FAD1611-366D-4A38-A78F-D3C36C32E5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4D6451-F812-4080-9B71-6FB71E89CF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A98BBBDA-F240-40CA-A240-08FA3C53FA6F}"/>
              </a:ext>
            </a:extLst>
          </p:cNvPr>
          <p:cNvSpPr>
            <a:spLocks noGrp="1"/>
          </p:cNvSpPr>
          <p:nvPr>
            <p:ph type="dt" sz="half" idx="10"/>
          </p:nvPr>
        </p:nvSpPr>
        <p:spPr/>
        <p:txBody>
          <a:bodyPr/>
          <a:lstStyle/>
          <a:p>
            <a:fld id="{2D4C8402-64E2-435B-B0E4-BD08826AA60C}" type="datetimeFigureOut">
              <a:rPr lang="vi-VN" smtClean="0"/>
              <a:t>24/05/2024</a:t>
            </a:fld>
            <a:endParaRPr lang="vi-VN"/>
          </a:p>
        </p:txBody>
      </p:sp>
      <p:sp>
        <p:nvSpPr>
          <p:cNvPr id="8" name="Footer Placeholder 7">
            <a:extLst>
              <a:ext uri="{FF2B5EF4-FFF2-40B4-BE49-F238E27FC236}">
                <a16:creationId xmlns:a16="http://schemas.microsoft.com/office/drawing/2014/main" id="{C4B499C8-7532-4381-AC74-0154E894B433}"/>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7F229CB5-8F87-499B-8E56-D2DF04ACAF8E}"/>
              </a:ext>
            </a:extLst>
          </p:cNvPr>
          <p:cNvSpPr>
            <a:spLocks noGrp="1"/>
          </p:cNvSpPr>
          <p:nvPr>
            <p:ph type="sldNum" sz="quarter" idx="12"/>
          </p:nvPr>
        </p:nvSpPr>
        <p:spPr/>
        <p:txBody>
          <a:bodyPr/>
          <a:lstStyle/>
          <a:p>
            <a:fld id="{28A7F49A-3483-47D5-AD57-A6E0C1B9FE73}" type="slidenum">
              <a:rPr lang="vi-VN" smtClean="0"/>
              <a:t>‹#›</a:t>
            </a:fld>
            <a:endParaRPr lang="vi-VN"/>
          </a:p>
        </p:txBody>
      </p:sp>
    </p:spTree>
    <p:extLst>
      <p:ext uri="{BB962C8B-B14F-4D97-AF65-F5344CB8AC3E}">
        <p14:creationId xmlns:p14="http://schemas.microsoft.com/office/powerpoint/2010/main" val="1486855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F2D68-CEE3-4149-B36A-44BBB3583E85}"/>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E8E250D2-470D-4652-93E7-6BC9C91CD79F}"/>
              </a:ext>
            </a:extLst>
          </p:cNvPr>
          <p:cNvSpPr>
            <a:spLocks noGrp="1"/>
          </p:cNvSpPr>
          <p:nvPr>
            <p:ph type="dt" sz="half" idx="10"/>
          </p:nvPr>
        </p:nvSpPr>
        <p:spPr/>
        <p:txBody>
          <a:bodyPr/>
          <a:lstStyle/>
          <a:p>
            <a:fld id="{2D4C8402-64E2-435B-B0E4-BD08826AA60C}" type="datetimeFigureOut">
              <a:rPr lang="vi-VN" smtClean="0"/>
              <a:t>24/05/2024</a:t>
            </a:fld>
            <a:endParaRPr lang="vi-VN"/>
          </a:p>
        </p:txBody>
      </p:sp>
      <p:sp>
        <p:nvSpPr>
          <p:cNvPr id="4" name="Footer Placeholder 3">
            <a:extLst>
              <a:ext uri="{FF2B5EF4-FFF2-40B4-BE49-F238E27FC236}">
                <a16:creationId xmlns:a16="http://schemas.microsoft.com/office/drawing/2014/main" id="{51CDB2A7-83B8-43E7-B25C-2FBDB7D5462C}"/>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1A49E16C-68EE-44E1-80E6-5DB0DF5F3AAC}"/>
              </a:ext>
            </a:extLst>
          </p:cNvPr>
          <p:cNvSpPr>
            <a:spLocks noGrp="1"/>
          </p:cNvSpPr>
          <p:nvPr>
            <p:ph type="sldNum" sz="quarter" idx="12"/>
          </p:nvPr>
        </p:nvSpPr>
        <p:spPr/>
        <p:txBody>
          <a:bodyPr/>
          <a:lstStyle/>
          <a:p>
            <a:fld id="{28A7F49A-3483-47D5-AD57-A6E0C1B9FE73}" type="slidenum">
              <a:rPr lang="vi-VN" smtClean="0"/>
              <a:t>‹#›</a:t>
            </a:fld>
            <a:endParaRPr lang="vi-VN"/>
          </a:p>
        </p:txBody>
      </p:sp>
    </p:spTree>
    <p:extLst>
      <p:ext uri="{BB962C8B-B14F-4D97-AF65-F5344CB8AC3E}">
        <p14:creationId xmlns:p14="http://schemas.microsoft.com/office/powerpoint/2010/main" val="3502637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0C0065-C542-4CA6-A259-C78BCD849931}"/>
              </a:ext>
            </a:extLst>
          </p:cNvPr>
          <p:cNvSpPr>
            <a:spLocks noGrp="1"/>
          </p:cNvSpPr>
          <p:nvPr>
            <p:ph type="dt" sz="half" idx="10"/>
          </p:nvPr>
        </p:nvSpPr>
        <p:spPr/>
        <p:txBody>
          <a:bodyPr/>
          <a:lstStyle/>
          <a:p>
            <a:fld id="{2D4C8402-64E2-435B-B0E4-BD08826AA60C}" type="datetimeFigureOut">
              <a:rPr lang="vi-VN" smtClean="0"/>
              <a:t>24/05/2024</a:t>
            </a:fld>
            <a:endParaRPr lang="vi-VN"/>
          </a:p>
        </p:txBody>
      </p:sp>
      <p:sp>
        <p:nvSpPr>
          <p:cNvPr id="3" name="Footer Placeholder 2">
            <a:extLst>
              <a:ext uri="{FF2B5EF4-FFF2-40B4-BE49-F238E27FC236}">
                <a16:creationId xmlns:a16="http://schemas.microsoft.com/office/drawing/2014/main" id="{FD7B548A-13BE-44E4-8AAE-26E3C9EAE79B}"/>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B85F56FA-C33E-4720-AC83-86D5DA6F100B}"/>
              </a:ext>
            </a:extLst>
          </p:cNvPr>
          <p:cNvSpPr>
            <a:spLocks noGrp="1"/>
          </p:cNvSpPr>
          <p:nvPr>
            <p:ph type="sldNum" sz="quarter" idx="12"/>
          </p:nvPr>
        </p:nvSpPr>
        <p:spPr/>
        <p:txBody>
          <a:bodyPr/>
          <a:lstStyle/>
          <a:p>
            <a:fld id="{28A7F49A-3483-47D5-AD57-A6E0C1B9FE73}" type="slidenum">
              <a:rPr lang="vi-VN" smtClean="0"/>
              <a:t>‹#›</a:t>
            </a:fld>
            <a:endParaRPr lang="vi-VN"/>
          </a:p>
        </p:txBody>
      </p:sp>
    </p:spTree>
    <p:extLst>
      <p:ext uri="{BB962C8B-B14F-4D97-AF65-F5344CB8AC3E}">
        <p14:creationId xmlns:p14="http://schemas.microsoft.com/office/powerpoint/2010/main" val="3402016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CD8A-55C9-477F-B26C-EEDE02E9C5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8D839C62-3272-4512-9541-BD7B3CAEBD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1A6160D7-25CA-42FC-8F61-92FDB66CB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05E42-5572-4D3E-8D00-04395CB59D34}"/>
              </a:ext>
            </a:extLst>
          </p:cNvPr>
          <p:cNvSpPr>
            <a:spLocks noGrp="1"/>
          </p:cNvSpPr>
          <p:nvPr>
            <p:ph type="dt" sz="half" idx="10"/>
          </p:nvPr>
        </p:nvSpPr>
        <p:spPr/>
        <p:txBody>
          <a:bodyPr/>
          <a:lstStyle/>
          <a:p>
            <a:fld id="{2D4C8402-64E2-435B-B0E4-BD08826AA60C}" type="datetimeFigureOut">
              <a:rPr lang="vi-VN" smtClean="0"/>
              <a:t>24/05/2024</a:t>
            </a:fld>
            <a:endParaRPr lang="vi-VN"/>
          </a:p>
        </p:txBody>
      </p:sp>
      <p:sp>
        <p:nvSpPr>
          <p:cNvPr id="6" name="Footer Placeholder 5">
            <a:extLst>
              <a:ext uri="{FF2B5EF4-FFF2-40B4-BE49-F238E27FC236}">
                <a16:creationId xmlns:a16="http://schemas.microsoft.com/office/drawing/2014/main" id="{BEF9B561-79AE-4437-893C-BC004B0280A8}"/>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D7D3E35D-0F5A-4BC0-A1EF-80599BE375A0}"/>
              </a:ext>
            </a:extLst>
          </p:cNvPr>
          <p:cNvSpPr>
            <a:spLocks noGrp="1"/>
          </p:cNvSpPr>
          <p:nvPr>
            <p:ph type="sldNum" sz="quarter" idx="12"/>
          </p:nvPr>
        </p:nvSpPr>
        <p:spPr/>
        <p:txBody>
          <a:bodyPr/>
          <a:lstStyle/>
          <a:p>
            <a:fld id="{28A7F49A-3483-47D5-AD57-A6E0C1B9FE73}" type="slidenum">
              <a:rPr lang="vi-VN" smtClean="0"/>
              <a:t>‹#›</a:t>
            </a:fld>
            <a:endParaRPr lang="vi-VN"/>
          </a:p>
        </p:txBody>
      </p:sp>
    </p:spTree>
    <p:extLst>
      <p:ext uri="{BB962C8B-B14F-4D97-AF65-F5344CB8AC3E}">
        <p14:creationId xmlns:p14="http://schemas.microsoft.com/office/powerpoint/2010/main" val="3787136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EE768-D363-47E0-8578-9197348448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E32FF034-B1C4-418B-913E-F9163A0B5D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39086B04-AB60-4568-9EE4-23F6988CCE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558D67-C0F1-447F-AD37-5DA3BB555883}"/>
              </a:ext>
            </a:extLst>
          </p:cNvPr>
          <p:cNvSpPr>
            <a:spLocks noGrp="1"/>
          </p:cNvSpPr>
          <p:nvPr>
            <p:ph type="dt" sz="half" idx="10"/>
          </p:nvPr>
        </p:nvSpPr>
        <p:spPr/>
        <p:txBody>
          <a:bodyPr/>
          <a:lstStyle/>
          <a:p>
            <a:fld id="{2D4C8402-64E2-435B-B0E4-BD08826AA60C}" type="datetimeFigureOut">
              <a:rPr lang="vi-VN" smtClean="0"/>
              <a:t>24/05/2024</a:t>
            </a:fld>
            <a:endParaRPr lang="vi-VN"/>
          </a:p>
        </p:txBody>
      </p:sp>
      <p:sp>
        <p:nvSpPr>
          <p:cNvPr id="6" name="Footer Placeholder 5">
            <a:extLst>
              <a:ext uri="{FF2B5EF4-FFF2-40B4-BE49-F238E27FC236}">
                <a16:creationId xmlns:a16="http://schemas.microsoft.com/office/drawing/2014/main" id="{5878E3FA-2BAC-440E-AF96-80B7D7CE0A33}"/>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E21DC729-A891-4915-8339-58EE5B813786}"/>
              </a:ext>
            </a:extLst>
          </p:cNvPr>
          <p:cNvSpPr>
            <a:spLocks noGrp="1"/>
          </p:cNvSpPr>
          <p:nvPr>
            <p:ph type="sldNum" sz="quarter" idx="12"/>
          </p:nvPr>
        </p:nvSpPr>
        <p:spPr/>
        <p:txBody>
          <a:bodyPr/>
          <a:lstStyle/>
          <a:p>
            <a:fld id="{28A7F49A-3483-47D5-AD57-A6E0C1B9FE73}" type="slidenum">
              <a:rPr lang="vi-VN" smtClean="0"/>
              <a:t>‹#›</a:t>
            </a:fld>
            <a:endParaRPr lang="vi-VN"/>
          </a:p>
        </p:txBody>
      </p:sp>
    </p:spTree>
    <p:extLst>
      <p:ext uri="{BB962C8B-B14F-4D97-AF65-F5344CB8AC3E}">
        <p14:creationId xmlns:p14="http://schemas.microsoft.com/office/powerpoint/2010/main" val="3067800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E23FF7-3EF1-42F8-ABF3-D014DF7143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FD5F46F7-4E59-4B6A-BFDB-49E8858069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F4B8C0E7-F4D6-4ACB-8CB4-C3B88DE206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4C8402-64E2-435B-B0E4-BD08826AA60C}" type="datetimeFigureOut">
              <a:rPr lang="vi-VN" smtClean="0"/>
              <a:t>24/05/2024</a:t>
            </a:fld>
            <a:endParaRPr lang="vi-VN"/>
          </a:p>
        </p:txBody>
      </p:sp>
      <p:sp>
        <p:nvSpPr>
          <p:cNvPr id="5" name="Footer Placeholder 4">
            <a:extLst>
              <a:ext uri="{FF2B5EF4-FFF2-40B4-BE49-F238E27FC236}">
                <a16:creationId xmlns:a16="http://schemas.microsoft.com/office/drawing/2014/main" id="{6E843803-D651-48D1-9558-F22996EFE5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D4E580D4-9503-4BDA-A9E0-FD4DB2DD84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A7F49A-3483-47D5-AD57-A6E0C1B9FE73}" type="slidenum">
              <a:rPr lang="vi-VN" smtClean="0"/>
              <a:t>‹#›</a:t>
            </a:fld>
            <a:endParaRPr lang="vi-VN"/>
          </a:p>
        </p:txBody>
      </p:sp>
    </p:spTree>
    <p:extLst>
      <p:ext uri="{BB962C8B-B14F-4D97-AF65-F5344CB8AC3E}">
        <p14:creationId xmlns:p14="http://schemas.microsoft.com/office/powerpoint/2010/main" val="1438085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6D3C8-7FE0-4C4D-B6E2-DE7D5B4084F6}"/>
              </a:ext>
            </a:extLst>
          </p:cNvPr>
          <p:cNvSpPr>
            <a:spLocks noGrp="1"/>
          </p:cNvSpPr>
          <p:nvPr>
            <p:ph type="title"/>
          </p:nvPr>
        </p:nvSpPr>
        <p:spPr/>
        <p:txBody>
          <a:bodyPr/>
          <a:lstStyle/>
          <a:p>
            <a:r>
              <a:rPr lang="en-US" dirty="0"/>
              <a:t>1. </a:t>
            </a:r>
            <a:r>
              <a:rPr lang="en-US" dirty="0" err="1"/>
              <a:t>Lịch</a:t>
            </a:r>
            <a:r>
              <a:rPr lang="en-US" dirty="0"/>
              <a:t> </a:t>
            </a:r>
            <a:r>
              <a:rPr lang="en-US" dirty="0" err="1"/>
              <a:t>sử</a:t>
            </a:r>
            <a:r>
              <a:rPr lang="en-US" dirty="0"/>
              <a:t> </a:t>
            </a:r>
            <a:r>
              <a:rPr lang="en-US" dirty="0" err="1"/>
              <a:t>hình</a:t>
            </a:r>
            <a:r>
              <a:rPr lang="en-US" dirty="0"/>
              <a:t> </a:t>
            </a:r>
            <a:r>
              <a:rPr lang="en-US" dirty="0" err="1"/>
              <a:t>thành</a:t>
            </a:r>
            <a:endParaRPr lang="vi-VN" dirty="0"/>
          </a:p>
        </p:txBody>
      </p:sp>
      <p:sp>
        <p:nvSpPr>
          <p:cNvPr id="6" name="TextBox 5">
            <a:extLst>
              <a:ext uri="{FF2B5EF4-FFF2-40B4-BE49-F238E27FC236}">
                <a16:creationId xmlns:a16="http://schemas.microsoft.com/office/drawing/2014/main" id="{A9A6D6E3-42FA-4DF6-A4BC-B18E5496FD51}"/>
              </a:ext>
            </a:extLst>
          </p:cNvPr>
          <p:cNvSpPr txBox="1"/>
          <p:nvPr/>
        </p:nvSpPr>
        <p:spPr>
          <a:xfrm>
            <a:off x="770965" y="1609569"/>
            <a:ext cx="10174941" cy="1200329"/>
          </a:xfrm>
          <a:prstGeom prst="rect">
            <a:avLst/>
          </a:prstGeom>
          <a:noFill/>
        </p:spPr>
        <p:txBody>
          <a:bodyPr wrap="square" rtlCol="0">
            <a:spAutoFit/>
          </a:bodyPr>
          <a:lstStyle/>
          <a:p>
            <a:r>
              <a:rPr lang="en-US" dirty="0"/>
              <a:t>1. RNN</a:t>
            </a:r>
          </a:p>
          <a:p>
            <a:pPr marL="285750" indent="-285750">
              <a:buFontTx/>
              <a:buChar char="-"/>
            </a:pPr>
            <a:r>
              <a:rPr lang="en-US" dirty="0" err="1"/>
              <a:t>Dùng</a:t>
            </a:r>
            <a:r>
              <a:rPr lang="en-US" dirty="0"/>
              <a:t> </a:t>
            </a:r>
            <a:r>
              <a:rPr lang="en-US" dirty="0" err="1"/>
              <a:t>cho</a:t>
            </a:r>
            <a:r>
              <a:rPr lang="en-US" dirty="0"/>
              <a:t> </a:t>
            </a:r>
            <a:r>
              <a:rPr lang="en-US" dirty="0" err="1"/>
              <a:t>tác</a:t>
            </a:r>
            <a:r>
              <a:rPr lang="en-US" dirty="0"/>
              <a:t> </a:t>
            </a:r>
            <a:r>
              <a:rPr lang="en-US" dirty="0" err="1"/>
              <a:t>vụ</a:t>
            </a:r>
            <a:r>
              <a:rPr lang="en-US" dirty="0"/>
              <a:t> </a:t>
            </a:r>
            <a:r>
              <a:rPr lang="en-US" dirty="0" err="1"/>
              <a:t>xử</a:t>
            </a:r>
            <a:r>
              <a:rPr lang="en-US" dirty="0"/>
              <a:t> </a:t>
            </a:r>
            <a:r>
              <a:rPr lang="en-US" dirty="0" err="1"/>
              <a:t>lý</a:t>
            </a:r>
            <a:r>
              <a:rPr lang="en-US" dirty="0"/>
              <a:t> NLP</a:t>
            </a:r>
          </a:p>
          <a:p>
            <a:pPr marL="285750" indent="-285750">
              <a:buFontTx/>
              <a:buChar char="-"/>
            </a:pPr>
            <a:r>
              <a:rPr lang="en-US" dirty="0" err="1"/>
              <a:t>Được</a:t>
            </a:r>
            <a:r>
              <a:rPr lang="en-US" dirty="0"/>
              <a:t> </a:t>
            </a:r>
            <a:r>
              <a:rPr lang="en-US" dirty="0" err="1"/>
              <a:t>thiết</a:t>
            </a:r>
            <a:r>
              <a:rPr lang="en-US" dirty="0"/>
              <a:t> </a:t>
            </a:r>
            <a:r>
              <a:rPr lang="en-US" dirty="0" err="1"/>
              <a:t>kế</a:t>
            </a:r>
            <a:r>
              <a:rPr lang="en-US" dirty="0"/>
              <a:t> </a:t>
            </a:r>
            <a:r>
              <a:rPr lang="en-US" dirty="0" err="1"/>
              <a:t>để</a:t>
            </a:r>
            <a:r>
              <a:rPr lang="en-US"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r>
              <a:rPr lang="en-US" dirty="0"/>
              <a:t> </a:t>
            </a:r>
            <a:r>
              <a:rPr lang="en-US" dirty="0" err="1"/>
              <a:t>tuần</a:t>
            </a:r>
            <a:r>
              <a:rPr lang="en-US" dirty="0"/>
              <a:t> </a:t>
            </a:r>
            <a:r>
              <a:rPr lang="en-US" dirty="0" err="1"/>
              <a:t>tự</a:t>
            </a:r>
            <a:endParaRPr lang="en-US" dirty="0"/>
          </a:p>
          <a:p>
            <a:pPr marL="285750" indent="-285750">
              <a:buFontTx/>
              <a:buChar char="-"/>
            </a:pPr>
            <a:endParaRPr lang="vi-VN" dirty="0"/>
          </a:p>
        </p:txBody>
      </p:sp>
      <p:sp>
        <p:nvSpPr>
          <p:cNvPr id="7" name="TextBox 6">
            <a:extLst>
              <a:ext uri="{FF2B5EF4-FFF2-40B4-BE49-F238E27FC236}">
                <a16:creationId xmlns:a16="http://schemas.microsoft.com/office/drawing/2014/main" id="{2CFD19AF-5C71-452A-82E9-DF5AA6211DD6}"/>
              </a:ext>
            </a:extLst>
          </p:cNvPr>
          <p:cNvSpPr txBox="1"/>
          <p:nvPr/>
        </p:nvSpPr>
        <p:spPr>
          <a:xfrm>
            <a:off x="412376" y="2877671"/>
            <a:ext cx="11062447" cy="1200329"/>
          </a:xfrm>
          <a:prstGeom prst="rect">
            <a:avLst/>
          </a:prstGeom>
          <a:noFill/>
        </p:spPr>
        <p:txBody>
          <a:bodyPr wrap="square" rtlCol="0">
            <a:spAutoFit/>
          </a:bodyPr>
          <a:lstStyle/>
          <a:p>
            <a:pPr marL="285750" indent="-285750">
              <a:buFontTx/>
              <a:buChar char="-"/>
            </a:pPr>
            <a:r>
              <a:rPr lang="en-US" dirty="0" err="1"/>
              <a:t>Ưu</a:t>
            </a:r>
            <a:r>
              <a:rPr lang="en-US" dirty="0"/>
              <a:t> </a:t>
            </a:r>
            <a:r>
              <a:rPr lang="en-US" dirty="0" err="1"/>
              <a:t>điểm</a:t>
            </a:r>
            <a:r>
              <a:rPr lang="en-US" dirty="0"/>
              <a:t>:</a:t>
            </a:r>
          </a:p>
          <a:p>
            <a:pPr marL="742950" lvl="1" indent="-285750">
              <a:buFontTx/>
              <a:buChar char="-"/>
            </a:pPr>
            <a:r>
              <a:rPr lang="en-US" dirty="0" err="1"/>
              <a:t>Hiệu</a:t>
            </a:r>
            <a:r>
              <a:rPr lang="en-US" dirty="0"/>
              <a:t> </a:t>
            </a:r>
            <a:r>
              <a:rPr lang="en-US" dirty="0" err="1"/>
              <a:t>quả</a:t>
            </a:r>
            <a:r>
              <a:rPr lang="en-US" dirty="0"/>
              <a:t> </a:t>
            </a:r>
            <a:r>
              <a:rPr lang="en-US" dirty="0" err="1"/>
              <a:t>trong</a:t>
            </a:r>
            <a:r>
              <a:rPr lang="en-US" dirty="0"/>
              <a:t> </a:t>
            </a:r>
            <a:r>
              <a:rPr lang="en-US" dirty="0" err="1"/>
              <a:t>các</a:t>
            </a:r>
            <a:r>
              <a:rPr lang="en-US" dirty="0"/>
              <a:t> </a:t>
            </a:r>
            <a:r>
              <a:rPr lang="en-US" dirty="0" err="1"/>
              <a:t>tác</a:t>
            </a:r>
            <a:r>
              <a:rPr lang="en-US" dirty="0"/>
              <a:t> </a:t>
            </a:r>
            <a:r>
              <a:rPr lang="en-US" dirty="0" err="1"/>
              <a:t>vụ</a:t>
            </a:r>
            <a:r>
              <a:rPr lang="en-US" dirty="0"/>
              <a:t> </a:t>
            </a:r>
            <a:r>
              <a:rPr lang="en-US" dirty="0" err="1"/>
              <a:t>mô</a:t>
            </a:r>
            <a:r>
              <a:rPr lang="en-US" dirty="0"/>
              <a:t> </a:t>
            </a:r>
            <a:r>
              <a:rPr lang="en-US" dirty="0" err="1"/>
              <a:t>hình</a:t>
            </a:r>
            <a:r>
              <a:rPr lang="en-US" dirty="0"/>
              <a:t> </a:t>
            </a:r>
            <a:r>
              <a:rPr lang="en-US" dirty="0" err="1"/>
              <a:t>hóa</a:t>
            </a:r>
            <a:r>
              <a:rPr lang="en-US" dirty="0"/>
              <a:t> </a:t>
            </a:r>
            <a:r>
              <a:rPr lang="en-US" dirty="0" err="1"/>
              <a:t>chuỗi</a:t>
            </a:r>
            <a:endParaRPr lang="en-US" dirty="0"/>
          </a:p>
          <a:p>
            <a:pPr marL="742950" lvl="1" indent="-285750">
              <a:buFontTx/>
              <a:buChar char="-"/>
            </a:pPr>
            <a:r>
              <a:rPr lang="en-US" dirty="0" err="1"/>
              <a:t>Ghi</a:t>
            </a:r>
            <a:r>
              <a:rPr lang="en-US" dirty="0"/>
              <a:t> </a:t>
            </a:r>
            <a:r>
              <a:rPr lang="en-US" dirty="0" err="1"/>
              <a:t>nhớ</a:t>
            </a:r>
            <a:r>
              <a:rPr lang="en-US" dirty="0"/>
              <a:t> </a:t>
            </a:r>
            <a:r>
              <a:rPr lang="en-US" dirty="0" err="1"/>
              <a:t>thông</a:t>
            </a:r>
            <a:r>
              <a:rPr lang="en-US" dirty="0"/>
              <a:t> tin</a:t>
            </a:r>
          </a:p>
          <a:p>
            <a:pPr marL="742950" lvl="1" indent="-285750">
              <a:buFontTx/>
              <a:buChar char="-"/>
            </a:pPr>
            <a:r>
              <a:rPr lang="en-US" dirty="0" err="1"/>
              <a:t>Có</a:t>
            </a:r>
            <a:r>
              <a:rPr lang="en-US" dirty="0"/>
              <a:t> </a:t>
            </a:r>
            <a:r>
              <a:rPr lang="en-US" dirty="0" err="1"/>
              <a:t>thể</a:t>
            </a:r>
            <a:r>
              <a:rPr lang="en-US" dirty="0"/>
              <a:t> </a:t>
            </a:r>
            <a:r>
              <a:rPr lang="en-US" dirty="0" err="1"/>
              <a:t>xử</a:t>
            </a:r>
            <a:r>
              <a:rPr lang="en-US" dirty="0"/>
              <a:t> </a:t>
            </a:r>
            <a:r>
              <a:rPr lang="en-US" dirty="0" err="1"/>
              <a:t>lý</a:t>
            </a:r>
            <a:r>
              <a:rPr lang="en-US" dirty="0"/>
              <a:t> </a:t>
            </a:r>
            <a:r>
              <a:rPr lang="en-US" dirty="0" err="1"/>
              <a:t>chuỗi</a:t>
            </a:r>
            <a:r>
              <a:rPr lang="en-US" dirty="0"/>
              <a:t> </a:t>
            </a:r>
            <a:r>
              <a:rPr lang="en-US" dirty="0" err="1"/>
              <a:t>có</a:t>
            </a:r>
            <a:r>
              <a:rPr lang="en-US" dirty="0"/>
              <a:t> </a:t>
            </a:r>
            <a:r>
              <a:rPr lang="en-US" dirty="0" err="1"/>
              <a:t>độ</a:t>
            </a:r>
            <a:r>
              <a:rPr lang="en-US" dirty="0"/>
              <a:t> </a:t>
            </a:r>
            <a:r>
              <a:rPr lang="en-US" dirty="0" err="1"/>
              <a:t>dài</a:t>
            </a:r>
            <a:r>
              <a:rPr lang="en-US" dirty="0"/>
              <a:t> </a:t>
            </a:r>
            <a:r>
              <a:rPr lang="en-US" dirty="0" err="1"/>
              <a:t>biến</a:t>
            </a:r>
            <a:r>
              <a:rPr lang="en-US" dirty="0"/>
              <a:t> </a:t>
            </a:r>
            <a:r>
              <a:rPr lang="en-US" dirty="0" err="1"/>
              <a:t>đổi</a:t>
            </a:r>
            <a:endParaRPr lang="en-US" dirty="0"/>
          </a:p>
        </p:txBody>
      </p:sp>
      <p:sp>
        <p:nvSpPr>
          <p:cNvPr id="10" name="TextBox 9">
            <a:extLst>
              <a:ext uri="{FF2B5EF4-FFF2-40B4-BE49-F238E27FC236}">
                <a16:creationId xmlns:a16="http://schemas.microsoft.com/office/drawing/2014/main" id="{58146B68-2F90-48B1-A19B-30AB0F76AF5D}"/>
              </a:ext>
            </a:extLst>
          </p:cNvPr>
          <p:cNvSpPr txBox="1"/>
          <p:nvPr/>
        </p:nvSpPr>
        <p:spPr>
          <a:xfrm>
            <a:off x="564776" y="4572001"/>
            <a:ext cx="11062447" cy="923330"/>
          </a:xfrm>
          <a:prstGeom prst="rect">
            <a:avLst/>
          </a:prstGeom>
          <a:noFill/>
        </p:spPr>
        <p:txBody>
          <a:bodyPr wrap="square" rtlCol="0">
            <a:spAutoFit/>
          </a:bodyPr>
          <a:lstStyle/>
          <a:p>
            <a:pPr marL="285750" indent="-285750">
              <a:buFontTx/>
              <a:buChar char="-"/>
            </a:pPr>
            <a:r>
              <a:rPr lang="en-US" dirty="0" err="1"/>
              <a:t>Nhược</a:t>
            </a:r>
            <a:r>
              <a:rPr lang="en-US" dirty="0"/>
              <a:t> </a:t>
            </a:r>
            <a:r>
              <a:rPr lang="en-US" dirty="0" err="1"/>
              <a:t>điểm</a:t>
            </a:r>
            <a:r>
              <a:rPr lang="en-US" dirty="0"/>
              <a:t>:</a:t>
            </a:r>
          </a:p>
          <a:p>
            <a:pPr marL="742950" lvl="1" indent="-285750">
              <a:buFontTx/>
              <a:buChar char="-"/>
            </a:pPr>
            <a:r>
              <a:rPr lang="en-US" dirty="0" err="1"/>
              <a:t>Vấn</a:t>
            </a:r>
            <a:r>
              <a:rPr lang="en-US" dirty="0"/>
              <a:t> </a:t>
            </a:r>
            <a:r>
              <a:rPr lang="en-US" dirty="0" err="1"/>
              <a:t>đề</a:t>
            </a:r>
            <a:r>
              <a:rPr lang="en-US" dirty="0"/>
              <a:t> vanishing gradient</a:t>
            </a:r>
          </a:p>
          <a:p>
            <a:pPr marL="742950" lvl="1" indent="-285750">
              <a:buFontTx/>
              <a:buChar char="-"/>
            </a:pPr>
            <a:r>
              <a:rPr lang="en-US" dirty="0" err="1"/>
              <a:t>Huấn</a:t>
            </a:r>
            <a:r>
              <a:rPr lang="en-US" dirty="0"/>
              <a:t> </a:t>
            </a:r>
            <a:r>
              <a:rPr lang="en-US" dirty="0" err="1"/>
              <a:t>luyện</a:t>
            </a:r>
            <a:r>
              <a:rPr lang="en-US" dirty="0"/>
              <a:t> </a:t>
            </a:r>
            <a:r>
              <a:rPr lang="en-US" dirty="0" err="1"/>
              <a:t>lâu</a:t>
            </a:r>
            <a:endParaRPr lang="en-US" dirty="0"/>
          </a:p>
        </p:txBody>
      </p:sp>
      <p:sp>
        <p:nvSpPr>
          <p:cNvPr id="11" name="TextBox 10">
            <a:extLst>
              <a:ext uri="{FF2B5EF4-FFF2-40B4-BE49-F238E27FC236}">
                <a16:creationId xmlns:a16="http://schemas.microsoft.com/office/drawing/2014/main" id="{6CD8784D-8F9B-4B01-A689-A6362907EC24}"/>
              </a:ext>
            </a:extLst>
          </p:cNvPr>
          <p:cNvSpPr txBox="1"/>
          <p:nvPr/>
        </p:nvSpPr>
        <p:spPr>
          <a:xfrm>
            <a:off x="564776" y="5853953"/>
            <a:ext cx="11125200" cy="369332"/>
          </a:xfrm>
          <a:prstGeom prst="rect">
            <a:avLst/>
          </a:prstGeom>
          <a:noFill/>
        </p:spPr>
        <p:txBody>
          <a:bodyPr wrap="square" rtlCol="0">
            <a:spAutoFit/>
          </a:bodyPr>
          <a:lstStyle/>
          <a:p>
            <a:r>
              <a:rPr lang="en-US" dirty="0"/>
              <a:t>2. LSTM </a:t>
            </a:r>
            <a:r>
              <a:rPr lang="en-US" dirty="0" err="1"/>
              <a:t>đã</a:t>
            </a:r>
            <a:r>
              <a:rPr lang="en-US" dirty="0"/>
              <a:t> </a:t>
            </a:r>
            <a:r>
              <a:rPr lang="en-US" dirty="0" err="1"/>
              <a:t>giải</a:t>
            </a:r>
            <a:r>
              <a:rPr lang="en-US" dirty="0"/>
              <a:t> </a:t>
            </a:r>
            <a:r>
              <a:rPr lang="en-US" dirty="0" err="1"/>
              <a:t>quyết</a:t>
            </a:r>
            <a:r>
              <a:rPr lang="en-US" dirty="0"/>
              <a:t> </a:t>
            </a:r>
            <a:r>
              <a:rPr lang="en-US" dirty="0" err="1"/>
              <a:t>được</a:t>
            </a:r>
            <a:r>
              <a:rPr lang="en-US" dirty="0"/>
              <a:t> </a:t>
            </a:r>
            <a:r>
              <a:rPr lang="en-US" dirty="0" err="1"/>
              <a:t>vấn</a:t>
            </a:r>
            <a:r>
              <a:rPr lang="en-US" dirty="0"/>
              <a:t> </a:t>
            </a:r>
            <a:r>
              <a:rPr lang="en-US" dirty="0" err="1"/>
              <a:t>đề</a:t>
            </a:r>
            <a:r>
              <a:rPr lang="en-US" dirty="0"/>
              <a:t> vanishing gradient </a:t>
            </a:r>
            <a:r>
              <a:rPr lang="en-US" dirty="0" err="1"/>
              <a:t>nhưng</a:t>
            </a:r>
            <a:r>
              <a:rPr lang="en-US" dirty="0"/>
              <a:t> </a:t>
            </a:r>
            <a:r>
              <a:rPr lang="en-US" dirty="0" err="1"/>
              <a:t>thời</a:t>
            </a:r>
            <a:r>
              <a:rPr lang="en-US" dirty="0"/>
              <a:t> </a:t>
            </a:r>
            <a:r>
              <a:rPr lang="en-US" dirty="0" err="1"/>
              <a:t>gian</a:t>
            </a:r>
            <a:r>
              <a:rPr lang="en-US" dirty="0"/>
              <a:t> </a:t>
            </a:r>
            <a:r>
              <a:rPr lang="en-US" dirty="0" err="1"/>
              <a:t>huấn</a:t>
            </a:r>
            <a:r>
              <a:rPr lang="en-US" dirty="0"/>
              <a:t> </a:t>
            </a:r>
            <a:r>
              <a:rPr lang="en-US" dirty="0" err="1"/>
              <a:t>luyện</a:t>
            </a:r>
            <a:r>
              <a:rPr lang="en-US" dirty="0"/>
              <a:t> </a:t>
            </a:r>
            <a:r>
              <a:rPr lang="en-US" dirty="0" err="1"/>
              <a:t>vẫn</a:t>
            </a:r>
            <a:r>
              <a:rPr lang="en-US" dirty="0"/>
              <a:t> </a:t>
            </a:r>
            <a:r>
              <a:rPr lang="en-US" dirty="0" err="1"/>
              <a:t>không</a:t>
            </a:r>
            <a:r>
              <a:rPr lang="en-US" dirty="0"/>
              <a:t> </a:t>
            </a:r>
            <a:r>
              <a:rPr lang="en-US" dirty="0" err="1"/>
              <a:t>cải</a:t>
            </a:r>
            <a:r>
              <a:rPr lang="en-US" dirty="0"/>
              <a:t> </a:t>
            </a:r>
            <a:r>
              <a:rPr lang="en-US" dirty="0" err="1"/>
              <a:t>thiện</a:t>
            </a:r>
            <a:endParaRPr lang="vi-VN" dirty="0"/>
          </a:p>
        </p:txBody>
      </p:sp>
    </p:spTree>
    <p:extLst>
      <p:ext uri="{BB962C8B-B14F-4D97-AF65-F5344CB8AC3E}">
        <p14:creationId xmlns:p14="http://schemas.microsoft.com/office/powerpoint/2010/main" val="1572291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D8263ED-685C-4A87-8041-5C34B26A8387}"/>
              </a:ext>
            </a:extLst>
          </p:cNvPr>
          <p:cNvSpPr txBox="1"/>
          <p:nvPr/>
        </p:nvSpPr>
        <p:spPr>
          <a:xfrm>
            <a:off x="842682" y="484094"/>
            <a:ext cx="10506635" cy="923330"/>
          </a:xfrm>
          <a:prstGeom prst="rect">
            <a:avLst/>
          </a:prstGeom>
          <a:noFill/>
        </p:spPr>
        <p:txBody>
          <a:bodyPr wrap="square" rtlCol="0">
            <a:spAutoFit/>
          </a:bodyPr>
          <a:lstStyle/>
          <a:p>
            <a:r>
              <a:rPr lang="en-US" dirty="0"/>
              <a:t> 3. </a:t>
            </a:r>
            <a:r>
              <a:rPr lang="en-US" dirty="0" err="1"/>
              <a:t>Transfomer</a:t>
            </a:r>
            <a:endParaRPr lang="en-US" dirty="0"/>
          </a:p>
          <a:p>
            <a:pPr marL="285750" indent="-285750">
              <a:buFontTx/>
              <a:buChar char="-"/>
            </a:pPr>
            <a:r>
              <a:rPr lang="en-US" dirty="0" err="1"/>
              <a:t>Là</a:t>
            </a:r>
            <a:r>
              <a:rPr lang="en-US" dirty="0"/>
              <a:t> </a:t>
            </a:r>
            <a:r>
              <a:rPr lang="en-US" dirty="0" err="1"/>
              <a:t>kiến</a:t>
            </a:r>
            <a:r>
              <a:rPr lang="en-US" dirty="0"/>
              <a:t> </a:t>
            </a:r>
            <a:r>
              <a:rPr lang="en-US" dirty="0" err="1"/>
              <a:t>trúc</a:t>
            </a:r>
            <a:r>
              <a:rPr lang="en-US" dirty="0"/>
              <a:t> </a:t>
            </a:r>
            <a:r>
              <a:rPr lang="en-US" dirty="0" err="1"/>
              <a:t>mô</a:t>
            </a:r>
            <a:r>
              <a:rPr lang="en-US" dirty="0"/>
              <a:t> </a:t>
            </a:r>
            <a:r>
              <a:rPr lang="en-US" dirty="0" err="1"/>
              <a:t>hình</a:t>
            </a:r>
            <a:r>
              <a:rPr lang="en-US" dirty="0"/>
              <a:t> </a:t>
            </a:r>
            <a:r>
              <a:rPr lang="en-US" dirty="0" err="1"/>
              <a:t>học</a:t>
            </a:r>
            <a:r>
              <a:rPr lang="en-US" dirty="0"/>
              <a:t> </a:t>
            </a:r>
            <a:r>
              <a:rPr lang="en-US" dirty="0" err="1"/>
              <a:t>sâu</a:t>
            </a:r>
            <a:endParaRPr lang="en-US" dirty="0"/>
          </a:p>
          <a:p>
            <a:pPr marL="285750" indent="-285750">
              <a:buFontTx/>
              <a:buChar char="-"/>
            </a:pPr>
            <a:r>
              <a:rPr lang="en-US" dirty="0" err="1"/>
              <a:t>Dùng</a:t>
            </a:r>
            <a:r>
              <a:rPr lang="en-US" dirty="0"/>
              <a:t> </a:t>
            </a:r>
            <a:r>
              <a:rPr lang="en-US" dirty="0" err="1"/>
              <a:t>để</a:t>
            </a:r>
            <a:r>
              <a:rPr lang="en-US" dirty="0"/>
              <a:t> </a:t>
            </a:r>
            <a:r>
              <a:rPr lang="en-US" dirty="0" err="1"/>
              <a:t>xử</a:t>
            </a:r>
            <a:r>
              <a:rPr lang="en-US" dirty="0"/>
              <a:t> </a:t>
            </a:r>
            <a:r>
              <a:rPr lang="en-US" dirty="0" err="1"/>
              <a:t>lý</a:t>
            </a:r>
            <a:r>
              <a:rPr lang="en-US" dirty="0"/>
              <a:t> </a:t>
            </a:r>
            <a:r>
              <a:rPr lang="en-US" dirty="0" err="1"/>
              <a:t>tác</a:t>
            </a:r>
            <a:r>
              <a:rPr lang="en-US" dirty="0"/>
              <a:t> </a:t>
            </a:r>
            <a:r>
              <a:rPr lang="en-US" dirty="0" err="1"/>
              <a:t>vụ</a:t>
            </a:r>
            <a:r>
              <a:rPr lang="en-US" dirty="0"/>
              <a:t> NLP</a:t>
            </a:r>
          </a:p>
        </p:txBody>
      </p:sp>
      <p:sp>
        <p:nvSpPr>
          <p:cNvPr id="7" name="TextBox 6">
            <a:extLst>
              <a:ext uri="{FF2B5EF4-FFF2-40B4-BE49-F238E27FC236}">
                <a16:creationId xmlns:a16="http://schemas.microsoft.com/office/drawing/2014/main" id="{9CD36A01-3A65-486B-9E35-EEEF7F4EFE19}"/>
              </a:ext>
            </a:extLst>
          </p:cNvPr>
          <p:cNvSpPr txBox="1"/>
          <p:nvPr/>
        </p:nvSpPr>
        <p:spPr>
          <a:xfrm>
            <a:off x="842682" y="1880809"/>
            <a:ext cx="8740588" cy="1200329"/>
          </a:xfrm>
          <a:prstGeom prst="rect">
            <a:avLst/>
          </a:prstGeom>
          <a:noFill/>
        </p:spPr>
        <p:txBody>
          <a:bodyPr wrap="square" rtlCol="0">
            <a:spAutoFit/>
          </a:bodyPr>
          <a:lstStyle/>
          <a:p>
            <a:r>
              <a:rPr lang="vi-VN" dirty="0"/>
              <a:t>Ư</a:t>
            </a:r>
            <a:r>
              <a:rPr lang="en-US" dirty="0"/>
              <a:t>u </a:t>
            </a:r>
            <a:r>
              <a:rPr lang="en-US" dirty="0" err="1"/>
              <a:t>điểm</a:t>
            </a:r>
            <a:r>
              <a:rPr lang="en-US" dirty="0"/>
              <a:t>:</a:t>
            </a:r>
          </a:p>
          <a:p>
            <a:pPr marL="285750" indent="-285750">
              <a:buFontTx/>
              <a:buChar char="-"/>
            </a:pPr>
            <a:r>
              <a:rPr lang="en-US" dirty="0" err="1"/>
              <a:t>Xử</a:t>
            </a:r>
            <a:r>
              <a:rPr lang="en-US" dirty="0"/>
              <a:t> </a:t>
            </a:r>
            <a:r>
              <a:rPr lang="en-US" dirty="0" err="1"/>
              <a:t>lý</a:t>
            </a:r>
            <a:r>
              <a:rPr lang="en-US" dirty="0"/>
              <a:t> song </a:t>
            </a:r>
            <a:r>
              <a:rPr lang="en-US" dirty="0" err="1"/>
              <a:t>song</a:t>
            </a:r>
            <a:endParaRPr lang="en-US" dirty="0"/>
          </a:p>
          <a:p>
            <a:pPr marL="285750" indent="-285750">
              <a:buFontTx/>
              <a:buChar char="-"/>
            </a:pPr>
            <a:r>
              <a:rPr lang="en-US" dirty="0" err="1"/>
              <a:t>Phụ</a:t>
            </a:r>
            <a:r>
              <a:rPr lang="en-US" dirty="0"/>
              <a:t> </a:t>
            </a:r>
            <a:r>
              <a:rPr lang="en-US" dirty="0" err="1"/>
              <a:t>thuộc</a:t>
            </a:r>
            <a:r>
              <a:rPr lang="en-US" dirty="0"/>
              <a:t> </a:t>
            </a:r>
            <a:r>
              <a:rPr lang="en-US" dirty="0" err="1"/>
              <a:t>dài</a:t>
            </a:r>
            <a:r>
              <a:rPr lang="en-US" dirty="0"/>
              <a:t> </a:t>
            </a:r>
            <a:r>
              <a:rPr lang="en-US" dirty="0" err="1"/>
              <a:t>hạn</a:t>
            </a:r>
            <a:endParaRPr lang="en-US" dirty="0"/>
          </a:p>
          <a:p>
            <a:pPr marL="285750" indent="-285750">
              <a:buFontTx/>
              <a:buChar char="-"/>
            </a:pPr>
            <a:r>
              <a:rPr lang="en-US" dirty="0" err="1"/>
              <a:t>Khả</a:t>
            </a:r>
            <a:r>
              <a:rPr lang="en-US" dirty="0"/>
              <a:t> </a:t>
            </a:r>
            <a:r>
              <a:rPr lang="en-US" dirty="0" err="1"/>
              <a:t>năng</a:t>
            </a:r>
            <a:r>
              <a:rPr lang="en-US" dirty="0"/>
              <a:t> </a:t>
            </a:r>
            <a:r>
              <a:rPr lang="en-US" dirty="0" err="1"/>
              <a:t>mở</a:t>
            </a:r>
            <a:r>
              <a:rPr lang="en-US" dirty="0"/>
              <a:t> </a:t>
            </a:r>
            <a:r>
              <a:rPr lang="en-US" dirty="0" err="1"/>
              <a:t>rộng</a:t>
            </a:r>
            <a:endParaRPr lang="vi-VN" dirty="0"/>
          </a:p>
        </p:txBody>
      </p:sp>
      <p:sp>
        <p:nvSpPr>
          <p:cNvPr id="8" name="TextBox 7">
            <a:extLst>
              <a:ext uri="{FF2B5EF4-FFF2-40B4-BE49-F238E27FC236}">
                <a16:creationId xmlns:a16="http://schemas.microsoft.com/office/drawing/2014/main" id="{35E0D3CA-F6FA-4274-A097-01DAA3A27EB1}"/>
              </a:ext>
            </a:extLst>
          </p:cNvPr>
          <p:cNvSpPr txBox="1"/>
          <p:nvPr/>
        </p:nvSpPr>
        <p:spPr>
          <a:xfrm>
            <a:off x="842682" y="3761655"/>
            <a:ext cx="8740588" cy="923330"/>
          </a:xfrm>
          <a:prstGeom prst="rect">
            <a:avLst/>
          </a:prstGeom>
          <a:noFill/>
        </p:spPr>
        <p:txBody>
          <a:bodyPr wrap="square" rtlCol="0">
            <a:spAutoFit/>
          </a:bodyPr>
          <a:lstStyle/>
          <a:p>
            <a:r>
              <a:rPr lang="en-US" dirty="0" err="1"/>
              <a:t>Nhược</a:t>
            </a:r>
            <a:r>
              <a:rPr lang="en-US" dirty="0"/>
              <a:t> </a:t>
            </a:r>
            <a:r>
              <a:rPr lang="en-US" dirty="0" err="1"/>
              <a:t>điểm</a:t>
            </a:r>
            <a:r>
              <a:rPr lang="en-US" dirty="0"/>
              <a:t>:</a:t>
            </a:r>
          </a:p>
          <a:p>
            <a:pPr marL="285750" indent="-285750">
              <a:buFontTx/>
              <a:buChar char="-"/>
            </a:pPr>
            <a:r>
              <a:rPr lang="en-US" dirty="0" err="1"/>
              <a:t>Sử</a:t>
            </a:r>
            <a:r>
              <a:rPr lang="en-US" dirty="0"/>
              <a:t> </a:t>
            </a:r>
            <a:r>
              <a:rPr lang="en-US" dirty="0" err="1"/>
              <a:t>dụng</a:t>
            </a:r>
            <a:r>
              <a:rPr lang="en-US" dirty="0"/>
              <a:t> </a:t>
            </a:r>
            <a:r>
              <a:rPr lang="en-US" dirty="0" err="1"/>
              <a:t>nhiều</a:t>
            </a:r>
            <a:r>
              <a:rPr lang="en-US" dirty="0"/>
              <a:t> </a:t>
            </a:r>
            <a:r>
              <a:rPr lang="en-US" dirty="0" err="1"/>
              <a:t>tài</a:t>
            </a:r>
            <a:r>
              <a:rPr lang="en-US" dirty="0"/>
              <a:t> </a:t>
            </a:r>
            <a:r>
              <a:rPr lang="en-US" dirty="0" err="1"/>
              <a:t>nguyên</a:t>
            </a:r>
            <a:endParaRPr lang="en-US" dirty="0"/>
          </a:p>
          <a:p>
            <a:pPr marL="285750" indent="-285750">
              <a:buFontTx/>
              <a:buChar char="-"/>
            </a:pPr>
            <a:r>
              <a:rPr lang="en-US" dirty="0" err="1"/>
              <a:t>Cần</a:t>
            </a:r>
            <a:r>
              <a:rPr lang="en-US" dirty="0"/>
              <a:t> </a:t>
            </a:r>
            <a:r>
              <a:rPr lang="en-US" dirty="0" err="1"/>
              <a:t>nhiều</a:t>
            </a:r>
            <a:r>
              <a:rPr lang="en-US" dirty="0"/>
              <a:t> </a:t>
            </a:r>
            <a:r>
              <a:rPr lang="en-US" dirty="0" err="1"/>
              <a:t>dữ</a:t>
            </a:r>
            <a:r>
              <a:rPr lang="en-US" dirty="0"/>
              <a:t> </a:t>
            </a:r>
            <a:r>
              <a:rPr lang="en-US" dirty="0" err="1"/>
              <a:t>liệu</a:t>
            </a:r>
            <a:endParaRPr lang="en-US" dirty="0"/>
          </a:p>
        </p:txBody>
      </p:sp>
    </p:spTree>
    <p:extLst>
      <p:ext uri="{BB962C8B-B14F-4D97-AF65-F5344CB8AC3E}">
        <p14:creationId xmlns:p14="http://schemas.microsoft.com/office/powerpoint/2010/main" val="1800010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7CC8DC-E4EF-4660-AE40-09C781E1976A}"/>
              </a:ext>
            </a:extLst>
          </p:cNvPr>
          <p:cNvSpPr>
            <a:spLocks noGrp="1"/>
          </p:cNvSpPr>
          <p:nvPr>
            <p:ph idx="1"/>
          </p:nvPr>
        </p:nvSpPr>
        <p:spPr>
          <a:xfrm>
            <a:off x="479612" y="941185"/>
            <a:ext cx="10515600" cy="3433591"/>
          </a:xfrm>
        </p:spPr>
        <p:txBody>
          <a:bodyPr/>
          <a:lstStyle/>
          <a:p>
            <a:pPr marL="342900" lvl="0" indent="-342900" algn="just">
              <a:lnSpc>
                <a:spcPct val="107000"/>
              </a:lnSpc>
              <a:buFont typeface="Arial" panose="020B0604020202020204" pitchFamily="34" charset="0"/>
              <a:buChar char="-"/>
            </a:pPr>
            <a:r>
              <a:rPr lang="en-US" sz="2000" dirty="0" err="1">
                <a:solidFill>
                  <a:srgbClr val="252525"/>
                </a:solidFill>
                <a:latin typeface="Arial" panose="020B0604020202020204" pitchFamily="34" charset="0"/>
                <a:ea typeface="Calibri" panose="020F0502020204030204" pitchFamily="34" charset="0"/>
                <a:cs typeface="Arial" panose="020B0604020202020204" pitchFamily="34" charset="0"/>
              </a:rPr>
              <a:t>Sự</a:t>
            </a:r>
            <a:r>
              <a:rPr lang="en-US" sz="2000" dirty="0">
                <a:solidFill>
                  <a:srgbClr val="252525"/>
                </a:solidFill>
                <a:latin typeface="Arial" panose="020B0604020202020204" pitchFamily="34" charset="0"/>
                <a:ea typeface="Calibri" panose="020F0502020204030204" pitchFamily="34" charset="0"/>
                <a:cs typeface="Arial" panose="020B0604020202020204" pitchFamily="34" charset="0"/>
              </a:rPr>
              <a:t> </a:t>
            </a:r>
            <a:r>
              <a:rPr lang="en-US" sz="2000" dirty="0" err="1">
                <a:solidFill>
                  <a:srgbClr val="252525"/>
                </a:solidFill>
                <a:latin typeface="Arial" panose="020B0604020202020204" pitchFamily="34" charset="0"/>
                <a:ea typeface="Calibri" panose="020F0502020204030204" pitchFamily="34" charset="0"/>
                <a:cs typeface="Arial" panose="020B0604020202020204" pitchFamily="34" charset="0"/>
              </a:rPr>
              <a:t>khác</a:t>
            </a:r>
            <a:r>
              <a:rPr lang="en-US" sz="2000" dirty="0">
                <a:solidFill>
                  <a:srgbClr val="252525"/>
                </a:solidFill>
                <a:latin typeface="Arial" panose="020B0604020202020204" pitchFamily="34" charset="0"/>
                <a:ea typeface="Calibri" panose="020F0502020204030204" pitchFamily="34" charset="0"/>
                <a:cs typeface="Arial" panose="020B0604020202020204" pitchFamily="34" charset="0"/>
              </a:rPr>
              <a:t> </a:t>
            </a:r>
            <a:r>
              <a:rPr lang="en-US" sz="2000" dirty="0" err="1">
                <a:solidFill>
                  <a:srgbClr val="252525"/>
                </a:solidFill>
                <a:latin typeface="Arial" panose="020B0604020202020204" pitchFamily="34" charset="0"/>
                <a:ea typeface="Calibri" panose="020F0502020204030204" pitchFamily="34" charset="0"/>
                <a:cs typeface="Arial" panose="020B0604020202020204" pitchFamily="34" charset="0"/>
              </a:rPr>
              <a:t>nhau</a:t>
            </a:r>
            <a:r>
              <a:rPr lang="en-US" sz="2000" dirty="0">
                <a:solidFill>
                  <a:srgbClr val="252525"/>
                </a:solidFill>
                <a:latin typeface="Arial" panose="020B0604020202020204" pitchFamily="34" charset="0"/>
                <a:ea typeface="Calibri" panose="020F0502020204030204" pitchFamily="34" charset="0"/>
                <a:cs typeface="Arial" panose="020B0604020202020204" pitchFamily="34" charset="0"/>
              </a:rPr>
              <a:t> </a:t>
            </a:r>
            <a:r>
              <a:rPr lang="en-US" sz="2000" dirty="0" err="1">
                <a:solidFill>
                  <a:srgbClr val="252525"/>
                </a:solidFill>
                <a:latin typeface="Arial" panose="020B0604020202020204" pitchFamily="34" charset="0"/>
                <a:ea typeface="Calibri" panose="020F0502020204030204" pitchFamily="34" charset="0"/>
                <a:cs typeface="Arial" panose="020B0604020202020204" pitchFamily="34" charset="0"/>
              </a:rPr>
              <a:t>giữa</a:t>
            </a:r>
            <a:r>
              <a:rPr lang="en-US" sz="2000" dirty="0">
                <a:solidFill>
                  <a:srgbClr val="252525"/>
                </a:solidFill>
                <a:latin typeface="Arial" panose="020B0604020202020204" pitchFamily="34" charset="0"/>
                <a:ea typeface="Calibri" panose="020F0502020204030204" pitchFamily="34" charset="0"/>
                <a:cs typeface="Arial" panose="020B0604020202020204" pitchFamily="34" charset="0"/>
              </a:rPr>
              <a:t> RNN </a:t>
            </a:r>
            <a:r>
              <a:rPr lang="en-US" sz="2000" dirty="0" err="1">
                <a:solidFill>
                  <a:srgbClr val="252525"/>
                </a:solidFill>
                <a:latin typeface="Arial" panose="020B0604020202020204" pitchFamily="34" charset="0"/>
                <a:ea typeface="Calibri" panose="020F0502020204030204" pitchFamily="34" charset="0"/>
                <a:cs typeface="Arial" panose="020B0604020202020204" pitchFamily="34" charset="0"/>
              </a:rPr>
              <a:t>và</a:t>
            </a:r>
            <a:r>
              <a:rPr lang="en-US" sz="2000" dirty="0">
                <a:solidFill>
                  <a:srgbClr val="252525"/>
                </a:solidFill>
                <a:latin typeface="Arial" panose="020B0604020202020204" pitchFamily="34" charset="0"/>
                <a:ea typeface="Calibri" panose="020F0502020204030204" pitchFamily="34" charset="0"/>
                <a:cs typeface="Arial" panose="020B0604020202020204" pitchFamily="34" charset="0"/>
              </a:rPr>
              <a:t> Transformer:</a:t>
            </a:r>
            <a:endParaRPr lang="vi-VN" sz="16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gn="just">
              <a:lnSpc>
                <a:spcPct val="107000"/>
              </a:lnSpc>
              <a:buFont typeface="Courier New" panose="02070309020205020404" pitchFamily="49" charset="0"/>
              <a:buChar char="o"/>
            </a:pPr>
            <a:r>
              <a:rPr lang="en-US" sz="2000" dirty="0">
                <a:effectLst/>
                <a:latin typeface="Arial" panose="020B0604020202020204" pitchFamily="34" charset="0"/>
                <a:ea typeface="Calibri" panose="020F0502020204030204" pitchFamily="34" charset="0"/>
                <a:cs typeface="Arial" panose="020B0604020202020204" pitchFamily="34" charset="0"/>
              </a:rPr>
              <a:t>RNNs </a:t>
            </a:r>
            <a:r>
              <a:rPr lang="en-US" sz="2000" dirty="0" err="1">
                <a:effectLst/>
                <a:latin typeface="Arial" panose="020B0604020202020204" pitchFamily="34" charset="0"/>
                <a:ea typeface="Calibri" panose="020F0502020204030204" pitchFamily="34" charset="0"/>
                <a:cs typeface="Arial" panose="020B0604020202020204" pitchFamily="34" charset="0"/>
              </a:rPr>
              <a:t>xử</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lý</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tuần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tự</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Nếu</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chúng</a:t>
            </a:r>
            <a:r>
              <a:rPr lang="en-US" sz="2000" dirty="0">
                <a:effectLst/>
                <a:latin typeface="Arial" panose="020B0604020202020204" pitchFamily="34" charset="0"/>
                <a:ea typeface="Calibri" panose="020F0502020204030204" pitchFamily="34" charset="0"/>
                <a:cs typeface="Arial" panose="020B0604020202020204" pitchFamily="34" charset="0"/>
              </a:rPr>
              <a:t> ta </a:t>
            </a:r>
            <a:r>
              <a:rPr lang="en-US" sz="2000" dirty="0" err="1">
                <a:effectLst/>
                <a:latin typeface="Arial" panose="020B0604020202020204" pitchFamily="34" charset="0"/>
                <a:ea typeface="Calibri" panose="020F0502020204030204" pitchFamily="34" charset="0"/>
                <a:cs typeface="Arial" panose="020B0604020202020204" pitchFamily="34" charset="0"/>
              </a:rPr>
              <a:t>có</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một</a:t>
            </a:r>
            <a:r>
              <a:rPr lang="en-US" sz="2000" dirty="0">
                <a:effectLst/>
                <a:latin typeface="Arial" panose="020B0604020202020204" pitchFamily="34" charset="0"/>
                <a:ea typeface="Calibri" panose="020F0502020204030204" pitchFamily="34" charset="0"/>
                <a:cs typeface="Arial" panose="020B0604020202020204" pitchFamily="34" charset="0"/>
              </a:rPr>
              <a:t> input </a:t>
            </a:r>
            <a:r>
              <a:rPr lang="en-US" sz="2000" dirty="0" err="1">
                <a:effectLst/>
                <a:latin typeface="Arial" panose="020B0604020202020204" pitchFamily="34" charset="0"/>
                <a:ea typeface="Calibri" panose="020F0502020204030204" pitchFamily="34" charset="0"/>
                <a:cs typeface="Arial" panose="020B0604020202020204" pitchFamily="34" charset="0"/>
              </a:rPr>
              <a:t>là</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một</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câu</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thì</a:t>
            </a:r>
            <a:r>
              <a:rPr lang="en-US" sz="2000" dirty="0">
                <a:effectLst/>
                <a:latin typeface="Arial" panose="020B0604020202020204" pitchFamily="34" charset="0"/>
                <a:ea typeface="Calibri" panose="020F0502020204030204" pitchFamily="34" charset="0"/>
                <a:cs typeface="Arial" panose="020B0604020202020204" pitchFamily="34" charset="0"/>
              </a:rPr>
              <a:t> RNNs </a:t>
            </a:r>
            <a:r>
              <a:rPr lang="en-US" sz="2000" dirty="0" err="1">
                <a:effectLst/>
                <a:latin typeface="Arial" panose="020B0604020202020204" pitchFamily="34" charset="0"/>
                <a:ea typeface="Calibri" panose="020F0502020204030204" pitchFamily="34" charset="0"/>
                <a:cs typeface="Arial" panose="020B0604020202020204" pitchFamily="34" charset="0"/>
              </a:rPr>
              <a:t>chỉ</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xử</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lý</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một</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chữ</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tại</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một</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thời</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điểm</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Còn</a:t>
            </a:r>
            <a:r>
              <a:rPr lang="en-US" sz="2000" dirty="0">
                <a:effectLst/>
                <a:latin typeface="Arial" panose="020B0604020202020204" pitchFamily="34" charset="0"/>
                <a:ea typeface="Calibri" panose="020F0502020204030204" pitchFamily="34" charset="0"/>
                <a:cs typeface="Arial" panose="020B0604020202020204" pitchFamily="34" charset="0"/>
              </a:rPr>
              <a:t> Transformer </a:t>
            </a:r>
            <a:r>
              <a:rPr lang="en-US" sz="2000" dirty="0" err="1">
                <a:effectLst/>
                <a:latin typeface="Arial" panose="020B0604020202020204" pitchFamily="34" charset="0"/>
                <a:ea typeface="Calibri" panose="020F0502020204030204" pitchFamily="34" charset="0"/>
                <a:cs typeface="Arial" panose="020B0604020202020204" pitchFamily="34" charset="0"/>
              </a:rPr>
              <a:t>là</a:t>
            </a:r>
            <a:r>
              <a:rPr lang="en-US" sz="2000" dirty="0">
                <a:effectLst/>
                <a:latin typeface="Arial" panose="020B0604020202020204" pitchFamily="34" charset="0"/>
                <a:ea typeface="Calibri" panose="020F0502020204030204" pitchFamily="34" charset="0"/>
                <a:cs typeface="Arial" panose="020B0604020202020204" pitchFamily="34" charset="0"/>
              </a:rPr>
              <a:t> phi </a:t>
            </a:r>
            <a:r>
              <a:rPr lang="en-US" sz="2000" dirty="0" err="1">
                <a:effectLst/>
                <a:latin typeface="Arial" panose="020B0604020202020204" pitchFamily="34" charset="0"/>
                <a:ea typeface="Calibri" panose="020F0502020204030204" pitchFamily="34" charset="0"/>
                <a:cs typeface="Arial" panose="020B0604020202020204" pitchFamily="34" charset="0"/>
              </a:rPr>
              <a:t>tuần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tự</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sẽ</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xử</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lý</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tất</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cả</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các</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từ</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cùng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một</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lúc</a:t>
            </a:r>
            <a:r>
              <a:rPr lang="en-US" sz="2000" dirty="0">
                <a:effectLst/>
                <a:latin typeface="Arial" panose="020B0604020202020204" pitchFamily="34" charset="0"/>
                <a:ea typeface="Calibri" panose="020F0502020204030204" pitchFamily="34" charset="0"/>
                <a:cs typeface="Arial" panose="020B0604020202020204" pitchFamily="34" charset="0"/>
              </a:rPr>
              <a:t>.</a:t>
            </a:r>
            <a:endParaRPr lang="vi-VN" sz="16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gn="just">
              <a:lnSpc>
                <a:spcPct val="107000"/>
              </a:lnSpc>
              <a:buFont typeface="Courier New" panose="02070309020205020404" pitchFamily="49" charset="0"/>
              <a:buChar char="o"/>
            </a:pPr>
            <a:r>
              <a:rPr lang="en-US" sz="2000" dirty="0" err="1">
                <a:effectLst/>
                <a:latin typeface="Arial" panose="020B0604020202020204" pitchFamily="34" charset="0"/>
                <a:ea typeface="Calibri" panose="020F0502020204030204" pitchFamily="34" charset="0"/>
                <a:cs typeface="Arial" panose="020B0604020202020204" pitchFamily="34" charset="0"/>
              </a:rPr>
              <a:t>Điều</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làm</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cho</a:t>
            </a:r>
            <a:r>
              <a:rPr lang="en-US" sz="2000" dirty="0">
                <a:effectLst/>
                <a:latin typeface="Arial" panose="020B0604020202020204" pitchFamily="34" charset="0"/>
                <a:ea typeface="Calibri" panose="020F0502020204030204" pitchFamily="34" charset="0"/>
                <a:cs typeface="Arial" panose="020B0604020202020204" pitchFamily="34" charset="0"/>
              </a:rPr>
              <a:t> Transformer </a:t>
            </a:r>
            <a:r>
              <a:rPr lang="en-US" sz="2000" dirty="0" err="1">
                <a:effectLst/>
                <a:latin typeface="Arial" panose="020B0604020202020204" pitchFamily="34" charset="0"/>
                <a:ea typeface="Calibri" panose="020F0502020204030204" pitchFamily="34" charset="0"/>
                <a:cs typeface="Arial" panose="020B0604020202020204" pitchFamily="34" charset="0"/>
              </a:rPr>
              <a:t>trở</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nên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đặc</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biệt</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và</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vượt</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trội</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hơn</a:t>
            </a:r>
            <a:r>
              <a:rPr lang="en-US" sz="2000" dirty="0">
                <a:effectLst/>
                <a:latin typeface="Arial" panose="020B0604020202020204" pitchFamily="34" charset="0"/>
                <a:ea typeface="Calibri" panose="020F0502020204030204" pitchFamily="34" charset="0"/>
                <a:cs typeface="Arial" panose="020B0604020202020204" pitchFamily="34" charset="0"/>
              </a:rPr>
              <a:t> RNNs </a:t>
            </a:r>
            <a:r>
              <a:rPr lang="en-US" sz="2000" dirty="0" err="1">
                <a:effectLst/>
                <a:latin typeface="Arial" panose="020B0604020202020204" pitchFamily="34" charset="0"/>
                <a:ea typeface="Calibri" panose="020F0502020204030204" pitchFamily="34" charset="0"/>
                <a:cs typeface="Arial" panose="020B0604020202020204" pitchFamily="34" charset="0"/>
              </a:rPr>
              <a:t>là</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sử</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dụng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cơ</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chế</a:t>
            </a:r>
            <a:r>
              <a:rPr lang="en-US" sz="2000" dirty="0">
                <a:effectLst/>
                <a:latin typeface="Arial" panose="020B0604020202020204" pitchFamily="34" charset="0"/>
                <a:ea typeface="Calibri" panose="020F0502020204030204" pitchFamily="34" charset="0"/>
                <a:cs typeface="Arial" panose="020B0604020202020204" pitchFamily="34" charset="0"/>
              </a:rPr>
              <a:t> self-</a:t>
            </a:r>
            <a:r>
              <a:rPr lang="en-US" sz="2000" dirty="0" err="1">
                <a:effectLst/>
                <a:latin typeface="Arial" panose="020B0604020202020204" pitchFamily="34" charset="0"/>
                <a:ea typeface="Calibri" panose="020F0502020204030204" pitchFamily="34" charset="0"/>
                <a:cs typeface="Arial" panose="020B0604020202020204" pitchFamily="34" charset="0"/>
              </a:rPr>
              <a:t>attetion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Cơ</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chế</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này</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cho</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phép</a:t>
            </a:r>
            <a:r>
              <a:rPr lang="en-US" sz="2000" dirty="0">
                <a:effectLst/>
                <a:latin typeface="Arial" panose="020B0604020202020204" pitchFamily="34" charset="0"/>
                <a:ea typeface="Calibri" panose="020F0502020204030204" pitchFamily="34" charset="0"/>
                <a:cs typeface="Arial" panose="020B0604020202020204" pitchFamily="34" charset="0"/>
              </a:rPr>
              <a:t> Transformer </a:t>
            </a:r>
            <a:r>
              <a:rPr lang="en-US" sz="2000" dirty="0" err="1">
                <a:effectLst/>
                <a:latin typeface="Arial" panose="020B0604020202020204" pitchFamily="34" charset="0"/>
                <a:ea typeface="Calibri" panose="020F0502020204030204" pitchFamily="34" charset="0"/>
                <a:cs typeface="Arial" panose="020B0604020202020204" pitchFamily="34" charset="0"/>
              </a:rPr>
              <a:t>có</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thể</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hiểu</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được</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ngữ</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nghĩa</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của</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cả</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câu</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và</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tìm</a:t>
            </a:r>
            <a:r>
              <a:rPr lang="en-US" sz="2000" dirty="0">
                <a:effectLst/>
                <a:latin typeface="Arial" panose="020B0604020202020204" pitchFamily="34" charset="0"/>
                <a:ea typeface="Calibri" panose="020F0502020204030204" pitchFamily="34" charset="0"/>
                <a:cs typeface="Arial" panose="020B0604020202020204" pitchFamily="34" charset="0"/>
              </a:rPr>
              <a:t> ra </a:t>
            </a:r>
            <a:r>
              <a:rPr lang="en-US" sz="2000" dirty="0" err="1">
                <a:effectLst/>
                <a:latin typeface="Arial" panose="020B0604020202020204" pitchFamily="34" charset="0"/>
                <a:ea typeface="Calibri" panose="020F0502020204030204" pitchFamily="34" charset="0"/>
                <a:cs typeface="Arial" panose="020B0604020202020204" pitchFamily="34" charset="0"/>
              </a:rPr>
              <a:t>sự</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liên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kết</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giữa</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các</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từ</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trong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câu</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nhưng</a:t>
            </a:r>
            <a:r>
              <a:rPr lang="en-US" sz="2000" dirty="0">
                <a:effectLst/>
                <a:latin typeface="Arial" panose="020B0604020202020204" pitchFamily="34" charset="0"/>
                <a:ea typeface="Calibri" panose="020F0502020204030204" pitchFamily="34" charset="0"/>
                <a:cs typeface="Arial" panose="020B0604020202020204" pitchFamily="34" charset="0"/>
              </a:rPr>
              <a:t> RNNs </a:t>
            </a:r>
            <a:r>
              <a:rPr lang="en-US" sz="2000" dirty="0" err="1">
                <a:effectLst/>
                <a:latin typeface="Arial" panose="020B0604020202020204" pitchFamily="34" charset="0"/>
                <a:ea typeface="Calibri" panose="020F0502020204030204" pitchFamily="34" charset="0"/>
                <a:cs typeface="Arial" panose="020B0604020202020204" pitchFamily="34" charset="0"/>
              </a:rPr>
              <a:t>thì</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không</a:t>
            </a:r>
            <a:r>
              <a:rPr lang="en-US" sz="2000" dirty="0">
                <a:effectLst/>
                <a:latin typeface="Arial" panose="020B0604020202020204" pitchFamily="34" charset="0"/>
                <a:ea typeface="Calibri" panose="020F0502020204030204" pitchFamily="34" charset="0"/>
                <a:cs typeface="Arial" panose="020B0604020202020204" pitchFamily="34" charset="0"/>
              </a:rPr>
              <a:t>.</a:t>
            </a:r>
            <a:endParaRPr lang="vi-VN" sz="16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gn="just">
              <a:lnSpc>
                <a:spcPct val="107000"/>
              </a:lnSpc>
              <a:spcAft>
                <a:spcPts val="800"/>
              </a:spcAft>
              <a:buFont typeface="Courier New" panose="02070309020205020404" pitchFamily="49" charset="0"/>
              <a:buChar char="o"/>
            </a:pPr>
            <a:r>
              <a:rPr lang="en-US" sz="2000" dirty="0">
                <a:effectLst/>
                <a:latin typeface="Arial" panose="020B0604020202020204" pitchFamily="34" charset="0"/>
                <a:ea typeface="Calibri" panose="020F0502020204030204" pitchFamily="34" charset="0"/>
                <a:cs typeface="Arial" panose="020B0604020202020204" pitchFamily="34" charset="0"/>
              </a:rPr>
              <a:t>Positional Embeddings: Transformer </a:t>
            </a:r>
            <a:r>
              <a:rPr lang="en-US" sz="2000" dirty="0" err="1">
                <a:effectLst/>
                <a:latin typeface="Arial" panose="020B0604020202020204" pitchFamily="34" charset="0"/>
                <a:ea typeface="Calibri" panose="020F0502020204030204" pitchFamily="34" charset="0"/>
                <a:cs typeface="Arial" panose="020B0604020202020204" pitchFamily="34" charset="0"/>
              </a:rPr>
              <a:t>sử</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dụng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để</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lưu</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trữ</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thông</a:t>
            </a:r>
            <a:r>
              <a:rPr lang="en-US" sz="2000" dirty="0">
                <a:effectLst/>
                <a:latin typeface="Arial" panose="020B0604020202020204" pitchFamily="34" charset="0"/>
                <a:ea typeface="Calibri" panose="020F0502020204030204" pitchFamily="34" charset="0"/>
                <a:cs typeface="Arial" panose="020B0604020202020204" pitchFamily="34" charset="0"/>
              </a:rPr>
              <a:t> tin </a:t>
            </a:r>
            <a:r>
              <a:rPr lang="en-US" sz="2000" dirty="0" err="1">
                <a:effectLst/>
                <a:latin typeface="Arial" panose="020B0604020202020204" pitchFamily="34" charset="0"/>
                <a:ea typeface="Calibri" panose="020F0502020204030204" pitchFamily="34" charset="0"/>
                <a:cs typeface="Arial" panose="020B0604020202020204" pitchFamily="34" charset="0"/>
              </a:rPr>
              <a:t>về</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vị</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trí</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của</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các</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từ</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trong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câu</a:t>
            </a:r>
            <a:endParaRPr lang="vi-VN" sz="1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TextBox 3">
            <a:extLst>
              <a:ext uri="{FF2B5EF4-FFF2-40B4-BE49-F238E27FC236}">
                <a16:creationId xmlns:a16="http://schemas.microsoft.com/office/drawing/2014/main" id="{6844B1B0-B9F6-4CE0-9CE8-6400068980FB}"/>
              </a:ext>
            </a:extLst>
          </p:cNvPr>
          <p:cNvSpPr txBox="1"/>
          <p:nvPr/>
        </p:nvSpPr>
        <p:spPr>
          <a:xfrm>
            <a:off x="1111625" y="5001543"/>
            <a:ext cx="9780494" cy="646331"/>
          </a:xfrm>
          <a:prstGeom prst="rect">
            <a:avLst/>
          </a:prstGeom>
          <a:noFill/>
        </p:spPr>
        <p:txBody>
          <a:bodyPr wrap="square" rtlCol="0">
            <a:spAutoFit/>
          </a:bodyPr>
          <a:lstStyle/>
          <a:p>
            <a:r>
              <a:rPr lang="en-US" dirty="0"/>
              <a:t>- </a:t>
            </a:r>
            <a:r>
              <a:rPr lang="en-US" dirty="0" err="1"/>
              <a:t>Trong</a:t>
            </a:r>
            <a:r>
              <a:rPr lang="en-US" dirty="0"/>
              <a:t> </a:t>
            </a:r>
            <a:r>
              <a:rPr lang="en-US" dirty="0" err="1"/>
              <a:t>bài</a:t>
            </a:r>
            <a:r>
              <a:rPr lang="en-US" dirty="0"/>
              <a:t> </a:t>
            </a:r>
            <a:r>
              <a:rPr lang="en-US" dirty="0" err="1"/>
              <a:t>báo</a:t>
            </a:r>
            <a:r>
              <a:rPr lang="en-US" dirty="0"/>
              <a:t> “</a:t>
            </a:r>
            <a:r>
              <a:rPr lang="en-US" i="0" dirty="0">
                <a:solidFill>
                  <a:srgbClr val="000000"/>
                </a:solidFill>
                <a:effectLst/>
                <a:latin typeface="Lucida Grande"/>
              </a:rPr>
              <a:t>An Image is Worth 16x16 Words: Transformers for Image Recognition at Scale</a:t>
            </a:r>
            <a:r>
              <a:rPr lang="en-US" dirty="0"/>
              <a:t>”, </a:t>
            </a:r>
            <a:r>
              <a:rPr lang="en-US" dirty="0" err="1"/>
              <a:t>đã</a:t>
            </a:r>
            <a:r>
              <a:rPr lang="en-US" dirty="0"/>
              <a:t> </a:t>
            </a:r>
            <a:r>
              <a:rPr lang="en-US" dirty="0" err="1"/>
              <a:t>thể</a:t>
            </a:r>
            <a:r>
              <a:rPr lang="en-US" dirty="0"/>
              <a:t> </a:t>
            </a:r>
            <a:r>
              <a:rPr lang="en-US" dirty="0" err="1"/>
              <a:t>hiện</a:t>
            </a:r>
            <a:r>
              <a:rPr lang="en-US" dirty="0"/>
              <a:t> </a:t>
            </a:r>
            <a:r>
              <a:rPr lang="en-US" dirty="0" err="1"/>
              <a:t>dùng</a:t>
            </a:r>
            <a:r>
              <a:rPr lang="en-US" dirty="0"/>
              <a:t> transformer </a:t>
            </a:r>
            <a:r>
              <a:rPr lang="en-US" dirty="0" err="1"/>
              <a:t>cho</a:t>
            </a:r>
            <a:r>
              <a:rPr lang="en-US" dirty="0"/>
              <a:t> </a:t>
            </a:r>
            <a:r>
              <a:rPr lang="en-US" dirty="0" err="1"/>
              <a:t>tác</a:t>
            </a:r>
            <a:r>
              <a:rPr lang="en-US" dirty="0"/>
              <a:t> </a:t>
            </a:r>
            <a:r>
              <a:rPr lang="en-US" dirty="0" err="1"/>
              <a:t>vụ</a:t>
            </a:r>
            <a:r>
              <a:rPr lang="en-US" dirty="0"/>
              <a:t> </a:t>
            </a:r>
            <a:r>
              <a:rPr lang="en-US" dirty="0" err="1"/>
              <a:t>xử</a:t>
            </a:r>
            <a:r>
              <a:rPr lang="en-US" dirty="0"/>
              <a:t> </a:t>
            </a:r>
            <a:r>
              <a:rPr lang="en-US" dirty="0" err="1"/>
              <a:t>lý</a:t>
            </a:r>
            <a:r>
              <a:rPr lang="en-US" dirty="0"/>
              <a:t> </a:t>
            </a:r>
            <a:r>
              <a:rPr lang="en-US" dirty="0" err="1"/>
              <a:t>ảnh</a:t>
            </a:r>
            <a:r>
              <a:rPr lang="en-US" dirty="0"/>
              <a:t> </a:t>
            </a:r>
            <a:r>
              <a:rPr lang="en-US" dirty="0" err="1"/>
              <a:t>mang</a:t>
            </a:r>
            <a:r>
              <a:rPr lang="en-US" dirty="0"/>
              <a:t> </a:t>
            </a:r>
            <a:r>
              <a:rPr lang="en-US" dirty="0" err="1"/>
              <a:t>lại</a:t>
            </a:r>
            <a:r>
              <a:rPr lang="en-US" dirty="0"/>
              <a:t> </a:t>
            </a:r>
            <a:r>
              <a:rPr lang="en-US" dirty="0" err="1"/>
              <a:t>hiệu</a:t>
            </a:r>
            <a:r>
              <a:rPr lang="en-US" dirty="0"/>
              <a:t> </a:t>
            </a:r>
            <a:r>
              <a:rPr lang="en-US" dirty="0" err="1"/>
              <a:t>suất</a:t>
            </a:r>
            <a:r>
              <a:rPr lang="en-US" dirty="0"/>
              <a:t> cao.</a:t>
            </a:r>
            <a:endParaRPr lang="vi-VN" dirty="0"/>
          </a:p>
        </p:txBody>
      </p:sp>
    </p:spTree>
    <p:extLst>
      <p:ext uri="{BB962C8B-B14F-4D97-AF65-F5344CB8AC3E}">
        <p14:creationId xmlns:p14="http://schemas.microsoft.com/office/powerpoint/2010/main" val="1399592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F1162-A2FC-46B9-B210-2620FA5D8779}"/>
              </a:ext>
            </a:extLst>
          </p:cNvPr>
          <p:cNvSpPr>
            <a:spLocks noGrp="1"/>
          </p:cNvSpPr>
          <p:nvPr>
            <p:ph type="title"/>
          </p:nvPr>
        </p:nvSpPr>
        <p:spPr/>
        <p:txBody>
          <a:bodyPr/>
          <a:lstStyle/>
          <a:p>
            <a:r>
              <a:rPr lang="en-US" dirty="0" err="1"/>
              <a:t>ViT</a:t>
            </a:r>
            <a:endParaRPr lang="vi-VN" dirty="0"/>
          </a:p>
        </p:txBody>
      </p:sp>
      <p:sp>
        <p:nvSpPr>
          <p:cNvPr id="4" name="TextBox 3">
            <a:extLst>
              <a:ext uri="{FF2B5EF4-FFF2-40B4-BE49-F238E27FC236}">
                <a16:creationId xmlns:a16="http://schemas.microsoft.com/office/drawing/2014/main" id="{C51C689D-7E49-432E-9E92-06DEA2205E4E}"/>
              </a:ext>
            </a:extLst>
          </p:cNvPr>
          <p:cNvSpPr txBox="1"/>
          <p:nvPr/>
        </p:nvSpPr>
        <p:spPr>
          <a:xfrm>
            <a:off x="627529" y="1690688"/>
            <a:ext cx="11421035" cy="1200329"/>
          </a:xfrm>
          <a:prstGeom prst="rect">
            <a:avLst/>
          </a:prstGeom>
          <a:noFill/>
        </p:spPr>
        <p:txBody>
          <a:bodyPr wrap="square" rtlCol="0">
            <a:spAutoFit/>
          </a:bodyPr>
          <a:lstStyle/>
          <a:p>
            <a:r>
              <a:rPr lang="vi-VN" dirty="0"/>
              <a:t>ViT (Vision Transformer) là một mô hình học sâu được giới thiệu bởi Alexey Dosovitskiy và cộng sự trong bài báo "An Image is Worth 16x16 Words: Transformers for Image Recognition at Scale" vào năm 2020. ViT áp dụng kiến trúc Transformer, vốn nổi tiếng trong xử lý ngôn ngữ tự nhiên, vào các tác vụ thị giác máy tính như nhận dạng hình ảnh.</a:t>
            </a:r>
          </a:p>
        </p:txBody>
      </p:sp>
      <p:sp>
        <p:nvSpPr>
          <p:cNvPr id="5" name="TextBox 4">
            <a:extLst>
              <a:ext uri="{FF2B5EF4-FFF2-40B4-BE49-F238E27FC236}">
                <a16:creationId xmlns:a16="http://schemas.microsoft.com/office/drawing/2014/main" id="{56343892-C540-4B0A-B7FE-81476BB3337C}"/>
              </a:ext>
            </a:extLst>
          </p:cNvPr>
          <p:cNvSpPr txBox="1"/>
          <p:nvPr/>
        </p:nvSpPr>
        <p:spPr>
          <a:xfrm>
            <a:off x="564776" y="3365358"/>
            <a:ext cx="10533530" cy="1200329"/>
          </a:xfrm>
          <a:prstGeom prst="rect">
            <a:avLst/>
          </a:prstGeom>
          <a:noFill/>
        </p:spPr>
        <p:txBody>
          <a:bodyPr wrap="square" rtlCol="0">
            <a:spAutoFit/>
          </a:bodyPr>
          <a:lstStyle/>
          <a:p>
            <a:r>
              <a:rPr lang="vi-VN" dirty="0"/>
              <a:t>Ứng dụng:</a:t>
            </a:r>
          </a:p>
          <a:p>
            <a:pPr marL="285750" indent="-285750">
              <a:buFontTx/>
              <a:buChar char="-"/>
            </a:pPr>
            <a:r>
              <a:rPr lang="vi-VN" dirty="0"/>
              <a:t>Trong y tế: nhận diện các bất thường trong các bức xảnh X-quang và MRI</a:t>
            </a:r>
          </a:p>
          <a:p>
            <a:pPr marL="285750" indent="-285750">
              <a:buFontTx/>
              <a:buChar char="-"/>
            </a:pPr>
            <a:r>
              <a:rPr lang="vi-VN" dirty="0"/>
              <a:t>Trong hệ thống tự động lái, nhận diện đối tượng</a:t>
            </a:r>
          </a:p>
          <a:p>
            <a:pPr marL="285750" indent="-285750">
              <a:buFontTx/>
              <a:buChar char="-"/>
            </a:pPr>
            <a:r>
              <a:rPr lang="vi-VN" dirty="0"/>
              <a:t>Trong nông nghiệp, </a:t>
            </a:r>
            <a:r>
              <a:rPr lang="en-US" sz="1800" dirty="0" err="1">
                <a:effectLst/>
                <a:latin typeface="Arial" panose="020B0604020202020204" pitchFamily="34" charset="0"/>
                <a:ea typeface="Calibri" panose="020F0502020204030204" pitchFamily="34" charset="0"/>
              </a:rPr>
              <a:t>phát</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hiện</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bệnh</a:t>
            </a:r>
            <a:r>
              <a:rPr lang="en-US" sz="1800" dirty="0">
                <a:effectLst/>
                <a:latin typeface="Arial" panose="020B0604020202020204" pitchFamily="34" charset="0"/>
                <a:ea typeface="Calibri" panose="020F0502020204030204" pitchFamily="34" charset="0"/>
              </a:rPr>
              <a:t> qua </a:t>
            </a:r>
            <a:r>
              <a:rPr lang="en-US" sz="1800" dirty="0" err="1">
                <a:effectLst/>
                <a:latin typeface="Arial" panose="020B0604020202020204" pitchFamily="34" charset="0"/>
                <a:ea typeface="Calibri" panose="020F0502020204030204" pitchFamily="34" charset="0"/>
              </a:rPr>
              <a:t>phân</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tích</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hình</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ảnh</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từ</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không</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gian</a:t>
            </a:r>
            <a:endParaRPr lang="vi-VN" dirty="0"/>
          </a:p>
        </p:txBody>
      </p:sp>
    </p:spTree>
    <p:extLst>
      <p:ext uri="{BB962C8B-B14F-4D97-AF65-F5344CB8AC3E}">
        <p14:creationId xmlns:p14="http://schemas.microsoft.com/office/powerpoint/2010/main" val="3718433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408</Words>
  <Application>Microsoft Office PowerPoint</Application>
  <PresentationFormat>Widescreen</PresentationFormat>
  <Paragraphs>33</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Courier New</vt:lpstr>
      <vt:lpstr>Lucida Grande</vt:lpstr>
      <vt:lpstr>Times New Roman</vt:lpstr>
      <vt:lpstr>Office Theme</vt:lpstr>
      <vt:lpstr>1. Lịch sử hình thành</vt:lpstr>
      <vt:lpstr>PowerPoint Presentation</vt:lpstr>
      <vt:lpstr>PowerPoint Presentation</vt:lpstr>
      <vt:lpstr>ViT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Lịch sử hình thành</dc:title>
  <dc:creator>cao nam</dc:creator>
  <cp:lastModifiedBy>cao nam</cp:lastModifiedBy>
  <cp:revision>5</cp:revision>
  <dcterms:created xsi:type="dcterms:W3CDTF">2024-05-24T07:36:43Z</dcterms:created>
  <dcterms:modified xsi:type="dcterms:W3CDTF">2024-05-24T08:37:33Z</dcterms:modified>
</cp:coreProperties>
</file>