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saveSubsetFonts="1">
  <p:sldMasterIdLst>
    <p:sldMasterId id="2147483648" r:id="rId1"/>
  </p:sldMasterIdLst>
  <p:notesMasterIdLst>
    <p:notesMasterId r:id="rId57"/>
  </p:notesMasterIdLst>
  <p:handoutMasterIdLst>
    <p:handoutMasterId r:id="rId58"/>
  </p:handoutMasterIdLst>
  <p:sldIdLst>
    <p:sldId id="257" r:id="rId2"/>
    <p:sldId id="267" r:id="rId3"/>
    <p:sldId id="310" r:id="rId4"/>
    <p:sldId id="269" r:id="rId5"/>
    <p:sldId id="270" r:id="rId6"/>
    <p:sldId id="271" r:id="rId7"/>
    <p:sldId id="356" r:id="rId8"/>
    <p:sldId id="387" r:id="rId9"/>
    <p:sldId id="386" r:id="rId10"/>
    <p:sldId id="388" r:id="rId11"/>
    <p:sldId id="353" r:id="rId12"/>
    <p:sldId id="354" r:id="rId13"/>
    <p:sldId id="355" r:id="rId14"/>
    <p:sldId id="389" r:id="rId15"/>
    <p:sldId id="390" r:id="rId16"/>
    <p:sldId id="357" r:id="rId17"/>
    <p:sldId id="286" r:id="rId18"/>
    <p:sldId id="289" r:id="rId19"/>
    <p:sldId id="391" r:id="rId20"/>
    <p:sldId id="362" r:id="rId21"/>
    <p:sldId id="359" r:id="rId22"/>
    <p:sldId id="360" r:id="rId23"/>
    <p:sldId id="361" r:id="rId24"/>
    <p:sldId id="291" r:id="rId25"/>
    <p:sldId id="292" r:id="rId26"/>
    <p:sldId id="380" r:id="rId27"/>
    <p:sldId id="381" r:id="rId28"/>
    <p:sldId id="367" r:id="rId29"/>
    <p:sldId id="368" r:id="rId30"/>
    <p:sldId id="363" r:id="rId31"/>
    <p:sldId id="370" r:id="rId32"/>
    <p:sldId id="371" r:id="rId33"/>
    <p:sldId id="369" r:id="rId34"/>
    <p:sldId id="393" r:id="rId35"/>
    <p:sldId id="394" r:id="rId36"/>
    <p:sldId id="382" r:id="rId37"/>
    <p:sldId id="395" r:id="rId38"/>
    <p:sldId id="383" r:id="rId39"/>
    <p:sldId id="364" r:id="rId40"/>
    <p:sldId id="396" r:id="rId41"/>
    <p:sldId id="372" r:id="rId42"/>
    <p:sldId id="365" r:id="rId43"/>
    <p:sldId id="374" r:id="rId44"/>
    <p:sldId id="375" r:id="rId45"/>
    <p:sldId id="376" r:id="rId46"/>
    <p:sldId id="377" r:id="rId47"/>
    <p:sldId id="378" r:id="rId48"/>
    <p:sldId id="397" r:id="rId49"/>
    <p:sldId id="398" r:id="rId50"/>
    <p:sldId id="399" r:id="rId51"/>
    <p:sldId id="400" r:id="rId52"/>
    <p:sldId id="294" r:id="rId53"/>
    <p:sldId id="295" r:id="rId54"/>
    <p:sldId id="339" r:id="rId55"/>
    <p:sldId id="296" r:id="rId56"/>
  </p:sldIdLst>
  <p:sldSz cx="18288000" cy="10287000"/>
  <p:notesSz cx="6858000" cy="9144000"/>
  <p:embeddedFontLst>
    <p:embeddedFont>
      <p:font typeface="Calibri" panose="020F0502020204030204" pitchFamily="34" charset="0"/>
      <p:regular r:id="rId59"/>
      <p:bold r:id="rId60"/>
      <p:italic r:id="rId61"/>
      <p:boldItalic r:id="rId62"/>
    </p:embeddedFont>
    <p:embeddedFont>
      <p:font typeface="Cambria Math" panose="02040503050406030204" pitchFamily="18" charset="0"/>
      <p:regular r:id="rId6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9"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o nam" initials="cn" lastIdx="1" clrIdx="0">
    <p:extLst>
      <p:ext uri="{19B8F6BF-5375-455C-9EA6-DF929625EA0E}">
        <p15:presenceInfo xmlns:p15="http://schemas.microsoft.com/office/powerpoint/2012/main" userId="66bdd53d5026658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8080"/>
    <a:srgbClr val="336600"/>
    <a:srgbClr val="009900"/>
    <a:srgbClr val="006600"/>
    <a:srgbClr val="339933"/>
    <a:srgbClr val="009999"/>
    <a:srgbClr val="00CC66"/>
    <a:srgbClr val="3333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274" autoAdjust="0"/>
  </p:normalViewPr>
  <p:slideViewPr>
    <p:cSldViewPr showGuides="1">
      <p:cViewPr varScale="1">
        <p:scale>
          <a:sx n="54" d="100"/>
          <a:sy n="54" d="100"/>
        </p:scale>
        <p:origin x="754" y="106"/>
      </p:cViewPr>
      <p:guideLst>
        <p:guide orient="horz" pos="2199"/>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font" Target="fonts/font5.fntdata"/><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font" Target="fonts/font3.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1.fntdata"/><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2.fntdata"/><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5E742FF-BD9D-46EE-9C8F-7432EBC4835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dirty="0">
              <a:latin typeface="Times New Roman" panose="02020603050405020304" pitchFamily="18" charset="0"/>
            </a:endParaRPr>
          </a:p>
        </p:txBody>
      </p:sp>
      <p:sp>
        <p:nvSpPr>
          <p:cNvPr id="3" name="Date Placeholder 2">
            <a:extLst>
              <a:ext uri="{FF2B5EF4-FFF2-40B4-BE49-F238E27FC236}">
                <a16:creationId xmlns:a16="http://schemas.microsoft.com/office/drawing/2014/main" id="{A34A5682-9692-473F-821B-E1A03BAF3BA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C88F7A2-E321-4499-A468-B4AE53078EA2}" type="datetimeFigureOut">
              <a:rPr lang="vi-VN" smtClean="0">
                <a:latin typeface="Times New Roman" panose="02020603050405020304" pitchFamily="18" charset="0"/>
              </a:rPr>
              <a:t>17/08/2025</a:t>
            </a:fld>
            <a:endParaRPr lang="vi-VN" dirty="0">
              <a:latin typeface="Times New Roman" panose="02020603050405020304" pitchFamily="18" charset="0"/>
            </a:endParaRPr>
          </a:p>
        </p:txBody>
      </p:sp>
      <p:sp>
        <p:nvSpPr>
          <p:cNvPr id="4" name="Footer Placeholder 3">
            <a:extLst>
              <a:ext uri="{FF2B5EF4-FFF2-40B4-BE49-F238E27FC236}">
                <a16:creationId xmlns:a16="http://schemas.microsoft.com/office/drawing/2014/main" id="{6DCCB8FB-0B7E-4E46-B93C-5F25CD01C0C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dirty="0">
              <a:latin typeface="Times New Roman" panose="02020603050405020304" pitchFamily="18" charset="0"/>
            </a:endParaRPr>
          </a:p>
        </p:txBody>
      </p:sp>
      <p:sp>
        <p:nvSpPr>
          <p:cNvPr id="5" name="Slide Number Placeholder 4">
            <a:extLst>
              <a:ext uri="{FF2B5EF4-FFF2-40B4-BE49-F238E27FC236}">
                <a16:creationId xmlns:a16="http://schemas.microsoft.com/office/drawing/2014/main" id="{28279BA6-7D9C-447E-B960-0616207E234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C5A2196-7A6D-4815-A864-D228E102558D}" type="slidenum">
              <a:rPr lang="vi-VN" smtClean="0">
                <a:latin typeface="Times New Roman" panose="02020603050405020304" pitchFamily="18" charset="0"/>
              </a:rPr>
              <a:t>‹#›</a:t>
            </a:fld>
            <a:endParaRPr lang="vi-VN" dirty="0">
              <a:latin typeface="Times New Roman" panose="02020603050405020304" pitchFamily="18" charset="0"/>
            </a:endParaRPr>
          </a:p>
        </p:txBody>
      </p:sp>
    </p:spTree>
    <p:extLst>
      <p:ext uri="{BB962C8B-B14F-4D97-AF65-F5344CB8AC3E}">
        <p14:creationId xmlns:p14="http://schemas.microsoft.com/office/powerpoint/2010/main" val="1334218389"/>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B4767C-178F-4F7A-B0BF-1ECBC34D90F3}" type="datetimeFigureOut">
              <a:rPr lang="en-US" smtClean="0"/>
              <a:t>8/17/2025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6900ED-2845-4391-9256-B3BBCB9694B4}" type="slidenum">
              <a:rPr lang="en-US" smtClean="0"/>
              <a:t>‹#›</a:t>
            </a:fld>
            <a:endParaRPr lang="en-US"/>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p>
        </p:txBody>
      </p:sp>
    </p:spTree>
    <p:extLst>
      <p:ext uri="{BB962C8B-B14F-4D97-AF65-F5344CB8AC3E}">
        <p14:creationId xmlns:p14="http://schemas.microsoft.com/office/powerpoint/2010/main" val="1686617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75863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latin typeface="Times New Roman" panose="02020603050405020304" pitchFamily="18" charset="0"/>
            </a:endParaRPr>
          </a:p>
        </p:txBody>
      </p:sp>
    </p:spTree>
    <p:extLst>
      <p:ext uri="{BB962C8B-B14F-4D97-AF65-F5344CB8AC3E}">
        <p14:creationId xmlns:p14="http://schemas.microsoft.com/office/powerpoint/2010/main" val="978137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latin typeface="Times New Roman" panose="02020603050405020304" pitchFamily="18" charset="0"/>
            </a:endParaRPr>
          </a:p>
        </p:txBody>
      </p:sp>
    </p:spTree>
    <p:extLst>
      <p:ext uri="{BB962C8B-B14F-4D97-AF65-F5344CB8AC3E}">
        <p14:creationId xmlns:p14="http://schemas.microsoft.com/office/powerpoint/2010/main" val="14337927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9428304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3000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latin typeface="Times New Roman" panose="02020603050405020304" pitchFamily="18" charset="0"/>
            </a:endParaRPr>
          </a:p>
        </p:txBody>
      </p:sp>
    </p:spTree>
    <p:extLst>
      <p:ext uri="{BB962C8B-B14F-4D97-AF65-F5344CB8AC3E}">
        <p14:creationId xmlns:p14="http://schemas.microsoft.com/office/powerpoint/2010/main" val="3613179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vi-VN" dirty="0">
              <a:latin typeface="Times New Roman" panose="02020603050405020304" pitchFamily="18" charset="0"/>
            </a:endParaRPr>
          </a:p>
        </p:txBody>
      </p:sp>
    </p:spTree>
    <p:extLst>
      <p:ext uri="{BB962C8B-B14F-4D97-AF65-F5344CB8AC3E}">
        <p14:creationId xmlns:p14="http://schemas.microsoft.com/office/powerpoint/2010/main" val="30520508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B1B1D47-BFA3-4A49-9357-DF0CC22D516E}" type="datetime1">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43BDD3-9891-4D3C-BBD0-E8D9CE2D4BDD}" type="datetime1">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C3CE88-8024-499C-A9C5-7A8559A876DD}" type="datetime1">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221656-C69A-4BF8-BA99-94492613BE37}" type="datetime1">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B99D1E-C8C3-47B6-B054-B01EB2FB7CC2}" type="datetime1">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CA5D10C-587F-4830-B8F7-9571FDDB19D9}" type="datetime1">
              <a:rPr lang="en-US" smtClean="0"/>
              <a:t>8/17/2025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840B77F-2D7F-4FE5-891F-6DDC7FFD9743}" type="datetime1">
              <a:rPr lang="en-US" smtClean="0"/>
              <a:t>8/17/2025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5A6DC26-FCBB-4462-84A7-7544E351357B}" type="datetime1">
              <a:rPr lang="en-US" smtClean="0"/>
              <a:t>8/17/2025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4A7883-D206-4DC5-A9C2-12C3F033F62D}" type="datetime1">
              <a:rPr lang="en-US" smtClean="0"/>
              <a:t>8/17/2025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E13995-278B-44E3-94FD-55E150BA9A9F}" type="datetime1">
              <a:rPr lang="en-US" smtClean="0"/>
              <a:t>8/17/2025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B9F03E-CA2C-4E58-9A50-AC02C53D89AE}" type="datetime1">
              <a:rPr lang="en-US" smtClean="0"/>
              <a:t>8/17/2025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358588" y="9639298"/>
            <a:ext cx="2133600" cy="365125"/>
          </a:xfrm>
          <a:prstGeom prst="rect">
            <a:avLst/>
          </a:prstGeom>
        </p:spPr>
        <p:txBody>
          <a:bodyPr vert="horz" lIns="91440" tIns="45720" rIns="91440" bIns="45720" rtlCol="0" anchor="ctr"/>
          <a:lstStyle>
            <a:lvl1pPr algn="l">
              <a:defRPr sz="1200">
                <a:solidFill>
                  <a:schemeClr val="tx1">
                    <a:tint val="75000"/>
                  </a:schemeClr>
                </a:solidFill>
                <a:latin typeface="+mj-lt"/>
              </a:defRPr>
            </a:lvl1pPr>
          </a:lstStyle>
          <a:p>
            <a:fld id="{67CB5D8C-79F8-440A-AE87-3E0E034E5E87}" type="datetime1">
              <a:rPr lang="en-US" smtClean="0"/>
              <a:pPr/>
              <a:t>8/17/2025</a:t>
            </a:fld>
            <a:endParaRPr lang="en-US" dirty="0"/>
          </a:p>
        </p:txBody>
      </p:sp>
      <p:sp>
        <p:nvSpPr>
          <p:cNvPr id="5" name="Footer Placeholder 4"/>
          <p:cNvSpPr>
            <a:spLocks noGrp="1"/>
          </p:cNvSpPr>
          <p:nvPr>
            <p:ph type="ftr" sz="quarter" idx="3"/>
          </p:nvPr>
        </p:nvSpPr>
        <p:spPr>
          <a:xfrm>
            <a:off x="6705600" y="9639299"/>
            <a:ext cx="2895600" cy="365125"/>
          </a:xfrm>
          <a:prstGeom prst="rect">
            <a:avLst/>
          </a:prstGeom>
        </p:spPr>
        <p:txBody>
          <a:bodyPr vert="horz" lIns="91440" tIns="45720" rIns="91440" bIns="45720" rtlCol="0" anchor="ctr"/>
          <a:lstStyle>
            <a:lvl1pPr algn="ctr">
              <a:defRPr sz="1200">
                <a:solidFill>
                  <a:schemeClr val="tx1">
                    <a:tint val="75000"/>
                  </a:schemeClr>
                </a:solidFill>
                <a:latin typeface="+mj-lt"/>
              </a:defRPr>
            </a:lvl1pPr>
          </a:lstStyle>
          <a:p>
            <a:endParaRPr lang="en-US" dirty="0"/>
          </a:p>
        </p:txBody>
      </p:sp>
      <p:sp>
        <p:nvSpPr>
          <p:cNvPr id="6" name="Slide Number Placeholder 5"/>
          <p:cNvSpPr>
            <a:spLocks noGrp="1"/>
          </p:cNvSpPr>
          <p:nvPr>
            <p:ph type="sldNum" sz="quarter" idx="4"/>
          </p:nvPr>
        </p:nvSpPr>
        <p:spPr>
          <a:xfrm>
            <a:off x="15773400" y="9639300"/>
            <a:ext cx="2133600" cy="365125"/>
          </a:xfrm>
          <a:prstGeom prst="rect">
            <a:avLst/>
          </a:prstGeom>
        </p:spPr>
        <p:txBody>
          <a:bodyPr vert="horz" lIns="91440" tIns="45720" rIns="91440" bIns="45720" rtlCol="0" anchor="ctr"/>
          <a:lstStyle>
            <a:lvl1pPr algn="r">
              <a:defRPr sz="3000">
                <a:solidFill>
                  <a:schemeClr val="tx1">
                    <a:tint val="75000"/>
                  </a:schemeClr>
                </a:solidFill>
                <a:latin typeface="+mj-lt"/>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j-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j-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j-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hyperlink" Target="https://nls.hcmuaf.edu.vn/contents.php?ur=nls&amp;ids=42921"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237602" y="1562100"/>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014026" y="-1989961"/>
            <a:ext cx="4200545" cy="6981515"/>
          </a:xfrm>
          <a:prstGeom prst="rect">
            <a:avLst/>
          </a:prstGeom>
        </p:spPr>
      </p:pic>
      <p:sp>
        <p:nvSpPr>
          <p:cNvPr id="7" name="TextBox 7"/>
          <p:cNvSpPr txBox="1"/>
          <p:nvPr/>
        </p:nvSpPr>
        <p:spPr>
          <a:xfrm>
            <a:off x="1567134" y="3790381"/>
            <a:ext cx="15153732" cy="110286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lIns="0" tIns="0" rIns="0" bIns="0" rtlCol="0" anchor="t">
            <a:spAutoFit/>
          </a:bodyPr>
          <a:lstStyle/>
          <a:p>
            <a:pPr algn="ctr">
              <a:lnSpc>
                <a:spcPts val="8550"/>
              </a:lnSpc>
            </a:pPr>
            <a:r>
              <a:rPr lang="en-US" sz="9500" b="1" spc="95" dirty="0" err="1">
                <a:solidFill>
                  <a:srgbClr val="FF0000"/>
                </a:solidFill>
                <a:latin typeface="Times New Roman" panose="02020603050405020304" pitchFamily="18" charset="0"/>
                <a:cs typeface="Times New Roman" panose="02020603050405020304" pitchFamily="18" charset="0"/>
              </a:rPr>
              <a:t>Bảo</a:t>
            </a:r>
            <a:r>
              <a:rPr lang="en-US" sz="9500" b="1" spc="95" dirty="0">
                <a:solidFill>
                  <a:srgbClr val="FF0000"/>
                </a:solidFill>
                <a:latin typeface="Times New Roman" panose="02020603050405020304" pitchFamily="18" charset="0"/>
                <a:cs typeface="Times New Roman" panose="02020603050405020304" pitchFamily="18" charset="0"/>
              </a:rPr>
              <a:t> </a:t>
            </a:r>
            <a:r>
              <a:rPr lang="en-US" sz="9500" b="1" spc="95" dirty="0" err="1">
                <a:solidFill>
                  <a:srgbClr val="FF0000"/>
                </a:solidFill>
                <a:latin typeface="Times New Roman" panose="02020603050405020304" pitchFamily="18" charset="0"/>
                <a:cs typeface="Times New Roman" panose="02020603050405020304" pitchFamily="18" charset="0"/>
              </a:rPr>
              <a:t>vệ</a:t>
            </a:r>
            <a:r>
              <a:rPr lang="en-US" sz="9500" b="1" spc="95" dirty="0">
                <a:solidFill>
                  <a:srgbClr val="FF0000"/>
                </a:solidFill>
                <a:latin typeface="Times New Roman" panose="02020603050405020304" pitchFamily="18" charset="0"/>
                <a:cs typeface="Times New Roman" panose="02020603050405020304" pitchFamily="18" charset="0"/>
              </a:rPr>
              <a:t> </a:t>
            </a:r>
            <a:r>
              <a:rPr lang="en-US" sz="9500" b="1" spc="95" dirty="0" err="1">
                <a:solidFill>
                  <a:srgbClr val="FF0000"/>
                </a:solidFill>
                <a:latin typeface="Times New Roman" panose="02020603050405020304" pitchFamily="18" charset="0"/>
                <a:cs typeface="Times New Roman" panose="02020603050405020304" pitchFamily="18" charset="0"/>
              </a:rPr>
              <a:t>luận</a:t>
            </a:r>
            <a:r>
              <a:rPr lang="en-US" sz="9500" b="1" spc="95" dirty="0">
                <a:solidFill>
                  <a:srgbClr val="FF0000"/>
                </a:solidFill>
                <a:latin typeface="Times New Roman" panose="02020603050405020304" pitchFamily="18" charset="0"/>
                <a:cs typeface="Times New Roman" panose="02020603050405020304" pitchFamily="18" charset="0"/>
              </a:rPr>
              <a:t> </a:t>
            </a:r>
            <a:r>
              <a:rPr lang="en-US" sz="9500" b="1" spc="95" dirty="0" err="1">
                <a:solidFill>
                  <a:srgbClr val="FF0000"/>
                </a:solidFill>
                <a:latin typeface="Times New Roman" panose="02020603050405020304" pitchFamily="18" charset="0"/>
                <a:cs typeface="Times New Roman" panose="02020603050405020304" pitchFamily="18" charset="0"/>
              </a:rPr>
              <a:t>văn</a:t>
            </a:r>
            <a:r>
              <a:rPr lang="en-US" sz="9500" b="1" spc="95" dirty="0">
                <a:solidFill>
                  <a:srgbClr val="FF0000"/>
                </a:solidFill>
                <a:latin typeface="Times New Roman" panose="02020603050405020304" pitchFamily="18" charset="0"/>
                <a:cs typeface="Times New Roman" panose="02020603050405020304" pitchFamily="18" charset="0"/>
              </a:rPr>
              <a:t> </a:t>
            </a:r>
            <a:r>
              <a:rPr lang="en-US" sz="9500" b="1" spc="95" dirty="0" err="1">
                <a:solidFill>
                  <a:srgbClr val="FF0000"/>
                </a:solidFill>
                <a:latin typeface="Times New Roman" panose="02020603050405020304" pitchFamily="18" charset="0"/>
                <a:cs typeface="Times New Roman" panose="02020603050405020304" pitchFamily="18" charset="0"/>
              </a:rPr>
              <a:t>tốt</a:t>
            </a:r>
            <a:r>
              <a:rPr lang="en-US" sz="9500" b="1" spc="95" dirty="0">
                <a:solidFill>
                  <a:srgbClr val="FF0000"/>
                </a:solidFill>
                <a:latin typeface="Times New Roman" panose="02020603050405020304" pitchFamily="18" charset="0"/>
                <a:cs typeface="Times New Roman" panose="02020603050405020304" pitchFamily="18" charset="0"/>
              </a:rPr>
              <a:t> </a:t>
            </a:r>
            <a:r>
              <a:rPr lang="en-US" sz="9500" b="1" spc="95" dirty="0" err="1">
                <a:solidFill>
                  <a:srgbClr val="FF0000"/>
                </a:solidFill>
                <a:latin typeface="Times New Roman" panose="02020603050405020304" pitchFamily="18" charset="0"/>
                <a:cs typeface="Times New Roman" panose="02020603050405020304" pitchFamily="18" charset="0"/>
              </a:rPr>
              <a:t>nghiệp</a:t>
            </a:r>
            <a:r>
              <a:rPr lang="en-US" sz="9500" b="1" spc="95" dirty="0">
                <a:solidFill>
                  <a:srgbClr val="FF0000"/>
                </a:solidFill>
                <a:latin typeface="Times New Roman" panose="02020603050405020304" pitchFamily="18" charset="0"/>
                <a:cs typeface="Times New Roman" panose="02020603050405020304" pitchFamily="18" charset="0"/>
              </a:rPr>
              <a:t> </a:t>
            </a:r>
          </a:p>
        </p:txBody>
      </p:sp>
      <p:sp>
        <p:nvSpPr>
          <p:cNvPr id="10" name="TextBox 7"/>
          <p:cNvSpPr txBox="1"/>
          <p:nvPr/>
        </p:nvSpPr>
        <p:spPr>
          <a:xfrm>
            <a:off x="4472009" y="4893247"/>
            <a:ext cx="9324432" cy="989438"/>
          </a:xfrm>
          <a:prstGeom prst="rect">
            <a:avLst/>
          </a:prstGeom>
        </p:spPr>
        <p:txBody>
          <a:bodyPr wrap="square" lIns="0" tIns="0" rIns="0" bIns="0" rtlCol="0" anchor="t">
            <a:spAutoFit/>
          </a:bodyPr>
          <a:lstStyle/>
          <a:p>
            <a:pPr algn="ctr">
              <a:lnSpc>
                <a:spcPts val="8550"/>
              </a:lnSpc>
            </a:pPr>
            <a:r>
              <a:rPr lang="en-US" sz="5400" b="1" spc="95" dirty="0" err="1">
                <a:solidFill>
                  <a:srgbClr val="FF0000"/>
                </a:solidFill>
                <a:latin typeface="Times New Roman" panose="02020603050405020304" pitchFamily="18" charset="0"/>
                <a:cs typeface="Times New Roman" panose="02020603050405020304" pitchFamily="18" charset="0"/>
              </a:rPr>
              <a:t>Năm</a:t>
            </a:r>
            <a:r>
              <a:rPr lang="en-US" sz="5400" b="1" spc="95" dirty="0">
                <a:solidFill>
                  <a:srgbClr val="FF0000"/>
                </a:solidFill>
                <a:latin typeface="Times New Roman" panose="02020603050405020304" pitchFamily="18" charset="0"/>
                <a:cs typeface="Times New Roman" panose="02020603050405020304" pitchFamily="18" charset="0"/>
              </a:rPr>
              <a:t> </a:t>
            </a:r>
            <a:r>
              <a:rPr lang="en-US" sz="5400" b="1" spc="95" dirty="0" err="1">
                <a:solidFill>
                  <a:srgbClr val="FF0000"/>
                </a:solidFill>
                <a:latin typeface="Times New Roman" panose="02020603050405020304" pitchFamily="18" charset="0"/>
                <a:cs typeface="Times New Roman" panose="02020603050405020304" pitchFamily="18" charset="0"/>
              </a:rPr>
              <a:t>học</a:t>
            </a:r>
            <a:r>
              <a:rPr lang="en-US" sz="5400" b="1" spc="95" dirty="0">
                <a:solidFill>
                  <a:srgbClr val="FF0000"/>
                </a:solidFill>
                <a:latin typeface="Times New Roman" panose="02020603050405020304" pitchFamily="18" charset="0"/>
                <a:cs typeface="Times New Roman" panose="02020603050405020304" pitchFamily="18" charset="0"/>
              </a:rPr>
              <a:t> 2024 - 2025</a:t>
            </a:r>
          </a:p>
        </p:txBody>
      </p:sp>
      <p:pic>
        <p:nvPicPr>
          <p:cNvPr id="11" name="Picture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8600" y="249094"/>
            <a:ext cx="2013929" cy="2013929"/>
          </a:xfrm>
          <a:prstGeom prst="rect">
            <a:avLst/>
          </a:prstGeom>
        </p:spPr>
      </p:pic>
      <p:sp>
        <p:nvSpPr>
          <p:cNvPr id="12" name="TextBox 7"/>
          <p:cNvSpPr txBox="1"/>
          <p:nvPr/>
        </p:nvSpPr>
        <p:spPr>
          <a:xfrm>
            <a:off x="2337636" y="449561"/>
            <a:ext cx="13593178" cy="935321"/>
          </a:xfrm>
          <a:prstGeom prst="rect">
            <a:avLst/>
          </a:prstGeom>
        </p:spPr>
        <p:txBody>
          <a:bodyPr wrap="square" lIns="0" tIns="0" rIns="0" bIns="0" rtlCol="0" anchor="t">
            <a:spAutoFit/>
          </a:bodyPr>
          <a:lstStyle/>
          <a:p>
            <a:pPr algn="ctr">
              <a:lnSpc>
                <a:spcPts val="8550"/>
              </a:lnSpc>
            </a:pPr>
            <a:r>
              <a:rPr lang="en-US" sz="3600" b="1" spc="95" dirty="0">
                <a:solidFill>
                  <a:srgbClr val="3333CC"/>
                </a:solidFill>
                <a:latin typeface="Times New Roman" panose="02020603050405020304" pitchFamily="18" charset="0"/>
                <a:cs typeface="Times New Roman" panose="02020603050405020304" pitchFamily="18" charset="0"/>
              </a:rPr>
              <a:t>TRƯỜNG ĐẠI HỌC NÔNG LÂM THÀNH PHỐ HỒ CHÍ MINH</a:t>
            </a:r>
          </a:p>
        </p:txBody>
      </p:sp>
      <p:pic>
        <p:nvPicPr>
          <p:cNvPr id="13" name="Picture 1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007778" y="187137"/>
            <a:ext cx="2075886" cy="2075886"/>
          </a:xfrm>
          <a:prstGeom prst="rect">
            <a:avLst/>
          </a:prstGeom>
        </p:spPr>
      </p:pic>
      <p:sp>
        <p:nvSpPr>
          <p:cNvPr id="14" name="TextBox 7"/>
          <p:cNvSpPr txBox="1"/>
          <p:nvPr/>
        </p:nvSpPr>
        <p:spPr>
          <a:xfrm>
            <a:off x="1891989" y="7458746"/>
            <a:ext cx="15153732" cy="935321"/>
          </a:xfrm>
          <a:prstGeom prst="rect">
            <a:avLst/>
          </a:prstGeom>
        </p:spPr>
        <p:txBody>
          <a:bodyPr lIns="0" tIns="0" rIns="0" bIns="0" rtlCol="0" anchor="t">
            <a:spAutoFit/>
          </a:bodyPr>
          <a:lstStyle/>
          <a:p>
            <a:pPr algn="ctr">
              <a:lnSpc>
                <a:spcPts val="8550"/>
              </a:lnSpc>
            </a:pPr>
            <a:r>
              <a:rPr lang="en-US" sz="3600" b="1" spc="95" dirty="0" err="1">
                <a:solidFill>
                  <a:srgbClr val="008000"/>
                </a:solidFill>
                <a:latin typeface="Times New Roman" panose="02020603050405020304" pitchFamily="18" charset="0"/>
                <a:cs typeface="Times New Roman" panose="02020603050405020304" pitchFamily="18" charset="0"/>
              </a:rPr>
              <a:t>Thành</a:t>
            </a:r>
            <a:r>
              <a:rPr lang="en-US" sz="3600" b="1" spc="95" dirty="0">
                <a:solidFill>
                  <a:srgbClr val="008000"/>
                </a:solidFill>
                <a:latin typeface="Times New Roman" panose="02020603050405020304" pitchFamily="18" charset="0"/>
                <a:cs typeface="Times New Roman" panose="02020603050405020304" pitchFamily="18" charset="0"/>
              </a:rPr>
              <a:t> </a:t>
            </a:r>
            <a:r>
              <a:rPr lang="en-US" sz="3600" b="1" spc="95" dirty="0" err="1">
                <a:solidFill>
                  <a:srgbClr val="008000"/>
                </a:solidFill>
                <a:latin typeface="Times New Roman" panose="02020603050405020304" pitchFamily="18" charset="0"/>
                <a:cs typeface="Times New Roman" panose="02020603050405020304" pitchFamily="18" charset="0"/>
              </a:rPr>
              <a:t>phố</a:t>
            </a:r>
            <a:r>
              <a:rPr lang="en-US" sz="3600" b="1" spc="95" dirty="0">
                <a:solidFill>
                  <a:srgbClr val="008000"/>
                </a:solidFill>
                <a:latin typeface="Times New Roman" panose="02020603050405020304" pitchFamily="18" charset="0"/>
                <a:cs typeface="Times New Roman" panose="02020603050405020304" pitchFamily="18" charset="0"/>
              </a:rPr>
              <a:t> </a:t>
            </a:r>
            <a:r>
              <a:rPr lang="en-US" sz="3600" b="1" spc="95" dirty="0" err="1">
                <a:solidFill>
                  <a:srgbClr val="008000"/>
                </a:solidFill>
                <a:latin typeface="Times New Roman" panose="02020603050405020304" pitchFamily="18" charset="0"/>
                <a:cs typeface="Times New Roman" panose="02020603050405020304" pitchFamily="18" charset="0"/>
              </a:rPr>
              <a:t>Thủ</a:t>
            </a:r>
            <a:r>
              <a:rPr lang="en-US" sz="3600" b="1" spc="95" dirty="0">
                <a:solidFill>
                  <a:srgbClr val="008000"/>
                </a:solidFill>
                <a:latin typeface="Times New Roman" panose="02020603050405020304" pitchFamily="18" charset="0"/>
                <a:cs typeface="Times New Roman" panose="02020603050405020304" pitchFamily="18" charset="0"/>
              </a:rPr>
              <a:t> </a:t>
            </a:r>
            <a:r>
              <a:rPr lang="en-US" sz="3600" b="1" spc="95" dirty="0" err="1">
                <a:solidFill>
                  <a:srgbClr val="008000"/>
                </a:solidFill>
                <a:latin typeface="Times New Roman" panose="02020603050405020304" pitchFamily="18" charset="0"/>
                <a:cs typeface="Times New Roman" panose="02020603050405020304" pitchFamily="18" charset="0"/>
              </a:rPr>
              <a:t>Đức</a:t>
            </a:r>
            <a:r>
              <a:rPr lang="en-US" sz="3600" b="1" spc="95" dirty="0">
                <a:solidFill>
                  <a:srgbClr val="008000"/>
                </a:solidFill>
                <a:latin typeface="Times New Roman" panose="02020603050405020304" pitchFamily="18" charset="0"/>
                <a:cs typeface="Times New Roman" panose="02020603050405020304" pitchFamily="18" charset="0"/>
              </a:rPr>
              <a:t>, </a:t>
            </a:r>
            <a:r>
              <a:rPr lang="en-US" sz="3600" b="1" spc="95" dirty="0" err="1">
                <a:solidFill>
                  <a:srgbClr val="008000"/>
                </a:solidFill>
                <a:latin typeface="Times New Roman" panose="02020603050405020304" pitchFamily="18" charset="0"/>
                <a:cs typeface="Times New Roman" panose="02020603050405020304" pitchFamily="18" charset="0"/>
              </a:rPr>
              <a:t>ngày</a:t>
            </a:r>
            <a:r>
              <a:rPr lang="en-US" sz="3600" b="1" spc="95" dirty="0">
                <a:solidFill>
                  <a:srgbClr val="008000"/>
                </a:solidFill>
                <a:latin typeface="Times New Roman" panose="02020603050405020304" pitchFamily="18" charset="0"/>
                <a:cs typeface="Times New Roman" panose="02020603050405020304" pitchFamily="18" charset="0"/>
              </a:rPr>
              <a:t> 29 </a:t>
            </a:r>
            <a:r>
              <a:rPr lang="en-US" sz="3600" b="1" spc="95" dirty="0" err="1">
                <a:solidFill>
                  <a:srgbClr val="008000"/>
                </a:solidFill>
                <a:latin typeface="Times New Roman" panose="02020603050405020304" pitchFamily="18" charset="0"/>
                <a:cs typeface="Times New Roman" panose="02020603050405020304" pitchFamily="18" charset="0"/>
              </a:rPr>
              <a:t>tháng</a:t>
            </a:r>
            <a:r>
              <a:rPr lang="en-US" sz="3600" b="1" spc="95" dirty="0">
                <a:solidFill>
                  <a:srgbClr val="008000"/>
                </a:solidFill>
                <a:latin typeface="Times New Roman" panose="02020603050405020304" pitchFamily="18" charset="0"/>
                <a:cs typeface="Times New Roman" panose="02020603050405020304" pitchFamily="18" charset="0"/>
              </a:rPr>
              <a:t> 08 </a:t>
            </a:r>
            <a:r>
              <a:rPr lang="en-US" sz="3600" b="1" spc="95" dirty="0" err="1">
                <a:solidFill>
                  <a:srgbClr val="008000"/>
                </a:solidFill>
                <a:latin typeface="Times New Roman" panose="02020603050405020304" pitchFamily="18" charset="0"/>
                <a:cs typeface="Times New Roman" panose="02020603050405020304" pitchFamily="18" charset="0"/>
              </a:rPr>
              <a:t>năm</a:t>
            </a:r>
            <a:r>
              <a:rPr lang="en-US" sz="3600" b="1" spc="95" dirty="0">
                <a:solidFill>
                  <a:srgbClr val="008000"/>
                </a:solidFill>
                <a:latin typeface="Times New Roman" panose="02020603050405020304" pitchFamily="18" charset="0"/>
                <a:cs typeface="Times New Roman" panose="02020603050405020304" pitchFamily="18" charset="0"/>
              </a:rPr>
              <a:t> 2025</a:t>
            </a:r>
          </a:p>
        </p:txBody>
      </p:sp>
      <p:sp>
        <p:nvSpPr>
          <p:cNvPr id="15" name="TextBox 7"/>
          <p:cNvSpPr txBox="1"/>
          <p:nvPr/>
        </p:nvSpPr>
        <p:spPr>
          <a:xfrm>
            <a:off x="2337636" y="1095432"/>
            <a:ext cx="13670142" cy="935321"/>
          </a:xfrm>
          <a:prstGeom prst="rect">
            <a:avLst/>
          </a:prstGeom>
        </p:spPr>
        <p:txBody>
          <a:bodyPr wrap="square" lIns="0" tIns="0" rIns="0" bIns="0" rtlCol="0" anchor="t">
            <a:spAutoFit/>
          </a:bodyPr>
          <a:lstStyle/>
          <a:p>
            <a:pPr algn="ctr">
              <a:lnSpc>
                <a:spcPts val="8550"/>
              </a:lnSpc>
            </a:pPr>
            <a:r>
              <a:rPr lang="en-US" sz="3600" b="1" spc="95" dirty="0">
                <a:solidFill>
                  <a:srgbClr val="3333CC"/>
                </a:solidFill>
                <a:latin typeface="Times New Roman" panose="02020603050405020304" pitchFamily="18" charset="0"/>
                <a:cs typeface="Times New Roman" panose="02020603050405020304" pitchFamily="18" charset="0"/>
              </a:rPr>
              <a:t>KHOA CÔNG NGHỆ THÔNG TIN</a:t>
            </a:r>
          </a:p>
        </p:txBody>
      </p:sp>
      <p:sp>
        <p:nvSpPr>
          <p:cNvPr id="5" name="Slide Number Placeholder 4">
            <a:extLst>
              <a:ext uri="{FF2B5EF4-FFF2-40B4-BE49-F238E27FC236}">
                <a16:creationId xmlns:a16="http://schemas.microsoft.com/office/drawing/2014/main" id="{D3837800-7B60-4669-A361-8DFC4C7CB603}"/>
              </a:ext>
            </a:extLst>
          </p:cNvPr>
          <p:cNvSpPr>
            <a:spLocks noGrp="1"/>
          </p:cNvSpPr>
          <p:nvPr>
            <p:ph type="sldNum" sz="quarter" idx="12"/>
          </p:nvPr>
        </p:nvSpPr>
        <p:spPr>
          <a:xfrm>
            <a:off x="15682773" y="9565678"/>
            <a:ext cx="2133600" cy="365125"/>
          </a:xfrm>
        </p:spPr>
        <p:txBody>
          <a:bodyPr/>
          <a:lstStyle/>
          <a:p>
            <a:fld id="{B6F15528-21DE-4FAA-801E-634DDDAF4B2B}" type="slidenum">
              <a:rPr lang="en-US" sz="3000" smtClean="0">
                <a:latin typeface="Times New Roman" panose="02020603050405020304" pitchFamily="18" charset="0"/>
                <a:ea typeface="Tahoma" panose="020B0604030504040204" pitchFamily="34" charset="0"/>
                <a:cs typeface="Times New Roman" panose="02020603050405020304" pitchFamily="18" charset="0"/>
              </a:rPr>
              <a:t>1</a:t>
            </a:fld>
            <a:endParaRPr lang="en-US" sz="3000" dirty="0">
              <a:latin typeface="Times New Roman" panose="02020603050405020304" pitchFamily="18" charset="0"/>
              <a:ea typeface="Tahoma" panose="020B0604030504040204" pitchFamily="34"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219200" y="1638300"/>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7145000" cy="1132939"/>
          </a:xfrm>
          <a:prstGeom prst="rect">
            <a:avLst/>
          </a:prstGeom>
        </p:spPr>
        <p:txBody>
          <a:bodyPr wrap="square" lIns="0" tIns="0" rIns="0" bIns="0" rtlCol="0" anchor="t">
            <a:spAutoFit/>
          </a:bodyPr>
          <a:lstStyle/>
          <a:p>
            <a:pPr>
              <a:lnSpc>
                <a:spcPct val="150000"/>
              </a:lnSpc>
            </a:pPr>
            <a:r>
              <a:rPr lang="en-US" sz="5600" b="1" dirty="0">
                <a:cs typeface="Times New Roman" panose="02020603050405020304" pitchFamily="18" charset="0"/>
              </a:rPr>
              <a:t>2.1 RAG(Retrieval-Augmented Generation)</a:t>
            </a:r>
          </a:p>
        </p:txBody>
      </p:sp>
      <p:sp>
        <p:nvSpPr>
          <p:cNvPr id="6" name="TextBox 7"/>
          <p:cNvSpPr txBox="1"/>
          <p:nvPr/>
        </p:nvSpPr>
        <p:spPr>
          <a:xfrm>
            <a:off x="152400" y="2628900"/>
            <a:ext cx="11277600" cy="716928"/>
          </a:xfrm>
          <a:prstGeom prst="rect">
            <a:avLst/>
          </a:prstGeom>
        </p:spPr>
        <p:txBody>
          <a:bodyPr wrap="square" lIns="0" tIns="0" rIns="0" bIns="0" rtlCol="0" anchor="t">
            <a:spAutoFit/>
          </a:bodyPr>
          <a:lstStyle/>
          <a:p>
            <a:pPr marL="269875">
              <a:lnSpc>
                <a:spcPct val="130000"/>
              </a:lnSpc>
            </a:pPr>
            <a:endParaRPr lang="en-US" sz="4000" dirty="0">
              <a:cs typeface="Times New Roman" panose="02020603050405020304" pitchFamily="18" charset="0"/>
            </a:endParaRPr>
          </a:p>
        </p:txBody>
      </p:sp>
      <p:sp>
        <p:nvSpPr>
          <p:cNvPr id="4" name="TextBox 3">
            <a:extLst>
              <a:ext uri="{FF2B5EF4-FFF2-40B4-BE49-F238E27FC236}">
                <a16:creationId xmlns:a16="http://schemas.microsoft.com/office/drawing/2014/main" id="{61057C77-D3E7-44D6-A189-1B8B79FB8852}"/>
              </a:ext>
            </a:extLst>
          </p:cNvPr>
          <p:cNvSpPr txBox="1"/>
          <p:nvPr/>
        </p:nvSpPr>
        <p:spPr>
          <a:xfrm>
            <a:off x="1356936" y="1500796"/>
            <a:ext cx="16778664" cy="5968622"/>
          </a:xfrm>
          <a:prstGeom prst="rect">
            <a:avLst/>
          </a:prstGeom>
          <a:noFill/>
        </p:spPr>
        <p:txBody>
          <a:bodyPr wrap="square" rtlCol="0">
            <a:spAutoFit/>
          </a:bodyPr>
          <a:lstStyle/>
          <a:p>
            <a:pPr algn="just">
              <a:lnSpc>
                <a:spcPct val="150000"/>
              </a:lnSpc>
            </a:pPr>
            <a:r>
              <a:rPr lang="en-US" sz="3700" b="1" dirty="0" err="1">
                <a:solidFill>
                  <a:srgbClr val="000000"/>
                </a:solidFill>
                <a:latin typeface="+mj-lt"/>
                <a:ea typeface="Times New Roman" panose="02020603050405020304" pitchFamily="18" charset="0"/>
              </a:rPr>
              <a:t>Đưa</a:t>
            </a:r>
            <a:r>
              <a:rPr lang="en-US" sz="3700" b="1" dirty="0">
                <a:solidFill>
                  <a:srgbClr val="000000"/>
                </a:solidFill>
                <a:latin typeface="+mj-lt"/>
                <a:ea typeface="Times New Roman" panose="02020603050405020304" pitchFamily="18" charset="0"/>
              </a:rPr>
              <a:t> </a:t>
            </a:r>
            <a:r>
              <a:rPr lang="en-US" sz="3700" b="1" dirty="0" err="1">
                <a:solidFill>
                  <a:srgbClr val="000000"/>
                </a:solidFill>
                <a:latin typeface="+mj-lt"/>
                <a:ea typeface="Times New Roman" panose="02020603050405020304" pitchFamily="18" charset="0"/>
              </a:rPr>
              <a:t>vào</a:t>
            </a:r>
            <a:r>
              <a:rPr lang="en-US" sz="3700" b="1" dirty="0">
                <a:solidFill>
                  <a:srgbClr val="000000"/>
                </a:solidFill>
                <a:latin typeface="+mj-lt"/>
                <a:ea typeface="Times New Roman" panose="02020603050405020304" pitchFamily="18" charset="0"/>
              </a:rPr>
              <a:t> LLM </a:t>
            </a:r>
            <a:r>
              <a:rPr lang="en-US" sz="3700" b="1" dirty="0" err="1">
                <a:solidFill>
                  <a:srgbClr val="000000"/>
                </a:solidFill>
                <a:latin typeface="+mj-lt"/>
                <a:ea typeface="Times New Roman" panose="02020603050405020304" pitchFamily="18" charset="0"/>
              </a:rPr>
              <a:t>cùng</a:t>
            </a:r>
            <a:r>
              <a:rPr lang="en-US" sz="3700" b="1" dirty="0">
                <a:solidFill>
                  <a:srgbClr val="000000"/>
                </a:solidFill>
                <a:latin typeface="+mj-lt"/>
                <a:ea typeface="Times New Roman" panose="02020603050405020304" pitchFamily="18" charset="0"/>
              </a:rPr>
              <a:t> prompt</a:t>
            </a:r>
            <a:r>
              <a:rPr lang="en-US" sz="3700" b="1" dirty="0">
                <a:solidFill>
                  <a:srgbClr val="000000"/>
                </a:solidFill>
                <a:effectLst/>
                <a:latin typeface="+mj-lt"/>
                <a:ea typeface="Times New Roman" panose="02020603050405020304" pitchFamily="18" charset="0"/>
              </a:rPr>
              <a:t>: </a:t>
            </a:r>
          </a:p>
          <a:p>
            <a:pPr algn="just">
              <a:lnSpc>
                <a:spcPct val="150000"/>
              </a:lnSpc>
            </a:pPr>
            <a:r>
              <a:rPr lang="en-US" sz="3700" dirty="0" err="1">
                <a:solidFill>
                  <a:srgbClr val="000000"/>
                </a:solidFill>
                <a:effectLst/>
                <a:latin typeface="+mj-lt"/>
                <a:ea typeface="Times New Roman" panose="02020603050405020304" pitchFamily="18" charset="0"/>
              </a:rPr>
              <a:t>Hãy</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dựa</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vào</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tài</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liệu</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được</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cung</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cấp</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để</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trả</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lời</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câu</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hỏi</a:t>
            </a:r>
            <a:r>
              <a:rPr lang="en-US" sz="3700" dirty="0">
                <a:solidFill>
                  <a:srgbClr val="000000"/>
                </a:solidFill>
                <a:effectLst/>
                <a:latin typeface="+mj-lt"/>
                <a:ea typeface="Times New Roman" panose="02020603050405020304" pitchFamily="18" charset="0"/>
              </a:rPr>
              <a:t>:</a:t>
            </a:r>
            <a:endParaRPr lang="vi-VN" sz="3700" dirty="0">
              <a:solidFill>
                <a:srgbClr val="000000"/>
              </a:solidFill>
              <a:effectLst/>
              <a:latin typeface="+mj-lt"/>
              <a:ea typeface="SimSun" panose="02010600030101010101" pitchFamily="2" charset="-122"/>
            </a:endParaRPr>
          </a:p>
          <a:p>
            <a:pPr algn="just">
              <a:lnSpc>
                <a:spcPct val="150000"/>
              </a:lnSpc>
            </a:pPr>
            <a:r>
              <a:rPr lang="en-US" sz="3700" b="1" dirty="0" err="1">
                <a:solidFill>
                  <a:srgbClr val="000000"/>
                </a:solidFill>
                <a:effectLst/>
                <a:latin typeface="+mj-lt"/>
                <a:ea typeface="Times New Roman" panose="02020603050405020304" pitchFamily="18" charset="0"/>
              </a:rPr>
              <a:t>Câu</a:t>
            </a:r>
            <a:r>
              <a:rPr lang="en-US" sz="3700" b="1" dirty="0">
                <a:solidFill>
                  <a:srgbClr val="000000"/>
                </a:solidFill>
                <a:effectLst/>
                <a:latin typeface="+mj-lt"/>
                <a:ea typeface="Times New Roman" panose="02020603050405020304" pitchFamily="18" charset="0"/>
              </a:rPr>
              <a:t> </a:t>
            </a:r>
            <a:r>
              <a:rPr lang="en-US" sz="3700" b="1" dirty="0" err="1">
                <a:solidFill>
                  <a:srgbClr val="000000"/>
                </a:solidFill>
                <a:effectLst/>
                <a:latin typeface="+mj-lt"/>
                <a:ea typeface="Times New Roman" panose="02020603050405020304" pitchFamily="18" charset="0"/>
              </a:rPr>
              <a:t>hỏi</a:t>
            </a:r>
            <a:r>
              <a:rPr lang="en-US" sz="3700" b="1" dirty="0">
                <a:solidFill>
                  <a:srgbClr val="000000"/>
                </a:solidFill>
                <a:effectLst/>
                <a:latin typeface="+mj-lt"/>
                <a:ea typeface="Times New Roman" panose="02020603050405020304" pitchFamily="18" charset="0"/>
              </a:rPr>
              <a:t>:</a:t>
            </a:r>
            <a:r>
              <a:rPr lang="en-US" sz="3700" dirty="0">
                <a:solidFill>
                  <a:srgbClr val="000000"/>
                </a:solidFill>
                <a:effectLst/>
                <a:latin typeface="+mj-lt"/>
                <a:ea typeface="Times New Roman" panose="02020603050405020304" pitchFamily="18" charset="0"/>
              </a:rPr>
              <a:t> </a:t>
            </a:r>
            <a:r>
              <a:rPr lang="en-US" sz="3700" dirty="0" err="1">
                <a:solidFill>
                  <a:srgbClr val="000000"/>
                </a:solidFill>
                <a:latin typeface="+mj-lt"/>
                <a:ea typeface="Times New Roman" panose="02020603050405020304" pitchFamily="18" charset="0"/>
              </a:rPr>
              <a:t>n</a:t>
            </a:r>
            <a:r>
              <a:rPr lang="en-US" sz="3700" dirty="0" err="1">
                <a:solidFill>
                  <a:srgbClr val="000000"/>
                </a:solidFill>
                <a:effectLst/>
                <a:latin typeface="+mj-lt"/>
                <a:ea typeface="Times New Roman" panose="02020603050405020304" pitchFamily="18" charset="0"/>
              </a:rPr>
              <a:t>gành</a:t>
            </a:r>
            <a:r>
              <a:rPr lang="en-US" sz="3700" dirty="0">
                <a:solidFill>
                  <a:srgbClr val="000000"/>
                </a:solidFill>
                <a:effectLst/>
                <a:latin typeface="+mj-lt"/>
                <a:ea typeface="Times New Roman" panose="02020603050405020304" pitchFamily="18" charset="0"/>
              </a:rPr>
              <a:t> </a:t>
            </a:r>
            <a:r>
              <a:rPr lang="en-US" sz="3700" dirty="0" err="1">
                <a:solidFill>
                  <a:srgbClr val="000000"/>
                </a:solidFill>
                <a:latin typeface="+mj-lt"/>
                <a:ea typeface="Times New Roman" panose="02020603050405020304" pitchFamily="18" charset="0"/>
              </a:rPr>
              <a:t>c</a:t>
            </a:r>
            <a:r>
              <a:rPr lang="en-US" sz="3700" dirty="0" err="1">
                <a:solidFill>
                  <a:srgbClr val="000000"/>
                </a:solidFill>
                <a:effectLst/>
                <a:latin typeface="+mj-lt"/>
                <a:ea typeface="Times New Roman" panose="02020603050405020304" pitchFamily="18" charset="0"/>
              </a:rPr>
              <a:t>ông</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nghệ</a:t>
            </a:r>
            <a:r>
              <a:rPr lang="en-US" sz="3700" dirty="0">
                <a:solidFill>
                  <a:srgbClr val="000000"/>
                </a:solidFill>
                <a:effectLst/>
                <a:latin typeface="+mj-lt"/>
                <a:ea typeface="Times New Roman" panose="02020603050405020304" pitchFamily="18" charset="0"/>
              </a:rPr>
              <a:t> </a:t>
            </a:r>
            <a:r>
              <a:rPr lang="en-US" sz="3700" dirty="0" err="1">
                <a:solidFill>
                  <a:srgbClr val="000000"/>
                </a:solidFill>
                <a:latin typeface="+mj-lt"/>
                <a:ea typeface="Times New Roman" panose="02020603050405020304" pitchFamily="18" charset="0"/>
              </a:rPr>
              <a:t>t</a:t>
            </a:r>
            <a:r>
              <a:rPr lang="en-US" sz="3700" dirty="0" err="1">
                <a:solidFill>
                  <a:srgbClr val="000000"/>
                </a:solidFill>
                <a:effectLst/>
                <a:latin typeface="+mj-lt"/>
                <a:ea typeface="Times New Roman" panose="02020603050405020304" pitchFamily="18" charset="0"/>
              </a:rPr>
              <a:t>hông</a:t>
            </a:r>
            <a:r>
              <a:rPr lang="en-US" sz="3700" dirty="0">
                <a:solidFill>
                  <a:srgbClr val="000000"/>
                </a:solidFill>
                <a:effectLst/>
                <a:latin typeface="+mj-lt"/>
                <a:ea typeface="Times New Roman" panose="02020603050405020304" pitchFamily="18" charset="0"/>
              </a:rPr>
              <a:t> </a:t>
            </a:r>
            <a:r>
              <a:rPr lang="en-US" sz="3700" dirty="0">
                <a:solidFill>
                  <a:srgbClr val="000000"/>
                </a:solidFill>
                <a:latin typeface="+mj-lt"/>
                <a:ea typeface="Times New Roman" panose="02020603050405020304" pitchFamily="18" charset="0"/>
              </a:rPr>
              <a:t>t</a:t>
            </a:r>
            <a:r>
              <a:rPr lang="en-US" sz="3700" dirty="0">
                <a:solidFill>
                  <a:srgbClr val="000000"/>
                </a:solidFill>
                <a:effectLst/>
                <a:latin typeface="+mj-lt"/>
                <a:ea typeface="Times New Roman" panose="02020603050405020304" pitchFamily="18" charset="0"/>
              </a:rPr>
              <a:t>in </a:t>
            </a:r>
            <a:r>
              <a:rPr lang="en-US" sz="3700" dirty="0" err="1">
                <a:solidFill>
                  <a:srgbClr val="000000"/>
                </a:solidFill>
                <a:effectLst/>
                <a:latin typeface="+mj-lt"/>
                <a:ea typeface="Times New Roman" panose="02020603050405020304" pitchFamily="18" charset="0"/>
              </a:rPr>
              <a:t>thuộc</a:t>
            </a:r>
            <a:r>
              <a:rPr lang="en-US" sz="3700" dirty="0">
                <a:solidFill>
                  <a:srgbClr val="000000"/>
                </a:solidFill>
                <a:effectLst/>
                <a:latin typeface="+mj-lt"/>
                <a:ea typeface="Times New Roman" panose="02020603050405020304" pitchFamily="18" charset="0"/>
              </a:rPr>
              <a:t> khoa </a:t>
            </a:r>
            <a:r>
              <a:rPr lang="en-US" sz="3700" dirty="0" err="1">
                <a:solidFill>
                  <a:srgbClr val="000000"/>
                </a:solidFill>
                <a:effectLst/>
                <a:latin typeface="+mj-lt"/>
                <a:ea typeface="Times New Roman" panose="02020603050405020304" pitchFamily="18" charset="0"/>
              </a:rPr>
              <a:t>nào</a:t>
            </a:r>
            <a:r>
              <a:rPr lang="en-US" sz="3700" dirty="0">
                <a:solidFill>
                  <a:srgbClr val="000000"/>
                </a:solidFill>
                <a:effectLst/>
                <a:latin typeface="+mj-lt"/>
                <a:ea typeface="Times New Roman" panose="02020603050405020304" pitchFamily="18" charset="0"/>
              </a:rPr>
              <a:t>?</a:t>
            </a:r>
            <a:endParaRPr lang="vi-VN" sz="3700" dirty="0">
              <a:solidFill>
                <a:srgbClr val="000000"/>
              </a:solidFill>
              <a:effectLst/>
              <a:latin typeface="+mj-lt"/>
              <a:ea typeface="SimSun" panose="02010600030101010101" pitchFamily="2" charset="-122"/>
            </a:endParaRPr>
          </a:p>
          <a:p>
            <a:pPr algn="just">
              <a:lnSpc>
                <a:spcPct val="150000"/>
              </a:lnSpc>
            </a:pPr>
            <a:r>
              <a:rPr lang="en-US" sz="3700" b="1" dirty="0" err="1">
                <a:solidFill>
                  <a:srgbClr val="000000"/>
                </a:solidFill>
                <a:effectLst/>
                <a:latin typeface="+mj-lt"/>
                <a:ea typeface="Times New Roman" panose="02020603050405020304" pitchFamily="18" charset="0"/>
              </a:rPr>
              <a:t>Tài</a:t>
            </a:r>
            <a:r>
              <a:rPr lang="en-US" sz="3700" b="1" dirty="0">
                <a:solidFill>
                  <a:srgbClr val="000000"/>
                </a:solidFill>
                <a:effectLst/>
                <a:latin typeface="+mj-lt"/>
                <a:ea typeface="Times New Roman" panose="02020603050405020304" pitchFamily="18" charset="0"/>
              </a:rPr>
              <a:t> </a:t>
            </a:r>
            <a:r>
              <a:rPr lang="en-US" sz="3700" b="1" dirty="0" err="1">
                <a:solidFill>
                  <a:srgbClr val="000000"/>
                </a:solidFill>
                <a:effectLst/>
                <a:latin typeface="+mj-lt"/>
                <a:ea typeface="Times New Roman" panose="02020603050405020304" pitchFamily="18" charset="0"/>
              </a:rPr>
              <a:t>liệu</a:t>
            </a:r>
            <a:r>
              <a:rPr lang="en-US" sz="3700" b="1" dirty="0">
                <a:solidFill>
                  <a:srgbClr val="000000"/>
                </a:solidFill>
                <a:effectLst/>
                <a:latin typeface="+mj-lt"/>
                <a:ea typeface="Times New Roman" panose="02020603050405020304" pitchFamily="18" charset="0"/>
              </a:rPr>
              <a:t>:</a:t>
            </a:r>
            <a:endParaRPr lang="vi-VN" sz="3700" dirty="0">
              <a:solidFill>
                <a:srgbClr val="000000"/>
              </a:solidFill>
              <a:effectLst/>
              <a:latin typeface="+mj-lt"/>
              <a:ea typeface="SimSun" panose="02010600030101010101" pitchFamily="2" charset="-122"/>
            </a:endParaRPr>
          </a:p>
          <a:p>
            <a:pPr algn="just">
              <a:lnSpc>
                <a:spcPct val="150000"/>
              </a:lnSpc>
            </a:pPr>
            <a:r>
              <a:rPr lang="en-US" sz="3700" dirty="0">
                <a:solidFill>
                  <a:srgbClr val="000000"/>
                </a:solidFill>
                <a:effectLst/>
                <a:latin typeface="+mj-lt"/>
                <a:ea typeface="Times New Roman" panose="02020603050405020304" pitchFamily="18" charset="0"/>
              </a:rPr>
              <a:t>“</a:t>
            </a:r>
            <a:r>
              <a:rPr lang="en-US" sz="3700" dirty="0" err="1">
                <a:solidFill>
                  <a:srgbClr val="000000"/>
                </a:solidFill>
                <a:latin typeface="+mj-lt"/>
                <a:ea typeface="Times New Roman" panose="02020603050405020304" pitchFamily="18" charset="0"/>
              </a:rPr>
              <a:t>n</a:t>
            </a:r>
            <a:r>
              <a:rPr lang="en-US" sz="3700" dirty="0" err="1">
                <a:solidFill>
                  <a:srgbClr val="000000"/>
                </a:solidFill>
                <a:effectLst/>
                <a:latin typeface="+mj-lt"/>
                <a:ea typeface="Times New Roman" panose="02020603050405020304" pitchFamily="18" charset="0"/>
              </a:rPr>
              <a:t>gành</a:t>
            </a:r>
            <a:r>
              <a:rPr lang="en-US" sz="3700" dirty="0">
                <a:solidFill>
                  <a:srgbClr val="000000"/>
                </a:solidFill>
                <a:effectLst/>
                <a:latin typeface="+mj-lt"/>
                <a:ea typeface="Times New Roman" panose="02020603050405020304" pitchFamily="18" charset="0"/>
              </a:rPr>
              <a:t> </a:t>
            </a:r>
            <a:r>
              <a:rPr lang="en-US" sz="3700" dirty="0" err="1">
                <a:solidFill>
                  <a:srgbClr val="000000"/>
                </a:solidFill>
                <a:latin typeface="+mj-lt"/>
                <a:ea typeface="Times New Roman" panose="02020603050405020304" pitchFamily="18" charset="0"/>
              </a:rPr>
              <a:t>c</a:t>
            </a:r>
            <a:r>
              <a:rPr lang="en-US" sz="3700" dirty="0" err="1">
                <a:solidFill>
                  <a:srgbClr val="000000"/>
                </a:solidFill>
                <a:effectLst/>
                <a:latin typeface="+mj-lt"/>
                <a:ea typeface="Times New Roman" panose="02020603050405020304" pitchFamily="18" charset="0"/>
              </a:rPr>
              <a:t>ông</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nghệ</a:t>
            </a:r>
            <a:r>
              <a:rPr lang="en-US" sz="3700" dirty="0">
                <a:solidFill>
                  <a:srgbClr val="000000"/>
                </a:solidFill>
                <a:effectLst/>
                <a:latin typeface="+mj-lt"/>
                <a:ea typeface="Times New Roman" panose="02020603050405020304" pitchFamily="18" charset="0"/>
              </a:rPr>
              <a:t> </a:t>
            </a:r>
            <a:r>
              <a:rPr lang="en-US" sz="3700" dirty="0" err="1">
                <a:solidFill>
                  <a:srgbClr val="000000"/>
                </a:solidFill>
                <a:latin typeface="+mj-lt"/>
                <a:ea typeface="Times New Roman" panose="02020603050405020304" pitchFamily="18" charset="0"/>
              </a:rPr>
              <a:t>t</a:t>
            </a:r>
            <a:r>
              <a:rPr lang="en-US" sz="3700" dirty="0" err="1">
                <a:solidFill>
                  <a:srgbClr val="000000"/>
                </a:solidFill>
                <a:effectLst/>
                <a:latin typeface="+mj-lt"/>
                <a:ea typeface="Times New Roman" panose="02020603050405020304" pitchFamily="18" charset="0"/>
              </a:rPr>
              <a:t>hông</a:t>
            </a:r>
            <a:r>
              <a:rPr lang="en-US" sz="3700" dirty="0">
                <a:solidFill>
                  <a:srgbClr val="000000"/>
                </a:solidFill>
                <a:effectLst/>
                <a:latin typeface="+mj-lt"/>
                <a:ea typeface="Times New Roman" panose="02020603050405020304" pitchFamily="18" charset="0"/>
              </a:rPr>
              <a:t> tin </a:t>
            </a:r>
            <a:r>
              <a:rPr lang="en-US" sz="3700" dirty="0" err="1">
                <a:solidFill>
                  <a:srgbClr val="000000"/>
                </a:solidFill>
                <a:effectLst/>
                <a:latin typeface="+mj-lt"/>
                <a:ea typeface="Times New Roman" panose="02020603050405020304" pitchFamily="18" charset="0"/>
              </a:rPr>
              <a:t>thuộc</a:t>
            </a:r>
            <a:r>
              <a:rPr lang="en-US" sz="3700" dirty="0">
                <a:solidFill>
                  <a:srgbClr val="000000"/>
                </a:solidFill>
                <a:effectLst/>
                <a:latin typeface="+mj-lt"/>
                <a:ea typeface="Times New Roman" panose="02020603050405020304" pitchFamily="18" charset="0"/>
              </a:rPr>
              <a:t> khoa </a:t>
            </a:r>
            <a:r>
              <a:rPr lang="en-US" sz="3700" dirty="0" err="1">
                <a:solidFill>
                  <a:srgbClr val="000000"/>
                </a:solidFill>
                <a:latin typeface="+mj-lt"/>
                <a:ea typeface="Times New Roman" panose="02020603050405020304" pitchFamily="18" charset="0"/>
              </a:rPr>
              <a:t>c</a:t>
            </a:r>
            <a:r>
              <a:rPr lang="en-US" sz="3700" dirty="0" err="1">
                <a:solidFill>
                  <a:srgbClr val="000000"/>
                </a:solidFill>
                <a:effectLst/>
                <a:latin typeface="+mj-lt"/>
                <a:ea typeface="Times New Roman" panose="02020603050405020304" pitchFamily="18" charset="0"/>
              </a:rPr>
              <a:t>ông</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nghệ</a:t>
            </a:r>
            <a:r>
              <a:rPr lang="en-US" sz="3700" dirty="0">
                <a:solidFill>
                  <a:srgbClr val="000000"/>
                </a:solidFill>
                <a:effectLst/>
                <a:latin typeface="+mj-lt"/>
                <a:ea typeface="Times New Roman" panose="02020603050405020304" pitchFamily="18" charset="0"/>
              </a:rPr>
              <a:t> </a:t>
            </a:r>
            <a:r>
              <a:rPr lang="en-US" sz="3700" dirty="0" err="1">
                <a:solidFill>
                  <a:srgbClr val="000000"/>
                </a:solidFill>
                <a:latin typeface="+mj-lt"/>
                <a:ea typeface="Times New Roman" panose="02020603050405020304" pitchFamily="18" charset="0"/>
              </a:rPr>
              <a:t>t</a:t>
            </a:r>
            <a:r>
              <a:rPr lang="en-US" sz="3700" dirty="0" err="1">
                <a:solidFill>
                  <a:srgbClr val="000000"/>
                </a:solidFill>
                <a:effectLst/>
                <a:latin typeface="+mj-lt"/>
                <a:ea typeface="Times New Roman" panose="02020603050405020304" pitchFamily="18" charset="0"/>
              </a:rPr>
              <a:t>hông</a:t>
            </a:r>
            <a:r>
              <a:rPr lang="en-US" sz="3700" dirty="0">
                <a:solidFill>
                  <a:srgbClr val="000000"/>
                </a:solidFill>
                <a:effectLst/>
                <a:latin typeface="+mj-lt"/>
                <a:ea typeface="Times New Roman" panose="02020603050405020304" pitchFamily="18" charset="0"/>
              </a:rPr>
              <a:t> tin”</a:t>
            </a:r>
            <a:endParaRPr lang="vi-VN" sz="3700" dirty="0">
              <a:solidFill>
                <a:srgbClr val="000000"/>
              </a:solidFill>
              <a:effectLst/>
              <a:latin typeface="+mj-lt"/>
              <a:ea typeface="SimSun" panose="02010600030101010101" pitchFamily="2" charset="-122"/>
            </a:endParaRPr>
          </a:p>
          <a:p>
            <a:pPr algn="just">
              <a:lnSpc>
                <a:spcPct val="150000"/>
              </a:lnSpc>
            </a:pPr>
            <a:r>
              <a:rPr lang="en-US" sz="3700" dirty="0">
                <a:solidFill>
                  <a:srgbClr val="000000"/>
                </a:solidFill>
                <a:effectLst/>
                <a:latin typeface="+mj-lt"/>
                <a:ea typeface="Times New Roman" panose="02020603050405020304" pitchFamily="18" charset="0"/>
              </a:rPr>
              <a:t>“</a:t>
            </a:r>
            <a:r>
              <a:rPr lang="en-US" sz="3700" dirty="0" err="1">
                <a:solidFill>
                  <a:srgbClr val="000000"/>
                </a:solidFill>
                <a:latin typeface="+mj-lt"/>
                <a:ea typeface="Times New Roman" panose="02020603050405020304" pitchFamily="18" charset="0"/>
              </a:rPr>
              <a:t>n</a:t>
            </a:r>
            <a:r>
              <a:rPr lang="en-US" sz="3700" dirty="0" err="1">
                <a:solidFill>
                  <a:srgbClr val="000000"/>
                </a:solidFill>
                <a:effectLst/>
                <a:latin typeface="+mj-lt"/>
                <a:ea typeface="Times New Roman" panose="02020603050405020304" pitchFamily="18" charset="0"/>
              </a:rPr>
              <a:t>gành</a:t>
            </a:r>
            <a:r>
              <a:rPr lang="en-US" sz="3700" dirty="0">
                <a:solidFill>
                  <a:srgbClr val="000000"/>
                </a:solidFill>
                <a:effectLst/>
                <a:latin typeface="+mj-lt"/>
                <a:ea typeface="Times New Roman" panose="02020603050405020304" pitchFamily="18" charset="0"/>
              </a:rPr>
              <a:t> </a:t>
            </a:r>
            <a:r>
              <a:rPr lang="en-US" sz="3700" dirty="0" err="1">
                <a:solidFill>
                  <a:srgbClr val="000000"/>
                </a:solidFill>
                <a:latin typeface="+mj-lt"/>
                <a:ea typeface="Times New Roman" panose="02020603050405020304" pitchFamily="18" charset="0"/>
              </a:rPr>
              <a:t>c</a:t>
            </a:r>
            <a:r>
              <a:rPr lang="en-US" sz="3700" dirty="0" err="1">
                <a:solidFill>
                  <a:srgbClr val="000000"/>
                </a:solidFill>
                <a:effectLst/>
                <a:latin typeface="+mj-lt"/>
                <a:ea typeface="Times New Roman" panose="02020603050405020304" pitchFamily="18" charset="0"/>
              </a:rPr>
              <a:t>ông</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nghệ</a:t>
            </a:r>
            <a:r>
              <a:rPr lang="en-US" sz="3700" dirty="0">
                <a:solidFill>
                  <a:srgbClr val="000000"/>
                </a:solidFill>
                <a:effectLst/>
                <a:latin typeface="+mj-lt"/>
                <a:ea typeface="Times New Roman" panose="02020603050405020304" pitchFamily="18" charset="0"/>
              </a:rPr>
              <a:t> </a:t>
            </a:r>
            <a:r>
              <a:rPr lang="en-US" sz="3700" dirty="0" err="1">
                <a:solidFill>
                  <a:srgbClr val="000000"/>
                </a:solidFill>
                <a:latin typeface="+mj-lt"/>
                <a:ea typeface="Times New Roman" panose="02020603050405020304" pitchFamily="18" charset="0"/>
              </a:rPr>
              <a:t>k</a:t>
            </a:r>
            <a:r>
              <a:rPr lang="en-US" sz="3700" dirty="0" err="1">
                <a:solidFill>
                  <a:srgbClr val="000000"/>
                </a:solidFill>
                <a:effectLst/>
                <a:latin typeface="+mj-lt"/>
                <a:ea typeface="Times New Roman" panose="02020603050405020304" pitchFamily="18" charset="0"/>
              </a:rPr>
              <a:t>ỹ</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thuật</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cơ</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khí</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thuộc</a:t>
            </a:r>
            <a:r>
              <a:rPr lang="en-US" sz="3700" dirty="0">
                <a:solidFill>
                  <a:srgbClr val="000000"/>
                </a:solidFill>
                <a:effectLst/>
                <a:latin typeface="+mj-lt"/>
                <a:ea typeface="Times New Roman" panose="02020603050405020304" pitchFamily="18" charset="0"/>
              </a:rPr>
              <a:t> khoa </a:t>
            </a:r>
            <a:r>
              <a:rPr lang="en-US" sz="3700" dirty="0" err="1">
                <a:solidFill>
                  <a:srgbClr val="000000"/>
                </a:solidFill>
                <a:latin typeface="+mj-lt"/>
                <a:ea typeface="Times New Roman" panose="02020603050405020304" pitchFamily="18" charset="0"/>
              </a:rPr>
              <a:t>c</a:t>
            </a:r>
            <a:r>
              <a:rPr lang="en-US" sz="3700" dirty="0" err="1">
                <a:solidFill>
                  <a:srgbClr val="000000"/>
                </a:solidFill>
                <a:effectLst/>
                <a:latin typeface="+mj-lt"/>
                <a:ea typeface="Times New Roman" panose="02020603050405020304" pitchFamily="18" charset="0"/>
              </a:rPr>
              <a:t>ơ</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khí</a:t>
            </a:r>
            <a:r>
              <a:rPr lang="en-US" sz="3700" dirty="0">
                <a:solidFill>
                  <a:srgbClr val="000000"/>
                </a:solidFill>
                <a:effectLst/>
                <a:latin typeface="+mj-lt"/>
                <a:ea typeface="Times New Roman" panose="02020603050405020304" pitchFamily="18" charset="0"/>
              </a:rPr>
              <a:t> – </a:t>
            </a:r>
            <a:r>
              <a:rPr lang="en-US" sz="3700" dirty="0" err="1">
                <a:solidFill>
                  <a:srgbClr val="000000"/>
                </a:solidFill>
                <a:latin typeface="+mj-lt"/>
                <a:ea typeface="Times New Roman" panose="02020603050405020304" pitchFamily="18" charset="0"/>
              </a:rPr>
              <a:t>c</a:t>
            </a:r>
            <a:r>
              <a:rPr lang="en-US" sz="3700" dirty="0" err="1">
                <a:solidFill>
                  <a:srgbClr val="000000"/>
                </a:solidFill>
                <a:effectLst/>
                <a:latin typeface="+mj-lt"/>
                <a:ea typeface="Times New Roman" panose="02020603050405020304" pitchFamily="18" charset="0"/>
              </a:rPr>
              <a:t>ông</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nghệ</a:t>
            </a:r>
            <a:r>
              <a:rPr lang="en-US" sz="3700" dirty="0">
                <a:solidFill>
                  <a:srgbClr val="000000"/>
                </a:solidFill>
                <a:effectLst/>
                <a:latin typeface="+mj-lt"/>
                <a:ea typeface="Times New Roman" panose="02020603050405020304" pitchFamily="18" charset="0"/>
              </a:rPr>
              <a:t>”</a:t>
            </a:r>
            <a:endParaRPr lang="vi-VN" sz="3700" dirty="0">
              <a:solidFill>
                <a:srgbClr val="000000"/>
              </a:solidFill>
              <a:effectLst/>
              <a:latin typeface="+mj-lt"/>
              <a:ea typeface="SimSun" panose="02010600030101010101" pitchFamily="2" charset="-122"/>
            </a:endParaRPr>
          </a:p>
          <a:p>
            <a:pPr algn="just">
              <a:lnSpc>
                <a:spcPct val="150000"/>
              </a:lnSpc>
            </a:pPr>
            <a:r>
              <a:rPr lang="en-US" sz="3700" b="1" dirty="0" err="1">
                <a:solidFill>
                  <a:srgbClr val="000000"/>
                </a:solidFill>
                <a:effectLst/>
                <a:latin typeface="+mj-lt"/>
                <a:ea typeface="Times New Roman" panose="02020603050405020304" pitchFamily="18" charset="0"/>
              </a:rPr>
              <a:t>Phản</a:t>
            </a:r>
            <a:r>
              <a:rPr lang="en-US" sz="3700" b="1" dirty="0">
                <a:solidFill>
                  <a:srgbClr val="000000"/>
                </a:solidFill>
                <a:effectLst/>
                <a:latin typeface="+mj-lt"/>
                <a:ea typeface="Times New Roman" panose="02020603050405020304" pitchFamily="18" charset="0"/>
              </a:rPr>
              <a:t> </a:t>
            </a:r>
            <a:r>
              <a:rPr lang="en-US" sz="3700" b="1" dirty="0" err="1">
                <a:solidFill>
                  <a:srgbClr val="000000"/>
                </a:solidFill>
                <a:effectLst/>
                <a:latin typeface="+mj-lt"/>
                <a:ea typeface="Times New Roman" panose="02020603050405020304" pitchFamily="18" charset="0"/>
              </a:rPr>
              <a:t>hồi</a:t>
            </a:r>
            <a:r>
              <a:rPr lang="en-US" sz="3700" b="1" dirty="0">
                <a:solidFill>
                  <a:srgbClr val="000000"/>
                </a:solidFill>
                <a:effectLst/>
                <a:latin typeface="+mj-lt"/>
                <a:ea typeface="Times New Roman" panose="02020603050405020304" pitchFamily="18" charset="0"/>
              </a:rPr>
              <a:t> </a:t>
            </a:r>
            <a:r>
              <a:rPr lang="en-US" sz="3700" b="1" dirty="0" err="1">
                <a:solidFill>
                  <a:srgbClr val="000000"/>
                </a:solidFill>
                <a:effectLst/>
                <a:latin typeface="+mj-lt"/>
                <a:ea typeface="Times New Roman" panose="02020603050405020304" pitchFamily="18" charset="0"/>
              </a:rPr>
              <a:t>từ</a:t>
            </a:r>
            <a:r>
              <a:rPr lang="en-US" sz="3700" b="1" dirty="0">
                <a:solidFill>
                  <a:srgbClr val="000000"/>
                </a:solidFill>
                <a:effectLst/>
                <a:latin typeface="+mj-lt"/>
                <a:ea typeface="Times New Roman" panose="02020603050405020304" pitchFamily="18" charset="0"/>
              </a:rPr>
              <a:t> LLM: </a:t>
            </a:r>
            <a:r>
              <a:rPr lang="en-US" sz="3700" dirty="0" err="1">
                <a:solidFill>
                  <a:srgbClr val="000000"/>
                </a:solidFill>
                <a:effectLst/>
                <a:latin typeface="+mj-lt"/>
                <a:ea typeface="Times New Roman" panose="02020603050405020304" pitchFamily="18" charset="0"/>
              </a:rPr>
              <a:t>Ngành</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Công</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nghệ</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Thông</a:t>
            </a:r>
            <a:r>
              <a:rPr lang="en-US" sz="3700" dirty="0">
                <a:solidFill>
                  <a:srgbClr val="000000"/>
                </a:solidFill>
                <a:effectLst/>
                <a:latin typeface="+mj-lt"/>
                <a:ea typeface="Times New Roman" panose="02020603050405020304" pitchFamily="18" charset="0"/>
              </a:rPr>
              <a:t> Tin </a:t>
            </a:r>
            <a:r>
              <a:rPr lang="en-US" sz="3700" dirty="0" err="1">
                <a:solidFill>
                  <a:srgbClr val="000000"/>
                </a:solidFill>
                <a:effectLst/>
                <a:latin typeface="+mj-lt"/>
                <a:ea typeface="Times New Roman" panose="02020603050405020304" pitchFamily="18" charset="0"/>
              </a:rPr>
              <a:t>thuộc</a:t>
            </a:r>
            <a:r>
              <a:rPr lang="en-US" sz="3700" dirty="0">
                <a:solidFill>
                  <a:srgbClr val="000000"/>
                </a:solidFill>
                <a:effectLst/>
                <a:latin typeface="+mj-lt"/>
                <a:ea typeface="Times New Roman" panose="02020603050405020304" pitchFamily="18" charset="0"/>
              </a:rPr>
              <a:t> khoa </a:t>
            </a:r>
            <a:r>
              <a:rPr lang="en-US" sz="3700" dirty="0" err="1">
                <a:solidFill>
                  <a:srgbClr val="000000"/>
                </a:solidFill>
                <a:effectLst/>
                <a:latin typeface="+mj-lt"/>
                <a:ea typeface="Times New Roman" panose="02020603050405020304" pitchFamily="18" charset="0"/>
              </a:rPr>
              <a:t>Công</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nghệ</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Thông</a:t>
            </a:r>
            <a:r>
              <a:rPr lang="en-US" sz="3700" dirty="0">
                <a:solidFill>
                  <a:srgbClr val="000000"/>
                </a:solidFill>
                <a:effectLst/>
                <a:latin typeface="+mj-lt"/>
                <a:ea typeface="Times New Roman" panose="02020603050405020304" pitchFamily="18" charset="0"/>
              </a:rPr>
              <a:t> Tin</a:t>
            </a:r>
            <a:endParaRPr lang="vi-VN" sz="3700" dirty="0">
              <a:solidFill>
                <a:srgbClr val="000000"/>
              </a:solidFill>
              <a:effectLst/>
              <a:latin typeface="+mj-lt"/>
              <a:ea typeface="SimSun" panose="02010600030101010101" pitchFamily="2" charset="-122"/>
            </a:endParaRPr>
          </a:p>
        </p:txBody>
      </p:sp>
      <p:sp>
        <p:nvSpPr>
          <p:cNvPr id="5" name="Slide Number Placeholder 4">
            <a:extLst>
              <a:ext uri="{FF2B5EF4-FFF2-40B4-BE49-F238E27FC236}">
                <a16:creationId xmlns:a16="http://schemas.microsoft.com/office/drawing/2014/main" id="{9D01EDDA-8A58-469F-900D-4008F386E8C3}"/>
              </a:ext>
            </a:extLst>
          </p:cNvPr>
          <p:cNvSpPr>
            <a:spLocks noGrp="1"/>
          </p:cNvSpPr>
          <p:nvPr>
            <p:ph type="sldNum" sz="quarter" idx="12"/>
          </p:nvPr>
        </p:nvSpPr>
        <p:spPr/>
        <p:txBody>
          <a:bodyPr/>
          <a:lstStyle/>
          <a:p>
            <a:fld id="{B6F15528-21DE-4FAA-801E-634DDDAF4B2B}" type="slidenum">
              <a:rPr lang="en-US" sz="3000" smtClean="0"/>
              <a:t>10</a:t>
            </a:fld>
            <a:endParaRPr lang="en-US" sz="3000"/>
          </a:p>
        </p:txBody>
      </p:sp>
    </p:spTree>
    <p:extLst>
      <p:ext uri="{BB962C8B-B14F-4D97-AF65-F5344CB8AC3E}">
        <p14:creationId xmlns:p14="http://schemas.microsoft.com/office/powerpoint/2010/main" val="6728284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C213E531-1579-46E4-BEBB-E331C9C9340B}"/>
              </a:ext>
            </a:extLst>
          </p:cNvPr>
          <p:cNvSpPr txBox="1"/>
          <p:nvPr/>
        </p:nvSpPr>
        <p:spPr>
          <a:xfrm>
            <a:off x="381000" y="0"/>
            <a:ext cx="17145000" cy="1132939"/>
          </a:xfrm>
          <a:prstGeom prst="rect">
            <a:avLst/>
          </a:prstGeom>
        </p:spPr>
        <p:txBody>
          <a:bodyPr wrap="square" lIns="0" tIns="0" rIns="0" bIns="0" rtlCol="0" anchor="t">
            <a:spAutoFit/>
          </a:bodyPr>
          <a:lstStyle/>
          <a:p>
            <a:pPr>
              <a:lnSpc>
                <a:spcPct val="150000"/>
              </a:lnSpc>
            </a:pPr>
            <a:r>
              <a:rPr lang="en-US" sz="5600" b="1" dirty="0">
                <a:latin typeface="+mj-lt"/>
                <a:cs typeface="Times New Roman" panose="02020603050405020304" pitchFamily="18" charset="0"/>
              </a:rPr>
              <a:t>2.1 RAG(Retrieval-Augmented Generation)</a:t>
            </a:r>
          </a:p>
        </p:txBody>
      </p:sp>
      <p:pic>
        <p:nvPicPr>
          <p:cNvPr id="3" name="Picture 2">
            <a:extLst>
              <a:ext uri="{FF2B5EF4-FFF2-40B4-BE49-F238E27FC236}">
                <a16:creationId xmlns:a16="http://schemas.microsoft.com/office/drawing/2014/main" id="{FEAB59EF-57A8-447B-89EE-EA5702710C1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371600" y="1624012"/>
            <a:ext cx="5609472" cy="9323223"/>
          </a:xfrm>
          <a:prstGeom prst="rect">
            <a:avLst/>
          </a:prstGeom>
        </p:spPr>
      </p:pic>
      <p:pic>
        <p:nvPicPr>
          <p:cNvPr id="4" name="Picture 3">
            <a:extLst>
              <a:ext uri="{FF2B5EF4-FFF2-40B4-BE49-F238E27FC236}">
                <a16:creationId xmlns:a16="http://schemas.microsoft.com/office/drawing/2014/main" id="{289182E0-53BA-410A-8997-DDBF92E9161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014026" y="-1989961"/>
            <a:ext cx="4200545" cy="6981515"/>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3292315-005E-4CEB-8D6F-6FDB2B053314}"/>
                  </a:ext>
                </a:extLst>
              </p:cNvPr>
              <p:cNvSpPr txBox="1"/>
              <p:nvPr/>
            </p:nvSpPr>
            <p:spPr>
              <a:xfrm>
                <a:off x="1143000" y="1496033"/>
                <a:ext cx="14630400" cy="6253315"/>
              </a:xfrm>
              <a:prstGeom prst="rect">
                <a:avLst/>
              </a:prstGeom>
              <a:noFill/>
            </p:spPr>
            <p:txBody>
              <a:bodyPr wrap="square" rtlCol="0">
                <a:spAutoFit/>
              </a:bodyPr>
              <a:lstStyle/>
              <a:p>
                <a:r>
                  <a:rPr lang="en-US" sz="3700" b="1" dirty="0" err="1">
                    <a:latin typeface="+mj-lt"/>
                    <a:cs typeface="Times New Roman" panose="02020603050405020304" pitchFamily="18" charset="0"/>
                  </a:rPr>
                  <a:t>Các</a:t>
                </a:r>
                <a:r>
                  <a:rPr lang="en-US" sz="3700" b="1" dirty="0">
                    <a:latin typeface="+mj-lt"/>
                    <a:cs typeface="Times New Roman" panose="02020603050405020304" pitchFamily="18" charset="0"/>
                  </a:rPr>
                  <a:t> </a:t>
                </a:r>
                <a:r>
                  <a:rPr lang="en-US" sz="3700" b="1" dirty="0" err="1">
                    <a:latin typeface="+mj-lt"/>
                    <a:cs typeface="Times New Roman" panose="02020603050405020304" pitchFamily="18" charset="0"/>
                  </a:rPr>
                  <a:t>phương</a:t>
                </a:r>
                <a:r>
                  <a:rPr lang="en-US" sz="3700" b="1" dirty="0">
                    <a:latin typeface="+mj-lt"/>
                    <a:cs typeface="Times New Roman" panose="02020603050405020304" pitchFamily="18" charset="0"/>
                  </a:rPr>
                  <a:t> </a:t>
                </a:r>
                <a:r>
                  <a:rPr lang="en-US" sz="3700" b="1" dirty="0" err="1">
                    <a:latin typeface="+mj-lt"/>
                    <a:cs typeface="Times New Roman" panose="02020603050405020304" pitchFamily="18" charset="0"/>
                  </a:rPr>
                  <a:t>pháp</a:t>
                </a:r>
                <a:r>
                  <a:rPr lang="en-US" sz="3700" b="1" dirty="0">
                    <a:latin typeface="+mj-lt"/>
                    <a:cs typeface="Times New Roman" panose="02020603050405020304" pitchFamily="18" charset="0"/>
                  </a:rPr>
                  <a:t> </a:t>
                </a:r>
                <a:r>
                  <a:rPr lang="en-US" sz="3700" b="1" dirty="0" err="1">
                    <a:latin typeface="+mj-lt"/>
                    <a:cs typeface="Times New Roman" panose="02020603050405020304" pitchFamily="18" charset="0"/>
                  </a:rPr>
                  <a:t>tối</a:t>
                </a:r>
                <a:r>
                  <a:rPr lang="en-US" sz="3700" b="1" dirty="0">
                    <a:latin typeface="+mj-lt"/>
                    <a:cs typeface="Times New Roman" panose="02020603050405020304" pitchFamily="18" charset="0"/>
                  </a:rPr>
                  <a:t> </a:t>
                </a:r>
                <a:r>
                  <a:rPr lang="en-US" sz="3700" b="1" dirty="0" err="1">
                    <a:latin typeface="+mj-lt"/>
                    <a:cs typeface="Times New Roman" panose="02020603050405020304" pitchFamily="18" charset="0"/>
                  </a:rPr>
                  <a:t>ưu</a:t>
                </a:r>
                <a:r>
                  <a:rPr lang="en-US" sz="3700" b="1" dirty="0">
                    <a:latin typeface="+mj-lt"/>
                    <a:cs typeface="Times New Roman" panose="02020603050405020304" pitchFamily="18" charset="0"/>
                  </a:rPr>
                  <a:t> RAG</a:t>
                </a:r>
                <a:endParaRPr lang="en-US" sz="3700" dirty="0">
                  <a:latin typeface="+mj-lt"/>
                  <a:cs typeface="Times New Roman" panose="02020603050405020304" pitchFamily="18" charset="0"/>
                </a:endParaRPr>
              </a:p>
              <a:p>
                <a:pPr marL="514350" indent="-514350">
                  <a:buFont typeface="Arial" panose="020B0604020202020204" pitchFamily="34" charset="0"/>
                  <a:buChar char="•"/>
                </a:pPr>
                <a:r>
                  <a:rPr lang="en-US" sz="3700" b="1" dirty="0" err="1">
                    <a:latin typeface="+mj-lt"/>
                    <a:cs typeface="Times New Roman" panose="02020603050405020304" pitchFamily="18" charset="0"/>
                  </a:rPr>
                  <a:t>Sử</a:t>
                </a:r>
                <a:r>
                  <a:rPr lang="en-US" sz="3700" b="1" dirty="0">
                    <a:latin typeface="+mj-lt"/>
                    <a:cs typeface="Times New Roman" panose="02020603050405020304" pitchFamily="18" charset="0"/>
                  </a:rPr>
                  <a:t> </a:t>
                </a:r>
                <a:r>
                  <a:rPr lang="en-US" sz="3700" b="1" dirty="0" err="1">
                    <a:latin typeface="+mj-lt"/>
                    <a:cs typeface="Times New Roman" panose="02020603050405020304" pitchFamily="18" charset="0"/>
                  </a:rPr>
                  <a:t>dụng</a:t>
                </a:r>
                <a:r>
                  <a:rPr lang="en-US" sz="3700" b="1" dirty="0">
                    <a:latin typeface="+mj-lt"/>
                    <a:cs typeface="Times New Roman" panose="02020603050405020304" pitchFamily="18" charset="0"/>
                  </a:rPr>
                  <a:t> </a:t>
                </a:r>
                <a:r>
                  <a:rPr lang="en-US" sz="3700" b="1" dirty="0" err="1">
                    <a:latin typeface="+mj-lt"/>
                    <a:cs typeface="Times New Roman" panose="02020603050405020304" pitchFamily="18" charset="0"/>
                  </a:rPr>
                  <a:t>chỉ</a:t>
                </a:r>
                <a:r>
                  <a:rPr lang="en-US" sz="3700" b="1" dirty="0">
                    <a:latin typeface="+mj-lt"/>
                    <a:cs typeface="Times New Roman" panose="02020603050405020304" pitchFamily="18" charset="0"/>
                  </a:rPr>
                  <a:t> </a:t>
                </a:r>
                <a:r>
                  <a:rPr lang="en-US" sz="3700" b="1" dirty="0" err="1">
                    <a:latin typeface="+mj-lt"/>
                    <a:cs typeface="Times New Roman" panose="02020603050405020304" pitchFamily="18" charset="0"/>
                  </a:rPr>
                  <a:t>mục</a:t>
                </a:r>
                <a:endParaRPr lang="en-US" sz="3700" b="1" dirty="0">
                  <a:latin typeface="+mj-lt"/>
                  <a:cs typeface="Times New Roman" panose="02020603050405020304" pitchFamily="18" charset="0"/>
                </a:endParaRPr>
              </a:p>
              <a:p>
                <a:pPr lvl="1"/>
                <a:r>
                  <a:rPr lang="en-US" sz="3700" dirty="0">
                    <a:latin typeface="+mj-lt"/>
                    <a:cs typeface="Times New Roman" panose="02020603050405020304" pitchFamily="18" charset="0"/>
                  </a:rPr>
                  <a:t>Vector index:</a:t>
                </a:r>
                <a:r>
                  <a:rPr lang="vi-VN" sz="3700" dirty="0">
                    <a:latin typeface="+mj-lt"/>
                    <a:cs typeface="Times New Roman" panose="02020603050405020304" pitchFamily="18" charset="0"/>
                  </a:rPr>
                  <a:t> Tìm kiếm vector tương tự hiệu quả. Cấu trúc đa lớp, lớp trên thưa hơn.</a:t>
                </a:r>
              </a:p>
              <a:p>
                <a:pPr lvl="1"/>
                <a:endParaRPr lang="en-US" sz="3700" dirty="0">
                  <a:latin typeface="+mj-lt"/>
                </a:endParaRPr>
              </a:p>
              <a:p>
                <a:pPr lvl="1" fontAlgn="base">
                  <a:lnSpc>
                    <a:spcPct val="150000"/>
                  </a:lnSpc>
                  <a:buSzPts val="1000"/>
                  <a:tabLst>
                    <a:tab pos="914400" algn="l"/>
                  </a:tabLst>
                </a:pPr>
                <a:r>
                  <a:rPr lang="en-US" sz="3700" b="1" dirty="0" err="1">
                    <a:solidFill>
                      <a:srgbClr val="000000"/>
                    </a:solidFill>
                    <a:effectLst/>
                    <a:latin typeface="+mj-lt"/>
                    <a:ea typeface="Times New Roman" panose="02020603050405020304" pitchFamily="18" charset="0"/>
                    <a:cs typeface="Times New Roman" panose="02020603050405020304" pitchFamily="18" charset="0"/>
                  </a:rPr>
                  <a:t>Ví</a:t>
                </a:r>
                <a:r>
                  <a:rPr lang="en-US" sz="3700" b="1" dirty="0">
                    <a:solidFill>
                      <a:srgbClr val="000000"/>
                    </a:solidFill>
                    <a:effectLst/>
                    <a:latin typeface="+mj-lt"/>
                    <a:ea typeface="Times New Roman" panose="02020603050405020304" pitchFamily="18" charset="0"/>
                    <a:cs typeface="Times New Roman" panose="02020603050405020304" pitchFamily="18" charset="0"/>
                  </a:rPr>
                  <a:t> </a:t>
                </a:r>
                <a:r>
                  <a:rPr lang="en-US" sz="3700" b="1" dirty="0" err="1">
                    <a:solidFill>
                      <a:srgbClr val="000000"/>
                    </a:solidFill>
                    <a:effectLst/>
                    <a:latin typeface="+mj-lt"/>
                    <a:ea typeface="Times New Roman" panose="02020603050405020304" pitchFamily="18" charset="0"/>
                    <a:cs typeface="Times New Roman" panose="02020603050405020304" pitchFamily="18" charset="0"/>
                  </a:rPr>
                  <a:t>dụ</a:t>
                </a:r>
                <a:r>
                  <a:rPr lang="en-US" sz="3700" b="1" dirty="0">
                    <a:solidFill>
                      <a:srgbClr val="000000"/>
                    </a:solidFill>
                    <a:effectLst/>
                    <a:latin typeface="+mj-lt"/>
                    <a:ea typeface="Times New Roman" panose="02020603050405020304" pitchFamily="18" charset="0"/>
                    <a:cs typeface="Times New Roman" panose="02020603050405020304" pitchFamily="18" charset="0"/>
                  </a:rPr>
                  <a:t>: </a:t>
                </a:r>
              </a:p>
              <a:p>
                <a:pPr lvl="1" fontAlgn="base">
                  <a:lnSpc>
                    <a:spcPct val="150000"/>
                  </a:lnSpc>
                  <a:buSzPts val="1000"/>
                  <a:tabLst>
                    <a:tab pos="914400" algn="l"/>
                  </a:tabLst>
                </a:pPr>
                <a:r>
                  <a:rPr lang="en-US" sz="3700" dirty="0" err="1">
                    <a:solidFill>
                      <a:srgbClr val="000000"/>
                    </a:solidFill>
                    <a:effectLst/>
                    <a:latin typeface="+mj-lt"/>
                    <a:ea typeface="Times New Roman" panose="02020603050405020304" pitchFamily="18" charset="0"/>
                    <a:cs typeface="Times New Roman" panose="02020603050405020304" pitchFamily="18" charset="0"/>
                  </a:rPr>
                  <a:t>Câu</a:t>
                </a:r>
                <a:r>
                  <a:rPr lang="en-US" sz="3700" dirty="0">
                    <a:solidFill>
                      <a:srgbClr val="000000"/>
                    </a:solidFill>
                    <a:effectLst/>
                    <a:latin typeface="+mj-lt"/>
                    <a:ea typeface="Times New Roman" panose="02020603050405020304" pitchFamily="18" charset="0"/>
                    <a:cs typeface="Times New Roman" panose="02020603050405020304" pitchFamily="18" charset="0"/>
                  </a:rPr>
                  <a:t> </a:t>
                </a:r>
                <a:r>
                  <a:rPr lang="en-US" sz="3700" dirty="0" err="1">
                    <a:solidFill>
                      <a:srgbClr val="000000"/>
                    </a:solidFill>
                    <a:effectLst/>
                    <a:latin typeface="+mj-lt"/>
                    <a:ea typeface="Times New Roman" panose="02020603050405020304" pitchFamily="18" charset="0"/>
                    <a:cs typeface="Times New Roman" panose="02020603050405020304" pitchFamily="18" charset="0"/>
                  </a:rPr>
                  <a:t>hỏi</a:t>
                </a:r>
                <a:r>
                  <a:rPr lang="en-US" sz="3700" dirty="0">
                    <a:solidFill>
                      <a:srgbClr val="000000"/>
                    </a:solidFill>
                    <a:effectLst/>
                    <a:latin typeface="+mj-lt"/>
                    <a:ea typeface="Times New Roman" panose="02020603050405020304" pitchFamily="18" charset="0"/>
                    <a:cs typeface="Times New Roman" panose="02020603050405020304" pitchFamily="18" charset="0"/>
                  </a:rPr>
                  <a:t> “Khoa </a:t>
                </a:r>
                <a:r>
                  <a:rPr lang="en-US" sz="3700" dirty="0" err="1">
                    <a:solidFill>
                      <a:srgbClr val="000000"/>
                    </a:solidFill>
                    <a:effectLst/>
                    <a:latin typeface="+mj-lt"/>
                    <a:ea typeface="Times New Roman" panose="02020603050405020304" pitchFamily="18" charset="0"/>
                    <a:cs typeface="Times New Roman" panose="02020603050405020304" pitchFamily="18" charset="0"/>
                  </a:rPr>
                  <a:t>Công</a:t>
                </a:r>
                <a:r>
                  <a:rPr lang="en-US" sz="3700" dirty="0">
                    <a:solidFill>
                      <a:srgbClr val="000000"/>
                    </a:solidFill>
                    <a:effectLst/>
                    <a:latin typeface="+mj-lt"/>
                    <a:ea typeface="Times New Roman" panose="02020603050405020304" pitchFamily="18" charset="0"/>
                    <a:cs typeface="Times New Roman" panose="02020603050405020304" pitchFamily="18" charset="0"/>
                  </a:rPr>
                  <a:t> </a:t>
                </a:r>
                <a:r>
                  <a:rPr lang="en-US" sz="3700" dirty="0" err="1">
                    <a:solidFill>
                      <a:srgbClr val="000000"/>
                    </a:solidFill>
                    <a:effectLst/>
                    <a:latin typeface="+mj-lt"/>
                    <a:ea typeface="Times New Roman" panose="02020603050405020304" pitchFamily="18" charset="0"/>
                    <a:cs typeface="Times New Roman" panose="02020603050405020304" pitchFamily="18" charset="0"/>
                  </a:rPr>
                  <a:t>nghệ</a:t>
                </a:r>
                <a:r>
                  <a:rPr lang="en-US" sz="3700" dirty="0">
                    <a:solidFill>
                      <a:srgbClr val="000000"/>
                    </a:solidFill>
                    <a:effectLst/>
                    <a:latin typeface="+mj-lt"/>
                    <a:ea typeface="Times New Roman" panose="02020603050405020304" pitchFamily="18" charset="0"/>
                    <a:cs typeface="Times New Roman" panose="02020603050405020304" pitchFamily="18" charset="0"/>
                  </a:rPr>
                  <a:t> </a:t>
                </a:r>
                <a:r>
                  <a:rPr lang="en-US" sz="3700" dirty="0" err="1">
                    <a:solidFill>
                      <a:srgbClr val="000000"/>
                    </a:solidFill>
                    <a:effectLst/>
                    <a:latin typeface="+mj-lt"/>
                    <a:ea typeface="Times New Roman" panose="02020603050405020304" pitchFamily="18" charset="0"/>
                    <a:cs typeface="Times New Roman" panose="02020603050405020304" pitchFamily="18" charset="0"/>
                  </a:rPr>
                  <a:t>Thông</a:t>
                </a:r>
                <a:r>
                  <a:rPr lang="en-US" sz="3700" dirty="0">
                    <a:solidFill>
                      <a:srgbClr val="000000"/>
                    </a:solidFill>
                    <a:effectLst/>
                    <a:latin typeface="+mj-lt"/>
                    <a:ea typeface="Times New Roman" panose="02020603050405020304" pitchFamily="18" charset="0"/>
                    <a:cs typeface="Times New Roman" panose="02020603050405020304" pitchFamily="18" charset="0"/>
                  </a:rPr>
                  <a:t> tin”</a:t>
                </a:r>
              </a:p>
              <a:p>
                <a:pPr lvl="1" fontAlgn="base">
                  <a:lnSpc>
                    <a:spcPct val="150000"/>
                  </a:lnSpc>
                  <a:buSzPts val="1000"/>
                  <a:tabLst>
                    <a:tab pos="914400" algn="l"/>
                  </a:tabLst>
                </a:pPr>
                <a:r>
                  <a:rPr lang="en-US" sz="3700" dirty="0">
                    <a:solidFill>
                      <a:srgbClr val="000000"/>
                    </a:solidFill>
                    <a:latin typeface="+mj-lt"/>
                    <a:ea typeface="Times New Roman" panose="02020603050405020304" pitchFamily="18" charset="0"/>
                    <a:cs typeface="Times New Roman" panose="02020603050405020304" pitchFamily="18" charset="0"/>
                  </a:rPr>
                  <a:t>Nhúng </a:t>
                </a:r>
                <a14:m>
                  <m:oMath xmlns:m="http://schemas.openxmlformats.org/officeDocument/2006/math">
                    <m:r>
                      <a:rPr lang="en-US" sz="3700" b="0" i="1">
                        <a:solidFill>
                          <a:srgbClr val="000000"/>
                        </a:solidFill>
                        <a:effectLst/>
                        <a:latin typeface="Cambria Math" panose="02040503050406030204" pitchFamily="18" charset="0"/>
                        <a:ea typeface="Times New Roman" panose="02020603050405020304" pitchFamily="18" charset="0"/>
                      </a:rPr>
                      <m:t>[0.0262, 0.0333, 0.0123, 0.096, 0.0821]</m:t>
                    </m:r>
                  </m:oMath>
                </a14:m>
                <a:endParaRPr lang="en-US" sz="3700" dirty="0">
                  <a:solidFill>
                    <a:srgbClr val="000000"/>
                  </a:solidFill>
                  <a:latin typeface="+mj-lt"/>
                  <a:ea typeface="SimSun" panose="02010600030101010101" pitchFamily="2" charset="-122"/>
                </a:endParaRPr>
              </a:p>
              <a:p>
                <a:pPr lvl="1" fontAlgn="base">
                  <a:lnSpc>
                    <a:spcPct val="150000"/>
                  </a:lnSpc>
                  <a:buSzPts val="1000"/>
                  <a:tabLst>
                    <a:tab pos="914400" algn="l"/>
                  </a:tabLst>
                </a:pPr>
                <a:r>
                  <a:rPr lang="en-US" sz="3700" dirty="0">
                    <a:solidFill>
                      <a:srgbClr val="000000"/>
                    </a:solidFill>
                    <a:effectLst/>
                    <a:latin typeface="+mj-lt"/>
                    <a:ea typeface="Times New Roman" panose="02020603050405020304" pitchFamily="18" charset="0"/>
                  </a:rPr>
                  <a:t>Sau </a:t>
                </a:r>
                <a:r>
                  <a:rPr lang="en-US" sz="3700" dirty="0" err="1">
                    <a:solidFill>
                      <a:srgbClr val="000000"/>
                    </a:solidFill>
                    <a:effectLst/>
                    <a:latin typeface="+mj-lt"/>
                    <a:ea typeface="Times New Roman" panose="02020603050405020304" pitchFamily="18" charset="0"/>
                  </a:rPr>
                  <a:t>đó</a:t>
                </a:r>
                <a:r>
                  <a:rPr lang="en-US" sz="3700" dirty="0">
                    <a:solidFill>
                      <a:srgbClr val="000000"/>
                    </a:solidFill>
                    <a:effectLst/>
                    <a:latin typeface="+mj-lt"/>
                    <a:ea typeface="Times New Roman" panose="02020603050405020304" pitchFamily="18" charset="0"/>
                  </a:rPr>
                  <a:t> so </a:t>
                </a:r>
                <a:r>
                  <a:rPr lang="en-US" sz="3700" dirty="0" err="1">
                    <a:solidFill>
                      <a:srgbClr val="000000"/>
                    </a:solidFill>
                    <a:effectLst/>
                    <a:latin typeface="+mj-lt"/>
                    <a:ea typeface="Times New Roman" panose="02020603050405020304" pitchFamily="18" charset="0"/>
                  </a:rPr>
                  <a:t>sánh</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với</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các</a:t>
                </a:r>
                <a:r>
                  <a:rPr lang="en-US" sz="3700" dirty="0">
                    <a:solidFill>
                      <a:srgbClr val="000000"/>
                    </a:solidFill>
                    <a:effectLst/>
                    <a:latin typeface="+mj-lt"/>
                    <a:ea typeface="Times New Roman" panose="02020603050405020304" pitchFamily="18" charset="0"/>
                  </a:rPr>
                  <a:t> vector </a:t>
                </a:r>
                <a:r>
                  <a:rPr lang="en-US" sz="3700" dirty="0" err="1">
                    <a:solidFill>
                      <a:srgbClr val="000000"/>
                    </a:solidFill>
                    <a:effectLst/>
                    <a:latin typeface="+mj-lt"/>
                    <a:ea typeface="Times New Roman" panose="02020603050405020304" pitchFamily="18" charset="0"/>
                  </a:rPr>
                  <a:t>trong</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hệ</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thống</a:t>
                </a:r>
                <a:r>
                  <a:rPr lang="en-US" sz="3700" dirty="0">
                    <a:solidFill>
                      <a:srgbClr val="000000"/>
                    </a:solidFill>
                    <a:effectLst/>
                    <a:latin typeface="+mj-lt"/>
                    <a:ea typeface="Times New Roman" panose="02020603050405020304" pitchFamily="18" charset="0"/>
                  </a:rPr>
                  <a:t>.</a:t>
                </a:r>
                <a:endParaRPr lang="vi-VN" sz="3700" dirty="0">
                  <a:solidFill>
                    <a:srgbClr val="000000"/>
                  </a:solidFill>
                  <a:effectLst/>
                  <a:latin typeface="+mj-lt"/>
                  <a:ea typeface="SimSun" panose="02010600030101010101" pitchFamily="2" charset="-122"/>
                </a:endParaRPr>
              </a:p>
            </p:txBody>
          </p:sp>
        </mc:Choice>
        <mc:Fallback xmlns="">
          <p:sp>
            <p:nvSpPr>
              <p:cNvPr id="5" name="TextBox 4">
                <a:extLst>
                  <a:ext uri="{FF2B5EF4-FFF2-40B4-BE49-F238E27FC236}">
                    <a16:creationId xmlns:a16="http://schemas.microsoft.com/office/drawing/2014/main" id="{23292315-005E-4CEB-8D6F-6FDB2B053314}"/>
                  </a:ext>
                </a:extLst>
              </p:cNvPr>
              <p:cNvSpPr txBox="1">
                <a:spLocks noRot="1" noChangeAspect="1" noMove="1" noResize="1" noEditPoints="1" noAdjustHandles="1" noChangeArrowheads="1" noChangeShapeType="1" noTextEdit="1"/>
              </p:cNvSpPr>
              <p:nvPr/>
            </p:nvSpPr>
            <p:spPr>
              <a:xfrm>
                <a:off x="1143000" y="1496033"/>
                <a:ext cx="14630400" cy="6253315"/>
              </a:xfrm>
              <a:prstGeom prst="rect">
                <a:avLst/>
              </a:prstGeom>
              <a:blipFill>
                <a:blip r:embed="rId4"/>
                <a:stretch>
                  <a:fillRect l="-1333" t="-1559" b="-2827"/>
                </a:stretch>
              </a:blipFill>
            </p:spPr>
            <p:txBody>
              <a:bodyPr/>
              <a:lstStyle/>
              <a:p>
                <a:r>
                  <a:rPr lang="vi-VN">
                    <a:noFill/>
                  </a:rPr>
                  <a:t> </a:t>
                </a:r>
              </a:p>
            </p:txBody>
          </p:sp>
        </mc:Fallback>
      </mc:AlternateContent>
      <p:sp>
        <p:nvSpPr>
          <p:cNvPr id="6" name="Slide Number Placeholder 5">
            <a:extLst>
              <a:ext uri="{FF2B5EF4-FFF2-40B4-BE49-F238E27FC236}">
                <a16:creationId xmlns:a16="http://schemas.microsoft.com/office/drawing/2014/main" id="{BC49F1D5-9F30-45CE-96D5-54E183C2BC3E}"/>
              </a:ext>
            </a:extLst>
          </p:cNvPr>
          <p:cNvSpPr>
            <a:spLocks noGrp="1"/>
          </p:cNvSpPr>
          <p:nvPr>
            <p:ph type="sldNum" sz="quarter" idx="12"/>
          </p:nvPr>
        </p:nvSpPr>
        <p:spPr/>
        <p:txBody>
          <a:bodyPr/>
          <a:lstStyle/>
          <a:p>
            <a:fld id="{B6F15528-21DE-4FAA-801E-634DDDAF4B2B}" type="slidenum">
              <a:rPr lang="en-US" smtClean="0">
                <a:latin typeface="+mj-lt"/>
              </a:rPr>
              <a:t>11</a:t>
            </a:fld>
            <a:endParaRPr lang="en-US">
              <a:latin typeface="+mj-lt"/>
            </a:endParaRPr>
          </a:p>
        </p:txBody>
      </p:sp>
    </p:spTree>
    <p:extLst>
      <p:ext uri="{BB962C8B-B14F-4D97-AF65-F5344CB8AC3E}">
        <p14:creationId xmlns:p14="http://schemas.microsoft.com/office/powerpoint/2010/main" val="2955853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67A72C2B-116F-4A0D-978C-8C5FC97236C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371600" y="1624012"/>
            <a:ext cx="5609472" cy="9323223"/>
          </a:xfrm>
          <a:prstGeom prst="rect">
            <a:avLst/>
          </a:prstGeom>
        </p:spPr>
      </p:pic>
      <p:pic>
        <p:nvPicPr>
          <p:cNvPr id="3" name="Picture 3">
            <a:extLst>
              <a:ext uri="{FF2B5EF4-FFF2-40B4-BE49-F238E27FC236}">
                <a16:creationId xmlns:a16="http://schemas.microsoft.com/office/drawing/2014/main" id="{F854AC87-5092-4B95-B0F6-E19006702E2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014026" y="-1989961"/>
            <a:ext cx="4200545" cy="6981515"/>
          </a:xfrm>
          <a:prstGeom prst="rect">
            <a:avLst/>
          </a:prstGeom>
        </p:spPr>
      </p:pic>
      <p:sp>
        <p:nvSpPr>
          <p:cNvPr id="4" name="TextBox 7">
            <a:extLst>
              <a:ext uri="{FF2B5EF4-FFF2-40B4-BE49-F238E27FC236}">
                <a16:creationId xmlns:a16="http://schemas.microsoft.com/office/drawing/2014/main" id="{34991619-6911-41A9-A871-2CA8D8421FF1}"/>
              </a:ext>
            </a:extLst>
          </p:cNvPr>
          <p:cNvSpPr txBox="1"/>
          <p:nvPr/>
        </p:nvSpPr>
        <p:spPr>
          <a:xfrm>
            <a:off x="381000" y="0"/>
            <a:ext cx="17145000" cy="1132939"/>
          </a:xfrm>
          <a:prstGeom prst="rect">
            <a:avLst/>
          </a:prstGeom>
        </p:spPr>
        <p:txBody>
          <a:bodyPr wrap="square" lIns="0" tIns="0" rIns="0" bIns="0" rtlCol="0" anchor="t">
            <a:spAutoFit/>
          </a:bodyPr>
          <a:lstStyle/>
          <a:p>
            <a:pPr>
              <a:lnSpc>
                <a:spcPct val="150000"/>
              </a:lnSpc>
            </a:pPr>
            <a:r>
              <a:rPr lang="en-US" sz="5600" b="1" dirty="0">
                <a:latin typeface="+mj-lt"/>
                <a:cs typeface="Times New Roman" panose="02020603050405020304" pitchFamily="18" charset="0"/>
              </a:rPr>
              <a:t>2.1 RAG(Retrieval-Augmented Generation)</a:t>
            </a:r>
          </a:p>
        </p:txBody>
      </p:sp>
      <p:sp>
        <p:nvSpPr>
          <p:cNvPr id="8" name="TextBox 7">
            <a:extLst>
              <a:ext uri="{FF2B5EF4-FFF2-40B4-BE49-F238E27FC236}">
                <a16:creationId xmlns:a16="http://schemas.microsoft.com/office/drawing/2014/main" id="{2BE45B01-4461-41AC-BFBF-09CB0CCE8B15}"/>
              </a:ext>
            </a:extLst>
          </p:cNvPr>
          <p:cNvSpPr txBox="1"/>
          <p:nvPr/>
        </p:nvSpPr>
        <p:spPr>
          <a:xfrm>
            <a:off x="785812" y="1866900"/>
            <a:ext cx="6376988" cy="2957926"/>
          </a:xfrm>
          <a:prstGeom prst="rect">
            <a:avLst/>
          </a:prstGeom>
          <a:noFill/>
        </p:spPr>
        <p:txBody>
          <a:bodyPr wrap="square" rtlCol="0">
            <a:spAutoFit/>
          </a:bodyPr>
          <a:lstStyle/>
          <a:p>
            <a:pPr marL="457200" indent="-457200">
              <a:buFont typeface="Arial" panose="020B0604020202020204" pitchFamily="34" charset="0"/>
              <a:buChar char="•"/>
            </a:pPr>
            <a:r>
              <a:rPr lang="en-US" sz="3500" b="1" dirty="0" err="1">
                <a:latin typeface="+mj-lt"/>
                <a:cs typeface="Times New Roman" panose="02020603050405020304" pitchFamily="18" charset="0"/>
              </a:rPr>
              <a:t>Tìm</a:t>
            </a:r>
            <a:r>
              <a:rPr lang="en-US" sz="3500" b="1" dirty="0">
                <a:latin typeface="+mj-lt"/>
                <a:cs typeface="Times New Roman" panose="02020603050405020304" pitchFamily="18" charset="0"/>
              </a:rPr>
              <a:t> </a:t>
            </a:r>
            <a:r>
              <a:rPr lang="en-US" sz="3500" b="1" dirty="0" err="1">
                <a:latin typeface="+mj-lt"/>
                <a:cs typeface="Times New Roman" panose="02020603050405020304" pitchFamily="18" charset="0"/>
              </a:rPr>
              <a:t>kiếm</a:t>
            </a:r>
            <a:r>
              <a:rPr lang="en-US" sz="3500" b="1" dirty="0">
                <a:latin typeface="+mj-lt"/>
                <a:cs typeface="Times New Roman" panose="02020603050405020304" pitchFamily="18" charset="0"/>
              </a:rPr>
              <a:t> </a:t>
            </a:r>
            <a:r>
              <a:rPr lang="en-US" sz="3500" b="1" dirty="0" err="1">
                <a:latin typeface="+mj-lt"/>
                <a:cs typeface="Times New Roman" panose="02020603050405020304" pitchFamily="18" charset="0"/>
              </a:rPr>
              <a:t>nhiều</a:t>
            </a:r>
            <a:r>
              <a:rPr lang="en-US" sz="3500" b="1" dirty="0">
                <a:latin typeface="+mj-lt"/>
                <a:cs typeface="Times New Roman" panose="02020603050405020304" pitchFamily="18" charset="0"/>
              </a:rPr>
              <a:t> </a:t>
            </a:r>
            <a:r>
              <a:rPr lang="en-US" sz="3500" b="1" dirty="0" err="1">
                <a:latin typeface="+mj-lt"/>
                <a:cs typeface="Times New Roman" panose="02020603050405020304" pitchFamily="18" charset="0"/>
              </a:rPr>
              <a:t>giai</a:t>
            </a:r>
            <a:r>
              <a:rPr lang="en-US" sz="3500" b="1" dirty="0">
                <a:latin typeface="+mj-lt"/>
                <a:cs typeface="Times New Roman" panose="02020603050405020304" pitchFamily="18" charset="0"/>
              </a:rPr>
              <a:t> </a:t>
            </a:r>
            <a:r>
              <a:rPr lang="en-US" sz="3500" b="1" dirty="0" err="1">
                <a:latin typeface="+mj-lt"/>
                <a:cs typeface="Times New Roman" panose="02020603050405020304" pitchFamily="18" charset="0"/>
              </a:rPr>
              <a:t>đoạn</a:t>
            </a:r>
            <a:r>
              <a:rPr lang="en-US" sz="3500" b="1" dirty="0">
                <a:latin typeface="+mj-lt"/>
                <a:cs typeface="Times New Roman" panose="02020603050405020304" pitchFamily="18" charset="0"/>
              </a:rPr>
              <a:t>:</a:t>
            </a:r>
          </a:p>
          <a:p>
            <a:pPr lvl="1" algn="just">
              <a:lnSpc>
                <a:spcPct val="150000"/>
              </a:lnSpc>
              <a:buSzPts val="1000"/>
              <a:tabLst>
                <a:tab pos="457200" algn="l"/>
              </a:tabLst>
            </a:pPr>
            <a:r>
              <a:rPr lang="en-US" sz="3500" dirty="0">
                <a:solidFill>
                  <a:srgbClr val="000000"/>
                </a:solidFill>
                <a:latin typeface="+mj-lt"/>
                <a:ea typeface="Times New Roman" panose="02020603050405020304" pitchFamily="18" charset="0"/>
                <a:cs typeface="Times New Roman" panose="02020603050405020304" pitchFamily="18" charset="0"/>
              </a:rPr>
              <a:t>Cho </a:t>
            </a:r>
            <a:r>
              <a:rPr lang="en-US" sz="3500" dirty="0" err="1">
                <a:solidFill>
                  <a:srgbClr val="000000"/>
                </a:solidFill>
                <a:latin typeface="+mj-lt"/>
                <a:ea typeface="Times New Roman" panose="02020603050405020304" pitchFamily="18" charset="0"/>
                <a:cs typeface="Times New Roman" panose="02020603050405020304" pitchFamily="18" charset="0"/>
              </a:rPr>
              <a:t>phép</a:t>
            </a:r>
            <a:r>
              <a:rPr lang="en-US" sz="3500" dirty="0">
                <a:solidFill>
                  <a:srgbClr val="000000"/>
                </a:solidFill>
                <a:latin typeface="+mj-lt"/>
                <a:ea typeface="Times New Roman" panose="02020603050405020304" pitchFamily="18" charset="0"/>
                <a:cs typeface="Times New Roman" panose="02020603050405020304" pitchFamily="18" charset="0"/>
              </a:rPr>
              <a:t> </a:t>
            </a:r>
            <a:r>
              <a:rPr lang="en-US" sz="3500" dirty="0" err="1">
                <a:solidFill>
                  <a:srgbClr val="000000"/>
                </a:solidFill>
                <a:latin typeface="+mj-lt"/>
                <a:ea typeface="Times New Roman" panose="02020603050405020304" pitchFamily="18" charset="0"/>
                <a:cs typeface="Times New Roman" panose="02020603050405020304" pitchFamily="18" charset="0"/>
              </a:rPr>
              <a:t>tìm</a:t>
            </a:r>
            <a:r>
              <a:rPr lang="en-US" sz="3500" dirty="0">
                <a:solidFill>
                  <a:srgbClr val="000000"/>
                </a:solidFill>
                <a:latin typeface="+mj-lt"/>
                <a:ea typeface="Times New Roman" panose="02020603050405020304" pitchFamily="18" charset="0"/>
                <a:cs typeface="Times New Roman" panose="02020603050405020304" pitchFamily="18" charset="0"/>
              </a:rPr>
              <a:t> </a:t>
            </a:r>
            <a:r>
              <a:rPr lang="en-US" sz="3500" dirty="0" err="1">
                <a:solidFill>
                  <a:srgbClr val="000000"/>
                </a:solidFill>
                <a:latin typeface="+mj-lt"/>
                <a:ea typeface="Times New Roman" panose="02020603050405020304" pitchFamily="18" charset="0"/>
                <a:cs typeface="Times New Roman" panose="02020603050405020304" pitchFamily="18" charset="0"/>
              </a:rPr>
              <a:t>kiếm</a:t>
            </a:r>
            <a:r>
              <a:rPr lang="en-US" sz="3500" dirty="0">
                <a:solidFill>
                  <a:srgbClr val="000000"/>
                </a:solidFill>
                <a:latin typeface="+mj-lt"/>
                <a:ea typeface="Times New Roman" panose="02020603050405020304" pitchFamily="18" charset="0"/>
                <a:cs typeface="Times New Roman" panose="02020603050405020304" pitchFamily="18" charset="0"/>
              </a:rPr>
              <a:t> </a:t>
            </a:r>
            <a:r>
              <a:rPr lang="en-US" sz="3500" dirty="0" err="1">
                <a:solidFill>
                  <a:srgbClr val="000000"/>
                </a:solidFill>
                <a:latin typeface="+mj-lt"/>
                <a:ea typeface="Times New Roman" panose="02020603050405020304" pitchFamily="18" charset="0"/>
                <a:cs typeface="Times New Roman" panose="02020603050405020304" pitchFamily="18" charset="0"/>
              </a:rPr>
              <a:t>từ</a:t>
            </a:r>
            <a:r>
              <a:rPr lang="en-US" sz="3500" dirty="0">
                <a:solidFill>
                  <a:srgbClr val="000000"/>
                </a:solidFill>
                <a:latin typeface="+mj-lt"/>
                <a:ea typeface="Times New Roman" panose="02020603050405020304" pitchFamily="18" charset="0"/>
                <a:cs typeface="Times New Roman" panose="02020603050405020304" pitchFamily="18" charset="0"/>
              </a:rPr>
              <a:t> </a:t>
            </a:r>
            <a:r>
              <a:rPr lang="en-US" sz="3500" dirty="0" err="1">
                <a:solidFill>
                  <a:srgbClr val="000000"/>
                </a:solidFill>
                <a:latin typeface="+mj-lt"/>
                <a:ea typeface="Times New Roman" panose="02020603050405020304" pitchFamily="18" charset="0"/>
                <a:cs typeface="Times New Roman" panose="02020603050405020304" pitchFamily="18" charset="0"/>
              </a:rPr>
              <a:t>lớn</a:t>
            </a:r>
            <a:r>
              <a:rPr lang="en-US" sz="3500" dirty="0">
                <a:solidFill>
                  <a:srgbClr val="000000"/>
                </a:solidFill>
                <a:latin typeface="+mj-lt"/>
                <a:ea typeface="Times New Roman" panose="02020603050405020304" pitchFamily="18" charset="0"/>
                <a:cs typeface="Times New Roman" panose="02020603050405020304" pitchFamily="18" charset="0"/>
              </a:rPr>
              <a:t> </a:t>
            </a:r>
            <a:r>
              <a:rPr lang="en-US" sz="3500" dirty="0" err="1">
                <a:solidFill>
                  <a:srgbClr val="000000"/>
                </a:solidFill>
                <a:latin typeface="+mj-lt"/>
                <a:ea typeface="Times New Roman" panose="02020603050405020304" pitchFamily="18" charset="0"/>
                <a:cs typeface="Times New Roman" panose="02020603050405020304" pitchFamily="18" charset="0"/>
              </a:rPr>
              <a:t>tới</a:t>
            </a:r>
            <a:r>
              <a:rPr lang="en-US" sz="3500" dirty="0">
                <a:solidFill>
                  <a:srgbClr val="000000"/>
                </a:solidFill>
                <a:latin typeface="+mj-lt"/>
                <a:ea typeface="Times New Roman" panose="02020603050405020304" pitchFamily="18" charset="0"/>
                <a:cs typeface="Times New Roman" panose="02020603050405020304" pitchFamily="18" charset="0"/>
              </a:rPr>
              <a:t> </a:t>
            </a:r>
            <a:r>
              <a:rPr lang="en-US" sz="3500" dirty="0" err="1">
                <a:solidFill>
                  <a:srgbClr val="000000"/>
                </a:solidFill>
                <a:latin typeface="+mj-lt"/>
                <a:ea typeface="Times New Roman" panose="02020603050405020304" pitchFamily="18" charset="0"/>
                <a:cs typeface="Times New Roman" panose="02020603050405020304" pitchFamily="18" charset="0"/>
              </a:rPr>
              <a:t>bé</a:t>
            </a:r>
            <a:r>
              <a:rPr lang="en-US" sz="3500" dirty="0">
                <a:solidFill>
                  <a:srgbClr val="000000"/>
                </a:solidFill>
                <a:latin typeface="+mj-lt"/>
                <a:ea typeface="Times New Roman" panose="02020603050405020304" pitchFamily="18" charset="0"/>
                <a:cs typeface="Times New Roman" panose="02020603050405020304" pitchFamily="18" charset="0"/>
              </a:rPr>
              <a:t>, </a:t>
            </a:r>
            <a:r>
              <a:rPr lang="en-US" sz="3500" dirty="0" err="1">
                <a:solidFill>
                  <a:srgbClr val="000000"/>
                </a:solidFill>
                <a:latin typeface="+mj-lt"/>
                <a:ea typeface="Times New Roman" panose="02020603050405020304" pitchFamily="18" charset="0"/>
                <a:cs typeface="Times New Roman" panose="02020603050405020304" pitchFamily="18" charset="0"/>
              </a:rPr>
              <a:t>nghĩa</a:t>
            </a:r>
            <a:r>
              <a:rPr lang="en-US" sz="3500" dirty="0">
                <a:solidFill>
                  <a:srgbClr val="000000"/>
                </a:solidFill>
                <a:latin typeface="+mj-lt"/>
                <a:ea typeface="Times New Roman" panose="02020603050405020304" pitchFamily="18" charset="0"/>
                <a:cs typeface="Times New Roman" panose="02020603050405020304" pitchFamily="18" charset="0"/>
              </a:rPr>
              <a:t> </a:t>
            </a:r>
            <a:r>
              <a:rPr lang="en-US" sz="3500" dirty="0" err="1">
                <a:solidFill>
                  <a:srgbClr val="000000"/>
                </a:solidFill>
                <a:latin typeface="+mj-lt"/>
                <a:ea typeface="Times New Roman" panose="02020603050405020304" pitchFamily="18" charset="0"/>
                <a:cs typeface="Times New Roman" panose="02020603050405020304" pitchFamily="18" charset="0"/>
              </a:rPr>
              <a:t>là</a:t>
            </a:r>
            <a:r>
              <a:rPr lang="en-US" sz="3500" dirty="0">
                <a:solidFill>
                  <a:srgbClr val="000000"/>
                </a:solidFill>
                <a:latin typeface="+mj-lt"/>
                <a:ea typeface="Times New Roman" panose="02020603050405020304" pitchFamily="18" charset="0"/>
                <a:cs typeface="Times New Roman" panose="02020603050405020304" pitchFamily="18" charset="0"/>
              </a:rPr>
              <a:t> </a:t>
            </a:r>
            <a:r>
              <a:rPr lang="en-US" sz="3500" dirty="0" err="1">
                <a:solidFill>
                  <a:srgbClr val="000000"/>
                </a:solidFill>
                <a:latin typeface="+mj-lt"/>
                <a:ea typeface="Times New Roman" panose="02020603050405020304" pitchFamily="18" charset="0"/>
                <a:cs typeface="Times New Roman" panose="02020603050405020304" pitchFamily="18" charset="0"/>
              </a:rPr>
              <a:t>từ</a:t>
            </a:r>
            <a:r>
              <a:rPr lang="en-US" sz="3500" dirty="0">
                <a:solidFill>
                  <a:srgbClr val="000000"/>
                </a:solidFill>
                <a:latin typeface="+mj-lt"/>
                <a:ea typeface="Times New Roman" panose="02020603050405020304" pitchFamily="18" charset="0"/>
                <a:cs typeface="Times New Roman" panose="02020603050405020304" pitchFamily="18" charset="0"/>
              </a:rPr>
              <a:t> vector </a:t>
            </a:r>
            <a:r>
              <a:rPr lang="en-US" sz="3500" dirty="0" err="1">
                <a:solidFill>
                  <a:srgbClr val="000000"/>
                </a:solidFill>
                <a:latin typeface="+mj-lt"/>
                <a:ea typeface="Times New Roman" panose="02020603050405020304" pitchFamily="18" charset="0"/>
                <a:cs typeface="Times New Roman" panose="02020603050405020304" pitchFamily="18" charset="0"/>
              </a:rPr>
              <a:t>nhỏ</a:t>
            </a:r>
            <a:r>
              <a:rPr lang="en-US" sz="3500" dirty="0">
                <a:solidFill>
                  <a:srgbClr val="000000"/>
                </a:solidFill>
                <a:latin typeface="+mj-lt"/>
                <a:ea typeface="Times New Roman" panose="02020603050405020304" pitchFamily="18" charset="0"/>
                <a:cs typeface="Times New Roman" panose="02020603050405020304" pitchFamily="18" charset="0"/>
              </a:rPr>
              <a:t> </a:t>
            </a:r>
            <a:r>
              <a:rPr lang="en-US" sz="3500" dirty="0" err="1">
                <a:solidFill>
                  <a:srgbClr val="000000"/>
                </a:solidFill>
                <a:latin typeface="+mj-lt"/>
                <a:ea typeface="Times New Roman" panose="02020603050405020304" pitchFamily="18" charset="0"/>
                <a:cs typeface="Times New Roman" panose="02020603050405020304" pitchFamily="18" charset="0"/>
              </a:rPr>
              <a:t>đến</a:t>
            </a:r>
            <a:r>
              <a:rPr lang="en-US" sz="3500" dirty="0">
                <a:solidFill>
                  <a:srgbClr val="000000"/>
                </a:solidFill>
                <a:latin typeface="+mj-lt"/>
                <a:ea typeface="Times New Roman" panose="02020603050405020304" pitchFamily="18" charset="0"/>
                <a:cs typeface="Times New Roman" panose="02020603050405020304" pitchFamily="18" charset="0"/>
              </a:rPr>
              <a:t> vector </a:t>
            </a:r>
            <a:r>
              <a:rPr lang="en-US" sz="3500" dirty="0" err="1">
                <a:solidFill>
                  <a:srgbClr val="000000"/>
                </a:solidFill>
                <a:latin typeface="+mj-lt"/>
                <a:ea typeface="Times New Roman" panose="02020603050405020304" pitchFamily="18" charset="0"/>
                <a:cs typeface="Times New Roman" panose="02020603050405020304" pitchFamily="18" charset="0"/>
              </a:rPr>
              <a:t>lớn</a:t>
            </a:r>
            <a:r>
              <a:rPr lang="en-US" sz="3500" dirty="0">
                <a:solidFill>
                  <a:srgbClr val="000000"/>
                </a:solidFill>
                <a:latin typeface="+mj-lt"/>
                <a:ea typeface="Times New Roman" panose="02020603050405020304" pitchFamily="18" charset="0"/>
                <a:cs typeface="Times New Roman" panose="02020603050405020304" pitchFamily="18" charset="0"/>
              </a:rPr>
              <a:t> </a:t>
            </a:r>
            <a:r>
              <a:rPr lang="en-US" sz="3500" dirty="0" err="1">
                <a:solidFill>
                  <a:srgbClr val="000000"/>
                </a:solidFill>
                <a:latin typeface="+mj-lt"/>
                <a:ea typeface="Times New Roman" panose="02020603050405020304" pitchFamily="18" charset="0"/>
                <a:cs typeface="Times New Roman" panose="02020603050405020304" pitchFamily="18" charset="0"/>
              </a:rPr>
              <a:t>hơn</a:t>
            </a:r>
            <a:r>
              <a:rPr lang="en-US" sz="3500" dirty="0">
                <a:solidFill>
                  <a:srgbClr val="000000"/>
                </a:solidFill>
                <a:latin typeface="+mj-lt"/>
                <a:ea typeface="Times New Roman" panose="02020603050405020304" pitchFamily="18" charset="0"/>
                <a:cs typeface="Times New Roman" panose="02020603050405020304" pitchFamily="18" charset="0"/>
              </a:rPr>
              <a:t>.</a:t>
            </a:r>
          </a:p>
        </p:txBody>
      </p:sp>
      <p:sp>
        <p:nvSpPr>
          <p:cNvPr id="5" name="Slide Number Placeholder 4">
            <a:extLst>
              <a:ext uri="{FF2B5EF4-FFF2-40B4-BE49-F238E27FC236}">
                <a16:creationId xmlns:a16="http://schemas.microsoft.com/office/drawing/2014/main" id="{91CDBB63-646E-492B-8EAD-83741889542B}"/>
              </a:ext>
            </a:extLst>
          </p:cNvPr>
          <p:cNvSpPr>
            <a:spLocks noGrp="1"/>
          </p:cNvSpPr>
          <p:nvPr>
            <p:ph type="sldNum" sz="quarter" idx="12"/>
          </p:nvPr>
        </p:nvSpPr>
        <p:spPr/>
        <p:txBody>
          <a:bodyPr/>
          <a:lstStyle/>
          <a:p>
            <a:fld id="{B6F15528-21DE-4FAA-801E-634DDDAF4B2B}" type="slidenum">
              <a:rPr lang="en-US" smtClean="0">
                <a:latin typeface="+mj-lt"/>
              </a:rPr>
              <a:t>12</a:t>
            </a:fld>
            <a:endParaRPr lang="en-US">
              <a:latin typeface="+mj-lt"/>
            </a:endParaRPr>
          </a:p>
        </p:txBody>
      </p:sp>
      <p:pic>
        <p:nvPicPr>
          <p:cNvPr id="7" name="Picture 6">
            <a:extLst>
              <a:ext uri="{FF2B5EF4-FFF2-40B4-BE49-F238E27FC236}">
                <a16:creationId xmlns:a16="http://schemas.microsoft.com/office/drawing/2014/main" id="{271C72BB-45DC-49F3-8607-AFC926BFFB6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772400" y="1071440"/>
            <a:ext cx="9067800" cy="8600971"/>
          </a:xfrm>
          <a:prstGeom prst="rect">
            <a:avLst/>
          </a:prstGeom>
        </p:spPr>
      </p:pic>
    </p:spTree>
    <p:extLst>
      <p:ext uri="{BB962C8B-B14F-4D97-AF65-F5344CB8AC3E}">
        <p14:creationId xmlns:p14="http://schemas.microsoft.com/office/powerpoint/2010/main" val="2196298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C75E66A3-2200-4675-ADFE-7BEC73051F88}"/>
              </a:ext>
            </a:extLst>
          </p:cNvPr>
          <p:cNvSpPr txBox="1"/>
          <p:nvPr/>
        </p:nvSpPr>
        <p:spPr>
          <a:xfrm>
            <a:off x="381000" y="0"/>
            <a:ext cx="17145000" cy="1132939"/>
          </a:xfrm>
          <a:prstGeom prst="rect">
            <a:avLst/>
          </a:prstGeom>
        </p:spPr>
        <p:txBody>
          <a:bodyPr wrap="square" lIns="0" tIns="0" rIns="0" bIns="0" rtlCol="0" anchor="t">
            <a:spAutoFit/>
          </a:bodyPr>
          <a:lstStyle/>
          <a:p>
            <a:pPr>
              <a:lnSpc>
                <a:spcPct val="150000"/>
              </a:lnSpc>
            </a:pPr>
            <a:r>
              <a:rPr lang="en-US" sz="5600" b="1" dirty="0">
                <a:latin typeface="+mj-lt"/>
                <a:cs typeface="Times New Roman" panose="02020603050405020304" pitchFamily="18" charset="0"/>
              </a:rPr>
              <a:t>2.1 RAG(Retrieval-Augmented Generation)</a:t>
            </a:r>
          </a:p>
        </p:txBody>
      </p:sp>
      <p:pic>
        <p:nvPicPr>
          <p:cNvPr id="3" name="Picture 2">
            <a:extLst>
              <a:ext uri="{FF2B5EF4-FFF2-40B4-BE49-F238E27FC236}">
                <a16:creationId xmlns:a16="http://schemas.microsoft.com/office/drawing/2014/main" id="{42910AFF-2E4C-4EF7-BFCD-4F317DB462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371600" y="1624012"/>
            <a:ext cx="5609472" cy="9323223"/>
          </a:xfrm>
          <a:prstGeom prst="rect">
            <a:avLst/>
          </a:prstGeom>
        </p:spPr>
      </p:pic>
      <p:pic>
        <p:nvPicPr>
          <p:cNvPr id="4" name="Picture 3">
            <a:extLst>
              <a:ext uri="{FF2B5EF4-FFF2-40B4-BE49-F238E27FC236}">
                <a16:creationId xmlns:a16="http://schemas.microsoft.com/office/drawing/2014/main" id="{E4382F31-20DF-4245-B1A3-F39BFEE334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014026" y="-1989961"/>
            <a:ext cx="4200545" cy="6981515"/>
          </a:xfrm>
          <a:prstGeom prst="rect">
            <a:avLst/>
          </a:prstGeom>
        </p:spPr>
      </p:pic>
      <p:sp>
        <p:nvSpPr>
          <p:cNvPr id="5" name="TextBox 4">
            <a:extLst>
              <a:ext uri="{FF2B5EF4-FFF2-40B4-BE49-F238E27FC236}">
                <a16:creationId xmlns:a16="http://schemas.microsoft.com/office/drawing/2014/main" id="{7B4AD178-E791-4FF7-B3D1-F70A29387173}"/>
              </a:ext>
            </a:extLst>
          </p:cNvPr>
          <p:cNvSpPr txBox="1"/>
          <p:nvPr/>
        </p:nvSpPr>
        <p:spPr>
          <a:xfrm>
            <a:off x="533400" y="1667090"/>
            <a:ext cx="14630400" cy="2246769"/>
          </a:xfrm>
          <a:prstGeom prst="rect">
            <a:avLst/>
          </a:prstGeom>
          <a:noFill/>
        </p:spPr>
        <p:txBody>
          <a:bodyPr wrap="square" rtlCol="0">
            <a:spAutoFit/>
          </a:bodyPr>
          <a:lstStyle/>
          <a:p>
            <a:pPr marL="457200" indent="-457200">
              <a:buFont typeface="Arial" panose="020B0604020202020204" pitchFamily="34" charset="0"/>
              <a:buChar char="•"/>
            </a:pPr>
            <a:r>
              <a:rPr lang="en-US" sz="3500" dirty="0">
                <a:latin typeface="+mj-lt"/>
                <a:cs typeface="Times New Roman" panose="02020603050405020304" pitchFamily="18" charset="0"/>
              </a:rPr>
              <a:t>Chunking:</a:t>
            </a:r>
          </a:p>
          <a:p>
            <a:pPr lvl="1"/>
            <a:r>
              <a:rPr lang="en-US" sz="3500" dirty="0" err="1">
                <a:latin typeface="+mj-lt"/>
                <a:cs typeface="Times New Roman" panose="02020603050405020304" pitchFamily="18" charset="0"/>
              </a:rPr>
              <a:t>Đây</a:t>
            </a:r>
            <a:r>
              <a:rPr lang="en-US" sz="3500" dirty="0">
                <a:latin typeface="+mj-lt"/>
                <a:cs typeface="Times New Roman" panose="02020603050405020304" pitchFamily="18" charset="0"/>
              </a:rPr>
              <a:t> </a:t>
            </a:r>
            <a:r>
              <a:rPr lang="en-US" sz="3500" dirty="0" err="1">
                <a:latin typeface="+mj-lt"/>
                <a:cs typeface="Times New Roman" panose="02020603050405020304" pitchFamily="18" charset="0"/>
              </a:rPr>
              <a:t>là</a:t>
            </a:r>
            <a:r>
              <a:rPr lang="en-US" sz="3500" dirty="0">
                <a:latin typeface="+mj-lt"/>
                <a:cs typeface="Times New Roman" panose="02020603050405020304" pitchFamily="18" charset="0"/>
              </a:rPr>
              <a:t> </a:t>
            </a:r>
            <a:r>
              <a:rPr lang="en-US" sz="3500" dirty="0" err="1">
                <a:latin typeface="+mj-lt"/>
                <a:cs typeface="Times New Roman" panose="02020603050405020304" pitchFamily="18" charset="0"/>
              </a:rPr>
              <a:t>phương</a:t>
            </a:r>
            <a:r>
              <a:rPr lang="en-US" sz="3500" dirty="0">
                <a:latin typeface="+mj-lt"/>
                <a:cs typeface="Times New Roman" panose="02020603050405020304" pitchFamily="18" charset="0"/>
              </a:rPr>
              <a:t> </a:t>
            </a:r>
            <a:r>
              <a:rPr lang="en-US" sz="3500" dirty="0" err="1">
                <a:latin typeface="+mj-lt"/>
                <a:cs typeface="Times New Roman" panose="02020603050405020304" pitchFamily="18" charset="0"/>
              </a:rPr>
              <a:t>pháp</a:t>
            </a:r>
            <a:r>
              <a:rPr lang="en-US" sz="3500" dirty="0">
                <a:latin typeface="+mj-lt"/>
                <a:cs typeface="Times New Roman" panose="02020603050405020304" pitchFamily="18" charset="0"/>
              </a:rPr>
              <a:t> </a:t>
            </a:r>
            <a:r>
              <a:rPr lang="en-US" sz="3500" dirty="0" err="1">
                <a:latin typeface="+mj-lt"/>
                <a:cs typeface="Times New Roman" panose="02020603050405020304" pitchFamily="18" charset="0"/>
              </a:rPr>
              <a:t>quan</a:t>
            </a:r>
            <a:r>
              <a:rPr lang="en-US" sz="3500" dirty="0">
                <a:latin typeface="+mj-lt"/>
                <a:cs typeface="Times New Roman" panose="02020603050405020304" pitchFamily="18" charset="0"/>
              </a:rPr>
              <a:t> </a:t>
            </a:r>
            <a:r>
              <a:rPr lang="en-US" sz="3500" dirty="0" err="1">
                <a:latin typeface="+mj-lt"/>
                <a:cs typeface="Times New Roman" panose="02020603050405020304" pitchFamily="18" charset="0"/>
              </a:rPr>
              <a:t>trọng</a:t>
            </a:r>
            <a:r>
              <a:rPr lang="en-US" sz="3500" dirty="0">
                <a:latin typeface="+mj-lt"/>
                <a:cs typeface="Times New Roman" panose="02020603050405020304" pitchFamily="18" charset="0"/>
              </a:rPr>
              <a:t> </a:t>
            </a:r>
            <a:r>
              <a:rPr lang="en-US" sz="3500" dirty="0" err="1">
                <a:latin typeface="+mj-lt"/>
                <a:cs typeface="Times New Roman" panose="02020603050405020304" pitchFamily="18" charset="0"/>
              </a:rPr>
              <a:t>nhất</a:t>
            </a:r>
            <a:r>
              <a:rPr lang="en-US" sz="3500" dirty="0">
                <a:latin typeface="+mj-lt"/>
                <a:cs typeface="Times New Roman" panose="02020603050405020304" pitchFamily="18" charset="0"/>
              </a:rPr>
              <a:t> </a:t>
            </a:r>
            <a:r>
              <a:rPr lang="en-US" sz="3500" dirty="0" err="1">
                <a:latin typeface="+mj-lt"/>
                <a:cs typeface="Times New Roman" panose="02020603050405020304" pitchFamily="18" charset="0"/>
              </a:rPr>
              <a:t>trong</a:t>
            </a:r>
            <a:r>
              <a:rPr lang="en-US" sz="3500" dirty="0">
                <a:latin typeface="+mj-lt"/>
                <a:cs typeface="Times New Roman" panose="02020603050405020304" pitchFamily="18" charset="0"/>
              </a:rPr>
              <a:t> RAG.</a:t>
            </a:r>
          </a:p>
          <a:p>
            <a:pPr lvl="1"/>
            <a:endParaRPr lang="en-US" sz="3500" dirty="0">
              <a:latin typeface="+mj-lt"/>
              <a:cs typeface="Times New Roman" panose="02020603050405020304" pitchFamily="18" charset="0"/>
            </a:endParaRPr>
          </a:p>
          <a:p>
            <a:pPr marL="971550" lvl="1" indent="-514350">
              <a:buFont typeface="Arial" panose="020B0604020202020204" pitchFamily="34" charset="0"/>
              <a:buChar char="•"/>
            </a:pPr>
            <a:endParaRPr lang="en-US" sz="3500" dirty="0">
              <a:latin typeface="+mj-lt"/>
              <a:cs typeface="Times New Roman" panose="02020603050405020304" pitchFamily="18" charset="0"/>
            </a:endParaRPr>
          </a:p>
        </p:txBody>
      </p:sp>
      <p:sp>
        <p:nvSpPr>
          <p:cNvPr id="8" name="TextBox 7">
            <a:extLst>
              <a:ext uri="{FF2B5EF4-FFF2-40B4-BE49-F238E27FC236}">
                <a16:creationId xmlns:a16="http://schemas.microsoft.com/office/drawing/2014/main" id="{1AA96FF5-13DB-4439-AF8B-441F01B9B342}"/>
              </a:ext>
            </a:extLst>
          </p:cNvPr>
          <p:cNvSpPr txBox="1"/>
          <p:nvPr/>
        </p:nvSpPr>
        <p:spPr>
          <a:xfrm>
            <a:off x="533400" y="6277017"/>
            <a:ext cx="14630400" cy="2246769"/>
          </a:xfrm>
          <a:prstGeom prst="rect">
            <a:avLst/>
          </a:prstGeom>
          <a:noFill/>
        </p:spPr>
        <p:txBody>
          <a:bodyPr wrap="square" rtlCol="0">
            <a:spAutoFit/>
          </a:bodyPr>
          <a:lstStyle/>
          <a:p>
            <a:pPr lvl="1"/>
            <a:r>
              <a:rPr lang="en-US" sz="3500" dirty="0" err="1">
                <a:latin typeface="+mj-lt"/>
                <a:cs typeface="Times New Roman" panose="02020603050405020304" pitchFamily="18" charset="0"/>
              </a:rPr>
              <a:t>Phương</a:t>
            </a:r>
            <a:r>
              <a:rPr lang="en-US" sz="3500" dirty="0">
                <a:latin typeface="+mj-lt"/>
                <a:cs typeface="Times New Roman" panose="02020603050405020304" pitchFamily="18" charset="0"/>
              </a:rPr>
              <a:t> </a:t>
            </a:r>
            <a:r>
              <a:rPr lang="en-US" sz="3500" dirty="0" err="1">
                <a:latin typeface="+mj-lt"/>
                <a:cs typeface="Times New Roman" panose="02020603050405020304" pitchFamily="18" charset="0"/>
              </a:rPr>
              <a:t>pháp</a:t>
            </a:r>
            <a:r>
              <a:rPr lang="en-US" sz="3500" dirty="0">
                <a:latin typeface="+mj-lt"/>
                <a:cs typeface="Times New Roman" panose="02020603050405020304" pitchFamily="18" charset="0"/>
              </a:rPr>
              <a:t> </a:t>
            </a:r>
            <a:r>
              <a:rPr lang="en-US" sz="3500" dirty="0" err="1">
                <a:latin typeface="+mj-lt"/>
                <a:cs typeface="Times New Roman" panose="02020603050405020304" pitchFamily="18" charset="0"/>
              </a:rPr>
              <a:t>sử</a:t>
            </a:r>
            <a:r>
              <a:rPr lang="en-US" sz="3500" dirty="0">
                <a:latin typeface="+mj-lt"/>
                <a:cs typeface="Times New Roman" panose="02020603050405020304" pitchFamily="18" charset="0"/>
              </a:rPr>
              <a:t> </a:t>
            </a:r>
            <a:r>
              <a:rPr lang="en-US" sz="3500" dirty="0" err="1">
                <a:latin typeface="+mj-lt"/>
                <a:cs typeface="Times New Roman" panose="02020603050405020304" pitchFamily="18" charset="0"/>
              </a:rPr>
              <a:t>dụng</a:t>
            </a:r>
            <a:r>
              <a:rPr lang="en-US" sz="3500" dirty="0">
                <a:latin typeface="+mj-lt"/>
                <a:cs typeface="Times New Roman" panose="02020603050405020304" pitchFamily="18" charset="0"/>
              </a:rPr>
              <a:t> LLM </a:t>
            </a:r>
            <a:r>
              <a:rPr lang="en-US" sz="3500" dirty="0" err="1">
                <a:latin typeface="+mj-lt"/>
                <a:cs typeface="Times New Roman" panose="02020603050405020304" pitchFamily="18" charset="0"/>
              </a:rPr>
              <a:t>để</a:t>
            </a:r>
            <a:r>
              <a:rPr lang="en-US" sz="3500" dirty="0">
                <a:latin typeface="+mj-lt"/>
                <a:cs typeface="Times New Roman" panose="02020603050405020304" pitchFamily="18" charset="0"/>
              </a:rPr>
              <a:t> chia chunk </a:t>
            </a:r>
            <a:r>
              <a:rPr lang="en-US" sz="3500" dirty="0" err="1">
                <a:latin typeface="+mj-lt"/>
                <a:cs typeface="Times New Roman" panose="02020603050405020304" pitchFamily="18" charset="0"/>
              </a:rPr>
              <a:t>được</a:t>
            </a:r>
            <a:r>
              <a:rPr lang="en-US" sz="3500" dirty="0">
                <a:latin typeface="+mj-lt"/>
                <a:cs typeface="Times New Roman" panose="02020603050405020304" pitchFamily="18" charset="0"/>
              </a:rPr>
              <a:t> </a:t>
            </a:r>
            <a:r>
              <a:rPr lang="en-US" sz="3500" dirty="0" err="1">
                <a:latin typeface="+mj-lt"/>
                <a:cs typeface="Times New Roman" panose="02020603050405020304" pitchFamily="18" charset="0"/>
              </a:rPr>
              <a:t>xem</a:t>
            </a:r>
            <a:r>
              <a:rPr lang="en-US" sz="3500" dirty="0">
                <a:latin typeface="+mj-lt"/>
                <a:cs typeface="Times New Roman" panose="02020603050405020304" pitchFamily="18" charset="0"/>
              </a:rPr>
              <a:t> </a:t>
            </a:r>
            <a:r>
              <a:rPr lang="en-US" sz="3500" dirty="0" err="1">
                <a:latin typeface="+mj-lt"/>
                <a:cs typeface="Times New Roman" panose="02020603050405020304" pitchFamily="18" charset="0"/>
              </a:rPr>
              <a:t>là</a:t>
            </a:r>
            <a:r>
              <a:rPr lang="en-US" sz="3500" dirty="0">
                <a:latin typeface="+mj-lt"/>
                <a:cs typeface="Times New Roman" panose="02020603050405020304" pitchFamily="18" charset="0"/>
              </a:rPr>
              <a:t> </a:t>
            </a:r>
            <a:r>
              <a:rPr lang="en-US" sz="3500" dirty="0" err="1">
                <a:latin typeface="+mj-lt"/>
                <a:cs typeface="Times New Roman" panose="02020603050405020304" pitchFamily="18" charset="0"/>
              </a:rPr>
              <a:t>đơn</a:t>
            </a:r>
            <a:r>
              <a:rPr lang="en-US" sz="3500" dirty="0">
                <a:latin typeface="+mj-lt"/>
                <a:cs typeface="Times New Roman" panose="02020603050405020304" pitchFamily="18" charset="0"/>
              </a:rPr>
              <a:t> </a:t>
            </a:r>
            <a:r>
              <a:rPr lang="en-US" sz="3500" dirty="0" err="1">
                <a:latin typeface="+mj-lt"/>
                <a:cs typeface="Times New Roman" panose="02020603050405020304" pitchFamily="18" charset="0"/>
              </a:rPr>
              <a:t>giản</a:t>
            </a:r>
            <a:r>
              <a:rPr lang="en-US" sz="3500" dirty="0">
                <a:latin typeface="+mj-lt"/>
                <a:cs typeface="Times New Roman" panose="02020603050405020304" pitchFamily="18" charset="0"/>
              </a:rPr>
              <a:t> </a:t>
            </a:r>
            <a:r>
              <a:rPr lang="en-US" sz="3500" dirty="0" err="1">
                <a:latin typeface="+mj-lt"/>
                <a:cs typeface="Times New Roman" panose="02020603050405020304" pitchFamily="18" charset="0"/>
              </a:rPr>
              <a:t>và</a:t>
            </a:r>
            <a:r>
              <a:rPr lang="en-US" sz="3500" dirty="0">
                <a:latin typeface="+mj-lt"/>
                <a:cs typeface="Times New Roman" panose="02020603050405020304" pitchFamily="18" charset="0"/>
              </a:rPr>
              <a:t> </a:t>
            </a:r>
            <a:r>
              <a:rPr lang="en-US" sz="3500" dirty="0" err="1">
                <a:latin typeface="+mj-lt"/>
                <a:cs typeface="Times New Roman" panose="02020603050405020304" pitchFamily="18" charset="0"/>
              </a:rPr>
              <a:t>mang</a:t>
            </a:r>
            <a:r>
              <a:rPr lang="en-US" sz="3500" dirty="0">
                <a:latin typeface="+mj-lt"/>
                <a:cs typeface="Times New Roman" panose="02020603050405020304" pitchFamily="18" charset="0"/>
              </a:rPr>
              <a:t> </a:t>
            </a:r>
            <a:r>
              <a:rPr lang="en-US" sz="3500" dirty="0" err="1">
                <a:latin typeface="+mj-lt"/>
                <a:cs typeface="Times New Roman" panose="02020603050405020304" pitchFamily="18" charset="0"/>
              </a:rPr>
              <a:t>hiệu</a:t>
            </a:r>
            <a:r>
              <a:rPr lang="en-US" sz="3500" dirty="0">
                <a:latin typeface="+mj-lt"/>
                <a:cs typeface="Times New Roman" panose="02020603050405020304" pitchFamily="18" charset="0"/>
              </a:rPr>
              <a:t> </a:t>
            </a:r>
            <a:r>
              <a:rPr lang="en-US" sz="3500" dirty="0" err="1">
                <a:latin typeface="+mj-lt"/>
                <a:cs typeface="Times New Roman" panose="02020603050405020304" pitchFamily="18" charset="0"/>
              </a:rPr>
              <a:t>suất</a:t>
            </a:r>
            <a:r>
              <a:rPr lang="en-US" sz="3500" dirty="0">
                <a:latin typeface="+mj-lt"/>
                <a:cs typeface="Times New Roman" panose="02020603050405020304" pitchFamily="18" charset="0"/>
              </a:rPr>
              <a:t> </a:t>
            </a:r>
            <a:r>
              <a:rPr lang="en-US" sz="3500" dirty="0" err="1">
                <a:latin typeface="+mj-lt"/>
                <a:cs typeface="Times New Roman" panose="02020603050405020304" pitchFamily="18" charset="0"/>
              </a:rPr>
              <a:t>tốt</a:t>
            </a:r>
            <a:r>
              <a:rPr lang="en-US" sz="3500" dirty="0">
                <a:latin typeface="+mj-lt"/>
                <a:cs typeface="Times New Roman" panose="02020603050405020304" pitchFamily="18" charset="0"/>
              </a:rPr>
              <a:t> </a:t>
            </a:r>
            <a:r>
              <a:rPr lang="en-US" sz="3500" dirty="0" err="1">
                <a:latin typeface="+mj-lt"/>
                <a:cs typeface="Times New Roman" panose="02020603050405020304" pitchFamily="18" charset="0"/>
              </a:rPr>
              <a:t>nhất</a:t>
            </a:r>
            <a:r>
              <a:rPr lang="en-US" sz="3500" dirty="0">
                <a:latin typeface="+mj-lt"/>
                <a:cs typeface="Times New Roman" panose="02020603050405020304" pitchFamily="18" charset="0"/>
              </a:rPr>
              <a:t>.</a:t>
            </a:r>
          </a:p>
          <a:p>
            <a:pPr lvl="1"/>
            <a:endParaRPr lang="en-US" sz="3500" dirty="0">
              <a:latin typeface="+mj-lt"/>
              <a:cs typeface="Times New Roman" panose="02020603050405020304" pitchFamily="18" charset="0"/>
            </a:endParaRPr>
          </a:p>
          <a:p>
            <a:pPr lvl="1"/>
            <a:r>
              <a:rPr lang="en-US" sz="3500" dirty="0" err="1">
                <a:latin typeface="+mj-lt"/>
                <a:cs typeface="Times New Roman" panose="02020603050405020304" pitchFamily="18" charset="0"/>
              </a:rPr>
              <a:t>Nhược</a:t>
            </a:r>
            <a:r>
              <a:rPr lang="en-US" sz="3500" dirty="0">
                <a:latin typeface="+mj-lt"/>
                <a:cs typeface="Times New Roman" panose="02020603050405020304" pitchFamily="18" charset="0"/>
              </a:rPr>
              <a:t> </a:t>
            </a:r>
            <a:r>
              <a:rPr lang="en-US" sz="3500" dirty="0" err="1">
                <a:latin typeface="+mj-lt"/>
                <a:cs typeface="Times New Roman" panose="02020603050405020304" pitchFamily="18" charset="0"/>
              </a:rPr>
              <a:t>điểm</a:t>
            </a:r>
            <a:r>
              <a:rPr lang="en-US" sz="3500" dirty="0">
                <a:latin typeface="+mj-lt"/>
                <a:cs typeface="Times New Roman" panose="02020603050405020304" pitchFamily="18" charset="0"/>
              </a:rPr>
              <a:t>: </a:t>
            </a:r>
            <a:r>
              <a:rPr lang="en-US" sz="3500" dirty="0" err="1">
                <a:latin typeface="+mj-lt"/>
                <a:cs typeface="Times New Roman" panose="02020603050405020304" pitchFamily="18" charset="0"/>
              </a:rPr>
              <a:t>Tốn</a:t>
            </a:r>
            <a:r>
              <a:rPr lang="en-US" sz="3500" dirty="0">
                <a:latin typeface="+mj-lt"/>
                <a:cs typeface="Times New Roman" panose="02020603050405020304" pitchFamily="18" charset="0"/>
              </a:rPr>
              <a:t> chi </a:t>
            </a:r>
            <a:r>
              <a:rPr lang="en-US" sz="3500" dirty="0" err="1">
                <a:latin typeface="+mj-lt"/>
                <a:cs typeface="Times New Roman" panose="02020603050405020304" pitchFamily="18" charset="0"/>
              </a:rPr>
              <a:t>phí</a:t>
            </a:r>
            <a:r>
              <a:rPr lang="en-US" sz="3500" dirty="0">
                <a:latin typeface="+mj-lt"/>
                <a:cs typeface="Times New Roman" panose="02020603050405020304" pitchFamily="18" charset="0"/>
              </a:rPr>
              <a:t> API, </a:t>
            </a:r>
            <a:r>
              <a:rPr lang="en-US" sz="3500" dirty="0" err="1">
                <a:latin typeface="+mj-lt"/>
                <a:cs typeface="Times New Roman" panose="02020603050405020304" pitchFamily="18" charset="0"/>
              </a:rPr>
              <a:t>lâu</a:t>
            </a:r>
            <a:r>
              <a:rPr lang="en-US" sz="3500" dirty="0">
                <a:latin typeface="+mj-lt"/>
                <a:cs typeface="Times New Roman" panose="02020603050405020304" pitchFamily="18" charset="0"/>
              </a:rPr>
              <a:t>.</a:t>
            </a:r>
          </a:p>
        </p:txBody>
      </p:sp>
      <p:pic>
        <p:nvPicPr>
          <p:cNvPr id="9" name="Picture 8">
            <a:extLst>
              <a:ext uri="{FF2B5EF4-FFF2-40B4-BE49-F238E27FC236}">
                <a16:creationId xmlns:a16="http://schemas.microsoft.com/office/drawing/2014/main" id="{5445C960-B9A7-4893-A36B-0DD650B1B426}"/>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3534528" y="3019445"/>
            <a:ext cx="11582400" cy="2362200"/>
          </a:xfrm>
          <a:prstGeom prst="rect">
            <a:avLst/>
          </a:prstGeom>
          <a:noFill/>
          <a:ln>
            <a:noFill/>
          </a:ln>
        </p:spPr>
      </p:pic>
      <p:sp>
        <p:nvSpPr>
          <p:cNvPr id="6" name="Slide Number Placeholder 5">
            <a:extLst>
              <a:ext uri="{FF2B5EF4-FFF2-40B4-BE49-F238E27FC236}">
                <a16:creationId xmlns:a16="http://schemas.microsoft.com/office/drawing/2014/main" id="{8428249F-3E3A-4C08-88F3-5005BD39B23A}"/>
              </a:ext>
            </a:extLst>
          </p:cNvPr>
          <p:cNvSpPr>
            <a:spLocks noGrp="1"/>
          </p:cNvSpPr>
          <p:nvPr>
            <p:ph type="sldNum" sz="quarter" idx="12"/>
          </p:nvPr>
        </p:nvSpPr>
        <p:spPr/>
        <p:txBody>
          <a:bodyPr/>
          <a:lstStyle/>
          <a:p>
            <a:fld id="{B6F15528-21DE-4FAA-801E-634DDDAF4B2B}" type="slidenum">
              <a:rPr lang="en-US" smtClean="0"/>
              <a:t>13</a:t>
            </a:fld>
            <a:endParaRPr lang="en-US"/>
          </a:p>
        </p:txBody>
      </p:sp>
    </p:spTree>
    <p:extLst>
      <p:ext uri="{BB962C8B-B14F-4D97-AF65-F5344CB8AC3E}">
        <p14:creationId xmlns:p14="http://schemas.microsoft.com/office/powerpoint/2010/main" val="1173910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C75E66A3-2200-4675-ADFE-7BEC73051F88}"/>
              </a:ext>
            </a:extLst>
          </p:cNvPr>
          <p:cNvSpPr txBox="1"/>
          <p:nvPr/>
        </p:nvSpPr>
        <p:spPr>
          <a:xfrm>
            <a:off x="381000" y="0"/>
            <a:ext cx="17145000" cy="1132939"/>
          </a:xfrm>
          <a:prstGeom prst="rect">
            <a:avLst/>
          </a:prstGeom>
        </p:spPr>
        <p:txBody>
          <a:bodyPr wrap="square" lIns="0" tIns="0" rIns="0" bIns="0" rtlCol="0" anchor="t">
            <a:spAutoFit/>
          </a:bodyPr>
          <a:lstStyle/>
          <a:p>
            <a:pPr>
              <a:lnSpc>
                <a:spcPct val="150000"/>
              </a:lnSpc>
            </a:pPr>
            <a:r>
              <a:rPr lang="en-US" sz="5600" b="1" dirty="0">
                <a:latin typeface="+mj-lt"/>
                <a:cs typeface="Times New Roman" panose="02020603050405020304" pitchFamily="18" charset="0"/>
              </a:rPr>
              <a:t>2.1 RAG(Retrieval-Augmented Generation)</a:t>
            </a:r>
          </a:p>
        </p:txBody>
      </p:sp>
      <p:pic>
        <p:nvPicPr>
          <p:cNvPr id="3" name="Picture 2">
            <a:extLst>
              <a:ext uri="{FF2B5EF4-FFF2-40B4-BE49-F238E27FC236}">
                <a16:creationId xmlns:a16="http://schemas.microsoft.com/office/drawing/2014/main" id="{42910AFF-2E4C-4EF7-BFCD-4F317DB462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371600" y="1624012"/>
            <a:ext cx="5609472" cy="9323223"/>
          </a:xfrm>
          <a:prstGeom prst="rect">
            <a:avLst/>
          </a:prstGeom>
        </p:spPr>
      </p:pic>
      <p:pic>
        <p:nvPicPr>
          <p:cNvPr id="4" name="Picture 3">
            <a:extLst>
              <a:ext uri="{FF2B5EF4-FFF2-40B4-BE49-F238E27FC236}">
                <a16:creationId xmlns:a16="http://schemas.microsoft.com/office/drawing/2014/main" id="{E4382F31-20DF-4245-B1A3-F39BFEE334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014026" y="-1989961"/>
            <a:ext cx="4200545" cy="6981515"/>
          </a:xfrm>
          <a:prstGeom prst="rect">
            <a:avLst/>
          </a:prstGeom>
        </p:spPr>
      </p:pic>
      <p:sp>
        <p:nvSpPr>
          <p:cNvPr id="5" name="TextBox 4">
            <a:extLst>
              <a:ext uri="{FF2B5EF4-FFF2-40B4-BE49-F238E27FC236}">
                <a16:creationId xmlns:a16="http://schemas.microsoft.com/office/drawing/2014/main" id="{7B4AD178-E791-4FF7-B3D1-F70A29387173}"/>
              </a:ext>
            </a:extLst>
          </p:cNvPr>
          <p:cNvSpPr txBox="1"/>
          <p:nvPr/>
        </p:nvSpPr>
        <p:spPr>
          <a:xfrm>
            <a:off x="1045368" y="1761827"/>
            <a:ext cx="16197263" cy="6924973"/>
          </a:xfrm>
          <a:prstGeom prst="rect">
            <a:avLst/>
          </a:prstGeom>
          <a:noFill/>
        </p:spPr>
        <p:txBody>
          <a:bodyPr wrap="square" rtlCol="0">
            <a:spAutoFit/>
          </a:bodyPr>
          <a:lstStyle/>
          <a:p>
            <a:r>
              <a:rPr lang="en-US" sz="3700" b="1" dirty="0" err="1">
                <a:latin typeface="+mj-lt"/>
                <a:cs typeface="Times New Roman" panose="02020603050405020304" pitchFamily="18" charset="0"/>
              </a:rPr>
              <a:t>Ví</a:t>
            </a:r>
            <a:r>
              <a:rPr lang="en-US" sz="3700" b="1" dirty="0">
                <a:latin typeface="+mj-lt"/>
                <a:cs typeface="Times New Roman" panose="02020603050405020304" pitchFamily="18" charset="0"/>
              </a:rPr>
              <a:t> </a:t>
            </a:r>
            <a:r>
              <a:rPr lang="en-US" sz="3700" b="1" dirty="0" err="1">
                <a:latin typeface="+mj-lt"/>
                <a:cs typeface="Times New Roman" panose="02020603050405020304" pitchFamily="18" charset="0"/>
              </a:rPr>
              <a:t>dụ</a:t>
            </a:r>
            <a:r>
              <a:rPr lang="en-US" sz="3700" b="1" dirty="0">
                <a:latin typeface="+mj-lt"/>
                <a:cs typeface="Times New Roman" panose="02020603050405020304" pitchFamily="18" charset="0"/>
              </a:rPr>
              <a:t>:</a:t>
            </a:r>
          </a:p>
          <a:p>
            <a:endParaRPr lang="en-US" sz="3700" b="1" dirty="0">
              <a:latin typeface="+mj-lt"/>
              <a:cs typeface="Times New Roman" panose="02020603050405020304" pitchFamily="18" charset="0"/>
            </a:endParaRPr>
          </a:p>
          <a:p>
            <a:pPr algn="just"/>
            <a:r>
              <a:rPr lang="en-US" sz="3700" b="1" dirty="0" err="1">
                <a:latin typeface="+mj-lt"/>
                <a:cs typeface="Times New Roman" panose="02020603050405020304" pitchFamily="18" charset="0"/>
              </a:rPr>
              <a:t>Tài</a:t>
            </a:r>
            <a:r>
              <a:rPr lang="en-US" sz="3700" b="1" dirty="0">
                <a:latin typeface="+mj-lt"/>
                <a:cs typeface="Times New Roman" panose="02020603050405020304" pitchFamily="18" charset="0"/>
              </a:rPr>
              <a:t> </a:t>
            </a:r>
            <a:r>
              <a:rPr lang="en-US" sz="3700" b="1" dirty="0" err="1">
                <a:latin typeface="+mj-lt"/>
                <a:cs typeface="Times New Roman" panose="02020603050405020304" pitchFamily="18" charset="0"/>
              </a:rPr>
              <a:t>liệu</a:t>
            </a:r>
            <a:r>
              <a:rPr lang="en-US" sz="3700" dirty="0">
                <a:latin typeface="+mj-lt"/>
                <a:cs typeface="Times New Roman" panose="02020603050405020304" pitchFamily="18" charset="0"/>
              </a:rPr>
              <a:t>: </a:t>
            </a:r>
            <a:r>
              <a:rPr lang="vi-VN" sz="3700" dirty="0">
                <a:latin typeface="+mj-lt"/>
                <a:cs typeface="Times New Roman" panose="02020603050405020304" pitchFamily="18" charset="0"/>
              </a:rPr>
              <a:t>“</a:t>
            </a:r>
            <a:r>
              <a:rPr lang="vi-VN" sz="3700" dirty="0"/>
              <a:t>Hệ thống Đào tạo trực tuyến tại Trường Đại học Nông Lâm Thành phố Hồ Chí Minh (e-Learning – NLU) là hệ thống trang thiết bị, cơ sở hạ tầng kỹ thuật, cơ sở dữ liệu, nguồn nhân lực, tài nguyên hỗ trợ, phục vụ cho công tác giảng dạy và học tập, bao gồm các thành phần chính như: cổng đào tạo trực tuyến; hệ thống quản lý học tập; học liệu điện tử; các phương thức tương tác (diễn đàn trao đổi, thảo luận trực tuyến); hệ thống kiểm tra, đánh giá sinh viên; giảng viên; quản trị hệ thống, nhằm mục đích nâng cao chất lượng đào tạo và quản lý giáo dục tại NLU. Hệ thống được phát triển trên nền tảng Edmodo.”</a:t>
            </a:r>
            <a:endParaRPr lang="en-US" sz="3700" dirty="0">
              <a:latin typeface="+mj-lt"/>
              <a:cs typeface="Times New Roman" panose="02020603050405020304" pitchFamily="18" charset="0"/>
            </a:endParaRPr>
          </a:p>
          <a:p>
            <a:pPr lvl="1"/>
            <a:endParaRPr lang="en-US" sz="3700" dirty="0">
              <a:latin typeface="+mj-lt"/>
              <a:cs typeface="Times New Roman" panose="02020603050405020304" pitchFamily="18" charset="0"/>
            </a:endParaRPr>
          </a:p>
          <a:p>
            <a:pPr marL="971550" lvl="1" indent="-514350">
              <a:buFont typeface="Arial" panose="020B0604020202020204" pitchFamily="34" charset="0"/>
              <a:buChar char="•"/>
            </a:pPr>
            <a:endParaRPr lang="en-US" sz="3700" dirty="0">
              <a:latin typeface="+mj-lt"/>
              <a:cs typeface="Times New Roman" panose="02020603050405020304" pitchFamily="18" charset="0"/>
            </a:endParaRPr>
          </a:p>
        </p:txBody>
      </p:sp>
      <p:sp>
        <p:nvSpPr>
          <p:cNvPr id="6" name="Slide Number Placeholder 5">
            <a:extLst>
              <a:ext uri="{FF2B5EF4-FFF2-40B4-BE49-F238E27FC236}">
                <a16:creationId xmlns:a16="http://schemas.microsoft.com/office/drawing/2014/main" id="{8428249F-3E3A-4C08-88F3-5005BD39B23A}"/>
              </a:ext>
            </a:extLst>
          </p:cNvPr>
          <p:cNvSpPr>
            <a:spLocks noGrp="1"/>
          </p:cNvSpPr>
          <p:nvPr>
            <p:ph type="sldNum" sz="quarter" idx="12"/>
          </p:nvPr>
        </p:nvSpPr>
        <p:spPr/>
        <p:txBody>
          <a:bodyPr/>
          <a:lstStyle/>
          <a:p>
            <a:fld id="{B6F15528-21DE-4FAA-801E-634DDDAF4B2B}" type="slidenum">
              <a:rPr lang="en-US" smtClean="0"/>
              <a:t>14</a:t>
            </a:fld>
            <a:endParaRPr lang="en-US"/>
          </a:p>
        </p:txBody>
      </p:sp>
    </p:spTree>
    <p:extLst>
      <p:ext uri="{BB962C8B-B14F-4D97-AF65-F5344CB8AC3E}">
        <p14:creationId xmlns:p14="http://schemas.microsoft.com/office/powerpoint/2010/main" val="2697729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C75E66A3-2200-4675-ADFE-7BEC73051F88}"/>
              </a:ext>
            </a:extLst>
          </p:cNvPr>
          <p:cNvSpPr txBox="1"/>
          <p:nvPr/>
        </p:nvSpPr>
        <p:spPr>
          <a:xfrm>
            <a:off x="381000" y="0"/>
            <a:ext cx="17145000" cy="1132939"/>
          </a:xfrm>
          <a:prstGeom prst="rect">
            <a:avLst/>
          </a:prstGeom>
        </p:spPr>
        <p:txBody>
          <a:bodyPr wrap="square" lIns="0" tIns="0" rIns="0" bIns="0" rtlCol="0" anchor="t">
            <a:spAutoFit/>
          </a:bodyPr>
          <a:lstStyle/>
          <a:p>
            <a:pPr>
              <a:lnSpc>
                <a:spcPct val="150000"/>
              </a:lnSpc>
            </a:pPr>
            <a:r>
              <a:rPr lang="en-US" sz="5600" b="1" dirty="0">
                <a:latin typeface="+mj-lt"/>
                <a:cs typeface="Times New Roman" panose="02020603050405020304" pitchFamily="18" charset="0"/>
              </a:rPr>
              <a:t>2.1 RAG(Retrieval-Augmented Generation)</a:t>
            </a:r>
          </a:p>
        </p:txBody>
      </p:sp>
      <p:pic>
        <p:nvPicPr>
          <p:cNvPr id="3" name="Picture 2">
            <a:extLst>
              <a:ext uri="{FF2B5EF4-FFF2-40B4-BE49-F238E27FC236}">
                <a16:creationId xmlns:a16="http://schemas.microsoft.com/office/drawing/2014/main" id="{42910AFF-2E4C-4EF7-BFCD-4F317DB462F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371600" y="1624012"/>
            <a:ext cx="5609472" cy="9323223"/>
          </a:xfrm>
          <a:prstGeom prst="rect">
            <a:avLst/>
          </a:prstGeom>
        </p:spPr>
      </p:pic>
      <p:pic>
        <p:nvPicPr>
          <p:cNvPr id="4" name="Picture 3">
            <a:extLst>
              <a:ext uri="{FF2B5EF4-FFF2-40B4-BE49-F238E27FC236}">
                <a16:creationId xmlns:a16="http://schemas.microsoft.com/office/drawing/2014/main" id="{E4382F31-20DF-4245-B1A3-F39BFEE334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014026" y="-1989961"/>
            <a:ext cx="4200545" cy="6981515"/>
          </a:xfrm>
          <a:prstGeom prst="rect">
            <a:avLst/>
          </a:prstGeom>
        </p:spPr>
      </p:pic>
      <p:sp>
        <p:nvSpPr>
          <p:cNvPr id="6" name="Slide Number Placeholder 5">
            <a:extLst>
              <a:ext uri="{FF2B5EF4-FFF2-40B4-BE49-F238E27FC236}">
                <a16:creationId xmlns:a16="http://schemas.microsoft.com/office/drawing/2014/main" id="{8428249F-3E3A-4C08-88F3-5005BD39B23A}"/>
              </a:ext>
            </a:extLst>
          </p:cNvPr>
          <p:cNvSpPr>
            <a:spLocks noGrp="1"/>
          </p:cNvSpPr>
          <p:nvPr>
            <p:ph type="sldNum" sz="quarter" idx="12"/>
          </p:nvPr>
        </p:nvSpPr>
        <p:spPr/>
        <p:txBody>
          <a:bodyPr/>
          <a:lstStyle/>
          <a:p>
            <a:fld id="{B6F15528-21DE-4FAA-801E-634DDDAF4B2B}" type="slidenum">
              <a:rPr lang="en-US" smtClean="0"/>
              <a:t>15</a:t>
            </a:fld>
            <a:endParaRPr lang="en-US"/>
          </a:p>
        </p:txBody>
      </p:sp>
      <p:sp>
        <p:nvSpPr>
          <p:cNvPr id="25" name="Rectangle 19">
            <a:extLst>
              <a:ext uri="{FF2B5EF4-FFF2-40B4-BE49-F238E27FC236}">
                <a16:creationId xmlns:a16="http://schemas.microsoft.com/office/drawing/2014/main" id="{8C3675CE-AF51-4F30-B044-2DEAFAD9AEDA}"/>
              </a:ext>
            </a:extLst>
          </p:cNvPr>
          <p:cNvSpPr>
            <a:spLocks noChangeArrowheads="1"/>
          </p:cNvSpPr>
          <p:nvPr/>
        </p:nvSpPr>
        <p:spPr bwMode="auto">
          <a:xfrm>
            <a:off x="1271053" y="1618193"/>
            <a:ext cx="15980344"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vi-VN" sz="3700" b="1" i="0" u="none" strike="noStrike" cap="none" normalizeH="0" baseline="0" dirty="0">
                <a:ln>
                  <a:noFill/>
                </a:ln>
                <a:solidFill>
                  <a:schemeClr val="tx1"/>
                </a:solidFill>
                <a:effectLst/>
                <a:latin typeface="+mj-lt"/>
              </a:rPr>
              <a:t>Chunk 1: </a:t>
            </a:r>
            <a:r>
              <a:rPr kumimoji="0" lang="vi-VN" altLang="vi-VN" sz="3700" b="0" i="0" u="none" strike="noStrike" cap="none" normalizeH="0" baseline="0" dirty="0">
                <a:ln>
                  <a:noFill/>
                </a:ln>
                <a:solidFill>
                  <a:schemeClr val="tx1"/>
                </a:solidFill>
                <a:effectLst/>
                <a:latin typeface="+mj-lt"/>
              </a:rPr>
              <a:t>Hệ thống Đào tạo trực tuyến tại Trường Đại học Nông Lâm Thành phố Hồ Chí Minh (e-Learning – NLU) là hệ thống trang thiết bị, cơ sở hạ tầng kỹ thuật, cơ sở dữ liệu, nguồn nhân lực, tài nguyên hỗ trợ, phục vụ cho công tác giảng dạy và học tập.</a:t>
            </a:r>
          </a:p>
        </p:txBody>
      </p:sp>
      <p:sp>
        <p:nvSpPr>
          <p:cNvPr id="27" name="Rectangle 21">
            <a:extLst>
              <a:ext uri="{FF2B5EF4-FFF2-40B4-BE49-F238E27FC236}">
                <a16:creationId xmlns:a16="http://schemas.microsoft.com/office/drawing/2014/main" id="{84F9A4A9-6F67-4DCF-B77A-C6795D144056}"/>
              </a:ext>
            </a:extLst>
          </p:cNvPr>
          <p:cNvSpPr>
            <a:spLocks noChangeArrowheads="1"/>
          </p:cNvSpPr>
          <p:nvPr/>
        </p:nvSpPr>
        <p:spPr bwMode="auto">
          <a:xfrm>
            <a:off x="1271053" y="3997618"/>
            <a:ext cx="15980344" cy="2939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vi-VN" altLang="vi-VN" sz="3700" b="1"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vi-VN" sz="3700" b="1" i="0" u="none" strike="noStrike" cap="none" normalizeH="0" baseline="0" dirty="0">
                <a:ln>
                  <a:noFill/>
                </a:ln>
                <a:solidFill>
                  <a:schemeClr val="tx1"/>
                </a:solidFill>
                <a:effectLst/>
                <a:latin typeface="+mj-lt"/>
              </a:rPr>
              <a:t>Chunk 2: </a:t>
            </a:r>
            <a:r>
              <a:rPr kumimoji="0" lang="vi-VN" altLang="vi-VN" sz="3700" b="0" i="0" u="none" strike="noStrike" cap="none" normalizeH="0" baseline="0" dirty="0">
                <a:ln>
                  <a:noFill/>
                </a:ln>
                <a:solidFill>
                  <a:schemeClr val="tx1"/>
                </a:solidFill>
                <a:effectLst/>
                <a:latin typeface="+mj-lt"/>
              </a:rPr>
              <a:t>Hệ thống bao gồm các thành phần chính như: cổng đào tạo trực tuyến; hệ thống quản lý học tập; học liệu điện tử; các phương thức tương tác (diễn đàn trao đổi, thảo luận trực tuyến); hệ thống kiểm tra, đánh giá sinh viên; giảng viên; quản trị hệ thống.</a:t>
            </a:r>
          </a:p>
        </p:txBody>
      </p:sp>
      <p:sp>
        <p:nvSpPr>
          <p:cNvPr id="29" name="Rectangle 23">
            <a:extLst>
              <a:ext uri="{FF2B5EF4-FFF2-40B4-BE49-F238E27FC236}">
                <a16:creationId xmlns:a16="http://schemas.microsoft.com/office/drawing/2014/main" id="{99C0EE73-29FA-4C61-945C-D1685F5A9A80}"/>
              </a:ext>
            </a:extLst>
          </p:cNvPr>
          <p:cNvSpPr>
            <a:spLocks noChangeArrowheads="1"/>
          </p:cNvSpPr>
          <p:nvPr/>
        </p:nvSpPr>
        <p:spPr bwMode="auto">
          <a:xfrm>
            <a:off x="1271053" y="7133070"/>
            <a:ext cx="15980344" cy="1800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vi-VN" altLang="vi-VN" sz="3700" b="1" i="0" u="none" strike="noStrike" cap="none" normalizeH="0" baseline="0" dirty="0">
              <a:ln>
                <a:noFill/>
              </a:ln>
              <a:solidFill>
                <a:schemeClr val="tx1"/>
              </a:solidFill>
              <a:effectLst/>
              <a:latin typeface="+mj-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vi-VN" sz="3700" b="1" i="0" u="none" strike="noStrike" cap="none" normalizeH="0" baseline="0" dirty="0">
                <a:ln>
                  <a:noFill/>
                </a:ln>
                <a:solidFill>
                  <a:schemeClr val="tx1"/>
                </a:solidFill>
                <a:effectLst/>
                <a:latin typeface="+mj-lt"/>
              </a:rPr>
              <a:t>Chunk 3: </a:t>
            </a:r>
            <a:r>
              <a:rPr kumimoji="0" lang="vi-VN" altLang="vi-VN" sz="3700" b="0" i="0" u="none" strike="noStrike" cap="none" normalizeH="0" baseline="0" dirty="0">
                <a:ln>
                  <a:noFill/>
                </a:ln>
                <a:solidFill>
                  <a:schemeClr val="tx1"/>
                </a:solidFill>
                <a:effectLst/>
                <a:latin typeface="+mj-lt"/>
              </a:rPr>
              <a:t>Mục đích của hệ thống là nhằm nâng cao chất lượng đào tạo và quản lý giáo dục tại NLU. Hệ thống được phát triển trên nền tảng Edmodo.</a:t>
            </a:r>
          </a:p>
        </p:txBody>
      </p:sp>
    </p:spTree>
    <p:extLst>
      <p:ext uri="{BB962C8B-B14F-4D97-AF65-F5344CB8AC3E}">
        <p14:creationId xmlns:p14="http://schemas.microsoft.com/office/powerpoint/2010/main" val="41216515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9B011FD0-A082-4284-B7DF-0A42F7A22B66}"/>
              </a:ext>
            </a:extLst>
          </p:cNvPr>
          <p:cNvSpPr txBox="1"/>
          <p:nvPr/>
        </p:nvSpPr>
        <p:spPr>
          <a:xfrm>
            <a:off x="381000" y="0"/>
            <a:ext cx="176784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2.2 GRAG(Graph Retrieval-Augmented Generation)</a:t>
            </a:r>
          </a:p>
        </p:txBody>
      </p:sp>
      <p:pic>
        <p:nvPicPr>
          <p:cNvPr id="3" name="Picture 2">
            <a:extLst>
              <a:ext uri="{FF2B5EF4-FFF2-40B4-BE49-F238E27FC236}">
                <a16:creationId xmlns:a16="http://schemas.microsoft.com/office/drawing/2014/main" id="{2124BB9A-8714-4205-B3A9-40AD768E77D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371600" y="1624012"/>
            <a:ext cx="5609472" cy="9323223"/>
          </a:xfrm>
          <a:prstGeom prst="rect">
            <a:avLst/>
          </a:prstGeom>
        </p:spPr>
      </p:pic>
      <p:pic>
        <p:nvPicPr>
          <p:cNvPr id="4" name="Picture 3">
            <a:extLst>
              <a:ext uri="{FF2B5EF4-FFF2-40B4-BE49-F238E27FC236}">
                <a16:creationId xmlns:a16="http://schemas.microsoft.com/office/drawing/2014/main" id="{F7E1F2AC-312E-46C5-8BB1-6125756AA8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014026" y="-1989961"/>
            <a:ext cx="4200545" cy="6981515"/>
          </a:xfrm>
          <a:prstGeom prst="rect">
            <a:avLst/>
          </a:prstGeom>
        </p:spPr>
      </p:pic>
      <p:sp>
        <p:nvSpPr>
          <p:cNvPr id="6" name="TextBox 5">
            <a:extLst>
              <a:ext uri="{FF2B5EF4-FFF2-40B4-BE49-F238E27FC236}">
                <a16:creationId xmlns:a16="http://schemas.microsoft.com/office/drawing/2014/main" id="{DEC6FBB7-EB26-4CA4-B72A-CA7272A7B1DF}"/>
              </a:ext>
            </a:extLst>
          </p:cNvPr>
          <p:cNvSpPr txBox="1"/>
          <p:nvPr/>
        </p:nvSpPr>
        <p:spPr>
          <a:xfrm>
            <a:off x="1143000" y="1747598"/>
            <a:ext cx="16473864" cy="7676782"/>
          </a:xfrm>
          <a:prstGeom prst="rect">
            <a:avLst/>
          </a:prstGeom>
          <a:noFill/>
        </p:spPr>
        <p:txBody>
          <a:bodyPr wrap="square" rtlCol="0">
            <a:spAutoFit/>
          </a:bodyPr>
          <a:lstStyle/>
          <a:p>
            <a:pPr>
              <a:lnSpc>
                <a:spcPct val="150000"/>
              </a:lnSpc>
            </a:pPr>
            <a:r>
              <a:rPr lang="vi-VN" sz="3700" dirty="0">
                <a:latin typeface="Times New Roman" panose="02020603050405020304" pitchFamily="18" charset="0"/>
                <a:cs typeface="Times New Roman" panose="02020603050405020304" pitchFamily="18" charset="0"/>
              </a:rPr>
              <a:t>Nổi lên kế thừa sự phát triển của RAG nhằm giải quyết các nhược điểm của RAG</a:t>
            </a:r>
          </a:p>
          <a:p>
            <a:pPr>
              <a:lnSpc>
                <a:spcPct val="150000"/>
              </a:lnSpc>
            </a:pPr>
            <a:r>
              <a:rPr lang="vi-VN" sz="3700" b="1" dirty="0">
                <a:latin typeface="Times New Roman" panose="02020603050405020304" pitchFamily="18" charset="0"/>
                <a:cs typeface="Times New Roman" panose="02020603050405020304" pitchFamily="18" charset="0"/>
              </a:rPr>
              <a:t>Ưu điểm</a:t>
            </a:r>
          </a:p>
          <a:p>
            <a:pPr marL="571500" indent="-571500">
              <a:lnSpc>
                <a:spcPct val="150000"/>
              </a:lnSpc>
              <a:buFont typeface="Arial" panose="020B0604020202020204" pitchFamily="34" charset="0"/>
              <a:buChar char="•"/>
            </a:pPr>
            <a:r>
              <a:rPr lang="vi-VN" sz="3700" dirty="0">
                <a:latin typeface="Times New Roman" panose="02020603050405020304" pitchFamily="18" charset="0"/>
                <a:cs typeface="Times New Roman" panose="02020603050405020304" pitchFamily="18" charset="0"/>
              </a:rPr>
              <a:t>Tận dụng sức mạnh có cấu trúc của các cấu trúc đồ thị</a:t>
            </a:r>
          </a:p>
          <a:p>
            <a:pPr marL="571500" indent="-571500">
              <a:lnSpc>
                <a:spcPct val="150000"/>
              </a:lnSpc>
              <a:buFont typeface="Arial" panose="020B0604020202020204" pitchFamily="34" charset="0"/>
              <a:buChar char="•"/>
            </a:pPr>
            <a:r>
              <a:rPr lang="vi-VN" sz="3700" dirty="0">
                <a:latin typeface="Times New Roman" panose="02020603050405020304" pitchFamily="18" charset="0"/>
                <a:cs typeface="Times New Roman" panose="02020603050405020304" pitchFamily="18" charset="0"/>
              </a:rPr>
              <a:t>Giải quyết truy vấn multi-hop</a:t>
            </a:r>
          </a:p>
          <a:p>
            <a:pPr marL="571500" indent="-571500">
              <a:lnSpc>
                <a:spcPct val="150000"/>
              </a:lnSpc>
              <a:buFont typeface="Arial" panose="020B0604020202020204" pitchFamily="34" charset="0"/>
              <a:buChar char="•"/>
            </a:pPr>
            <a:r>
              <a:rPr lang="vi-VN" sz="3700" dirty="0">
                <a:latin typeface="Times New Roman" panose="02020603050405020304" pitchFamily="18" charset="0"/>
                <a:cs typeface="Times New Roman" panose="02020603050405020304" pitchFamily="18" charset="0"/>
              </a:rPr>
              <a:t>Giải quyết được những câu hỏi có tính tổng quát</a:t>
            </a:r>
          </a:p>
          <a:p>
            <a:pPr>
              <a:lnSpc>
                <a:spcPct val="150000"/>
              </a:lnSpc>
            </a:pPr>
            <a:r>
              <a:rPr lang="vi-VN" sz="3700" b="1" dirty="0">
                <a:latin typeface="Times New Roman" panose="02020603050405020304" pitchFamily="18" charset="0"/>
                <a:cs typeface="Times New Roman" panose="02020603050405020304" pitchFamily="18" charset="0"/>
              </a:rPr>
              <a:t>Nhược điểm:</a:t>
            </a:r>
          </a:p>
          <a:p>
            <a:pPr marL="457200" indent="-457200">
              <a:lnSpc>
                <a:spcPct val="150000"/>
              </a:lnSpc>
              <a:buFont typeface="Arial" panose="020B0604020202020204" pitchFamily="34" charset="0"/>
              <a:buChar char="•"/>
            </a:pPr>
            <a:r>
              <a:rPr lang="vi-VN" sz="3700" dirty="0">
                <a:latin typeface="Times New Roman" panose="02020603050405020304" pitchFamily="18" charset="0"/>
                <a:cs typeface="Times New Roman" panose="02020603050405020304" pitchFamily="18" charset="0"/>
              </a:rPr>
              <a:t>Cấu trúc đồ thị khác nhau với tài liệu riêng biệt</a:t>
            </a:r>
          </a:p>
          <a:p>
            <a:pPr marL="457200" indent="-457200">
              <a:lnSpc>
                <a:spcPct val="150000"/>
              </a:lnSpc>
              <a:buFont typeface="Arial" panose="020B0604020202020204" pitchFamily="34" charset="0"/>
              <a:buChar char="•"/>
            </a:pPr>
            <a:r>
              <a:rPr lang="vi-VN" sz="3700" dirty="0">
                <a:latin typeface="Times New Roman" panose="02020603050405020304" pitchFamily="18" charset="0"/>
                <a:cs typeface="Times New Roman" panose="02020603050405020304" pitchFamily="18" charset="0"/>
              </a:rPr>
              <a:t>Xử lý nhiều quan hệ phức tạp</a:t>
            </a:r>
          </a:p>
          <a:p>
            <a:pPr marL="457200" indent="-457200">
              <a:lnSpc>
                <a:spcPct val="150000"/>
              </a:lnSpc>
              <a:buFont typeface="Arial" panose="020B0604020202020204" pitchFamily="34" charset="0"/>
              <a:buChar char="•"/>
            </a:pPr>
            <a:r>
              <a:rPr lang="vi-VN" sz="3700" dirty="0">
                <a:latin typeface="Times New Roman" panose="02020603050405020304" pitchFamily="18" charset="0"/>
                <a:cs typeface="Times New Roman" panose="02020603050405020304" pitchFamily="18" charset="0"/>
              </a:rPr>
              <a:t>Khó mở rộng</a:t>
            </a:r>
          </a:p>
        </p:txBody>
      </p:sp>
      <p:pic>
        <p:nvPicPr>
          <p:cNvPr id="8" name="Picture 7">
            <a:extLst>
              <a:ext uri="{FF2B5EF4-FFF2-40B4-BE49-F238E27FC236}">
                <a16:creationId xmlns:a16="http://schemas.microsoft.com/office/drawing/2014/main" id="{C38CA7AA-E39E-41D9-BF03-8FC6663EEDB1}"/>
              </a:ext>
            </a:extLst>
          </p:cNvPr>
          <p:cNvPicPr>
            <a:picLocks noChangeAspect="1"/>
          </p:cNvPicPr>
          <p:nvPr/>
        </p:nvPicPr>
        <p:blipFill>
          <a:blip r:embed="rId4"/>
          <a:stretch>
            <a:fillRect/>
          </a:stretch>
        </p:blipFill>
        <p:spPr>
          <a:xfrm>
            <a:off x="12092630" y="4689443"/>
            <a:ext cx="5966770" cy="5326736"/>
          </a:xfrm>
          <a:prstGeom prst="rect">
            <a:avLst/>
          </a:prstGeom>
        </p:spPr>
      </p:pic>
      <p:sp>
        <p:nvSpPr>
          <p:cNvPr id="5" name="Slide Number Placeholder 4">
            <a:extLst>
              <a:ext uri="{FF2B5EF4-FFF2-40B4-BE49-F238E27FC236}">
                <a16:creationId xmlns:a16="http://schemas.microsoft.com/office/drawing/2014/main" id="{6CEAEECC-DB6F-4A60-8E2F-04A8C95C489F}"/>
              </a:ext>
            </a:extLst>
          </p:cNvPr>
          <p:cNvSpPr>
            <a:spLocks noGrp="1"/>
          </p:cNvSpPr>
          <p:nvPr>
            <p:ph type="sldNum" sz="quarter" idx="12"/>
          </p:nvPr>
        </p:nvSpPr>
        <p:spPr/>
        <p:txBody>
          <a:bodyPr/>
          <a:lstStyle/>
          <a:p>
            <a:fld id="{B6F15528-21DE-4FAA-801E-634DDDAF4B2B}" type="slidenum">
              <a:rPr lang="en-US" smtClean="0"/>
              <a:t>16</a:t>
            </a:fld>
            <a:endParaRPr lang="en-US"/>
          </a:p>
        </p:txBody>
      </p:sp>
    </p:spTree>
    <p:extLst>
      <p:ext uri="{BB962C8B-B14F-4D97-AF65-F5344CB8AC3E}">
        <p14:creationId xmlns:p14="http://schemas.microsoft.com/office/powerpoint/2010/main" val="2518680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762000" y="0"/>
            <a:ext cx="9601200" cy="1136914"/>
          </a:xfrm>
          <a:prstGeom prst="rect">
            <a:avLst/>
          </a:prstGeom>
        </p:spPr>
        <p:txBody>
          <a:bodyPr wrap="square" lIns="0" tIns="0" rIns="0" bIns="0" rtlCol="0" anchor="t">
            <a:spAutoFit/>
          </a:bodyPr>
          <a:lstStyle/>
          <a:p>
            <a:pPr algn="ctr">
              <a:lnSpc>
                <a:spcPct val="150000"/>
              </a:lnSpc>
            </a:pPr>
            <a:r>
              <a:rPr lang="en-US" sz="5600" b="1" dirty="0">
                <a:latin typeface="Times New Roman" panose="02020603050405020304" pitchFamily="18" charset="0"/>
                <a:cs typeface="Times New Roman" panose="02020603050405020304" pitchFamily="18" charset="0"/>
              </a:rPr>
              <a:t>3. </a:t>
            </a:r>
            <a:r>
              <a:rPr lang="en-US" sz="5600" b="1" dirty="0" err="1">
                <a:latin typeface="Times New Roman" panose="02020603050405020304" pitchFamily="18" charset="0"/>
                <a:cs typeface="Times New Roman" panose="02020603050405020304" pitchFamily="18" charset="0"/>
              </a:rPr>
              <a:t>Phương</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pháp</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luận</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6" name="TextBox 7"/>
          <p:cNvSpPr txBox="1"/>
          <p:nvPr/>
        </p:nvSpPr>
        <p:spPr>
          <a:xfrm>
            <a:off x="228600" y="1333500"/>
            <a:ext cx="11125200" cy="1605889"/>
          </a:xfrm>
          <a:prstGeom prst="rect">
            <a:avLst/>
          </a:prstGeom>
        </p:spPr>
        <p:txBody>
          <a:bodyPr wrap="square" lIns="0" tIns="0" rIns="0" bIns="0" rtlCol="0" anchor="t">
            <a:spAutoFit/>
          </a:bodyPr>
          <a:lstStyle/>
          <a:p>
            <a:pPr marL="269875">
              <a:lnSpc>
                <a:spcPct val="150000"/>
              </a:lnSpc>
            </a:pPr>
            <a:r>
              <a:rPr lang="en-US" sz="3700" dirty="0">
                <a:latin typeface="Times New Roman" panose="02020603050405020304" pitchFamily="18" charset="0"/>
                <a:cs typeface="Times New Roman" panose="02020603050405020304" pitchFamily="18" charset="0"/>
              </a:rPr>
              <a:t>3.1. </a:t>
            </a:r>
            <a:r>
              <a:rPr lang="en-US" sz="3700" dirty="0" err="1">
                <a:latin typeface="Times New Roman" panose="02020603050405020304" pitchFamily="18" charset="0"/>
                <a:cs typeface="Times New Roman" panose="02020603050405020304" pitchFamily="18" charset="0"/>
              </a:rPr>
              <a:t>Phương</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pháp</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giải</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quyết</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bài</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toán</a:t>
            </a:r>
            <a:endParaRPr lang="en-US" sz="3700" dirty="0">
              <a:latin typeface="Times New Roman" panose="02020603050405020304" pitchFamily="18" charset="0"/>
              <a:cs typeface="Times New Roman" panose="02020603050405020304" pitchFamily="18" charset="0"/>
            </a:endParaRPr>
          </a:p>
          <a:p>
            <a:pPr marL="269875">
              <a:lnSpc>
                <a:spcPct val="150000"/>
              </a:lnSpc>
            </a:pPr>
            <a:r>
              <a:rPr lang="en-US" sz="3700" dirty="0">
                <a:latin typeface="Times New Roman" panose="02020603050405020304" pitchFamily="18" charset="0"/>
                <a:cs typeface="Times New Roman" panose="02020603050405020304" pitchFamily="18" charset="0"/>
              </a:rPr>
              <a:t>3.2. </a:t>
            </a:r>
            <a:r>
              <a:rPr lang="en-US" sz="3700" dirty="0" err="1">
                <a:latin typeface="Times New Roman" panose="02020603050405020304" pitchFamily="18" charset="0"/>
                <a:cs typeface="Times New Roman" panose="02020603050405020304" pitchFamily="18" charset="0"/>
              </a:rPr>
              <a:t>Quy</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trình</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thực</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hiện</a:t>
            </a:r>
            <a:endParaRPr lang="en-US" sz="37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3B5DA01-B969-4369-A134-CBC716877DC5}"/>
              </a:ext>
            </a:extLst>
          </p:cNvPr>
          <p:cNvSpPr>
            <a:spLocks noGrp="1"/>
          </p:cNvSpPr>
          <p:nvPr>
            <p:ph type="sldNum" sz="quarter" idx="12"/>
          </p:nvPr>
        </p:nvSpPr>
        <p:spPr/>
        <p:txBody>
          <a:bodyPr/>
          <a:lstStyle/>
          <a:p>
            <a:fld id="{B6F15528-21DE-4FAA-801E-634DDDAF4B2B}"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04800" y="0"/>
            <a:ext cx="15468600" cy="1136914"/>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3.1 </a:t>
            </a:r>
            <a:r>
              <a:rPr lang="en-US" sz="5600" b="1" dirty="0" err="1">
                <a:latin typeface="Times New Roman" panose="02020603050405020304" pitchFamily="18" charset="0"/>
                <a:cs typeface="Times New Roman" panose="02020603050405020304" pitchFamily="18" charset="0"/>
              </a:rPr>
              <a:t>Phương</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pháp</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giải</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quyết</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bài</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toán</a:t>
            </a:r>
            <a:endParaRPr lang="en-US" sz="5600" b="1" spc="95" dirty="0">
              <a:solidFill>
                <a:srgbClr val="FF0000"/>
              </a:solidFill>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AEB67AEA-EFC0-4D14-8BDB-B933BB49F64B}"/>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0515600" y="1120264"/>
            <a:ext cx="7467600" cy="9147686"/>
          </a:xfrm>
          <a:prstGeom prst="rect">
            <a:avLst/>
          </a:prstGeom>
          <a:noFill/>
          <a:ln>
            <a:noFill/>
          </a:ln>
        </p:spPr>
      </p:pic>
      <p:sp>
        <p:nvSpPr>
          <p:cNvPr id="11" name="TextBox 10">
            <a:extLst>
              <a:ext uri="{FF2B5EF4-FFF2-40B4-BE49-F238E27FC236}">
                <a16:creationId xmlns:a16="http://schemas.microsoft.com/office/drawing/2014/main" id="{2899DAE5-55DF-4C63-B916-A3EF6581BA77}"/>
              </a:ext>
            </a:extLst>
          </p:cNvPr>
          <p:cNvSpPr txBox="1"/>
          <p:nvPr/>
        </p:nvSpPr>
        <p:spPr>
          <a:xfrm>
            <a:off x="567886" y="1892138"/>
            <a:ext cx="8893744" cy="8063746"/>
          </a:xfrm>
          <a:prstGeom prst="rect">
            <a:avLst/>
          </a:prstGeom>
          <a:noFill/>
        </p:spPr>
        <p:txBody>
          <a:bodyPr wrap="square">
            <a:spAutoFit/>
          </a:bodyPr>
          <a:lstStyle/>
          <a:p>
            <a:pPr marL="571500" indent="-571500">
              <a:buFont typeface="Arial" panose="020B0604020202020204" pitchFamily="34" charset="0"/>
              <a:buChar char="•"/>
            </a:pPr>
            <a:r>
              <a:rPr lang="vi-VN" sz="3700" dirty="0"/>
              <a:t>Agent: Chịu trách nhiệm ra quyết định.</a:t>
            </a:r>
          </a:p>
          <a:p>
            <a:pPr marL="285750" indent="-285750">
              <a:buFont typeface="Arial" panose="020B0604020202020204" pitchFamily="34" charset="0"/>
              <a:buChar char="•"/>
            </a:pPr>
            <a:endParaRPr lang="vi-VN" sz="3700" dirty="0"/>
          </a:p>
          <a:p>
            <a:pPr marL="571500" indent="-571500">
              <a:buFont typeface="Arial" panose="020B0604020202020204" pitchFamily="34" charset="0"/>
              <a:buChar char="•"/>
            </a:pPr>
            <a:r>
              <a:rPr lang="vi-VN" sz="3700" dirty="0"/>
              <a:t>Retriever Bank: Tập hợp các mô-đun truy xuất, bao gồm một module truy xuất văn bản và một module truy xuất đồ thị.</a:t>
            </a:r>
          </a:p>
          <a:p>
            <a:pPr marL="285750" indent="-285750">
              <a:buFont typeface="Arial" panose="020B0604020202020204" pitchFamily="34" charset="0"/>
              <a:buChar char="•"/>
            </a:pPr>
            <a:endParaRPr lang="vi-VN" sz="3700" dirty="0"/>
          </a:p>
          <a:p>
            <a:pPr marL="571500" indent="-571500">
              <a:buFont typeface="Arial" panose="020B0604020202020204" pitchFamily="34" charset="0"/>
              <a:buChar char="•"/>
            </a:pPr>
            <a:r>
              <a:rPr lang="vi-VN" sz="3700" dirty="0"/>
              <a:t>Generator: LLM tổng hợp câu trả lời cuối cùng. </a:t>
            </a:r>
          </a:p>
          <a:p>
            <a:pPr marL="571500" indent="-571500">
              <a:buFont typeface="Arial" panose="020B0604020202020204" pitchFamily="34" charset="0"/>
              <a:buChar char="•"/>
            </a:pPr>
            <a:endParaRPr lang="vi-VN" sz="3700" dirty="0"/>
          </a:p>
          <a:p>
            <a:pPr marL="571500" indent="-571500">
              <a:buFont typeface="Arial" panose="020B0604020202020204" pitchFamily="34" charset="0"/>
              <a:buChar char="•"/>
            </a:pPr>
            <a:r>
              <a:rPr lang="vi-VN" sz="3700" dirty="0"/>
              <a:t>Critic Module: Thành phần đánh giá và cung cấp phản hồi. Chức năng của nó là đánh giá kết quả đầu ra của Generator và cung cấp hướng dẫn sửa chữa cho Agent nếu câu trả lời bị coi là không chính xác.</a:t>
            </a:r>
          </a:p>
        </p:txBody>
      </p:sp>
      <p:sp>
        <p:nvSpPr>
          <p:cNvPr id="4" name="Slide Number Placeholder 3">
            <a:extLst>
              <a:ext uri="{FF2B5EF4-FFF2-40B4-BE49-F238E27FC236}">
                <a16:creationId xmlns:a16="http://schemas.microsoft.com/office/drawing/2014/main" id="{B57E21AD-2812-45BC-B9F0-088C5E82DF15}"/>
              </a:ext>
            </a:extLst>
          </p:cNvPr>
          <p:cNvSpPr>
            <a:spLocks noGrp="1"/>
          </p:cNvSpPr>
          <p:nvPr>
            <p:ph type="sldNum" sz="quarter" idx="12"/>
          </p:nvPr>
        </p:nvSpPr>
        <p:spPr/>
        <p:txBody>
          <a:bodyPr/>
          <a:lstStyle/>
          <a:p>
            <a:fld id="{B6F15528-21DE-4FAA-801E-634DDDAF4B2B}"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04800" y="0"/>
            <a:ext cx="15468600" cy="1136914"/>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3.1 </a:t>
            </a:r>
            <a:r>
              <a:rPr lang="en-US" sz="5600" b="1" dirty="0" err="1">
                <a:latin typeface="Times New Roman" panose="02020603050405020304" pitchFamily="18" charset="0"/>
                <a:cs typeface="Times New Roman" panose="02020603050405020304" pitchFamily="18" charset="0"/>
              </a:rPr>
              <a:t>Phương</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pháp</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giải</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quyết</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bài</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toán</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57E21AD-2812-45BC-B9F0-088C5E82DF15}"/>
              </a:ext>
            </a:extLst>
          </p:cNvPr>
          <p:cNvSpPr>
            <a:spLocks noGrp="1"/>
          </p:cNvSpPr>
          <p:nvPr>
            <p:ph type="sldNum" sz="quarter" idx="12"/>
          </p:nvPr>
        </p:nvSpPr>
        <p:spPr/>
        <p:txBody>
          <a:bodyPr/>
          <a:lstStyle/>
          <a:p>
            <a:fld id="{B6F15528-21DE-4FAA-801E-634DDDAF4B2B}" type="slidenum">
              <a:rPr lang="en-US" smtClean="0"/>
              <a:t>19</a:t>
            </a:fld>
            <a:endParaRPr lang="en-US"/>
          </a:p>
        </p:txBody>
      </p:sp>
      <p:pic>
        <p:nvPicPr>
          <p:cNvPr id="9" name="Picture 8">
            <a:extLst>
              <a:ext uri="{FF2B5EF4-FFF2-40B4-BE49-F238E27FC236}">
                <a16:creationId xmlns:a16="http://schemas.microsoft.com/office/drawing/2014/main" id="{1861F852-4629-4C4F-8346-522119CB09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13230" y="1300991"/>
            <a:ext cx="12801600" cy="8347834"/>
          </a:xfrm>
          <a:prstGeom prst="rect">
            <a:avLst/>
          </a:prstGeom>
        </p:spPr>
      </p:pic>
    </p:spTree>
    <p:extLst>
      <p:ext uri="{BB962C8B-B14F-4D97-AF65-F5344CB8AC3E}">
        <p14:creationId xmlns:p14="http://schemas.microsoft.com/office/powerpoint/2010/main" val="1301940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014026" y="-1989961"/>
            <a:ext cx="4200545" cy="6981515"/>
          </a:xfrm>
          <a:prstGeom prst="rect">
            <a:avLst/>
          </a:prstGeom>
        </p:spPr>
      </p:pic>
      <p:sp>
        <p:nvSpPr>
          <p:cNvPr id="7" name="TextBox 7"/>
          <p:cNvSpPr txBox="1"/>
          <p:nvPr/>
        </p:nvSpPr>
        <p:spPr>
          <a:xfrm>
            <a:off x="1595841" y="2148831"/>
            <a:ext cx="15153732" cy="4832028"/>
          </a:xfrm>
          <a:prstGeom prst="rect">
            <a:avLst/>
          </a:prstGeom>
        </p:spPr>
        <p:txBody>
          <a:bodyPr lIns="0" tIns="0" rIns="0" bIns="0" rtlCol="0" anchor="t">
            <a:spAutoFit/>
          </a:bodyPr>
          <a:lstStyle/>
          <a:p>
            <a:pPr algn="ctr">
              <a:lnSpc>
                <a:spcPct val="150000"/>
              </a:lnSpc>
            </a:pPr>
            <a:r>
              <a:rPr lang="en-US" sz="5400" b="1" dirty="0">
                <a:latin typeface="Times New Roman" panose="02020603050405020304" pitchFamily="18" charset="0"/>
                <a:cs typeface="Times New Roman" panose="02020603050405020304" pitchFamily="18" charset="0"/>
              </a:rPr>
              <a:t>ĐỀ TÀI: </a:t>
            </a:r>
            <a:r>
              <a:rPr lang="en-US" sz="5400" b="1" dirty="0" err="1">
                <a:latin typeface="Times New Roman" panose="02020603050405020304" pitchFamily="18" charset="0"/>
                <a:cs typeface="Times New Roman" panose="02020603050405020304" pitchFamily="18" charset="0"/>
              </a:rPr>
              <a:t>Xây</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dựng</a:t>
            </a:r>
            <a:r>
              <a:rPr lang="en-US" sz="5400" b="1" dirty="0">
                <a:latin typeface="Times New Roman" panose="02020603050405020304" pitchFamily="18" charset="0"/>
                <a:cs typeface="Times New Roman" panose="02020603050405020304" pitchFamily="18" charset="0"/>
              </a:rPr>
              <a:t> chatbot </a:t>
            </a:r>
            <a:r>
              <a:rPr lang="en-US" sz="5400" b="1" dirty="0" err="1">
                <a:latin typeface="Times New Roman" panose="02020603050405020304" pitchFamily="18" charset="0"/>
                <a:cs typeface="Times New Roman" panose="02020603050405020304" pitchFamily="18" charset="0"/>
              </a:rPr>
              <a:t>tư</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vấn</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học</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vụ</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Nông</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Lâm</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kết</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hợp</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giữa</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hệ</a:t>
            </a:r>
            <a:r>
              <a:rPr lang="en-US" sz="5400" b="1" dirty="0">
                <a:latin typeface="Times New Roman" panose="02020603050405020304" pitchFamily="18" charset="0"/>
                <a:cs typeface="Times New Roman" panose="02020603050405020304" pitchFamily="18" charset="0"/>
              </a:rPr>
              <a:t> </a:t>
            </a:r>
            <a:r>
              <a:rPr lang="en-US" sz="5400" b="1" dirty="0" err="1">
                <a:latin typeface="Times New Roman" panose="02020603050405020304" pitchFamily="18" charset="0"/>
                <a:cs typeface="Times New Roman" panose="02020603050405020304" pitchFamily="18" charset="0"/>
              </a:rPr>
              <a:t>thống</a:t>
            </a:r>
            <a:r>
              <a:rPr lang="en-US" sz="5400" b="1" dirty="0">
                <a:latin typeface="Times New Roman" panose="02020603050405020304" pitchFamily="18" charset="0"/>
                <a:cs typeface="Times New Roman" panose="02020603050405020304" pitchFamily="18" charset="0"/>
              </a:rPr>
              <a:t> GRAG(Graph Retrieval-Augmented Generation) </a:t>
            </a:r>
            <a:r>
              <a:rPr lang="en-US" sz="5400" b="1" dirty="0" err="1">
                <a:latin typeface="Times New Roman" panose="02020603050405020304" pitchFamily="18" charset="0"/>
                <a:cs typeface="Times New Roman" panose="02020603050405020304" pitchFamily="18" charset="0"/>
              </a:rPr>
              <a:t>và</a:t>
            </a:r>
            <a:r>
              <a:rPr lang="en-US" sz="5400" b="1" dirty="0">
                <a:latin typeface="Times New Roman" panose="02020603050405020304" pitchFamily="18" charset="0"/>
                <a:cs typeface="Times New Roman" panose="02020603050405020304" pitchFamily="18" charset="0"/>
              </a:rPr>
              <a:t> RAG(Retrieval-Augmented Generation)</a:t>
            </a:r>
            <a:endParaRPr lang="en-US" sz="5400" b="1" spc="95" dirty="0">
              <a:solidFill>
                <a:srgbClr val="FF0000"/>
              </a:solidFill>
              <a:latin typeface="Times New Roman" panose="02020603050405020304" pitchFamily="18" charset="0"/>
              <a:cs typeface="Times New Roman" panose="02020603050405020304" pitchFamily="18" charset="0"/>
            </a:endParaRPr>
          </a:p>
        </p:txBody>
      </p:sp>
      <p:sp>
        <p:nvSpPr>
          <p:cNvPr id="10" name="TextBox 7"/>
          <p:cNvSpPr txBox="1"/>
          <p:nvPr/>
        </p:nvSpPr>
        <p:spPr>
          <a:xfrm>
            <a:off x="-1265520" y="7830803"/>
            <a:ext cx="9324432" cy="1077218"/>
          </a:xfrm>
          <a:prstGeom prst="rect">
            <a:avLst/>
          </a:prstGeom>
        </p:spPr>
        <p:txBody>
          <a:bodyPr wrap="square" lIns="0" tIns="0" rIns="0" bIns="0" rtlCol="0" anchor="t">
            <a:spAutoFit/>
          </a:bodyPr>
          <a:lstStyle/>
          <a:p>
            <a:pPr algn="ctr"/>
            <a:r>
              <a:rPr lang="en-US" sz="3500" dirty="0">
                <a:latin typeface="Times New Roman" panose="02020603050405020304" pitchFamily="18" charset="0"/>
                <a:cs typeface="Times New Roman" panose="02020603050405020304" pitchFamily="18" charset="0"/>
              </a:rPr>
              <a:t>GVHD:</a:t>
            </a:r>
          </a:p>
          <a:p>
            <a:pPr algn="ctr"/>
            <a:r>
              <a:rPr lang="en-US" sz="3500" dirty="0" err="1">
                <a:latin typeface="Times New Roman" panose="02020603050405020304" pitchFamily="18" charset="0"/>
                <a:cs typeface="Times New Roman" panose="02020603050405020304" pitchFamily="18" charset="0"/>
              </a:rPr>
              <a:t>ThS</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Nguyễn</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Đức</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Công</a:t>
            </a:r>
            <a:r>
              <a:rPr lang="en-US" sz="3500" dirty="0">
                <a:latin typeface="Times New Roman" panose="02020603050405020304" pitchFamily="18" charset="0"/>
                <a:cs typeface="Times New Roman" panose="02020603050405020304" pitchFamily="18" charset="0"/>
              </a:rPr>
              <a:t> Song</a:t>
            </a:r>
          </a:p>
        </p:txBody>
      </p:sp>
      <p:sp>
        <p:nvSpPr>
          <p:cNvPr id="12" name="TextBox 7"/>
          <p:cNvSpPr txBox="1"/>
          <p:nvPr/>
        </p:nvSpPr>
        <p:spPr>
          <a:xfrm>
            <a:off x="2337636" y="449561"/>
            <a:ext cx="13593178" cy="935321"/>
          </a:xfrm>
          <a:prstGeom prst="rect">
            <a:avLst/>
          </a:prstGeom>
        </p:spPr>
        <p:txBody>
          <a:bodyPr wrap="square" lIns="0" tIns="0" rIns="0" bIns="0" rtlCol="0" anchor="t">
            <a:spAutoFit/>
          </a:bodyPr>
          <a:lstStyle/>
          <a:p>
            <a:pPr algn="ctr">
              <a:lnSpc>
                <a:spcPts val="8550"/>
              </a:lnSpc>
            </a:pPr>
            <a:r>
              <a:rPr lang="en-US" sz="3600" b="1" spc="95" dirty="0">
                <a:solidFill>
                  <a:srgbClr val="3333CC"/>
                </a:solidFill>
                <a:latin typeface="Times New Roman" panose="02020603050405020304" pitchFamily="18" charset="0"/>
                <a:cs typeface="Times New Roman" panose="02020603050405020304" pitchFamily="18" charset="0"/>
              </a:rPr>
              <a:t>TRƯỜNG ĐẠI HỌC NÔNG LÂM THÀNH PHỐ HỒ CHÍ MINH</a:t>
            </a:r>
          </a:p>
        </p:txBody>
      </p:sp>
      <p:sp>
        <p:nvSpPr>
          <p:cNvPr id="14" name="TextBox 7"/>
          <p:cNvSpPr txBox="1"/>
          <p:nvPr/>
        </p:nvSpPr>
        <p:spPr>
          <a:xfrm>
            <a:off x="10962231" y="7575741"/>
            <a:ext cx="6695532" cy="1615827"/>
          </a:xfrm>
          <a:prstGeom prst="rect">
            <a:avLst/>
          </a:prstGeom>
        </p:spPr>
        <p:txBody>
          <a:bodyPr wrap="square" lIns="0" tIns="0" rIns="0" bIns="0" rtlCol="0" anchor="t">
            <a:spAutoFit/>
          </a:bodyPr>
          <a:lstStyle/>
          <a:p>
            <a:pPr algn="ctr"/>
            <a:r>
              <a:rPr lang="en-US" sz="3500" dirty="0" err="1">
                <a:latin typeface="Times New Roman" panose="02020603050405020304" pitchFamily="18" charset="0"/>
                <a:cs typeface="Times New Roman" panose="02020603050405020304" pitchFamily="18" charset="0"/>
              </a:rPr>
              <a:t>Sinh</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viên</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thực</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hiện</a:t>
            </a:r>
            <a:r>
              <a:rPr lang="en-US" sz="3500" dirty="0">
                <a:latin typeface="Times New Roman" panose="02020603050405020304" pitchFamily="18" charset="0"/>
                <a:cs typeface="Times New Roman" panose="02020603050405020304" pitchFamily="18" charset="0"/>
              </a:rPr>
              <a:t> : </a:t>
            </a:r>
          </a:p>
          <a:p>
            <a:r>
              <a:rPr lang="en-US" sz="3500" dirty="0">
                <a:latin typeface="Times New Roman" panose="02020603050405020304" pitchFamily="18" charset="0"/>
                <a:cs typeface="Times New Roman" panose="02020603050405020304" pitchFamily="18" charset="0"/>
              </a:rPr>
              <a:t>Cao </a:t>
            </a:r>
            <a:r>
              <a:rPr lang="en-US" sz="3500" dirty="0" err="1">
                <a:latin typeface="Times New Roman" panose="02020603050405020304" pitchFamily="18" charset="0"/>
                <a:cs typeface="Times New Roman" panose="02020603050405020304" pitchFamily="18" charset="0"/>
              </a:rPr>
              <a:t>Thành</a:t>
            </a:r>
            <a:r>
              <a:rPr lang="en-US" sz="3500" dirty="0">
                <a:latin typeface="Times New Roman" panose="02020603050405020304" pitchFamily="18" charset="0"/>
                <a:cs typeface="Times New Roman" panose="02020603050405020304" pitchFamily="18" charset="0"/>
              </a:rPr>
              <a:t> Nam  - 21130448</a:t>
            </a:r>
          </a:p>
          <a:p>
            <a:r>
              <a:rPr lang="en-US" sz="3500" dirty="0" err="1">
                <a:latin typeface="Times New Roman" panose="02020603050405020304" pitchFamily="18" charset="0"/>
                <a:cs typeface="Times New Roman" panose="02020603050405020304" pitchFamily="18" charset="0"/>
              </a:rPr>
              <a:t>Nguyễn</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Việt</a:t>
            </a:r>
            <a:r>
              <a:rPr lang="en-US" sz="3500" dirty="0">
                <a:latin typeface="Times New Roman" panose="02020603050405020304" pitchFamily="18" charset="0"/>
                <a:cs typeface="Times New Roman" panose="02020603050405020304" pitchFamily="18" charset="0"/>
              </a:rPr>
              <a:t> </a:t>
            </a:r>
            <a:r>
              <a:rPr lang="en-US" sz="3500" dirty="0" err="1">
                <a:latin typeface="Times New Roman" panose="02020603050405020304" pitchFamily="18" charset="0"/>
                <a:cs typeface="Times New Roman" panose="02020603050405020304" pitchFamily="18" charset="0"/>
              </a:rPr>
              <a:t>Pha</a:t>
            </a:r>
            <a:r>
              <a:rPr lang="en-US" sz="3500" dirty="0">
                <a:latin typeface="Times New Roman" panose="02020603050405020304" pitchFamily="18" charset="0"/>
                <a:cs typeface="Times New Roman" panose="02020603050405020304" pitchFamily="18" charset="0"/>
              </a:rPr>
              <a:t> - 21130467</a:t>
            </a:r>
          </a:p>
        </p:txBody>
      </p:sp>
      <p:sp>
        <p:nvSpPr>
          <p:cNvPr id="15" name="TextBox 7"/>
          <p:cNvSpPr txBox="1"/>
          <p:nvPr/>
        </p:nvSpPr>
        <p:spPr>
          <a:xfrm>
            <a:off x="2337636" y="1095432"/>
            <a:ext cx="13670142" cy="935321"/>
          </a:xfrm>
          <a:prstGeom prst="rect">
            <a:avLst/>
          </a:prstGeom>
        </p:spPr>
        <p:txBody>
          <a:bodyPr wrap="square" lIns="0" tIns="0" rIns="0" bIns="0" rtlCol="0" anchor="t">
            <a:spAutoFit/>
          </a:bodyPr>
          <a:lstStyle/>
          <a:p>
            <a:pPr algn="ctr">
              <a:lnSpc>
                <a:spcPts val="8550"/>
              </a:lnSpc>
            </a:pPr>
            <a:r>
              <a:rPr lang="en-US" sz="3600" b="1" spc="95" dirty="0">
                <a:solidFill>
                  <a:srgbClr val="3333CC"/>
                </a:solidFill>
                <a:latin typeface="Times New Roman" panose="02020603050405020304" pitchFamily="18" charset="0"/>
                <a:cs typeface="Times New Roman" panose="02020603050405020304" pitchFamily="18" charset="0"/>
              </a:rPr>
              <a:t>KHOA CÔNG NGHỆ THÔNG TIN</a:t>
            </a:r>
          </a:p>
        </p:txBody>
      </p:sp>
      <p:sp>
        <p:nvSpPr>
          <p:cNvPr id="5" name="Slide Number Placeholder 4">
            <a:extLst>
              <a:ext uri="{FF2B5EF4-FFF2-40B4-BE49-F238E27FC236}">
                <a16:creationId xmlns:a16="http://schemas.microsoft.com/office/drawing/2014/main" id="{0B37CC26-88E7-4254-BFBE-B35F91BC611D}"/>
              </a:ext>
            </a:extLst>
          </p:cNvPr>
          <p:cNvSpPr>
            <a:spLocks noGrp="1"/>
          </p:cNvSpPr>
          <p:nvPr>
            <p:ph type="sldNum" sz="quarter" idx="12"/>
          </p:nvPr>
        </p:nvSpPr>
        <p:spPr>
          <a:xfrm>
            <a:off x="15930814" y="9654876"/>
            <a:ext cx="2133600" cy="365125"/>
          </a:xfrm>
        </p:spPr>
        <p:txBody>
          <a:bodyPr/>
          <a:lstStyle/>
          <a:p>
            <a:fld id="{B6F15528-21DE-4FAA-801E-634DDDAF4B2B}" type="slidenum">
              <a:rPr lang="en-US" sz="3000" smtClean="0">
                <a:latin typeface="Times New Roman" panose="02020603050405020304" pitchFamily="18" charset="0"/>
                <a:cs typeface="Times New Roman" panose="02020603050405020304" pitchFamily="18" charset="0"/>
              </a:rPr>
              <a:t>2</a:t>
            </a:fld>
            <a:endParaRPr lang="en-US" sz="3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16344"/>
    </mc:Choice>
    <mc:Fallback xmlns="">
      <p:transition spd="slow" advTm="16344"/>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04800" y="0"/>
            <a:ext cx="154686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3.2 </a:t>
            </a:r>
            <a:r>
              <a:rPr lang="en-US" sz="5600" b="1" dirty="0" err="1">
                <a:latin typeface="Times New Roman" panose="02020603050405020304" pitchFamily="18" charset="0"/>
                <a:cs typeface="Times New Roman" panose="02020603050405020304" pitchFamily="18" charset="0"/>
              </a:rPr>
              <a:t>Quy</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trình</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thực</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hiện</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181100" y="1333500"/>
            <a:ext cx="15925800" cy="1611403"/>
          </a:xfrm>
          <a:prstGeom prst="rect">
            <a:avLst/>
          </a:prstGeom>
        </p:spPr>
        <p:txBody>
          <a:bodyPr wrap="square">
            <a:spAutoFit/>
          </a:bodyPr>
          <a:lstStyle/>
          <a:p>
            <a:pPr marL="285750" indent="-285750">
              <a:lnSpc>
                <a:spcPct val="150000"/>
              </a:lnSpc>
              <a:buFont typeface="Arial" panose="020B0604020202020204" pitchFamily="34" charset="0"/>
              <a:buChar char="•"/>
            </a:pPr>
            <a:endParaRPr lang="en-US" sz="3500" dirty="0">
              <a:latin typeface="Times New Roman" panose="02020603050405020304" pitchFamily="18" charset="0"/>
              <a:cs typeface="Times New Roman" panose="02020603050405020304" pitchFamily="18" charset="0"/>
            </a:endParaRPr>
          </a:p>
          <a:p>
            <a:pPr>
              <a:lnSpc>
                <a:spcPct val="150000"/>
              </a:lnSpc>
            </a:pPr>
            <a:endParaRPr lang="en-US" sz="3500" dirty="0">
              <a:solidFill>
                <a:srgbClr val="2C2C2C"/>
              </a:solidFill>
            </a:endParaRPr>
          </a:p>
        </p:txBody>
      </p:sp>
      <p:sp>
        <p:nvSpPr>
          <p:cNvPr id="13" name="TextBox 12">
            <a:extLst>
              <a:ext uri="{FF2B5EF4-FFF2-40B4-BE49-F238E27FC236}">
                <a16:creationId xmlns:a16="http://schemas.microsoft.com/office/drawing/2014/main" id="{64318629-5A11-4FBF-A1F1-0E15DC585990}"/>
              </a:ext>
            </a:extLst>
          </p:cNvPr>
          <p:cNvSpPr txBox="1"/>
          <p:nvPr/>
        </p:nvSpPr>
        <p:spPr>
          <a:xfrm>
            <a:off x="1325880" y="4342818"/>
            <a:ext cx="15781020" cy="5683928"/>
          </a:xfrm>
          <a:prstGeom prst="rect">
            <a:avLst/>
          </a:prstGeom>
          <a:noFill/>
        </p:spPr>
        <p:txBody>
          <a:bodyPr wrap="square" rtlCol="0">
            <a:spAutoFit/>
          </a:bodyPr>
          <a:lstStyle/>
          <a:p>
            <a:pPr marL="571500" indent="-571500">
              <a:buFont typeface="Arial" panose="020B0604020202020204" pitchFamily="34" charset="0"/>
              <a:buChar char="•"/>
            </a:pPr>
            <a:r>
              <a:rPr lang="vi-VN" sz="3700" b="1" dirty="0"/>
              <a:t>Chuẩn bị mô hình gốc</a:t>
            </a:r>
          </a:p>
          <a:p>
            <a:pPr lvl="0" algn="just" fontAlgn="base">
              <a:lnSpc>
                <a:spcPct val="150000"/>
              </a:lnSpc>
              <a:buSzPts val="1000"/>
              <a:tabLst>
                <a:tab pos="457200" algn="l"/>
              </a:tabLst>
            </a:pPr>
            <a:r>
              <a:rPr lang="vi-VN" sz="3700" dirty="0">
                <a:solidFill>
                  <a:srgbClr val="000000"/>
                </a:solidFill>
                <a:ea typeface="SimSun" panose="02010600030101010101" pitchFamily="2" charset="-122"/>
              </a:rPr>
              <a:t>Dựa trên tầm quan trọng của các thành phần trong kiến trúc, chúng em sẽ quyết định sử dụng mô hình:</a:t>
            </a:r>
          </a:p>
          <a:p>
            <a:pPr lvl="0" algn="just" fontAlgn="base">
              <a:lnSpc>
                <a:spcPct val="150000"/>
              </a:lnSpc>
              <a:buSzPts val="1000"/>
              <a:tabLst>
                <a:tab pos="457200" algn="l"/>
              </a:tabLst>
            </a:pPr>
            <a:r>
              <a:rPr lang="vi-VN" sz="3700" dirty="0">
                <a:solidFill>
                  <a:srgbClr val="000000"/>
                </a:solidFill>
                <a:ea typeface="SimSun" panose="02010600030101010101" pitchFamily="2" charset="-122"/>
              </a:rPr>
              <a:t>Agent: Gemini-1.5-flash</a:t>
            </a:r>
          </a:p>
          <a:p>
            <a:pPr algn="just" fontAlgn="base">
              <a:lnSpc>
                <a:spcPct val="150000"/>
              </a:lnSpc>
              <a:buSzPts val="1000"/>
              <a:tabLst>
                <a:tab pos="457200" algn="l"/>
              </a:tabLst>
            </a:pPr>
            <a:r>
              <a:rPr lang="vi-VN" sz="3700" dirty="0">
                <a:solidFill>
                  <a:srgbClr val="000000"/>
                </a:solidFill>
                <a:ea typeface="SimSun" panose="02010600030101010101" pitchFamily="2" charset="-122"/>
              </a:rPr>
              <a:t>Generator: Gemini-1.5-flash</a:t>
            </a:r>
          </a:p>
          <a:p>
            <a:pPr algn="just" fontAlgn="base">
              <a:lnSpc>
                <a:spcPct val="150000"/>
              </a:lnSpc>
              <a:buSzPts val="1000"/>
              <a:tabLst>
                <a:tab pos="457200" algn="l"/>
              </a:tabLst>
            </a:pPr>
            <a:r>
              <a:rPr lang="vi-VN" sz="3700" dirty="0">
                <a:solidFill>
                  <a:srgbClr val="000000"/>
                </a:solidFill>
                <a:ea typeface="SimSun" panose="02010600030101010101" pitchFamily="2" charset="-122"/>
              </a:rPr>
              <a:t>Validator: Gemini-1.5-flash</a:t>
            </a:r>
          </a:p>
          <a:p>
            <a:pPr algn="just" fontAlgn="base">
              <a:lnSpc>
                <a:spcPct val="150000"/>
              </a:lnSpc>
              <a:buSzPts val="1000"/>
              <a:tabLst>
                <a:tab pos="457200" algn="l"/>
              </a:tabLst>
            </a:pPr>
            <a:r>
              <a:rPr lang="vi-VN" sz="3700" dirty="0">
                <a:solidFill>
                  <a:srgbClr val="000000"/>
                </a:solidFill>
                <a:ea typeface="SimSun" panose="02010600030101010101" pitchFamily="2" charset="-122"/>
              </a:rPr>
              <a:t>Commentor: Gemini-1.5-flash</a:t>
            </a:r>
          </a:p>
        </p:txBody>
      </p:sp>
      <p:sp>
        <p:nvSpPr>
          <p:cNvPr id="5" name="Slide Number Placeholder 4">
            <a:extLst>
              <a:ext uri="{FF2B5EF4-FFF2-40B4-BE49-F238E27FC236}">
                <a16:creationId xmlns:a16="http://schemas.microsoft.com/office/drawing/2014/main" id="{DB9F7791-D08A-49F0-B08C-C5D70247E2AD}"/>
              </a:ext>
            </a:extLst>
          </p:cNvPr>
          <p:cNvSpPr>
            <a:spLocks noGrp="1"/>
          </p:cNvSpPr>
          <p:nvPr>
            <p:ph type="sldNum" sz="quarter" idx="12"/>
          </p:nvPr>
        </p:nvSpPr>
        <p:spPr/>
        <p:txBody>
          <a:bodyPr/>
          <a:lstStyle/>
          <a:p>
            <a:fld id="{B6F15528-21DE-4FAA-801E-634DDDAF4B2B}" type="slidenum">
              <a:rPr lang="en-US" smtClean="0"/>
              <a:t>20</a:t>
            </a:fld>
            <a:endParaRPr lang="en-US"/>
          </a:p>
        </p:txBody>
      </p:sp>
      <p:pic>
        <p:nvPicPr>
          <p:cNvPr id="8" name="Picture 7">
            <a:extLst>
              <a:ext uri="{FF2B5EF4-FFF2-40B4-BE49-F238E27FC236}">
                <a16:creationId xmlns:a16="http://schemas.microsoft.com/office/drawing/2014/main" id="{9346AFC8-D604-4949-B36A-B049A51E1F18}"/>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310640" y="1436055"/>
            <a:ext cx="15925800" cy="2660650"/>
          </a:xfrm>
          <a:prstGeom prst="rect">
            <a:avLst/>
          </a:prstGeom>
          <a:noFill/>
          <a:ln>
            <a:noFill/>
          </a:ln>
        </p:spPr>
      </p:pic>
    </p:spTree>
    <p:extLst>
      <p:ext uri="{BB962C8B-B14F-4D97-AF65-F5344CB8AC3E}">
        <p14:creationId xmlns:p14="http://schemas.microsoft.com/office/powerpoint/2010/main" val="2365931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04800" y="0"/>
            <a:ext cx="154686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3.2 </a:t>
            </a:r>
            <a:r>
              <a:rPr lang="en-US" sz="5600" b="1" dirty="0" err="1">
                <a:latin typeface="Times New Roman" panose="02020603050405020304" pitchFamily="18" charset="0"/>
                <a:cs typeface="Times New Roman" panose="02020603050405020304" pitchFamily="18" charset="0"/>
              </a:rPr>
              <a:t>Quy</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trình</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thực</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hiện</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1181100" y="1333500"/>
            <a:ext cx="15925800" cy="1611403"/>
          </a:xfrm>
          <a:prstGeom prst="rect">
            <a:avLst/>
          </a:prstGeom>
        </p:spPr>
        <p:txBody>
          <a:bodyPr wrap="square">
            <a:spAutoFit/>
          </a:bodyPr>
          <a:lstStyle/>
          <a:p>
            <a:pPr marL="285750" indent="-285750">
              <a:lnSpc>
                <a:spcPct val="150000"/>
              </a:lnSpc>
              <a:buFont typeface="Arial" panose="020B0604020202020204" pitchFamily="34" charset="0"/>
              <a:buChar char="•"/>
            </a:pPr>
            <a:endParaRPr lang="en-US" sz="3500" dirty="0">
              <a:latin typeface="Times New Roman" panose="02020603050405020304" pitchFamily="18" charset="0"/>
              <a:cs typeface="Times New Roman" panose="02020603050405020304" pitchFamily="18" charset="0"/>
            </a:endParaRPr>
          </a:p>
          <a:p>
            <a:pPr>
              <a:lnSpc>
                <a:spcPct val="150000"/>
              </a:lnSpc>
            </a:pPr>
            <a:endParaRPr lang="en-US" sz="3500" dirty="0">
              <a:solidFill>
                <a:srgbClr val="2C2C2C"/>
              </a:solidFill>
            </a:endParaRPr>
          </a:p>
        </p:txBody>
      </p:sp>
      <p:sp>
        <p:nvSpPr>
          <p:cNvPr id="13" name="TextBox 12">
            <a:extLst>
              <a:ext uri="{FF2B5EF4-FFF2-40B4-BE49-F238E27FC236}">
                <a16:creationId xmlns:a16="http://schemas.microsoft.com/office/drawing/2014/main" id="{64318629-5A11-4FBF-A1F1-0E15DC585990}"/>
              </a:ext>
            </a:extLst>
          </p:cNvPr>
          <p:cNvSpPr txBox="1"/>
          <p:nvPr/>
        </p:nvSpPr>
        <p:spPr>
          <a:xfrm>
            <a:off x="1447800" y="1359301"/>
            <a:ext cx="12649200" cy="3975768"/>
          </a:xfrm>
          <a:prstGeom prst="rect">
            <a:avLst/>
          </a:prstGeom>
          <a:noFill/>
        </p:spPr>
        <p:txBody>
          <a:bodyPr wrap="square" rtlCol="0">
            <a:spAutoFit/>
          </a:bodyPr>
          <a:lstStyle/>
          <a:p>
            <a:pPr marL="571500" indent="-571500">
              <a:buFont typeface="Arial" panose="020B0604020202020204" pitchFamily="34" charset="0"/>
              <a:buChar char="•"/>
            </a:pPr>
            <a:r>
              <a:rPr lang="vi-VN" sz="3700" b="1" dirty="0"/>
              <a:t>Chuẩn bị tập dữ liệu</a:t>
            </a:r>
          </a:p>
          <a:p>
            <a:pPr lvl="0" algn="just" fontAlgn="base">
              <a:lnSpc>
                <a:spcPct val="150000"/>
              </a:lnSpc>
              <a:buSzPts val="1000"/>
              <a:tabLst>
                <a:tab pos="457200" algn="l"/>
              </a:tabLst>
            </a:pPr>
            <a:r>
              <a:rPr lang="vi-VN" sz="3700" dirty="0">
                <a:solidFill>
                  <a:srgbClr val="000000"/>
                </a:solidFill>
                <a:effectLst/>
                <a:ea typeface="Times New Roman" panose="02020603050405020304" pitchFamily="18" charset="0"/>
              </a:rPr>
              <a:t>Tập dữ liệu là sổ tay sinh viên Nông Lâm 2024:</a:t>
            </a:r>
            <a:endParaRPr lang="vi-VN" sz="3700" dirty="0">
              <a:solidFill>
                <a:srgbClr val="000000"/>
              </a:solidFill>
              <a:ea typeface="SimSun" panose="02010600030101010101" pitchFamily="2" charset="-122"/>
            </a:endParaRPr>
          </a:p>
          <a:p>
            <a:pPr lvl="0" algn="just" fontAlgn="base">
              <a:lnSpc>
                <a:spcPct val="150000"/>
              </a:lnSpc>
              <a:buSzPts val="1000"/>
              <a:tabLst>
                <a:tab pos="457200" algn="l"/>
              </a:tabLst>
            </a:pPr>
            <a:r>
              <a:rPr lang="vi-VN" sz="3700" u="sng" dirty="0">
                <a:solidFill>
                  <a:srgbClr val="000000"/>
                </a:solidFill>
                <a:effectLst/>
                <a:ea typeface="Times New Roman" panose="02020603050405020304" pitchFamily="18" charset="0"/>
                <a:hlinkClick r:id="rId4"/>
              </a:rPr>
              <a:t>https://nls.hcmuaf.edu.vn/contents.php?ur=nls&amp;ids=42921</a:t>
            </a:r>
            <a:r>
              <a:rPr lang="vi-VN" sz="3700" dirty="0">
                <a:solidFill>
                  <a:srgbClr val="000000"/>
                </a:solidFill>
                <a:effectLst/>
                <a:ea typeface="Times New Roman" panose="02020603050405020304" pitchFamily="18" charset="0"/>
              </a:rPr>
              <a:t>.</a:t>
            </a:r>
            <a:endParaRPr lang="vi-VN" sz="3700" dirty="0">
              <a:solidFill>
                <a:srgbClr val="000000"/>
              </a:solidFill>
              <a:effectLst/>
              <a:ea typeface="SimSun" panose="02010600030101010101" pitchFamily="2" charset="-122"/>
            </a:endParaRPr>
          </a:p>
          <a:p>
            <a:pPr lvl="0" algn="just" fontAlgn="base">
              <a:lnSpc>
                <a:spcPct val="150000"/>
              </a:lnSpc>
              <a:buSzPts val="1000"/>
              <a:tabLst>
                <a:tab pos="457200" algn="l"/>
              </a:tabLst>
            </a:pPr>
            <a:r>
              <a:rPr lang="vi-VN" sz="3700" dirty="0">
                <a:solidFill>
                  <a:srgbClr val="000000"/>
                </a:solidFill>
                <a:effectLst/>
                <a:ea typeface="Times New Roman" panose="02020603050405020304" pitchFamily="18" charset="0"/>
              </a:rPr>
              <a:t>Gồm 76 trang. Nhưng chỉ lấy 65 trang(bỏ 9 trang đầu và 2 trang cuối).</a:t>
            </a:r>
            <a:endParaRPr lang="vi-VN" sz="3700" dirty="0">
              <a:solidFill>
                <a:srgbClr val="000000"/>
              </a:solidFill>
              <a:effectLst/>
              <a:ea typeface="SimSun" panose="02010600030101010101" pitchFamily="2" charset="-122"/>
            </a:endParaRPr>
          </a:p>
        </p:txBody>
      </p:sp>
      <p:sp>
        <p:nvSpPr>
          <p:cNvPr id="15" name="TextBox 14">
            <a:extLst>
              <a:ext uri="{FF2B5EF4-FFF2-40B4-BE49-F238E27FC236}">
                <a16:creationId xmlns:a16="http://schemas.microsoft.com/office/drawing/2014/main" id="{D7E13CFE-EB8B-4227-BE8A-7BF6DF2E7078}"/>
              </a:ext>
            </a:extLst>
          </p:cNvPr>
          <p:cNvSpPr txBox="1"/>
          <p:nvPr/>
        </p:nvSpPr>
        <p:spPr>
          <a:xfrm>
            <a:off x="1569696" y="5395545"/>
            <a:ext cx="12649200" cy="661720"/>
          </a:xfrm>
          <a:prstGeom prst="rect">
            <a:avLst/>
          </a:prstGeom>
          <a:noFill/>
        </p:spPr>
        <p:txBody>
          <a:bodyPr wrap="square" rtlCol="0">
            <a:spAutoFit/>
          </a:bodyPr>
          <a:lstStyle/>
          <a:p>
            <a:pPr marL="571500" indent="-571500">
              <a:buFont typeface="Arial" panose="020B0604020202020204" pitchFamily="34" charset="0"/>
              <a:buChar char="•"/>
            </a:pPr>
            <a:r>
              <a:rPr lang="vi-VN" sz="3700" b="1" dirty="0">
                <a:solidFill>
                  <a:srgbClr val="000000"/>
                </a:solidFill>
                <a:effectLst/>
                <a:latin typeface="Times New Roman" panose="02020603050405020304" pitchFamily="18" charset="0"/>
                <a:ea typeface="Times New Roman" panose="02020603050405020304" pitchFamily="18" charset="0"/>
              </a:rPr>
              <a:t>Tiền x</a:t>
            </a:r>
            <a:r>
              <a:rPr lang="vi-VN" sz="3700" b="1" dirty="0">
                <a:solidFill>
                  <a:srgbClr val="000000"/>
                </a:solidFill>
                <a:latin typeface="Times New Roman" panose="02020603050405020304" pitchFamily="18" charset="0"/>
                <a:ea typeface="Times New Roman" panose="02020603050405020304" pitchFamily="18" charset="0"/>
              </a:rPr>
              <a:t>ử lý dữ liệu</a:t>
            </a:r>
          </a:p>
        </p:txBody>
      </p:sp>
      <p:pic>
        <p:nvPicPr>
          <p:cNvPr id="16" name="Picture 15">
            <a:extLst>
              <a:ext uri="{FF2B5EF4-FFF2-40B4-BE49-F238E27FC236}">
                <a16:creationId xmlns:a16="http://schemas.microsoft.com/office/drawing/2014/main" id="{17F6F715-23A1-4B2F-998C-86EF4D6342A7}"/>
              </a:ext>
            </a:extLst>
          </p:cNvPr>
          <p:cNvPicPr/>
          <p:nvPr/>
        </p:nvPicPr>
        <p:blipFill>
          <a:blip r:embed="rId5">
            <a:extLst>
              <a:ext uri="{28A0092B-C50C-407E-A947-70E740481C1C}">
                <a14:useLocalDpi xmlns:a14="http://schemas.microsoft.com/office/drawing/2010/main" val="0"/>
              </a:ext>
            </a:extLst>
          </a:blip>
          <a:stretch>
            <a:fillRect/>
          </a:stretch>
        </p:blipFill>
        <p:spPr>
          <a:xfrm>
            <a:off x="1836396" y="6229543"/>
            <a:ext cx="12115800" cy="3615179"/>
          </a:xfrm>
          <a:prstGeom prst="rect">
            <a:avLst/>
          </a:prstGeom>
        </p:spPr>
      </p:pic>
      <p:sp>
        <p:nvSpPr>
          <p:cNvPr id="5" name="Slide Number Placeholder 4">
            <a:extLst>
              <a:ext uri="{FF2B5EF4-FFF2-40B4-BE49-F238E27FC236}">
                <a16:creationId xmlns:a16="http://schemas.microsoft.com/office/drawing/2014/main" id="{277FFFBC-5335-418B-9D2E-5A09CAA01D85}"/>
              </a:ext>
            </a:extLst>
          </p:cNvPr>
          <p:cNvSpPr>
            <a:spLocks noGrp="1"/>
          </p:cNvSpPr>
          <p:nvPr>
            <p:ph type="sldNum" sz="quarter" idx="12"/>
          </p:nvPr>
        </p:nvSpPr>
        <p:spPr/>
        <p:txBody>
          <a:bodyPr/>
          <a:lstStyle/>
          <a:p>
            <a:fld id="{B6F15528-21DE-4FAA-801E-634DDDAF4B2B}" type="slidenum">
              <a:rPr lang="en-US" smtClean="0"/>
              <a:t>21</a:t>
            </a:fld>
            <a:endParaRPr lang="en-US"/>
          </a:p>
        </p:txBody>
      </p:sp>
    </p:spTree>
    <p:extLst>
      <p:ext uri="{BB962C8B-B14F-4D97-AF65-F5344CB8AC3E}">
        <p14:creationId xmlns:p14="http://schemas.microsoft.com/office/powerpoint/2010/main" val="16358099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04800" y="0"/>
            <a:ext cx="154686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3.2 </a:t>
            </a:r>
            <a:r>
              <a:rPr lang="en-US" sz="5600" b="1" dirty="0" err="1">
                <a:latin typeface="Times New Roman" panose="02020603050405020304" pitchFamily="18" charset="0"/>
                <a:cs typeface="Times New Roman" panose="02020603050405020304" pitchFamily="18" charset="0"/>
              </a:rPr>
              <a:t>Quy</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trình</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thực</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hiện</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EA9AEC3-635A-4393-8C72-8FE1EDE25C3E}"/>
              </a:ext>
            </a:extLst>
          </p:cNvPr>
          <p:cNvSpPr txBox="1"/>
          <p:nvPr/>
        </p:nvSpPr>
        <p:spPr>
          <a:xfrm>
            <a:off x="1539216" y="1405244"/>
            <a:ext cx="12649200" cy="5216813"/>
          </a:xfrm>
          <a:prstGeom prst="rect">
            <a:avLst/>
          </a:prstGeom>
          <a:noFill/>
        </p:spPr>
        <p:txBody>
          <a:bodyPr wrap="square" rtlCol="0">
            <a:spAutoFit/>
          </a:bodyPr>
          <a:lstStyle/>
          <a:p>
            <a:pPr marL="571500" indent="-571500">
              <a:buFont typeface="Arial" panose="020B0604020202020204" pitchFamily="34" charset="0"/>
              <a:buChar char="•"/>
            </a:pPr>
            <a:r>
              <a:rPr lang="vi-VN" sz="3700" b="1" dirty="0"/>
              <a:t>Lưu vào cơ sở dữ liệu vector</a:t>
            </a:r>
          </a:p>
          <a:p>
            <a:pPr marL="285750" indent="-285750">
              <a:buFont typeface="Arial" panose="020B0604020202020204" pitchFamily="34" charset="0"/>
              <a:buChar char="•"/>
            </a:pPr>
            <a:endParaRPr lang="vi-VN" sz="3700" b="1" dirty="0"/>
          </a:p>
          <a:p>
            <a:pPr marL="285750" indent="-285750">
              <a:buFont typeface="Arial" panose="020B0604020202020204" pitchFamily="34" charset="0"/>
              <a:buChar char="•"/>
            </a:pPr>
            <a:endParaRPr lang="vi-VN" sz="3700" b="1" dirty="0"/>
          </a:p>
          <a:p>
            <a:pPr marL="285750" indent="-285750">
              <a:buFont typeface="Arial" panose="020B0604020202020204" pitchFamily="34" charset="0"/>
              <a:buChar char="•"/>
            </a:pPr>
            <a:endParaRPr lang="vi-VN" sz="3700" b="1" dirty="0"/>
          </a:p>
          <a:p>
            <a:pPr marL="285750" indent="-285750">
              <a:buFont typeface="Arial" panose="020B0604020202020204" pitchFamily="34" charset="0"/>
              <a:buChar char="•"/>
            </a:pPr>
            <a:endParaRPr lang="vi-VN" sz="3700" b="1" dirty="0"/>
          </a:p>
          <a:p>
            <a:pPr marL="285750" indent="-285750">
              <a:buFont typeface="Arial" panose="020B0604020202020204" pitchFamily="34" charset="0"/>
              <a:buChar char="•"/>
            </a:pPr>
            <a:endParaRPr lang="vi-VN" sz="3700" b="1" dirty="0"/>
          </a:p>
          <a:p>
            <a:pPr marL="285750" indent="-285750">
              <a:buFont typeface="Arial" panose="020B0604020202020204" pitchFamily="34" charset="0"/>
              <a:buChar char="•"/>
            </a:pPr>
            <a:endParaRPr lang="vi-VN" sz="3700" b="1" dirty="0"/>
          </a:p>
          <a:p>
            <a:pPr marL="285750" indent="-285750">
              <a:buFont typeface="Arial" panose="020B0604020202020204" pitchFamily="34" charset="0"/>
              <a:buChar char="•"/>
            </a:pPr>
            <a:endParaRPr lang="vi-VN" sz="3700" b="1" dirty="0"/>
          </a:p>
          <a:p>
            <a:pPr marL="571500" indent="-571500">
              <a:buFont typeface="Arial" panose="020B0604020202020204" pitchFamily="34" charset="0"/>
              <a:buChar char="•"/>
            </a:pPr>
            <a:r>
              <a:rPr lang="vi-VN" sz="3700" b="1" dirty="0"/>
              <a:t>Lưu vào cơ sở dữ liệu đồ thị</a:t>
            </a:r>
          </a:p>
        </p:txBody>
      </p:sp>
      <p:pic>
        <p:nvPicPr>
          <p:cNvPr id="5" name="Picture 4">
            <a:extLst>
              <a:ext uri="{FF2B5EF4-FFF2-40B4-BE49-F238E27FC236}">
                <a16:creationId xmlns:a16="http://schemas.microsoft.com/office/drawing/2014/main" id="{DAB12336-8AFB-406F-8A9F-141C3E0E5B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2563811"/>
            <a:ext cx="10812742" cy="2579690"/>
          </a:xfrm>
          <a:prstGeom prst="rect">
            <a:avLst/>
          </a:prstGeom>
        </p:spPr>
      </p:pic>
      <p:pic>
        <p:nvPicPr>
          <p:cNvPr id="11" name="Picture 10">
            <a:extLst>
              <a:ext uri="{FF2B5EF4-FFF2-40B4-BE49-F238E27FC236}">
                <a16:creationId xmlns:a16="http://schemas.microsoft.com/office/drawing/2014/main" id="{8D002EDF-A29A-44F6-929B-44EB9E954F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4040" y="6901982"/>
            <a:ext cx="10794741" cy="2589279"/>
          </a:xfrm>
          <a:prstGeom prst="rect">
            <a:avLst/>
          </a:prstGeom>
        </p:spPr>
      </p:pic>
      <p:sp>
        <p:nvSpPr>
          <p:cNvPr id="4" name="Slide Number Placeholder 3">
            <a:extLst>
              <a:ext uri="{FF2B5EF4-FFF2-40B4-BE49-F238E27FC236}">
                <a16:creationId xmlns:a16="http://schemas.microsoft.com/office/drawing/2014/main" id="{D131458B-FF3B-4AC0-8E0A-5CA6FD9608AC}"/>
              </a:ext>
            </a:extLst>
          </p:cNvPr>
          <p:cNvSpPr>
            <a:spLocks noGrp="1"/>
          </p:cNvSpPr>
          <p:nvPr>
            <p:ph type="sldNum" sz="quarter" idx="12"/>
          </p:nvPr>
        </p:nvSpPr>
        <p:spPr/>
        <p:txBody>
          <a:bodyPr/>
          <a:lstStyle/>
          <a:p>
            <a:fld id="{B6F15528-21DE-4FAA-801E-634DDDAF4B2B}" type="slidenum">
              <a:rPr lang="en-US" smtClean="0"/>
              <a:t>22</a:t>
            </a:fld>
            <a:endParaRPr lang="en-US"/>
          </a:p>
        </p:txBody>
      </p:sp>
    </p:spTree>
    <p:extLst>
      <p:ext uri="{BB962C8B-B14F-4D97-AF65-F5344CB8AC3E}">
        <p14:creationId xmlns:p14="http://schemas.microsoft.com/office/powerpoint/2010/main" val="4541095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04800" y="0"/>
            <a:ext cx="154686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3.2 </a:t>
            </a:r>
            <a:r>
              <a:rPr lang="en-US" sz="5600" b="1" dirty="0" err="1">
                <a:latin typeface="Times New Roman" panose="02020603050405020304" pitchFamily="18" charset="0"/>
                <a:cs typeface="Times New Roman" panose="02020603050405020304" pitchFamily="18" charset="0"/>
              </a:rPr>
              <a:t>Quy</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trình</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thực</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hiện</a:t>
            </a:r>
            <a:endParaRPr lang="en-US" sz="5600" b="1"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2EA9AEC3-635A-4393-8C72-8FE1EDE25C3E}"/>
              </a:ext>
            </a:extLst>
          </p:cNvPr>
          <p:cNvSpPr txBox="1"/>
          <p:nvPr/>
        </p:nvSpPr>
        <p:spPr>
          <a:xfrm>
            <a:off x="876300" y="1732415"/>
            <a:ext cx="14325600" cy="2939266"/>
          </a:xfrm>
          <a:prstGeom prst="rect">
            <a:avLst/>
          </a:prstGeom>
          <a:noFill/>
        </p:spPr>
        <p:txBody>
          <a:bodyPr wrap="square" rtlCol="0">
            <a:spAutoFit/>
          </a:bodyPr>
          <a:lstStyle/>
          <a:p>
            <a:pPr marL="457200" indent="-457200">
              <a:buFont typeface="Arial" panose="020B0604020202020204" pitchFamily="34" charset="0"/>
              <a:buChar char="•"/>
            </a:pPr>
            <a:r>
              <a:rPr lang="vi-VN" sz="3700" b="1" dirty="0"/>
              <a:t>So sánh và đánh giá với kiến trúc RAG và GRAG truyền thống</a:t>
            </a:r>
          </a:p>
          <a:p>
            <a:pPr marL="1371600" lvl="2" indent="-457200">
              <a:buFontTx/>
              <a:buChar char="-"/>
            </a:pPr>
            <a:r>
              <a:rPr lang="vi-VN" sz="3700" dirty="0"/>
              <a:t>So sánh và đánh giá trên độ tương đồng</a:t>
            </a:r>
          </a:p>
          <a:p>
            <a:pPr marL="1371600" lvl="2" indent="-457200">
              <a:buFontTx/>
              <a:buChar char="-"/>
            </a:pPr>
            <a:r>
              <a:rPr lang="vi-VN" sz="3700" dirty="0"/>
              <a:t>So sánh và đánh giá trên accuracy</a:t>
            </a:r>
          </a:p>
          <a:p>
            <a:pPr marL="1371600" lvl="2" indent="-457200">
              <a:buFontTx/>
              <a:buChar char="-"/>
            </a:pPr>
            <a:r>
              <a:rPr lang="vi-VN" sz="3700" dirty="0"/>
              <a:t>So sánh và đánh giá trên hallucination</a:t>
            </a:r>
          </a:p>
          <a:p>
            <a:pPr marL="1371600" lvl="2" indent="-457200">
              <a:buFontTx/>
              <a:buChar char="-"/>
            </a:pPr>
            <a:r>
              <a:rPr lang="vi-VN" sz="3700" dirty="0"/>
              <a:t>So sánh và đánh giá trên missing</a:t>
            </a:r>
          </a:p>
        </p:txBody>
      </p:sp>
      <p:sp>
        <p:nvSpPr>
          <p:cNvPr id="4" name="Slide Number Placeholder 3">
            <a:extLst>
              <a:ext uri="{FF2B5EF4-FFF2-40B4-BE49-F238E27FC236}">
                <a16:creationId xmlns:a16="http://schemas.microsoft.com/office/drawing/2014/main" id="{B06DE1DA-8838-449D-A29E-6B9A7C03B64A}"/>
              </a:ext>
            </a:extLst>
          </p:cNvPr>
          <p:cNvSpPr>
            <a:spLocks noGrp="1"/>
          </p:cNvSpPr>
          <p:nvPr>
            <p:ph type="sldNum" sz="quarter" idx="12"/>
          </p:nvPr>
        </p:nvSpPr>
        <p:spPr/>
        <p:txBody>
          <a:bodyPr/>
          <a:lstStyle/>
          <a:p>
            <a:fld id="{B6F15528-21DE-4FAA-801E-634DDDAF4B2B}" type="slidenum">
              <a:rPr lang="en-US" smtClean="0"/>
              <a:t>23</a:t>
            </a:fld>
            <a:endParaRPr lang="en-US"/>
          </a:p>
        </p:txBody>
      </p:sp>
    </p:spTree>
    <p:extLst>
      <p:ext uri="{BB962C8B-B14F-4D97-AF65-F5344CB8AC3E}">
        <p14:creationId xmlns:p14="http://schemas.microsoft.com/office/powerpoint/2010/main" val="1357927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762000" y="0"/>
            <a:ext cx="9601200" cy="1136914"/>
          </a:xfrm>
          <a:prstGeom prst="rect">
            <a:avLst/>
          </a:prstGeom>
        </p:spPr>
        <p:txBody>
          <a:bodyPr wrap="square" lIns="0" tIns="0" rIns="0" bIns="0" rtlCol="0" anchor="t">
            <a:spAutoFit/>
          </a:bodyPr>
          <a:lstStyle/>
          <a:p>
            <a:pPr algn="ctr">
              <a:lnSpc>
                <a:spcPct val="150000"/>
              </a:lnSpc>
            </a:pPr>
            <a:r>
              <a:rPr lang="en-US" sz="5600" b="1" dirty="0">
                <a:latin typeface="Times New Roman" panose="02020603050405020304" pitchFamily="18" charset="0"/>
                <a:cs typeface="Times New Roman" panose="02020603050405020304" pitchFamily="18" charset="0"/>
              </a:rPr>
              <a:t>4. </a:t>
            </a:r>
            <a:r>
              <a:rPr lang="en-US" sz="5600" b="1" dirty="0" err="1">
                <a:latin typeface="Times New Roman" panose="02020603050405020304" pitchFamily="18" charset="0"/>
                <a:cs typeface="Times New Roman" panose="02020603050405020304" pitchFamily="18" charset="0"/>
              </a:rPr>
              <a:t>Triển</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khai</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thực</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hiện</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6" name="TextBox 7"/>
          <p:cNvSpPr txBox="1"/>
          <p:nvPr/>
        </p:nvSpPr>
        <p:spPr>
          <a:xfrm>
            <a:off x="385765" y="1104900"/>
            <a:ext cx="16154400" cy="5022209"/>
          </a:xfrm>
          <a:prstGeom prst="rect">
            <a:avLst/>
          </a:prstGeom>
        </p:spPr>
        <p:txBody>
          <a:bodyPr wrap="square" lIns="0" tIns="0" rIns="0" bIns="0" rtlCol="0" anchor="t">
            <a:spAutoFit/>
          </a:bodyPr>
          <a:lstStyle/>
          <a:p>
            <a:pPr marL="269875">
              <a:lnSpc>
                <a:spcPct val="150000"/>
              </a:lnSpc>
            </a:pPr>
            <a:r>
              <a:rPr lang="en-US" sz="3700" dirty="0">
                <a:latin typeface="Times New Roman" panose="02020603050405020304" pitchFamily="18" charset="0"/>
                <a:cs typeface="Times New Roman" panose="02020603050405020304" pitchFamily="18" charset="0"/>
              </a:rPr>
              <a:t>4.1. </a:t>
            </a:r>
            <a:r>
              <a:rPr lang="en-US" sz="3700" dirty="0" err="1">
                <a:latin typeface="Times New Roman" panose="02020603050405020304" pitchFamily="18" charset="0"/>
                <a:cs typeface="Times New Roman" panose="02020603050405020304" pitchFamily="18" charset="0"/>
              </a:rPr>
              <a:t>Xây</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dựng</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nguồn</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kiến</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thức</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cho</a:t>
            </a:r>
            <a:r>
              <a:rPr lang="en-US" sz="3700" dirty="0">
                <a:latin typeface="Times New Roman" panose="02020603050405020304" pitchFamily="18" charset="0"/>
                <a:cs typeface="Times New Roman" panose="02020603050405020304" pitchFamily="18" charset="0"/>
              </a:rPr>
              <a:t> RAG</a:t>
            </a:r>
          </a:p>
          <a:p>
            <a:pPr marL="269875">
              <a:lnSpc>
                <a:spcPct val="150000"/>
              </a:lnSpc>
            </a:pPr>
            <a:r>
              <a:rPr lang="en-US" sz="3700" dirty="0">
                <a:latin typeface="Times New Roman" panose="02020603050405020304" pitchFamily="18" charset="0"/>
                <a:cs typeface="Times New Roman" panose="02020603050405020304" pitchFamily="18" charset="0"/>
              </a:rPr>
              <a:t>4.2 </a:t>
            </a:r>
            <a:r>
              <a:rPr lang="en-US" sz="3700" dirty="0" err="1">
                <a:latin typeface="Times New Roman" panose="02020603050405020304" pitchFamily="18" charset="0"/>
                <a:cs typeface="Times New Roman" panose="02020603050405020304" pitchFamily="18" charset="0"/>
              </a:rPr>
              <a:t>Xây</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dựng</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mô-đun</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tìm</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kiếm</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cho</a:t>
            </a:r>
            <a:r>
              <a:rPr lang="en-US" sz="3700" dirty="0">
                <a:latin typeface="Times New Roman" panose="02020603050405020304" pitchFamily="18" charset="0"/>
                <a:cs typeface="Times New Roman" panose="02020603050405020304" pitchFamily="18" charset="0"/>
              </a:rPr>
              <a:t> RAG</a:t>
            </a:r>
          </a:p>
          <a:p>
            <a:pPr marL="269875">
              <a:lnSpc>
                <a:spcPct val="150000"/>
              </a:lnSpc>
            </a:pPr>
            <a:r>
              <a:rPr lang="en-US" sz="3700" dirty="0">
                <a:latin typeface="Times New Roman" panose="02020603050405020304" pitchFamily="18" charset="0"/>
                <a:cs typeface="Times New Roman" panose="02020603050405020304" pitchFamily="18" charset="0"/>
              </a:rPr>
              <a:t>4.3 </a:t>
            </a:r>
            <a:r>
              <a:rPr lang="en-US" sz="3700" dirty="0" err="1">
                <a:latin typeface="Times New Roman" panose="02020603050405020304" pitchFamily="18" charset="0"/>
                <a:cs typeface="Times New Roman" panose="02020603050405020304" pitchFamily="18" charset="0"/>
              </a:rPr>
              <a:t>Xây</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dựng</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nguồn</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kiến</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thức</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cho</a:t>
            </a:r>
            <a:r>
              <a:rPr lang="en-US" sz="3700" dirty="0">
                <a:latin typeface="Times New Roman" panose="02020603050405020304" pitchFamily="18" charset="0"/>
                <a:cs typeface="Times New Roman" panose="02020603050405020304" pitchFamily="18" charset="0"/>
              </a:rPr>
              <a:t> GRAG</a:t>
            </a:r>
          </a:p>
          <a:p>
            <a:pPr marL="269875">
              <a:lnSpc>
                <a:spcPct val="150000"/>
              </a:lnSpc>
            </a:pPr>
            <a:r>
              <a:rPr lang="en-US" sz="3700" dirty="0">
                <a:latin typeface="Times New Roman" panose="02020603050405020304" pitchFamily="18" charset="0"/>
                <a:cs typeface="Times New Roman" panose="02020603050405020304" pitchFamily="18" charset="0"/>
              </a:rPr>
              <a:t>4.4 </a:t>
            </a:r>
            <a:r>
              <a:rPr lang="en-US" sz="3700" dirty="0" err="1">
                <a:latin typeface="Times New Roman" panose="02020603050405020304" pitchFamily="18" charset="0"/>
                <a:cs typeface="Times New Roman" panose="02020603050405020304" pitchFamily="18" charset="0"/>
              </a:rPr>
              <a:t>Xây</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dựng</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mô-đun</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tìm</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kiếm</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cho</a:t>
            </a:r>
            <a:r>
              <a:rPr lang="en-US" sz="3700" dirty="0">
                <a:latin typeface="Times New Roman" panose="02020603050405020304" pitchFamily="18" charset="0"/>
                <a:cs typeface="Times New Roman" panose="02020603050405020304" pitchFamily="18" charset="0"/>
              </a:rPr>
              <a:t> GRAG</a:t>
            </a:r>
          </a:p>
          <a:p>
            <a:pPr marL="269875">
              <a:lnSpc>
                <a:spcPct val="150000"/>
              </a:lnSpc>
            </a:pPr>
            <a:r>
              <a:rPr lang="en-US" sz="3700" dirty="0">
                <a:latin typeface="Times New Roman" panose="02020603050405020304" pitchFamily="18" charset="0"/>
                <a:cs typeface="Times New Roman" panose="02020603050405020304" pitchFamily="18" charset="0"/>
              </a:rPr>
              <a:t>4.5. </a:t>
            </a:r>
            <a:r>
              <a:rPr lang="en-US" sz="3700" dirty="0" err="1">
                <a:latin typeface="Times New Roman" panose="02020603050405020304" pitchFamily="18" charset="0"/>
                <a:cs typeface="Times New Roman" panose="02020603050405020304" pitchFamily="18" charset="0"/>
              </a:rPr>
              <a:t>Xây</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dựng</a:t>
            </a:r>
            <a:r>
              <a:rPr lang="en-US" sz="3700" dirty="0">
                <a:latin typeface="Times New Roman" panose="02020603050405020304" pitchFamily="18" charset="0"/>
                <a:cs typeface="Times New Roman" panose="02020603050405020304" pitchFamily="18" charset="0"/>
              </a:rPr>
              <a:t> Critic </a:t>
            </a:r>
            <a:r>
              <a:rPr lang="en-US" sz="3700" dirty="0" err="1">
                <a:latin typeface="Times New Roman" panose="02020603050405020304" pitchFamily="18" charset="0"/>
                <a:cs typeface="Times New Roman" panose="02020603050405020304" pitchFamily="18" charset="0"/>
              </a:rPr>
              <a:t>mô-đun</a:t>
            </a:r>
            <a:endParaRPr lang="en-US" sz="3700" dirty="0">
              <a:latin typeface="Times New Roman" panose="02020603050405020304" pitchFamily="18" charset="0"/>
              <a:cs typeface="Times New Roman" panose="02020603050405020304" pitchFamily="18" charset="0"/>
            </a:endParaRPr>
          </a:p>
          <a:p>
            <a:pPr marL="269875">
              <a:lnSpc>
                <a:spcPct val="150000"/>
              </a:lnSpc>
            </a:pPr>
            <a:r>
              <a:rPr lang="en-US" sz="3700" dirty="0">
                <a:latin typeface="Times New Roman" panose="02020603050405020304" pitchFamily="18" charset="0"/>
                <a:cs typeface="Times New Roman" panose="02020603050405020304" pitchFamily="18" charset="0"/>
              </a:rPr>
              <a:t>4.6 So </a:t>
            </a:r>
            <a:r>
              <a:rPr lang="en-US" sz="3700" dirty="0" err="1">
                <a:latin typeface="Times New Roman" panose="02020603050405020304" pitchFamily="18" charset="0"/>
                <a:cs typeface="Times New Roman" panose="02020603050405020304" pitchFamily="18" charset="0"/>
              </a:rPr>
              <a:t>sánh</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và</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đánh</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giá</a:t>
            </a:r>
            <a:endParaRPr lang="en-US" sz="37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BC8AFAE-D2C7-4A33-8B26-29572EEA4ACA}"/>
              </a:ext>
            </a:extLst>
          </p:cNvPr>
          <p:cNvSpPr>
            <a:spLocks noGrp="1"/>
          </p:cNvSpPr>
          <p:nvPr>
            <p:ph type="sldNum" sz="quarter" idx="12"/>
          </p:nvPr>
        </p:nvSpPr>
        <p:spPr/>
        <p:txBody>
          <a:bodyPr/>
          <a:lstStyle/>
          <a:p>
            <a:fld id="{B6F15528-21DE-4FAA-801E-634DDDAF4B2B}" type="slidenum">
              <a:rPr lang="en-US" smtClean="0"/>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40856" y="1562100"/>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43256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4.1 </a:t>
            </a:r>
            <a:r>
              <a:rPr lang="en-US" sz="5600" b="1" dirty="0" err="1">
                <a:latin typeface="Times New Roman" panose="02020603050405020304" pitchFamily="18" charset="0"/>
                <a:cs typeface="Times New Roman" panose="02020603050405020304" pitchFamily="18" charset="0"/>
                <a:sym typeface="+mn-ea"/>
              </a:rPr>
              <a:t>Xây</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dựng</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nguồn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kiến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thức</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cho</a:t>
            </a:r>
            <a:r>
              <a:rPr lang="en-US" sz="5600" b="1" dirty="0">
                <a:latin typeface="Times New Roman" panose="02020603050405020304" pitchFamily="18" charset="0"/>
                <a:cs typeface="Times New Roman" panose="02020603050405020304" pitchFamily="18" charset="0"/>
                <a:sym typeface="+mn-ea"/>
              </a:rPr>
              <a:t> RAG</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4" name="TextBox 7"/>
          <p:cNvSpPr txBox="1"/>
          <p:nvPr/>
        </p:nvSpPr>
        <p:spPr>
          <a:xfrm>
            <a:off x="381000" y="4243354"/>
            <a:ext cx="17297400" cy="8139146"/>
          </a:xfrm>
          <a:prstGeom prst="rect">
            <a:avLst/>
          </a:prstGeom>
        </p:spPr>
        <p:txBody>
          <a:bodyPr wrap="square" lIns="0" tIns="0" rIns="0" bIns="0" rtlCol="0" anchor="t">
            <a:noAutofit/>
          </a:bodyPr>
          <a:lstStyle/>
          <a:p>
            <a:pPr marL="269875">
              <a:lnSpc>
                <a:spcPct val="150000"/>
              </a:lnSpc>
            </a:pPr>
            <a:r>
              <a:rPr lang="en-US" sz="3700" b="1" dirty="0">
                <a:latin typeface="Times New Roman" panose="02020603050405020304" pitchFamily="18" charset="0"/>
                <a:cs typeface="Times New Roman" panose="02020603050405020304" pitchFamily="18" charset="0"/>
                <a:sym typeface="+mn-ea"/>
              </a:rPr>
              <a:t>4.1.1 </a:t>
            </a:r>
            <a:r>
              <a:rPr lang="en-US" sz="3700" b="1" dirty="0" err="1">
                <a:latin typeface="Times New Roman" panose="02020603050405020304" pitchFamily="18" charset="0"/>
                <a:cs typeface="Times New Roman" panose="02020603050405020304" pitchFamily="18" charset="0"/>
                <a:sym typeface="+mn-ea"/>
              </a:rPr>
              <a:t>Trích</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xuất</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dữ</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liệu</a:t>
            </a:r>
            <a:r>
              <a:rPr lang="en-US" sz="3700" b="1" dirty="0">
                <a:latin typeface="Times New Roman" panose="02020603050405020304" pitchFamily="18" charset="0"/>
                <a:cs typeface="Times New Roman" panose="02020603050405020304" pitchFamily="18" charset="0"/>
                <a:sym typeface="+mn-ea"/>
              </a:rPr>
              <a:t>/chia chunk</a:t>
            </a:r>
          </a:p>
          <a:p>
            <a:pPr marL="269875">
              <a:lnSpc>
                <a:spcPct val="150000"/>
              </a:lnSpc>
            </a:pPr>
            <a:r>
              <a:rPr lang="en-US" sz="3700" dirty="0" err="1">
                <a:latin typeface="Times New Roman" panose="02020603050405020304" pitchFamily="18" charset="0"/>
                <a:cs typeface="Times New Roman" panose="02020603050405020304" pitchFamily="18" charset="0"/>
                <a:sym typeface="+mn-ea"/>
              </a:rPr>
              <a:t>Sử</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dụng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thư</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viện</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pdfplumber</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để</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đọc</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nội</a:t>
            </a:r>
            <a:r>
              <a:rPr lang="en-US" sz="3700" dirty="0">
                <a:latin typeface="Times New Roman" panose="02020603050405020304" pitchFamily="18" charset="0"/>
                <a:cs typeface="Times New Roman" panose="02020603050405020304" pitchFamily="18" charset="0"/>
                <a:sym typeface="+mn-ea"/>
              </a:rPr>
              <a:t> dung </a:t>
            </a:r>
            <a:r>
              <a:rPr lang="en-US" sz="3700" dirty="0" err="1">
                <a:latin typeface="Times New Roman" panose="02020603050405020304" pitchFamily="18" charset="0"/>
                <a:cs typeface="Times New Roman" panose="02020603050405020304" pitchFamily="18" charset="0"/>
                <a:sym typeface="+mn-ea"/>
              </a:rPr>
              <a:t>từ</a:t>
            </a:r>
            <a:r>
              <a:rPr lang="en-US" sz="3700" dirty="0">
                <a:latin typeface="Times New Roman" panose="02020603050405020304" pitchFamily="18" charset="0"/>
                <a:cs typeface="Times New Roman" panose="02020603050405020304" pitchFamily="18" charset="0"/>
                <a:sym typeface="+mn-ea"/>
              </a:rPr>
              <a:t> pdf: </a:t>
            </a:r>
            <a:r>
              <a:rPr lang="en-US" sz="3700" dirty="0" err="1">
                <a:latin typeface="Times New Roman" panose="02020603050405020304" pitchFamily="18" charset="0"/>
                <a:cs typeface="Times New Roman" panose="02020603050405020304" pitchFamily="18" charset="0"/>
                <a:sym typeface="+mn-ea"/>
              </a:rPr>
              <a:t>Mỗi</a:t>
            </a:r>
            <a:r>
              <a:rPr lang="en-US" sz="3700" dirty="0">
                <a:latin typeface="Times New Roman" panose="02020603050405020304" pitchFamily="18" charset="0"/>
                <a:cs typeface="Times New Roman" panose="02020603050405020304" pitchFamily="18" charset="0"/>
                <a:sym typeface="+mn-ea"/>
              </a:rPr>
              <a:t> 2 </a:t>
            </a:r>
            <a:r>
              <a:rPr lang="en-US" sz="3700" dirty="0" err="1">
                <a:latin typeface="Times New Roman" panose="02020603050405020304" pitchFamily="18" charset="0"/>
                <a:cs typeface="Times New Roman" panose="02020603050405020304" pitchFamily="18" charset="0"/>
                <a:sym typeface="+mn-ea"/>
              </a:rPr>
              <a:t>trang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sẽ</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gộp</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thành</a:t>
            </a:r>
            <a:r>
              <a:rPr lang="en-US" sz="3700" dirty="0">
                <a:latin typeface="Times New Roman" panose="02020603050405020304" pitchFamily="18" charset="0"/>
                <a:cs typeface="Times New Roman" panose="02020603050405020304" pitchFamily="18" charset="0"/>
                <a:sym typeface="+mn-ea"/>
              </a:rPr>
              <a:t> 1 </a:t>
            </a:r>
            <a:r>
              <a:rPr lang="en-US" sz="3700" dirty="0" err="1">
                <a:latin typeface="Times New Roman" panose="02020603050405020304" pitchFamily="18" charset="0"/>
                <a:cs typeface="Times New Roman" panose="02020603050405020304" pitchFamily="18" charset="0"/>
                <a:sym typeface="+mn-ea"/>
              </a:rPr>
              <a:t>đoạn</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kết</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quả</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là</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mảng</a:t>
            </a:r>
            <a:r>
              <a:rPr lang="en-US" sz="3700" dirty="0">
                <a:latin typeface="Times New Roman" panose="02020603050405020304" pitchFamily="18" charset="0"/>
                <a:cs typeface="Times New Roman" panose="02020603050405020304" pitchFamily="18" charset="0"/>
                <a:sym typeface="+mn-ea"/>
              </a:rPr>
              <a:t> String</a:t>
            </a:r>
          </a:p>
          <a:p>
            <a:pPr marL="269875">
              <a:lnSpc>
                <a:spcPct val="150000"/>
              </a:lnSpc>
            </a:pPr>
            <a:r>
              <a:rPr lang="en-US" sz="3700" dirty="0" err="1">
                <a:latin typeface="Times New Roman" panose="02020603050405020304" pitchFamily="18" charset="0"/>
                <a:cs typeface="Times New Roman" panose="02020603050405020304" pitchFamily="18" charset="0"/>
                <a:sym typeface="+mn-ea"/>
              </a:rPr>
              <a:t>Dùng</a:t>
            </a:r>
            <a:r>
              <a:rPr lang="en-US" sz="3700" dirty="0">
                <a:latin typeface="Times New Roman" panose="02020603050405020304" pitchFamily="18" charset="0"/>
                <a:cs typeface="Times New Roman" panose="02020603050405020304" pitchFamily="18" charset="0"/>
                <a:sym typeface="+mn-ea"/>
              </a:rPr>
              <a:t> LLM </a:t>
            </a:r>
            <a:r>
              <a:rPr lang="it-IT" sz="3700" dirty="0">
                <a:latin typeface="Times New Roman" panose="02020603050405020304" pitchFamily="18" charset="0"/>
                <a:cs typeface="Times New Roman" panose="02020603050405020304" pitchFamily="18" charset="0"/>
                <a:sym typeface="+mn-ea"/>
              </a:rPr>
              <a:t>Gemini 2.5 Pro Preview 05-06 và kỹ thuật prompting để chia chunk. </a:t>
            </a:r>
          </a:p>
          <a:p>
            <a:pPr marL="269875">
              <a:lnSpc>
                <a:spcPct val="150000"/>
              </a:lnSpc>
            </a:pPr>
            <a:r>
              <a:rPr lang="it-IT" sz="3700" dirty="0">
                <a:latin typeface="Times New Roman" panose="02020603050405020304" pitchFamily="18" charset="0"/>
                <a:cs typeface="Times New Roman" panose="02020603050405020304" pitchFamily="18" charset="0"/>
                <a:sym typeface="+mn-ea"/>
              </a:rPr>
              <a:t>Để tăng cường ngữ cảnh em tiếp tục sử dụng LLM Gemini 2.5 Pro Preview 05-06 để tạo tóm tắt chunk.</a:t>
            </a:r>
            <a:endParaRPr lang="en-US" sz="3700" dirty="0">
              <a:latin typeface="Times New Roman" panose="02020603050405020304" pitchFamily="18" charset="0"/>
              <a:cs typeface="Times New Roman" panose="02020603050405020304" pitchFamily="18" charset="0"/>
              <a:sym typeface="+mn-ea"/>
            </a:endParaRPr>
          </a:p>
        </p:txBody>
      </p:sp>
      <p:pic>
        <p:nvPicPr>
          <p:cNvPr id="6" name="Picture 5">
            <a:extLst>
              <a:ext uri="{FF2B5EF4-FFF2-40B4-BE49-F238E27FC236}">
                <a16:creationId xmlns:a16="http://schemas.microsoft.com/office/drawing/2014/main" id="{C5162C60-2DD6-4E79-84C8-511FEF514D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0" y="1732415"/>
            <a:ext cx="16764000" cy="2031530"/>
          </a:xfrm>
          <a:prstGeom prst="rect">
            <a:avLst/>
          </a:prstGeom>
        </p:spPr>
      </p:pic>
      <p:sp>
        <p:nvSpPr>
          <p:cNvPr id="5" name="Slide Number Placeholder 4">
            <a:extLst>
              <a:ext uri="{FF2B5EF4-FFF2-40B4-BE49-F238E27FC236}">
                <a16:creationId xmlns:a16="http://schemas.microsoft.com/office/drawing/2014/main" id="{DC6196FA-0A79-4A57-B00C-2222657EA7B0}"/>
              </a:ext>
            </a:extLst>
          </p:cNvPr>
          <p:cNvSpPr>
            <a:spLocks noGrp="1"/>
          </p:cNvSpPr>
          <p:nvPr>
            <p:ph type="sldNum" sz="quarter" idx="12"/>
          </p:nvPr>
        </p:nvSpPr>
        <p:spPr/>
        <p:txBody>
          <a:bodyPr/>
          <a:lstStyle/>
          <a:p>
            <a:fld id="{B6F15528-21DE-4FAA-801E-634DDDAF4B2B}"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40856" y="1562100"/>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43256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4.1 </a:t>
            </a:r>
            <a:r>
              <a:rPr lang="en-US" sz="5600" b="1" dirty="0" err="1">
                <a:latin typeface="Times New Roman" panose="02020603050405020304" pitchFamily="18" charset="0"/>
                <a:cs typeface="Times New Roman" panose="02020603050405020304" pitchFamily="18" charset="0"/>
                <a:sym typeface="+mn-ea"/>
              </a:rPr>
              <a:t>Xây</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dựng</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nguồn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kiến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thức</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cho</a:t>
            </a:r>
            <a:r>
              <a:rPr lang="en-US" sz="5600" b="1" dirty="0">
                <a:latin typeface="Times New Roman" panose="02020603050405020304" pitchFamily="18" charset="0"/>
                <a:cs typeface="Times New Roman" panose="02020603050405020304" pitchFamily="18" charset="0"/>
                <a:sym typeface="+mn-ea"/>
              </a:rPr>
              <a:t> RAG</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4" name="TextBox 7"/>
          <p:cNvSpPr txBox="1"/>
          <p:nvPr/>
        </p:nvSpPr>
        <p:spPr>
          <a:xfrm>
            <a:off x="495300" y="1333500"/>
            <a:ext cx="17297400" cy="8139146"/>
          </a:xfrm>
          <a:prstGeom prst="rect">
            <a:avLst/>
          </a:prstGeom>
        </p:spPr>
        <p:txBody>
          <a:bodyPr wrap="square" lIns="0" tIns="0" rIns="0" bIns="0" rtlCol="0" anchor="t">
            <a:noAutofit/>
          </a:bodyPr>
          <a:lstStyle/>
          <a:p>
            <a:pPr marL="269875">
              <a:lnSpc>
                <a:spcPct val="150000"/>
              </a:lnSpc>
            </a:pPr>
            <a:r>
              <a:rPr lang="en-US" sz="3700" b="1" dirty="0">
                <a:latin typeface="Times New Roman" panose="02020603050405020304" pitchFamily="18" charset="0"/>
                <a:cs typeface="Times New Roman" panose="02020603050405020304" pitchFamily="18" charset="0"/>
                <a:sym typeface="+mn-ea"/>
              </a:rPr>
              <a:t>4.1.2 </a:t>
            </a:r>
            <a:r>
              <a:rPr lang="en-US" sz="3700" b="1" dirty="0" err="1">
                <a:latin typeface="Times New Roman" panose="02020603050405020304" pitchFamily="18" charset="0"/>
                <a:cs typeface="Times New Roman" panose="02020603050405020304" pitchFamily="18" charset="0"/>
                <a:sym typeface="+mn-ea"/>
              </a:rPr>
              <a:t>Thiết</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kế</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mô</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hình</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dữ</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liệu</a:t>
            </a:r>
            <a:endParaRPr lang="en-US" sz="3700" b="1" dirty="0">
              <a:latin typeface="Times New Roman" panose="02020603050405020304" pitchFamily="18" charset="0"/>
              <a:cs typeface="Times New Roman" panose="02020603050405020304" pitchFamily="18" charset="0"/>
              <a:sym typeface="+mn-ea"/>
            </a:endParaRPr>
          </a:p>
          <a:p>
            <a:pPr marL="269875">
              <a:lnSpc>
                <a:spcPct val="150000"/>
              </a:lnSpc>
            </a:pPr>
            <a:r>
              <a:rPr lang="en-US" sz="3700" dirty="0" err="1">
                <a:latin typeface="Times New Roman" panose="02020603050405020304" pitchFamily="18" charset="0"/>
                <a:cs typeface="Times New Roman" panose="02020603050405020304" pitchFamily="18" charset="0"/>
                <a:sym typeface="+mn-ea"/>
              </a:rPr>
              <a:t>Được</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thiết</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kế</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để</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lưu</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trữ</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các</a:t>
            </a:r>
            <a:r>
              <a:rPr lang="en-US" sz="3700" dirty="0">
                <a:latin typeface="Times New Roman" panose="02020603050405020304" pitchFamily="18" charset="0"/>
                <a:cs typeface="Times New Roman" panose="02020603050405020304" pitchFamily="18" charset="0"/>
                <a:sym typeface="+mn-ea"/>
              </a:rPr>
              <a:t> vector:</a:t>
            </a:r>
          </a:p>
          <a:p>
            <a:pPr marL="841375" indent="-571500">
              <a:lnSpc>
                <a:spcPct val="150000"/>
              </a:lnSpc>
              <a:buFont typeface="Arial" panose="020B0604020202020204" pitchFamily="34" charset="0"/>
              <a:buChar char="•"/>
            </a:pPr>
            <a:r>
              <a:rPr lang="en-US" sz="3700" dirty="0">
                <a:latin typeface="Times New Roman" panose="02020603050405020304" pitchFamily="18" charset="0"/>
                <a:cs typeface="Times New Roman" panose="02020603050405020304" pitchFamily="18" charset="0"/>
                <a:sym typeface="+mn-ea"/>
              </a:rPr>
              <a:t>1024: </a:t>
            </a:r>
            <a:r>
              <a:rPr lang="en-US" sz="3700" dirty="0" err="1">
                <a:latin typeface="Times New Roman" panose="02020603050405020304" pitchFamily="18" charset="0"/>
                <a:cs typeface="Times New Roman" panose="02020603050405020304" pitchFamily="18" charset="0"/>
                <a:sym typeface="+mn-ea"/>
              </a:rPr>
              <a:t>intfloat</a:t>
            </a:r>
            <a:r>
              <a:rPr lang="en-US" sz="3700" dirty="0">
                <a:latin typeface="Times New Roman" panose="02020603050405020304" pitchFamily="18" charset="0"/>
                <a:cs typeface="Times New Roman" panose="02020603050405020304" pitchFamily="18" charset="0"/>
                <a:sym typeface="+mn-ea"/>
              </a:rPr>
              <a:t>/multilingual-e5-large-instruct</a:t>
            </a:r>
          </a:p>
          <a:p>
            <a:pPr marL="841375" indent="-571500">
              <a:lnSpc>
                <a:spcPct val="150000"/>
              </a:lnSpc>
              <a:buFont typeface="Arial" panose="020B0604020202020204" pitchFamily="34" charset="0"/>
              <a:buChar char="•"/>
            </a:pPr>
            <a:r>
              <a:rPr lang="en-US" sz="3700" dirty="0">
                <a:latin typeface="Times New Roman" panose="02020603050405020304" pitchFamily="18" charset="0"/>
                <a:cs typeface="Times New Roman" panose="02020603050405020304" pitchFamily="18" charset="0"/>
                <a:sym typeface="+mn-ea"/>
              </a:rPr>
              <a:t>768: Alibaba-NLP/</a:t>
            </a:r>
            <a:r>
              <a:rPr lang="en-US" sz="3700" dirty="0" err="1">
                <a:latin typeface="Times New Roman" panose="02020603050405020304" pitchFamily="18" charset="0"/>
                <a:cs typeface="Times New Roman" panose="02020603050405020304" pitchFamily="18" charset="0"/>
                <a:sym typeface="+mn-ea"/>
              </a:rPr>
              <a:t>gte</a:t>
            </a:r>
            <a:r>
              <a:rPr lang="en-US" sz="3700" dirty="0">
                <a:latin typeface="Times New Roman" panose="02020603050405020304" pitchFamily="18" charset="0"/>
                <a:cs typeface="Times New Roman" panose="02020603050405020304" pitchFamily="18" charset="0"/>
                <a:sym typeface="+mn-ea"/>
              </a:rPr>
              <a:t>-multilingual-base</a:t>
            </a:r>
          </a:p>
          <a:p>
            <a:pPr marL="841375" indent="-571500">
              <a:lnSpc>
                <a:spcPct val="150000"/>
              </a:lnSpc>
              <a:buFont typeface="Arial" panose="020B0604020202020204" pitchFamily="34" charset="0"/>
              <a:buChar char="•"/>
            </a:pPr>
            <a:r>
              <a:rPr lang="en-US" sz="3700" dirty="0">
                <a:latin typeface="Times New Roman" panose="02020603050405020304" pitchFamily="18" charset="0"/>
                <a:cs typeface="Times New Roman" panose="02020603050405020304" pitchFamily="18" charset="0"/>
                <a:sym typeface="+mn-ea"/>
              </a:rPr>
              <a:t>512: sentence-transformers/distiluse-base-multilingual-cased-v2</a:t>
            </a:r>
          </a:p>
          <a:p>
            <a:pPr marL="841375" indent="-571500">
              <a:lnSpc>
                <a:spcPct val="150000"/>
              </a:lnSpc>
              <a:buFont typeface="Arial" panose="020B0604020202020204" pitchFamily="34" charset="0"/>
              <a:buChar char="•"/>
            </a:pPr>
            <a:r>
              <a:rPr lang="en-US" sz="3700" dirty="0" err="1">
                <a:latin typeface="Times New Roman" panose="02020603050405020304" pitchFamily="18" charset="0"/>
                <a:cs typeface="Times New Roman" panose="02020603050405020304" pitchFamily="18" charset="0"/>
                <a:sym typeface="+mn-ea"/>
              </a:rPr>
              <a:t>Tùy</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độ</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dài</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của</a:t>
            </a:r>
            <a:r>
              <a:rPr lang="en-US" sz="3700" dirty="0">
                <a:latin typeface="Times New Roman" panose="02020603050405020304" pitchFamily="18" charset="0"/>
                <a:cs typeface="Times New Roman" panose="02020603050405020304" pitchFamily="18" charset="0"/>
                <a:sym typeface="+mn-ea"/>
              </a:rPr>
              <a:t> chunk: </a:t>
            </a:r>
            <a:r>
              <a:rPr lang="en-US" sz="3700" dirty="0" err="1">
                <a:latin typeface="Times New Roman" panose="02020603050405020304" pitchFamily="18" charset="0"/>
                <a:cs typeface="Times New Roman" panose="02020603050405020304" pitchFamily="18" charset="0"/>
                <a:sym typeface="+mn-ea"/>
              </a:rPr>
              <a:t>colbert-ir</a:t>
            </a:r>
            <a:r>
              <a:rPr lang="en-US" sz="3700" dirty="0">
                <a:latin typeface="Times New Roman" panose="02020603050405020304" pitchFamily="18" charset="0"/>
                <a:cs typeface="Times New Roman" panose="02020603050405020304" pitchFamily="18" charset="0"/>
                <a:sym typeface="+mn-ea"/>
              </a:rPr>
              <a:t>/colbertv2.0</a:t>
            </a:r>
          </a:p>
        </p:txBody>
      </p:sp>
      <p:sp>
        <p:nvSpPr>
          <p:cNvPr id="5" name="Slide Number Placeholder 4">
            <a:extLst>
              <a:ext uri="{FF2B5EF4-FFF2-40B4-BE49-F238E27FC236}">
                <a16:creationId xmlns:a16="http://schemas.microsoft.com/office/drawing/2014/main" id="{CE6CDC72-894E-4F7A-836C-C49BD2A513B0}"/>
              </a:ext>
            </a:extLst>
          </p:cNvPr>
          <p:cNvSpPr>
            <a:spLocks noGrp="1"/>
          </p:cNvSpPr>
          <p:nvPr>
            <p:ph type="sldNum" sz="quarter" idx="12"/>
          </p:nvPr>
        </p:nvSpPr>
        <p:spPr/>
        <p:txBody>
          <a:bodyPr/>
          <a:lstStyle/>
          <a:p>
            <a:fld id="{B6F15528-21DE-4FAA-801E-634DDDAF4B2B}" type="slidenum">
              <a:rPr lang="en-US" smtClean="0"/>
              <a:t>26</a:t>
            </a:fld>
            <a:endParaRPr lang="en-US"/>
          </a:p>
        </p:txBody>
      </p:sp>
      <p:pic>
        <p:nvPicPr>
          <p:cNvPr id="8" name="Picture 7">
            <a:extLst>
              <a:ext uri="{FF2B5EF4-FFF2-40B4-BE49-F238E27FC236}">
                <a16:creationId xmlns:a16="http://schemas.microsoft.com/office/drawing/2014/main" id="{31B491DD-BE10-42A9-8879-81B7DD0EC1DF}"/>
              </a:ext>
            </a:extLst>
          </p:cNvPr>
          <p:cNvPicPr>
            <a:picLocks noChangeAspect="1"/>
          </p:cNvPicPr>
          <p:nvPr/>
        </p:nvPicPr>
        <p:blipFill>
          <a:blip r:embed="rId3"/>
          <a:stretch>
            <a:fillRect/>
          </a:stretch>
        </p:blipFill>
        <p:spPr>
          <a:xfrm>
            <a:off x="2895600" y="6429385"/>
            <a:ext cx="12678960" cy="3045227"/>
          </a:xfrm>
          <a:prstGeom prst="rect">
            <a:avLst/>
          </a:prstGeom>
        </p:spPr>
      </p:pic>
    </p:spTree>
    <p:extLst>
      <p:ext uri="{BB962C8B-B14F-4D97-AF65-F5344CB8AC3E}">
        <p14:creationId xmlns:p14="http://schemas.microsoft.com/office/powerpoint/2010/main" val="33743612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40856" y="1562100"/>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43256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4.1 </a:t>
            </a:r>
            <a:r>
              <a:rPr lang="en-US" sz="5600" b="1" dirty="0" err="1">
                <a:latin typeface="Times New Roman" panose="02020603050405020304" pitchFamily="18" charset="0"/>
                <a:cs typeface="Times New Roman" panose="02020603050405020304" pitchFamily="18" charset="0"/>
                <a:sym typeface="+mn-ea"/>
              </a:rPr>
              <a:t>Xây</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dựng</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nguồn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kiến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thức</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cho</a:t>
            </a:r>
            <a:r>
              <a:rPr lang="en-US" sz="5600" b="1" dirty="0">
                <a:latin typeface="Times New Roman" panose="02020603050405020304" pitchFamily="18" charset="0"/>
                <a:cs typeface="Times New Roman" panose="02020603050405020304" pitchFamily="18" charset="0"/>
                <a:sym typeface="+mn-ea"/>
              </a:rPr>
              <a:t> RAG</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4" name="TextBox 7"/>
          <p:cNvSpPr txBox="1"/>
          <p:nvPr/>
        </p:nvSpPr>
        <p:spPr>
          <a:xfrm>
            <a:off x="495300" y="1333500"/>
            <a:ext cx="17297400" cy="8139146"/>
          </a:xfrm>
          <a:prstGeom prst="rect">
            <a:avLst/>
          </a:prstGeom>
        </p:spPr>
        <p:txBody>
          <a:bodyPr wrap="square" lIns="0" tIns="0" rIns="0" bIns="0" rtlCol="0" anchor="t">
            <a:noAutofit/>
          </a:bodyPr>
          <a:lstStyle/>
          <a:p>
            <a:pPr marL="269875">
              <a:lnSpc>
                <a:spcPct val="150000"/>
              </a:lnSpc>
            </a:pPr>
            <a:r>
              <a:rPr lang="en-US" sz="3700" b="1" dirty="0">
                <a:latin typeface="Times New Roman" panose="02020603050405020304" pitchFamily="18" charset="0"/>
                <a:cs typeface="Times New Roman" panose="02020603050405020304" pitchFamily="18" charset="0"/>
                <a:sym typeface="+mn-ea"/>
              </a:rPr>
              <a:t>4.1.3 </a:t>
            </a:r>
            <a:r>
              <a:rPr lang="en-US" sz="3700" b="1" dirty="0" err="1">
                <a:latin typeface="Times New Roman" panose="02020603050405020304" pitchFamily="18" charset="0"/>
                <a:cs typeface="Times New Roman" panose="02020603050405020304" pitchFamily="18" charset="0"/>
                <a:sym typeface="+mn-ea"/>
              </a:rPr>
              <a:t>Tạo</a:t>
            </a:r>
            <a:r>
              <a:rPr lang="en-US" sz="3700" b="1" dirty="0">
                <a:latin typeface="Times New Roman" panose="02020603050405020304" pitchFamily="18" charset="0"/>
                <a:cs typeface="Times New Roman" panose="02020603050405020304" pitchFamily="18" charset="0"/>
                <a:sym typeface="+mn-ea"/>
              </a:rPr>
              <a:t> embedding </a:t>
            </a:r>
            <a:r>
              <a:rPr lang="en-US" sz="3700" b="1" dirty="0" err="1">
                <a:latin typeface="Times New Roman" panose="02020603050405020304" pitchFamily="18" charset="0"/>
                <a:cs typeface="Times New Roman" panose="02020603050405020304" pitchFamily="18" charset="0"/>
                <a:sym typeface="+mn-ea"/>
              </a:rPr>
              <a:t>từ</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văn</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bản</a:t>
            </a:r>
            <a:endParaRPr lang="en-US" sz="3700" b="1" dirty="0">
              <a:latin typeface="Times New Roman" panose="02020603050405020304" pitchFamily="18" charset="0"/>
              <a:cs typeface="Times New Roman" panose="02020603050405020304" pitchFamily="18" charset="0"/>
              <a:sym typeface="+mn-ea"/>
            </a:endParaRPr>
          </a:p>
          <a:p>
            <a:pPr marL="269875">
              <a:lnSpc>
                <a:spcPct val="150000"/>
              </a:lnSpc>
            </a:pPr>
            <a:r>
              <a:rPr lang="en-US" sz="3700" dirty="0" err="1">
                <a:latin typeface="Times New Roman" panose="02020603050405020304" pitchFamily="18" charset="0"/>
                <a:cs typeface="Times New Roman" panose="02020603050405020304" pitchFamily="18" charset="0"/>
                <a:sym typeface="+mn-ea"/>
              </a:rPr>
              <a:t>Để</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chọn</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mô</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hình</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nhúng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chúng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em</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tiến</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hành</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đánh</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giá</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độ</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tương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đồng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bằng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cách</a:t>
            </a:r>
            <a:r>
              <a:rPr lang="en-US" sz="3700" dirty="0">
                <a:latin typeface="Times New Roman" panose="02020603050405020304" pitchFamily="18" charset="0"/>
                <a:cs typeface="Times New Roman" panose="02020603050405020304" pitchFamily="18" charset="0"/>
                <a:sym typeface="+mn-ea"/>
              </a:rPr>
              <a:t>:</a:t>
            </a:r>
          </a:p>
          <a:p>
            <a:pPr marL="727075" indent="-457200">
              <a:lnSpc>
                <a:spcPct val="150000"/>
              </a:lnSpc>
              <a:buFont typeface="Arial" panose="020B0604020202020204" pitchFamily="34" charset="0"/>
              <a:buChar char="•"/>
            </a:pPr>
            <a:r>
              <a:rPr lang="en-US" sz="3700" dirty="0" err="1">
                <a:latin typeface="Times New Roman" panose="02020603050405020304" pitchFamily="18" charset="0"/>
                <a:cs typeface="Times New Roman" panose="02020603050405020304" pitchFamily="18" charset="0"/>
                <a:sym typeface="+mn-ea"/>
              </a:rPr>
              <a:t>Xây</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dựng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một</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tập</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dữ</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liệu</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gồm</a:t>
            </a:r>
            <a:r>
              <a:rPr lang="en-US" sz="3700" dirty="0">
                <a:latin typeface="Times New Roman" panose="02020603050405020304" pitchFamily="18" charset="0"/>
                <a:cs typeface="Times New Roman" panose="02020603050405020304" pitchFamily="18" charset="0"/>
                <a:sym typeface="+mn-ea"/>
              </a:rPr>
              <a:t> 700 </a:t>
            </a:r>
            <a:r>
              <a:rPr lang="en-US" sz="3700" dirty="0" err="1">
                <a:latin typeface="Times New Roman" panose="02020603050405020304" pitchFamily="18" charset="0"/>
                <a:cs typeface="Times New Roman" panose="02020603050405020304" pitchFamily="18" charset="0"/>
                <a:sym typeface="+mn-ea"/>
              </a:rPr>
              <a:t>câu</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hỏi</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trắc</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nghiệm</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gồm</a:t>
            </a:r>
            <a:r>
              <a:rPr lang="en-US" sz="3700" dirty="0">
                <a:latin typeface="Times New Roman" panose="02020603050405020304" pitchFamily="18" charset="0"/>
                <a:cs typeface="Times New Roman" panose="02020603050405020304" pitchFamily="18" charset="0"/>
                <a:sym typeface="+mn-ea"/>
              </a:rPr>
              <a:t> 4 </a:t>
            </a:r>
            <a:r>
              <a:rPr lang="en-US" sz="3700" dirty="0" err="1">
                <a:latin typeface="Times New Roman" panose="02020603050405020304" pitchFamily="18" charset="0"/>
                <a:cs typeface="Times New Roman" panose="02020603050405020304" pitchFamily="18" charset="0"/>
                <a:sym typeface="+mn-ea"/>
              </a:rPr>
              <a:t>đáp</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án</a:t>
            </a:r>
            <a:r>
              <a:rPr lang="en-US" sz="3700" dirty="0">
                <a:latin typeface="Times New Roman" panose="02020603050405020304" pitchFamily="18" charset="0"/>
                <a:cs typeface="Times New Roman" panose="02020603050405020304" pitchFamily="18" charset="0"/>
                <a:sym typeface="+mn-ea"/>
              </a:rPr>
              <a:t> a, b, c, d ở 7 </a:t>
            </a:r>
            <a:r>
              <a:rPr lang="en-US" sz="3700" dirty="0" err="1">
                <a:latin typeface="Times New Roman" panose="02020603050405020304" pitchFamily="18" charset="0"/>
                <a:cs typeface="Times New Roman" panose="02020603050405020304" pitchFamily="18" charset="0"/>
                <a:sym typeface="+mn-ea"/>
              </a:rPr>
              <a:t>lĩnh</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vực</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khác</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nhau</a:t>
            </a:r>
            <a:r>
              <a:rPr lang="en-US" sz="3700" dirty="0">
                <a:latin typeface="Times New Roman" panose="02020603050405020304" pitchFamily="18" charset="0"/>
                <a:cs typeface="Times New Roman" panose="02020603050405020304" pitchFamily="18" charset="0"/>
                <a:sym typeface="+mn-ea"/>
              </a:rPr>
              <a:t>: </a:t>
            </a:r>
            <a:r>
              <a:rPr lang="vi-VN" sz="3700" dirty="0">
                <a:latin typeface="Times New Roman" panose="02020603050405020304" pitchFamily="18" charset="0"/>
                <a:cs typeface="Times New Roman" panose="02020603050405020304" pitchFamily="18" charset="0"/>
                <a:sym typeface="+mn-ea"/>
              </a:rPr>
              <a:t>sức khỏe, lịch sử, địa lý, văn hóa, thể thao, môi trường và giáo dục</a:t>
            </a:r>
          </a:p>
          <a:p>
            <a:pPr marL="727075" indent="-457200">
              <a:lnSpc>
                <a:spcPct val="150000"/>
              </a:lnSpc>
              <a:buFont typeface="Arial" panose="020B0604020202020204" pitchFamily="34" charset="0"/>
              <a:buChar char="•"/>
            </a:pPr>
            <a:r>
              <a:rPr lang="vi-VN" sz="3700" dirty="0">
                <a:latin typeface="Times New Roman" panose="02020603050405020304" pitchFamily="18" charset="0"/>
                <a:cs typeface="Times New Roman" panose="02020603050405020304" pitchFamily="18" charset="0"/>
                <a:sym typeface="+mn-ea"/>
              </a:rPr>
              <a:t>Chọn ra 12 </a:t>
            </a:r>
            <a:r>
              <a:rPr lang="en-US" sz="3700" dirty="0" err="1">
                <a:latin typeface="Times New Roman" panose="02020603050405020304" pitchFamily="18" charset="0"/>
                <a:cs typeface="Times New Roman" panose="02020603050405020304" pitchFamily="18" charset="0"/>
                <a:sym typeface="+mn-ea"/>
              </a:rPr>
              <a:t>mô</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hình</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nhúng</a:t>
            </a:r>
            <a:r>
              <a:rPr lang="en-US" sz="3700" dirty="0">
                <a:latin typeface="Times New Roman" panose="02020603050405020304" pitchFamily="18" charset="0"/>
                <a:cs typeface="Times New Roman" panose="02020603050405020304" pitchFamily="18" charset="0"/>
                <a:sym typeface="+mn-ea"/>
              </a:rPr>
              <a:t> </a:t>
            </a:r>
            <a:r>
              <a:rPr lang="vi-VN" sz="3700" dirty="0">
                <a:latin typeface="Times New Roman" panose="02020603050405020304" pitchFamily="18" charset="0"/>
                <a:cs typeface="Times New Roman" panose="02020603050405020304" pitchFamily="18" charset="0"/>
                <a:sym typeface="+mn-ea"/>
              </a:rPr>
              <a:t>thông qua LLM, MTEB ranking để lấy các mô hình phổ biến nhất hiện nay</a:t>
            </a:r>
            <a:endParaRPr lang="en-US" sz="3700" dirty="0">
              <a:latin typeface="Times New Roman" panose="02020603050405020304" pitchFamily="18" charset="0"/>
              <a:cs typeface="Times New Roman" panose="02020603050405020304" pitchFamily="18" charset="0"/>
              <a:sym typeface="+mn-ea"/>
            </a:endParaRPr>
          </a:p>
          <a:p>
            <a:pPr marL="841375" indent="-571500">
              <a:lnSpc>
                <a:spcPct val="150000"/>
              </a:lnSpc>
              <a:buFont typeface="Arial" panose="020B0604020202020204" pitchFamily="34" charset="0"/>
              <a:buChar char="•"/>
            </a:pPr>
            <a:endParaRPr lang="en-US" sz="3700" dirty="0">
              <a:latin typeface="Times New Roman" panose="02020603050405020304" pitchFamily="18" charset="0"/>
              <a:cs typeface="Times New Roman" panose="02020603050405020304" pitchFamily="18" charset="0"/>
              <a:sym typeface="+mn-ea"/>
            </a:endParaRPr>
          </a:p>
        </p:txBody>
      </p:sp>
      <p:sp>
        <p:nvSpPr>
          <p:cNvPr id="5" name="Slide Number Placeholder 4">
            <a:extLst>
              <a:ext uri="{FF2B5EF4-FFF2-40B4-BE49-F238E27FC236}">
                <a16:creationId xmlns:a16="http://schemas.microsoft.com/office/drawing/2014/main" id="{17CC3DC1-D176-41FF-AB41-4FD76A114035}"/>
              </a:ext>
            </a:extLst>
          </p:cNvPr>
          <p:cNvSpPr>
            <a:spLocks noGrp="1"/>
          </p:cNvSpPr>
          <p:nvPr>
            <p:ph type="sldNum" sz="quarter" idx="12"/>
          </p:nvPr>
        </p:nvSpPr>
        <p:spPr/>
        <p:txBody>
          <a:bodyPr/>
          <a:lstStyle/>
          <a:p>
            <a:fld id="{B6F15528-21DE-4FAA-801E-634DDDAF4B2B}" type="slidenum">
              <a:rPr lang="en-US" smtClean="0"/>
              <a:t>27</a:t>
            </a:fld>
            <a:endParaRPr lang="en-US"/>
          </a:p>
        </p:txBody>
      </p:sp>
    </p:spTree>
    <p:extLst>
      <p:ext uri="{BB962C8B-B14F-4D97-AF65-F5344CB8AC3E}">
        <p14:creationId xmlns:p14="http://schemas.microsoft.com/office/powerpoint/2010/main" val="33545706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flipH="1">
            <a:off x="-1240856" y="1562100"/>
            <a:ext cx="5609472" cy="9323223"/>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43256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4.1 </a:t>
            </a:r>
            <a:r>
              <a:rPr lang="en-US" sz="5600" b="1" dirty="0" err="1">
                <a:latin typeface="Times New Roman" panose="02020603050405020304" pitchFamily="18" charset="0"/>
                <a:cs typeface="Times New Roman" panose="02020603050405020304" pitchFamily="18" charset="0"/>
                <a:sym typeface="+mn-ea"/>
              </a:rPr>
              <a:t>Xây</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dựng</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nguồn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kiến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thức</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cho</a:t>
            </a:r>
            <a:r>
              <a:rPr lang="en-US" sz="5600" b="1" dirty="0">
                <a:latin typeface="Times New Roman" panose="02020603050405020304" pitchFamily="18" charset="0"/>
                <a:cs typeface="Times New Roman" panose="02020603050405020304" pitchFamily="18" charset="0"/>
                <a:sym typeface="+mn-ea"/>
              </a:rPr>
              <a:t> RAG</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4" name="TextBox 7"/>
          <p:cNvSpPr txBox="1"/>
          <p:nvPr/>
        </p:nvSpPr>
        <p:spPr>
          <a:xfrm>
            <a:off x="533400" y="1271554"/>
            <a:ext cx="17297400" cy="8139146"/>
          </a:xfrm>
          <a:prstGeom prst="rect">
            <a:avLst/>
          </a:prstGeom>
        </p:spPr>
        <p:txBody>
          <a:bodyPr wrap="square" lIns="0" tIns="0" rIns="0" bIns="0" rtlCol="0" anchor="t">
            <a:noAutofit/>
          </a:bodyPr>
          <a:lstStyle/>
          <a:p>
            <a:pPr marL="269875">
              <a:lnSpc>
                <a:spcPct val="150000"/>
              </a:lnSpc>
            </a:pPr>
            <a:r>
              <a:rPr lang="en-US" sz="4000" dirty="0">
                <a:latin typeface="Times New Roman" panose="02020603050405020304" pitchFamily="18" charset="0"/>
                <a:cs typeface="Times New Roman" panose="02020603050405020304" pitchFamily="18" charset="0"/>
                <a:sym typeface="+mn-ea"/>
              </a:rPr>
              <a:t>4.1.3 </a:t>
            </a:r>
            <a:r>
              <a:rPr lang="en-US" sz="4000" dirty="0" err="1">
                <a:latin typeface="Times New Roman" panose="02020603050405020304" pitchFamily="18" charset="0"/>
                <a:cs typeface="Times New Roman" panose="02020603050405020304" pitchFamily="18" charset="0"/>
                <a:sym typeface="+mn-ea"/>
              </a:rPr>
              <a:t>Tạo</a:t>
            </a:r>
            <a:r>
              <a:rPr lang="en-US" sz="4000" dirty="0">
                <a:latin typeface="Times New Roman" panose="02020603050405020304" pitchFamily="18" charset="0"/>
                <a:cs typeface="Times New Roman" panose="02020603050405020304" pitchFamily="18" charset="0"/>
                <a:sym typeface="+mn-ea"/>
              </a:rPr>
              <a:t> embedding </a:t>
            </a:r>
            <a:r>
              <a:rPr lang="en-US" sz="4000" dirty="0" err="1">
                <a:latin typeface="Times New Roman" panose="02020603050405020304" pitchFamily="18" charset="0"/>
                <a:cs typeface="Times New Roman" panose="02020603050405020304" pitchFamily="18" charset="0"/>
                <a:sym typeface="+mn-ea"/>
              </a:rPr>
              <a:t>từ</a:t>
            </a:r>
            <a:r>
              <a:rPr lang="en-US" sz="4000" dirty="0">
                <a:latin typeface="Times New Roman" panose="02020603050405020304" pitchFamily="18" charset="0"/>
                <a:cs typeface="Times New Roman" panose="02020603050405020304" pitchFamily="18" charset="0"/>
                <a:sym typeface="+mn-ea"/>
              </a:rPr>
              <a:t> </a:t>
            </a:r>
            <a:r>
              <a:rPr lang="en-US" sz="4000" dirty="0" err="1">
                <a:latin typeface="Times New Roman" panose="02020603050405020304" pitchFamily="18" charset="0"/>
                <a:cs typeface="Times New Roman" panose="02020603050405020304" pitchFamily="18" charset="0"/>
                <a:sym typeface="+mn-ea"/>
              </a:rPr>
              <a:t>văn</a:t>
            </a:r>
            <a:r>
              <a:rPr lang="en-US" sz="4000" dirty="0">
                <a:latin typeface="Times New Roman" panose="02020603050405020304" pitchFamily="18" charset="0"/>
                <a:cs typeface="Times New Roman" panose="02020603050405020304" pitchFamily="18" charset="0"/>
                <a:sym typeface="+mn-ea"/>
              </a:rPr>
              <a:t> </a:t>
            </a:r>
            <a:r>
              <a:rPr lang="en-US" sz="4000" dirty="0" err="1">
                <a:latin typeface="Times New Roman" panose="02020603050405020304" pitchFamily="18" charset="0"/>
                <a:cs typeface="Times New Roman" panose="02020603050405020304" pitchFamily="18" charset="0"/>
                <a:sym typeface="+mn-ea"/>
              </a:rPr>
              <a:t>bản</a:t>
            </a:r>
            <a:endParaRPr lang="en-US" sz="4000" dirty="0">
              <a:latin typeface="Times New Roman" panose="02020603050405020304" pitchFamily="18" charset="0"/>
              <a:cs typeface="Times New Roman" panose="02020603050405020304" pitchFamily="18" charset="0"/>
              <a:sym typeface="+mn-ea"/>
            </a:endParaRPr>
          </a:p>
          <a:p>
            <a:pPr marL="269875">
              <a:lnSpc>
                <a:spcPct val="150000"/>
              </a:lnSpc>
            </a:pPr>
            <a:endParaRPr lang="en-US" sz="4000" dirty="0">
              <a:latin typeface="Times New Roman" panose="02020603050405020304" pitchFamily="18" charset="0"/>
              <a:cs typeface="Times New Roman" panose="02020603050405020304" pitchFamily="18" charset="0"/>
              <a:sym typeface="+mn-ea"/>
            </a:endParaRPr>
          </a:p>
        </p:txBody>
      </p:sp>
      <p:pic>
        <p:nvPicPr>
          <p:cNvPr id="6" name="Picture 5">
            <a:extLst>
              <a:ext uri="{FF2B5EF4-FFF2-40B4-BE49-F238E27FC236}">
                <a16:creationId xmlns:a16="http://schemas.microsoft.com/office/drawing/2014/main" id="{8BC3D343-AF1A-4A2F-BBA8-6039339C6E53}"/>
              </a:ext>
            </a:extLst>
          </p:cNvPr>
          <p:cNvPicPr/>
          <p:nvPr/>
        </p:nvPicPr>
        <p:blipFill rotWithShape="1">
          <a:blip r:embed="rId4" cstate="print">
            <a:extLst>
              <a:ext uri="{28A0092B-C50C-407E-A947-70E740481C1C}">
                <a14:useLocalDpi xmlns:a14="http://schemas.microsoft.com/office/drawing/2010/main" val="0"/>
              </a:ext>
            </a:extLst>
          </a:blip>
          <a:srcRect t="16468"/>
          <a:stretch/>
        </p:blipFill>
        <p:spPr bwMode="auto">
          <a:xfrm>
            <a:off x="1371600" y="2185954"/>
            <a:ext cx="15011400" cy="8139146"/>
          </a:xfrm>
          <a:prstGeom prst="rect">
            <a:avLst/>
          </a:prstGeom>
          <a:noFill/>
          <a:ln>
            <a:noFill/>
          </a:ln>
          <a:extLst>
            <a:ext uri="{53640926-AAD7-44D8-BBD7-CCE9431645EC}">
              <a14:shadowObscured xmlns:a14="http://schemas.microsoft.com/office/drawing/2010/main"/>
            </a:ext>
          </a:extLst>
        </p:spPr>
      </p:pic>
      <p:sp>
        <p:nvSpPr>
          <p:cNvPr id="5" name="Slide Number Placeholder 4">
            <a:extLst>
              <a:ext uri="{FF2B5EF4-FFF2-40B4-BE49-F238E27FC236}">
                <a16:creationId xmlns:a16="http://schemas.microsoft.com/office/drawing/2014/main" id="{02426AA5-5C12-41EA-A794-02F23FC1BF13}"/>
              </a:ext>
            </a:extLst>
          </p:cNvPr>
          <p:cNvSpPr>
            <a:spLocks noGrp="1"/>
          </p:cNvSpPr>
          <p:nvPr>
            <p:ph type="sldNum" sz="quarter" idx="12"/>
          </p:nvPr>
        </p:nvSpPr>
        <p:spPr/>
        <p:txBody>
          <a:bodyPr/>
          <a:lstStyle/>
          <a:p>
            <a:fld id="{B6F15528-21DE-4FAA-801E-634DDDAF4B2B}" type="slidenum">
              <a:rPr lang="en-US" smtClean="0"/>
              <a:t>28</a:t>
            </a:fld>
            <a:endParaRPr lang="en-US"/>
          </a:p>
        </p:txBody>
      </p:sp>
    </p:spTree>
    <p:extLst>
      <p:ext uri="{BB962C8B-B14F-4D97-AF65-F5344CB8AC3E}">
        <p14:creationId xmlns:p14="http://schemas.microsoft.com/office/powerpoint/2010/main" val="37639738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flipH="1">
            <a:off x="-1240856" y="1562100"/>
            <a:ext cx="5609472" cy="9323223"/>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43256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4.1 </a:t>
            </a:r>
            <a:r>
              <a:rPr lang="en-US" sz="5600" b="1" dirty="0" err="1">
                <a:latin typeface="Times New Roman" panose="02020603050405020304" pitchFamily="18" charset="0"/>
                <a:cs typeface="Times New Roman" panose="02020603050405020304" pitchFamily="18" charset="0"/>
                <a:sym typeface="+mn-ea"/>
              </a:rPr>
              <a:t>Xây</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dựng</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nguồn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kiến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thức</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cho</a:t>
            </a:r>
            <a:r>
              <a:rPr lang="en-US" sz="5600" b="1" dirty="0">
                <a:latin typeface="Times New Roman" panose="02020603050405020304" pitchFamily="18" charset="0"/>
                <a:cs typeface="Times New Roman" panose="02020603050405020304" pitchFamily="18" charset="0"/>
                <a:sym typeface="+mn-ea"/>
              </a:rPr>
              <a:t> RAG</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4" name="TextBox 7"/>
          <p:cNvSpPr txBox="1"/>
          <p:nvPr/>
        </p:nvSpPr>
        <p:spPr>
          <a:xfrm>
            <a:off x="533400" y="1271554"/>
            <a:ext cx="17297400" cy="8139146"/>
          </a:xfrm>
          <a:prstGeom prst="rect">
            <a:avLst/>
          </a:prstGeom>
        </p:spPr>
        <p:txBody>
          <a:bodyPr wrap="square" lIns="0" tIns="0" rIns="0" bIns="0" rtlCol="0" anchor="t">
            <a:noAutofit/>
          </a:bodyPr>
          <a:lstStyle/>
          <a:p>
            <a:pPr marL="269875">
              <a:lnSpc>
                <a:spcPct val="150000"/>
              </a:lnSpc>
            </a:pPr>
            <a:r>
              <a:rPr lang="en-US" sz="4000" dirty="0">
                <a:latin typeface="Times New Roman" panose="02020603050405020304" pitchFamily="18" charset="0"/>
                <a:cs typeface="Times New Roman" panose="02020603050405020304" pitchFamily="18" charset="0"/>
                <a:sym typeface="+mn-ea"/>
              </a:rPr>
              <a:t>4.1.3 </a:t>
            </a:r>
            <a:r>
              <a:rPr lang="en-US" sz="4000" dirty="0" err="1">
                <a:latin typeface="Times New Roman" panose="02020603050405020304" pitchFamily="18" charset="0"/>
                <a:cs typeface="Times New Roman" panose="02020603050405020304" pitchFamily="18" charset="0"/>
                <a:sym typeface="+mn-ea"/>
              </a:rPr>
              <a:t>Tạo</a:t>
            </a:r>
            <a:r>
              <a:rPr lang="en-US" sz="4000" dirty="0">
                <a:latin typeface="Times New Roman" panose="02020603050405020304" pitchFamily="18" charset="0"/>
                <a:cs typeface="Times New Roman" panose="02020603050405020304" pitchFamily="18" charset="0"/>
                <a:sym typeface="+mn-ea"/>
              </a:rPr>
              <a:t> embedding </a:t>
            </a:r>
            <a:r>
              <a:rPr lang="en-US" sz="4000" dirty="0" err="1">
                <a:latin typeface="Times New Roman" panose="02020603050405020304" pitchFamily="18" charset="0"/>
                <a:cs typeface="Times New Roman" panose="02020603050405020304" pitchFamily="18" charset="0"/>
                <a:sym typeface="+mn-ea"/>
              </a:rPr>
              <a:t>từ</a:t>
            </a:r>
            <a:r>
              <a:rPr lang="en-US" sz="4000" dirty="0">
                <a:latin typeface="Times New Roman" panose="02020603050405020304" pitchFamily="18" charset="0"/>
                <a:cs typeface="Times New Roman" panose="02020603050405020304" pitchFamily="18" charset="0"/>
                <a:sym typeface="+mn-ea"/>
              </a:rPr>
              <a:t> </a:t>
            </a:r>
            <a:r>
              <a:rPr lang="en-US" sz="4000" dirty="0" err="1">
                <a:latin typeface="Times New Roman" panose="02020603050405020304" pitchFamily="18" charset="0"/>
                <a:cs typeface="Times New Roman" panose="02020603050405020304" pitchFamily="18" charset="0"/>
                <a:sym typeface="+mn-ea"/>
              </a:rPr>
              <a:t>văn</a:t>
            </a:r>
            <a:r>
              <a:rPr lang="en-US" sz="4000" dirty="0">
                <a:latin typeface="Times New Roman" panose="02020603050405020304" pitchFamily="18" charset="0"/>
                <a:cs typeface="Times New Roman" panose="02020603050405020304" pitchFamily="18" charset="0"/>
                <a:sym typeface="+mn-ea"/>
              </a:rPr>
              <a:t> </a:t>
            </a:r>
            <a:r>
              <a:rPr lang="en-US" sz="4000" dirty="0" err="1">
                <a:latin typeface="Times New Roman" panose="02020603050405020304" pitchFamily="18" charset="0"/>
                <a:cs typeface="Times New Roman" panose="02020603050405020304" pitchFamily="18" charset="0"/>
                <a:sym typeface="+mn-ea"/>
              </a:rPr>
              <a:t>bản</a:t>
            </a:r>
            <a:endParaRPr lang="en-US" sz="4000" dirty="0">
              <a:latin typeface="Times New Roman" panose="02020603050405020304" pitchFamily="18" charset="0"/>
              <a:cs typeface="Times New Roman" panose="02020603050405020304" pitchFamily="18" charset="0"/>
              <a:sym typeface="+mn-ea"/>
            </a:endParaRPr>
          </a:p>
          <a:p>
            <a:pPr marL="269875">
              <a:lnSpc>
                <a:spcPct val="150000"/>
              </a:lnSpc>
            </a:pPr>
            <a:endParaRPr lang="en-US" sz="4000" dirty="0">
              <a:latin typeface="Times New Roman" panose="02020603050405020304" pitchFamily="18" charset="0"/>
              <a:cs typeface="Times New Roman" panose="02020603050405020304" pitchFamily="18" charset="0"/>
              <a:sym typeface="+mn-ea"/>
            </a:endParaRPr>
          </a:p>
        </p:txBody>
      </p:sp>
      <p:pic>
        <p:nvPicPr>
          <p:cNvPr id="8" name="Picture 7">
            <a:extLst>
              <a:ext uri="{FF2B5EF4-FFF2-40B4-BE49-F238E27FC236}">
                <a16:creationId xmlns:a16="http://schemas.microsoft.com/office/drawing/2014/main" id="{0ECA1FB6-F285-45E0-9588-C6082A347B9D}"/>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38410" y="2200584"/>
            <a:ext cx="15316200" cy="4419600"/>
          </a:xfrm>
          <a:prstGeom prst="rect">
            <a:avLst/>
          </a:prstGeom>
          <a:noFill/>
          <a:ln>
            <a:noFill/>
          </a:ln>
        </p:spPr>
      </p:pic>
      <p:sp>
        <p:nvSpPr>
          <p:cNvPr id="9" name="TextBox 7">
            <a:extLst>
              <a:ext uri="{FF2B5EF4-FFF2-40B4-BE49-F238E27FC236}">
                <a16:creationId xmlns:a16="http://schemas.microsoft.com/office/drawing/2014/main" id="{E5590212-EA55-4F1B-9008-6DB72EEC4C57}"/>
              </a:ext>
            </a:extLst>
          </p:cNvPr>
          <p:cNvSpPr txBox="1"/>
          <p:nvPr/>
        </p:nvSpPr>
        <p:spPr>
          <a:xfrm>
            <a:off x="419100" y="6124834"/>
            <a:ext cx="17297400" cy="4091001"/>
          </a:xfrm>
          <a:prstGeom prst="rect">
            <a:avLst/>
          </a:prstGeom>
        </p:spPr>
        <p:txBody>
          <a:bodyPr wrap="square" lIns="0" tIns="0" rIns="0" bIns="0" rtlCol="0" anchor="t">
            <a:noAutofit/>
          </a:bodyPr>
          <a:lstStyle/>
          <a:p>
            <a:pPr marL="269875">
              <a:lnSpc>
                <a:spcPct val="150000"/>
              </a:lnSpc>
            </a:pPr>
            <a:endParaRPr lang="en-US" sz="3500" dirty="0">
              <a:latin typeface="Times New Roman" panose="02020603050405020304" pitchFamily="18" charset="0"/>
              <a:cs typeface="Times New Roman" panose="02020603050405020304" pitchFamily="18" charset="0"/>
              <a:sym typeface="+mn-ea"/>
            </a:endParaRPr>
          </a:p>
        </p:txBody>
      </p:sp>
      <p:sp>
        <p:nvSpPr>
          <p:cNvPr id="10" name="TextBox 9">
            <a:extLst>
              <a:ext uri="{FF2B5EF4-FFF2-40B4-BE49-F238E27FC236}">
                <a16:creationId xmlns:a16="http://schemas.microsoft.com/office/drawing/2014/main" id="{2620D758-20B0-4EAD-8734-ACC5DDA85CFA}"/>
              </a:ext>
            </a:extLst>
          </p:cNvPr>
          <p:cNvSpPr txBox="1"/>
          <p:nvPr/>
        </p:nvSpPr>
        <p:spPr>
          <a:xfrm>
            <a:off x="1449697" y="5889888"/>
            <a:ext cx="14746967" cy="4260462"/>
          </a:xfrm>
          <a:prstGeom prst="rect">
            <a:avLst/>
          </a:prstGeom>
          <a:noFill/>
        </p:spPr>
        <p:txBody>
          <a:bodyPr wrap="square">
            <a:spAutoFit/>
          </a:bodyPr>
          <a:lstStyle/>
          <a:p>
            <a:r>
              <a:rPr lang="vi-VN" sz="3700" dirty="0"/>
              <a:t>Dựa trên các thống kê và chiến lược truy vấn nhiều giai đoạn trong qdrant. Chúng em sẽ chọn 3 mô hình có 1024, 768 và 512 có độ chính xác cao nhất lần lượt là:</a:t>
            </a:r>
          </a:p>
          <a:p>
            <a:pPr marL="342900" lvl="0" indent="-342900" algn="just">
              <a:lnSpc>
                <a:spcPct val="150000"/>
              </a:lnSpc>
              <a:buFont typeface="Arial" panose="020B0604020202020204" pitchFamily="34" charset="0"/>
              <a:buChar char="•"/>
            </a:pPr>
            <a:r>
              <a:rPr lang="vi-VN" sz="3700" dirty="0">
                <a:solidFill>
                  <a:srgbClr val="000000"/>
                </a:solidFill>
                <a:effectLst/>
                <a:ea typeface="Times New Roman" panose="02020603050405020304" pitchFamily="18" charset="0"/>
              </a:rPr>
              <a:t>intfloat/multilingual-e5-large-instruct</a:t>
            </a:r>
            <a:r>
              <a:rPr lang="en-US" sz="3700" dirty="0">
                <a:solidFill>
                  <a:srgbClr val="000000"/>
                </a:solidFill>
                <a:effectLst/>
                <a:ea typeface="Times New Roman" panose="02020603050405020304" pitchFamily="18" charset="0"/>
              </a:rPr>
              <a:t>.</a:t>
            </a:r>
            <a:endParaRPr lang="vi-VN" sz="3700" dirty="0">
              <a:solidFill>
                <a:srgbClr val="000000"/>
              </a:solidFill>
              <a:effectLst/>
              <a:ea typeface="SimSun" panose="02010600030101010101" pitchFamily="2" charset="-122"/>
            </a:endParaRPr>
          </a:p>
          <a:p>
            <a:pPr marL="342900" lvl="0" indent="-342900" algn="just">
              <a:lnSpc>
                <a:spcPct val="150000"/>
              </a:lnSpc>
              <a:buFont typeface="Arial" panose="020B0604020202020204" pitchFamily="34" charset="0"/>
              <a:buChar char="•"/>
            </a:pPr>
            <a:r>
              <a:rPr lang="vi-VN" sz="3700" dirty="0">
                <a:solidFill>
                  <a:srgbClr val="000000"/>
                </a:solidFill>
                <a:effectLst/>
                <a:ea typeface="Times New Roman" panose="02020603050405020304" pitchFamily="18" charset="0"/>
              </a:rPr>
              <a:t>Alibaba-NLP/gte-multilingual-base</a:t>
            </a:r>
            <a:r>
              <a:rPr lang="en-US" sz="3700" dirty="0">
                <a:solidFill>
                  <a:srgbClr val="000000"/>
                </a:solidFill>
                <a:effectLst/>
                <a:ea typeface="Times New Roman" panose="02020603050405020304" pitchFamily="18" charset="0"/>
              </a:rPr>
              <a:t>.</a:t>
            </a:r>
          </a:p>
          <a:p>
            <a:pPr marL="342900" lvl="0" indent="-342900" algn="just">
              <a:lnSpc>
                <a:spcPct val="150000"/>
              </a:lnSpc>
              <a:buFont typeface="Arial" panose="020B0604020202020204" pitchFamily="34" charset="0"/>
              <a:buChar char="•"/>
            </a:pPr>
            <a:r>
              <a:rPr lang="en-US" sz="3700" dirty="0">
                <a:solidFill>
                  <a:srgbClr val="000000"/>
                </a:solidFill>
                <a:ea typeface="SimSun" panose="02010600030101010101" pitchFamily="2" charset="-122"/>
              </a:rPr>
              <a:t>sentence-transformers/distiluse-base-multilingual-cased-v2. </a:t>
            </a:r>
          </a:p>
        </p:txBody>
      </p:sp>
      <p:sp>
        <p:nvSpPr>
          <p:cNvPr id="5" name="Slide Number Placeholder 4">
            <a:extLst>
              <a:ext uri="{FF2B5EF4-FFF2-40B4-BE49-F238E27FC236}">
                <a16:creationId xmlns:a16="http://schemas.microsoft.com/office/drawing/2014/main" id="{A4AD1E0A-A87E-4A85-ACBE-E1E12A36527A}"/>
              </a:ext>
            </a:extLst>
          </p:cNvPr>
          <p:cNvSpPr>
            <a:spLocks noGrp="1"/>
          </p:cNvSpPr>
          <p:nvPr>
            <p:ph type="sldNum" sz="quarter" idx="12"/>
          </p:nvPr>
        </p:nvSpPr>
        <p:spPr/>
        <p:txBody>
          <a:bodyPr/>
          <a:lstStyle/>
          <a:p>
            <a:fld id="{B6F15528-21DE-4FAA-801E-634DDDAF4B2B}" type="slidenum">
              <a:rPr lang="en-US" smtClean="0"/>
              <a:t>29</a:t>
            </a:fld>
            <a:endParaRPr lang="en-US"/>
          </a:p>
        </p:txBody>
      </p:sp>
    </p:spTree>
    <p:extLst>
      <p:ext uri="{BB962C8B-B14F-4D97-AF65-F5344CB8AC3E}">
        <p14:creationId xmlns:p14="http://schemas.microsoft.com/office/powerpoint/2010/main" val="1811073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014026" y="-1989961"/>
            <a:ext cx="4200545" cy="6981515"/>
          </a:xfrm>
          <a:prstGeom prst="rect">
            <a:avLst/>
          </a:prstGeom>
        </p:spPr>
      </p:pic>
      <p:sp>
        <p:nvSpPr>
          <p:cNvPr id="7" name="TextBox 7"/>
          <p:cNvSpPr txBox="1"/>
          <p:nvPr/>
        </p:nvSpPr>
        <p:spPr>
          <a:xfrm>
            <a:off x="5638800" y="571500"/>
            <a:ext cx="7076532" cy="1137876"/>
          </a:xfrm>
          <a:prstGeom prst="rect">
            <a:avLst/>
          </a:prstGeom>
        </p:spPr>
        <p:txBody>
          <a:bodyPr wrap="square" lIns="0" tIns="0" rIns="0" bIns="0" rtlCol="0" anchor="t">
            <a:spAutoFit/>
          </a:bodyPr>
          <a:lstStyle/>
          <a:p>
            <a:pPr algn="ctr">
              <a:lnSpc>
                <a:spcPct val="150000"/>
              </a:lnSpc>
            </a:pPr>
            <a:r>
              <a:rPr lang="en-US" sz="5600" b="1" dirty="0" err="1">
                <a:latin typeface="+mj-lt"/>
                <a:cs typeface="Times New Roman" panose="02020603050405020304" pitchFamily="18" charset="0"/>
              </a:rPr>
              <a:t>Nội</a:t>
            </a:r>
            <a:r>
              <a:rPr lang="en-US" sz="5600" b="1" dirty="0">
                <a:latin typeface="+mj-lt"/>
                <a:cs typeface="Times New Roman" panose="02020603050405020304" pitchFamily="18" charset="0"/>
              </a:rPr>
              <a:t> dung </a:t>
            </a:r>
            <a:r>
              <a:rPr lang="en-US" sz="5600" b="1" dirty="0" err="1">
                <a:latin typeface="+mj-lt"/>
                <a:cs typeface="Times New Roman" panose="02020603050405020304" pitchFamily="18" charset="0"/>
              </a:rPr>
              <a:t>trình</a:t>
            </a:r>
            <a:r>
              <a:rPr lang="en-US" sz="5600" b="1" dirty="0">
                <a:latin typeface="+mj-lt"/>
                <a:cs typeface="Times New Roman" panose="02020603050405020304" pitchFamily="18" charset="0"/>
              </a:rPr>
              <a:t> </a:t>
            </a:r>
            <a:r>
              <a:rPr lang="en-US" sz="5600" b="1" dirty="0" err="1">
                <a:latin typeface="+mj-lt"/>
                <a:cs typeface="Times New Roman" panose="02020603050405020304" pitchFamily="18" charset="0"/>
              </a:rPr>
              <a:t>bày</a:t>
            </a:r>
            <a:endParaRPr lang="en-US" sz="5600" b="1" spc="95" dirty="0">
              <a:solidFill>
                <a:srgbClr val="FF0000"/>
              </a:solidFill>
              <a:latin typeface="+mj-lt"/>
              <a:cs typeface="Times New Roman" panose="02020603050405020304" pitchFamily="18" charset="0"/>
            </a:endParaRPr>
          </a:p>
        </p:txBody>
      </p:sp>
      <p:sp>
        <p:nvSpPr>
          <p:cNvPr id="10" name="TextBox 7"/>
          <p:cNvSpPr txBox="1"/>
          <p:nvPr/>
        </p:nvSpPr>
        <p:spPr>
          <a:xfrm>
            <a:off x="1610653" y="2476500"/>
            <a:ext cx="9324432" cy="6730369"/>
          </a:xfrm>
          <a:prstGeom prst="rect">
            <a:avLst/>
          </a:prstGeom>
        </p:spPr>
        <p:txBody>
          <a:bodyPr wrap="square" lIns="0" tIns="0" rIns="0" bIns="0" rtlCol="0" anchor="t">
            <a:spAutoFit/>
          </a:bodyPr>
          <a:lstStyle/>
          <a:p>
            <a:pPr marL="742950" indent="-473075">
              <a:lnSpc>
                <a:spcPct val="150000"/>
              </a:lnSpc>
              <a:buFont typeface="+mj-lt"/>
              <a:buAutoNum type="arabicPeriod"/>
            </a:pPr>
            <a:r>
              <a:rPr lang="vi-VN" sz="3700" dirty="0">
                <a:latin typeface="+mj-lt"/>
              </a:rPr>
              <a:t>GIỚI THIỆU ĐỀ TÀI</a:t>
            </a:r>
          </a:p>
          <a:p>
            <a:pPr marL="742950" indent="-473075">
              <a:lnSpc>
                <a:spcPct val="150000"/>
              </a:lnSpc>
              <a:buFont typeface="+mj-lt"/>
              <a:buAutoNum type="arabicPeriod"/>
            </a:pPr>
            <a:r>
              <a:rPr lang="vi-VN" sz="3700" dirty="0">
                <a:latin typeface="+mj-lt"/>
              </a:rPr>
              <a:t>CƠ SỞ LÝ THUYẾT</a:t>
            </a:r>
          </a:p>
          <a:p>
            <a:pPr marL="742950" indent="-473075">
              <a:lnSpc>
                <a:spcPct val="150000"/>
              </a:lnSpc>
              <a:buFont typeface="+mj-lt"/>
              <a:buAutoNum type="arabicPeriod"/>
            </a:pPr>
            <a:r>
              <a:rPr lang="vi-VN" sz="3700" dirty="0">
                <a:latin typeface="+mj-lt"/>
              </a:rPr>
              <a:t>PHƯƠNG PHÁP LUẬN</a:t>
            </a:r>
          </a:p>
          <a:p>
            <a:pPr marL="742950" indent="-473075">
              <a:lnSpc>
                <a:spcPct val="150000"/>
              </a:lnSpc>
              <a:buFont typeface="+mj-lt"/>
              <a:buAutoNum type="arabicPeriod"/>
            </a:pPr>
            <a:r>
              <a:rPr lang="vi-VN" sz="3700" dirty="0">
                <a:latin typeface="+mj-lt"/>
              </a:rPr>
              <a:t>TRIỂN KHAI THỰC HIỆN</a:t>
            </a:r>
          </a:p>
          <a:p>
            <a:pPr marL="742950" indent="-473075">
              <a:lnSpc>
                <a:spcPct val="150000"/>
              </a:lnSpc>
              <a:buFont typeface="+mj-lt"/>
              <a:buAutoNum type="arabicPeriod"/>
            </a:pPr>
            <a:r>
              <a:rPr lang="vi-VN" sz="3700" dirty="0">
                <a:latin typeface="+mj-lt"/>
              </a:rPr>
              <a:t>XÂY DỰNG ỨNG DỤNG</a:t>
            </a:r>
          </a:p>
          <a:p>
            <a:pPr marL="742950" indent="-473075">
              <a:lnSpc>
                <a:spcPct val="150000"/>
              </a:lnSpc>
              <a:buFont typeface="+mj-lt"/>
              <a:buAutoNum type="arabicPeriod"/>
            </a:pPr>
            <a:r>
              <a:rPr lang="vi-VN" sz="3700" dirty="0">
                <a:latin typeface="+mj-lt"/>
              </a:rPr>
              <a:t>KẾT QUẢ</a:t>
            </a:r>
          </a:p>
          <a:p>
            <a:pPr marL="742950" indent="-473075">
              <a:lnSpc>
                <a:spcPct val="150000"/>
              </a:lnSpc>
              <a:buFont typeface="+mj-lt"/>
              <a:buAutoNum type="arabicPeriod"/>
            </a:pPr>
            <a:r>
              <a:rPr lang="vi-VN" sz="3700" dirty="0">
                <a:latin typeface="+mj-lt"/>
              </a:rPr>
              <a:t>KẾT LUẬN</a:t>
            </a:r>
            <a:r>
              <a:rPr lang="en-US" sz="3700" dirty="0">
                <a:latin typeface="+mj-lt"/>
              </a:rPr>
              <a:t> VÀ </a:t>
            </a:r>
            <a:r>
              <a:rPr lang="en-US" sz="3700" dirty="0">
                <a:latin typeface="+mj-lt"/>
                <a:cs typeface="Times New Roman" panose="02020603050405020304" pitchFamily="18" charset="0"/>
              </a:rPr>
              <a:t>HƯỚNG PHÁT TRIỂN</a:t>
            </a:r>
            <a:endParaRPr lang="vi-VN" sz="3700" dirty="0">
              <a:latin typeface="+mj-lt"/>
              <a:cs typeface="Times New Roman" panose="02020603050405020304" pitchFamily="18" charset="0"/>
            </a:endParaRPr>
          </a:p>
          <a:p>
            <a:pPr marL="742950" indent="-473075">
              <a:lnSpc>
                <a:spcPct val="150000"/>
              </a:lnSpc>
              <a:buFont typeface="+mj-lt"/>
              <a:buAutoNum type="arabicPeriod"/>
            </a:pPr>
            <a:r>
              <a:rPr lang="vi-VN" sz="3700" dirty="0">
                <a:latin typeface="+mj-lt"/>
              </a:rPr>
              <a:t>DEMO</a:t>
            </a:r>
          </a:p>
        </p:txBody>
      </p:sp>
      <p:sp>
        <p:nvSpPr>
          <p:cNvPr id="4" name="Slide Number Placeholder 3">
            <a:extLst>
              <a:ext uri="{FF2B5EF4-FFF2-40B4-BE49-F238E27FC236}">
                <a16:creationId xmlns:a16="http://schemas.microsoft.com/office/drawing/2014/main" id="{4F8C9289-116E-46B0-A329-662F4A11F531}"/>
              </a:ext>
            </a:extLst>
          </p:cNvPr>
          <p:cNvSpPr>
            <a:spLocks noGrp="1"/>
          </p:cNvSpPr>
          <p:nvPr>
            <p:ph type="sldNum" sz="quarter" idx="12"/>
          </p:nvPr>
        </p:nvSpPr>
        <p:spPr/>
        <p:txBody>
          <a:bodyPr/>
          <a:lstStyle/>
          <a:p>
            <a:fld id="{B6F15528-21DE-4FAA-801E-634DDDAF4B2B}" type="slidenum">
              <a:rPr lang="en-US" sz="3000" smtClean="0">
                <a:latin typeface="+mj-lt"/>
              </a:rPr>
              <a:t>3</a:t>
            </a:fld>
            <a:endParaRPr lang="en-US" sz="3000">
              <a:latin typeface="+mj-l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43256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4.1 </a:t>
            </a:r>
            <a:r>
              <a:rPr lang="en-US" sz="5600" b="1" dirty="0" err="1">
                <a:latin typeface="Times New Roman" panose="02020603050405020304" pitchFamily="18" charset="0"/>
                <a:cs typeface="Times New Roman" panose="02020603050405020304" pitchFamily="18" charset="0"/>
                <a:sym typeface="+mn-ea"/>
              </a:rPr>
              <a:t>Xây</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dựng</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nguồn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kiến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thức</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cho</a:t>
            </a:r>
            <a:r>
              <a:rPr lang="en-US" sz="5600" b="1" dirty="0">
                <a:latin typeface="Times New Roman" panose="02020603050405020304" pitchFamily="18" charset="0"/>
                <a:cs typeface="Times New Roman" panose="02020603050405020304" pitchFamily="18" charset="0"/>
                <a:sym typeface="+mn-ea"/>
              </a:rPr>
              <a:t> RAG</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6" name="TextBox 7">
            <a:extLst>
              <a:ext uri="{FF2B5EF4-FFF2-40B4-BE49-F238E27FC236}">
                <a16:creationId xmlns:a16="http://schemas.microsoft.com/office/drawing/2014/main" id="{73364E42-3059-4340-91B7-DA065C75F91F}"/>
              </a:ext>
            </a:extLst>
          </p:cNvPr>
          <p:cNvSpPr txBox="1"/>
          <p:nvPr/>
        </p:nvSpPr>
        <p:spPr>
          <a:xfrm>
            <a:off x="533400" y="1271554"/>
            <a:ext cx="17297400" cy="8139146"/>
          </a:xfrm>
          <a:prstGeom prst="rect">
            <a:avLst/>
          </a:prstGeom>
        </p:spPr>
        <p:txBody>
          <a:bodyPr wrap="square" lIns="0" tIns="0" rIns="0" bIns="0" rtlCol="0" anchor="t">
            <a:noAutofit/>
          </a:bodyPr>
          <a:lstStyle/>
          <a:p>
            <a:pPr marL="269875">
              <a:lnSpc>
                <a:spcPct val="150000"/>
              </a:lnSpc>
            </a:pPr>
            <a:r>
              <a:rPr lang="en-US" sz="3700" b="1" dirty="0">
                <a:latin typeface="Times New Roman" panose="02020603050405020304" pitchFamily="18" charset="0"/>
                <a:cs typeface="Times New Roman" panose="02020603050405020304" pitchFamily="18" charset="0"/>
                <a:sym typeface="+mn-ea"/>
              </a:rPr>
              <a:t>4.1.3 </a:t>
            </a:r>
            <a:r>
              <a:rPr lang="en-US" sz="3700" b="1" dirty="0" err="1">
                <a:latin typeface="Times New Roman" panose="02020603050405020304" pitchFamily="18" charset="0"/>
                <a:cs typeface="Times New Roman" panose="02020603050405020304" pitchFamily="18" charset="0"/>
                <a:sym typeface="+mn-ea"/>
              </a:rPr>
              <a:t>Tạo</a:t>
            </a:r>
            <a:r>
              <a:rPr lang="en-US" sz="3700" b="1" dirty="0">
                <a:latin typeface="Times New Roman" panose="02020603050405020304" pitchFamily="18" charset="0"/>
                <a:cs typeface="Times New Roman" panose="02020603050405020304" pitchFamily="18" charset="0"/>
                <a:sym typeface="+mn-ea"/>
              </a:rPr>
              <a:t> embedding </a:t>
            </a:r>
            <a:r>
              <a:rPr lang="en-US" sz="3700" b="1" dirty="0" err="1">
                <a:latin typeface="Times New Roman" panose="02020603050405020304" pitchFamily="18" charset="0"/>
                <a:cs typeface="Times New Roman" panose="02020603050405020304" pitchFamily="18" charset="0"/>
                <a:sym typeface="+mn-ea"/>
              </a:rPr>
              <a:t>từ</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văn</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bản</a:t>
            </a:r>
            <a:endParaRPr lang="en-US" sz="3700" b="1" dirty="0">
              <a:latin typeface="Times New Roman" panose="02020603050405020304" pitchFamily="18" charset="0"/>
              <a:cs typeface="Times New Roman" panose="02020603050405020304" pitchFamily="18" charset="0"/>
              <a:sym typeface="+mn-ea"/>
            </a:endParaRPr>
          </a:p>
          <a:p>
            <a:pPr marL="269875">
              <a:lnSpc>
                <a:spcPct val="150000"/>
              </a:lnSpc>
            </a:pPr>
            <a:r>
              <a:rPr lang="en-US" sz="3700" dirty="0" err="1">
                <a:latin typeface="Times New Roman" panose="02020603050405020304" pitchFamily="18" charset="0"/>
                <a:cs typeface="Times New Roman" panose="02020603050405020304" pitchFamily="18" charset="0"/>
                <a:sym typeface="+mn-ea"/>
              </a:rPr>
              <a:t>Đối</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với</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mô</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hình</a:t>
            </a:r>
            <a:r>
              <a:rPr lang="en-US" sz="3700" dirty="0">
                <a:latin typeface="Times New Roman" panose="02020603050405020304" pitchFamily="18" charset="0"/>
                <a:cs typeface="Times New Roman" panose="02020603050405020304" pitchFamily="18" charset="0"/>
                <a:sym typeface="+mn-ea"/>
              </a:rPr>
              <a:t> late interaction </a:t>
            </a:r>
            <a:r>
              <a:rPr lang="en-US" sz="3700" dirty="0" err="1">
                <a:latin typeface="Times New Roman" panose="02020603050405020304" pitchFamily="18" charset="0"/>
                <a:cs typeface="Times New Roman" panose="02020603050405020304" pitchFamily="18" charset="0"/>
                <a:sym typeface="+mn-ea"/>
              </a:rPr>
              <a:t>chúng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em</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cũng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chọn</a:t>
            </a:r>
            <a:r>
              <a:rPr lang="en-US" sz="3700" dirty="0">
                <a:latin typeface="Times New Roman" panose="02020603050405020304" pitchFamily="18" charset="0"/>
                <a:cs typeface="Times New Roman" panose="02020603050405020304" pitchFamily="18" charset="0"/>
                <a:sym typeface="+mn-ea"/>
              </a:rPr>
              <a:t> 2 </a:t>
            </a:r>
            <a:r>
              <a:rPr lang="en-US" sz="3700" dirty="0" err="1">
                <a:latin typeface="Times New Roman" panose="02020603050405020304" pitchFamily="18" charset="0"/>
                <a:cs typeface="Times New Roman" panose="02020603050405020304" pitchFamily="18" charset="0"/>
                <a:sym typeface="+mn-ea"/>
              </a:rPr>
              <a:t>mô</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hình</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phổ</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biến</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nhất</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trên</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Huggingface</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và</a:t>
            </a:r>
            <a:r>
              <a:rPr lang="en-US" sz="3700" dirty="0">
                <a:latin typeface="Times New Roman" panose="02020603050405020304" pitchFamily="18" charset="0"/>
                <a:cs typeface="Times New Roman" panose="02020603050405020304" pitchFamily="18" charset="0"/>
                <a:sym typeface="+mn-ea"/>
              </a:rPr>
              <a:t> so </a:t>
            </a:r>
            <a:r>
              <a:rPr lang="en-US" sz="3700" dirty="0" err="1">
                <a:latin typeface="Times New Roman" panose="02020603050405020304" pitchFamily="18" charset="0"/>
                <a:cs typeface="Times New Roman" panose="02020603050405020304" pitchFamily="18" charset="0"/>
                <a:sym typeface="+mn-ea"/>
              </a:rPr>
              <a:t>sánh</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trên</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tập</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dữ</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liệu</a:t>
            </a:r>
            <a:r>
              <a:rPr lang="en-US" sz="3700" dirty="0">
                <a:latin typeface="Times New Roman" panose="02020603050405020304" pitchFamily="18" charset="0"/>
                <a:cs typeface="Times New Roman" panose="02020603050405020304" pitchFamily="18" charset="0"/>
                <a:sym typeface="+mn-ea"/>
              </a:rPr>
              <a:t>. </a:t>
            </a:r>
          </a:p>
          <a:p>
            <a:pPr marL="269875">
              <a:lnSpc>
                <a:spcPct val="150000"/>
              </a:lnSpc>
            </a:pPr>
            <a:endParaRPr lang="en-US" sz="3700" dirty="0">
              <a:latin typeface="Times New Roman" panose="02020603050405020304" pitchFamily="18" charset="0"/>
              <a:cs typeface="Times New Roman" panose="02020603050405020304" pitchFamily="18" charset="0"/>
              <a:sym typeface="+mn-ea"/>
            </a:endParaRPr>
          </a:p>
        </p:txBody>
      </p:sp>
      <p:pic>
        <p:nvPicPr>
          <p:cNvPr id="8" name="Picture 7">
            <a:extLst>
              <a:ext uri="{FF2B5EF4-FFF2-40B4-BE49-F238E27FC236}">
                <a16:creationId xmlns:a16="http://schemas.microsoft.com/office/drawing/2014/main" id="{8C42E94B-BFA0-4871-B0DF-807F634C4C3E}"/>
              </a:ext>
            </a:extLst>
          </p:cNvPr>
          <p:cNvPicPr/>
          <p:nvPr/>
        </p:nvPicPr>
        <p:blipFill rotWithShape="1">
          <a:blip r:embed="rId3">
            <a:extLst>
              <a:ext uri="{28A0092B-C50C-407E-A947-70E740481C1C}">
                <a14:useLocalDpi xmlns:a14="http://schemas.microsoft.com/office/drawing/2010/main" val="0"/>
              </a:ext>
            </a:extLst>
          </a:blip>
          <a:srcRect b="4088"/>
          <a:stretch/>
        </p:blipFill>
        <p:spPr bwMode="auto">
          <a:xfrm>
            <a:off x="591102" y="4686300"/>
            <a:ext cx="8077200" cy="5043321"/>
          </a:xfrm>
          <a:prstGeom prst="rect">
            <a:avLst/>
          </a:prstGeom>
          <a:noFill/>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D7921DAC-26E5-4AF0-88C8-56544D069535}"/>
              </a:ext>
            </a:extLst>
          </p:cNvPr>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67499" y="4903787"/>
            <a:ext cx="8963301" cy="5124450"/>
          </a:xfrm>
          <a:prstGeom prst="rect">
            <a:avLst/>
          </a:prstGeom>
          <a:noFill/>
          <a:ln>
            <a:noFill/>
          </a:ln>
        </p:spPr>
      </p:pic>
      <p:sp>
        <p:nvSpPr>
          <p:cNvPr id="4" name="Slide Number Placeholder 3">
            <a:extLst>
              <a:ext uri="{FF2B5EF4-FFF2-40B4-BE49-F238E27FC236}">
                <a16:creationId xmlns:a16="http://schemas.microsoft.com/office/drawing/2014/main" id="{78057C12-AC1C-4174-9AE8-6576C3B38E95}"/>
              </a:ext>
            </a:extLst>
          </p:cNvPr>
          <p:cNvSpPr>
            <a:spLocks noGrp="1"/>
          </p:cNvSpPr>
          <p:nvPr>
            <p:ph type="sldNum" sz="quarter" idx="12"/>
          </p:nvPr>
        </p:nvSpPr>
        <p:spPr/>
        <p:txBody>
          <a:bodyPr/>
          <a:lstStyle/>
          <a:p>
            <a:fld id="{B6F15528-21DE-4FAA-801E-634DDDAF4B2B}" type="slidenum">
              <a:rPr lang="en-US" smtClean="0"/>
              <a:t>30</a:t>
            </a:fld>
            <a:endParaRPr lang="en-US"/>
          </a:p>
        </p:txBody>
      </p:sp>
    </p:spTree>
    <p:extLst>
      <p:ext uri="{BB962C8B-B14F-4D97-AF65-F5344CB8AC3E}">
        <p14:creationId xmlns:p14="http://schemas.microsoft.com/office/powerpoint/2010/main" val="19466934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43256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4.1 </a:t>
            </a:r>
            <a:r>
              <a:rPr lang="en-US" sz="5600" b="1" dirty="0" err="1">
                <a:latin typeface="Times New Roman" panose="02020603050405020304" pitchFamily="18" charset="0"/>
                <a:cs typeface="Times New Roman" panose="02020603050405020304" pitchFamily="18" charset="0"/>
                <a:sym typeface="+mn-ea"/>
              </a:rPr>
              <a:t>Xây</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dựng</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nguồn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kiến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thức</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cho</a:t>
            </a:r>
            <a:r>
              <a:rPr lang="en-US" sz="5600" b="1" dirty="0">
                <a:latin typeface="Times New Roman" panose="02020603050405020304" pitchFamily="18" charset="0"/>
                <a:cs typeface="Times New Roman" panose="02020603050405020304" pitchFamily="18" charset="0"/>
                <a:sym typeface="+mn-ea"/>
              </a:rPr>
              <a:t> RAG</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6" name="TextBox 7">
            <a:extLst>
              <a:ext uri="{FF2B5EF4-FFF2-40B4-BE49-F238E27FC236}">
                <a16:creationId xmlns:a16="http://schemas.microsoft.com/office/drawing/2014/main" id="{73364E42-3059-4340-91B7-DA065C75F91F}"/>
              </a:ext>
            </a:extLst>
          </p:cNvPr>
          <p:cNvSpPr txBox="1"/>
          <p:nvPr/>
        </p:nvSpPr>
        <p:spPr>
          <a:xfrm>
            <a:off x="533400" y="1271554"/>
            <a:ext cx="17297400" cy="8139146"/>
          </a:xfrm>
          <a:prstGeom prst="rect">
            <a:avLst/>
          </a:prstGeom>
        </p:spPr>
        <p:txBody>
          <a:bodyPr wrap="square" lIns="0" tIns="0" rIns="0" bIns="0" rtlCol="0" anchor="t">
            <a:noAutofit/>
          </a:bodyPr>
          <a:lstStyle/>
          <a:p>
            <a:pPr marL="269875">
              <a:lnSpc>
                <a:spcPct val="150000"/>
              </a:lnSpc>
            </a:pPr>
            <a:r>
              <a:rPr lang="en-US" sz="3700" b="1" dirty="0">
                <a:latin typeface="Times New Roman" panose="02020603050405020304" pitchFamily="18" charset="0"/>
                <a:cs typeface="Times New Roman" panose="02020603050405020304" pitchFamily="18" charset="0"/>
                <a:sym typeface="+mn-ea"/>
              </a:rPr>
              <a:t>4.1.3 </a:t>
            </a:r>
            <a:r>
              <a:rPr lang="en-US" sz="3700" b="1" dirty="0" err="1">
                <a:latin typeface="Times New Roman" panose="02020603050405020304" pitchFamily="18" charset="0"/>
                <a:cs typeface="Times New Roman" panose="02020603050405020304" pitchFamily="18" charset="0"/>
                <a:sym typeface="+mn-ea"/>
              </a:rPr>
              <a:t>Tạo</a:t>
            </a:r>
            <a:r>
              <a:rPr lang="en-US" sz="3700" b="1" dirty="0">
                <a:latin typeface="Times New Roman" panose="02020603050405020304" pitchFamily="18" charset="0"/>
                <a:cs typeface="Times New Roman" panose="02020603050405020304" pitchFamily="18" charset="0"/>
                <a:sym typeface="+mn-ea"/>
              </a:rPr>
              <a:t> embedding </a:t>
            </a:r>
            <a:r>
              <a:rPr lang="en-US" sz="3700" b="1" dirty="0" err="1">
                <a:latin typeface="Times New Roman" panose="02020603050405020304" pitchFamily="18" charset="0"/>
                <a:cs typeface="Times New Roman" panose="02020603050405020304" pitchFamily="18" charset="0"/>
                <a:sym typeface="+mn-ea"/>
              </a:rPr>
              <a:t>từ</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văn</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bản</a:t>
            </a:r>
            <a:endParaRPr lang="en-US" sz="3700" b="1" dirty="0">
              <a:latin typeface="Times New Roman" panose="02020603050405020304" pitchFamily="18" charset="0"/>
              <a:cs typeface="Times New Roman" panose="02020603050405020304" pitchFamily="18" charset="0"/>
              <a:sym typeface="+mn-ea"/>
            </a:endParaRPr>
          </a:p>
          <a:p>
            <a:pPr marL="269875">
              <a:lnSpc>
                <a:spcPct val="150000"/>
              </a:lnSpc>
            </a:pPr>
            <a:r>
              <a:rPr lang="en-US" sz="3700" dirty="0">
                <a:latin typeface="Times New Roman" panose="02020603050405020304" pitchFamily="18" charset="0"/>
                <a:cs typeface="Times New Roman" panose="02020603050405020304" pitchFamily="18" charset="0"/>
                <a:sym typeface="+mn-ea"/>
              </a:rPr>
              <a:t>Sau </a:t>
            </a:r>
            <a:r>
              <a:rPr lang="en-US" sz="3700" dirty="0" err="1">
                <a:latin typeface="Times New Roman" panose="02020603050405020304" pitchFamily="18" charset="0"/>
                <a:cs typeface="Times New Roman" panose="02020603050405020304" pitchFamily="18" charset="0"/>
                <a:sym typeface="+mn-ea"/>
              </a:rPr>
              <a:t>khi</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chọn</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được</a:t>
            </a:r>
            <a:r>
              <a:rPr lang="en-US" sz="3700" dirty="0">
                <a:latin typeface="Times New Roman" panose="02020603050405020304" pitchFamily="18" charset="0"/>
                <a:cs typeface="Times New Roman" panose="02020603050405020304" pitchFamily="18" charset="0"/>
                <a:sym typeface="+mn-ea"/>
              </a:rPr>
              <a:t> model </a:t>
            </a:r>
            <a:r>
              <a:rPr lang="en-US" sz="3700" dirty="0" err="1">
                <a:latin typeface="Times New Roman" panose="02020603050405020304" pitchFamily="18" charset="0"/>
                <a:cs typeface="Times New Roman" panose="02020603050405020304" pitchFamily="18" charset="0"/>
                <a:sym typeface="+mn-ea"/>
              </a:rPr>
              <a:t>chúng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em</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tiến</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hành</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nhúng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các</a:t>
            </a:r>
            <a:r>
              <a:rPr lang="en-US" sz="3700" dirty="0">
                <a:latin typeface="Times New Roman" panose="02020603050405020304" pitchFamily="18" charset="0"/>
                <a:cs typeface="Times New Roman" panose="02020603050405020304" pitchFamily="18" charset="0"/>
                <a:sym typeface="+mn-ea"/>
              </a:rPr>
              <a:t> chunk </a:t>
            </a:r>
            <a:r>
              <a:rPr lang="en-US" sz="3700" dirty="0" err="1">
                <a:latin typeface="Times New Roman" panose="02020603050405020304" pitchFamily="18" charset="0"/>
                <a:cs typeface="Times New Roman" panose="02020603050405020304" pitchFamily="18" charset="0"/>
                <a:sym typeface="+mn-ea"/>
              </a:rPr>
              <a:t>sử</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dụng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các</a:t>
            </a:r>
            <a:r>
              <a:rPr lang="en-US" sz="3700" dirty="0">
                <a:latin typeface="Times New Roman" panose="02020603050405020304" pitchFamily="18" charset="0"/>
                <a:cs typeface="Times New Roman" panose="02020603050405020304" pitchFamily="18" charset="0"/>
                <a:sym typeface="+mn-ea"/>
              </a:rPr>
              <a:t> model:</a:t>
            </a:r>
            <a:endParaRPr lang="vi-VN" sz="3700" dirty="0">
              <a:latin typeface="Times New Roman" panose="02020603050405020304" pitchFamily="18" charset="0"/>
              <a:cs typeface="Times New Roman" panose="02020603050405020304" pitchFamily="18" charset="0"/>
              <a:sym typeface="+mn-ea"/>
            </a:endParaRPr>
          </a:p>
          <a:p>
            <a:pPr marL="727075" indent="-457200">
              <a:lnSpc>
                <a:spcPct val="150000"/>
              </a:lnSpc>
              <a:buFont typeface="Arial" panose="020B0604020202020204" pitchFamily="34" charset="0"/>
              <a:buChar char="•"/>
            </a:pP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intfloat</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/multilingual-e5-large-instruct: 1024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chiều</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a:t>
            </a:r>
            <a:endPar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endParaRPr>
          </a:p>
          <a:p>
            <a:pPr marL="727075" indent="-457200">
              <a:lnSpc>
                <a:spcPct val="150000"/>
              </a:lnSpc>
              <a:buFont typeface="Arial" panose="020B0604020202020204" pitchFamily="34" charset="0"/>
              <a:buChar char="•"/>
            </a:pPr>
            <a:r>
              <a:rPr lang="vi-VN"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Alibaba-NLP/gte-multilingual-base: 768 chiều.</a:t>
            </a:r>
          </a:p>
          <a:p>
            <a:pPr marL="727075" indent="-457200">
              <a:lnSpc>
                <a:spcPct val="150000"/>
              </a:lnSpc>
              <a:buFont typeface="Arial" panose="020B0604020202020204" pitchFamily="34" charset="0"/>
              <a:buChar char="•"/>
            </a:pPr>
            <a:r>
              <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sentence-transformers/distiluse-base-multilingual-cased-v2: 512 </a:t>
            </a:r>
            <a:r>
              <a:rPr lang="en-US" sz="3700" dirty="0" err="1">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chiều</a:t>
            </a:r>
            <a:endPar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endParaRPr>
          </a:p>
          <a:p>
            <a:pPr marL="727075" indent="-457200">
              <a:lnSpc>
                <a:spcPct val="150000"/>
              </a:lnSpc>
              <a:buFont typeface="Arial" panose="020B0604020202020204" pitchFamily="34" charset="0"/>
              <a:buChar char="•"/>
            </a:pPr>
            <a:r>
              <a:rPr lang="vi-VN"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rPr>
              <a:t>colbert-ir/colbertv2.0: Số lượng vector tùy thuộc vào độ dài văn bản mỗi vector 128 chiều.</a:t>
            </a:r>
          </a:p>
          <a:p>
            <a:pPr marL="727075" indent="-457200">
              <a:lnSpc>
                <a:spcPct val="150000"/>
              </a:lnSpc>
              <a:buFont typeface="Arial" panose="020B0604020202020204" pitchFamily="34" charset="0"/>
              <a:buChar char="•"/>
            </a:pPr>
            <a:endParaRPr lang="en-US" sz="37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sym typeface="+mn-ea"/>
            </a:endParaRPr>
          </a:p>
          <a:p>
            <a:pPr marL="727075" indent="-457200">
              <a:lnSpc>
                <a:spcPct val="150000"/>
              </a:lnSpc>
              <a:buFont typeface="Arial" panose="020B0604020202020204" pitchFamily="34" charset="0"/>
              <a:buChar char="•"/>
            </a:pPr>
            <a:endParaRPr lang="vi-VN"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endParaRPr>
          </a:p>
        </p:txBody>
      </p:sp>
      <p:sp>
        <p:nvSpPr>
          <p:cNvPr id="4" name="Slide Number Placeholder 3">
            <a:extLst>
              <a:ext uri="{FF2B5EF4-FFF2-40B4-BE49-F238E27FC236}">
                <a16:creationId xmlns:a16="http://schemas.microsoft.com/office/drawing/2014/main" id="{7F1D4D70-F6AC-44F2-8F49-C550EFF21318}"/>
              </a:ext>
            </a:extLst>
          </p:cNvPr>
          <p:cNvSpPr>
            <a:spLocks noGrp="1"/>
          </p:cNvSpPr>
          <p:nvPr>
            <p:ph type="sldNum" sz="quarter" idx="12"/>
          </p:nvPr>
        </p:nvSpPr>
        <p:spPr/>
        <p:txBody>
          <a:bodyPr/>
          <a:lstStyle/>
          <a:p>
            <a:fld id="{B6F15528-21DE-4FAA-801E-634DDDAF4B2B}" type="slidenum">
              <a:rPr lang="en-US" smtClean="0"/>
              <a:t>31</a:t>
            </a:fld>
            <a:endParaRPr lang="en-US"/>
          </a:p>
        </p:txBody>
      </p:sp>
    </p:spTree>
    <p:extLst>
      <p:ext uri="{BB962C8B-B14F-4D97-AF65-F5344CB8AC3E}">
        <p14:creationId xmlns:p14="http://schemas.microsoft.com/office/powerpoint/2010/main" val="31556273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43256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4.2 </a:t>
            </a:r>
            <a:r>
              <a:rPr lang="en-US" sz="5600" b="1" dirty="0" err="1">
                <a:latin typeface="Times New Roman" panose="02020603050405020304" pitchFamily="18" charset="0"/>
                <a:cs typeface="Times New Roman" panose="02020603050405020304" pitchFamily="18" charset="0"/>
                <a:sym typeface="+mn-ea"/>
              </a:rPr>
              <a:t>Xây</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dựng</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mô-đun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tìm</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kiếm</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cho</a:t>
            </a:r>
            <a:r>
              <a:rPr lang="en-US" sz="5600" b="1" dirty="0">
                <a:latin typeface="Times New Roman" panose="02020603050405020304" pitchFamily="18" charset="0"/>
                <a:cs typeface="Times New Roman" panose="02020603050405020304" pitchFamily="18" charset="0"/>
                <a:sym typeface="+mn-ea"/>
              </a:rPr>
              <a:t> RAG</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6" name="TextBox 7">
            <a:extLst>
              <a:ext uri="{FF2B5EF4-FFF2-40B4-BE49-F238E27FC236}">
                <a16:creationId xmlns:a16="http://schemas.microsoft.com/office/drawing/2014/main" id="{73364E42-3059-4340-91B7-DA065C75F91F}"/>
              </a:ext>
            </a:extLst>
          </p:cNvPr>
          <p:cNvSpPr txBox="1"/>
          <p:nvPr/>
        </p:nvSpPr>
        <p:spPr>
          <a:xfrm>
            <a:off x="533400" y="1271554"/>
            <a:ext cx="17297400" cy="8139146"/>
          </a:xfrm>
          <a:prstGeom prst="rect">
            <a:avLst/>
          </a:prstGeom>
        </p:spPr>
        <p:txBody>
          <a:bodyPr wrap="square" lIns="0" tIns="0" rIns="0" bIns="0" rtlCol="0" anchor="t">
            <a:noAutofit/>
          </a:bodyPr>
          <a:lstStyle/>
          <a:p>
            <a:pPr marL="727075" indent="-457200">
              <a:lnSpc>
                <a:spcPct val="150000"/>
              </a:lnSpc>
              <a:buFont typeface="Arial" panose="020B0604020202020204" pitchFamily="34" charset="0"/>
              <a:buChar char="•"/>
            </a:pPr>
            <a:endParaRPr lang="vi-VN"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endParaRPr>
          </a:p>
        </p:txBody>
      </p:sp>
      <p:sp>
        <p:nvSpPr>
          <p:cNvPr id="4" name="Slide Number Placeholder 3">
            <a:extLst>
              <a:ext uri="{FF2B5EF4-FFF2-40B4-BE49-F238E27FC236}">
                <a16:creationId xmlns:a16="http://schemas.microsoft.com/office/drawing/2014/main" id="{F0BE4ECC-EF1A-4057-B699-F4FD4D8C72C3}"/>
              </a:ext>
            </a:extLst>
          </p:cNvPr>
          <p:cNvSpPr>
            <a:spLocks noGrp="1"/>
          </p:cNvSpPr>
          <p:nvPr>
            <p:ph type="sldNum" sz="quarter" idx="12"/>
          </p:nvPr>
        </p:nvSpPr>
        <p:spPr/>
        <p:txBody>
          <a:bodyPr/>
          <a:lstStyle/>
          <a:p>
            <a:fld id="{B6F15528-21DE-4FAA-801E-634DDDAF4B2B}" type="slidenum">
              <a:rPr lang="en-US" smtClean="0"/>
              <a:t>32</a:t>
            </a:fld>
            <a:endParaRPr lang="en-US"/>
          </a:p>
        </p:txBody>
      </p:sp>
      <p:pic>
        <p:nvPicPr>
          <p:cNvPr id="8" name="Picture 7">
            <a:extLst>
              <a:ext uri="{FF2B5EF4-FFF2-40B4-BE49-F238E27FC236}">
                <a16:creationId xmlns:a16="http://schemas.microsoft.com/office/drawing/2014/main" id="{1C82A919-49A3-4560-AEDB-17A94C0C85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9046" y="1489462"/>
            <a:ext cx="6629400" cy="8514963"/>
          </a:xfrm>
          <a:prstGeom prst="rect">
            <a:avLst/>
          </a:prstGeom>
        </p:spPr>
      </p:pic>
    </p:spTree>
    <p:extLst>
      <p:ext uri="{BB962C8B-B14F-4D97-AF65-F5344CB8AC3E}">
        <p14:creationId xmlns:p14="http://schemas.microsoft.com/office/powerpoint/2010/main" val="41103488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43256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4.3 </a:t>
            </a:r>
            <a:r>
              <a:rPr lang="en-US" sz="5600" b="1" dirty="0" err="1">
                <a:latin typeface="Times New Roman" panose="02020603050405020304" pitchFamily="18" charset="0"/>
                <a:cs typeface="Times New Roman" panose="02020603050405020304" pitchFamily="18" charset="0"/>
                <a:sym typeface="+mn-ea"/>
              </a:rPr>
              <a:t>Xây</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dựng</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nguồn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kiến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thức</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cho</a:t>
            </a:r>
            <a:r>
              <a:rPr lang="en-US" sz="5600" b="1" dirty="0">
                <a:latin typeface="Times New Roman" panose="02020603050405020304" pitchFamily="18" charset="0"/>
                <a:cs typeface="Times New Roman" panose="02020603050405020304" pitchFamily="18" charset="0"/>
                <a:sym typeface="+mn-ea"/>
              </a:rPr>
              <a:t> GRAG</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10" name="TextBox 7">
            <a:extLst>
              <a:ext uri="{FF2B5EF4-FFF2-40B4-BE49-F238E27FC236}">
                <a16:creationId xmlns:a16="http://schemas.microsoft.com/office/drawing/2014/main" id="{515E27E8-E79F-44D1-89A7-6FE057A25D58}"/>
              </a:ext>
            </a:extLst>
          </p:cNvPr>
          <p:cNvSpPr txBox="1"/>
          <p:nvPr/>
        </p:nvSpPr>
        <p:spPr>
          <a:xfrm>
            <a:off x="495300" y="3567731"/>
            <a:ext cx="17297400" cy="8139146"/>
          </a:xfrm>
          <a:prstGeom prst="rect">
            <a:avLst/>
          </a:prstGeom>
        </p:spPr>
        <p:txBody>
          <a:bodyPr wrap="square" lIns="0" tIns="0" rIns="0" bIns="0" rtlCol="0" anchor="t">
            <a:noAutofit/>
          </a:bodyPr>
          <a:lstStyle/>
          <a:p>
            <a:pPr marL="269875">
              <a:lnSpc>
                <a:spcPct val="150000"/>
              </a:lnSpc>
            </a:pPr>
            <a:r>
              <a:rPr lang="en-US" sz="3700" b="1" dirty="0">
                <a:latin typeface="Times New Roman" panose="02020603050405020304" pitchFamily="18" charset="0"/>
                <a:cs typeface="Times New Roman" panose="02020603050405020304" pitchFamily="18" charset="0"/>
                <a:sym typeface="+mn-ea"/>
              </a:rPr>
              <a:t>4.3.1 </a:t>
            </a:r>
            <a:r>
              <a:rPr lang="en-US" sz="3700" b="1" dirty="0" err="1">
                <a:latin typeface="Times New Roman" panose="02020603050405020304" pitchFamily="18" charset="0"/>
                <a:cs typeface="Times New Roman" panose="02020603050405020304" pitchFamily="18" charset="0"/>
                <a:sym typeface="+mn-ea"/>
              </a:rPr>
              <a:t>Tạo</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các</a:t>
            </a:r>
            <a:r>
              <a:rPr lang="en-US" sz="3700" b="1" dirty="0">
                <a:latin typeface="Times New Roman" panose="02020603050405020304" pitchFamily="18" charset="0"/>
                <a:cs typeface="Times New Roman" panose="02020603050405020304" pitchFamily="18" charset="0"/>
                <a:sym typeface="+mn-ea"/>
              </a:rPr>
              <a:t> node </a:t>
            </a:r>
            <a:r>
              <a:rPr lang="en-US" sz="3700" b="1" dirty="0" err="1">
                <a:latin typeface="Times New Roman" panose="02020603050405020304" pitchFamily="18" charset="0"/>
                <a:cs typeface="Times New Roman" panose="02020603050405020304" pitchFamily="18" charset="0"/>
                <a:sym typeface="+mn-ea"/>
              </a:rPr>
              <a:t>và</a:t>
            </a:r>
            <a:r>
              <a:rPr lang="en-US" sz="3700" b="1" dirty="0">
                <a:latin typeface="Times New Roman" panose="02020603050405020304" pitchFamily="18" charset="0"/>
                <a:cs typeface="Times New Roman" panose="02020603050405020304" pitchFamily="18" charset="0"/>
                <a:sym typeface="+mn-ea"/>
              </a:rPr>
              <a:t> relationship</a:t>
            </a:r>
          </a:p>
          <a:p>
            <a:pPr marL="269875">
              <a:lnSpc>
                <a:spcPct val="150000"/>
              </a:lnSpc>
            </a:pPr>
            <a:r>
              <a:rPr lang="en-US" sz="3700" dirty="0" err="1">
                <a:latin typeface="Times New Roman" panose="02020603050405020304" pitchFamily="18" charset="0"/>
                <a:cs typeface="Times New Roman" panose="02020603050405020304" pitchFamily="18" charset="0"/>
                <a:sym typeface="+mn-ea"/>
              </a:rPr>
              <a:t>Chúng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em</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sử</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dụng</a:t>
            </a:r>
            <a:r>
              <a:rPr lang="en-US" sz="3700" dirty="0">
                <a:latin typeface="Times New Roman" panose="02020603050405020304" pitchFamily="18" charset="0"/>
                <a:cs typeface="Times New Roman" panose="02020603050405020304" pitchFamily="18" charset="0"/>
                <a:sym typeface="+mn-ea"/>
              </a:rPr>
              <a:t> LLM </a:t>
            </a:r>
            <a:r>
              <a:rPr lang="it-IT" sz="3700" dirty="0">
                <a:latin typeface="Times New Roman" panose="02020603050405020304" pitchFamily="18" charset="0"/>
                <a:cs typeface="Times New Roman" panose="02020603050405020304" pitchFamily="18" charset="0"/>
                <a:sym typeface="+mn-ea"/>
              </a:rPr>
              <a:t>Gemini 2.5 Pro Preview 05-06 và kỹ thuật prompting để trích xuất các nodes và relationship.</a:t>
            </a:r>
            <a:endParaRPr lang="en-US" sz="3700" dirty="0">
              <a:latin typeface="Times New Roman" panose="02020603050405020304" pitchFamily="18" charset="0"/>
              <a:cs typeface="Times New Roman" panose="02020603050405020304" pitchFamily="18" charset="0"/>
              <a:sym typeface="+mn-ea"/>
            </a:endParaRPr>
          </a:p>
          <a:p>
            <a:pPr marL="269875">
              <a:lnSpc>
                <a:spcPct val="150000"/>
              </a:lnSpc>
            </a:pPr>
            <a:r>
              <a:rPr lang="en-US" sz="3700" b="1" dirty="0">
                <a:latin typeface="Times New Roman" panose="02020603050405020304" pitchFamily="18" charset="0"/>
                <a:cs typeface="Times New Roman" panose="02020603050405020304" pitchFamily="18" charset="0"/>
                <a:sym typeface="+mn-ea"/>
              </a:rPr>
              <a:t>4.3.2 </a:t>
            </a:r>
            <a:r>
              <a:rPr lang="en-US" sz="3700" b="1" dirty="0" err="1">
                <a:latin typeface="Times New Roman" panose="02020603050405020304" pitchFamily="18" charset="0"/>
                <a:cs typeface="Times New Roman" panose="02020603050405020304" pitchFamily="18" charset="0"/>
                <a:sym typeface="+mn-ea"/>
              </a:rPr>
              <a:t>Tạo</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các</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tiêu</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đề</a:t>
            </a:r>
            <a:endParaRPr lang="en-US" sz="37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endParaRPr>
          </a:p>
          <a:p>
            <a:pPr marL="269875">
              <a:lnSpc>
                <a:spcPct val="150000"/>
              </a:lnSpc>
            </a:pP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Đối</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với</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mỗi</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đoạn</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văn</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tương</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ứng</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LLM </a:t>
            </a:r>
            <a:r>
              <a:rPr lang="it-IT" sz="3700" dirty="0">
                <a:latin typeface="Times New Roman" panose="02020603050405020304" pitchFamily="18" charset="0"/>
                <a:cs typeface="Times New Roman" panose="02020603050405020304" pitchFamily="18" charset="0"/>
                <a:sym typeface="+mn-ea"/>
              </a:rPr>
              <a:t>Gemini 2.5 Pro Preview 05-06 sẽ dự đoán một tiêu đề tương ứng.</a:t>
            </a:r>
            <a:endPar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endParaRPr>
          </a:p>
        </p:txBody>
      </p:sp>
      <p:pic>
        <p:nvPicPr>
          <p:cNvPr id="5" name="Picture 4">
            <a:extLst>
              <a:ext uri="{FF2B5EF4-FFF2-40B4-BE49-F238E27FC236}">
                <a16:creationId xmlns:a16="http://schemas.microsoft.com/office/drawing/2014/main" id="{AE279970-6FB9-4ACF-9036-6214926DCC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1522135"/>
            <a:ext cx="17555843" cy="1516243"/>
          </a:xfrm>
          <a:prstGeom prst="rect">
            <a:avLst/>
          </a:prstGeom>
        </p:spPr>
      </p:pic>
      <p:sp>
        <p:nvSpPr>
          <p:cNvPr id="4" name="Slide Number Placeholder 3">
            <a:extLst>
              <a:ext uri="{FF2B5EF4-FFF2-40B4-BE49-F238E27FC236}">
                <a16:creationId xmlns:a16="http://schemas.microsoft.com/office/drawing/2014/main" id="{3D8C12AA-5E69-4B93-B67E-DB83B66F1984}"/>
              </a:ext>
            </a:extLst>
          </p:cNvPr>
          <p:cNvSpPr>
            <a:spLocks noGrp="1"/>
          </p:cNvSpPr>
          <p:nvPr>
            <p:ph type="sldNum" sz="quarter" idx="12"/>
          </p:nvPr>
        </p:nvSpPr>
        <p:spPr/>
        <p:txBody>
          <a:bodyPr/>
          <a:lstStyle/>
          <a:p>
            <a:fld id="{B6F15528-21DE-4FAA-801E-634DDDAF4B2B}" type="slidenum">
              <a:rPr lang="en-US" smtClean="0"/>
              <a:t>33</a:t>
            </a:fld>
            <a:endParaRPr lang="en-US"/>
          </a:p>
        </p:txBody>
      </p:sp>
    </p:spTree>
    <p:extLst>
      <p:ext uri="{BB962C8B-B14F-4D97-AF65-F5344CB8AC3E}">
        <p14:creationId xmlns:p14="http://schemas.microsoft.com/office/powerpoint/2010/main" val="1502931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43256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4.3 </a:t>
            </a:r>
            <a:r>
              <a:rPr lang="en-US" sz="5600" b="1" dirty="0" err="1">
                <a:latin typeface="Times New Roman" panose="02020603050405020304" pitchFamily="18" charset="0"/>
                <a:cs typeface="Times New Roman" panose="02020603050405020304" pitchFamily="18" charset="0"/>
                <a:sym typeface="+mn-ea"/>
              </a:rPr>
              <a:t>Xây</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dựng</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nguồn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kiến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thức</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cho</a:t>
            </a:r>
            <a:r>
              <a:rPr lang="en-US" sz="5600" b="1" dirty="0">
                <a:latin typeface="Times New Roman" panose="02020603050405020304" pitchFamily="18" charset="0"/>
                <a:cs typeface="Times New Roman" panose="02020603050405020304" pitchFamily="18" charset="0"/>
                <a:sym typeface="+mn-ea"/>
              </a:rPr>
              <a:t> GRAG</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10" name="TextBox 7">
            <a:extLst>
              <a:ext uri="{FF2B5EF4-FFF2-40B4-BE49-F238E27FC236}">
                <a16:creationId xmlns:a16="http://schemas.microsoft.com/office/drawing/2014/main" id="{515E27E8-E79F-44D1-89A7-6FE057A25D58}"/>
              </a:ext>
            </a:extLst>
          </p:cNvPr>
          <p:cNvSpPr txBox="1"/>
          <p:nvPr/>
        </p:nvSpPr>
        <p:spPr>
          <a:xfrm>
            <a:off x="495300" y="2147854"/>
            <a:ext cx="17297400" cy="8139146"/>
          </a:xfrm>
          <a:prstGeom prst="rect">
            <a:avLst/>
          </a:prstGeom>
        </p:spPr>
        <p:txBody>
          <a:bodyPr wrap="square" lIns="0" tIns="0" rIns="0" bIns="0" rtlCol="0" anchor="t">
            <a:noAutofit/>
          </a:bodyPr>
          <a:lstStyle/>
          <a:p>
            <a:pPr marL="269875">
              <a:lnSpc>
                <a:spcPct val="150000"/>
              </a:lnSpc>
            </a:pPr>
            <a:r>
              <a:rPr lang="en-US" sz="37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Tài</a:t>
            </a:r>
            <a:r>
              <a:rPr lang="en-US" sz="37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liệu</a:t>
            </a:r>
            <a:r>
              <a:rPr lang="en-US" sz="37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vi-VN" sz="3700" dirty="0"/>
              <a:t>Hệ thống Đào tạo trực tuyến tại Trường Đại học Nông Lâm Thành phố Hồ Chí Minh (e-Learning – NLU) là hệ thống trang thiết bị, cơ sở hạ tầng kỹ thuật, cơ sở dữ liệu, nguồn nhân lực, tài nguyên hỗ trợ, phục vụ cho công tác giảng dạy và học tập, bao gồm các thành phần chính như: cổng đào tạo trực tuyến; hệ thống quản lý học tập; học liệu điện tử; các phương thức tương tác (diễn đàn trao đổi, thảo luận trực tuyến); hệ thống kiểm tra, đánh giá sinh viên; giảng viên; quản trị hệ thống, nhằm mục đích nâng cao chất lượng đào tạo và quản lý giáo dục tại NLU. Hệ thống được phát triển trên nền tảng Edmodo</a:t>
            </a:r>
            <a:r>
              <a:rPr lang="vi-VN" sz="3700" b="1" dirty="0">
                <a:solidFill>
                  <a:srgbClr val="000000"/>
                </a:solidFill>
                <a:latin typeface="Times New Roman" panose="02020603050405020304" pitchFamily="18" charset="0"/>
                <a:cs typeface="Times New Roman" panose="02020603050405020304" pitchFamily="18" charset="0"/>
                <a:sym typeface="+mn-ea"/>
              </a:rPr>
              <a:t>.</a:t>
            </a:r>
            <a:endPar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endParaRPr>
          </a:p>
        </p:txBody>
      </p:sp>
      <p:sp>
        <p:nvSpPr>
          <p:cNvPr id="4" name="Slide Number Placeholder 3">
            <a:extLst>
              <a:ext uri="{FF2B5EF4-FFF2-40B4-BE49-F238E27FC236}">
                <a16:creationId xmlns:a16="http://schemas.microsoft.com/office/drawing/2014/main" id="{3D8C12AA-5E69-4B93-B67E-DB83B66F1984}"/>
              </a:ext>
            </a:extLst>
          </p:cNvPr>
          <p:cNvSpPr>
            <a:spLocks noGrp="1"/>
          </p:cNvSpPr>
          <p:nvPr>
            <p:ph type="sldNum" sz="quarter" idx="12"/>
          </p:nvPr>
        </p:nvSpPr>
        <p:spPr/>
        <p:txBody>
          <a:bodyPr/>
          <a:lstStyle/>
          <a:p>
            <a:fld id="{B6F15528-21DE-4FAA-801E-634DDDAF4B2B}" type="slidenum">
              <a:rPr lang="en-US" smtClean="0"/>
              <a:t>34</a:t>
            </a:fld>
            <a:endParaRPr lang="en-US"/>
          </a:p>
        </p:txBody>
      </p:sp>
    </p:spTree>
    <p:extLst>
      <p:ext uri="{BB962C8B-B14F-4D97-AF65-F5344CB8AC3E}">
        <p14:creationId xmlns:p14="http://schemas.microsoft.com/office/powerpoint/2010/main" val="16321827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4325600" cy="1132939"/>
          </a:xfrm>
          <a:prstGeom prst="rect">
            <a:avLst/>
          </a:prstGeom>
        </p:spPr>
        <p:txBody>
          <a:bodyPr wrap="square" lIns="0" tIns="0" rIns="0" bIns="0" rtlCol="0" anchor="t">
            <a:spAutoFit/>
          </a:bodyPr>
          <a:lstStyle/>
          <a:p>
            <a:pPr>
              <a:lnSpc>
                <a:spcPct val="150000"/>
              </a:lnSpc>
            </a:pPr>
            <a:r>
              <a:rPr lang="en-US" sz="5600" b="1" dirty="0">
                <a:latin typeface="+mj-lt"/>
                <a:cs typeface="Times New Roman" panose="02020603050405020304" pitchFamily="18" charset="0"/>
              </a:rPr>
              <a:t>4.3 </a:t>
            </a:r>
            <a:r>
              <a:rPr lang="en-US" sz="5600" b="1" dirty="0" err="1">
                <a:latin typeface="+mj-lt"/>
                <a:cs typeface="Times New Roman" panose="02020603050405020304" pitchFamily="18" charset="0"/>
                <a:sym typeface="+mn-ea"/>
              </a:rPr>
              <a:t>Xây</a:t>
            </a:r>
            <a:r>
              <a:rPr lang="en-US" sz="5600" b="1" dirty="0">
                <a:latin typeface="+mj-lt"/>
                <a:cs typeface="Times New Roman" panose="02020603050405020304" pitchFamily="18" charset="0"/>
                <a:sym typeface="+mn-ea"/>
              </a:rPr>
              <a:t> </a:t>
            </a:r>
            <a:r>
              <a:rPr lang="en-US" sz="5600" b="1" dirty="0" err="1">
                <a:latin typeface="+mj-lt"/>
                <a:cs typeface="Times New Roman" panose="02020603050405020304" pitchFamily="18" charset="0"/>
                <a:sym typeface="+mn-ea"/>
              </a:rPr>
              <a:t>dựng</a:t>
            </a:r>
            <a:r>
              <a:rPr lang="en-US" sz="5600" b="1" dirty="0">
                <a:latin typeface="+mj-lt"/>
                <a:cs typeface="Times New Roman" panose="02020603050405020304" pitchFamily="18" charset="0"/>
                <a:sym typeface="+mn-ea"/>
              </a:rPr>
              <a:t> </a:t>
            </a:r>
            <a:r>
              <a:rPr lang="en-US" sz="5600" b="1" dirty="0" err="1">
                <a:latin typeface="+mj-lt"/>
                <a:cs typeface="Times New Roman" panose="02020603050405020304" pitchFamily="18" charset="0"/>
                <a:sym typeface="+mn-ea"/>
              </a:rPr>
              <a:t>nguồn</a:t>
            </a:r>
            <a:r>
              <a:rPr lang="en-US" sz="5600" b="1" dirty="0">
                <a:latin typeface="+mj-lt"/>
                <a:cs typeface="Times New Roman" panose="02020603050405020304" pitchFamily="18" charset="0"/>
                <a:sym typeface="+mn-ea"/>
              </a:rPr>
              <a:t> </a:t>
            </a:r>
            <a:r>
              <a:rPr lang="en-US" sz="5600" b="1" dirty="0" err="1">
                <a:latin typeface="+mj-lt"/>
                <a:cs typeface="Times New Roman" panose="02020603050405020304" pitchFamily="18" charset="0"/>
                <a:sym typeface="+mn-ea"/>
              </a:rPr>
              <a:t>kiến</a:t>
            </a:r>
            <a:r>
              <a:rPr lang="en-US" sz="5600" b="1" dirty="0">
                <a:latin typeface="+mj-lt"/>
                <a:cs typeface="Times New Roman" panose="02020603050405020304" pitchFamily="18" charset="0"/>
                <a:sym typeface="+mn-ea"/>
              </a:rPr>
              <a:t> </a:t>
            </a:r>
            <a:r>
              <a:rPr lang="en-US" sz="5600" b="1" dirty="0" err="1">
                <a:latin typeface="+mj-lt"/>
                <a:cs typeface="Times New Roman" panose="02020603050405020304" pitchFamily="18" charset="0"/>
                <a:sym typeface="+mn-ea"/>
              </a:rPr>
              <a:t>thức</a:t>
            </a:r>
            <a:r>
              <a:rPr lang="en-US" sz="5600" b="1" dirty="0">
                <a:latin typeface="+mj-lt"/>
                <a:cs typeface="Times New Roman" panose="02020603050405020304" pitchFamily="18" charset="0"/>
                <a:sym typeface="+mn-ea"/>
              </a:rPr>
              <a:t> </a:t>
            </a:r>
            <a:r>
              <a:rPr lang="en-US" sz="5600" b="1" dirty="0" err="1">
                <a:latin typeface="+mj-lt"/>
                <a:cs typeface="Times New Roman" panose="02020603050405020304" pitchFamily="18" charset="0"/>
                <a:sym typeface="+mn-ea"/>
              </a:rPr>
              <a:t>cho</a:t>
            </a:r>
            <a:r>
              <a:rPr lang="en-US" sz="5600" b="1" dirty="0">
                <a:latin typeface="+mj-lt"/>
                <a:cs typeface="Times New Roman" panose="02020603050405020304" pitchFamily="18" charset="0"/>
                <a:sym typeface="+mn-ea"/>
              </a:rPr>
              <a:t> GRAG</a:t>
            </a:r>
            <a:endParaRPr lang="en-US" sz="5600" b="1" spc="95" dirty="0">
              <a:solidFill>
                <a:srgbClr val="FF0000"/>
              </a:solidFill>
              <a:latin typeface="+mj-lt"/>
              <a:cs typeface="Times New Roman" panose="02020603050405020304" pitchFamily="18" charset="0"/>
            </a:endParaRPr>
          </a:p>
        </p:txBody>
      </p:sp>
      <p:sp>
        <p:nvSpPr>
          <p:cNvPr id="10" name="TextBox 7">
            <a:extLst>
              <a:ext uri="{FF2B5EF4-FFF2-40B4-BE49-F238E27FC236}">
                <a16:creationId xmlns:a16="http://schemas.microsoft.com/office/drawing/2014/main" id="{515E27E8-E79F-44D1-89A7-6FE057A25D58}"/>
              </a:ext>
            </a:extLst>
          </p:cNvPr>
          <p:cNvSpPr txBox="1"/>
          <p:nvPr/>
        </p:nvSpPr>
        <p:spPr>
          <a:xfrm>
            <a:off x="1000125" y="1271386"/>
            <a:ext cx="8905875" cy="8139146"/>
          </a:xfrm>
          <a:prstGeom prst="rect">
            <a:avLst/>
          </a:prstGeom>
        </p:spPr>
        <p:txBody>
          <a:bodyPr wrap="square" lIns="0" tIns="0" rIns="0" bIns="0" rtlCol="0" anchor="t">
            <a:noAutofit/>
          </a:bodyPr>
          <a:lstStyle/>
          <a:p>
            <a:pPr marL="269875">
              <a:lnSpc>
                <a:spcPct val="150000"/>
              </a:lnSpc>
            </a:pPr>
            <a:r>
              <a:rPr lang="vi-VN" sz="3700" b="1" dirty="0">
                <a:solidFill>
                  <a:srgbClr val="000000"/>
                </a:solidFill>
                <a:latin typeface="+mj-lt"/>
                <a:ea typeface="Times New Roman" panose="02020603050405020304" pitchFamily="18" charset="0"/>
                <a:cs typeface="Times New Roman" panose="02020603050405020304" pitchFamily="18" charset="0"/>
                <a:sym typeface="+mn-ea"/>
              </a:rPr>
              <a:t>Trích xuất thực thể và quan hệ:</a:t>
            </a:r>
          </a:p>
          <a:p>
            <a:pPr marL="269875">
              <a:lnSpc>
                <a:spcPct val="150000"/>
              </a:lnSpc>
            </a:pPr>
            <a:r>
              <a:rPr lang="vi-VN" sz="2000" b="1" dirty="0">
                <a:solidFill>
                  <a:srgbClr val="000000"/>
                </a:solidFill>
                <a:latin typeface="+mj-lt"/>
                <a:ea typeface="Times New Roman" panose="02020603050405020304" pitchFamily="18" charset="0"/>
                <a:cs typeface="Times New Roman" panose="02020603050405020304" pitchFamily="18" charset="0"/>
                <a:sym typeface="+mn-ea"/>
              </a:rPr>
              <a:t>{</a:t>
            </a:r>
          </a:p>
          <a:p>
            <a:pPr marL="269875">
              <a:lnSpc>
                <a:spcPct val="150000"/>
              </a:lnSpc>
            </a:pPr>
            <a:r>
              <a:rPr lang="vi-VN" sz="2000" b="1" dirty="0">
                <a:solidFill>
                  <a:srgbClr val="000000"/>
                </a:solidFill>
                <a:latin typeface="+mj-lt"/>
                <a:ea typeface="Times New Roman" panose="02020603050405020304" pitchFamily="18" charset="0"/>
                <a:cs typeface="Times New Roman" panose="02020603050405020304" pitchFamily="18" charset="0"/>
                <a:sym typeface="+mn-ea"/>
              </a:rPr>
              <a:t>  "relationships": [</a:t>
            </a:r>
          </a:p>
          <a:p>
            <a:pPr marL="269875">
              <a:lnSpc>
                <a:spcPct val="150000"/>
              </a:lnSpc>
            </a:pPr>
            <a:r>
              <a:rPr lang="vi-VN" sz="2000" b="1" dirty="0">
                <a:solidFill>
                  <a:srgbClr val="000000"/>
                </a:solidFill>
                <a:latin typeface="+mj-lt"/>
                <a:ea typeface="Times New Roman" panose="02020603050405020304" pitchFamily="18" charset="0"/>
                <a:cs typeface="Times New Roman" panose="02020603050405020304" pitchFamily="18" charset="0"/>
                <a:sym typeface="+mn-ea"/>
              </a:rPr>
              <a:t>    {</a:t>
            </a:r>
          </a:p>
          <a:p>
            <a:pPr marL="269875">
              <a:lnSpc>
                <a:spcPct val="150000"/>
              </a:lnSpc>
            </a:pPr>
            <a:r>
              <a:rPr lang="vi-VN" sz="2000" b="1" dirty="0">
                <a:solidFill>
                  <a:srgbClr val="000000"/>
                </a:solidFill>
                <a:latin typeface="+mj-lt"/>
                <a:ea typeface="Times New Roman" panose="02020603050405020304" pitchFamily="18" charset="0"/>
                <a:cs typeface="Times New Roman" panose="02020603050405020304" pitchFamily="18" charset="0"/>
                <a:sym typeface="+mn-ea"/>
              </a:rPr>
              <a:t>      "source": {</a:t>
            </a:r>
          </a:p>
          <a:p>
            <a:pPr marL="269875">
              <a:lnSpc>
                <a:spcPct val="150000"/>
              </a:lnSpc>
            </a:pPr>
            <a:r>
              <a:rPr lang="vi-VN" sz="2000" b="1" dirty="0">
                <a:solidFill>
                  <a:srgbClr val="000000"/>
                </a:solidFill>
                <a:latin typeface="+mj-lt"/>
                <a:ea typeface="Times New Roman" panose="02020603050405020304" pitchFamily="18" charset="0"/>
                <a:cs typeface="Times New Roman" panose="02020603050405020304" pitchFamily="18" charset="0"/>
                <a:sym typeface="+mn-ea"/>
              </a:rPr>
              <a:t>        "name": "Trường Đại học Nông Lâm Tp. Hồ Chí Minh",</a:t>
            </a:r>
          </a:p>
          <a:p>
            <a:pPr marL="269875">
              <a:lnSpc>
                <a:spcPct val="150000"/>
              </a:lnSpc>
            </a:pPr>
            <a:r>
              <a:rPr lang="vi-VN" sz="2000" b="1" dirty="0">
                <a:solidFill>
                  <a:srgbClr val="000000"/>
                </a:solidFill>
                <a:latin typeface="+mj-lt"/>
                <a:ea typeface="Times New Roman" panose="02020603050405020304" pitchFamily="18" charset="0"/>
                <a:cs typeface="Times New Roman" panose="02020603050405020304" pitchFamily="18" charset="0"/>
                <a:sym typeface="+mn-ea"/>
              </a:rPr>
              <a:t>        "main_academic_discipline": "Nông Lâm",</a:t>
            </a:r>
          </a:p>
          <a:p>
            <a:pPr marL="269875">
              <a:lnSpc>
                <a:spcPct val="150000"/>
              </a:lnSpc>
            </a:pPr>
            <a:r>
              <a:rPr lang="vi-VN" sz="2000" b="1" dirty="0">
                <a:solidFill>
                  <a:srgbClr val="000000"/>
                </a:solidFill>
                <a:latin typeface="+mj-lt"/>
                <a:ea typeface="Times New Roman" panose="02020603050405020304" pitchFamily="18" charset="0"/>
                <a:cs typeface="Times New Roman" panose="02020603050405020304" pitchFamily="18" charset="0"/>
                <a:sym typeface="+mn-ea"/>
              </a:rPr>
              <a:t>        "city": "Tp. Hồ Chí Minh"</a:t>
            </a:r>
          </a:p>
          <a:p>
            <a:pPr marL="269875">
              <a:lnSpc>
                <a:spcPct val="150000"/>
              </a:lnSpc>
            </a:pPr>
            <a:r>
              <a:rPr lang="vi-VN" sz="2000" b="1" dirty="0">
                <a:solidFill>
                  <a:srgbClr val="000000"/>
                </a:solidFill>
                <a:latin typeface="+mj-lt"/>
                <a:ea typeface="Times New Roman" panose="02020603050405020304" pitchFamily="18" charset="0"/>
                <a:cs typeface="Times New Roman" panose="02020603050405020304" pitchFamily="18" charset="0"/>
                <a:sym typeface="+mn-ea"/>
              </a:rPr>
              <a:t>      },</a:t>
            </a:r>
          </a:p>
          <a:p>
            <a:pPr marL="269875">
              <a:lnSpc>
                <a:spcPct val="150000"/>
              </a:lnSpc>
            </a:pPr>
            <a:r>
              <a:rPr lang="vi-VN" sz="2000" b="1" dirty="0">
                <a:solidFill>
                  <a:srgbClr val="000000"/>
                </a:solidFill>
                <a:latin typeface="+mj-lt"/>
                <a:ea typeface="Times New Roman" panose="02020603050405020304" pitchFamily="18" charset="0"/>
                <a:cs typeface="Times New Roman" panose="02020603050405020304" pitchFamily="18" charset="0"/>
                <a:sym typeface="+mn-ea"/>
              </a:rPr>
              <a:t>      "target": {</a:t>
            </a:r>
          </a:p>
          <a:p>
            <a:pPr marL="269875">
              <a:lnSpc>
                <a:spcPct val="150000"/>
              </a:lnSpc>
            </a:pPr>
            <a:r>
              <a:rPr lang="vi-VN" sz="2000" b="1" dirty="0">
                <a:solidFill>
                  <a:srgbClr val="000000"/>
                </a:solidFill>
                <a:latin typeface="+mj-lt"/>
                <a:ea typeface="Times New Roman" panose="02020603050405020304" pitchFamily="18" charset="0"/>
                <a:cs typeface="Times New Roman" panose="02020603050405020304" pitchFamily="18" charset="0"/>
                <a:sym typeface="+mn-ea"/>
              </a:rPr>
              <a:t>        "name": "Hệ thống Đào tạo trực tuyến",</a:t>
            </a:r>
          </a:p>
          <a:p>
            <a:pPr marL="269875">
              <a:lnSpc>
                <a:spcPct val="150000"/>
              </a:lnSpc>
            </a:pPr>
            <a:r>
              <a:rPr lang="vi-VN" sz="2000" b="1" dirty="0">
                <a:solidFill>
                  <a:srgbClr val="000000"/>
                </a:solidFill>
                <a:latin typeface="+mj-lt"/>
                <a:ea typeface="Times New Roman" panose="02020603050405020304" pitchFamily="18" charset="0"/>
                <a:cs typeface="Times New Roman" panose="02020603050405020304" pitchFamily="18" charset="0"/>
                <a:sym typeface="+mn-ea"/>
              </a:rPr>
              <a:t>        "platform": "e-Learning – NLU",</a:t>
            </a:r>
          </a:p>
          <a:p>
            <a:pPr marL="269875">
              <a:lnSpc>
                <a:spcPct val="150000"/>
              </a:lnSpc>
            </a:pPr>
            <a:r>
              <a:rPr lang="vi-VN" sz="2000" b="1" dirty="0">
                <a:solidFill>
                  <a:srgbClr val="000000"/>
                </a:solidFill>
                <a:latin typeface="+mj-lt"/>
                <a:ea typeface="Times New Roman" panose="02020603050405020304" pitchFamily="18" charset="0"/>
                <a:cs typeface="Times New Roman" panose="02020603050405020304" pitchFamily="18" charset="0"/>
                <a:sym typeface="+mn-ea"/>
              </a:rPr>
              <a:t>        "purpose": "nâng cao chất lượng đào tạo và quản lý giáo dục"</a:t>
            </a:r>
          </a:p>
          <a:p>
            <a:pPr marL="269875">
              <a:lnSpc>
                <a:spcPct val="150000"/>
              </a:lnSpc>
            </a:pPr>
            <a:r>
              <a:rPr lang="vi-VN" sz="2000" b="1" dirty="0">
                <a:solidFill>
                  <a:srgbClr val="000000"/>
                </a:solidFill>
                <a:latin typeface="+mj-lt"/>
                <a:ea typeface="Times New Roman" panose="02020603050405020304" pitchFamily="18" charset="0"/>
                <a:cs typeface="Times New Roman" panose="02020603050405020304" pitchFamily="18" charset="0"/>
                <a:sym typeface="+mn-ea"/>
              </a:rPr>
              <a:t>      },</a:t>
            </a:r>
          </a:p>
          <a:p>
            <a:pPr marL="269875">
              <a:lnSpc>
                <a:spcPct val="150000"/>
              </a:lnSpc>
            </a:pPr>
            <a:r>
              <a:rPr lang="vi-VN" sz="2000" b="1" dirty="0">
                <a:solidFill>
                  <a:srgbClr val="000000"/>
                </a:solidFill>
                <a:latin typeface="+mj-lt"/>
                <a:ea typeface="Times New Roman" panose="02020603050405020304" pitchFamily="18" charset="0"/>
                <a:cs typeface="Times New Roman" panose="02020603050405020304" pitchFamily="18" charset="0"/>
                <a:sym typeface="+mn-ea"/>
              </a:rPr>
              <a:t>      "type_source": "university",</a:t>
            </a:r>
          </a:p>
          <a:p>
            <a:pPr marL="269875">
              <a:lnSpc>
                <a:spcPct val="150000"/>
              </a:lnSpc>
            </a:pPr>
            <a:r>
              <a:rPr lang="vi-VN" sz="2000" b="1" dirty="0">
                <a:solidFill>
                  <a:srgbClr val="000000"/>
                </a:solidFill>
                <a:latin typeface="+mj-lt"/>
                <a:ea typeface="Times New Roman" panose="02020603050405020304" pitchFamily="18" charset="0"/>
                <a:cs typeface="Times New Roman" panose="02020603050405020304" pitchFamily="18" charset="0"/>
                <a:sym typeface="+mn-ea"/>
              </a:rPr>
              <a:t>      "type_target": "online_education_system",</a:t>
            </a:r>
          </a:p>
          <a:p>
            <a:pPr marL="269875">
              <a:lnSpc>
                <a:spcPct val="150000"/>
              </a:lnSpc>
            </a:pPr>
            <a:r>
              <a:rPr lang="vi-VN" sz="2000" b="1" dirty="0">
                <a:solidFill>
                  <a:srgbClr val="000000"/>
                </a:solidFill>
                <a:latin typeface="+mj-lt"/>
                <a:ea typeface="Times New Roman" panose="02020603050405020304" pitchFamily="18" charset="0"/>
                <a:cs typeface="Times New Roman" panose="02020603050405020304" pitchFamily="18" charset="0"/>
                <a:sym typeface="+mn-ea"/>
              </a:rPr>
              <a:t>      "relation": "sở_hữu"</a:t>
            </a:r>
          </a:p>
          <a:p>
            <a:pPr marL="269875">
              <a:lnSpc>
                <a:spcPct val="150000"/>
              </a:lnSpc>
            </a:pPr>
            <a:r>
              <a:rPr lang="vi-VN" sz="2000" b="1" dirty="0">
                <a:solidFill>
                  <a:srgbClr val="000000"/>
                </a:solidFill>
                <a:latin typeface="+mj-lt"/>
                <a:ea typeface="Times New Roman" panose="02020603050405020304" pitchFamily="18" charset="0"/>
                <a:cs typeface="Times New Roman" panose="02020603050405020304" pitchFamily="18" charset="0"/>
                <a:sym typeface="+mn-ea"/>
              </a:rPr>
              <a:t>    },…</a:t>
            </a:r>
          </a:p>
          <a:p>
            <a:pPr marL="269875">
              <a:lnSpc>
                <a:spcPct val="150000"/>
              </a:lnSpc>
            </a:pPr>
            <a:r>
              <a:rPr lang="vi-VN" sz="2000" b="1" dirty="0">
                <a:solidFill>
                  <a:srgbClr val="000000"/>
                </a:solidFill>
                <a:latin typeface="+mj-lt"/>
                <a:ea typeface="Times New Roman" panose="02020603050405020304" pitchFamily="18" charset="0"/>
                <a:cs typeface="Times New Roman" panose="02020603050405020304" pitchFamily="18" charset="0"/>
                <a:sym typeface="+mn-ea"/>
              </a:rPr>
              <a:t>}</a:t>
            </a:r>
          </a:p>
        </p:txBody>
      </p:sp>
      <p:sp>
        <p:nvSpPr>
          <p:cNvPr id="4" name="Slide Number Placeholder 3">
            <a:extLst>
              <a:ext uri="{FF2B5EF4-FFF2-40B4-BE49-F238E27FC236}">
                <a16:creationId xmlns:a16="http://schemas.microsoft.com/office/drawing/2014/main" id="{3D8C12AA-5E69-4B93-B67E-DB83B66F1984}"/>
              </a:ext>
            </a:extLst>
          </p:cNvPr>
          <p:cNvSpPr>
            <a:spLocks noGrp="1"/>
          </p:cNvSpPr>
          <p:nvPr>
            <p:ph type="sldNum" sz="quarter" idx="12"/>
          </p:nvPr>
        </p:nvSpPr>
        <p:spPr/>
        <p:txBody>
          <a:bodyPr/>
          <a:lstStyle/>
          <a:p>
            <a:fld id="{B6F15528-21DE-4FAA-801E-634DDDAF4B2B}" type="slidenum">
              <a:rPr lang="en-US" smtClean="0"/>
              <a:t>35</a:t>
            </a:fld>
            <a:endParaRPr lang="en-US"/>
          </a:p>
        </p:txBody>
      </p:sp>
      <p:sp>
        <p:nvSpPr>
          <p:cNvPr id="8" name="TextBox 7">
            <a:extLst>
              <a:ext uri="{FF2B5EF4-FFF2-40B4-BE49-F238E27FC236}">
                <a16:creationId xmlns:a16="http://schemas.microsoft.com/office/drawing/2014/main" id="{A3AB33F6-0767-44A2-BECC-3EFF32D1440A}"/>
              </a:ext>
            </a:extLst>
          </p:cNvPr>
          <p:cNvSpPr txBox="1"/>
          <p:nvPr/>
        </p:nvSpPr>
        <p:spPr>
          <a:xfrm>
            <a:off x="9372601" y="1323572"/>
            <a:ext cx="8229600" cy="8139146"/>
          </a:xfrm>
          <a:prstGeom prst="rect">
            <a:avLst/>
          </a:prstGeom>
        </p:spPr>
        <p:txBody>
          <a:bodyPr wrap="square" lIns="0" tIns="0" rIns="0" bIns="0" rtlCol="0" anchor="t">
            <a:noAutofit/>
          </a:bodyPr>
          <a:lstStyle/>
          <a:p>
            <a:pPr marL="269875" algn="just">
              <a:lnSpc>
                <a:spcPct val="150000"/>
              </a:lnSpc>
            </a:pPr>
            <a:r>
              <a:rPr lang="vi-VN" sz="3700" b="1" dirty="0">
                <a:solidFill>
                  <a:srgbClr val="000000"/>
                </a:solidFill>
                <a:latin typeface="+mj-lt"/>
                <a:ea typeface="Times New Roman" panose="02020603050405020304" pitchFamily="18" charset="0"/>
                <a:cs typeface="Times New Roman" panose="02020603050405020304" pitchFamily="18" charset="0"/>
                <a:sym typeface="+mn-ea"/>
              </a:rPr>
              <a:t>Trích xuất tiêu đề:</a:t>
            </a:r>
          </a:p>
          <a:p>
            <a:pPr marL="269875" algn="just">
              <a:lnSpc>
                <a:spcPct val="150000"/>
              </a:lnSpc>
            </a:pPr>
            <a:r>
              <a:rPr lang="vi-VN" sz="3700" dirty="0">
                <a:latin typeface="+mj-lt"/>
              </a:rPr>
              <a:t>“Giới thiệu Hệ thống e-Learning – NLU tại Trường Đại học Nông Lâm TP. Hồ Chí Minh”</a:t>
            </a:r>
          </a:p>
        </p:txBody>
      </p:sp>
    </p:spTree>
    <p:extLst>
      <p:ext uri="{BB962C8B-B14F-4D97-AF65-F5344CB8AC3E}">
        <p14:creationId xmlns:p14="http://schemas.microsoft.com/office/powerpoint/2010/main" val="4504281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43256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4.3 </a:t>
            </a:r>
            <a:r>
              <a:rPr lang="en-US" sz="5600" b="1" dirty="0" err="1">
                <a:latin typeface="Times New Roman" panose="02020603050405020304" pitchFamily="18" charset="0"/>
                <a:cs typeface="Times New Roman" panose="02020603050405020304" pitchFamily="18" charset="0"/>
                <a:sym typeface="+mn-ea"/>
              </a:rPr>
              <a:t>Xây</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dựng</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nguồn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kiến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thức</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cho</a:t>
            </a:r>
            <a:r>
              <a:rPr lang="en-US" sz="5600" b="1" dirty="0">
                <a:latin typeface="Times New Roman" panose="02020603050405020304" pitchFamily="18" charset="0"/>
                <a:cs typeface="Times New Roman" panose="02020603050405020304" pitchFamily="18" charset="0"/>
                <a:sym typeface="+mn-ea"/>
              </a:rPr>
              <a:t> GRAG</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10" name="TextBox 7">
            <a:extLst>
              <a:ext uri="{FF2B5EF4-FFF2-40B4-BE49-F238E27FC236}">
                <a16:creationId xmlns:a16="http://schemas.microsoft.com/office/drawing/2014/main" id="{515E27E8-E79F-44D1-89A7-6FE057A25D58}"/>
              </a:ext>
            </a:extLst>
          </p:cNvPr>
          <p:cNvSpPr txBox="1"/>
          <p:nvPr/>
        </p:nvSpPr>
        <p:spPr>
          <a:xfrm>
            <a:off x="495300" y="1590475"/>
            <a:ext cx="17297400" cy="8139146"/>
          </a:xfrm>
          <a:prstGeom prst="rect">
            <a:avLst/>
          </a:prstGeom>
        </p:spPr>
        <p:txBody>
          <a:bodyPr wrap="square" lIns="0" tIns="0" rIns="0" bIns="0" rtlCol="0" anchor="t">
            <a:noAutofit/>
          </a:bodyPr>
          <a:lstStyle/>
          <a:p>
            <a:pPr marL="269875">
              <a:lnSpc>
                <a:spcPct val="150000"/>
              </a:lnSpc>
            </a:pPr>
            <a:r>
              <a:rPr lang="en-US" sz="3700" b="1" dirty="0">
                <a:latin typeface="Times New Roman" panose="02020603050405020304" pitchFamily="18" charset="0"/>
                <a:cs typeface="Times New Roman" panose="02020603050405020304" pitchFamily="18" charset="0"/>
                <a:sym typeface="+mn-ea"/>
              </a:rPr>
              <a:t>4.3.3 </a:t>
            </a:r>
            <a:r>
              <a:rPr lang="en-US" sz="3700" b="1" dirty="0" err="1">
                <a:latin typeface="Times New Roman" panose="02020603050405020304" pitchFamily="18" charset="0"/>
                <a:cs typeface="Times New Roman" panose="02020603050405020304" pitchFamily="18" charset="0"/>
                <a:sym typeface="+mn-ea"/>
              </a:rPr>
              <a:t>Thiết</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kế</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mô</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hình</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dữ</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liệu</a:t>
            </a:r>
            <a:endParaRPr lang="en-US" sz="3700" b="1" dirty="0">
              <a:latin typeface="Times New Roman" panose="02020603050405020304" pitchFamily="18" charset="0"/>
              <a:cs typeface="Times New Roman" panose="02020603050405020304" pitchFamily="18" charset="0"/>
              <a:sym typeface="+mn-ea"/>
            </a:endParaRPr>
          </a:p>
          <a:p>
            <a:pPr marL="269875">
              <a:lnSpc>
                <a:spcPct val="150000"/>
              </a:lnSpc>
            </a:pP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Xây</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dựng</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một</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đồ</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thị</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có</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cấu</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trúc</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phân</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tầng</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nhằm</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trực</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quan</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hóa</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thu</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hẹp</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đồ</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thị</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khi</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truy</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xuất</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và</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có</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thể</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truy</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vết</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dữ</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liệu</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một</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cách</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rõ</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ràng</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a:t>
            </a:r>
          </a:p>
          <a:p>
            <a:pPr marL="727075" indent="-457200">
              <a:lnSpc>
                <a:spcPct val="150000"/>
              </a:lnSpc>
              <a:buFont typeface="Arial" panose="020B0604020202020204" pitchFamily="34" charset="0"/>
              <a:buChar char="•"/>
            </a:pP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Node cao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nhất</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đại</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diện</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cho</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toàn</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bộ</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tài</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liệu</a:t>
            </a:r>
            <a:endPar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endParaRPr>
          </a:p>
          <a:p>
            <a:pPr marL="727075" indent="-457200">
              <a:lnSpc>
                <a:spcPct val="150000"/>
              </a:lnSpc>
              <a:buFont typeface="Arial" panose="020B0604020202020204" pitchFamily="34" charset="0"/>
              <a:buChar char="•"/>
            </a:pP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Node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thứ</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hai</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là</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id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của</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tài</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liệu</a:t>
            </a:r>
            <a:endPar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endParaRPr>
          </a:p>
          <a:p>
            <a:pPr marL="727075" indent="-457200">
              <a:lnSpc>
                <a:spcPct val="150000"/>
              </a:lnSpc>
              <a:buFont typeface="Arial" panose="020B0604020202020204" pitchFamily="34" charset="0"/>
              <a:buChar char="•"/>
            </a:pP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Các</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node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tiếp</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theo</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được</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tổ</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chức</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có</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cấu</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trúc</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như</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trong</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mục</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lục</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của</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sổ</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tay</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sinh</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viên</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2024</a:t>
            </a:r>
          </a:p>
          <a:p>
            <a:pPr marL="269875">
              <a:lnSpc>
                <a:spcPct val="150000"/>
              </a:lnSpc>
            </a:pPr>
            <a:r>
              <a:rPr lang="en-US" sz="37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Xử</a:t>
            </a:r>
            <a:r>
              <a:rPr lang="en-US" sz="37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lý</a:t>
            </a:r>
            <a:r>
              <a:rPr lang="en-US" sz="37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ngoại</a:t>
            </a:r>
            <a:r>
              <a:rPr lang="en-US" sz="37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lệ</a:t>
            </a:r>
            <a:r>
              <a:rPr lang="en-US" sz="37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vi-VN"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Nodes, labels và relationship có ý nghĩa giống nhau nhưng mặt chữ lại khác nhau</a:t>
            </a:r>
          </a:p>
        </p:txBody>
      </p:sp>
      <p:sp>
        <p:nvSpPr>
          <p:cNvPr id="4" name="Slide Number Placeholder 3">
            <a:extLst>
              <a:ext uri="{FF2B5EF4-FFF2-40B4-BE49-F238E27FC236}">
                <a16:creationId xmlns:a16="http://schemas.microsoft.com/office/drawing/2014/main" id="{30D78204-6B9F-4952-98EB-9EE900F01F53}"/>
              </a:ext>
            </a:extLst>
          </p:cNvPr>
          <p:cNvSpPr>
            <a:spLocks noGrp="1"/>
          </p:cNvSpPr>
          <p:nvPr>
            <p:ph type="sldNum" sz="quarter" idx="12"/>
          </p:nvPr>
        </p:nvSpPr>
        <p:spPr/>
        <p:txBody>
          <a:bodyPr/>
          <a:lstStyle/>
          <a:p>
            <a:fld id="{B6F15528-21DE-4FAA-801E-634DDDAF4B2B}" type="slidenum">
              <a:rPr lang="en-US" smtClean="0"/>
              <a:t>36</a:t>
            </a:fld>
            <a:endParaRPr lang="en-US"/>
          </a:p>
        </p:txBody>
      </p:sp>
    </p:spTree>
    <p:extLst>
      <p:ext uri="{BB962C8B-B14F-4D97-AF65-F5344CB8AC3E}">
        <p14:creationId xmlns:p14="http://schemas.microsoft.com/office/powerpoint/2010/main" val="9037555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43256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4.3 </a:t>
            </a:r>
            <a:r>
              <a:rPr lang="en-US" sz="5600" b="1" dirty="0" err="1">
                <a:latin typeface="Times New Roman" panose="02020603050405020304" pitchFamily="18" charset="0"/>
                <a:cs typeface="Times New Roman" panose="02020603050405020304" pitchFamily="18" charset="0"/>
                <a:sym typeface="+mn-ea"/>
              </a:rPr>
              <a:t>Xây</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dựng</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nguồn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kiến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thức</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cho</a:t>
            </a:r>
            <a:r>
              <a:rPr lang="en-US" sz="5600" b="1" dirty="0">
                <a:latin typeface="Times New Roman" panose="02020603050405020304" pitchFamily="18" charset="0"/>
                <a:cs typeface="Times New Roman" panose="02020603050405020304" pitchFamily="18" charset="0"/>
                <a:sym typeface="+mn-ea"/>
              </a:rPr>
              <a:t> GRAG</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0D78204-6B9F-4952-98EB-9EE900F01F53}"/>
              </a:ext>
            </a:extLst>
          </p:cNvPr>
          <p:cNvSpPr>
            <a:spLocks noGrp="1"/>
          </p:cNvSpPr>
          <p:nvPr>
            <p:ph type="sldNum" sz="quarter" idx="12"/>
          </p:nvPr>
        </p:nvSpPr>
        <p:spPr/>
        <p:txBody>
          <a:bodyPr/>
          <a:lstStyle/>
          <a:p>
            <a:fld id="{B6F15528-21DE-4FAA-801E-634DDDAF4B2B}" type="slidenum">
              <a:rPr lang="en-US" smtClean="0"/>
              <a:t>37</a:t>
            </a:fld>
            <a:endParaRPr lang="en-US"/>
          </a:p>
        </p:txBody>
      </p:sp>
      <p:pic>
        <p:nvPicPr>
          <p:cNvPr id="6" name="Picture 5">
            <a:extLst>
              <a:ext uri="{FF2B5EF4-FFF2-40B4-BE49-F238E27FC236}">
                <a16:creationId xmlns:a16="http://schemas.microsoft.com/office/drawing/2014/main" id="{81711807-E9F7-4CFE-AC85-9C57640BC83E}"/>
              </a:ext>
            </a:extLst>
          </p:cNvPr>
          <p:cNvPicPr>
            <a:picLocks noChangeAspect="1"/>
          </p:cNvPicPr>
          <p:nvPr/>
        </p:nvPicPr>
        <p:blipFill>
          <a:blip r:embed="rId3"/>
          <a:stretch>
            <a:fillRect/>
          </a:stretch>
        </p:blipFill>
        <p:spPr>
          <a:xfrm>
            <a:off x="3886200" y="1590475"/>
            <a:ext cx="8915400" cy="8012078"/>
          </a:xfrm>
          <a:prstGeom prst="rect">
            <a:avLst/>
          </a:prstGeom>
        </p:spPr>
      </p:pic>
    </p:spTree>
    <p:extLst>
      <p:ext uri="{BB962C8B-B14F-4D97-AF65-F5344CB8AC3E}">
        <p14:creationId xmlns:p14="http://schemas.microsoft.com/office/powerpoint/2010/main" val="12357434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19200" y="1590475"/>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43256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4.3 </a:t>
            </a:r>
            <a:r>
              <a:rPr lang="en-US" sz="5600" b="1" dirty="0" err="1">
                <a:latin typeface="Times New Roman" panose="02020603050405020304" pitchFamily="18" charset="0"/>
                <a:cs typeface="Times New Roman" panose="02020603050405020304" pitchFamily="18" charset="0"/>
                <a:sym typeface="+mn-ea"/>
              </a:rPr>
              <a:t>Xây</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dựng</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nguồn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kiến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thức</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cho</a:t>
            </a:r>
            <a:r>
              <a:rPr lang="en-US" sz="5600" b="1" dirty="0">
                <a:latin typeface="Times New Roman" panose="02020603050405020304" pitchFamily="18" charset="0"/>
                <a:cs typeface="Times New Roman" panose="02020603050405020304" pitchFamily="18" charset="0"/>
                <a:sym typeface="+mn-ea"/>
              </a:rPr>
              <a:t> GRAG</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10" name="TextBox 7">
            <a:extLst>
              <a:ext uri="{FF2B5EF4-FFF2-40B4-BE49-F238E27FC236}">
                <a16:creationId xmlns:a16="http://schemas.microsoft.com/office/drawing/2014/main" id="{515E27E8-E79F-44D1-89A7-6FE057A25D58}"/>
              </a:ext>
            </a:extLst>
          </p:cNvPr>
          <p:cNvSpPr txBox="1"/>
          <p:nvPr/>
        </p:nvSpPr>
        <p:spPr>
          <a:xfrm>
            <a:off x="495300" y="1590475"/>
            <a:ext cx="17297400" cy="8139146"/>
          </a:xfrm>
          <a:prstGeom prst="rect">
            <a:avLst/>
          </a:prstGeom>
        </p:spPr>
        <p:txBody>
          <a:bodyPr wrap="square" lIns="0" tIns="0" rIns="0" bIns="0" rtlCol="0" anchor="t">
            <a:noAutofit/>
          </a:bodyPr>
          <a:lstStyle/>
          <a:p>
            <a:pPr marL="269875">
              <a:lnSpc>
                <a:spcPct val="150000"/>
              </a:lnSpc>
            </a:pPr>
            <a:r>
              <a:rPr lang="en-US" sz="3700" b="1" dirty="0">
                <a:latin typeface="Times New Roman" panose="02020603050405020304" pitchFamily="18" charset="0"/>
                <a:cs typeface="Times New Roman" panose="02020603050405020304" pitchFamily="18" charset="0"/>
                <a:sym typeface="+mn-ea"/>
              </a:rPr>
              <a:t>4.3.4 </a:t>
            </a:r>
            <a:r>
              <a:rPr lang="en-US" sz="3700" b="1" dirty="0" err="1">
                <a:latin typeface="Times New Roman" panose="02020603050405020304" pitchFamily="18" charset="0"/>
                <a:cs typeface="Times New Roman" panose="02020603050405020304" pitchFamily="18" charset="0"/>
                <a:sym typeface="+mn-ea"/>
              </a:rPr>
              <a:t>Lưu</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đồ</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thị</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với</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tiêu</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đề</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tương</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ứng</a:t>
            </a:r>
            <a:endParaRPr lang="en-US" sz="3700" b="1" dirty="0">
              <a:latin typeface="Times New Roman" panose="02020603050405020304" pitchFamily="18" charset="0"/>
              <a:cs typeface="Times New Roman" panose="02020603050405020304" pitchFamily="18" charset="0"/>
              <a:sym typeface="+mn-ea"/>
            </a:endParaRPr>
          </a:p>
          <a:p>
            <a:pPr marL="269875">
              <a:lnSpc>
                <a:spcPct val="150000"/>
              </a:lnSpc>
            </a:pP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Để</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có</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thể</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truy</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xuất</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được</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tài</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liệu</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chính</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xác</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chúng</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em</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lưu</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mỗi</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tiêu</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đề</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quan</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hệ</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với</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nội</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dung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tương</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ứng</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như</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trong</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mục</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lục</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của</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sổ</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tay</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sinh</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viên</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2024.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Để</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có</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thể</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tận</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dụng</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thế</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mạnh</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của</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LLM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dự</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đoán</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được</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câu</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hỏi</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nằm</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trong</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tiêu</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đề</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 </a:t>
            </a:r>
            <a:r>
              <a:rPr lang="en-US" sz="3700"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nào</a:t>
            </a:r>
            <a:r>
              <a:rPr lang="en-US" sz="3700"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mn-ea"/>
              </a:rPr>
              <a:t>.</a:t>
            </a:r>
          </a:p>
        </p:txBody>
      </p:sp>
      <p:sp>
        <p:nvSpPr>
          <p:cNvPr id="4" name="Slide Number Placeholder 3">
            <a:extLst>
              <a:ext uri="{FF2B5EF4-FFF2-40B4-BE49-F238E27FC236}">
                <a16:creationId xmlns:a16="http://schemas.microsoft.com/office/drawing/2014/main" id="{39A1F900-91DA-48E4-9569-C3FD68B7F82F}"/>
              </a:ext>
            </a:extLst>
          </p:cNvPr>
          <p:cNvSpPr>
            <a:spLocks noGrp="1"/>
          </p:cNvSpPr>
          <p:nvPr>
            <p:ph type="sldNum" sz="quarter" idx="12"/>
          </p:nvPr>
        </p:nvSpPr>
        <p:spPr/>
        <p:txBody>
          <a:bodyPr/>
          <a:lstStyle/>
          <a:p>
            <a:fld id="{B6F15528-21DE-4FAA-801E-634DDDAF4B2B}" type="slidenum">
              <a:rPr lang="en-US" smtClean="0"/>
              <a:t>38</a:t>
            </a:fld>
            <a:endParaRPr lang="en-US"/>
          </a:p>
        </p:txBody>
      </p:sp>
    </p:spTree>
    <p:extLst>
      <p:ext uri="{BB962C8B-B14F-4D97-AF65-F5344CB8AC3E}">
        <p14:creationId xmlns:p14="http://schemas.microsoft.com/office/powerpoint/2010/main" val="7047619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43256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4.4 </a:t>
            </a:r>
            <a:r>
              <a:rPr lang="en-US" sz="5600" b="1" dirty="0" err="1">
                <a:latin typeface="Times New Roman" panose="02020603050405020304" pitchFamily="18" charset="0"/>
                <a:cs typeface="Times New Roman" panose="02020603050405020304" pitchFamily="18" charset="0"/>
                <a:sym typeface="+mn-ea"/>
              </a:rPr>
              <a:t>Xây</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dựng</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mô-đun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tìm</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kiếm</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cho</a:t>
            </a:r>
            <a:r>
              <a:rPr lang="en-US" sz="5600" b="1" dirty="0">
                <a:latin typeface="Times New Roman" panose="02020603050405020304" pitchFamily="18" charset="0"/>
                <a:cs typeface="Times New Roman" panose="02020603050405020304" pitchFamily="18" charset="0"/>
                <a:sym typeface="+mn-ea"/>
              </a:rPr>
              <a:t> GRAG</a:t>
            </a:r>
            <a:endParaRPr lang="en-US" sz="5600" b="1" spc="95"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F6EF3D9-1DC1-4D6E-9A46-57122BB998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15400" y="1732415"/>
            <a:ext cx="9144000" cy="8264451"/>
          </a:xfrm>
          <a:prstGeom prst="rect">
            <a:avLst/>
          </a:prstGeom>
        </p:spPr>
      </p:pic>
      <p:sp>
        <p:nvSpPr>
          <p:cNvPr id="6" name="TextBox 7">
            <a:extLst>
              <a:ext uri="{FF2B5EF4-FFF2-40B4-BE49-F238E27FC236}">
                <a16:creationId xmlns:a16="http://schemas.microsoft.com/office/drawing/2014/main" id="{EE7B3AF2-0EFE-4F3D-9130-9467A9BCA1F1}"/>
              </a:ext>
            </a:extLst>
          </p:cNvPr>
          <p:cNvSpPr txBox="1"/>
          <p:nvPr/>
        </p:nvSpPr>
        <p:spPr>
          <a:xfrm>
            <a:off x="533400" y="1271554"/>
            <a:ext cx="8077200" cy="8139146"/>
          </a:xfrm>
          <a:prstGeom prst="rect">
            <a:avLst/>
          </a:prstGeom>
        </p:spPr>
        <p:txBody>
          <a:bodyPr wrap="square" lIns="0" tIns="0" rIns="0" bIns="0" rtlCol="0" anchor="t">
            <a:noAutofit/>
          </a:bodyPr>
          <a:lstStyle/>
          <a:p>
            <a:pPr marL="269875">
              <a:lnSpc>
                <a:spcPct val="150000"/>
              </a:lnSpc>
            </a:pPr>
            <a:r>
              <a:rPr lang="en-US" sz="3700" dirty="0" err="1">
                <a:latin typeface="Times New Roman" panose="02020603050405020304" pitchFamily="18" charset="0"/>
                <a:cs typeface="Times New Roman" panose="02020603050405020304" pitchFamily="18" charset="0"/>
                <a:sym typeface="+mn-ea"/>
              </a:rPr>
              <a:t>Chúng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em</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sử</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dụng</a:t>
            </a:r>
            <a:r>
              <a:rPr lang="en-US" sz="3700" dirty="0">
                <a:latin typeface="Times New Roman" panose="02020603050405020304" pitchFamily="18" charset="0"/>
                <a:cs typeface="Times New Roman" panose="02020603050405020304" pitchFamily="18" charset="0"/>
                <a:sym typeface="+mn-ea"/>
              </a:rPr>
              <a:t> LLM </a:t>
            </a:r>
            <a:r>
              <a:rPr lang="en-US" sz="3700" dirty="0" err="1">
                <a:latin typeface="Times New Roman" panose="02020603050405020304" pitchFamily="18" charset="0"/>
                <a:cs typeface="Times New Roman" panose="02020603050405020304" pitchFamily="18" charset="0"/>
                <a:sym typeface="+mn-ea"/>
              </a:rPr>
              <a:t>để</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dự</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đoán</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câu</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hỏi</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thuộc</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phần</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nào</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trong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mục</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lục</a:t>
            </a:r>
            <a:r>
              <a:rPr lang="en-US" sz="3700" dirty="0">
                <a:latin typeface="Times New Roman" panose="02020603050405020304" pitchFamily="18" charset="0"/>
                <a:cs typeface="Times New Roman" panose="02020603050405020304" pitchFamily="18" charset="0"/>
                <a:sym typeface="+mn-ea"/>
              </a:rPr>
              <a:t>.</a:t>
            </a:r>
          </a:p>
          <a:p>
            <a:pPr marL="269875">
              <a:lnSpc>
                <a:spcPct val="150000"/>
              </a:lnSpc>
            </a:pPr>
            <a:r>
              <a:rPr lang="en-US" sz="3700" dirty="0" err="1">
                <a:latin typeface="Times New Roman" panose="02020603050405020304" pitchFamily="18" charset="0"/>
                <a:cs typeface="Times New Roman" panose="02020603050405020304" pitchFamily="18" charset="0"/>
                <a:sym typeface="+mn-ea"/>
              </a:rPr>
              <a:t>Ưu</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điểm</a:t>
            </a:r>
            <a:r>
              <a:rPr lang="en-US" sz="3700" dirty="0">
                <a:latin typeface="Times New Roman" panose="02020603050405020304" pitchFamily="18" charset="0"/>
                <a:cs typeface="Times New Roman" panose="02020603050405020304" pitchFamily="18" charset="0"/>
                <a:sym typeface="+mn-ea"/>
              </a:rPr>
              <a:t>:</a:t>
            </a:r>
          </a:p>
          <a:p>
            <a:pPr marL="269875">
              <a:lnSpc>
                <a:spcPct val="150000"/>
              </a:lnSpc>
            </a:pPr>
            <a:r>
              <a:rPr lang="en-US" sz="3700" dirty="0" err="1">
                <a:latin typeface="Times New Roman" panose="02020603050405020304" pitchFamily="18" charset="0"/>
                <a:cs typeface="Times New Roman" panose="02020603050405020304" pitchFamily="18" charset="0"/>
                <a:sym typeface="+mn-ea"/>
              </a:rPr>
              <a:t>Nhanh</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chóng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dễ</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dàng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thu</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hẹp</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khoảng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cách</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duyệt</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đồ</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thị</a:t>
            </a:r>
            <a:endParaRPr lang="en-US" sz="3700" dirty="0">
              <a:latin typeface="Times New Roman" panose="02020603050405020304" pitchFamily="18" charset="0"/>
              <a:cs typeface="Times New Roman" panose="02020603050405020304" pitchFamily="18" charset="0"/>
              <a:sym typeface="+mn-ea"/>
            </a:endParaRPr>
          </a:p>
          <a:p>
            <a:pPr marL="269875">
              <a:lnSpc>
                <a:spcPct val="150000"/>
              </a:lnSpc>
            </a:pPr>
            <a:r>
              <a:rPr lang="en-US" sz="3700" dirty="0" err="1">
                <a:latin typeface="Times New Roman" panose="02020603050405020304" pitchFamily="18" charset="0"/>
                <a:cs typeface="Times New Roman" panose="02020603050405020304" pitchFamily="18" charset="0"/>
                <a:sym typeface="+mn-ea"/>
              </a:rPr>
              <a:t>Nhược</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điểm</a:t>
            </a:r>
            <a:r>
              <a:rPr lang="en-US" sz="3700" dirty="0">
                <a:latin typeface="Times New Roman" panose="02020603050405020304" pitchFamily="18" charset="0"/>
                <a:cs typeface="Times New Roman" panose="02020603050405020304" pitchFamily="18" charset="0"/>
                <a:sym typeface="+mn-ea"/>
              </a:rPr>
              <a:t>:</a:t>
            </a:r>
          </a:p>
          <a:p>
            <a:pPr marL="269875">
              <a:lnSpc>
                <a:spcPct val="150000"/>
              </a:lnSpc>
            </a:pPr>
            <a:r>
              <a:rPr lang="en-US" sz="3700" dirty="0" err="1">
                <a:latin typeface="Times New Roman" panose="02020603050405020304" pitchFamily="18" charset="0"/>
                <a:cs typeface="Times New Roman" panose="02020603050405020304" pitchFamily="18" charset="0"/>
                <a:sym typeface="+mn-ea"/>
              </a:rPr>
              <a:t>Có</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thể</a:t>
            </a:r>
            <a:r>
              <a:rPr lang="en-US" sz="3700" dirty="0">
                <a:latin typeface="Times New Roman" panose="02020603050405020304" pitchFamily="18" charset="0"/>
                <a:cs typeface="Times New Roman" panose="02020603050405020304" pitchFamily="18" charset="0"/>
                <a:sym typeface="+mn-ea"/>
              </a:rPr>
              <a:t> LLM </a:t>
            </a:r>
            <a:r>
              <a:rPr lang="en-US" sz="3700" dirty="0" err="1">
                <a:latin typeface="Times New Roman" panose="02020603050405020304" pitchFamily="18" charset="0"/>
                <a:cs typeface="Times New Roman" panose="02020603050405020304" pitchFamily="18" charset="0"/>
                <a:sym typeface="+mn-ea"/>
              </a:rPr>
              <a:t>tạo</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sai</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cú</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pháp</a:t>
            </a:r>
            <a:r>
              <a:rPr lang="en-US" sz="3700" dirty="0">
                <a:latin typeface="Times New Roman" panose="02020603050405020304" pitchFamily="18" charset="0"/>
                <a:cs typeface="Times New Roman" panose="02020603050405020304" pitchFamily="18" charset="0"/>
                <a:sym typeface="+mn-ea"/>
              </a:rPr>
              <a:t> cypher, </a:t>
            </a:r>
            <a:r>
              <a:rPr lang="en-US" sz="3700" dirty="0" err="1">
                <a:latin typeface="Times New Roman" panose="02020603050405020304" pitchFamily="18" charset="0"/>
                <a:cs typeface="Times New Roman" panose="02020603050405020304" pitchFamily="18" charset="0"/>
                <a:sym typeface="+mn-ea"/>
              </a:rPr>
              <a:t>dự</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đoán</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phần</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không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nằm</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trong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mục</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lục</a:t>
            </a:r>
            <a:endParaRPr lang="en-US" sz="3700" dirty="0">
              <a:latin typeface="Times New Roman" panose="02020603050405020304" pitchFamily="18" charset="0"/>
              <a:cs typeface="Times New Roman" panose="02020603050405020304" pitchFamily="18" charset="0"/>
              <a:sym typeface="+mn-ea"/>
            </a:endParaRPr>
          </a:p>
        </p:txBody>
      </p:sp>
      <p:sp>
        <p:nvSpPr>
          <p:cNvPr id="4" name="Slide Number Placeholder 3">
            <a:extLst>
              <a:ext uri="{FF2B5EF4-FFF2-40B4-BE49-F238E27FC236}">
                <a16:creationId xmlns:a16="http://schemas.microsoft.com/office/drawing/2014/main" id="{365538A0-B474-4BBD-86D4-24374D86FB85}"/>
              </a:ext>
            </a:extLst>
          </p:cNvPr>
          <p:cNvSpPr>
            <a:spLocks noGrp="1"/>
          </p:cNvSpPr>
          <p:nvPr>
            <p:ph type="sldNum" sz="quarter" idx="12"/>
          </p:nvPr>
        </p:nvSpPr>
        <p:spPr/>
        <p:txBody>
          <a:bodyPr/>
          <a:lstStyle/>
          <a:p>
            <a:fld id="{B6F15528-21DE-4FAA-801E-634DDDAF4B2B}" type="slidenum">
              <a:rPr lang="en-US" smtClean="0"/>
              <a:t>39</a:t>
            </a:fld>
            <a:endParaRPr lang="en-US"/>
          </a:p>
        </p:txBody>
      </p:sp>
    </p:spTree>
    <p:extLst>
      <p:ext uri="{BB962C8B-B14F-4D97-AF65-F5344CB8AC3E}">
        <p14:creationId xmlns:p14="http://schemas.microsoft.com/office/powerpoint/2010/main" val="3405988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014026" y="-1989961"/>
            <a:ext cx="4200545" cy="6981515"/>
          </a:xfrm>
          <a:prstGeom prst="rect">
            <a:avLst/>
          </a:prstGeom>
        </p:spPr>
      </p:pic>
      <p:sp>
        <p:nvSpPr>
          <p:cNvPr id="7" name="TextBox 7"/>
          <p:cNvSpPr txBox="1"/>
          <p:nvPr/>
        </p:nvSpPr>
        <p:spPr>
          <a:xfrm>
            <a:off x="0" y="-30605"/>
            <a:ext cx="7076532" cy="1132939"/>
          </a:xfrm>
          <a:prstGeom prst="rect">
            <a:avLst/>
          </a:prstGeom>
        </p:spPr>
        <p:txBody>
          <a:bodyPr wrap="square" lIns="0" tIns="0" rIns="0" bIns="0" rtlCol="0" anchor="t">
            <a:spAutoFit/>
          </a:bodyPr>
          <a:lstStyle/>
          <a:p>
            <a:pPr algn="ctr">
              <a:lnSpc>
                <a:spcPct val="150000"/>
              </a:lnSpc>
            </a:pPr>
            <a:r>
              <a:rPr lang="en-US" sz="5600" b="1" dirty="0">
                <a:cs typeface="Times New Roman" panose="02020603050405020304" pitchFamily="18" charset="0"/>
              </a:rPr>
              <a:t>1. </a:t>
            </a:r>
            <a:r>
              <a:rPr lang="en-US" sz="5600" b="1" dirty="0" err="1">
                <a:cs typeface="Times New Roman" panose="02020603050405020304" pitchFamily="18" charset="0"/>
              </a:rPr>
              <a:t>Giới</a:t>
            </a:r>
            <a:r>
              <a:rPr lang="en-US" sz="5600" b="1" dirty="0">
                <a:cs typeface="Times New Roman" panose="02020603050405020304" pitchFamily="18" charset="0"/>
              </a:rPr>
              <a:t> </a:t>
            </a:r>
            <a:r>
              <a:rPr lang="en-US" sz="5600" b="1" dirty="0" err="1">
                <a:cs typeface="Times New Roman" panose="02020603050405020304" pitchFamily="18" charset="0"/>
              </a:rPr>
              <a:t>thiệu</a:t>
            </a:r>
            <a:r>
              <a:rPr lang="en-US" sz="5600" b="1" dirty="0">
                <a:cs typeface="Times New Roman" panose="02020603050405020304" pitchFamily="18" charset="0"/>
              </a:rPr>
              <a:t> </a:t>
            </a:r>
            <a:r>
              <a:rPr lang="en-US" sz="5600" b="1" dirty="0" err="1">
                <a:cs typeface="Times New Roman" panose="02020603050405020304" pitchFamily="18" charset="0"/>
              </a:rPr>
              <a:t>đề</a:t>
            </a:r>
            <a:r>
              <a:rPr lang="en-US" sz="5600" b="1" dirty="0">
                <a:cs typeface="Times New Roman" panose="02020603050405020304" pitchFamily="18" charset="0"/>
              </a:rPr>
              <a:t> </a:t>
            </a:r>
            <a:r>
              <a:rPr lang="en-US" sz="5600" b="1" dirty="0" err="1">
                <a:cs typeface="Times New Roman" panose="02020603050405020304" pitchFamily="18" charset="0"/>
              </a:rPr>
              <a:t>tài</a:t>
            </a:r>
            <a:endParaRPr lang="en-US" sz="5600" b="1" spc="95" dirty="0">
              <a:solidFill>
                <a:srgbClr val="FF0000"/>
              </a:solidFill>
              <a:cs typeface="Times New Roman" panose="02020603050405020304" pitchFamily="18" charset="0"/>
            </a:endParaRPr>
          </a:p>
        </p:txBody>
      </p:sp>
      <p:sp>
        <p:nvSpPr>
          <p:cNvPr id="10" name="TextBox 7"/>
          <p:cNvSpPr txBox="1"/>
          <p:nvPr/>
        </p:nvSpPr>
        <p:spPr>
          <a:xfrm>
            <a:off x="649659" y="1578339"/>
            <a:ext cx="8232946" cy="6730369"/>
          </a:xfrm>
          <a:prstGeom prst="rect">
            <a:avLst/>
          </a:prstGeom>
        </p:spPr>
        <p:txBody>
          <a:bodyPr wrap="square" lIns="0" tIns="0" rIns="0" bIns="0" rtlCol="0" anchor="t">
            <a:spAutoFit/>
          </a:bodyPr>
          <a:lstStyle/>
          <a:p>
            <a:pPr marL="269875">
              <a:lnSpc>
                <a:spcPct val="150000"/>
              </a:lnSpc>
            </a:pPr>
            <a:r>
              <a:rPr lang="en-US" sz="3700" b="1" dirty="0" err="1">
                <a:cs typeface="Times New Roman" panose="02020603050405020304" pitchFamily="18" charset="0"/>
              </a:rPr>
              <a:t>Mục</a:t>
            </a:r>
            <a:r>
              <a:rPr lang="en-US" sz="3700" b="1" dirty="0">
                <a:cs typeface="Times New Roman" panose="02020603050405020304" pitchFamily="18" charset="0"/>
              </a:rPr>
              <a:t> </a:t>
            </a:r>
            <a:r>
              <a:rPr lang="en-US" sz="3700" b="1" dirty="0" err="1">
                <a:cs typeface="Times New Roman" panose="02020603050405020304" pitchFamily="18" charset="0"/>
              </a:rPr>
              <a:t>tiêu</a:t>
            </a:r>
            <a:r>
              <a:rPr lang="en-US" sz="3700" b="1" dirty="0">
                <a:cs typeface="Times New Roman" panose="02020603050405020304" pitchFamily="18" charset="0"/>
              </a:rPr>
              <a:t>:</a:t>
            </a:r>
          </a:p>
          <a:p>
            <a:pPr marL="571500" indent="-571500">
              <a:lnSpc>
                <a:spcPct val="150000"/>
              </a:lnSpc>
              <a:buFont typeface="Arial" panose="020B0604020202020204" pitchFamily="34" charset="0"/>
              <a:buChar char="•"/>
            </a:pPr>
            <a:r>
              <a:rPr lang="vi-VN" sz="3700" dirty="0">
                <a:cs typeface="Times New Roman" panose="02020603050405020304" pitchFamily="18" charset="0"/>
              </a:rPr>
              <a:t>Sử dụng LLM Gemini-1.5-flash để làm base model.</a:t>
            </a:r>
          </a:p>
          <a:p>
            <a:pPr marL="571500" indent="-571500">
              <a:lnSpc>
                <a:spcPct val="150000"/>
              </a:lnSpc>
              <a:buFont typeface="Arial" panose="020B0604020202020204" pitchFamily="34" charset="0"/>
              <a:buChar char="•"/>
            </a:pPr>
            <a:r>
              <a:rPr lang="vi-VN" sz="3700" dirty="0">
                <a:cs typeface="Times New Roman" panose="02020603050405020304" pitchFamily="18" charset="0"/>
              </a:rPr>
              <a:t>Tìm hiểu một hệ thống kết hợp giữa RAG và GRAG kèm theo một Critic mô-đun.</a:t>
            </a:r>
          </a:p>
          <a:p>
            <a:pPr marL="571500" indent="-571500">
              <a:lnSpc>
                <a:spcPct val="150000"/>
              </a:lnSpc>
              <a:buFont typeface="Arial" panose="020B0604020202020204" pitchFamily="34" charset="0"/>
              <a:buChar char="•"/>
            </a:pPr>
            <a:r>
              <a:rPr lang="vi-VN" sz="3700" dirty="0">
                <a:cs typeface="Times New Roman" panose="02020603050405020304" pitchFamily="18" charset="0"/>
              </a:rPr>
              <a:t>So sánh kiến trúc này với RAG và GRAG truyền thống.</a:t>
            </a:r>
          </a:p>
        </p:txBody>
      </p:sp>
      <p:sp>
        <p:nvSpPr>
          <p:cNvPr id="6" name="TextBox 7"/>
          <p:cNvSpPr txBox="1"/>
          <p:nvPr/>
        </p:nvSpPr>
        <p:spPr>
          <a:xfrm>
            <a:off x="9263605" y="1578339"/>
            <a:ext cx="8638632" cy="5876289"/>
          </a:xfrm>
          <a:prstGeom prst="rect">
            <a:avLst/>
          </a:prstGeom>
        </p:spPr>
        <p:txBody>
          <a:bodyPr wrap="square" lIns="0" tIns="0" rIns="0" bIns="0" rtlCol="0" anchor="t">
            <a:spAutoFit/>
          </a:bodyPr>
          <a:lstStyle/>
          <a:p>
            <a:pPr marL="269875">
              <a:lnSpc>
                <a:spcPct val="150000"/>
              </a:lnSpc>
            </a:pPr>
            <a:r>
              <a:rPr lang="en-US" sz="3700" b="1" dirty="0" err="1">
                <a:cs typeface="Times New Roman" panose="02020603050405020304" pitchFamily="18" charset="0"/>
              </a:rPr>
              <a:t>Giới</a:t>
            </a:r>
            <a:r>
              <a:rPr lang="en-US" sz="3700" b="1" dirty="0">
                <a:cs typeface="Times New Roman" panose="02020603050405020304" pitchFamily="18" charset="0"/>
              </a:rPr>
              <a:t> </a:t>
            </a:r>
            <a:r>
              <a:rPr lang="en-US" sz="3700" b="1" dirty="0" err="1">
                <a:cs typeface="Times New Roman" panose="02020603050405020304" pitchFamily="18" charset="0"/>
              </a:rPr>
              <a:t>hạn</a:t>
            </a:r>
            <a:r>
              <a:rPr lang="en-US" sz="3700" b="1" dirty="0">
                <a:cs typeface="Times New Roman" panose="02020603050405020304" pitchFamily="18" charset="0"/>
              </a:rPr>
              <a:t>, </a:t>
            </a:r>
            <a:r>
              <a:rPr lang="en-US" sz="3700" b="1" dirty="0" err="1">
                <a:cs typeface="Times New Roman" panose="02020603050405020304" pitchFamily="18" charset="0"/>
              </a:rPr>
              <a:t>phạm</a:t>
            </a:r>
            <a:r>
              <a:rPr lang="en-US" sz="3700" b="1" dirty="0">
                <a:cs typeface="Times New Roman" panose="02020603050405020304" pitchFamily="18" charset="0"/>
              </a:rPr>
              <a:t> vi </a:t>
            </a:r>
            <a:r>
              <a:rPr lang="en-US" sz="3700" b="1" dirty="0" err="1">
                <a:cs typeface="Times New Roman" panose="02020603050405020304" pitchFamily="18" charset="0"/>
              </a:rPr>
              <a:t>của</a:t>
            </a:r>
            <a:r>
              <a:rPr lang="en-US" sz="3700" b="1" dirty="0">
                <a:cs typeface="Times New Roman" panose="02020603050405020304" pitchFamily="18" charset="0"/>
              </a:rPr>
              <a:t> </a:t>
            </a:r>
            <a:r>
              <a:rPr lang="en-US" sz="3700" b="1" dirty="0" err="1">
                <a:cs typeface="Times New Roman" panose="02020603050405020304" pitchFamily="18" charset="0"/>
              </a:rPr>
              <a:t>đề</a:t>
            </a:r>
            <a:r>
              <a:rPr lang="en-US" sz="3700" b="1" dirty="0">
                <a:cs typeface="Times New Roman" panose="02020603050405020304" pitchFamily="18" charset="0"/>
              </a:rPr>
              <a:t> </a:t>
            </a:r>
            <a:r>
              <a:rPr lang="en-US" sz="3700" b="1" dirty="0" err="1">
                <a:cs typeface="Times New Roman" panose="02020603050405020304" pitchFamily="18" charset="0"/>
              </a:rPr>
              <a:t>tài</a:t>
            </a:r>
            <a:r>
              <a:rPr lang="en-US" sz="3700" b="1" dirty="0">
                <a:cs typeface="Times New Roman" panose="02020603050405020304" pitchFamily="18" charset="0"/>
              </a:rPr>
              <a:t>:</a:t>
            </a:r>
            <a:endParaRPr lang="vi-VN" sz="3700" dirty="0">
              <a:cs typeface="Times New Roman" panose="02020603050405020304" pitchFamily="18" charset="0"/>
            </a:endParaRPr>
          </a:p>
          <a:p>
            <a:pPr marL="571500" indent="-571500">
              <a:lnSpc>
                <a:spcPct val="150000"/>
              </a:lnSpc>
              <a:buFont typeface="Arial" panose="020B0604020202020204" pitchFamily="34" charset="0"/>
              <a:buChar char="•"/>
            </a:pPr>
            <a:r>
              <a:rPr lang="vi-VN" sz="3700" dirty="0">
                <a:cs typeface="Times New Roman" panose="02020603050405020304" pitchFamily="18" charset="0"/>
              </a:rPr>
              <a:t>Nghiên cứu sẽ tập trung vào loại tài liệu PDF.</a:t>
            </a:r>
          </a:p>
          <a:p>
            <a:pPr marL="571500" indent="-571500">
              <a:lnSpc>
                <a:spcPct val="150000"/>
              </a:lnSpc>
              <a:buFont typeface="Arial" panose="020B0604020202020204" pitchFamily="34" charset="0"/>
              <a:buChar char="•"/>
            </a:pPr>
            <a:r>
              <a:rPr lang="vi-VN" sz="3700" dirty="0">
                <a:cs typeface="Times New Roman" panose="02020603050405020304" pitchFamily="18" charset="0"/>
              </a:rPr>
              <a:t>Ứng dụng web nhận một tệp tài liệu dạng PDF và một câu hỏi, sau đó đưa ra kết quả trả lời cho câu hỏi dựa vào nội dung của tệp được tải lên.</a:t>
            </a:r>
          </a:p>
        </p:txBody>
      </p:sp>
      <p:sp>
        <p:nvSpPr>
          <p:cNvPr id="4" name="Rectangle 3"/>
          <p:cNvSpPr/>
          <p:nvPr/>
        </p:nvSpPr>
        <p:spPr>
          <a:xfrm>
            <a:off x="2667000" y="8372448"/>
            <a:ext cx="15087600" cy="1698222"/>
          </a:xfrm>
          <a:prstGeom prst="rect">
            <a:avLst/>
          </a:prstGeom>
        </p:spPr>
        <p:txBody>
          <a:bodyPr wrap="square">
            <a:spAutoFit/>
          </a:bodyPr>
          <a:lstStyle/>
          <a:p>
            <a:pPr>
              <a:lnSpc>
                <a:spcPct val="150000"/>
              </a:lnSpc>
            </a:pPr>
            <a:r>
              <a:rPr lang="vi-VN" sz="3700" b="1" dirty="0">
                <a:cs typeface="Times New Roman" panose="02020603050405020304" pitchFamily="18" charset="0"/>
              </a:rPr>
              <a:t>Kết quả: </a:t>
            </a:r>
            <a:r>
              <a:rPr lang="vi-VN" sz="3700" dirty="0">
                <a:cs typeface="Times New Roman" panose="02020603050405020304" pitchFamily="18" charset="0"/>
              </a:rPr>
              <a:t>Tạo ra một hệ thống hỏi đáp chuyên biệt cho sổ tay sinh viên 2024 và tài liệu cụ thể.</a:t>
            </a:r>
            <a:endParaRPr lang="en-US" sz="3700" dirty="0">
              <a:cs typeface="Times New Roman" panose="02020603050405020304" pitchFamily="18" charset="0"/>
            </a:endParaRPr>
          </a:p>
        </p:txBody>
      </p:sp>
      <p:sp>
        <p:nvSpPr>
          <p:cNvPr id="8" name="Right Arrow 7"/>
          <p:cNvSpPr/>
          <p:nvPr/>
        </p:nvSpPr>
        <p:spPr>
          <a:xfrm>
            <a:off x="737443" y="8953500"/>
            <a:ext cx="1603546" cy="685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5C850C7E-C699-4914-B708-25496897809A}"/>
              </a:ext>
            </a:extLst>
          </p:cNvPr>
          <p:cNvSpPr>
            <a:spLocks noGrp="1"/>
          </p:cNvSpPr>
          <p:nvPr>
            <p:ph type="sldNum" sz="quarter" idx="12"/>
          </p:nvPr>
        </p:nvSpPr>
        <p:spPr/>
        <p:txBody>
          <a:bodyPr/>
          <a:lstStyle/>
          <a:p>
            <a:fld id="{B6F15528-21DE-4FAA-801E-634DDDAF4B2B}" type="slidenum">
              <a:rPr lang="en-US" sz="3000" smtClean="0"/>
              <a:t>4</a:t>
            </a:fld>
            <a:endParaRPr lang="en-US" sz="3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6" grpId="0"/>
      <p:bldP spid="4" grpId="0"/>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4325600" cy="1132939"/>
          </a:xfrm>
          <a:prstGeom prst="rect">
            <a:avLst/>
          </a:prstGeom>
        </p:spPr>
        <p:txBody>
          <a:bodyPr wrap="square" lIns="0" tIns="0" rIns="0" bIns="0" rtlCol="0" anchor="t">
            <a:spAutoFit/>
          </a:bodyPr>
          <a:lstStyle/>
          <a:p>
            <a:pPr>
              <a:lnSpc>
                <a:spcPct val="150000"/>
              </a:lnSpc>
            </a:pPr>
            <a:r>
              <a:rPr lang="en-US" sz="5600" b="1" dirty="0">
                <a:latin typeface="+mj-lt"/>
                <a:cs typeface="Times New Roman" panose="02020603050405020304" pitchFamily="18" charset="0"/>
              </a:rPr>
              <a:t>4.4 </a:t>
            </a:r>
            <a:r>
              <a:rPr lang="en-US" sz="5600" b="1" dirty="0" err="1">
                <a:latin typeface="+mj-lt"/>
                <a:cs typeface="Times New Roman" panose="02020603050405020304" pitchFamily="18" charset="0"/>
                <a:sym typeface="+mn-ea"/>
              </a:rPr>
              <a:t>Xây</a:t>
            </a:r>
            <a:r>
              <a:rPr lang="en-US" sz="5600" b="1" dirty="0">
                <a:latin typeface="+mj-lt"/>
                <a:cs typeface="Times New Roman" panose="02020603050405020304" pitchFamily="18" charset="0"/>
                <a:sym typeface="+mn-ea"/>
              </a:rPr>
              <a:t> </a:t>
            </a:r>
            <a:r>
              <a:rPr lang="en-US" sz="5600" b="1" dirty="0" err="1">
                <a:latin typeface="+mj-lt"/>
                <a:cs typeface="Times New Roman" panose="02020603050405020304" pitchFamily="18" charset="0"/>
                <a:sym typeface="+mn-ea"/>
              </a:rPr>
              <a:t>dựng</a:t>
            </a:r>
            <a:r>
              <a:rPr lang="en-US" sz="5600" b="1" dirty="0">
                <a:latin typeface="+mj-lt"/>
                <a:cs typeface="Times New Roman" panose="02020603050405020304" pitchFamily="18" charset="0"/>
                <a:sym typeface="+mn-ea"/>
              </a:rPr>
              <a:t> </a:t>
            </a:r>
            <a:r>
              <a:rPr lang="en-US" sz="5600" b="1" dirty="0" err="1">
                <a:latin typeface="+mj-lt"/>
                <a:cs typeface="Times New Roman" panose="02020603050405020304" pitchFamily="18" charset="0"/>
                <a:sym typeface="+mn-ea"/>
              </a:rPr>
              <a:t>mô-đun</a:t>
            </a:r>
            <a:r>
              <a:rPr lang="en-US" sz="5600" b="1" dirty="0">
                <a:latin typeface="+mj-lt"/>
                <a:cs typeface="Times New Roman" panose="02020603050405020304" pitchFamily="18" charset="0"/>
                <a:sym typeface="+mn-ea"/>
              </a:rPr>
              <a:t> </a:t>
            </a:r>
            <a:r>
              <a:rPr lang="en-US" sz="5600" b="1" dirty="0" err="1">
                <a:latin typeface="+mj-lt"/>
                <a:cs typeface="Times New Roman" panose="02020603050405020304" pitchFamily="18" charset="0"/>
                <a:sym typeface="+mn-ea"/>
              </a:rPr>
              <a:t>tìm</a:t>
            </a:r>
            <a:r>
              <a:rPr lang="en-US" sz="5600" b="1" dirty="0">
                <a:latin typeface="+mj-lt"/>
                <a:cs typeface="Times New Roman" panose="02020603050405020304" pitchFamily="18" charset="0"/>
                <a:sym typeface="+mn-ea"/>
              </a:rPr>
              <a:t> </a:t>
            </a:r>
            <a:r>
              <a:rPr lang="en-US" sz="5600" b="1" dirty="0" err="1">
                <a:latin typeface="+mj-lt"/>
                <a:cs typeface="Times New Roman" panose="02020603050405020304" pitchFamily="18" charset="0"/>
                <a:sym typeface="+mn-ea"/>
              </a:rPr>
              <a:t>kiếm</a:t>
            </a:r>
            <a:r>
              <a:rPr lang="en-US" sz="5600" b="1" dirty="0">
                <a:latin typeface="+mj-lt"/>
                <a:cs typeface="Times New Roman" panose="02020603050405020304" pitchFamily="18" charset="0"/>
                <a:sym typeface="+mn-ea"/>
              </a:rPr>
              <a:t> </a:t>
            </a:r>
            <a:r>
              <a:rPr lang="en-US" sz="5600" b="1" dirty="0" err="1">
                <a:latin typeface="+mj-lt"/>
                <a:cs typeface="Times New Roman" panose="02020603050405020304" pitchFamily="18" charset="0"/>
                <a:sym typeface="+mn-ea"/>
              </a:rPr>
              <a:t>cho</a:t>
            </a:r>
            <a:r>
              <a:rPr lang="en-US" sz="5600" b="1" dirty="0">
                <a:latin typeface="+mj-lt"/>
                <a:cs typeface="Times New Roman" panose="02020603050405020304" pitchFamily="18" charset="0"/>
                <a:sym typeface="+mn-ea"/>
              </a:rPr>
              <a:t> GRAG</a:t>
            </a:r>
            <a:endParaRPr lang="en-US" sz="5600" b="1" spc="95" dirty="0">
              <a:solidFill>
                <a:srgbClr val="FF0000"/>
              </a:solidFill>
              <a:latin typeface="+mj-lt"/>
              <a:cs typeface="Times New Roman" panose="02020603050405020304" pitchFamily="18" charset="0"/>
            </a:endParaRPr>
          </a:p>
        </p:txBody>
      </p:sp>
      <p:pic>
        <p:nvPicPr>
          <p:cNvPr id="5" name="Picture 4">
            <a:extLst>
              <a:ext uri="{FF2B5EF4-FFF2-40B4-BE49-F238E27FC236}">
                <a16:creationId xmlns:a16="http://schemas.microsoft.com/office/drawing/2014/main" id="{8F6EF3D9-1DC1-4D6E-9A46-57122BB998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15400" y="1732415"/>
            <a:ext cx="9144000" cy="8264451"/>
          </a:xfrm>
          <a:prstGeom prst="rect">
            <a:avLst/>
          </a:prstGeom>
        </p:spPr>
      </p:pic>
      <p:sp>
        <p:nvSpPr>
          <p:cNvPr id="6" name="TextBox 7">
            <a:extLst>
              <a:ext uri="{FF2B5EF4-FFF2-40B4-BE49-F238E27FC236}">
                <a16:creationId xmlns:a16="http://schemas.microsoft.com/office/drawing/2014/main" id="{EE7B3AF2-0EFE-4F3D-9130-9467A9BCA1F1}"/>
              </a:ext>
            </a:extLst>
          </p:cNvPr>
          <p:cNvSpPr txBox="1"/>
          <p:nvPr/>
        </p:nvSpPr>
        <p:spPr>
          <a:xfrm>
            <a:off x="533400" y="1271554"/>
            <a:ext cx="8077200" cy="8139146"/>
          </a:xfrm>
          <a:prstGeom prst="rect">
            <a:avLst/>
          </a:prstGeom>
        </p:spPr>
        <p:txBody>
          <a:bodyPr wrap="square" lIns="0" tIns="0" rIns="0" bIns="0" rtlCol="0" anchor="t">
            <a:noAutofit/>
          </a:bodyPr>
          <a:lstStyle/>
          <a:p>
            <a:pPr marL="269875">
              <a:lnSpc>
                <a:spcPct val="150000"/>
              </a:lnSpc>
            </a:pPr>
            <a:r>
              <a:rPr lang="en-US" sz="3700" b="1" dirty="0" err="1">
                <a:latin typeface="+mj-lt"/>
                <a:cs typeface="Times New Roman" panose="02020603050405020304" pitchFamily="18" charset="0"/>
                <a:sym typeface="+mn-ea"/>
              </a:rPr>
              <a:t>Câu</a:t>
            </a:r>
            <a:r>
              <a:rPr lang="en-US" sz="3700" b="1" dirty="0">
                <a:latin typeface="+mj-lt"/>
                <a:cs typeface="Times New Roman" panose="02020603050405020304" pitchFamily="18" charset="0"/>
                <a:sym typeface="+mn-ea"/>
              </a:rPr>
              <a:t> </a:t>
            </a:r>
            <a:r>
              <a:rPr lang="en-US" sz="3700" b="1" dirty="0" err="1">
                <a:latin typeface="+mj-lt"/>
                <a:cs typeface="Times New Roman" panose="02020603050405020304" pitchFamily="18" charset="0"/>
                <a:sym typeface="+mn-ea"/>
              </a:rPr>
              <a:t>hỏi</a:t>
            </a:r>
            <a:r>
              <a:rPr lang="en-US" sz="3700" b="1" dirty="0">
                <a:latin typeface="+mj-lt"/>
                <a:cs typeface="Times New Roman" panose="02020603050405020304" pitchFamily="18" charset="0"/>
                <a:sym typeface="+mn-ea"/>
              </a:rPr>
              <a:t>: </a:t>
            </a:r>
            <a:r>
              <a:rPr lang="en-US" sz="3700" dirty="0">
                <a:latin typeface="+mj-lt"/>
                <a:cs typeface="Times New Roman" panose="02020603050405020304" pitchFamily="18" charset="0"/>
                <a:sym typeface="+mn-ea"/>
              </a:rPr>
              <a:t>“</a:t>
            </a:r>
            <a:r>
              <a:rPr lang="en-US" sz="3700" dirty="0" err="1">
                <a:latin typeface="+mj-lt"/>
                <a:cs typeface="Times New Roman" panose="02020603050405020304" pitchFamily="18" charset="0"/>
                <a:sym typeface="+mn-ea"/>
              </a:rPr>
              <a:t>Ngành</a:t>
            </a:r>
            <a:r>
              <a:rPr lang="en-US" sz="3700" dirty="0">
                <a:latin typeface="+mj-lt"/>
                <a:cs typeface="Times New Roman" panose="02020603050405020304" pitchFamily="18" charset="0"/>
                <a:sym typeface="+mn-ea"/>
              </a:rPr>
              <a:t> </a:t>
            </a:r>
            <a:r>
              <a:rPr lang="en-US" sz="3700" dirty="0" err="1">
                <a:latin typeface="+mj-lt"/>
                <a:cs typeface="Times New Roman" panose="02020603050405020304" pitchFamily="18" charset="0"/>
                <a:sym typeface="+mn-ea"/>
              </a:rPr>
              <a:t>Công</a:t>
            </a:r>
            <a:r>
              <a:rPr lang="en-US" sz="3700" dirty="0">
                <a:latin typeface="+mj-lt"/>
                <a:cs typeface="Times New Roman" panose="02020603050405020304" pitchFamily="18" charset="0"/>
                <a:sym typeface="+mn-ea"/>
              </a:rPr>
              <a:t> </a:t>
            </a:r>
            <a:r>
              <a:rPr lang="en-US" sz="3700" dirty="0" err="1">
                <a:latin typeface="+mj-lt"/>
                <a:cs typeface="Times New Roman" panose="02020603050405020304" pitchFamily="18" charset="0"/>
                <a:sym typeface="+mn-ea"/>
              </a:rPr>
              <a:t>nghệ</a:t>
            </a:r>
            <a:r>
              <a:rPr lang="en-US" sz="3700" dirty="0">
                <a:latin typeface="+mj-lt"/>
                <a:cs typeface="Times New Roman" panose="02020603050405020304" pitchFamily="18" charset="0"/>
                <a:sym typeface="+mn-ea"/>
              </a:rPr>
              <a:t> </a:t>
            </a:r>
            <a:r>
              <a:rPr lang="en-US" sz="3700" dirty="0" err="1">
                <a:latin typeface="+mj-lt"/>
                <a:cs typeface="Times New Roman" panose="02020603050405020304" pitchFamily="18" charset="0"/>
                <a:sym typeface="+mn-ea"/>
              </a:rPr>
              <a:t>Thông</a:t>
            </a:r>
            <a:r>
              <a:rPr lang="en-US" sz="3700" dirty="0">
                <a:latin typeface="+mj-lt"/>
                <a:cs typeface="Times New Roman" panose="02020603050405020304" pitchFamily="18" charset="0"/>
                <a:sym typeface="+mn-ea"/>
              </a:rPr>
              <a:t> tin </a:t>
            </a:r>
            <a:r>
              <a:rPr lang="en-US" sz="3700" dirty="0" err="1">
                <a:latin typeface="+mj-lt"/>
                <a:cs typeface="Times New Roman" panose="02020603050405020304" pitchFamily="18" charset="0"/>
                <a:sym typeface="+mn-ea"/>
              </a:rPr>
              <a:t>thuộc</a:t>
            </a:r>
            <a:r>
              <a:rPr lang="en-US" sz="3700" dirty="0">
                <a:latin typeface="+mj-lt"/>
                <a:cs typeface="Times New Roman" panose="02020603050405020304" pitchFamily="18" charset="0"/>
                <a:sym typeface="+mn-ea"/>
              </a:rPr>
              <a:t> khoa </a:t>
            </a:r>
            <a:r>
              <a:rPr lang="en-US" sz="3700" dirty="0" err="1">
                <a:latin typeface="+mj-lt"/>
                <a:cs typeface="Times New Roman" panose="02020603050405020304" pitchFamily="18" charset="0"/>
                <a:sym typeface="+mn-ea"/>
              </a:rPr>
              <a:t>nào</a:t>
            </a:r>
            <a:r>
              <a:rPr lang="en-US" sz="3700" dirty="0">
                <a:latin typeface="+mj-lt"/>
                <a:cs typeface="Times New Roman" panose="02020603050405020304" pitchFamily="18" charset="0"/>
                <a:sym typeface="+mn-ea"/>
              </a:rPr>
              <a:t>”</a:t>
            </a:r>
          </a:p>
          <a:p>
            <a:pPr marL="269875">
              <a:lnSpc>
                <a:spcPct val="150000"/>
              </a:lnSpc>
            </a:pPr>
            <a:r>
              <a:rPr lang="en-US" sz="3700" b="1" dirty="0">
                <a:latin typeface="+mj-lt"/>
                <a:cs typeface="Times New Roman" panose="02020603050405020304" pitchFamily="18" charset="0"/>
                <a:sym typeface="+mn-ea"/>
              </a:rPr>
              <a:t>LLM </a:t>
            </a:r>
            <a:r>
              <a:rPr lang="en-US" sz="3700" b="1" dirty="0" err="1">
                <a:latin typeface="+mj-lt"/>
                <a:cs typeface="Times New Roman" panose="02020603050405020304" pitchFamily="18" charset="0"/>
                <a:sym typeface="+mn-ea"/>
              </a:rPr>
              <a:t>dự</a:t>
            </a:r>
            <a:r>
              <a:rPr lang="en-US" sz="3700" b="1" dirty="0">
                <a:latin typeface="+mj-lt"/>
                <a:cs typeface="Times New Roman" panose="02020603050405020304" pitchFamily="18" charset="0"/>
                <a:sym typeface="+mn-ea"/>
              </a:rPr>
              <a:t> </a:t>
            </a:r>
            <a:r>
              <a:rPr lang="en-US" sz="3700" b="1" dirty="0" err="1">
                <a:latin typeface="+mj-lt"/>
                <a:cs typeface="Times New Roman" panose="02020603050405020304" pitchFamily="18" charset="0"/>
                <a:sym typeface="+mn-ea"/>
              </a:rPr>
              <a:t>đoán</a:t>
            </a:r>
            <a:r>
              <a:rPr lang="en-US" sz="3700" b="1" dirty="0">
                <a:latin typeface="+mj-lt"/>
                <a:cs typeface="Times New Roman" panose="02020603050405020304" pitchFamily="18" charset="0"/>
                <a:sym typeface="+mn-ea"/>
              </a:rPr>
              <a:t>: </a:t>
            </a:r>
            <a:r>
              <a:rPr lang="en-US" sz="3700" dirty="0" err="1">
                <a:latin typeface="+mj-lt"/>
                <a:cs typeface="Times New Roman" panose="02020603050405020304" pitchFamily="18" charset="0"/>
                <a:sym typeface="+mn-ea"/>
              </a:rPr>
              <a:t>Thuộc</a:t>
            </a:r>
            <a:r>
              <a:rPr lang="en-US" sz="3700" dirty="0">
                <a:latin typeface="+mj-lt"/>
                <a:cs typeface="Times New Roman" panose="02020603050405020304" pitchFamily="18" charset="0"/>
                <a:sym typeface="+mn-ea"/>
              </a:rPr>
              <a:t> “</a:t>
            </a:r>
            <a:r>
              <a:rPr lang="en-US" sz="3700" dirty="0" err="1">
                <a:latin typeface="+mj-lt"/>
                <a:cs typeface="Times New Roman" panose="02020603050405020304" pitchFamily="18" charset="0"/>
                <a:sym typeface="+mn-ea"/>
              </a:rPr>
              <a:t>phần</a:t>
            </a:r>
            <a:r>
              <a:rPr lang="en-US" sz="3700" dirty="0">
                <a:latin typeface="+mj-lt"/>
                <a:cs typeface="Times New Roman" panose="02020603050405020304" pitchFamily="18" charset="0"/>
                <a:sym typeface="+mn-ea"/>
              </a:rPr>
              <a:t> 1 </a:t>
            </a:r>
            <a:r>
              <a:rPr lang="vi-VN" sz="3700" dirty="0">
                <a:latin typeface="+mj-lt"/>
                <a:cs typeface="Times New Roman" panose="02020603050405020304" pitchFamily="18" charset="0"/>
                <a:sym typeface="+mn-ea"/>
              </a:rPr>
              <a:t>NLU - Định hướng trường đại học nghiên cứu</a:t>
            </a:r>
            <a:r>
              <a:rPr lang="en-US" sz="3700" dirty="0">
                <a:latin typeface="+mj-lt"/>
                <a:cs typeface="Times New Roman" panose="02020603050405020304" pitchFamily="18" charset="0"/>
                <a:sym typeface="+mn-ea"/>
              </a:rPr>
              <a:t>” </a:t>
            </a:r>
            <a:r>
              <a:rPr lang="en-US" sz="3700" dirty="0" err="1">
                <a:latin typeface="+mj-lt"/>
                <a:cs typeface="Times New Roman" panose="02020603050405020304" pitchFamily="18" charset="0"/>
                <a:sym typeface="+mn-ea"/>
              </a:rPr>
              <a:t>nằm</a:t>
            </a:r>
            <a:r>
              <a:rPr lang="en-US" sz="3700" dirty="0">
                <a:latin typeface="+mj-lt"/>
                <a:cs typeface="Times New Roman" panose="02020603050405020304" pitchFamily="18" charset="0"/>
                <a:sym typeface="+mn-ea"/>
              </a:rPr>
              <a:t> </a:t>
            </a:r>
            <a:r>
              <a:rPr lang="en-US" sz="3700" dirty="0" err="1">
                <a:latin typeface="+mj-lt"/>
                <a:cs typeface="Times New Roman" panose="02020603050405020304" pitchFamily="18" charset="0"/>
                <a:sym typeface="+mn-ea"/>
              </a:rPr>
              <a:t>trong</a:t>
            </a:r>
            <a:r>
              <a:rPr lang="en-US" sz="3700" dirty="0">
                <a:latin typeface="+mj-lt"/>
                <a:cs typeface="Times New Roman" panose="02020603050405020304" pitchFamily="18" charset="0"/>
                <a:sym typeface="+mn-ea"/>
              </a:rPr>
              <a:t> </a:t>
            </a:r>
            <a:r>
              <a:rPr lang="en-US" sz="3700" dirty="0" err="1">
                <a:latin typeface="+mj-lt"/>
                <a:cs typeface="Times New Roman" panose="02020603050405020304" pitchFamily="18" charset="0"/>
                <a:sym typeface="+mn-ea"/>
              </a:rPr>
              <a:t>phần</a:t>
            </a:r>
            <a:r>
              <a:rPr lang="en-US" sz="3700" dirty="0">
                <a:latin typeface="+mj-lt"/>
                <a:cs typeface="Times New Roman" panose="02020603050405020304" pitchFamily="18" charset="0"/>
                <a:sym typeface="+mn-ea"/>
              </a:rPr>
              <a:t> “</a:t>
            </a:r>
            <a:r>
              <a:rPr lang="en-US" sz="3700" dirty="0" err="1">
                <a:latin typeface="+mj-lt"/>
                <a:cs typeface="Times New Roman" panose="02020603050405020304" pitchFamily="18" charset="0"/>
                <a:sym typeface="+mn-ea"/>
              </a:rPr>
              <a:t>Các</a:t>
            </a:r>
            <a:r>
              <a:rPr lang="en-US" sz="3700" dirty="0">
                <a:latin typeface="+mj-lt"/>
                <a:cs typeface="Times New Roman" panose="02020603050405020304" pitchFamily="18" charset="0"/>
                <a:sym typeface="+mn-ea"/>
              </a:rPr>
              <a:t> khoa – </a:t>
            </a:r>
            <a:r>
              <a:rPr lang="en-US" sz="3700" dirty="0" err="1">
                <a:latin typeface="+mj-lt"/>
                <a:cs typeface="Times New Roman" panose="02020603050405020304" pitchFamily="18" charset="0"/>
                <a:sym typeface="+mn-ea"/>
              </a:rPr>
              <a:t>ngành</a:t>
            </a:r>
            <a:r>
              <a:rPr lang="en-US" sz="3700" dirty="0">
                <a:latin typeface="+mj-lt"/>
                <a:cs typeface="Times New Roman" panose="02020603050405020304" pitchFamily="18" charset="0"/>
                <a:sym typeface="+mn-ea"/>
              </a:rPr>
              <a:t> </a:t>
            </a:r>
            <a:r>
              <a:rPr lang="en-US" sz="3700" dirty="0" err="1">
                <a:latin typeface="+mj-lt"/>
                <a:cs typeface="Times New Roman" panose="02020603050405020304" pitchFamily="18" charset="0"/>
                <a:sym typeface="+mn-ea"/>
              </a:rPr>
              <a:t>đạo</a:t>
            </a:r>
            <a:r>
              <a:rPr lang="en-US" sz="3700" dirty="0">
                <a:latin typeface="+mj-lt"/>
                <a:cs typeface="Times New Roman" panose="02020603050405020304" pitchFamily="18" charset="0"/>
                <a:sym typeface="+mn-ea"/>
              </a:rPr>
              <a:t> </a:t>
            </a:r>
            <a:r>
              <a:rPr lang="en-US" sz="3700" dirty="0" err="1">
                <a:latin typeface="+mj-lt"/>
                <a:cs typeface="Times New Roman" panose="02020603050405020304" pitchFamily="18" charset="0"/>
                <a:sym typeface="+mn-ea"/>
              </a:rPr>
              <a:t>tạo</a:t>
            </a:r>
            <a:r>
              <a:rPr lang="en-US" sz="3700" dirty="0">
                <a:latin typeface="+mj-lt"/>
                <a:cs typeface="Times New Roman" panose="02020603050405020304" pitchFamily="18" charset="0"/>
                <a:sym typeface="+mn-ea"/>
              </a:rPr>
              <a:t>” </a:t>
            </a:r>
            <a:r>
              <a:rPr lang="en-US" sz="3700" dirty="0" err="1">
                <a:latin typeface="+mj-lt"/>
                <a:cs typeface="Times New Roman" panose="02020603050405020304" pitchFamily="18" charset="0"/>
                <a:sym typeface="+mn-ea"/>
              </a:rPr>
              <a:t>và</a:t>
            </a:r>
            <a:r>
              <a:rPr lang="en-US" sz="3700" dirty="0">
                <a:latin typeface="+mj-lt"/>
                <a:cs typeface="Times New Roman" panose="02020603050405020304" pitchFamily="18" charset="0"/>
                <a:sym typeface="+mn-ea"/>
              </a:rPr>
              <a:t> </a:t>
            </a:r>
            <a:r>
              <a:rPr lang="en-US" sz="3700" dirty="0" err="1">
                <a:latin typeface="+mj-lt"/>
                <a:cs typeface="Times New Roman" panose="02020603050405020304" pitchFamily="18" charset="0"/>
                <a:sym typeface="+mn-ea"/>
              </a:rPr>
              <a:t>tạo</a:t>
            </a:r>
            <a:r>
              <a:rPr lang="en-US" sz="3700" dirty="0">
                <a:latin typeface="+mj-lt"/>
                <a:cs typeface="Times New Roman" panose="02020603050405020304" pitchFamily="18" charset="0"/>
                <a:sym typeface="+mn-ea"/>
              </a:rPr>
              <a:t> ra </a:t>
            </a:r>
            <a:r>
              <a:rPr lang="en-US" sz="3700" dirty="0" err="1">
                <a:latin typeface="+mj-lt"/>
                <a:cs typeface="Times New Roman" panose="02020603050405020304" pitchFamily="18" charset="0"/>
                <a:sym typeface="+mn-ea"/>
              </a:rPr>
              <a:t>câu</a:t>
            </a:r>
            <a:r>
              <a:rPr lang="en-US" sz="3700" dirty="0">
                <a:latin typeface="+mj-lt"/>
                <a:cs typeface="Times New Roman" panose="02020603050405020304" pitchFamily="18" charset="0"/>
                <a:sym typeface="+mn-ea"/>
              </a:rPr>
              <a:t> cypher </a:t>
            </a:r>
            <a:r>
              <a:rPr lang="en-US" sz="3700" dirty="0" err="1">
                <a:latin typeface="+mj-lt"/>
                <a:cs typeface="Times New Roman" panose="02020603050405020304" pitchFamily="18" charset="0"/>
                <a:sym typeface="+mn-ea"/>
              </a:rPr>
              <a:t>để</a:t>
            </a:r>
            <a:r>
              <a:rPr lang="en-US" sz="3700" dirty="0">
                <a:latin typeface="+mj-lt"/>
                <a:cs typeface="Times New Roman" panose="02020603050405020304" pitchFamily="18" charset="0"/>
                <a:sym typeface="+mn-ea"/>
              </a:rPr>
              <a:t> </a:t>
            </a:r>
            <a:r>
              <a:rPr lang="en-US" sz="3700" dirty="0" err="1">
                <a:latin typeface="+mj-lt"/>
                <a:cs typeface="Times New Roman" panose="02020603050405020304" pitchFamily="18" charset="0"/>
                <a:sym typeface="+mn-ea"/>
              </a:rPr>
              <a:t>truy</a:t>
            </a:r>
            <a:r>
              <a:rPr lang="en-US" sz="3700" dirty="0">
                <a:latin typeface="+mj-lt"/>
                <a:cs typeface="Times New Roman" panose="02020603050405020304" pitchFamily="18" charset="0"/>
                <a:sym typeface="+mn-ea"/>
              </a:rPr>
              <a:t> </a:t>
            </a:r>
            <a:r>
              <a:rPr lang="en-US" sz="3700" dirty="0" err="1">
                <a:latin typeface="+mj-lt"/>
                <a:cs typeface="Times New Roman" panose="02020603050405020304" pitchFamily="18" charset="0"/>
                <a:sym typeface="+mn-ea"/>
              </a:rPr>
              <a:t>xuất</a:t>
            </a:r>
            <a:endParaRPr lang="en-US" sz="3700" dirty="0">
              <a:latin typeface="+mj-lt"/>
              <a:cs typeface="Times New Roman" panose="02020603050405020304" pitchFamily="18" charset="0"/>
              <a:sym typeface="+mn-ea"/>
            </a:endParaRPr>
          </a:p>
        </p:txBody>
      </p:sp>
      <p:sp>
        <p:nvSpPr>
          <p:cNvPr id="4" name="Slide Number Placeholder 3">
            <a:extLst>
              <a:ext uri="{FF2B5EF4-FFF2-40B4-BE49-F238E27FC236}">
                <a16:creationId xmlns:a16="http://schemas.microsoft.com/office/drawing/2014/main" id="{365538A0-B474-4BBD-86D4-24374D86FB85}"/>
              </a:ext>
            </a:extLst>
          </p:cNvPr>
          <p:cNvSpPr>
            <a:spLocks noGrp="1"/>
          </p:cNvSpPr>
          <p:nvPr>
            <p:ph type="sldNum" sz="quarter" idx="12"/>
          </p:nvPr>
        </p:nvSpPr>
        <p:spPr/>
        <p:txBody>
          <a:bodyPr/>
          <a:lstStyle/>
          <a:p>
            <a:fld id="{B6F15528-21DE-4FAA-801E-634DDDAF4B2B}" type="slidenum">
              <a:rPr lang="en-US" smtClean="0"/>
              <a:t>40</a:t>
            </a:fld>
            <a:endParaRPr lang="en-US"/>
          </a:p>
        </p:txBody>
      </p:sp>
      <p:sp>
        <p:nvSpPr>
          <p:cNvPr id="9" name="TextBox 8">
            <a:extLst>
              <a:ext uri="{FF2B5EF4-FFF2-40B4-BE49-F238E27FC236}">
                <a16:creationId xmlns:a16="http://schemas.microsoft.com/office/drawing/2014/main" id="{0BC18EA1-7EC6-4A3F-8843-F84058DAD32B}"/>
              </a:ext>
            </a:extLst>
          </p:cNvPr>
          <p:cNvSpPr txBox="1"/>
          <p:nvPr/>
        </p:nvSpPr>
        <p:spPr>
          <a:xfrm>
            <a:off x="-228600" y="6304189"/>
            <a:ext cx="10437018" cy="3406382"/>
          </a:xfrm>
          <a:prstGeom prst="rect">
            <a:avLst/>
          </a:prstGeom>
          <a:noFill/>
        </p:spPr>
        <p:txBody>
          <a:bodyPr wrap="square">
            <a:spAutoFit/>
          </a:bodyPr>
          <a:lstStyle/>
          <a:p>
            <a:pPr marL="914400" algn="l">
              <a:lnSpc>
                <a:spcPct val="150000"/>
              </a:lnSpc>
            </a:pPr>
            <a:r>
              <a:rPr lang="en-US" sz="3700" dirty="0">
                <a:solidFill>
                  <a:srgbClr val="000000"/>
                </a:solidFill>
                <a:effectLst/>
                <a:latin typeface="+mj-lt"/>
                <a:ea typeface="SimSun" panose="02010600030101010101" pitchFamily="2" charset="-122"/>
              </a:rPr>
              <a:t>MATCH p=(</a:t>
            </a:r>
            <a:r>
              <a:rPr lang="en-US" sz="3700" dirty="0" err="1">
                <a:solidFill>
                  <a:srgbClr val="000000"/>
                </a:solidFill>
                <a:effectLst/>
                <a:latin typeface="+mj-lt"/>
                <a:ea typeface="SimSun" panose="02010600030101010101" pitchFamily="2" charset="-122"/>
              </a:rPr>
              <a:t>document:Document</a:t>
            </a:r>
            <a:r>
              <a:rPr lang="en-US" sz="3700" dirty="0">
                <a:solidFill>
                  <a:srgbClr val="000000"/>
                </a:solidFill>
                <a:effectLst/>
                <a:latin typeface="+mj-lt"/>
                <a:ea typeface="SimSun" panose="02010600030101010101" pitchFamily="2" charset="-122"/>
              </a:rPr>
              <a:t> {name: 'so_tay_sinh_vien_2024'})-[*]-&gt;(</a:t>
            </a:r>
            <a:r>
              <a:rPr lang="en-US" sz="3700" dirty="0" err="1">
                <a:solidFill>
                  <a:srgbClr val="000000"/>
                </a:solidFill>
                <a:effectLst/>
                <a:latin typeface="+mj-lt"/>
                <a:ea typeface="SimSun" panose="02010600030101010101" pitchFamily="2" charset="-122"/>
              </a:rPr>
              <a:t>predict:Section</a:t>
            </a:r>
            <a:r>
              <a:rPr lang="en-US" sz="3700" dirty="0">
                <a:solidFill>
                  <a:srgbClr val="000000"/>
                </a:solidFill>
                <a:effectLst/>
                <a:latin typeface="+mj-lt"/>
                <a:ea typeface="SimSun" panose="02010600030101010101" pitchFamily="2" charset="-122"/>
              </a:rPr>
              <a:t> {name: ‘</a:t>
            </a:r>
            <a:r>
              <a:rPr lang="en-US" sz="3700" dirty="0" err="1">
                <a:solidFill>
                  <a:srgbClr val="000000"/>
                </a:solidFill>
                <a:effectLst/>
                <a:latin typeface="+mj-lt"/>
                <a:ea typeface="SimSun" panose="02010600030101010101" pitchFamily="2" charset="-122"/>
              </a:rPr>
              <a:t>Các</a:t>
            </a:r>
            <a:r>
              <a:rPr lang="en-US" sz="3700" dirty="0">
                <a:solidFill>
                  <a:srgbClr val="000000"/>
                </a:solidFill>
                <a:effectLst/>
                <a:latin typeface="+mj-lt"/>
                <a:ea typeface="SimSun" panose="02010600030101010101" pitchFamily="2" charset="-122"/>
              </a:rPr>
              <a:t> khoa – </a:t>
            </a:r>
            <a:r>
              <a:rPr lang="en-US" sz="3700" dirty="0" err="1">
                <a:solidFill>
                  <a:srgbClr val="000000"/>
                </a:solidFill>
                <a:effectLst/>
                <a:latin typeface="+mj-lt"/>
                <a:ea typeface="SimSun" panose="02010600030101010101" pitchFamily="2" charset="-122"/>
              </a:rPr>
              <a:t>ngành</a:t>
            </a:r>
            <a:r>
              <a:rPr lang="en-US" sz="3700" dirty="0">
                <a:solidFill>
                  <a:srgbClr val="000000"/>
                </a:solidFill>
                <a:effectLst/>
                <a:latin typeface="+mj-lt"/>
                <a:ea typeface="SimSun" panose="02010600030101010101" pitchFamily="2" charset="-122"/>
              </a:rPr>
              <a:t> </a:t>
            </a:r>
            <a:r>
              <a:rPr lang="en-US" sz="3700" dirty="0" err="1">
                <a:solidFill>
                  <a:srgbClr val="000000"/>
                </a:solidFill>
                <a:effectLst/>
                <a:latin typeface="+mj-lt"/>
                <a:ea typeface="SimSun" panose="02010600030101010101" pitchFamily="2" charset="-122"/>
              </a:rPr>
              <a:t>đào</a:t>
            </a:r>
            <a:r>
              <a:rPr lang="en-US" sz="3700" dirty="0">
                <a:solidFill>
                  <a:srgbClr val="000000"/>
                </a:solidFill>
                <a:effectLst/>
                <a:latin typeface="+mj-lt"/>
                <a:ea typeface="SimSun" panose="02010600030101010101" pitchFamily="2" charset="-122"/>
              </a:rPr>
              <a:t> </a:t>
            </a:r>
            <a:r>
              <a:rPr lang="en-US" sz="3700" dirty="0" err="1">
                <a:solidFill>
                  <a:srgbClr val="000000"/>
                </a:solidFill>
                <a:effectLst/>
                <a:latin typeface="+mj-lt"/>
                <a:ea typeface="SimSun" panose="02010600030101010101" pitchFamily="2" charset="-122"/>
              </a:rPr>
              <a:t>tạo</a:t>
            </a:r>
            <a:r>
              <a:rPr lang="en-US" sz="3700" dirty="0">
                <a:solidFill>
                  <a:srgbClr val="000000"/>
                </a:solidFill>
                <a:effectLst/>
                <a:latin typeface="+mj-lt"/>
                <a:ea typeface="SimSun" panose="02010600030101010101" pitchFamily="2" charset="-122"/>
              </a:rPr>
              <a:t>'})-[r*1..2]-&gt;(e) RETURN p</a:t>
            </a:r>
            <a:endParaRPr lang="vi-VN" sz="3700" dirty="0">
              <a:latin typeface="+mj-lt"/>
            </a:endParaRPr>
          </a:p>
        </p:txBody>
      </p:sp>
    </p:spTree>
    <p:extLst>
      <p:ext uri="{BB962C8B-B14F-4D97-AF65-F5344CB8AC3E}">
        <p14:creationId xmlns:p14="http://schemas.microsoft.com/office/powerpoint/2010/main" val="30928550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43256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4.5 </a:t>
            </a:r>
            <a:r>
              <a:rPr lang="en-US" sz="5600" b="1" dirty="0" err="1">
                <a:latin typeface="Times New Roman" panose="02020603050405020304" pitchFamily="18" charset="0"/>
                <a:cs typeface="Times New Roman" panose="02020603050405020304" pitchFamily="18" charset="0"/>
                <a:sym typeface="+mn-ea"/>
              </a:rPr>
              <a:t>Xây</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dựng</a:t>
            </a:r>
            <a:r>
              <a:rPr lang="en-US" sz="5600" b="1" dirty="0">
                <a:latin typeface="Times New Roman" panose="02020603050405020304" pitchFamily="18" charset="0"/>
                <a:cs typeface="Times New Roman" panose="02020603050405020304" pitchFamily="18" charset="0"/>
                <a:sym typeface="+mn-ea"/>
              </a:rPr>
              <a:t> module </a:t>
            </a:r>
            <a:r>
              <a:rPr lang="en-US" sz="5600" b="1" dirty="0" err="1">
                <a:latin typeface="Times New Roman" panose="02020603050405020304" pitchFamily="18" charset="0"/>
                <a:cs typeface="Times New Roman" panose="02020603050405020304" pitchFamily="18" charset="0"/>
                <a:sym typeface="+mn-ea"/>
              </a:rPr>
              <a:t>phê</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bình</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E5201EBF-57FA-46DD-B930-5B15CFDDA064}"/>
              </a:ext>
            </a:extLst>
          </p:cNvPr>
          <p:cNvSpPr txBox="1"/>
          <p:nvPr/>
        </p:nvSpPr>
        <p:spPr>
          <a:xfrm>
            <a:off x="609600" y="1646154"/>
            <a:ext cx="17068800" cy="8139146"/>
          </a:xfrm>
          <a:prstGeom prst="rect">
            <a:avLst/>
          </a:prstGeom>
        </p:spPr>
        <p:txBody>
          <a:bodyPr wrap="square" lIns="0" tIns="0" rIns="0" bIns="0" rtlCol="0" anchor="t">
            <a:noAutofit/>
          </a:bodyPr>
          <a:lstStyle/>
          <a:p>
            <a:pPr marL="269875">
              <a:lnSpc>
                <a:spcPct val="150000"/>
              </a:lnSpc>
            </a:pPr>
            <a:r>
              <a:rPr lang="en-US" sz="3700" dirty="0" err="1">
                <a:latin typeface="Times New Roman" panose="02020603050405020304" pitchFamily="18" charset="0"/>
                <a:cs typeface="Times New Roman" panose="02020603050405020304" pitchFamily="18" charset="0"/>
                <a:sym typeface="+mn-ea"/>
              </a:rPr>
              <a:t>Mỗi</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thành</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phần</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trong</a:t>
            </a:r>
            <a:r>
              <a:rPr lang="en-US" sz="3700" dirty="0">
                <a:latin typeface="Times New Roman" panose="02020603050405020304" pitchFamily="18" charset="0"/>
                <a:cs typeface="Times New Roman" panose="02020603050405020304" pitchFamily="18" charset="0"/>
                <a:sym typeface="+mn-ea"/>
              </a:rPr>
              <a:t> module </a:t>
            </a:r>
            <a:r>
              <a:rPr lang="en-US" sz="3700" dirty="0" err="1">
                <a:latin typeface="Times New Roman" panose="02020603050405020304" pitchFamily="18" charset="0"/>
                <a:cs typeface="Times New Roman" panose="02020603050405020304" pitchFamily="18" charset="0"/>
                <a:sym typeface="+mn-ea"/>
              </a:rPr>
              <a:t>phê</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bình</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sẽ</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được</a:t>
            </a:r>
            <a:r>
              <a:rPr lang="en-US" sz="3700" dirty="0">
                <a:latin typeface="Times New Roman" panose="02020603050405020304" pitchFamily="18" charset="0"/>
                <a:cs typeface="Times New Roman" panose="02020603050405020304" pitchFamily="18" charset="0"/>
                <a:sym typeface="+mn-ea"/>
              </a:rPr>
              <a:t> prompting </a:t>
            </a:r>
            <a:r>
              <a:rPr lang="en-US" sz="3700" dirty="0" err="1">
                <a:latin typeface="Times New Roman" panose="02020603050405020304" pitchFamily="18" charset="0"/>
                <a:cs typeface="Times New Roman" panose="02020603050405020304" pitchFamily="18" charset="0"/>
                <a:sym typeface="+mn-ea"/>
              </a:rPr>
              <a:t>phù</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hợp</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với</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từng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nhiệm</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vụ</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của</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nó</a:t>
            </a:r>
            <a:r>
              <a:rPr lang="en-US" sz="3700" dirty="0">
                <a:latin typeface="Times New Roman" panose="02020603050405020304" pitchFamily="18" charset="0"/>
                <a:cs typeface="Times New Roman" panose="02020603050405020304" pitchFamily="18" charset="0"/>
                <a:sym typeface="+mn-ea"/>
              </a:rPr>
              <a:t>:</a:t>
            </a:r>
          </a:p>
          <a:p>
            <a:pPr marL="841375" indent="-571500">
              <a:lnSpc>
                <a:spcPct val="150000"/>
              </a:lnSpc>
              <a:buFont typeface="Arial" panose="020B0604020202020204" pitchFamily="34" charset="0"/>
              <a:buChar char="•"/>
            </a:pPr>
            <a:r>
              <a:rPr lang="en-US" sz="3700" dirty="0">
                <a:latin typeface="Times New Roman" panose="02020603050405020304" pitchFamily="18" charset="0"/>
                <a:cs typeface="Times New Roman" panose="02020603050405020304" pitchFamily="18" charset="0"/>
                <a:sym typeface="+mn-ea"/>
              </a:rPr>
              <a:t>Agent: </a:t>
            </a:r>
            <a:r>
              <a:rPr lang="en-US" sz="3700" dirty="0" err="1">
                <a:latin typeface="Times New Roman" panose="02020603050405020304" pitchFamily="18" charset="0"/>
                <a:cs typeface="Times New Roman" panose="02020603050405020304" pitchFamily="18" charset="0"/>
                <a:sym typeface="+mn-ea"/>
              </a:rPr>
              <a:t>Dự</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đoán</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câu</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hỏi</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truy</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xuất</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nguồn</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tài</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liệu</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nào</a:t>
            </a:r>
            <a:endParaRPr lang="en-US" sz="3700" dirty="0">
              <a:latin typeface="Times New Roman" panose="02020603050405020304" pitchFamily="18" charset="0"/>
              <a:cs typeface="Times New Roman" panose="02020603050405020304" pitchFamily="18" charset="0"/>
              <a:sym typeface="+mn-ea"/>
            </a:endParaRPr>
          </a:p>
          <a:p>
            <a:pPr marL="841375" indent="-571500">
              <a:lnSpc>
                <a:spcPct val="150000"/>
              </a:lnSpc>
              <a:buFont typeface="Arial" panose="020B0604020202020204" pitchFamily="34" charset="0"/>
              <a:buChar char="•"/>
            </a:pPr>
            <a:r>
              <a:rPr lang="en-US" sz="3700" dirty="0">
                <a:latin typeface="Times New Roman" panose="02020603050405020304" pitchFamily="18" charset="0"/>
                <a:cs typeface="Times New Roman" panose="02020603050405020304" pitchFamily="18" charset="0"/>
                <a:sym typeface="+mn-ea"/>
              </a:rPr>
              <a:t>Generator: </a:t>
            </a:r>
            <a:r>
              <a:rPr lang="en-US" sz="3700" dirty="0" err="1">
                <a:latin typeface="Times New Roman" panose="02020603050405020304" pitchFamily="18" charset="0"/>
                <a:cs typeface="Times New Roman" panose="02020603050405020304" pitchFamily="18" charset="0"/>
                <a:sym typeface="+mn-ea"/>
              </a:rPr>
              <a:t>Tạo</a:t>
            </a:r>
            <a:r>
              <a:rPr lang="en-US" sz="3700" dirty="0">
                <a:latin typeface="Times New Roman" panose="02020603050405020304" pitchFamily="18" charset="0"/>
                <a:cs typeface="Times New Roman" panose="02020603050405020304" pitchFamily="18" charset="0"/>
                <a:sym typeface="+mn-ea"/>
              </a:rPr>
              <a:t> ra </a:t>
            </a:r>
            <a:r>
              <a:rPr lang="en-US" sz="3700" dirty="0" err="1">
                <a:latin typeface="Times New Roman" panose="02020603050405020304" pitchFamily="18" charset="0"/>
                <a:cs typeface="Times New Roman" panose="02020603050405020304" pitchFamily="18" charset="0"/>
                <a:sym typeface="+mn-ea"/>
              </a:rPr>
              <a:t>câu</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trả</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lời</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dựa</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vào</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tài</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liệu</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được</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truy</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xuất</a:t>
            </a:r>
            <a:endParaRPr lang="en-US" sz="3700" dirty="0">
              <a:latin typeface="Times New Roman" panose="02020603050405020304" pitchFamily="18" charset="0"/>
              <a:cs typeface="Times New Roman" panose="02020603050405020304" pitchFamily="18" charset="0"/>
              <a:sym typeface="+mn-ea"/>
            </a:endParaRPr>
          </a:p>
          <a:p>
            <a:pPr marL="841375" indent="-571500">
              <a:lnSpc>
                <a:spcPct val="150000"/>
              </a:lnSpc>
              <a:buFont typeface="Arial" panose="020B0604020202020204" pitchFamily="34" charset="0"/>
              <a:buChar char="•"/>
            </a:pPr>
            <a:r>
              <a:rPr lang="en-US" sz="3700" dirty="0">
                <a:latin typeface="Times New Roman" panose="02020603050405020304" pitchFamily="18" charset="0"/>
                <a:cs typeface="Times New Roman" panose="02020603050405020304" pitchFamily="18" charset="0"/>
                <a:sym typeface="+mn-ea"/>
              </a:rPr>
              <a:t>Validator: </a:t>
            </a:r>
            <a:r>
              <a:rPr lang="en-US" sz="3700" dirty="0" err="1">
                <a:latin typeface="Times New Roman" panose="02020603050405020304" pitchFamily="18" charset="0"/>
                <a:cs typeface="Times New Roman" panose="02020603050405020304" pitchFamily="18" charset="0"/>
                <a:sym typeface="+mn-ea"/>
              </a:rPr>
              <a:t>Quyết</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định</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câu</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trả</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lời</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có</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đúng</a:t>
            </a:r>
            <a:r>
              <a:rPr lang="en-US" sz="3700" dirty="0">
                <a:latin typeface="Times New Roman" panose="02020603050405020304" pitchFamily="18" charset="0"/>
                <a:cs typeface="Times New Roman" panose="02020603050405020304" pitchFamily="18" charset="0"/>
                <a:sym typeface="+mn-ea"/>
              </a:rPr>
              <a:t> hay </a:t>
            </a:r>
            <a:r>
              <a:rPr lang="en-US" sz="3700" dirty="0" err="1">
                <a:latin typeface="Times New Roman" panose="02020603050405020304" pitchFamily="18" charset="0"/>
                <a:cs typeface="Times New Roman" panose="02020603050405020304" pitchFamily="18" charset="0"/>
                <a:sym typeface="+mn-ea"/>
              </a:rPr>
              <a:t>không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Nhiệm</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vụ</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nhị</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phân</a:t>
            </a:r>
            <a:endParaRPr lang="en-US" sz="3700" dirty="0">
              <a:latin typeface="Times New Roman" panose="02020603050405020304" pitchFamily="18" charset="0"/>
              <a:cs typeface="Times New Roman" panose="02020603050405020304" pitchFamily="18" charset="0"/>
              <a:sym typeface="+mn-ea"/>
            </a:endParaRPr>
          </a:p>
          <a:p>
            <a:pPr marL="841375" indent="-571500">
              <a:lnSpc>
                <a:spcPct val="150000"/>
              </a:lnSpc>
              <a:buFont typeface="Arial" panose="020B0604020202020204" pitchFamily="34" charset="0"/>
              <a:buChar char="•"/>
            </a:pPr>
            <a:r>
              <a:rPr lang="en-US" sz="3700" dirty="0">
                <a:latin typeface="Times New Roman" panose="02020603050405020304" pitchFamily="18" charset="0"/>
                <a:cs typeface="Times New Roman" panose="02020603050405020304" pitchFamily="18" charset="0"/>
                <a:sym typeface="+mn-ea"/>
              </a:rPr>
              <a:t>Commentor: </a:t>
            </a:r>
            <a:r>
              <a:rPr lang="en-US" sz="3700" dirty="0" err="1">
                <a:latin typeface="Times New Roman" panose="02020603050405020304" pitchFamily="18" charset="0"/>
                <a:cs typeface="Times New Roman" panose="02020603050405020304" pitchFamily="18" charset="0"/>
                <a:sym typeface="+mn-ea"/>
              </a:rPr>
              <a:t>Nếu</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câu</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hỏi</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chưa</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đúng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thì</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bình</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luận</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phản</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hồi</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cho</a:t>
            </a:r>
            <a:r>
              <a:rPr lang="en-US" sz="3700" dirty="0">
                <a:latin typeface="Times New Roman" panose="02020603050405020304" pitchFamily="18" charset="0"/>
                <a:cs typeface="Times New Roman" panose="02020603050405020304" pitchFamily="18" charset="0"/>
                <a:sym typeface="+mn-ea"/>
              </a:rPr>
              <a:t> Agent</a:t>
            </a:r>
          </a:p>
          <a:p>
            <a:pPr marL="269875">
              <a:lnSpc>
                <a:spcPct val="150000"/>
              </a:lnSpc>
            </a:pPr>
            <a:r>
              <a:rPr lang="en-US" sz="3700" dirty="0" err="1">
                <a:latin typeface="Times New Roman" panose="02020603050405020304" pitchFamily="18" charset="0"/>
                <a:cs typeface="Times New Roman" panose="02020603050405020304" pitchFamily="18" charset="0"/>
                <a:sym typeface="+mn-ea"/>
              </a:rPr>
              <a:t>Quá</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trình</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này</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lặp</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đi</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lặp</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lại</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cho</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tới</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hết</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vòng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lặp</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hoặc</a:t>
            </a:r>
            <a:r>
              <a:rPr lang="en-US" sz="3700" dirty="0">
                <a:latin typeface="Times New Roman" panose="02020603050405020304" pitchFamily="18" charset="0"/>
                <a:cs typeface="Times New Roman" panose="02020603050405020304" pitchFamily="18" charset="0"/>
                <a:sym typeface="+mn-ea"/>
              </a:rPr>
              <a:t> valid = yes </a:t>
            </a:r>
          </a:p>
        </p:txBody>
      </p:sp>
      <p:sp>
        <p:nvSpPr>
          <p:cNvPr id="4" name="Slide Number Placeholder 3">
            <a:extLst>
              <a:ext uri="{FF2B5EF4-FFF2-40B4-BE49-F238E27FC236}">
                <a16:creationId xmlns:a16="http://schemas.microsoft.com/office/drawing/2014/main" id="{E4B3394A-8A15-480A-A15B-9E70C6C5620E}"/>
              </a:ext>
            </a:extLst>
          </p:cNvPr>
          <p:cNvSpPr>
            <a:spLocks noGrp="1"/>
          </p:cNvSpPr>
          <p:nvPr>
            <p:ph type="sldNum" sz="quarter" idx="12"/>
          </p:nvPr>
        </p:nvSpPr>
        <p:spPr/>
        <p:txBody>
          <a:bodyPr/>
          <a:lstStyle/>
          <a:p>
            <a:fld id="{B6F15528-21DE-4FAA-801E-634DDDAF4B2B}" type="slidenum">
              <a:rPr lang="en-US" smtClean="0"/>
              <a:t>41</a:t>
            </a:fld>
            <a:endParaRPr lang="en-US"/>
          </a:p>
        </p:txBody>
      </p:sp>
    </p:spTree>
    <p:extLst>
      <p:ext uri="{BB962C8B-B14F-4D97-AF65-F5344CB8AC3E}">
        <p14:creationId xmlns:p14="http://schemas.microsoft.com/office/powerpoint/2010/main" val="38093691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317056" y="1505558"/>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69164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4.6 </a:t>
            </a:r>
            <a:r>
              <a:rPr lang="en-US" sz="5600" b="1" dirty="0">
                <a:latin typeface="Times New Roman" panose="02020603050405020304" pitchFamily="18" charset="0"/>
                <a:cs typeface="Times New Roman" panose="02020603050405020304" pitchFamily="18" charset="0"/>
                <a:sym typeface="+mn-ea"/>
              </a:rPr>
              <a:t>So </a:t>
            </a:r>
            <a:r>
              <a:rPr lang="en-US" sz="5600" b="1" dirty="0" err="1">
                <a:latin typeface="Times New Roman" panose="02020603050405020304" pitchFamily="18" charset="0"/>
                <a:cs typeface="Times New Roman" panose="02020603050405020304" pitchFamily="18" charset="0"/>
                <a:sym typeface="+mn-ea"/>
              </a:rPr>
              <a:t>sánh</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và</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đánh</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giá</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5619D94-E3B0-4D49-8273-55EB8E4FF241}"/>
              </a:ext>
            </a:extLst>
          </p:cNvPr>
          <p:cNvSpPr txBox="1"/>
          <p:nvPr/>
        </p:nvSpPr>
        <p:spPr>
          <a:xfrm>
            <a:off x="609600" y="1529371"/>
            <a:ext cx="17068800" cy="8139146"/>
          </a:xfrm>
          <a:prstGeom prst="rect">
            <a:avLst/>
          </a:prstGeom>
        </p:spPr>
        <p:txBody>
          <a:bodyPr wrap="square" lIns="0" tIns="0" rIns="0" bIns="0" rtlCol="0" anchor="t">
            <a:noAutofit/>
          </a:bodyPr>
          <a:lstStyle/>
          <a:p>
            <a:pPr marL="841375" indent="-571500">
              <a:lnSpc>
                <a:spcPct val="150000"/>
              </a:lnSpc>
              <a:buFont typeface="Arial" panose="020B0604020202020204" pitchFamily="34" charset="0"/>
              <a:buChar char="•"/>
            </a:pPr>
            <a:r>
              <a:rPr lang="en-US" sz="3700" b="1" dirty="0" err="1">
                <a:latin typeface="Times New Roman" panose="02020603050405020304" pitchFamily="18" charset="0"/>
                <a:cs typeface="Times New Roman" panose="02020603050405020304" pitchFamily="18" charset="0"/>
                <a:sym typeface="+mn-ea"/>
              </a:rPr>
              <a:t>Tập</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dữ</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liệu</a:t>
            </a:r>
            <a:endParaRPr lang="en-US" sz="3700" b="1" dirty="0">
              <a:latin typeface="Times New Roman" panose="02020603050405020304" pitchFamily="18" charset="0"/>
              <a:cs typeface="Times New Roman" panose="02020603050405020304" pitchFamily="18" charset="0"/>
              <a:sym typeface="+mn-ea"/>
            </a:endParaRPr>
          </a:p>
          <a:p>
            <a:pPr marL="269875">
              <a:lnSpc>
                <a:spcPct val="150000"/>
              </a:lnSpc>
            </a:pPr>
            <a:r>
              <a:rPr lang="en-US" sz="3700" dirty="0" err="1">
                <a:latin typeface="Times New Roman" panose="02020603050405020304" pitchFamily="18" charset="0"/>
                <a:cs typeface="Times New Roman" panose="02020603050405020304" pitchFamily="18" charset="0"/>
                <a:sym typeface="+mn-ea"/>
              </a:rPr>
              <a:t>Dựa</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vào</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sổ</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tay</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sinh</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viên</a:t>
            </a:r>
            <a:r>
              <a:rPr lang="en-US" sz="3700" dirty="0">
                <a:latin typeface="Times New Roman" panose="02020603050405020304" pitchFamily="18" charset="0"/>
                <a:cs typeface="Times New Roman" panose="02020603050405020304" pitchFamily="18" charset="0"/>
                <a:sym typeface="+mn-ea"/>
              </a:rPr>
              <a:t> 2024 </a:t>
            </a:r>
            <a:r>
              <a:rPr lang="en-US" sz="3700" dirty="0" err="1">
                <a:latin typeface="Times New Roman" panose="02020603050405020304" pitchFamily="18" charset="0"/>
                <a:cs typeface="Times New Roman" panose="02020603050405020304" pitchFamily="18" charset="0"/>
                <a:sym typeface="+mn-ea"/>
              </a:rPr>
              <a:t>để</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tạo</a:t>
            </a:r>
            <a:r>
              <a:rPr lang="en-US" sz="3700" dirty="0">
                <a:latin typeface="Times New Roman" panose="02020603050405020304" pitchFamily="18" charset="0"/>
                <a:cs typeface="Times New Roman" panose="02020603050405020304" pitchFamily="18" charset="0"/>
                <a:sym typeface="+mn-ea"/>
              </a:rPr>
              <a:t> ra </a:t>
            </a:r>
            <a:r>
              <a:rPr lang="en-US" sz="3700" dirty="0" err="1">
                <a:latin typeface="Times New Roman" panose="02020603050405020304" pitchFamily="18" charset="0"/>
                <a:cs typeface="Times New Roman" panose="02020603050405020304" pitchFamily="18" charset="0"/>
                <a:sym typeface="+mn-ea"/>
              </a:rPr>
              <a:t>các</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cặp</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câu</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hỏi</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và</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câu</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trả</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lời</a:t>
            </a:r>
            <a:r>
              <a:rPr lang="en-US" sz="3700" dirty="0">
                <a:latin typeface="Times New Roman" panose="02020603050405020304" pitchFamily="18" charset="0"/>
                <a:cs typeface="Times New Roman" panose="02020603050405020304" pitchFamily="18" charset="0"/>
                <a:sym typeface="+mn-ea"/>
              </a:rPr>
              <a:t>.</a:t>
            </a:r>
          </a:p>
          <a:p>
            <a:pPr marL="269875">
              <a:lnSpc>
                <a:spcPct val="150000"/>
              </a:lnSpc>
            </a:pPr>
            <a:r>
              <a:rPr lang="en-US" sz="3700" dirty="0" err="1">
                <a:latin typeface="Times New Roman" panose="02020603050405020304" pitchFamily="18" charset="0"/>
                <a:cs typeface="Times New Roman" panose="02020603050405020304" pitchFamily="18" charset="0"/>
                <a:sym typeface="+mn-ea"/>
              </a:rPr>
              <a:t>Kết</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quả</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tạo</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được</a:t>
            </a:r>
            <a:r>
              <a:rPr lang="en-US" sz="3700" dirty="0">
                <a:latin typeface="Times New Roman" panose="02020603050405020304" pitchFamily="18" charset="0"/>
                <a:cs typeface="Times New Roman" panose="02020603050405020304" pitchFamily="18" charset="0"/>
                <a:sym typeface="+mn-ea"/>
              </a:rPr>
              <a:t> 543 </a:t>
            </a:r>
            <a:r>
              <a:rPr lang="en-US" sz="3700" dirty="0" err="1">
                <a:latin typeface="Times New Roman" panose="02020603050405020304" pitchFamily="18" charset="0"/>
                <a:cs typeface="Times New Roman" panose="02020603050405020304" pitchFamily="18" charset="0"/>
                <a:sym typeface="+mn-ea"/>
              </a:rPr>
              <a:t>cặp</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câu</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hỏi</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và</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câu</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trả</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lời</a:t>
            </a:r>
            <a:endParaRPr lang="en-US" sz="3700" dirty="0">
              <a:latin typeface="Times New Roman" panose="02020603050405020304" pitchFamily="18" charset="0"/>
              <a:cs typeface="Times New Roman" panose="02020603050405020304" pitchFamily="18" charset="0"/>
              <a:sym typeface="+mn-ea"/>
            </a:endParaRPr>
          </a:p>
          <a:p>
            <a:pPr marL="841375" indent="-571500">
              <a:lnSpc>
                <a:spcPct val="150000"/>
              </a:lnSpc>
              <a:buFont typeface="Arial" panose="020B0604020202020204" pitchFamily="34" charset="0"/>
              <a:buChar char="•"/>
            </a:pPr>
            <a:r>
              <a:rPr lang="en-US" sz="3700" b="1" dirty="0" err="1">
                <a:latin typeface="Times New Roman" panose="02020603050405020304" pitchFamily="18" charset="0"/>
                <a:cs typeface="Times New Roman" panose="02020603050405020304" pitchFamily="18" charset="0"/>
                <a:sym typeface="+mn-ea"/>
              </a:rPr>
              <a:t>Đánh</a:t>
            </a:r>
            <a:r>
              <a:rPr lang="en-US" sz="3700" b="1" dirty="0">
                <a:latin typeface="Times New Roman" panose="02020603050405020304" pitchFamily="18" charset="0"/>
                <a:cs typeface="Times New Roman" panose="02020603050405020304" pitchFamily="18" charset="0"/>
                <a:sym typeface="+mn-ea"/>
              </a:rPr>
              <a:t> </a:t>
            </a:r>
            <a:r>
              <a:rPr lang="en-US" sz="3700" b="1" dirty="0" err="1">
                <a:latin typeface="Times New Roman" panose="02020603050405020304" pitchFamily="18" charset="0"/>
                <a:cs typeface="Times New Roman" panose="02020603050405020304" pitchFamily="18" charset="0"/>
                <a:sym typeface="+mn-ea"/>
              </a:rPr>
              <a:t>giá</a:t>
            </a:r>
            <a:endParaRPr lang="en-US" sz="3700" b="1" dirty="0">
              <a:latin typeface="Times New Roman" panose="02020603050405020304" pitchFamily="18" charset="0"/>
              <a:cs typeface="Times New Roman" panose="02020603050405020304" pitchFamily="18" charset="0"/>
              <a:sym typeface="+mn-ea"/>
            </a:endParaRPr>
          </a:p>
          <a:p>
            <a:pPr marL="269875">
              <a:lnSpc>
                <a:spcPct val="150000"/>
              </a:lnSpc>
            </a:pPr>
            <a:r>
              <a:rPr lang="en-US" sz="3700" dirty="0" err="1">
                <a:latin typeface="Times New Roman" panose="02020603050405020304" pitchFamily="18" charset="0"/>
                <a:cs typeface="Times New Roman" panose="02020603050405020304" pitchFamily="18" charset="0"/>
                <a:sym typeface="+mn-ea"/>
              </a:rPr>
              <a:t>Chúng</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em</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sẽ</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đánh</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giá</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trên</a:t>
            </a:r>
            <a:r>
              <a:rPr lang="en-US" sz="3700" dirty="0">
                <a:latin typeface="Times New Roman" panose="02020603050405020304" pitchFamily="18" charset="0"/>
                <a:cs typeface="Times New Roman" panose="02020603050405020304" pitchFamily="18" charset="0"/>
                <a:sym typeface="+mn-ea"/>
              </a:rPr>
              <a:t> 3 </a:t>
            </a:r>
            <a:r>
              <a:rPr lang="en-US" sz="3700" dirty="0" err="1">
                <a:latin typeface="Times New Roman" panose="02020603050405020304" pitchFamily="18" charset="0"/>
                <a:cs typeface="Times New Roman" panose="02020603050405020304" pitchFamily="18" charset="0"/>
                <a:sym typeface="+mn-ea"/>
              </a:rPr>
              <a:t>kiến</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trúc</a:t>
            </a:r>
            <a:r>
              <a:rPr lang="en-US" sz="3700" dirty="0">
                <a:latin typeface="Times New Roman" panose="02020603050405020304" pitchFamily="18" charset="0"/>
                <a:cs typeface="Times New Roman" panose="02020603050405020304" pitchFamily="18" charset="0"/>
                <a:sym typeface="+mn-ea"/>
              </a:rPr>
              <a:t>:</a:t>
            </a:r>
          </a:p>
          <a:p>
            <a:pPr marL="841375" indent="-571500">
              <a:lnSpc>
                <a:spcPct val="150000"/>
              </a:lnSpc>
              <a:buFont typeface="Arial" panose="020B0604020202020204" pitchFamily="34" charset="0"/>
              <a:buChar char="•"/>
            </a:pPr>
            <a:r>
              <a:rPr lang="en-US" sz="3700" dirty="0" err="1">
                <a:latin typeface="Times New Roman" panose="02020603050405020304" pitchFamily="18" charset="0"/>
                <a:cs typeface="Times New Roman" panose="02020603050405020304" pitchFamily="18" charset="0"/>
                <a:sym typeface="+mn-ea"/>
              </a:rPr>
              <a:t>Toàn</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bộ</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kiến</a:t>
            </a:r>
            <a:r>
              <a:rPr lang="en-US" sz="3700" dirty="0">
                <a:latin typeface="Times New Roman" panose="02020603050405020304" pitchFamily="18" charset="0"/>
                <a:cs typeface="Times New Roman" panose="02020603050405020304" pitchFamily="18" charset="0"/>
                <a:sym typeface="+mn-ea"/>
              </a:rPr>
              <a:t> </a:t>
            </a:r>
            <a:r>
              <a:rPr lang="en-US" sz="3700" dirty="0" err="1">
                <a:latin typeface="Times New Roman" panose="02020603050405020304" pitchFamily="18" charset="0"/>
                <a:cs typeface="Times New Roman" panose="02020603050405020304" pitchFamily="18" charset="0"/>
                <a:sym typeface="+mn-ea"/>
              </a:rPr>
              <a:t>trúc</a:t>
            </a:r>
            <a:endParaRPr lang="en-US" sz="3700" dirty="0">
              <a:latin typeface="Times New Roman" panose="02020603050405020304" pitchFamily="18" charset="0"/>
              <a:cs typeface="Times New Roman" panose="02020603050405020304" pitchFamily="18" charset="0"/>
              <a:sym typeface="+mn-ea"/>
            </a:endParaRPr>
          </a:p>
          <a:p>
            <a:pPr marL="841375" indent="-571500">
              <a:lnSpc>
                <a:spcPct val="150000"/>
              </a:lnSpc>
              <a:buFont typeface="Arial" panose="020B0604020202020204" pitchFamily="34" charset="0"/>
              <a:buChar char="•"/>
            </a:pPr>
            <a:r>
              <a:rPr lang="en-US" sz="3700" dirty="0">
                <a:latin typeface="Times New Roman" panose="02020603050405020304" pitchFamily="18" charset="0"/>
                <a:cs typeface="Times New Roman" panose="02020603050405020304" pitchFamily="18" charset="0"/>
                <a:sym typeface="+mn-ea"/>
              </a:rPr>
              <a:t>RAG</a:t>
            </a:r>
          </a:p>
          <a:p>
            <a:pPr marL="841375" indent="-571500">
              <a:lnSpc>
                <a:spcPct val="150000"/>
              </a:lnSpc>
              <a:buFont typeface="Arial" panose="020B0604020202020204" pitchFamily="34" charset="0"/>
              <a:buChar char="•"/>
            </a:pPr>
            <a:r>
              <a:rPr lang="en-US" sz="3700" dirty="0">
                <a:latin typeface="Times New Roman" panose="02020603050405020304" pitchFamily="18" charset="0"/>
                <a:cs typeface="Times New Roman" panose="02020603050405020304" pitchFamily="18" charset="0"/>
                <a:sym typeface="+mn-ea"/>
              </a:rPr>
              <a:t>GRAG</a:t>
            </a:r>
          </a:p>
        </p:txBody>
      </p:sp>
      <p:sp>
        <p:nvSpPr>
          <p:cNvPr id="4" name="Slide Number Placeholder 3">
            <a:extLst>
              <a:ext uri="{FF2B5EF4-FFF2-40B4-BE49-F238E27FC236}">
                <a16:creationId xmlns:a16="http://schemas.microsoft.com/office/drawing/2014/main" id="{A45501C9-7EA6-4712-9C4D-FBB8578B4A57}"/>
              </a:ext>
            </a:extLst>
          </p:cNvPr>
          <p:cNvSpPr>
            <a:spLocks noGrp="1"/>
          </p:cNvSpPr>
          <p:nvPr>
            <p:ph type="sldNum" sz="quarter" idx="12"/>
          </p:nvPr>
        </p:nvSpPr>
        <p:spPr/>
        <p:txBody>
          <a:bodyPr/>
          <a:lstStyle/>
          <a:p>
            <a:fld id="{B6F15528-21DE-4FAA-801E-634DDDAF4B2B}" type="slidenum">
              <a:rPr lang="en-US" smtClean="0"/>
              <a:t>42</a:t>
            </a:fld>
            <a:endParaRPr lang="en-US"/>
          </a:p>
        </p:txBody>
      </p:sp>
    </p:spTree>
    <p:extLst>
      <p:ext uri="{BB962C8B-B14F-4D97-AF65-F5344CB8AC3E}">
        <p14:creationId xmlns:p14="http://schemas.microsoft.com/office/powerpoint/2010/main" val="26767486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19200" y="1562100"/>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69164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4.6 </a:t>
            </a:r>
            <a:r>
              <a:rPr lang="en-US" sz="5600" b="1" dirty="0">
                <a:latin typeface="Times New Roman" panose="02020603050405020304" pitchFamily="18" charset="0"/>
                <a:cs typeface="Times New Roman" panose="02020603050405020304" pitchFamily="18" charset="0"/>
                <a:sym typeface="+mn-ea"/>
              </a:rPr>
              <a:t>So </a:t>
            </a:r>
            <a:r>
              <a:rPr lang="en-US" sz="5600" b="1" dirty="0" err="1">
                <a:latin typeface="Times New Roman" panose="02020603050405020304" pitchFamily="18" charset="0"/>
                <a:cs typeface="Times New Roman" panose="02020603050405020304" pitchFamily="18" charset="0"/>
                <a:sym typeface="+mn-ea"/>
              </a:rPr>
              <a:t>sánh</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và</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đánh</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giá</a:t>
            </a:r>
            <a:r>
              <a:rPr lang="en-US" sz="5600" b="1" dirty="0">
                <a:latin typeface="Times New Roman" panose="02020603050405020304" pitchFamily="18" charset="0"/>
                <a:cs typeface="Times New Roman" panose="02020603050405020304" pitchFamily="18" charset="0"/>
                <a:sym typeface="+mn-ea"/>
              </a:rPr>
              <a:t> </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5619D94-E3B0-4D49-8273-55EB8E4FF241}"/>
              </a:ext>
            </a:extLst>
          </p:cNvPr>
          <p:cNvSpPr txBox="1"/>
          <p:nvPr/>
        </p:nvSpPr>
        <p:spPr>
          <a:xfrm>
            <a:off x="533400" y="1271554"/>
            <a:ext cx="17068800" cy="8139146"/>
          </a:xfrm>
          <a:prstGeom prst="rect">
            <a:avLst/>
          </a:prstGeom>
        </p:spPr>
        <p:txBody>
          <a:bodyPr wrap="square" lIns="0" tIns="0" rIns="0" bIns="0" rtlCol="0" anchor="t">
            <a:noAutofit/>
          </a:bodyPr>
          <a:lstStyle/>
          <a:p>
            <a:pPr marL="841375" indent="-571500">
              <a:lnSpc>
                <a:spcPct val="150000"/>
              </a:lnSpc>
              <a:buFont typeface="Arial" panose="020B0604020202020204" pitchFamily="34" charset="0"/>
              <a:buChar char="•"/>
            </a:pPr>
            <a:endParaRPr lang="en-US" sz="4000" dirty="0">
              <a:latin typeface="Times New Roman" panose="02020603050405020304" pitchFamily="18" charset="0"/>
              <a:cs typeface="Times New Roman" panose="02020603050405020304" pitchFamily="18" charset="0"/>
              <a:sym typeface="+mn-ea"/>
            </a:endParaRPr>
          </a:p>
        </p:txBody>
      </p:sp>
      <p:sp>
        <p:nvSpPr>
          <p:cNvPr id="6" name="TextBox 5">
            <a:extLst>
              <a:ext uri="{FF2B5EF4-FFF2-40B4-BE49-F238E27FC236}">
                <a16:creationId xmlns:a16="http://schemas.microsoft.com/office/drawing/2014/main" id="{905E05BA-52C5-4178-94E3-FA3428BB94CF}"/>
              </a:ext>
            </a:extLst>
          </p:cNvPr>
          <p:cNvSpPr txBox="1"/>
          <p:nvPr/>
        </p:nvSpPr>
        <p:spPr>
          <a:xfrm>
            <a:off x="685800" y="1423954"/>
            <a:ext cx="17068800" cy="8139146"/>
          </a:xfrm>
          <a:prstGeom prst="rect">
            <a:avLst/>
          </a:prstGeom>
        </p:spPr>
        <p:txBody>
          <a:bodyPr wrap="square" lIns="0" tIns="0" rIns="0" bIns="0" rtlCol="0" anchor="t">
            <a:noAutofit/>
          </a:bodyPr>
          <a:lstStyle/>
          <a:p>
            <a:pPr algn="just">
              <a:lnSpc>
                <a:spcPct val="150000"/>
              </a:lnSpc>
            </a:pPr>
            <a:r>
              <a:rPr lang="en-US" sz="37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Sử</a:t>
            </a:r>
            <a:r>
              <a:rPr lang="en-US" sz="37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7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dụn</a:t>
            </a:r>
            <a:r>
              <a:rPr lang="en-US" sz="37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g</a:t>
            </a:r>
            <a:r>
              <a:rPr lang="en-US" sz="37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3 </a:t>
            </a:r>
            <a:r>
              <a:rPr lang="en-US" sz="37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mô</a:t>
            </a:r>
            <a:r>
              <a:rPr lang="en-US" sz="37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37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hình</a:t>
            </a:r>
            <a:r>
              <a:rPr lang="en-US" sz="37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37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nhúng</a:t>
            </a:r>
            <a:r>
              <a:rPr lang="en-US" sz="37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37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sau</a:t>
            </a:r>
            <a:r>
              <a:rPr lang="en-US" sz="37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37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457200" indent="-457200" algn="just">
              <a:lnSpc>
                <a:spcPct val="150000"/>
              </a:lnSpc>
              <a:buFont typeface="Arial" panose="020B0604020202020204" pitchFamily="34" charset="0"/>
              <a:buChar char="•"/>
            </a:pPr>
            <a:r>
              <a:rPr lang="en-US" sz="37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dangvantuan</a:t>
            </a:r>
            <a:r>
              <a:rPr lang="en-US" sz="37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3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dang</a:t>
            </a:r>
            <a:r>
              <a:rPr lang="en-US" sz="3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a:t>
            </a:r>
            <a:r>
              <a:rPr lang="vi-VN" sz="3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antuan_vietnamese_document-embedding</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p>
            <a:pPr marL="457200" indent="-457200" algn="just">
              <a:lnSpc>
                <a:spcPct val="150000"/>
              </a:lnSpc>
              <a:buFont typeface="Arial" panose="020B0604020202020204" pitchFamily="34" charset="0"/>
              <a:buChar char="•"/>
            </a:pPr>
            <a:r>
              <a:rPr lang="en-US" sz="37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infloat</a:t>
            </a:r>
            <a:r>
              <a:rPr lang="en-US" sz="37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3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intfloat_multilingual-e5-large-instruct</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p>
            <a:pPr marL="457200" indent="-457200" algn="just">
              <a:lnSpc>
                <a:spcPct val="150000"/>
              </a:lnSpc>
              <a:buFont typeface="Arial" panose="020B0604020202020204" pitchFamily="34" charset="0"/>
              <a:buChar char="•"/>
            </a:pPr>
            <a:r>
              <a:rPr lang="en-US" sz="37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alibaba</a:t>
            </a:r>
            <a:r>
              <a:rPr lang="en-US" sz="37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US" sz="37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Alibaba-</a:t>
            </a:r>
            <a:r>
              <a:rPr lang="en-US" sz="3700" dirty="0" err="1">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NLP_gte</a:t>
            </a:r>
            <a:r>
              <a:rPr lang="en-US"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-multilingual-base</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graphicFrame>
        <p:nvGraphicFramePr>
          <p:cNvPr id="4" name="Table 3">
            <a:extLst>
              <a:ext uri="{FF2B5EF4-FFF2-40B4-BE49-F238E27FC236}">
                <a16:creationId xmlns:a16="http://schemas.microsoft.com/office/drawing/2014/main" id="{3AD64A08-F6A5-4A23-943D-0A97E3B36C72}"/>
              </a:ext>
            </a:extLst>
          </p:cNvPr>
          <p:cNvGraphicFramePr>
            <a:graphicFrameLocks noGrp="1"/>
          </p:cNvGraphicFramePr>
          <p:nvPr>
            <p:extLst>
              <p:ext uri="{D42A27DB-BD31-4B8C-83A1-F6EECF244321}">
                <p14:modId xmlns:p14="http://schemas.microsoft.com/office/powerpoint/2010/main" val="3297677023"/>
              </p:ext>
            </p:extLst>
          </p:nvPr>
        </p:nvGraphicFramePr>
        <p:xfrm>
          <a:off x="381000" y="5011932"/>
          <a:ext cx="13030200" cy="4827929"/>
        </p:xfrm>
        <a:graphic>
          <a:graphicData uri="http://schemas.openxmlformats.org/drawingml/2006/table">
            <a:tbl>
              <a:tblPr firstRow="1" firstCol="1" bandRow="1">
                <a:tableStyleId>{5C22544A-7EE6-4342-B048-85BDC9FD1C3A}</a:tableStyleId>
              </a:tblPr>
              <a:tblGrid>
                <a:gridCol w="5306166">
                  <a:extLst>
                    <a:ext uri="{9D8B030D-6E8A-4147-A177-3AD203B41FA5}">
                      <a16:colId xmlns:a16="http://schemas.microsoft.com/office/drawing/2014/main" val="2066756232"/>
                    </a:ext>
                  </a:extLst>
                </a:gridCol>
                <a:gridCol w="3442948">
                  <a:extLst>
                    <a:ext uri="{9D8B030D-6E8A-4147-A177-3AD203B41FA5}">
                      <a16:colId xmlns:a16="http://schemas.microsoft.com/office/drawing/2014/main" val="2346315464"/>
                    </a:ext>
                  </a:extLst>
                </a:gridCol>
                <a:gridCol w="2007016">
                  <a:extLst>
                    <a:ext uri="{9D8B030D-6E8A-4147-A177-3AD203B41FA5}">
                      <a16:colId xmlns:a16="http://schemas.microsoft.com/office/drawing/2014/main" val="1514094637"/>
                    </a:ext>
                  </a:extLst>
                </a:gridCol>
                <a:gridCol w="2274070">
                  <a:extLst>
                    <a:ext uri="{9D8B030D-6E8A-4147-A177-3AD203B41FA5}">
                      <a16:colId xmlns:a16="http://schemas.microsoft.com/office/drawing/2014/main" val="1576630274"/>
                    </a:ext>
                  </a:extLst>
                </a:gridCol>
              </a:tblGrid>
              <a:tr h="1163302">
                <a:tc>
                  <a:txBody>
                    <a:bodyPr/>
                    <a:lstStyle/>
                    <a:p>
                      <a:pPr marL="457200" algn="l">
                        <a:lnSpc>
                          <a:spcPct val="150000"/>
                        </a:lnSpc>
                      </a:pPr>
                      <a:r>
                        <a:rPr lang="en-US" sz="3700" dirty="0" err="1">
                          <a:effectLst/>
                          <a:latin typeface="Times New Roman" panose="02020603050405020304" pitchFamily="18" charset="0"/>
                          <a:cs typeface="Times New Roman" panose="02020603050405020304" pitchFamily="18" charset="0"/>
                        </a:rPr>
                        <a:t>Kiến</a:t>
                      </a:r>
                      <a:r>
                        <a:rPr lang="en-US" sz="3700" dirty="0">
                          <a:effectLst/>
                          <a:latin typeface="Times New Roman" panose="02020603050405020304" pitchFamily="18" charset="0"/>
                          <a:cs typeface="Times New Roman" panose="02020603050405020304" pitchFamily="18" charset="0"/>
                        </a:rPr>
                        <a:t> </a:t>
                      </a:r>
                      <a:r>
                        <a:rPr lang="en-US" sz="3700" dirty="0" err="1">
                          <a:effectLst/>
                          <a:latin typeface="Times New Roman" panose="02020603050405020304" pitchFamily="18" charset="0"/>
                          <a:cs typeface="Times New Roman" panose="02020603050405020304" pitchFamily="18" charset="0"/>
                        </a:rPr>
                        <a:t>trúc</a:t>
                      </a:r>
                      <a:r>
                        <a:rPr lang="en-US" sz="3700" dirty="0">
                          <a:effectLst/>
                          <a:latin typeface="Times New Roman" panose="02020603050405020304" pitchFamily="18" charset="0"/>
                          <a:cs typeface="Times New Roman" panose="02020603050405020304" pitchFamily="18" charset="0"/>
                        </a:rPr>
                        <a:t>/ </a:t>
                      </a:r>
                      <a:r>
                        <a:rPr lang="en-US" sz="3700" dirty="0" err="1">
                          <a:effectLst/>
                          <a:latin typeface="Times New Roman" panose="02020603050405020304" pitchFamily="18" charset="0"/>
                          <a:cs typeface="Times New Roman" panose="02020603050405020304" pitchFamily="18" charset="0"/>
                        </a:rPr>
                        <a:t>Mô</a:t>
                      </a:r>
                      <a:r>
                        <a:rPr lang="en-US" sz="3700" dirty="0">
                          <a:effectLst/>
                          <a:latin typeface="Times New Roman" panose="02020603050405020304" pitchFamily="18" charset="0"/>
                          <a:cs typeface="Times New Roman" panose="02020603050405020304" pitchFamily="18" charset="0"/>
                        </a:rPr>
                        <a:t> </a:t>
                      </a:r>
                      <a:r>
                        <a:rPr lang="en-US" sz="3700" dirty="0" err="1">
                          <a:effectLst/>
                          <a:latin typeface="Times New Roman" panose="02020603050405020304" pitchFamily="18" charset="0"/>
                          <a:cs typeface="Times New Roman" panose="02020603050405020304" pitchFamily="18" charset="0"/>
                        </a:rPr>
                        <a:t>hình</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8533" marR="48533" marT="0" marB="0"/>
                </a:tc>
                <a:tc>
                  <a:txBody>
                    <a:bodyPr/>
                    <a:lstStyle/>
                    <a:p>
                      <a:pPr algn="l">
                        <a:lnSpc>
                          <a:spcPct val="150000"/>
                        </a:lnSpc>
                      </a:pPr>
                      <a:r>
                        <a:rPr lang="en-US" sz="3700" dirty="0" err="1">
                          <a:effectLst/>
                          <a:latin typeface="Times New Roman" panose="02020603050405020304" pitchFamily="18" charset="0"/>
                          <a:cs typeface="Times New Roman" panose="02020603050405020304" pitchFamily="18" charset="0"/>
                        </a:rPr>
                        <a:t>dangvantuan</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8533" marR="48533" marT="0" marB="0"/>
                </a:tc>
                <a:tc>
                  <a:txBody>
                    <a:bodyPr/>
                    <a:lstStyle/>
                    <a:p>
                      <a:pPr marL="457200" algn="l">
                        <a:lnSpc>
                          <a:spcPct val="150000"/>
                        </a:lnSpc>
                      </a:pPr>
                      <a:r>
                        <a:rPr lang="en-US" sz="3700" dirty="0" err="1">
                          <a:effectLst/>
                          <a:latin typeface="Times New Roman" panose="02020603050405020304" pitchFamily="18" charset="0"/>
                          <a:cs typeface="Times New Roman" panose="02020603050405020304" pitchFamily="18" charset="0"/>
                        </a:rPr>
                        <a:t>infloat</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8533" marR="48533" marT="0" marB="0"/>
                </a:tc>
                <a:tc>
                  <a:txBody>
                    <a:bodyPr/>
                    <a:lstStyle/>
                    <a:p>
                      <a:pPr marL="457200" algn="l">
                        <a:lnSpc>
                          <a:spcPct val="150000"/>
                        </a:lnSpc>
                      </a:pPr>
                      <a:r>
                        <a:rPr lang="en-US" sz="3700" dirty="0" err="1">
                          <a:effectLst/>
                          <a:latin typeface="Times New Roman" panose="02020603050405020304" pitchFamily="18" charset="0"/>
                          <a:cs typeface="Times New Roman" panose="02020603050405020304" pitchFamily="18" charset="0"/>
                        </a:rPr>
                        <a:t>alibaba</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8533" marR="48533" marT="0" marB="0"/>
                </a:tc>
                <a:extLst>
                  <a:ext uri="{0D108BD9-81ED-4DB2-BD59-A6C34878D82A}">
                    <a16:rowId xmlns:a16="http://schemas.microsoft.com/office/drawing/2014/main" val="775589117"/>
                  </a:ext>
                </a:extLst>
              </a:tr>
              <a:tr h="1338023">
                <a:tc>
                  <a:txBody>
                    <a:bodyPr/>
                    <a:lstStyle/>
                    <a:p>
                      <a:pPr marL="457200" algn="l">
                        <a:lnSpc>
                          <a:spcPct val="150000"/>
                        </a:lnSpc>
                      </a:pPr>
                      <a:r>
                        <a:rPr lang="en-US" sz="3700" dirty="0" err="1">
                          <a:effectLst/>
                          <a:latin typeface="Times New Roman" panose="02020603050405020304" pitchFamily="18" charset="0"/>
                          <a:cs typeface="Times New Roman" panose="02020603050405020304" pitchFamily="18" charset="0"/>
                        </a:rPr>
                        <a:t>Toàn</a:t>
                      </a:r>
                      <a:r>
                        <a:rPr lang="en-US" sz="3700" dirty="0">
                          <a:effectLst/>
                          <a:latin typeface="Times New Roman" panose="02020603050405020304" pitchFamily="18" charset="0"/>
                          <a:cs typeface="Times New Roman" panose="02020603050405020304" pitchFamily="18" charset="0"/>
                        </a:rPr>
                        <a:t> </a:t>
                      </a:r>
                      <a:r>
                        <a:rPr lang="en-US" sz="3700" dirty="0" err="1">
                          <a:effectLst/>
                          <a:latin typeface="Times New Roman" panose="02020603050405020304" pitchFamily="18" charset="0"/>
                          <a:cs typeface="Times New Roman" panose="02020603050405020304" pitchFamily="18" charset="0"/>
                        </a:rPr>
                        <a:t>bộ</a:t>
                      </a:r>
                      <a:r>
                        <a:rPr lang="en-US" sz="3700" dirty="0">
                          <a:effectLst/>
                          <a:latin typeface="Times New Roman" panose="02020603050405020304" pitchFamily="18" charset="0"/>
                          <a:cs typeface="Times New Roman" panose="02020603050405020304" pitchFamily="18" charset="0"/>
                        </a:rPr>
                        <a:t> </a:t>
                      </a:r>
                      <a:r>
                        <a:rPr lang="en-US" sz="3700" dirty="0" err="1">
                          <a:effectLst/>
                          <a:latin typeface="Times New Roman" panose="02020603050405020304" pitchFamily="18" charset="0"/>
                          <a:cs typeface="Times New Roman" panose="02020603050405020304" pitchFamily="18" charset="0"/>
                        </a:rPr>
                        <a:t>kiến</a:t>
                      </a:r>
                      <a:r>
                        <a:rPr lang="en-US" sz="3700" dirty="0">
                          <a:effectLst/>
                          <a:latin typeface="Times New Roman" panose="02020603050405020304" pitchFamily="18" charset="0"/>
                          <a:cs typeface="Times New Roman" panose="02020603050405020304" pitchFamily="18" charset="0"/>
                        </a:rPr>
                        <a:t> </a:t>
                      </a:r>
                      <a:r>
                        <a:rPr lang="en-US" sz="3700" dirty="0" err="1">
                          <a:effectLst/>
                          <a:latin typeface="Times New Roman" panose="02020603050405020304" pitchFamily="18" charset="0"/>
                          <a:cs typeface="Times New Roman" panose="02020603050405020304" pitchFamily="18" charset="0"/>
                        </a:rPr>
                        <a:t>trúc</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8533" marR="48533" marT="0" marB="0"/>
                </a:tc>
                <a:tc>
                  <a:txBody>
                    <a:bodyPr/>
                    <a:lstStyle/>
                    <a:p>
                      <a:pPr marL="457200" algn="l">
                        <a:lnSpc>
                          <a:spcPct val="150000"/>
                        </a:lnSpc>
                      </a:pPr>
                      <a:r>
                        <a:rPr lang="en-US" sz="3700" dirty="0">
                          <a:effectLst/>
                          <a:latin typeface="Times New Roman" panose="02020603050405020304" pitchFamily="18" charset="0"/>
                          <a:cs typeface="Times New Roman" panose="02020603050405020304" pitchFamily="18" charset="0"/>
                        </a:rPr>
                        <a:t>0.826</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8533" marR="48533" marT="0" marB="0"/>
                </a:tc>
                <a:tc>
                  <a:txBody>
                    <a:bodyPr/>
                    <a:lstStyle/>
                    <a:p>
                      <a:pPr marL="457200" algn="l">
                        <a:lnSpc>
                          <a:spcPct val="150000"/>
                        </a:lnSpc>
                      </a:pPr>
                      <a:r>
                        <a:rPr lang="en-US" sz="3700" dirty="0">
                          <a:effectLst/>
                          <a:latin typeface="Times New Roman" panose="02020603050405020304" pitchFamily="18" charset="0"/>
                          <a:cs typeface="Times New Roman" panose="02020603050405020304" pitchFamily="18" charset="0"/>
                        </a:rPr>
                        <a:t>0.950</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8533" marR="48533" marT="0" marB="0"/>
                </a:tc>
                <a:tc>
                  <a:txBody>
                    <a:bodyPr/>
                    <a:lstStyle/>
                    <a:p>
                      <a:pPr marL="457200" algn="l">
                        <a:lnSpc>
                          <a:spcPct val="150000"/>
                        </a:lnSpc>
                      </a:pPr>
                      <a:r>
                        <a:rPr lang="en-US" sz="3700" dirty="0">
                          <a:effectLst/>
                          <a:latin typeface="Times New Roman" panose="02020603050405020304" pitchFamily="18" charset="0"/>
                          <a:cs typeface="Times New Roman" panose="02020603050405020304" pitchFamily="18" charset="0"/>
                        </a:rPr>
                        <a:t>0.869</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8533" marR="48533" marT="0" marB="0"/>
                </a:tc>
                <a:extLst>
                  <a:ext uri="{0D108BD9-81ED-4DB2-BD59-A6C34878D82A}">
                    <a16:rowId xmlns:a16="http://schemas.microsoft.com/office/drawing/2014/main" val="1310949756"/>
                  </a:ext>
                </a:extLst>
              </a:tr>
              <a:tr h="1163302">
                <a:tc>
                  <a:txBody>
                    <a:bodyPr/>
                    <a:lstStyle/>
                    <a:p>
                      <a:pPr marL="457200" algn="l">
                        <a:lnSpc>
                          <a:spcPct val="150000"/>
                        </a:lnSpc>
                      </a:pPr>
                      <a:r>
                        <a:rPr lang="en-US" sz="3700" dirty="0" err="1">
                          <a:effectLst/>
                          <a:latin typeface="Times New Roman" panose="02020603050405020304" pitchFamily="18" charset="0"/>
                          <a:cs typeface="Times New Roman" panose="02020603050405020304" pitchFamily="18" charset="0"/>
                        </a:rPr>
                        <a:t>Chỉ</a:t>
                      </a:r>
                      <a:r>
                        <a:rPr lang="en-US" sz="3700" dirty="0">
                          <a:effectLst/>
                          <a:latin typeface="Times New Roman" panose="02020603050405020304" pitchFamily="18" charset="0"/>
                          <a:cs typeface="Times New Roman" panose="02020603050405020304" pitchFamily="18" charset="0"/>
                        </a:rPr>
                        <a:t> </a:t>
                      </a:r>
                      <a:r>
                        <a:rPr lang="en-US" sz="3700" dirty="0" err="1">
                          <a:effectLst/>
                          <a:latin typeface="Times New Roman" panose="02020603050405020304" pitchFamily="18" charset="0"/>
                          <a:cs typeface="Times New Roman" panose="02020603050405020304" pitchFamily="18" charset="0"/>
                        </a:rPr>
                        <a:t>sử</a:t>
                      </a:r>
                      <a:r>
                        <a:rPr lang="en-US" sz="3700" dirty="0">
                          <a:effectLst/>
                          <a:latin typeface="Times New Roman" panose="02020603050405020304" pitchFamily="18" charset="0"/>
                          <a:cs typeface="Times New Roman" panose="02020603050405020304" pitchFamily="18" charset="0"/>
                        </a:rPr>
                        <a:t> </a:t>
                      </a:r>
                      <a:r>
                        <a:rPr lang="en-US" sz="3700" dirty="0" err="1">
                          <a:effectLst/>
                          <a:latin typeface="Times New Roman" panose="02020603050405020304" pitchFamily="18" charset="0"/>
                          <a:cs typeface="Times New Roman" panose="02020603050405020304" pitchFamily="18" charset="0"/>
                        </a:rPr>
                        <a:t>dụng</a:t>
                      </a:r>
                      <a:r>
                        <a:rPr lang="en-US" sz="3700" dirty="0">
                          <a:effectLst/>
                          <a:latin typeface="Times New Roman" panose="02020603050405020304" pitchFamily="18" charset="0"/>
                          <a:cs typeface="Times New Roman" panose="02020603050405020304" pitchFamily="18" charset="0"/>
                        </a:rPr>
                        <a:t> RAG</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8533" marR="48533" marT="0" marB="0"/>
                </a:tc>
                <a:tc>
                  <a:txBody>
                    <a:bodyPr/>
                    <a:lstStyle/>
                    <a:p>
                      <a:pPr marL="457200" algn="l">
                        <a:lnSpc>
                          <a:spcPct val="150000"/>
                        </a:lnSpc>
                      </a:pPr>
                      <a:r>
                        <a:rPr lang="en-US" sz="3700" dirty="0">
                          <a:effectLst/>
                          <a:latin typeface="Times New Roman" panose="02020603050405020304" pitchFamily="18" charset="0"/>
                          <a:cs typeface="Times New Roman" panose="02020603050405020304" pitchFamily="18" charset="0"/>
                        </a:rPr>
                        <a:t>0.756</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8533" marR="48533" marT="0" marB="0"/>
                </a:tc>
                <a:tc>
                  <a:txBody>
                    <a:bodyPr/>
                    <a:lstStyle/>
                    <a:p>
                      <a:pPr marL="457200" algn="l">
                        <a:lnSpc>
                          <a:spcPct val="150000"/>
                        </a:lnSpc>
                      </a:pPr>
                      <a:r>
                        <a:rPr lang="en-US" sz="3700" dirty="0">
                          <a:effectLst/>
                          <a:latin typeface="Times New Roman" panose="02020603050405020304" pitchFamily="18" charset="0"/>
                          <a:cs typeface="Times New Roman" panose="02020603050405020304" pitchFamily="18" charset="0"/>
                        </a:rPr>
                        <a:t>0.936</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8533" marR="48533" marT="0" marB="0"/>
                </a:tc>
                <a:tc>
                  <a:txBody>
                    <a:bodyPr/>
                    <a:lstStyle/>
                    <a:p>
                      <a:pPr marL="457200" algn="l">
                        <a:lnSpc>
                          <a:spcPct val="150000"/>
                        </a:lnSpc>
                      </a:pPr>
                      <a:r>
                        <a:rPr lang="en-US" sz="3700" dirty="0">
                          <a:effectLst/>
                          <a:latin typeface="Times New Roman" panose="02020603050405020304" pitchFamily="18" charset="0"/>
                          <a:cs typeface="Times New Roman" panose="02020603050405020304" pitchFamily="18" charset="0"/>
                        </a:rPr>
                        <a:t>0.824</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8533" marR="48533" marT="0" marB="0"/>
                </a:tc>
                <a:extLst>
                  <a:ext uri="{0D108BD9-81ED-4DB2-BD59-A6C34878D82A}">
                    <a16:rowId xmlns:a16="http://schemas.microsoft.com/office/drawing/2014/main" val="2599553576"/>
                  </a:ext>
                </a:extLst>
              </a:tr>
              <a:tr h="1163302">
                <a:tc>
                  <a:txBody>
                    <a:bodyPr/>
                    <a:lstStyle/>
                    <a:p>
                      <a:pPr marL="457200" algn="l">
                        <a:lnSpc>
                          <a:spcPct val="150000"/>
                        </a:lnSpc>
                      </a:pPr>
                      <a:r>
                        <a:rPr lang="en-US" sz="3700" dirty="0" err="1">
                          <a:effectLst/>
                          <a:latin typeface="Times New Roman" panose="02020603050405020304" pitchFamily="18" charset="0"/>
                          <a:cs typeface="Times New Roman" panose="02020603050405020304" pitchFamily="18" charset="0"/>
                        </a:rPr>
                        <a:t>Chỉ</a:t>
                      </a:r>
                      <a:r>
                        <a:rPr lang="en-US" sz="3700" dirty="0">
                          <a:effectLst/>
                          <a:latin typeface="Times New Roman" panose="02020603050405020304" pitchFamily="18" charset="0"/>
                          <a:cs typeface="Times New Roman" panose="02020603050405020304" pitchFamily="18" charset="0"/>
                        </a:rPr>
                        <a:t> </a:t>
                      </a:r>
                      <a:r>
                        <a:rPr lang="en-US" sz="3700" dirty="0" err="1">
                          <a:effectLst/>
                          <a:latin typeface="Times New Roman" panose="02020603050405020304" pitchFamily="18" charset="0"/>
                          <a:cs typeface="Times New Roman" panose="02020603050405020304" pitchFamily="18" charset="0"/>
                        </a:rPr>
                        <a:t>sử</a:t>
                      </a:r>
                      <a:r>
                        <a:rPr lang="en-US" sz="3700" dirty="0">
                          <a:effectLst/>
                          <a:latin typeface="Times New Roman" panose="02020603050405020304" pitchFamily="18" charset="0"/>
                          <a:cs typeface="Times New Roman" panose="02020603050405020304" pitchFamily="18" charset="0"/>
                        </a:rPr>
                        <a:t> </a:t>
                      </a:r>
                      <a:r>
                        <a:rPr lang="en-US" sz="3700" dirty="0" err="1">
                          <a:effectLst/>
                          <a:latin typeface="Times New Roman" panose="02020603050405020304" pitchFamily="18" charset="0"/>
                          <a:cs typeface="Times New Roman" panose="02020603050405020304" pitchFamily="18" charset="0"/>
                        </a:rPr>
                        <a:t>dụng</a:t>
                      </a:r>
                      <a:r>
                        <a:rPr lang="en-US" sz="3700" dirty="0">
                          <a:effectLst/>
                          <a:latin typeface="Times New Roman" panose="02020603050405020304" pitchFamily="18" charset="0"/>
                          <a:cs typeface="Times New Roman" panose="02020603050405020304" pitchFamily="18" charset="0"/>
                        </a:rPr>
                        <a:t> GRAG</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8533" marR="48533" marT="0" marB="0"/>
                </a:tc>
                <a:tc>
                  <a:txBody>
                    <a:bodyPr/>
                    <a:lstStyle/>
                    <a:p>
                      <a:pPr marL="457200" algn="l">
                        <a:lnSpc>
                          <a:spcPct val="150000"/>
                        </a:lnSpc>
                      </a:pPr>
                      <a:r>
                        <a:rPr lang="en-US" sz="3700" dirty="0">
                          <a:effectLst/>
                          <a:latin typeface="Times New Roman" panose="02020603050405020304" pitchFamily="18" charset="0"/>
                          <a:cs typeface="Times New Roman" panose="02020603050405020304" pitchFamily="18" charset="0"/>
                        </a:rPr>
                        <a:t>0.412</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8533" marR="48533" marT="0" marB="0"/>
                </a:tc>
                <a:tc>
                  <a:txBody>
                    <a:bodyPr/>
                    <a:lstStyle/>
                    <a:p>
                      <a:pPr marL="457200" algn="l">
                        <a:lnSpc>
                          <a:spcPct val="150000"/>
                        </a:lnSpc>
                      </a:pPr>
                      <a:r>
                        <a:rPr lang="en-US" sz="3700" dirty="0">
                          <a:effectLst/>
                          <a:latin typeface="Times New Roman" panose="02020603050405020304" pitchFamily="18" charset="0"/>
                          <a:cs typeface="Times New Roman" panose="02020603050405020304" pitchFamily="18" charset="0"/>
                        </a:rPr>
                        <a:t>0.862</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8533" marR="48533" marT="0" marB="0"/>
                </a:tc>
                <a:tc>
                  <a:txBody>
                    <a:bodyPr/>
                    <a:lstStyle/>
                    <a:p>
                      <a:pPr marL="457200" algn="l">
                        <a:lnSpc>
                          <a:spcPct val="150000"/>
                        </a:lnSpc>
                      </a:pPr>
                      <a:r>
                        <a:rPr lang="en-US" sz="3700" dirty="0">
                          <a:effectLst/>
                          <a:latin typeface="Times New Roman" panose="02020603050405020304" pitchFamily="18" charset="0"/>
                          <a:cs typeface="Times New Roman" panose="02020603050405020304" pitchFamily="18" charset="0"/>
                        </a:rPr>
                        <a:t>0.613</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48533" marR="48533" marT="0" marB="0"/>
                </a:tc>
                <a:extLst>
                  <a:ext uri="{0D108BD9-81ED-4DB2-BD59-A6C34878D82A}">
                    <a16:rowId xmlns:a16="http://schemas.microsoft.com/office/drawing/2014/main" val="3045881359"/>
                  </a:ext>
                </a:extLst>
              </a:tr>
            </a:tbl>
          </a:graphicData>
        </a:graphic>
      </p:graphicFrame>
      <p:sp>
        <p:nvSpPr>
          <p:cNvPr id="9" name="TextBox 8">
            <a:extLst>
              <a:ext uri="{FF2B5EF4-FFF2-40B4-BE49-F238E27FC236}">
                <a16:creationId xmlns:a16="http://schemas.microsoft.com/office/drawing/2014/main" id="{4E9A20EC-E5C0-4DAF-95A5-9C27ACF4C214}"/>
              </a:ext>
            </a:extLst>
          </p:cNvPr>
          <p:cNvSpPr txBox="1"/>
          <p:nvPr/>
        </p:nvSpPr>
        <p:spPr>
          <a:xfrm>
            <a:off x="13563600" y="7518045"/>
            <a:ext cx="5006788" cy="844142"/>
          </a:xfrm>
          <a:prstGeom prst="rect">
            <a:avLst/>
          </a:prstGeom>
          <a:noFill/>
        </p:spPr>
        <p:txBody>
          <a:bodyPr wrap="square">
            <a:spAutoFit/>
          </a:bodyPr>
          <a:lstStyle/>
          <a:p>
            <a:pPr>
              <a:lnSpc>
                <a:spcPct val="150000"/>
              </a:lnSpc>
            </a:pPr>
            <a:r>
              <a:rPr lang="en-US" sz="37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37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rung</a:t>
            </a:r>
            <a:r>
              <a:rPr lang="en-US" sz="37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7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bình</a:t>
            </a:r>
            <a:r>
              <a:rPr lang="en-US" sz="37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0.83</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12" name="TextBox 11">
            <a:extLst>
              <a:ext uri="{FF2B5EF4-FFF2-40B4-BE49-F238E27FC236}">
                <a16:creationId xmlns:a16="http://schemas.microsoft.com/office/drawing/2014/main" id="{35ED00CC-C08A-4D9D-99EC-F755E3B62EA9}"/>
              </a:ext>
            </a:extLst>
          </p:cNvPr>
          <p:cNvSpPr txBox="1"/>
          <p:nvPr/>
        </p:nvSpPr>
        <p:spPr>
          <a:xfrm>
            <a:off x="13596840" y="6244397"/>
            <a:ext cx="5006788" cy="844142"/>
          </a:xfrm>
          <a:prstGeom prst="rect">
            <a:avLst/>
          </a:prstGeom>
          <a:noFill/>
        </p:spPr>
        <p:txBody>
          <a:bodyPr wrap="square">
            <a:spAutoFit/>
          </a:bodyPr>
          <a:lstStyle/>
          <a:p>
            <a:pPr>
              <a:lnSpc>
                <a:spcPct val="150000"/>
              </a:lnSpc>
            </a:pPr>
            <a:r>
              <a:rPr lang="en-US" sz="37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37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rung</a:t>
            </a:r>
            <a:r>
              <a:rPr lang="en-US" sz="37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7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bình</a:t>
            </a:r>
            <a:r>
              <a:rPr lang="en-US" sz="37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0.88</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13" name="TextBox 12">
            <a:extLst>
              <a:ext uri="{FF2B5EF4-FFF2-40B4-BE49-F238E27FC236}">
                <a16:creationId xmlns:a16="http://schemas.microsoft.com/office/drawing/2014/main" id="{35B44BCE-2812-4298-836B-C71085704F2A}"/>
              </a:ext>
            </a:extLst>
          </p:cNvPr>
          <p:cNvSpPr txBox="1"/>
          <p:nvPr/>
        </p:nvSpPr>
        <p:spPr>
          <a:xfrm>
            <a:off x="13520640" y="8728407"/>
            <a:ext cx="5006788" cy="844142"/>
          </a:xfrm>
          <a:prstGeom prst="rect">
            <a:avLst/>
          </a:prstGeom>
          <a:noFill/>
        </p:spPr>
        <p:txBody>
          <a:bodyPr wrap="square">
            <a:spAutoFit/>
          </a:bodyPr>
          <a:lstStyle/>
          <a:p>
            <a:pPr>
              <a:lnSpc>
                <a:spcPct val="150000"/>
              </a:lnSpc>
            </a:pPr>
            <a:r>
              <a:rPr lang="en-US" sz="3700" b="1" dirty="0" err="1">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T</a:t>
            </a:r>
            <a:r>
              <a:rPr lang="en-US" sz="37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rung</a:t>
            </a:r>
            <a:r>
              <a:rPr lang="en-US" sz="37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3700" b="1"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bình</a:t>
            </a:r>
            <a:r>
              <a:rPr lang="en-US" sz="37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0.63</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8" name="Slide Number Placeholder 7">
            <a:extLst>
              <a:ext uri="{FF2B5EF4-FFF2-40B4-BE49-F238E27FC236}">
                <a16:creationId xmlns:a16="http://schemas.microsoft.com/office/drawing/2014/main" id="{D3E1B536-7AB7-4C91-8E36-A3D8A4905B97}"/>
              </a:ext>
            </a:extLst>
          </p:cNvPr>
          <p:cNvSpPr>
            <a:spLocks noGrp="1"/>
          </p:cNvSpPr>
          <p:nvPr>
            <p:ph type="sldNum" sz="quarter" idx="12"/>
          </p:nvPr>
        </p:nvSpPr>
        <p:spPr/>
        <p:txBody>
          <a:bodyPr/>
          <a:lstStyle/>
          <a:p>
            <a:fld id="{B6F15528-21DE-4FAA-801E-634DDDAF4B2B}" type="slidenum">
              <a:rPr lang="en-US" smtClean="0"/>
              <a:t>43</a:t>
            </a:fld>
            <a:endParaRPr lang="en-US"/>
          </a:p>
        </p:txBody>
      </p:sp>
    </p:spTree>
    <p:extLst>
      <p:ext uri="{BB962C8B-B14F-4D97-AF65-F5344CB8AC3E}">
        <p14:creationId xmlns:p14="http://schemas.microsoft.com/office/powerpoint/2010/main" val="41566499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19200" y="1562100"/>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69164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4.6 </a:t>
            </a:r>
            <a:r>
              <a:rPr lang="en-US" sz="5600" b="1" dirty="0">
                <a:latin typeface="Times New Roman" panose="02020603050405020304" pitchFamily="18" charset="0"/>
                <a:cs typeface="Times New Roman" panose="02020603050405020304" pitchFamily="18" charset="0"/>
                <a:sym typeface="+mn-ea"/>
              </a:rPr>
              <a:t>So </a:t>
            </a:r>
            <a:r>
              <a:rPr lang="en-US" sz="5600" b="1" dirty="0" err="1">
                <a:latin typeface="Times New Roman" panose="02020603050405020304" pitchFamily="18" charset="0"/>
                <a:cs typeface="Times New Roman" panose="02020603050405020304" pitchFamily="18" charset="0"/>
                <a:sym typeface="+mn-ea"/>
              </a:rPr>
              <a:t>sánh</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và</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đánh</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giá</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5619D94-E3B0-4D49-8273-55EB8E4FF241}"/>
              </a:ext>
            </a:extLst>
          </p:cNvPr>
          <p:cNvSpPr txBox="1"/>
          <p:nvPr/>
        </p:nvSpPr>
        <p:spPr>
          <a:xfrm>
            <a:off x="533400" y="1271554"/>
            <a:ext cx="17068800" cy="8139146"/>
          </a:xfrm>
          <a:prstGeom prst="rect">
            <a:avLst/>
          </a:prstGeom>
        </p:spPr>
        <p:txBody>
          <a:bodyPr wrap="square" lIns="0" tIns="0" rIns="0" bIns="0" rtlCol="0" anchor="t">
            <a:noAutofit/>
          </a:bodyPr>
          <a:lstStyle/>
          <a:p>
            <a:pPr marL="841375" indent="-571500">
              <a:lnSpc>
                <a:spcPct val="150000"/>
              </a:lnSpc>
              <a:buFont typeface="Arial" panose="020B0604020202020204" pitchFamily="34" charset="0"/>
              <a:buChar char="•"/>
            </a:pPr>
            <a:endParaRPr lang="en-US" sz="4000" dirty="0">
              <a:latin typeface="Times New Roman" panose="02020603050405020304" pitchFamily="18" charset="0"/>
              <a:cs typeface="Times New Roman" panose="02020603050405020304" pitchFamily="18" charset="0"/>
              <a:sym typeface="+mn-ea"/>
            </a:endParaRPr>
          </a:p>
        </p:txBody>
      </p:sp>
      <p:sp>
        <p:nvSpPr>
          <p:cNvPr id="6" name="TextBox 5">
            <a:extLst>
              <a:ext uri="{FF2B5EF4-FFF2-40B4-BE49-F238E27FC236}">
                <a16:creationId xmlns:a16="http://schemas.microsoft.com/office/drawing/2014/main" id="{905E05BA-52C5-4178-94E3-FA3428BB94CF}"/>
              </a:ext>
            </a:extLst>
          </p:cNvPr>
          <p:cNvSpPr txBox="1"/>
          <p:nvPr/>
        </p:nvSpPr>
        <p:spPr>
          <a:xfrm>
            <a:off x="685800" y="1423954"/>
            <a:ext cx="17068800" cy="8139146"/>
          </a:xfrm>
          <a:prstGeom prst="rect">
            <a:avLst/>
          </a:prstGeom>
        </p:spPr>
        <p:txBody>
          <a:bodyPr wrap="square" lIns="0" tIns="0" rIns="0" bIns="0" rtlCol="0" anchor="t">
            <a:noAutofit/>
          </a:bodyPr>
          <a:lstStyle/>
          <a:p>
            <a:pPr algn="just">
              <a:lnSpc>
                <a:spcPct val="150000"/>
              </a:lnSpc>
            </a:pPr>
            <a:endParaRPr lang="vi-VN" sz="35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8" name="Picture 7">
            <a:extLst>
              <a:ext uri="{FF2B5EF4-FFF2-40B4-BE49-F238E27FC236}">
                <a16:creationId xmlns:a16="http://schemas.microsoft.com/office/drawing/2014/main" id="{5F4036B9-12AE-48AE-AA33-1D68E18B008B}"/>
              </a:ext>
            </a:extLst>
          </p:cNvPr>
          <p:cNvPicPr/>
          <p:nvPr/>
        </p:nvPicPr>
        <p:blipFill rotWithShape="1">
          <a:blip r:embed="rId3">
            <a:extLst>
              <a:ext uri="{28A0092B-C50C-407E-A947-70E740481C1C}">
                <a14:useLocalDpi xmlns:a14="http://schemas.microsoft.com/office/drawing/2010/main" val="0"/>
              </a:ext>
            </a:extLst>
          </a:blip>
          <a:srcRect l="18224" t="12569" r="38353" b="38134"/>
          <a:stretch/>
        </p:blipFill>
        <p:spPr bwMode="auto">
          <a:xfrm>
            <a:off x="5105400" y="1242419"/>
            <a:ext cx="9220200" cy="8824946"/>
          </a:xfrm>
          <a:prstGeom prst="rect">
            <a:avLst/>
          </a:prstGeom>
          <a:noFill/>
          <a:ln>
            <a:noFill/>
          </a:ln>
          <a:extLst>
            <a:ext uri="{53640926-AAD7-44D8-BBD7-CCE9431645EC}">
              <a14:shadowObscured xmlns:a14="http://schemas.microsoft.com/office/drawing/2010/main"/>
            </a:ext>
          </a:extLst>
        </p:spPr>
      </p:pic>
      <p:sp>
        <p:nvSpPr>
          <p:cNvPr id="4" name="Slide Number Placeholder 3">
            <a:extLst>
              <a:ext uri="{FF2B5EF4-FFF2-40B4-BE49-F238E27FC236}">
                <a16:creationId xmlns:a16="http://schemas.microsoft.com/office/drawing/2014/main" id="{4F66844C-E9E8-45AC-A45C-838168806CD4}"/>
              </a:ext>
            </a:extLst>
          </p:cNvPr>
          <p:cNvSpPr>
            <a:spLocks noGrp="1"/>
          </p:cNvSpPr>
          <p:nvPr>
            <p:ph type="sldNum" sz="quarter" idx="12"/>
          </p:nvPr>
        </p:nvSpPr>
        <p:spPr/>
        <p:txBody>
          <a:bodyPr/>
          <a:lstStyle/>
          <a:p>
            <a:fld id="{B6F15528-21DE-4FAA-801E-634DDDAF4B2B}" type="slidenum">
              <a:rPr lang="en-US" smtClean="0"/>
              <a:t>44</a:t>
            </a:fld>
            <a:endParaRPr lang="en-US"/>
          </a:p>
        </p:txBody>
      </p:sp>
    </p:spTree>
    <p:extLst>
      <p:ext uri="{BB962C8B-B14F-4D97-AF65-F5344CB8AC3E}">
        <p14:creationId xmlns:p14="http://schemas.microsoft.com/office/powerpoint/2010/main" val="5658068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19200" y="1562100"/>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69164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4.6 </a:t>
            </a:r>
            <a:r>
              <a:rPr lang="en-US" sz="5600" b="1" dirty="0">
                <a:latin typeface="Times New Roman" panose="02020603050405020304" pitchFamily="18" charset="0"/>
                <a:cs typeface="Times New Roman" panose="02020603050405020304" pitchFamily="18" charset="0"/>
                <a:sym typeface="+mn-ea"/>
              </a:rPr>
              <a:t>So </a:t>
            </a:r>
            <a:r>
              <a:rPr lang="en-US" sz="5600" b="1" dirty="0" err="1">
                <a:latin typeface="Times New Roman" panose="02020603050405020304" pitchFamily="18" charset="0"/>
                <a:cs typeface="Times New Roman" panose="02020603050405020304" pitchFamily="18" charset="0"/>
                <a:sym typeface="+mn-ea"/>
              </a:rPr>
              <a:t>sánh</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và</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đánh</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giá</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5619D94-E3B0-4D49-8273-55EB8E4FF241}"/>
              </a:ext>
            </a:extLst>
          </p:cNvPr>
          <p:cNvSpPr txBox="1"/>
          <p:nvPr/>
        </p:nvSpPr>
        <p:spPr>
          <a:xfrm>
            <a:off x="533400" y="1271554"/>
            <a:ext cx="17068800" cy="8139146"/>
          </a:xfrm>
          <a:prstGeom prst="rect">
            <a:avLst/>
          </a:prstGeom>
        </p:spPr>
        <p:txBody>
          <a:bodyPr wrap="square" lIns="0" tIns="0" rIns="0" bIns="0" rtlCol="0" anchor="t">
            <a:noAutofit/>
          </a:bodyPr>
          <a:lstStyle/>
          <a:p>
            <a:pPr marL="841375" indent="-571500">
              <a:lnSpc>
                <a:spcPct val="150000"/>
              </a:lnSpc>
              <a:buFont typeface="Arial" panose="020B0604020202020204" pitchFamily="34" charset="0"/>
              <a:buChar char="•"/>
            </a:pPr>
            <a:endParaRPr lang="en-US" sz="4000" dirty="0">
              <a:latin typeface="Times New Roman" panose="02020603050405020304" pitchFamily="18" charset="0"/>
              <a:cs typeface="Times New Roman" panose="02020603050405020304" pitchFamily="18" charset="0"/>
              <a:sym typeface="+mn-ea"/>
            </a:endParaRPr>
          </a:p>
        </p:txBody>
      </p:sp>
      <p:sp>
        <p:nvSpPr>
          <p:cNvPr id="6" name="TextBox 5">
            <a:extLst>
              <a:ext uri="{FF2B5EF4-FFF2-40B4-BE49-F238E27FC236}">
                <a16:creationId xmlns:a16="http://schemas.microsoft.com/office/drawing/2014/main" id="{905E05BA-52C5-4178-94E3-FA3428BB94CF}"/>
              </a:ext>
            </a:extLst>
          </p:cNvPr>
          <p:cNvSpPr txBox="1"/>
          <p:nvPr/>
        </p:nvSpPr>
        <p:spPr>
          <a:xfrm>
            <a:off x="685800" y="1423954"/>
            <a:ext cx="17068800" cy="8139146"/>
          </a:xfrm>
          <a:prstGeom prst="rect">
            <a:avLst/>
          </a:prstGeom>
        </p:spPr>
        <p:txBody>
          <a:bodyPr wrap="square" lIns="0" tIns="0" rIns="0" bIns="0" rtlCol="0" anchor="t">
            <a:noAutofit/>
          </a:bodyPr>
          <a:lstStyle/>
          <a:p>
            <a:pPr algn="just">
              <a:lnSpc>
                <a:spcPct val="150000"/>
              </a:lnSpc>
            </a:pPr>
            <a:endParaRPr lang="vi-VN" sz="35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10" name="Picture 9">
            <a:extLst>
              <a:ext uri="{FF2B5EF4-FFF2-40B4-BE49-F238E27FC236}">
                <a16:creationId xmlns:a16="http://schemas.microsoft.com/office/drawing/2014/main" id="{935F85B3-09C1-416E-9A0B-C126BA9059D3}"/>
              </a:ext>
            </a:extLst>
          </p:cNvPr>
          <p:cNvPicPr/>
          <p:nvPr/>
        </p:nvPicPr>
        <p:blipFill rotWithShape="1">
          <a:blip r:embed="rId3" cstate="print">
            <a:extLst>
              <a:ext uri="{28A0092B-C50C-407E-A947-70E740481C1C}">
                <a14:useLocalDpi xmlns:a14="http://schemas.microsoft.com/office/drawing/2010/main" val="0"/>
              </a:ext>
            </a:extLst>
          </a:blip>
          <a:srcRect l="13117" t="4248" r="6829" b="12430"/>
          <a:stretch/>
        </p:blipFill>
        <p:spPr bwMode="auto">
          <a:xfrm>
            <a:off x="3776312" y="1132939"/>
            <a:ext cx="10146632" cy="9154061"/>
          </a:xfrm>
          <a:prstGeom prst="rect">
            <a:avLst/>
          </a:prstGeom>
          <a:noFill/>
          <a:ln>
            <a:noFill/>
          </a:ln>
          <a:extLst>
            <a:ext uri="{53640926-AAD7-44D8-BBD7-CCE9431645EC}">
              <a14:shadowObscured xmlns:a14="http://schemas.microsoft.com/office/drawing/2010/main"/>
            </a:ext>
          </a:extLst>
        </p:spPr>
      </p:pic>
      <p:sp>
        <p:nvSpPr>
          <p:cNvPr id="4" name="Slide Number Placeholder 3">
            <a:extLst>
              <a:ext uri="{FF2B5EF4-FFF2-40B4-BE49-F238E27FC236}">
                <a16:creationId xmlns:a16="http://schemas.microsoft.com/office/drawing/2014/main" id="{F3D2A501-26E8-4E23-B3B5-AA6153D1DFC7}"/>
              </a:ext>
            </a:extLst>
          </p:cNvPr>
          <p:cNvSpPr>
            <a:spLocks noGrp="1"/>
          </p:cNvSpPr>
          <p:nvPr>
            <p:ph type="sldNum" sz="quarter" idx="12"/>
          </p:nvPr>
        </p:nvSpPr>
        <p:spPr/>
        <p:txBody>
          <a:bodyPr/>
          <a:lstStyle/>
          <a:p>
            <a:fld id="{B6F15528-21DE-4FAA-801E-634DDDAF4B2B}" type="slidenum">
              <a:rPr lang="en-US" smtClean="0"/>
              <a:t>45</a:t>
            </a:fld>
            <a:endParaRPr lang="en-US" dirty="0"/>
          </a:p>
        </p:txBody>
      </p:sp>
    </p:spTree>
    <p:extLst>
      <p:ext uri="{BB962C8B-B14F-4D97-AF65-F5344CB8AC3E}">
        <p14:creationId xmlns:p14="http://schemas.microsoft.com/office/powerpoint/2010/main" val="21909905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19200" y="1562100"/>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69164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4.6 </a:t>
            </a:r>
            <a:r>
              <a:rPr lang="en-US" sz="5600" b="1" dirty="0">
                <a:latin typeface="Times New Roman" panose="02020603050405020304" pitchFamily="18" charset="0"/>
                <a:cs typeface="Times New Roman" panose="02020603050405020304" pitchFamily="18" charset="0"/>
                <a:sym typeface="+mn-ea"/>
              </a:rPr>
              <a:t>So </a:t>
            </a:r>
            <a:r>
              <a:rPr lang="en-US" sz="5600" b="1" dirty="0" err="1">
                <a:latin typeface="Times New Roman" panose="02020603050405020304" pitchFamily="18" charset="0"/>
                <a:cs typeface="Times New Roman" panose="02020603050405020304" pitchFamily="18" charset="0"/>
                <a:sym typeface="+mn-ea"/>
              </a:rPr>
              <a:t>sánh</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và</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đánh</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giá</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5619D94-E3B0-4D49-8273-55EB8E4FF241}"/>
              </a:ext>
            </a:extLst>
          </p:cNvPr>
          <p:cNvSpPr txBox="1"/>
          <p:nvPr/>
        </p:nvSpPr>
        <p:spPr>
          <a:xfrm>
            <a:off x="533400" y="1271554"/>
            <a:ext cx="17068800" cy="8139146"/>
          </a:xfrm>
          <a:prstGeom prst="rect">
            <a:avLst/>
          </a:prstGeom>
        </p:spPr>
        <p:txBody>
          <a:bodyPr wrap="square" lIns="0" tIns="0" rIns="0" bIns="0" rtlCol="0" anchor="t">
            <a:noAutofit/>
          </a:bodyPr>
          <a:lstStyle/>
          <a:p>
            <a:pPr marL="841375" indent="-571500">
              <a:lnSpc>
                <a:spcPct val="150000"/>
              </a:lnSpc>
              <a:buFont typeface="Arial" panose="020B0604020202020204" pitchFamily="34" charset="0"/>
              <a:buChar char="•"/>
            </a:pPr>
            <a:endParaRPr lang="en-US" sz="4000" dirty="0">
              <a:latin typeface="Times New Roman" panose="02020603050405020304" pitchFamily="18" charset="0"/>
              <a:cs typeface="Times New Roman" panose="02020603050405020304" pitchFamily="18" charset="0"/>
              <a:sym typeface="+mn-ea"/>
            </a:endParaRPr>
          </a:p>
        </p:txBody>
      </p:sp>
      <p:sp>
        <p:nvSpPr>
          <p:cNvPr id="6" name="TextBox 5">
            <a:extLst>
              <a:ext uri="{FF2B5EF4-FFF2-40B4-BE49-F238E27FC236}">
                <a16:creationId xmlns:a16="http://schemas.microsoft.com/office/drawing/2014/main" id="{905E05BA-52C5-4178-94E3-FA3428BB94CF}"/>
              </a:ext>
            </a:extLst>
          </p:cNvPr>
          <p:cNvSpPr txBox="1"/>
          <p:nvPr/>
        </p:nvSpPr>
        <p:spPr>
          <a:xfrm>
            <a:off x="685800" y="1423954"/>
            <a:ext cx="17068800" cy="8139146"/>
          </a:xfrm>
          <a:prstGeom prst="rect">
            <a:avLst/>
          </a:prstGeom>
        </p:spPr>
        <p:txBody>
          <a:bodyPr wrap="square" lIns="0" tIns="0" rIns="0" bIns="0" rtlCol="0" anchor="t">
            <a:noAutofit/>
          </a:bodyPr>
          <a:lstStyle/>
          <a:p>
            <a:pPr algn="just">
              <a:lnSpc>
                <a:spcPct val="150000"/>
              </a:lnSpc>
            </a:pPr>
            <a:endParaRPr lang="vi-VN" sz="35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pic>
        <p:nvPicPr>
          <p:cNvPr id="11" name="Picture 10">
            <a:extLst>
              <a:ext uri="{FF2B5EF4-FFF2-40B4-BE49-F238E27FC236}">
                <a16:creationId xmlns:a16="http://schemas.microsoft.com/office/drawing/2014/main" id="{F1C91414-E281-457F-9087-B3AA2E113109}"/>
              </a:ext>
            </a:extLst>
          </p:cNvPr>
          <p:cNvPicPr/>
          <p:nvPr/>
        </p:nvPicPr>
        <p:blipFill rotWithShape="1">
          <a:blip r:embed="rId3" cstate="print">
            <a:extLst>
              <a:ext uri="{28A0092B-C50C-407E-A947-70E740481C1C}">
                <a14:useLocalDpi xmlns:a14="http://schemas.microsoft.com/office/drawing/2010/main" val="0"/>
              </a:ext>
            </a:extLst>
          </a:blip>
          <a:srcRect l="10717" t="9316" r="8837" b="25180"/>
          <a:stretch/>
        </p:blipFill>
        <p:spPr bwMode="auto">
          <a:xfrm>
            <a:off x="4724400" y="1110079"/>
            <a:ext cx="9677400" cy="9176921"/>
          </a:xfrm>
          <a:prstGeom prst="rect">
            <a:avLst/>
          </a:prstGeom>
          <a:noFill/>
          <a:ln>
            <a:noFill/>
          </a:ln>
          <a:extLst>
            <a:ext uri="{53640926-AAD7-44D8-BBD7-CCE9431645EC}">
              <a14:shadowObscured xmlns:a14="http://schemas.microsoft.com/office/drawing/2010/main"/>
            </a:ext>
          </a:extLst>
        </p:spPr>
      </p:pic>
      <p:sp>
        <p:nvSpPr>
          <p:cNvPr id="4" name="Slide Number Placeholder 3">
            <a:extLst>
              <a:ext uri="{FF2B5EF4-FFF2-40B4-BE49-F238E27FC236}">
                <a16:creationId xmlns:a16="http://schemas.microsoft.com/office/drawing/2014/main" id="{31118D9D-F361-4615-8155-8C44E048F417}"/>
              </a:ext>
            </a:extLst>
          </p:cNvPr>
          <p:cNvSpPr>
            <a:spLocks noGrp="1"/>
          </p:cNvSpPr>
          <p:nvPr>
            <p:ph type="sldNum" sz="quarter" idx="12"/>
          </p:nvPr>
        </p:nvSpPr>
        <p:spPr/>
        <p:txBody>
          <a:bodyPr/>
          <a:lstStyle/>
          <a:p>
            <a:fld id="{B6F15528-21DE-4FAA-801E-634DDDAF4B2B}" type="slidenum">
              <a:rPr lang="en-US" smtClean="0"/>
              <a:t>46</a:t>
            </a:fld>
            <a:endParaRPr lang="en-US"/>
          </a:p>
        </p:txBody>
      </p:sp>
    </p:spTree>
    <p:extLst>
      <p:ext uri="{BB962C8B-B14F-4D97-AF65-F5344CB8AC3E}">
        <p14:creationId xmlns:p14="http://schemas.microsoft.com/office/powerpoint/2010/main" val="9759593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19200" y="1562100"/>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69164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4.6 </a:t>
            </a:r>
            <a:r>
              <a:rPr lang="en-US" sz="5600" b="1" dirty="0">
                <a:latin typeface="Times New Roman" panose="02020603050405020304" pitchFamily="18" charset="0"/>
                <a:cs typeface="Times New Roman" panose="02020603050405020304" pitchFamily="18" charset="0"/>
                <a:sym typeface="+mn-ea"/>
              </a:rPr>
              <a:t>So </a:t>
            </a:r>
            <a:r>
              <a:rPr lang="en-US" sz="5600" b="1" dirty="0" err="1">
                <a:latin typeface="Times New Roman" panose="02020603050405020304" pitchFamily="18" charset="0"/>
                <a:cs typeface="Times New Roman" panose="02020603050405020304" pitchFamily="18" charset="0"/>
                <a:sym typeface="+mn-ea"/>
              </a:rPr>
              <a:t>sánh</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và</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đánh</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giá</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5619D94-E3B0-4D49-8273-55EB8E4FF241}"/>
              </a:ext>
            </a:extLst>
          </p:cNvPr>
          <p:cNvSpPr txBox="1"/>
          <p:nvPr/>
        </p:nvSpPr>
        <p:spPr>
          <a:xfrm>
            <a:off x="533400" y="1271554"/>
            <a:ext cx="17068800" cy="8139146"/>
          </a:xfrm>
          <a:prstGeom prst="rect">
            <a:avLst/>
          </a:prstGeom>
        </p:spPr>
        <p:txBody>
          <a:bodyPr wrap="square" lIns="0" tIns="0" rIns="0" bIns="0" rtlCol="0" anchor="t">
            <a:noAutofit/>
          </a:bodyPr>
          <a:lstStyle/>
          <a:p>
            <a:pPr marL="841375" indent="-571500">
              <a:lnSpc>
                <a:spcPct val="150000"/>
              </a:lnSpc>
              <a:buFont typeface="Arial" panose="020B0604020202020204" pitchFamily="34" charset="0"/>
              <a:buChar char="•"/>
            </a:pPr>
            <a:endParaRPr lang="en-US" sz="4000" dirty="0">
              <a:latin typeface="Times New Roman" panose="02020603050405020304" pitchFamily="18" charset="0"/>
              <a:cs typeface="Times New Roman" panose="02020603050405020304" pitchFamily="18" charset="0"/>
              <a:sym typeface="+mn-ea"/>
            </a:endParaRPr>
          </a:p>
        </p:txBody>
      </p:sp>
      <p:sp>
        <p:nvSpPr>
          <p:cNvPr id="6" name="TextBox 5">
            <a:extLst>
              <a:ext uri="{FF2B5EF4-FFF2-40B4-BE49-F238E27FC236}">
                <a16:creationId xmlns:a16="http://schemas.microsoft.com/office/drawing/2014/main" id="{905E05BA-52C5-4178-94E3-FA3428BB94CF}"/>
              </a:ext>
            </a:extLst>
          </p:cNvPr>
          <p:cNvSpPr txBox="1"/>
          <p:nvPr/>
        </p:nvSpPr>
        <p:spPr>
          <a:xfrm>
            <a:off x="685800" y="1423954"/>
            <a:ext cx="17068800" cy="8139146"/>
          </a:xfrm>
          <a:prstGeom prst="rect">
            <a:avLst/>
          </a:prstGeom>
        </p:spPr>
        <p:txBody>
          <a:bodyPr wrap="square" lIns="0" tIns="0" rIns="0" bIns="0" rtlCol="0" anchor="t">
            <a:noAutofit/>
          </a:bodyPr>
          <a:lstStyle/>
          <a:p>
            <a:pPr algn="just">
              <a:lnSpc>
                <a:spcPct val="150000"/>
              </a:lnSpc>
            </a:pPr>
            <a:endParaRPr lang="vi-VN" sz="35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graphicFrame>
        <p:nvGraphicFramePr>
          <p:cNvPr id="4" name="Table 3">
            <a:extLst>
              <a:ext uri="{FF2B5EF4-FFF2-40B4-BE49-F238E27FC236}">
                <a16:creationId xmlns:a16="http://schemas.microsoft.com/office/drawing/2014/main" id="{09278067-602C-4A29-8668-D5C7FBF47EBC}"/>
              </a:ext>
            </a:extLst>
          </p:cNvPr>
          <p:cNvGraphicFramePr>
            <a:graphicFrameLocks noGrp="1"/>
          </p:cNvGraphicFramePr>
          <p:nvPr>
            <p:extLst>
              <p:ext uri="{D42A27DB-BD31-4B8C-83A1-F6EECF244321}">
                <p14:modId xmlns:p14="http://schemas.microsoft.com/office/powerpoint/2010/main" val="3606322095"/>
              </p:ext>
            </p:extLst>
          </p:nvPr>
        </p:nvGraphicFramePr>
        <p:xfrm>
          <a:off x="1363603" y="3042069"/>
          <a:ext cx="15269210" cy="3628424"/>
        </p:xfrm>
        <a:graphic>
          <a:graphicData uri="http://schemas.openxmlformats.org/drawingml/2006/table">
            <a:tbl>
              <a:tblPr firstRow="1" firstCol="1" bandRow="1">
                <a:tableStyleId>{5C22544A-7EE6-4342-B048-85BDC9FD1C3A}</a:tableStyleId>
              </a:tblPr>
              <a:tblGrid>
                <a:gridCol w="2998815">
                  <a:extLst>
                    <a:ext uri="{9D8B030D-6E8A-4147-A177-3AD203B41FA5}">
                      <a16:colId xmlns:a16="http://schemas.microsoft.com/office/drawing/2014/main" val="3844309655"/>
                    </a:ext>
                  </a:extLst>
                </a:gridCol>
                <a:gridCol w="3851911">
                  <a:extLst>
                    <a:ext uri="{9D8B030D-6E8A-4147-A177-3AD203B41FA5}">
                      <a16:colId xmlns:a16="http://schemas.microsoft.com/office/drawing/2014/main" val="1901871037"/>
                    </a:ext>
                  </a:extLst>
                </a:gridCol>
                <a:gridCol w="4170308">
                  <a:extLst>
                    <a:ext uri="{9D8B030D-6E8A-4147-A177-3AD203B41FA5}">
                      <a16:colId xmlns:a16="http://schemas.microsoft.com/office/drawing/2014/main" val="4102244108"/>
                    </a:ext>
                  </a:extLst>
                </a:gridCol>
                <a:gridCol w="4248176">
                  <a:extLst>
                    <a:ext uri="{9D8B030D-6E8A-4147-A177-3AD203B41FA5}">
                      <a16:colId xmlns:a16="http://schemas.microsoft.com/office/drawing/2014/main" val="199289547"/>
                    </a:ext>
                  </a:extLst>
                </a:gridCol>
              </a:tblGrid>
              <a:tr h="907106">
                <a:tc>
                  <a:txBody>
                    <a:bodyPr/>
                    <a:lstStyle/>
                    <a:p>
                      <a:pPr algn="l">
                        <a:lnSpc>
                          <a:spcPct val="150000"/>
                        </a:lnSpc>
                      </a:pPr>
                      <a:r>
                        <a:rPr lang="en-US" sz="3700" dirty="0">
                          <a:effectLst/>
                          <a:latin typeface="Times New Roman" panose="02020603050405020304" pitchFamily="18" charset="0"/>
                          <a:cs typeface="Times New Roman" panose="02020603050405020304" pitchFamily="18" charset="0"/>
                        </a:rPr>
                        <a:t>Metric</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pPr>
                      <a:r>
                        <a:rPr lang="en-US" sz="3700" dirty="0" err="1">
                          <a:effectLst/>
                          <a:latin typeface="Times New Roman" panose="02020603050405020304" pitchFamily="18" charset="0"/>
                          <a:cs typeface="Times New Roman" panose="02020603050405020304" pitchFamily="18" charset="0"/>
                        </a:rPr>
                        <a:t>Toàn</a:t>
                      </a:r>
                      <a:r>
                        <a:rPr lang="en-US" sz="3700" dirty="0">
                          <a:effectLst/>
                          <a:latin typeface="Times New Roman" panose="02020603050405020304" pitchFamily="18" charset="0"/>
                          <a:cs typeface="Times New Roman" panose="02020603050405020304" pitchFamily="18" charset="0"/>
                        </a:rPr>
                        <a:t> </a:t>
                      </a:r>
                      <a:r>
                        <a:rPr lang="en-US" sz="3700" dirty="0" err="1">
                          <a:effectLst/>
                          <a:latin typeface="Times New Roman" panose="02020603050405020304" pitchFamily="18" charset="0"/>
                          <a:cs typeface="Times New Roman" panose="02020603050405020304" pitchFamily="18" charset="0"/>
                        </a:rPr>
                        <a:t>bộ</a:t>
                      </a:r>
                      <a:r>
                        <a:rPr lang="en-US" sz="3700" dirty="0">
                          <a:effectLst/>
                          <a:latin typeface="Times New Roman" panose="02020603050405020304" pitchFamily="18" charset="0"/>
                          <a:cs typeface="Times New Roman" panose="02020603050405020304" pitchFamily="18" charset="0"/>
                        </a:rPr>
                        <a:t> </a:t>
                      </a:r>
                      <a:r>
                        <a:rPr lang="en-US" sz="3700" dirty="0" err="1">
                          <a:effectLst/>
                          <a:latin typeface="Times New Roman" panose="02020603050405020304" pitchFamily="18" charset="0"/>
                          <a:cs typeface="Times New Roman" panose="02020603050405020304" pitchFamily="18" charset="0"/>
                        </a:rPr>
                        <a:t>kiến</a:t>
                      </a:r>
                      <a:r>
                        <a:rPr lang="en-US" sz="3700" dirty="0">
                          <a:effectLst/>
                          <a:latin typeface="Times New Roman" panose="02020603050405020304" pitchFamily="18" charset="0"/>
                          <a:cs typeface="Times New Roman" panose="02020603050405020304" pitchFamily="18" charset="0"/>
                        </a:rPr>
                        <a:t> </a:t>
                      </a:r>
                      <a:r>
                        <a:rPr lang="en-US" sz="3700" dirty="0" err="1">
                          <a:effectLst/>
                          <a:latin typeface="Times New Roman" panose="02020603050405020304" pitchFamily="18" charset="0"/>
                          <a:cs typeface="Times New Roman" panose="02020603050405020304" pitchFamily="18" charset="0"/>
                        </a:rPr>
                        <a:t>trúc</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pPr>
                      <a:r>
                        <a:rPr lang="en-US" sz="3700" dirty="0" err="1">
                          <a:effectLst/>
                          <a:latin typeface="Times New Roman" panose="02020603050405020304" pitchFamily="18" charset="0"/>
                          <a:cs typeface="Times New Roman" panose="02020603050405020304" pitchFamily="18" charset="0"/>
                        </a:rPr>
                        <a:t>Chỉ</a:t>
                      </a:r>
                      <a:r>
                        <a:rPr lang="en-US" sz="3700" dirty="0">
                          <a:effectLst/>
                          <a:latin typeface="Times New Roman" panose="02020603050405020304" pitchFamily="18" charset="0"/>
                          <a:cs typeface="Times New Roman" panose="02020603050405020304" pitchFamily="18" charset="0"/>
                        </a:rPr>
                        <a:t> </a:t>
                      </a:r>
                      <a:r>
                        <a:rPr lang="en-US" sz="3700" dirty="0" err="1">
                          <a:effectLst/>
                          <a:latin typeface="Times New Roman" panose="02020603050405020304" pitchFamily="18" charset="0"/>
                          <a:cs typeface="Times New Roman" panose="02020603050405020304" pitchFamily="18" charset="0"/>
                        </a:rPr>
                        <a:t>sử</a:t>
                      </a:r>
                      <a:r>
                        <a:rPr lang="en-US" sz="3700" dirty="0">
                          <a:effectLst/>
                          <a:latin typeface="Times New Roman" panose="02020603050405020304" pitchFamily="18" charset="0"/>
                          <a:cs typeface="Times New Roman" panose="02020603050405020304" pitchFamily="18" charset="0"/>
                        </a:rPr>
                        <a:t> </a:t>
                      </a:r>
                      <a:r>
                        <a:rPr lang="en-US" sz="3700" dirty="0" err="1">
                          <a:effectLst/>
                          <a:latin typeface="Times New Roman" panose="02020603050405020304" pitchFamily="18" charset="0"/>
                          <a:cs typeface="Times New Roman" panose="02020603050405020304" pitchFamily="18" charset="0"/>
                        </a:rPr>
                        <a:t>dụng</a:t>
                      </a:r>
                      <a:r>
                        <a:rPr lang="en-US" sz="3700" dirty="0">
                          <a:effectLst/>
                          <a:latin typeface="Times New Roman" panose="02020603050405020304" pitchFamily="18" charset="0"/>
                          <a:cs typeface="Times New Roman" panose="02020603050405020304" pitchFamily="18" charset="0"/>
                        </a:rPr>
                        <a:t> RAG</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pPr>
                      <a:r>
                        <a:rPr lang="en-US" sz="3700" dirty="0" err="1">
                          <a:effectLst/>
                          <a:latin typeface="Times New Roman" panose="02020603050405020304" pitchFamily="18" charset="0"/>
                          <a:cs typeface="Times New Roman" panose="02020603050405020304" pitchFamily="18" charset="0"/>
                        </a:rPr>
                        <a:t>Chỉ</a:t>
                      </a:r>
                      <a:r>
                        <a:rPr lang="en-US" sz="3700" dirty="0">
                          <a:effectLst/>
                          <a:latin typeface="Times New Roman" panose="02020603050405020304" pitchFamily="18" charset="0"/>
                          <a:cs typeface="Times New Roman" panose="02020603050405020304" pitchFamily="18" charset="0"/>
                        </a:rPr>
                        <a:t> </a:t>
                      </a:r>
                      <a:r>
                        <a:rPr lang="en-US" sz="3700" dirty="0" err="1">
                          <a:effectLst/>
                          <a:latin typeface="Times New Roman" panose="02020603050405020304" pitchFamily="18" charset="0"/>
                          <a:cs typeface="Times New Roman" panose="02020603050405020304" pitchFamily="18" charset="0"/>
                        </a:rPr>
                        <a:t>sử</a:t>
                      </a:r>
                      <a:r>
                        <a:rPr lang="en-US" sz="3700" dirty="0">
                          <a:effectLst/>
                          <a:latin typeface="Times New Roman" panose="02020603050405020304" pitchFamily="18" charset="0"/>
                          <a:cs typeface="Times New Roman" panose="02020603050405020304" pitchFamily="18" charset="0"/>
                        </a:rPr>
                        <a:t> </a:t>
                      </a:r>
                      <a:r>
                        <a:rPr lang="en-US" sz="3700" dirty="0" err="1">
                          <a:effectLst/>
                          <a:latin typeface="Times New Roman" panose="02020603050405020304" pitchFamily="18" charset="0"/>
                          <a:cs typeface="Times New Roman" panose="02020603050405020304" pitchFamily="18" charset="0"/>
                        </a:rPr>
                        <a:t>dụng</a:t>
                      </a:r>
                      <a:r>
                        <a:rPr lang="en-US" sz="3700" dirty="0">
                          <a:effectLst/>
                          <a:latin typeface="Times New Roman" panose="02020603050405020304" pitchFamily="18" charset="0"/>
                          <a:cs typeface="Times New Roman" panose="02020603050405020304" pitchFamily="18" charset="0"/>
                        </a:rPr>
                        <a:t> GRAG</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3671303380"/>
                  </a:ext>
                </a:extLst>
              </a:tr>
              <a:tr h="907106">
                <a:tc>
                  <a:txBody>
                    <a:bodyPr/>
                    <a:lstStyle/>
                    <a:p>
                      <a:pPr algn="l">
                        <a:lnSpc>
                          <a:spcPct val="150000"/>
                        </a:lnSpc>
                      </a:pPr>
                      <a:r>
                        <a:rPr lang="en-US" sz="3700" dirty="0">
                          <a:effectLst/>
                          <a:latin typeface="Times New Roman" panose="02020603050405020304" pitchFamily="18" charset="0"/>
                          <a:cs typeface="Times New Roman" panose="02020603050405020304" pitchFamily="18" charset="0"/>
                        </a:rPr>
                        <a:t>Accuracy</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pPr>
                      <a:r>
                        <a:rPr lang="en-US" sz="3700" dirty="0">
                          <a:effectLst/>
                          <a:latin typeface="Times New Roman" panose="02020603050405020304" pitchFamily="18" charset="0"/>
                          <a:cs typeface="Times New Roman" panose="02020603050405020304" pitchFamily="18" charset="0"/>
                        </a:rPr>
                        <a:t>95.20%</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pPr>
                      <a:r>
                        <a:rPr lang="en-US" sz="3700" dirty="0">
                          <a:effectLst/>
                          <a:latin typeface="Times New Roman" panose="02020603050405020304" pitchFamily="18" charset="0"/>
                          <a:cs typeface="Times New Roman" panose="02020603050405020304" pitchFamily="18" charset="0"/>
                        </a:rPr>
                        <a:t>84.32%</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pPr>
                      <a:r>
                        <a:rPr lang="en-US" sz="3700" dirty="0">
                          <a:effectLst/>
                          <a:latin typeface="Times New Roman" panose="02020603050405020304" pitchFamily="18" charset="0"/>
                          <a:cs typeface="Times New Roman" panose="02020603050405020304" pitchFamily="18" charset="0"/>
                        </a:rPr>
                        <a:t>28.41%</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669772126"/>
                  </a:ext>
                </a:extLst>
              </a:tr>
              <a:tr h="907106">
                <a:tc>
                  <a:txBody>
                    <a:bodyPr/>
                    <a:lstStyle/>
                    <a:p>
                      <a:pPr algn="l">
                        <a:lnSpc>
                          <a:spcPct val="150000"/>
                        </a:lnSpc>
                      </a:pPr>
                      <a:r>
                        <a:rPr lang="en-US" sz="3700" dirty="0">
                          <a:effectLst/>
                          <a:latin typeface="Times New Roman" panose="02020603050405020304" pitchFamily="18" charset="0"/>
                          <a:cs typeface="Times New Roman" panose="02020603050405020304" pitchFamily="18" charset="0"/>
                        </a:rPr>
                        <a:t>Hallucination</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pPr>
                      <a:r>
                        <a:rPr lang="en-US" sz="3700" dirty="0">
                          <a:effectLst/>
                          <a:latin typeface="Times New Roman" panose="02020603050405020304" pitchFamily="18" charset="0"/>
                          <a:cs typeface="Times New Roman" panose="02020603050405020304" pitchFamily="18" charset="0"/>
                        </a:rPr>
                        <a:t>1.48%</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pPr>
                      <a:r>
                        <a:rPr lang="en-US" sz="3700" dirty="0">
                          <a:effectLst/>
                          <a:latin typeface="Times New Roman" panose="02020603050405020304" pitchFamily="18" charset="0"/>
                          <a:cs typeface="Times New Roman" panose="02020603050405020304" pitchFamily="18" charset="0"/>
                        </a:rPr>
                        <a:t>1.11%</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pPr>
                      <a:r>
                        <a:rPr lang="en-US" sz="3700" dirty="0">
                          <a:effectLst/>
                          <a:latin typeface="Times New Roman" panose="02020603050405020304" pitchFamily="18" charset="0"/>
                          <a:cs typeface="Times New Roman" panose="02020603050405020304" pitchFamily="18" charset="0"/>
                        </a:rPr>
                        <a:t>17.16%</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2173568916"/>
                  </a:ext>
                </a:extLst>
              </a:tr>
              <a:tr h="907106">
                <a:tc>
                  <a:txBody>
                    <a:bodyPr/>
                    <a:lstStyle/>
                    <a:p>
                      <a:pPr algn="l">
                        <a:lnSpc>
                          <a:spcPct val="150000"/>
                        </a:lnSpc>
                      </a:pPr>
                      <a:r>
                        <a:rPr lang="en-US" sz="3700" dirty="0">
                          <a:effectLst/>
                          <a:latin typeface="Times New Roman" panose="02020603050405020304" pitchFamily="18" charset="0"/>
                          <a:cs typeface="Times New Roman" panose="02020603050405020304" pitchFamily="18" charset="0"/>
                        </a:rPr>
                        <a:t>Missing</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pPr>
                      <a:r>
                        <a:rPr lang="en-US" sz="3700" dirty="0">
                          <a:effectLst/>
                          <a:latin typeface="Times New Roman" panose="02020603050405020304" pitchFamily="18" charset="0"/>
                          <a:cs typeface="Times New Roman" panose="02020603050405020304" pitchFamily="18" charset="0"/>
                        </a:rPr>
                        <a:t>3.32%</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pPr>
                      <a:r>
                        <a:rPr lang="en-US" sz="3700" dirty="0">
                          <a:effectLst/>
                          <a:latin typeface="Times New Roman" panose="02020603050405020304" pitchFamily="18" charset="0"/>
                          <a:cs typeface="Times New Roman" panose="02020603050405020304" pitchFamily="18" charset="0"/>
                        </a:rPr>
                        <a:t>14.58%</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tc>
                  <a:txBody>
                    <a:bodyPr/>
                    <a:lstStyle/>
                    <a:p>
                      <a:pPr algn="l">
                        <a:lnSpc>
                          <a:spcPct val="150000"/>
                        </a:lnSpc>
                      </a:pPr>
                      <a:r>
                        <a:rPr lang="en-US" sz="3700" dirty="0">
                          <a:effectLst/>
                          <a:latin typeface="Times New Roman" panose="02020603050405020304" pitchFamily="18" charset="0"/>
                          <a:cs typeface="Times New Roman" panose="02020603050405020304" pitchFamily="18" charset="0"/>
                        </a:rPr>
                        <a:t>54.43%</a:t>
                      </a:r>
                      <a:endParaRPr lang="vi-VN" sz="37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a:txBody>
                  <a:tcPr marL="68580" marR="68580" marT="0" marB="0" anchor="ctr"/>
                </a:tc>
                <a:extLst>
                  <a:ext uri="{0D108BD9-81ED-4DB2-BD59-A6C34878D82A}">
                    <a16:rowId xmlns:a16="http://schemas.microsoft.com/office/drawing/2014/main" val="1038010903"/>
                  </a:ext>
                </a:extLst>
              </a:tr>
            </a:tbl>
          </a:graphicData>
        </a:graphic>
      </p:graphicFrame>
      <p:sp>
        <p:nvSpPr>
          <p:cNvPr id="8" name="Slide Number Placeholder 7">
            <a:extLst>
              <a:ext uri="{FF2B5EF4-FFF2-40B4-BE49-F238E27FC236}">
                <a16:creationId xmlns:a16="http://schemas.microsoft.com/office/drawing/2014/main" id="{84540AC7-C29F-4DA7-A683-25BB87653093}"/>
              </a:ext>
            </a:extLst>
          </p:cNvPr>
          <p:cNvSpPr>
            <a:spLocks noGrp="1"/>
          </p:cNvSpPr>
          <p:nvPr>
            <p:ph type="sldNum" sz="quarter" idx="12"/>
          </p:nvPr>
        </p:nvSpPr>
        <p:spPr/>
        <p:txBody>
          <a:bodyPr/>
          <a:lstStyle/>
          <a:p>
            <a:fld id="{B6F15528-21DE-4FAA-801E-634DDDAF4B2B}" type="slidenum">
              <a:rPr lang="en-US" smtClean="0"/>
              <a:t>47</a:t>
            </a:fld>
            <a:endParaRPr lang="en-US"/>
          </a:p>
        </p:txBody>
      </p:sp>
    </p:spTree>
    <p:extLst>
      <p:ext uri="{BB962C8B-B14F-4D97-AF65-F5344CB8AC3E}">
        <p14:creationId xmlns:p14="http://schemas.microsoft.com/office/powerpoint/2010/main" val="14219894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19200" y="1490981"/>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5" name="TextBox 4">
            <a:extLst>
              <a:ext uri="{FF2B5EF4-FFF2-40B4-BE49-F238E27FC236}">
                <a16:creationId xmlns:a16="http://schemas.microsoft.com/office/drawing/2014/main" id="{65619D94-E3B0-4D49-8273-55EB8E4FF241}"/>
              </a:ext>
            </a:extLst>
          </p:cNvPr>
          <p:cNvSpPr txBox="1"/>
          <p:nvPr/>
        </p:nvSpPr>
        <p:spPr>
          <a:xfrm>
            <a:off x="533400" y="1271554"/>
            <a:ext cx="17068800" cy="8139146"/>
          </a:xfrm>
          <a:prstGeom prst="rect">
            <a:avLst/>
          </a:prstGeom>
        </p:spPr>
        <p:txBody>
          <a:bodyPr wrap="square" lIns="0" tIns="0" rIns="0" bIns="0" rtlCol="0" anchor="t">
            <a:noAutofit/>
          </a:bodyPr>
          <a:lstStyle/>
          <a:p>
            <a:pPr marL="841375" indent="-571500">
              <a:lnSpc>
                <a:spcPct val="150000"/>
              </a:lnSpc>
              <a:buFont typeface="Arial" panose="020B0604020202020204" pitchFamily="34" charset="0"/>
              <a:buChar char="•"/>
            </a:pPr>
            <a:endParaRPr lang="en-US" sz="4000" dirty="0">
              <a:latin typeface="Times New Roman" panose="02020603050405020304" pitchFamily="18" charset="0"/>
              <a:cs typeface="Times New Roman" panose="02020603050405020304" pitchFamily="18" charset="0"/>
              <a:sym typeface="+mn-ea"/>
            </a:endParaRPr>
          </a:p>
        </p:txBody>
      </p:sp>
      <p:sp>
        <p:nvSpPr>
          <p:cNvPr id="6" name="TextBox 5">
            <a:extLst>
              <a:ext uri="{FF2B5EF4-FFF2-40B4-BE49-F238E27FC236}">
                <a16:creationId xmlns:a16="http://schemas.microsoft.com/office/drawing/2014/main" id="{905E05BA-52C5-4178-94E3-FA3428BB94CF}"/>
              </a:ext>
            </a:extLst>
          </p:cNvPr>
          <p:cNvSpPr txBox="1"/>
          <p:nvPr/>
        </p:nvSpPr>
        <p:spPr>
          <a:xfrm>
            <a:off x="685800" y="1423954"/>
            <a:ext cx="17068800" cy="8139146"/>
          </a:xfrm>
          <a:prstGeom prst="rect">
            <a:avLst/>
          </a:prstGeom>
        </p:spPr>
        <p:txBody>
          <a:bodyPr wrap="square" lIns="0" tIns="0" rIns="0" bIns="0" rtlCol="0" anchor="t">
            <a:noAutofit/>
          </a:bodyPr>
          <a:lstStyle/>
          <a:p>
            <a:pPr algn="just">
              <a:lnSpc>
                <a:spcPct val="150000"/>
              </a:lnSpc>
            </a:pPr>
            <a:endParaRPr lang="vi-VN" sz="35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endParaRPr>
          </a:p>
        </p:txBody>
      </p:sp>
      <p:sp>
        <p:nvSpPr>
          <p:cNvPr id="8" name="Slide Number Placeholder 7">
            <a:extLst>
              <a:ext uri="{FF2B5EF4-FFF2-40B4-BE49-F238E27FC236}">
                <a16:creationId xmlns:a16="http://schemas.microsoft.com/office/drawing/2014/main" id="{84540AC7-C29F-4DA7-A683-25BB87653093}"/>
              </a:ext>
            </a:extLst>
          </p:cNvPr>
          <p:cNvSpPr>
            <a:spLocks noGrp="1"/>
          </p:cNvSpPr>
          <p:nvPr>
            <p:ph type="sldNum" sz="quarter" idx="12"/>
          </p:nvPr>
        </p:nvSpPr>
        <p:spPr/>
        <p:txBody>
          <a:bodyPr/>
          <a:lstStyle/>
          <a:p>
            <a:fld id="{B6F15528-21DE-4FAA-801E-634DDDAF4B2B}" type="slidenum">
              <a:rPr lang="en-US" smtClean="0"/>
              <a:t>48</a:t>
            </a:fld>
            <a:endParaRPr lang="en-US"/>
          </a:p>
        </p:txBody>
      </p:sp>
      <p:sp>
        <p:nvSpPr>
          <p:cNvPr id="9" name="TextBox 7">
            <a:extLst>
              <a:ext uri="{FF2B5EF4-FFF2-40B4-BE49-F238E27FC236}">
                <a16:creationId xmlns:a16="http://schemas.microsoft.com/office/drawing/2014/main" id="{6E94E11B-549A-4616-9C70-D5C7A06ACA8B}"/>
              </a:ext>
            </a:extLst>
          </p:cNvPr>
          <p:cNvSpPr txBox="1"/>
          <p:nvPr/>
        </p:nvSpPr>
        <p:spPr>
          <a:xfrm>
            <a:off x="-762000" y="0"/>
            <a:ext cx="9601200" cy="1136914"/>
          </a:xfrm>
          <a:prstGeom prst="rect">
            <a:avLst/>
          </a:prstGeom>
        </p:spPr>
        <p:txBody>
          <a:bodyPr wrap="square" lIns="0" tIns="0" rIns="0" bIns="0" rtlCol="0" anchor="t">
            <a:spAutoFit/>
          </a:bodyPr>
          <a:lstStyle/>
          <a:p>
            <a:pPr algn="ctr">
              <a:lnSpc>
                <a:spcPct val="150000"/>
              </a:lnSpc>
            </a:pPr>
            <a:r>
              <a:rPr lang="en-US" sz="5600" b="1" dirty="0">
                <a:latin typeface="Times New Roman" panose="02020603050405020304" pitchFamily="18" charset="0"/>
                <a:cs typeface="Times New Roman" panose="02020603050405020304" pitchFamily="18" charset="0"/>
              </a:rPr>
              <a:t>5. </a:t>
            </a:r>
            <a:r>
              <a:rPr lang="en-US" sz="5600" b="1" dirty="0" err="1">
                <a:latin typeface="Times New Roman" panose="02020603050405020304" pitchFamily="18" charset="0"/>
                <a:cs typeface="Times New Roman" panose="02020603050405020304" pitchFamily="18" charset="0"/>
              </a:rPr>
              <a:t>Xây</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dựng</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ứng</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dụng</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10" name="TextBox 7">
            <a:extLst>
              <a:ext uri="{FF2B5EF4-FFF2-40B4-BE49-F238E27FC236}">
                <a16:creationId xmlns:a16="http://schemas.microsoft.com/office/drawing/2014/main" id="{B67A176E-0D21-4F9F-8138-B5F7E7AD47F8}"/>
              </a:ext>
            </a:extLst>
          </p:cNvPr>
          <p:cNvSpPr txBox="1"/>
          <p:nvPr/>
        </p:nvSpPr>
        <p:spPr>
          <a:xfrm>
            <a:off x="385765" y="1104900"/>
            <a:ext cx="16154400" cy="3314049"/>
          </a:xfrm>
          <a:prstGeom prst="rect">
            <a:avLst/>
          </a:prstGeom>
        </p:spPr>
        <p:txBody>
          <a:bodyPr wrap="square" lIns="0" tIns="0" rIns="0" bIns="0" rtlCol="0" anchor="t">
            <a:spAutoFit/>
          </a:bodyPr>
          <a:lstStyle/>
          <a:p>
            <a:pPr marL="269875">
              <a:lnSpc>
                <a:spcPct val="150000"/>
              </a:lnSpc>
            </a:pPr>
            <a:r>
              <a:rPr lang="en-US" sz="3700" dirty="0">
                <a:latin typeface="Times New Roman" panose="02020603050405020304" pitchFamily="18" charset="0"/>
                <a:cs typeface="Times New Roman" panose="02020603050405020304" pitchFamily="18" charset="0"/>
              </a:rPr>
              <a:t>5.1 </a:t>
            </a:r>
            <a:r>
              <a:rPr lang="en-US" sz="3700" dirty="0" err="1">
                <a:latin typeface="Times New Roman" panose="02020603050405020304" pitchFamily="18" charset="0"/>
                <a:cs typeface="Times New Roman" panose="02020603050405020304" pitchFamily="18" charset="0"/>
              </a:rPr>
              <a:t>Tổng</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quan</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ứng</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dụng</a:t>
            </a:r>
            <a:endParaRPr lang="en-US" sz="3700" dirty="0">
              <a:latin typeface="Times New Roman" panose="02020603050405020304" pitchFamily="18" charset="0"/>
              <a:cs typeface="Times New Roman" panose="02020603050405020304" pitchFamily="18" charset="0"/>
            </a:endParaRPr>
          </a:p>
          <a:p>
            <a:pPr marL="269875">
              <a:lnSpc>
                <a:spcPct val="150000"/>
              </a:lnSpc>
            </a:pPr>
            <a:r>
              <a:rPr lang="en-US" sz="3700" dirty="0">
                <a:latin typeface="Times New Roman" panose="02020603050405020304" pitchFamily="18" charset="0"/>
                <a:cs typeface="Times New Roman" panose="02020603050405020304" pitchFamily="18" charset="0"/>
              </a:rPr>
              <a:t>5.2 </a:t>
            </a:r>
            <a:r>
              <a:rPr lang="en-US" sz="3700" dirty="0" err="1">
                <a:latin typeface="Times New Roman" panose="02020603050405020304" pitchFamily="18" charset="0"/>
                <a:cs typeface="Times New Roman" panose="02020603050405020304" pitchFamily="18" charset="0"/>
              </a:rPr>
              <a:t>Chức</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năng</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hỏi</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đáp</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sổ</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tay</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sinh</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viên</a:t>
            </a:r>
            <a:endParaRPr lang="en-US" sz="3700" dirty="0">
              <a:latin typeface="Times New Roman" panose="02020603050405020304" pitchFamily="18" charset="0"/>
              <a:cs typeface="Times New Roman" panose="02020603050405020304" pitchFamily="18" charset="0"/>
            </a:endParaRPr>
          </a:p>
          <a:p>
            <a:pPr marL="269875">
              <a:lnSpc>
                <a:spcPct val="150000"/>
              </a:lnSpc>
            </a:pPr>
            <a:r>
              <a:rPr lang="en-US" sz="3700" dirty="0">
                <a:latin typeface="Times New Roman" panose="02020603050405020304" pitchFamily="18" charset="0"/>
                <a:cs typeface="Times New Roman" panose="02020603050405020304" pitchFamily="18" charset="0"/>
              </a:rPr>
              <a:t>5.3 </a:t>
            </a:r>
            <a:r>
              <a:rPr lang="en-US" sz="3700" dirty="0" err="1">
                <a:latin typeface="Times New Roman" panose="02020603050405020304" pitchFamily="18" charset="0"/>
                <a:cs typeface="Times New Roman" panose="02020603050405020304" pitchFamily="18" charset="0"/>
              </a:rPr>
              <a:t>Chức</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năng</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thêm</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kiến</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thức</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mới</a:t>
            </a:r>
            <a:endParaRPr lang="en-US" sz="3700" dirty="0">
              <a:latin typeface="Times New Roman" panose="02020603050405020304" pitchFamily="18" charset="0"/>
              <a:cs typeface="Times New Roman" panose="02020603050405020304" pitchFamily="18" charset="0"/>
            </a:endParaRPr>
          </a:p>
          <a:p>
            <a:pPr marL="269875">
              <a:lnSpc>
                <a:spcPct val="150000"/>
              </a:lnSpc>
            </a:pPr>
            <a:endParaRPr lang="en-US" sz="3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615364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53E7B4-4A99-4231-A036-D8C3EF58DE68}"/>
              </a:ext>
            </a:extLst>
          </p:cNvPr>
          <p:cNvSpPr>
            <a:spLocks noGrp="1"/>
          </p:cNvSpPr>
          <p:nvPr>
            <p:ph type="sldNum" sz="quarter" idx="12"/>
          </p:nvPr>
        </p:nvSpPr>
        <p:spPr/>
        <p:txBody>
          <a:bodyPr/>
          <a:lstStyle/>
          <a:p>
            <a:fld id="{B6F15528-21DE-4FAA-801E-634DDDAF4B2B}" type="slidenum">
              <a:rPr lang="en-US" smtClean="0"/>
              <a:t>49</a:t>
            </a:fld>
            <a:endParaRPr lang="en-US"/>
          </a:p>
        </p:txBody>
      </p:sp>
      <p:sp>
        <p:nvSpPr>
          <p:cNvPr id="3" name="TextBox 7">
            <a:extLst>
              <a:ext uri="{FF2B5EF4-FFF2-40B4-BE49-F238E27FC236}">
                <a16:creationId xmlns:a16="http://schemas.microsoft.com/office/drawing/2014/main" id="{64B71B83-3AFC-4E69-AFEF-9D7DF921ADC4}"/>
              </a:ext>
            </a:extLst>
          </p:cNvPr>
          <p:cNvSpPr txBox="1"/>
          <p:nvPr/>
        </p:nvSpPr>
        <p:spPr>
          <a:xfrm>
            <a:off x="381000" y="0"/>
            <a:ext cx="169164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5.1 </a:t>
            </a:r>
            <a:r>
              <a:rPr lang="en-US" sz="5600" b="1" dirty="0" err="1">
                <a:latin typeface="Times New Roman" panose="02020603050405020304" pitchFamily="18" charset="0"/>
                <a:cs typeface="Times New Roman" panose="02020603050405020304" pitchFamily="18" charset="0"/>
                <a:sym typeface="+mn-ea"/>
              </a:rPr>
              <a:t>Tổng</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quan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ứng</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dụng</a:t>
            </a:r>
            <a:endParaRPr lang="en-US" sz="5600" b="1" spc="95" dirty="0">
              <a:solidFill>
                <a:srgbClr val="FF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241DA96-BEB3-41A5-9943-237697C1D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00" y="1409700"/>
            <a:ext cx="11996738" cy="8415622"/>
          </a:xfrm>
          <a:prstGeom prst="rect">
            <a:avLst/>
          </a:prstGeom>
        </p:spPr>
      </p:pic>
    </p:spTree>
    <p:extLst>
      <p:ext uri="{BB962C8B-B14F-4D97-AF65-F5344CB8AC3E}">
        <p14:creationId xmlns:p14="http://schemas.microsoft.com/office/powerpoint/2010/main" val="32191346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295400" y="1638300"/>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014026" y="-1989961"/>
            <a:ext cx="4200545" cy="6981515"/>
          </a:xfrm>
          <a:prstGeom prst="rect">
            <a:avLst/>
          </a:prstGeom>
        </p:spPr>
      </p:pic>
      <p:sp>
        <p:nvSpPr>
          <p:cNvPr id="7" name="TextBox 7"/>
          <p:cNvSpPr txBox="1"/>
          <p:nvPr/>
        </p:nvSpPr>
        <p:spPr>
          <a:xfrm>
            <a:off x="0" y="-30605"/>
            <a:ext cx="7076532" cy="1132939"/>
          </a:xfrm>
          <a:prstGeom prst="rect">
            <a:avLst/>
          </a:prstGeom>
        </p:spPr>
        <p:txBody>
          <a:bodyPr wrap="square" lIns="0" tIns="0" rIns="0" bIns="0" rtlCol="0" anchor="t">
            <a:spAutoFit/>
          </a:bodyPr>
          <a:lstStyle/>
          <a:p>
            <a:pPr algn="ctr">
              <a:lnSpc>
                <a:spcPct val="150000"/>
              </a:lnSpc>
            </a:pPr>
            <a:r>
              <a:rPr lang="en-US" sz="5600" b="1" dirty="0">
                <a:cs typeface="Times New Roman" panose="02020603050405020304" pitchFamily="18" charset="0"/>
              </a:rPr>
              <a:t>2. </a:t>
            </a:r>
            <a:r>
              <a:rPr lang="en-US" sz="5600" b="1" dirty="0" err="1">
                <a:cs typeface="Times New Roman" panose="02020603050405020304" pitchFamily="18" charset="0"/>
              </a:rPr>
              <a:t>Cơ</a:t>
            </a:r>
            <a:r>
              <a:rPr lang="en-US" sz="5600" b="1" dirty="0">
                <a:cs typeface="Times New Roman" panose="02020603050405020304" pitchFamily="18" charset="0"/>
              </a:rPr>
              <a:t> </a:t>
            </a:r>
            <a:r>
              <a:rPr lang="en-US" sz="5600" b="1" dirty="0" err="1">
                <a:cs typeface="Times New Roman" panose="02020603050405020304" pitchFamily="18" charset="0"/>
              </a:rPr>
              <a:t>sở</a:t>
            </a:r>
            <a:r>
              <a:rPr lang="en-US" sz="5600" b="1" dirty="0">
                <a:cs typeface="Times New Roman" panose="02020603050405020304" pitchFamily="18" charset="0"/>
              </a:rPr>
              <a:t> </a:t>
            </a:r>
            <a:r>
              <a:rPr lang="en-US" sz="5600" b="1" dirty="0" err="1">
                <a:cs typeface="Times New Roman" panose="02020603050405020304" pitchFamily="18" charset="0"/>
              </a:rPr>
              <a:t>lý</a:t>
            </a:r>
            <a:r>
              <a:rPr lang="en-US" sz="5600" b="1" dirty="0">
                <a:cs typeface="Times New Roman" panose="02020603050405020304" pitchFamily="18" charset="0"/>
              </a:rPr>
              <a:t> </a:t>
            </a:r>
            <a:r>
              <a:rPr lang="en-US" sz="5600" b="1" dirty="0" err="1">
                <a:cs typeface="Times New Roman" panose="02020603050405020304" pitchFamily="18" charset="0"/>
              </a:rPr>
              <a:t>thuyết</a:t>
            </a:r>
            <a:endParaRPr lang="en-US" sz="5600" b="1" spc="95" dirty="0">
              <a:solidFill>
                <a:srgbClr val="FF0000"/>
              </a:solidFill>
              <a:cs typeface="Times New Roman" panose="02020603050405020304" pitchFamily="18" charset="0"/>
            </a:endParaRPr>
          </a:p>
        </p:txBody>
      </p:sp>
      <p:sp>
        <p:nvSpPr>
          <p:cNvPr id="6" name="TextBox 7"/>
          <p:cNvSpPr txBox="1"/>
          <p:nvPr/>
        </p:nvSpPr>
        <p:spPr>
          <a:xfrm>
            <a:off x="609600" y="1426781"/>
            <a:ext cx="12394941" cy="1605889"/>
          </a:xfrm>
          <a:prstGeom prst="rect">
            <a:avLst/>
          </a:prstGeom>
        </p:spPr>
        <p:txBody>
          <a:bodyPr wrap="square" lIns="0" tIns="0" rIns="0" bIns="0" rtlCol="0" anchor="t">
            <a:spAutoFit/>
          </a:bodyPr>
          <a:lstStyle/>
          <a:p>
            <a:pPr marL="269875">
              <a:lnSpc>
                <a:spcPct val="150000"/>
              </a:lnSpc>
            </a:pPr>
            <a:r>
              <a:rPr lang="en-US" sz="3700" dirty="0">
                <a:cs typeface="Times New Roman" panose="02020603050405020304" pitchFamily="18" charset="0"/>
              </a:rPr>
              <a:t>2.1 RAG (Retrieval-Augmented Generation) </a:t>
            </a:r>
          </a:p>
          <a:p>
            <a:pPr marL="269875">
              <a:lnSpc>
                <a:spcPct val="150000"/>
              </a:lnSpc>
            </a:pPr>
            <a:r>
              <a:rPr lang="en-US" sz="3700" dirty="0">
                <a:cs typeface="Times New Roman" panose="02020603050405020304" pitchFamily="18" charset="0"/>
              </a:rPr>
              <a:t>2.2 GRAG(Graph Retrieval-Augmented Generation)</a:t>
            </a:r>
          </a:p>
        </p:txBody>
      </p:sp>
      <p:sp>
        <p:nvSpPr>
          <p:cNvPr id="4" name="Slide Number Placeholder 3">
            <a:extLst>
              <a:ext uri="{FF2B5EF4-FFF2-40B4-BE49-F238E27FC236}">
                <a16:creationId xmlns:a16="http://schemas.microsoft.com/office/drawing/2014/main" id="{0225FEB2-543A-4C29-9F4D-858802ED995C}"/>
              </a:ext>
            </a:extLst>
          </p:cNvPr>
          <p:cNvSpPr>
            <a:spLocks noGrp="1"/>
          </p:cNvSpPr>
          <p:nvPr>
            <p:ph type="sldNum" sz="quarter" idx="12"/>
          </p:nvPr>
        </p:nvSpPr>
        <p:spPr/>
        <p:txBody>
          <a:bodyPr/>
          <a:lstStyle/>
          <a:p>
            <a:fld id="{B6F15528-21DE-4FAA-801E-634DDDAF4B2B}" type="slidenum">
              <a:rPr lang="en-US" sz="3000" smtClean="0"/>
              <a:t>5</a:t>
            </a:fld>
            <a:endParaRPr lang="en-US" sz="300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53E7B4-4A99-4231-A036-D8C3EF58DE68}"/>
              </a:ext>
            </a:extLst>
          </p:cNvPr>
          <p:cNvSpPr>
            <a:spLocks noGrp="1"/>
          </p:cNvSpPr>
          <p:nvPr>
            <p:ph type="sldNum" sz="quarter" idx="12"/>
          </p:nvPr>
        </p:nvSpPr>
        <p:spPr/>
        <p:txBody>
          <a:bodyPr/>
          <a:lstStyle/>
          <a:p>
            <a:fld id="{B6F15528-21DE-4FAA-801E-634DDDAF4B2B}" type="slidenum">
              <a:rPr lang="en-US" smtClean="0"/>
              <a:t>50</a:t>
            </a:fld>
            <a:endParaRPr lang="en-US"/>
          </a:p>
        </p:txBody>
      </p:sp>
      <p:sp>
        <p:nvSpPr>
          <p:cNvPr id="3" name="TextBox 7">
            <a:extLst>
              <a:ext uri="{FF2B5EF4-FFF2-40B4-BE49-F238E27FC236}">
                <a16:creationId xmlns:a16="http://schemas.microsoft.com/office/drawing/2014/main" id="{64B71B83-3AFC-4E69-AFEF-9D7DF921ADC4}"/>
              </a:ext>
            </a:extLst>
          </p:cNvPr>
          <p:cNvSpPr txBox="1"/>
          <p:nvPr/>
        </p:nvSpPr>
        <p:spPr>
          <a:xfrm>
            <a:off x="381000" y="0"/>
            <a:ext cx="169164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5.1 </a:t>
            </a:r>
            <a:r>
              <a:rPr lang="en-US" sz="5600" b="1" dirty="0" err="1">
                <a:latin typeface="Times New Roman" panose="02020603050405020304" pitchFamily="18" charset="0"/>
                <a:cs typeface="Times New Roman" panose="02020603050405020304" pitchFamily="18" charset="0"/>
                <a:sym typeface="+mn-ea"/>
              </a:rPr>
              <a:t>Chức</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năng</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hỏi</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đáp</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sổ</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tay</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sinh</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viên</a:t>
            </a:r>
            <a:endParaRPr lang="en-US" sz="5600" b="1" spc="95" dirty="0">
              <a:solidFill>
                <a:srgbClr val="FF000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367380B4-5988-4479-B3CD-12E30D60F4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1271319"/>
            <a:ext cx="11387163" cy="8305800"/>
          </a:xfrm>
          <a:prstGeom prst="rect">
            <a:avLst/>
          </a:prstGeom>
        </p:spPr>
      </p:pic>
    </p:spTree>
    <p:extLst>
      <p:ext uri="{BB962C8B-B14F-4D97-AF65-F5344CB8AC3E}">
        <p14:creationId xmlns:p14="http://schemas.microsoft.com/office/powerpoint/2010/main" val="68307648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53E7B4-4A99-4231-A036-D8C3EF58DE68}"/>
              </a:ext>
            </a:extLst>
          </p:cNvPr>
          <p:cNvSpPr>
            <a:spLocks noGrp="1"/>
          </p:cNvSpPr>
          <p:nvPr>
            <p:ph type="sldNum" sz="quarter" idx="12"/>
          </p:nvPr>
        </p:nvSpPr>
        <p:spPr/>
        <p:txBody>
          <a:bodyPr/>
          <a:lstStyle/>
          <a:p>
            <a:fld id="{B6F15528-21DE-4FAA-801E-634DDDAF4B2B}" type="slidenum">
              <a:rPr lang="en-US" smtClean="0"/>
              <a:t>51</a:t>
            </a:fld>
            <a:endParaRPr lang="en-US"/>
          </a:p>
        </p:txBody>
      </p:sp>
      <p:sp>
        <p:nvSpPr>
          <p:cNvPr id="3" name="TextBox 7">
            <a:extLst>
              <a:ext uri="{FF2B5EF4-FFF2-40B4-BE49-F238E27FC236}">
                <a16:creationId xmlns:a16="http://schemas.microsoft.com/office/drawing/2014/main" id="{64B71B83-3AFC-4E69-AFEF-9D7DF921ADC4}"/>
              </a:ext>
            </a:extLst>
          </p:cNvPr>
          <p:cNvSpPr txBox="1"/>
          <p:nvPr/>
        </p:nvSpPr>
        <p:spPr>
          <a:xfrm>
            <a:off x="381000" y="0"/>
            <a:ext cx="169164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5.1 </a:t>
            </a:r>
            <a:r>
              <a:rPr lang="en-US" sz="5600" b="1" dirty="0" err="1">
                <a:latin typeface="Times New Roman" panose="02020603050405020304" pitchFamily="18" charset="0"/>
                <a:cs typeface="Times New Roman" panose="02020603050405020304" pitchFamily="18" charset="0"/>
                <a:sym typeface="+mn-ea"/>
              </a:rPr>
              <a:t>Chức</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năng</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thêm</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kiến</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thức</a:t>
            </a:r>
            <a:r>
              <a:rPr lang="en-US" sz="5600" b="1" dirty="0">
                <a:latin typeface="Times New Roman" panose="02020603050405020304" pitchFamily="18" charset="0"/>
                <a:cs typeface="Times New Roman" panose="02020603050405020304" pitchFamily="18" charset="0"/>
                <a:sym typeface="+mn-ea"/>
              </a:rPr>
              <a:t> </a:t>
            </a:r>
            <a:r>
              <a:rPr lang="en-US" sz="5600" b="1" dirty="0" err="1">
                <a:latin typeface="Times New Roman" panose="02020603050405020304" pitchFamily="18" charset="0"/>
                <a:cs typeface="Times New Roman" panose="02020603050405020304" pitchFamily="18" charset="0"/>
                <a:sym typeface="+mn-ea"/>
              </a:rPr>
              <a:t>mới</a:t>
            </a:r>
            <a:endParaRPr lang="en-US" sz="5600" b="1" spc="95" dirty="0">
              <a:solidFill>
                <a:srgbClr val="FF0000"/>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83E9FD0-219E-419D-9D0C-F58574EB00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60032" y="1512485"/>
            <a:ext cx="14567936" cy="8126815"/>
          </a:xfrm>
          <a:prstGeom prst="rect">
            <a:avLst/>
          </a:prstGeom>
        </p:spPr>
      </p:pic>
    </p:spTree>
    <p:extLst>
      <p:ext uri="{BB962C8B-B14F-4D97-AF65-F5344CB8AC3E}">
        <p14:creationId xmlns:p14="http://schemas.microsoft.com/office/powerpoint/2010/main" val="8789957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04800" y="14514"/>
            <a:ext cx="9372600" cy="1132939"/>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6. </a:t>
            </a:r>
            <a:r>
              <a:rPr lang="en-US" sz="5600" b="1" dirty="0" err="1">
                <a:latin typeface="Times New Roman" panose="02020603050405020304" pitchFamily="18" charset="0"/>
                <a:cs typeface="Times New Roman" panose="02020603050405020304" pitchFamily="18" charset="0"/>
              </a:rPr>
              <a:t>Kết</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quả</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990600" y="1100590"/>
            <a:ext cx="16764000" cy="5968622"/>
          </a:xfrm>
          <a:prstGeom prst="rect">
            <a:avLst/>
          </a:prstGeom>
        </p:spPr>
        <p:txBody>
          <a:bodyPr wrap="square">
            <a:spAutoFit/>
          </a:bodyPr>
          <a:lstStyle/>
          <a:p>
            <a:pPr>
              <a:lnSpc>
                <a:spcPct val="150000"/>
              </a:lnSpc>
            </a:pPr>
            <a:r>
              <a:rPr lang="en-US" sz="3700" b="1" dirty="0" err="1">
                <a:latin typeface="Times New Roman" panose="02020603050405020304" pitchFamily="18" charset="0"/>
                <a:cs typeface="Times New Roman" panose="02020603050405020304" pitchFamily="18" charset="0"/>
              </a:rPr>
              <a:t>Nghiên</a:t>
            </a:r>
            <a:r>
              <a:rPr lang="en-US" sz="3700" b="1" dirty="0">
                <a:latin typeface="Times New Roman" panose="02020603050405020304" pitchFamily="18" charset="0"/>
                <a:cs typeface="Times New Roman" panose="02020603050405020304" pitchFamily="18" charset="0"/>
              </a:rPr>
              <a:t> </a:t>
            </a:r>
            <a:r>
              <a:rPr lang="en-US" sz="3700" b="1" dirty="0" err="1">
                <a:latin typeface="Times New Roman" panose="02020603050405020304" pitchFamily="18" charset="0"/>
                <a:cs typeface="Times New Roman" panose="02020603050405020304" pitchFamily="18" charset="0"/>
              </a:rPr>
              <a:t>cứu</a:t>
            </a:r>
            <a:r>
              <a:rPr lang="en-US" sz="3700" b="1" dirty="0">
                <a:latin typeface="Times New Roman" panose="02020603050405020304" pitchFamily="18" charset="0"/>
                <a:cs typeface="Times New Roman" panose="02020603050405020304" pitchFamily="18" charset="0"/>
              </a:rPr>
              <a:t>:</a:t>
            </a:r>
          </a:p>
          <a:p>
            <a:pPr marL="457200" indent="-457200">
              <a:lnSpc>
                <a:spcPct val="150000"/>
              </a:lnSpc>
              <a:buFont typeface="Arial" panose="020B0604020202020204" pitchFamily="34" charset="0"/>
              <a:buChar char="•"/>
            </a:pPr>
            <a:r>
              <a:rPr lang="vi-VN" sz="3700" dirty="0">
                <a:latin typeface="Times New Roman" panose="02020603050405020304" pitchFamily="18" charset="0"/>
                <a:cs typeface="Times New Roman" panose="02020603050405020304" pitchFamily="18" charset="0"/>
              </a:rPr>
              <a:t>Ứng dụng thành công LLMs Gemini-1.5-flash làm mô hình cơ sở.</a:t>
            </a:r>
            <a:endParaRPr lang="en-US" sz="37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vi-VN" sz="3700" dirty="0">
                <a:latin typeface="Times New Roman" panose="02020603050405020304" pitchFamily="18" charset="0"/>
                <a:cs typeface="Times New Roman" panose="02020603050405020304" pitchFamily="18" charset="0"/>
              </a:rPr>
              <a:t>Kết hợp các phương pháp tăng cường khác nhau.</a:t>
            </a:r>
          </a:p>
          <a:p>
            <a:pPr marL="457200" indent="-457200">
              <a:lnSpc>
                <a:spcPct val="150000"/>
              </a:lnSpc>
              <a:buFont typeface="Arial" panose="020B0604020202020204" pitchFamily="34" charset="0"/>
              <a:buChar char="•"/>
            </a:pPr>
            <a:r>
              <a:rPr lang="vi-VN" sz="3700" dirty="0">
                <a:latin typeface="Times New Roman" panose="02020603050405020304" pitchFamily="18" charset="0"/>
                <a:cs typeface="Times New Roman" panose="02020603050405020304" pitchFamily="18" charset="0"/>
              </a:rPr>
              <a:t>Xây dựng kiến trúc Agentic tự suy luận.</a:t>
            </a:r>
            <a:endParaRPr lang="en-US" sz="3700" dirty="0">
              <a:latin typeface="Times New Roman" panose="02020603050405020304" pitchFamily="18" charset="0"/>
              <a:cs typeface="Times New Roman" panose="02020603050405020304" pitchFamily="18" charset="0"/>
            </a:endParaRPr>
          </a:p>
          <a:p>
            <a:pPr>
              <a:lnSpc>
                <a:spcPct val="150000"/>
              </a:lnSpc>
            </a:pPr>
            <a:r>
              <a:rPr lang="en-US" sz="3700" b="1" dirty="0" err="1">
                <a:latin typeface="Times New Roman" panose="02020603050405020304" pitchFamily="18" charset="0"/>
                <a:cs typeface="Times New Roman" panose="02020603050405020304" pitchFamily="18" charset="0"/>
              </a:rPr>
              <a:t>Ứng</a:t>
            </a:r>
            <a:r>
              <a:rPr lang="en-US" sz="3700" b="1" dirty="0">
                <a:latin typeface="Times New Roman" panose="02020603050405020304" pitchFamily="18" charset="0"/>
                <a:cs typeface="Times New Roman" panose="02020603050405020304" pitchFamily="18" charset="0"/>
              </a:rPr>
              <a:t> </a:t>
            </a:r>
            <a:r>
              <a:rPr lang="en-US" sz="3700" b="1" dirty="0" err="1">
                <a:latin typeface="Times New Roman" panose="02020603050405020304" pitchFamily="18" charset="0"/>
                <a:cs typeface="Times New Roman" panose="02020603050405020304" pitchFamily="18" charset="0"/>
              </a:rPr>
              <a:t>dụng</a:t>
            </a:r>
            <a:r>
              <a:rPr lang="en-US" sz="3700" b="1" dirty="0">
                <a:latin typeface="Times New Roman" panose="02020603050405020304" pitchFamily="18" charset="0"/>
                <a:cs typeface="Times New Roman" panose="02020603050405020304" pitchFamily="18" charset="0"/>
              </a:rPr>
              <a:t>:</a:t>
            </a:r>
            <a:endParaRPr lang="en-US" sz="3700" dirty="0">
              <a:latin typeface="Times New Roman" panose="02020603050405020304" pitchFamily="18" charset="0"/>
              <a:cs typeface="Times New Roman" panose="02020603050405020304" pitchFamily="18" charset="0"/>
            </a:endParaRPr>
          </a:p>
          <a:p>
            <a:pPr marL="457200" indent="-457200">
              <a:lnSpc>
                <a:spcPct val="150000"/>
              </a:lnSpc>
              <a:buFont typeface="Arial" panose="020B0604020202020204" pitchFamily="34" charset="0"/>
              <a:buChar char="•"/>
            </a:pPr>
            <a:r>
              <a:rPr lang="en-US" sz="3700" dirty="0" err="1">
                <a:latin typeface="Times New Roman" panose="02020603050405020304" pitchFamily="18" charset="0"/>
                <a:cs typeface="Times New Roman" panose="02020603050405020304" pitchFamily="18" charset="0"/>
              </a:rPr>
              <a:t>Tạo</a:t>
            </a:r>
            <a:r>
              <a:rPr lang="en-US" sz="3700" dirty="0">
                <a:latin typeface="Times New Roman" panose="02020603050405020304" pitchFamily="18" charset="0"/>
                <a:cs typeface="Times New Roman" panose="02020603050405020304" pitchFamily="18" charset="0"/>
              </a:rPr>
              <a:t> ra </a:t>
            </a:r>
            <a:r>
              <a:rPr lang="en-US" sz="3700" dirty="0" err="1">
                <a:latin typeface="Times New Roman" panose="02020603050405020304" pitchFamily="18" charset="0"/>
                <a:cs typeface="Times New Roman" panose="02020603050405020304" pitchFamily="18" charset="0"/>
              </a:rPr>
              <a:t>một</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cơ</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sở</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dữ</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liệu</a:t>
            </a:r>
            <a:r>
              <a:rPr lang="en-US" sz="3700" dirty="0">
                <a:latin typeface="Times New Roman" panose="02020603050405020304" pitchFamily="18" charset="0"/>
                <a:cs typeface="Times New Roman" panose="02020603050405020304" pitchFamily="18" charset="0"/>
              </a:rPr>
              <a:t> vector </a:t>
            </a:r>
            <a:r>
              <a:rPr lang="en-US" sz="3700" dirty="0" err="1">
                <a:latin typeface="Times New Roman" panose="02020603050405020304" pitchFamily="18" charset="0"/>
                <a:cs typeface="Times New Roman" panose="02020603050405020304" pitchFamily="18" charset="0"/>
              </a:rPr>
              <a:t>và</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đồ</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thị</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hoàn</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chỉnh</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cho</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sổ</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tay</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sinh</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viên</a:t>
            </a:r>
            <a:r>
              <a:rPr lang="en-US" sz="3700" dirty="0">
                <a:latin typeface="Times New Roman" panose="02020603050405020304" pitchFamily="18" charset="0"/>
                <a:cs typeface="Times New Roman" panose="02020603050405020304" pitchFamily="18" charset="0"/>
              </a:rPr>
              <a:t> 2024.</a:t>
            </a:r>
          </a:p>
          <a:p>
            <a:pPr marL="457200" indent="-457200">
              <a:lnSpc>
                <a:spcPct val="150000"/>
              </a:lnSpc>
              <a:buFont typeface="Arial" panose="020B0604020202020204" pitchFamily="34" charset="0"/>
              <a:buChar char="•"/>
            </a:pPr>
            <a:r>
              <a:rPr lang="en-US" sz="3700" dirty="0" err="1">
                <a:latin typeface="Times New Roman" panose="02020603050405020304" pitchFamily="18" charset="0"/>
                <a:cs typeface="Times New Roman" panose="02020603050405020304" pitchFamily="18" charset="0"/>
              </a:rPr>
              <a:t>Một</a:t>
            </a:r>
            <a:r>
              <a:rPr lang="en-US" sz="3700" dirty="0">
                <a:latin typeface="Times New Roman" panose="02020603050405020304" pitchFamily="18" charset="0"/>
                <a:cs typeface="Times New Roman" panose="02020603050405020304" pitchFamily="18" charset="0"/>
              </a:rPr>
              <a:t> website demo </a:t>
            </a:r>
            <a:r>
              <a:rPr lang="en-US" sz="3700" dirty="0" err="1">
                <a:latin typeface="Times New Roman" panose="02020603050405020304" pitchFamily="18" charset="0"/>
                <a:cs typeface="Times New Roman" panose="02020603050405020304" pitchFamily="18" charset="0"/>
              </a:rPr>
              <a:t>sử</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dụng</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dịch</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vụ</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hỏi</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đáp</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về</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sổ</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tay</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sinh</a:t>
            </a:r>
            <a:r>
              <a:rPr lang="en-US" sz="3700" dirty="0">
                <a:latin typeface="Times New Roman" panose="02020603050405020304" pitchFamily="18" charset="0"/>
                <a:cs typeface="Times New Roman" panose="02020603050405020304" pitchFamily="18" charset="0"/>
              </a:rPr>
              <a:t> </a:t>
            </a:r>
            <a:r>
              <a:rPr lang="en-US" sz="3700" dirty="0" err="1">
                <a:latin typeface="Times New Roman" panose="02020603050405020304" pitchFamily="18" charset="0"/>
                <a:cs typeface="Times New Roman" panose="02020603050405020304" pitchFamily="18" charset="0"/>
              </a:rPr>
              <a:t>viên</a:t>
            </a:r>
            <a:r>
              <a:rPr lang="en-US" sz="3700" dirty="0">
                <a:latin typeface="Times New Roman" panose="02020603050405020304" pitchFamily="18" charset="0"/>
                <a:cs typeface="Times New Roman" panose="02020603050405020304" pitchFamily="18" charset="0"/>
              </a:rPr>
              <a:t> 2024.</a:t>
            </a:r>
          </a:p>
        </p:txBody>
      </p:sp>
      <p:sp>
        <p:nvSpPr>
          <p:cNvPr id="2" name="Slide Number Placeholder 1">
            <a:extLst>
              <a:ext uri="{FF2B5EF4-FFF2-40B4-BE49-F238E27FC236}">
                <a16:creationId xmlns:a16="http://schemas.microsoft.com/office/drawing/2014/main" id="{F5A55A2E-563B-4C66-9BB5-ECDEBEEA6231}"/>
              </a:ext>
            </a:extLst>
          </p:cNvPr>
          <p:cNvSpPr>
            <a:spLocks noGrp="1"/>
          </p:cNvSpPr>
          <p:nvPr>
            <p:ph type="sldNum" sz="quarter" idx="12"/>
          </p:nvPr>
        </p:nvSpPr>
        <p:spPr/>
        <p:txBody>
          <a:bodyPr/>
          <a:lstStyle/>
          <a:p>
            <a:fld id="{B6F15528-21DE-4FAA-801E-634DDDAF4B2B}" type="slidenum">
              <a:rPr lang="en-US" smtClean="0"/>
              <a:t>52</a:t>
            </a:fld>
            <a:endParaRPr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04799" y="14514"/>
            <a:ext cx="12318741" cy="1136914"/>
          </a:xfrm>
          <a:prstGeom prst="rect">
            <a:avLst/>
          </a:prstGeom>
        </p:spPr>
        <p:txBody>
          <a:bodyPr wrap="square" lIns="0" tIns="0" rIns="0" bIns="0" rtlCol="0" anchor="t">
            <a:spAutoFit/>
          </a:bodyPr>
          <a:lstStyle/>
          <a:p>
            <a:pPr>
              <a:lnSpc>
                <a:spcPct val="150000"/>
              </a:lnSpc>
            </a:pPr>
            <a:r>
              <a:rPr lang="en-US" sz="5600" b="1" dirty="0">
                <a:latin typeface="+mj-lt"/>
                <a:cs typeface="Times New Roman" panose="02020603050405020304" pitchFamily="18" charset="0"/>
              </a:rPr>
              <a:t>7. </a:t>
            </a:r>
            <a:r>
              <a:rPr lang="en-US" sz="5600" b="1" dirty="0" err="1">
                <a:latin typeface="+mj-lt"/>
                <a:cs typeface="Times New Roman" panose="02020603050405020304" pitchFamily="18" charset="0"/>
              </a:rPr>
              <a:t>Kết</a:t>
            </a:r>
            <a:r>
              <a:rPr lang="en-US" sz="5600" b="1" dirty="0">
                <a:latin typeface="+mj-lt"/>
                <a:cs typeface="Times New Roman" panose="02020603050405020304" pitchFamily="18" charset="0"/>
              </a:rPr>
              <a:t> </a:t>
            </a:r>
            <a:r>
              <a:rPr lang="en-US" sz="5600" b="1" dirty="0" err="1">
                <a:latin typeface="+mj-lt"/>
                <a:cs typeface="Times New Roman" panose="02020603050405020304" pitchFamily="18" charset="0"/>
              </a:rPr>
              <a:t>luận</a:t>
            </a:r>
            <a:r>
              <a:rPr lang="en-US" sz="5600" b="1" dirty="0">
                <a:latin typeface="+mj-lt"/>
                <a:cs typeface="Times New Roman" panose="02020603050405020304" pitchFamily="18" charset="0"/>
              </a:rPr>
              <a:t> </a:t>
            </a:r>
            <a:r>
              <a:rPr lang="en-US" sz="5600" b="1" dirty="0" err="1">
                <a:latin typeface="+mj-lt"/>
                <a:cs typeface="Times New Roman" panose="02020603050405020304" pitchFamily="18" charset="0"/>
              </a:rPr>
              <a:t>và</a:t>
            </a:r>
            <a:r>
              <a:rPr lang="en-US" sz="5600" b="1" dirty="0">
                <a:latin typeface="+mj-lt"/>
                <a:cs typeface="Times New Roman" panose="02020603050405020304" pitchFamily="18" charset="0"/>
              </a:rPr>
              <a:t> </a:t>
            </a:r>
            <a:r>
              <a:rPr lang="en-US" sz="5600" b="1" dirty="0" err="1">
                <a:latin typeface="+mj-lt"/>
                <a:cs typeface="Times New Roman" panose="02020603050405020304" pitchFamily="18" charset="0"/>
              </a:rPr>
              <a:t>hướng</a:t>
            </a:r>
            <a:r>
              <a:rPr lang="en-US" sz="5600" b="1" dirty="0">
                <a:latin typeface="+mj-lt"/>
                <a:cs typeface="Times New Roman" panose="02020603050405020304" pitchFamily="18" charset="0"/>
              </a:rPr>
              <a:t> </a:t>
            </a:r>
            <a:r>
              <a:rPr lang="en-US" sz="5600" b="1" dirty="0" err="1">
                <a:latin typeface="+mj-lt"/>
                <a:cs typeface="Times New Roman" panose="02020603050405020304" pitchFamily="18" charset="0"/>
              </a:rPr>
              <a:t>phát</a:t>
            </a:r>
            <a:r>
              <a:rPr lang="en-US" sz="5600" b="1" dirty="0">
                <a:latin typeface="+mj-lt"/>
                <a:cs typeface="Times New Roman" panose="02020603050405020304" pitchFamily="18" charset="0"/>
              </a:rPr>
              <a:t> </a:t>
            </a:r>
            <a:r>
              <a:rPr lang="en-US" sz="5600" b="1" dirty="0" err="1">
                <a:latin typeface="+mj-lt"/>
                <a:cs typeface="Times New Roman" panose="02020603050405020304" pitchFamily="18" charset="0"/>
              </a:rPr>
              <a:t>triển</a:t>
            </a:r>
            <a:endParaRPr lang="en-US" sz="5600" b="1" spc="95" dirty="0">
              <a:solidFill>
                <a:srgbClr val="FF0000"/>
              </a:solidFill>
              <a:latin typeface="+mj-lt"/>
              <a:cs typeface="Times New Roman" panose="02020603050405020304" pitchFamily="18" charset="0"/>
            </a:endParaRPr>
          </a:p>
        </p:txBody>
      </p:sp>
      <p:sp>
        <p:nvSpPr>
          <p:cNvPr id="4" name="Rectangle 3"/>
          <p:cNvSpPr/>
          <p:nvPr/>
        </p:nvSpPr>
        <p:spPr>
          <a:xfrm>
            <a:off x="457200" y="1307176"/>
            <a:ext cx="16840199" cy="8348439"/>
          </a:xfrm>
          <a:prstGeom prst="rect">
            <a:avLst/>
          </a:prstGeom>
        </p:spPr>
        <p:txBody>
          <a:bodyPr wrap="square">
            <a:spAutoFit/>
          </a:bodyPr>
          <a:lstStyle/>
          <a:p>
            <a:pPr marL="457200" indent="-457200">
              <a:lnSpc>
                <a:spcPct val="150000"/>
              </a:lnSpc>
              <a:buFont typeface="Arial" panose="020B0604020202020204" pitchFamily="34" charset="0"/>
              <a:buChar char="•"/>
            </a:pPr>
            <a:r>
              <a:rPr lang="vi-VN" sz="3700" dirty="0">
                <a:latin typeface="+mj-lt"/>
                <a:ea typeface="SimSun" panose="02010600030101010101" pitchFamily="2" charset="-122"/>
                <a:cs typeface="Times New Roman" panose="02020603050405020304" pitchFamily="18" charset="0"/>
              </a:rPr>
              <a:t>Đề tài "Xây dựng chatbot tư vấn học vụ Nông Lâm kết hợp giữa hệ thống GRAG và RAG" đã hoàn thành các mục tiêu đề ra. Chúng em đã nghiên cứu và triển khai thành công một kiến trúc chatbot tiên tiến, kết hợp linh hoạt giữa việc truy xuất văn bản phẳng và truy xuất đồ thị tri thức.</a:t>
            </a:r>
            <a:endParaRPr lang="en-US" sz="3700" dirty="0">
              <a:latin typeface="+mj-lt"/>
              <a:ea typeface="SimSun" panose="02010600030101010101" pitchFamily="2" charset="-122"/>
              <a:cs typeface="Times New Roman" panose="02020603050405020304" pitchFamily="18" charset="0"/>
            </a:endParaRPr>
          </a:p>
          <a:p>
            <a:pPr marL="457200" indent="-457200">
              <a:lnSpc>
                <a:spcPct val="150000"/>
              </a:lnSpc>
              <a:buFont typeface="Arial" panose="020B0604020202020204" pitchFamily="34" charset="0"/>
              <a:buChar char="•"/>
            </a:pPr>
            <a:r>
              <a:rPr lang="vi-VN" sz="3700" dirty="0">
                <a:latin typeface="+mj-lt"/>
                <a:ea typeface="SimSun" panose="02010600030101010101" pitchFamily="2" charset="-122"/>
                <a:cs typeface="Times New Roman" panose="02020603050405020304" pitchFamily="18" charset="0"/>
              </a:rPr>
              <a:t>Điểm nổi bật của đề tài là việc xây dựng một hệ thống Agentic thông minh, trong đó Agent sử dụng mô hình Gemini để tự động phân tích câu hỏi, lựa chọn nguồn truy xuất phù hợp và tự sửa lỗi thông qua mô-đun phê bình. Cách tiếp cận này đã giải quyết được những hạn chế của các hệ thống RAG và GRAG truyền thống khi hoạt động riêng lẻ.</a:t>
            </a:r>
            <a:endParaRPr lang="en-US" sz="3700" dirty="0">
              <a:latin typeface="+mj-lt"/>
              <a:ea typeface="SimSun" panose="02010600030101010101" pitchFamily="2" charset="-122"/>
              <a:cs typeface="Times New Roman" panose="02020603050405020304" pitchFamily="18" charset="0"/>
            </a:endParaRPr>
          </a:p>
          <a:p>
            <a:pPr marL="285750" indent="-285750">
              <a:buFont typeface="Arial" panose="020B0604020202020204" pitchFamily="34" charset="0"/>
              <a:buChar char="•"/>
            </a:pPr>
            <a:endParaRPr lang="en-US" sz="3700" dirty="0">
              <a:latin typeface="+mj-lt"/>
            </a:endParaRPr>
          </a:p>
        </p:txBody>
      </p:sp>
      <p:sp>
        <p:nvSpPr>
          <p:cNvPr id="5" name="Slide Number Placeholder 4">
            <a:extLst>
              <a:ext uri="{FF2B5EF4-FFF2-40B4-BE49-F238E27FC236}">
                <a16:creationId xmlns:a16="http://schemas.microsoft.com/office/drawing/2014/main" id="{3430001E-75B6-455D-808D-B052B4AE52F4}"/>
              </a:ext>
            </a:extLst>
          </p:cNvPr>
          <p:cNvSpPr>
            <a:spLocks noGrp="1"/>
          </p:cNvSpPr>
          <p:nvPr>
            <p:ph type="sldNum" sz="quarter" idx="12"/>
          </p:nvPr>
        </p:nvSpPr>
        <p:spPr/>
        <p:txBody>
          <a:bodyPr/>
          <a:lstStyle/>
          <a:p>
            <a:fld id="{B6F15528-21DE-4FAA-801E-634DDDAF4B2B}" type="slidenum">
              <a:rPr lang="en-US" smtClean="0"/>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04799" y="14514"/>
            <a:ext cx="12318741" cy="1136914"/>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7. </a:t>
            </a:r>
            <a:r>
              <a:rPr lang="en-US" sz="5600" b="1" dirty="0" err="1">
                <a:latin typeface="Times New Roman" panose="02020603050405020304" pitchFamily="18" charset="0"/>
                <a:cs typeface="Times New Roman" panose="02020603050405020304" pitchFamily="18" charset="0"/>
              </a:rPr>
              <a:t>Kết</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luận</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và</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hướng</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phát</a:t>
            </a:r>
            <a:r>
              <a:rPr lang="en-US" sz="5600" b="1" dirty="0">
                <a:latin typeface="Times New Roman" panose="02020603050405020304" pitchFamily="18" charset="0"/>
                <a:cs typeface="Times New Roman" panose="02020603050405020304" pitchFamily="18" charset="0"/>
              </a:rPr>
              <a:t> </a:t>
            </a:r>
            <a:r>
              <a:rPr lang="en-US" sz="5600" b="1" dirty="0" err="1">
                <a:latin typeface="Times New Roman" panose="02020603050405020304" pitchFamily="18" charset="0"/>
                <a:cs typeface="Times New Roman" panose="02020603050405020304" pitchFamily="18" charset="0"/>
              </a:rPr>
              <a:t>triển</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4" name="Rectangle 3"/>
          <p:cNvSpPr/>
          <p:nvPr/>
        </p:nvSpPr>
        <p:spPr>
          <a:xfrm>
            <a:off x="457200" y="1307176"/>
            <a:ext cx="16840199" cy="6355586"/>
          </a:xfrm>
          <a:prstGeom prst="rect">
            <a:avLst/>
          </a:prstGeom>
        </p:spPr>
        <p:txBody>
          <a:bodyPr wrap="square">
            <a:spAutoFit/>
          </a:bodyPr>
          <a:lstStyle/>
          <a:p>
            <a:pPr>
              <a:lnSpc>
                <a:spcPct val="150000"/>
              </a:lnSpc>
            </a:pPr>
            <a:r>
              <a:rPr lang="en-US" sz="3700" dirty="0" err="1">
                <a:latin typeface="Times New Roman" panose="02020603050405020304" pitchFamily="18" charset="0"/>
                <a:ea typeface="Tahoma" panose="020B0604030504040204" pitchFamily="34" charset="0"/>
                <a:cs typeface="Times New Roman" panose="02020603050405020304" pitchFamily="18" charset="0"/>
              </a:rPr>
              <a:t>Để</a:t>
            </a:r>
            <a:r>
              <a:rPr lang="en-US" sz="3700" dirty="0">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latin typeface="Times New Roman" panose="02020603050405020304" pitchFamily="18" charset="0"/>
                <a:ea typeface="Tahoma" panose="020B0604030504040204" pitchFamily="34" charset="0"/>
                <a:cs typeface="Times New Roman" panose="02020603050405020304" pitchFamily="18" charset="0"/>
              </a:rPr>
              <a:t>ứng</a:t>
            </a:r>
            <a:r>
              <a:rPr lang="en-US" sz="3700" dirty="0">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latin typeface="Times New Roman" panose="02020603050405020304" pitchFamily="18" charset="0"/>
                <a:ea typeface="Tahoma" panose="020B0604030504040204" pitchFamily="34" charset="0"/>
                <a:cs typeface="Times New Roman" panose="02020603050405020304" pitchFamily="18" charset="0"/>
              </a:rPr>
              <a:t>dụng</a:t>
            </a:r>
            <a:r>
              <a:rPr lang="en-US" sz="3700" dirty="0">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latin typeface="Times New Roman" panose="02020603050405020304" pitchFamily="18" charset="0"/>
                <a:ea typeface="Tahoma" panose="020B0604030504040204" pitchFamily="34" charset="0"/>
                <a:cs typeface="Times New Roman" panose="02020603050405020304" pitchFamily="18" charset="0"/>
              </a:rPr>
              <a:t>này</a:t>
            </a:r>
            <a:r>
              <a:rPr lang="en-US" sz="3700" dirty="0">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latin typeface="Times New Roman" panose="02020603050405020304" pitchFamily="18" charset="0"/>
                <a:ea typeface="Tahoma" panose="020B0604030504040204" pitchFamily="34" charset="0"/>
                <a:cs typeface="Times New Roman" panose="02020603050405020304" pitchFamily="18" charset="0"/>
              </a:rPr>
              <a:t>có</a:t>
            </a:r>
            <a:r>
              <a:rPr lang="en-US" sz="3700" dirty="0">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latin typeface="Times New Roman" panose="02020603050405020304" pitchFamily="18" charset="0"/>
                <a:ea typeface="Tahoma" panose="020B0604030504040204" pitchFamily="34" charset="0"/>
                <a:cs typeface="Times New Roman" panose="02020603050405020304" pitchFamily="18" charset="0"/>
              </a:rPr>
              <a:t>thể</a:t>
            </a:r>
            <a:r>
              <a:rPr lang="en-US" sz="3700" dirty="0">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latin typeface="Times New Roman" panose="02020603050405020304" pitchFamily="18" charset="0"/>
                <a:ea typeface="Tahoma" panose="020B0604030504040204" pitchFamily="34" charset="0"/>
                <a:cs typeface="Times New Roman" panose="02020603050405020304" pitchFamily="18" charset="0"/>
              </a:rPr>
              <a:t>đi</a:t>
            </a:r>
            <a:r>
              <a:rPr lang="en-US" sz="3700" dirty="0">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latin typeface="Times New Roman" panose="02020603050405020304" pitchFamily="18" charset="0"/>
                <a:ea typeface="Tahoma" panose="020B0604030504040204" pitchFamily="34" charset="0"/>
                <a:cs typeface="Times New Roman" panose="02020603050405020304" pitchFamily="18" charset="0"/>
              </a:rPr>
              <a:t>vào</a:t>
            </a:r>
            <a:r>
              <a:rPr lang="en-US" sz="3700" dirty="0">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latin typeface="Times New Roman" panose="02020603050405020304" pitchFamily="18" charset="0"/>
                <a:ea typeface="Tahoma" panose="020B0604030504040204" pitchFamily="34" charset="0"/>
                <a:cs typeface="Times New Roman" panose="02020603050405020304" pitchFamily="18" charset="0"/>
              </a:rPr>
              <a:t>sử</a:t>
            </a:r>
            <a:r>
              <a:rPr lang="en-US" sz="3700" dirty="0">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latin typeface="Times New Roman" panose="02020603050405020304" pitchFamily="18" charset="0"/>
                <a:ea typeface="Tahoma" panose="020B0604030504040204" pitchFamily="34" charset="0"/>
                <a:cs typeface="Times New Roman" panose="02020603050405020304" pitchFamily="18" charset="0"/>
              </a:rPr>
              <a:t>dụng</a:t>
            </a:r>
            <a:r>
              <a:rPr lang="en-US" sz="3700" dirty="0">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latin typeface="Times New Roman" panose="02020603050405020304" pitchFamily="18" charset="0"/>
                <a:ea typeface="Tahoma" panose="020B0604030504040204" pitchFamily="34" charset="0"/>
                <a:cs typeface="Times New Roman" panose="02020603050405020304" pitchFamily="18" charset="0"/>
              </a:rPr>
              <a:t>trong</a:t>
            </a:r>
            <a:r>
              <a:rPr lang="en-US" sz="3700" dirty="0">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latin typeface="Times New Roman" panose="02020603050405020304" pitchFamily="18" charset="0"/>
                <a:ea typeface="Tahoma" panose="020B0604030504040204" pitchFamily="34" charset="0"/>
                <a:cs typeface="Times New Roman" panose="02020603050405020304" pitchFamily="18" charset="0"/>
              </a:rPr>
              <a:t>thực</a:t>
            </a:r>
            <a:r>
              <a:rPr lang="en-US" sz="3700" dirty="0">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latin typeface="Times New Roman" panose="02020603050405020304" pitchFamily="18" charset="0"/>
                <a:ea typeface="Tahoma" panose="020B0604030504040204" pitchFamily="34" charset="0"/>
                <a:cs typeface="Times New Roman" panose="02020603050405020304" pitchFamily="18" charset="0"/>
              </a:rPr>
              <a:t>tế</a:t>
            </a:r>
            <a:r>
              <a:rPr lang="en-US" sz="3700" dirty="0">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latin typeface="Times New Roman" panose="02020603050405020304" pitchFamily="18" charset="0"/>
                <a:ea typeface="Tahoma" panose="020B0604030504040204" pitchFamily="34" charset="0"/>
                <a:cs typeface="Times New Roman" panose="02020603050405020304" pitchFamily="18" charset="0"/>
              </a:rPr>
              <a:t>hiệu</a:t>
            </a:r>
            <a:r>
              <a:rPr lang="en-US" sz="3700" dirty="0">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latin typeface="Times New Roman" panose="02020603050405020304" pitchFamily="18" charset="0"/>
                <a:ea typeface="Tahoma" panose="020B0604030504040204" pitchFamily="34" charset="0"/>
                <a:cs typeface="Times New Roman" panose="02020603050405020304" pitchFamily="18" charset="0"/>
              </a:rPr>
              <a:t>quả</a:t>
            </a:r>
            <a:r>
              <a:rPr lang="en-US" sz="3700" dirty="0">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latin typeface="Times New Roman" panose="02020603050405020304" pitchFamily="18" charset="0"/>
                <a:ea typeface="Tahoma" panose="020B0604030504040204" pitchFamily="34" charset="0"/>
                <a:cs typeface="Times New Roman" panose="02020603050405020304" pitchFamily="18" charset="0"/>
              </a:rPr>
              <a:t>hơn</a:t>
            </a:r>
            <a:r>
              <a:rPr lang="en-US" sz="3700" dirty="0">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latin typeface="Times New Roman" panose="02020603050405020304" pitchFamily="18" charset="0"/>
                <a:ea typeface="Tahoma" panose="020B0604030504040204" pitchFamily="34" charset="0"/>
                <a:cs typeface="Times New Roman" panose="02020603050405020304" pitchFamily="18" charset="0"/>
              </a:rPr>
              <a:t>nhóm</a:t>
            </a:r>
            <a:r>
              <a:rPr lang="en-US" sz="3700" dirty="0">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latin typeface="Times New Roman" panose="02020603050405020304" pitchFamily="18" charset="0"/>
                <a:ea typeface="Tahoma" panose="020B0604030504040204" pitchFamily="34" charset="0"/>
                <a:cs typeface="Times New Roman" panose="02020603050405020304" pitchFamily="18" charset="0"/>
              </a:rPr>
              <a:t>đề</a:t>
            </a:r>
            <a:r>
              <a:rPr lang="en-US" sz="3700" dirty="0">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latin typeface="Times New Roman" panose="02020603050405020304" pitchFamily="18" charset="0"/>
                <a:ea typeface="Tahoma" panose="020B0604030504040204" pitchFamily="34" charset="0"/>
                <a:cs typeface="Times New Roman" panose="02020603050405020304" pitchFamily="18" charset="0"/>
              </a:rPr>
              <a:t>xuất</a:t>
            </a:r>
            <a:r>
              <a:rPr lang="en-US" sz="3700" dirty="0">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latin typeface="Times New Roman" panose="02020603050405020304" pitchFamily="18" charset="0"/>
                <a:ea typeface="Tahoma" panose="020B0604030504040204" pitchFamily="34" charset="0"/>
                <a:cs typeface="Times New Roman" panose="02020603050405020304" pitchFamily="18" charset="0"/>
              </a:rPr>
              <a:t>như</a:t>
            </a:r>
            <a:r>
              <a:rPr lang="en-US" sz="3700" dirty="0">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latin typeface="Times New Roman" panose="02020603050405020304" pitchFamily="18" charset="0"/>
                <a:ea typeface="Tahoma" panose="020B0604030504040204" pitchFamily="34" charset="0"/>
                <a:cs typeface="Times New Roman" panose="02020603050405020304" pitchFamily="18" charset="0"/>
              </a:rPr>
              <a:t>sau</a:t>
            </a:r>
            <a:r>
              <a:rPr lang="en-US" sz="3700" dirty="0">
                <a:latin typeface="Times New Roman" panose="02020603050405020304" pitchFamily="18" charset="0"/>
                <a:ea typeface="Tahoma" panose="020B0604030504040204" pitchFamily="34" charset="0"/>
                <a:cs typeface="Times New Roman" panose="02020603050405020304" pitchFamily="18" charset="0"/>
              </a:rPr>
              <a:t>:</a:t>
            </a:r>
          </a:p>
          <a:p>
            <a:pPr marL="571500" lvl="0" indent="-571500" algn="just">
              <a:lnSpc>
                <a:spcPct val="150000"/>
              </a:lnSpc>
              <a:buFont typeface="Arial" panose="020B0604020202020204" pitchFamily="34" charset="0"/>
              <a:buChar char="•"/>
              <a:tabLst>
                <a:tab pos="265430" algn="l"/>
              </a:tabLst>
            </a:pP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Có</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thể</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cải</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tiến</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prompt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của</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Agent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và</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Commentor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để</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có</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cơ</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chế</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tự</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sửa</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lỗi</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tốt</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hơn</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a:t>
            </a:r>
          </a:p>
          <a:p>
            <a:pPr marL="571500" lvl="0" indent="-571500" algn="just">
              <a:lnSpc>
                <a:spcPct val="150000"/>
              </a:lnSpc>
              <a:buFont typeface="Arial" panose="020B0604020202020204" pitchFamily="34" charset="0"/>
              <a:buChar char="•"/>
              <a:tabLst>
                <a:tab pos="265430" algn="l"/>
              </a:tabLst>
            </a:pP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Cần</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tìm</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một</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chiến</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lược</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chia chunk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và</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trích</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xuất</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thực</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thế</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hữu</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ích</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quan</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hệ</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chính</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xác</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và</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đỡ</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tốn</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chi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phí</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API.</a:t>
            </a:r>
            <a:endParaRPr lang="vi-VN"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p>
            <a:pPr marL="571500" lvl="0" indent="-571500" algn="just">
              <a:lnSpc>
                <a:spcPct val="150000"/>
              </a:lnSpc>
              <a:buFont typeface="Arial" panose="020B0604020202020204" pitchFamily="34" charset="0"/>
              <a:buChar char="•"/>
              <a:tabLst>
                <a:tab pos="265430" algn="l"/>
              </a:tabLst>
            </a:pP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Nâng</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cấp</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mỗi</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cuộc</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hội</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thoại</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có</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nhiều</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tài</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liệu</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kiến</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thức</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a:t>
            </a:r>
            <a:endParaRPr lang="vi-VN"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a:p>
            <a:pPr marL="571500" indent="-571500">
              <a:buFont typeface="Arial" panose="020B0604020202020204" pitchFamily="34" charset="0"/>
              <a:buChar char="•"/>
            </a:pP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Nghiên</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cứu</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và</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sử</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dụng</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các</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LLM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khác</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tốt</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hơn</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trong</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nhúng</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tài</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liệu</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trả</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lời</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câu</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hỏi</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và</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các</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thành</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phần</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dùng</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 LLM </a:t>
            </a:r>
            <a:r>
              <a:rPr lang="en-US" sz="3700" dirty="0" err="1">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khác</a:t>
            </a:r>
            <a:r>
              <a:rPr lang="en-US"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rPr>
              <a:t>.</a:t>
            </a:r>
            <a:endParaRPr lang="vi-VN" sz="3700" dirty="0">
              <a:solidFill>
                <a:srgbClr val="000000"/>
              </a:solidFill>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8E3F4B6-82E6-4176-8496-752BBE45BA69}"/>
              </a:ext>
            </a:extLst>
          </p:cNvPr>
          <p:cNvSpPr>
            <a:spLocks noGrp="1"/>
          </p:cNvSpPr>
          <p:nvPr>
            <p:ph type="sldNum" sz="quarter" idx="12"/>
          </p:nvPr>
        </p:nvSpPr>
        <p:spPr/>
        <p:txBody>
          <a:bodyPr/>
          <a:lstStyle/>
          <a:p>
            <a:fld id="{B6F15528-21DE-4FAA-801E-634DDDAF4B2B}" type="slidenum">
              <a:rPr lang="en-US" smtClean="0"/>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flipH="1">
            <a:off x="-1265520" y="1590475"/>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rot="-5400000">
            <a:off x="14014026" y="-1989961"/>
            <a:ext cx="4200545" cy="6981515"/>
          </a:xfrm>
          <a:prstGeom prst="rect">
            <a:avLst/>
          </a:prstGeom>
        </p:spPr>
      </p:pic>
      <p:sp>
        <p:nvSpPr>
          <p:cNvPr id="7" name="TextBox 7"/>
          <p:cNvSpPr txBox="1"/>
          <p:nvPr/>
        </p:nvSpPr>
        <p:spPr>
          <a:xfrm>
            <a:off x="304800" y="14514"/>
            <a:ext cx="9372600" cy="1136914"/>
          </a:xfrm>
          <a:prstGeom prst="rect">
            <a:avLst/>
          </a:prstGeom>
        </p:spPr>
        <p:txBody>
          <a:bodyPr wrap="square" lIns="0" tIns="0" rIns="0" bIns="0" rtlCol="0" anchor="t">
            <a:spAutoFit/>
          </a:bodyPr>
          <a:lstStyle/>
          <a:p>
            <a:pPr>
              <a:lnSpc>
                <a:spcPct val="150000"/>
              </a:lnSpc>
            </a:pPr>
            <a:r>
              <a:rPr lang="en-US" sz="5600" b="1" dirty="0">
                <a:latin typeface="Times New Roman" panose="02020603050405020304" pitchFamily="18" charset="0"/>
                <a:cs typeface="Times New Roman" panose="02020603050405020304" pitchFamily="18" charset="0"/>
              </a:rPr>
              <a:t>8. Demo</a:t>
            </a:r>
            <a:endParaRPr lang="en-US" sz="5600" b="1" spc="95" dirty="0">
              <a:solidFill>
                <a:srgbClr val="FF0000"/>
              </a:solidFill>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C53D80E-B7ED-44B0-8D70-18F0C9054223}"/>
              </a:ext>
            </a:extLst>
          </p:cNvPr>
          <p:cNvSpPr>
            <a:spLocks noGrp="1"/>
          </p:cNvSpPr>
          <p:nvPr>
            <p:ph type="sldNum" sz="quarter" idx="12"/>
          </p:nvPr>
        </p:nvSpPr>
        <p:spPr/>
        <p:txBody>
          <a:bodyPr/>
          <a:lstStyle/>
          <a:p>
            <a:fld id="{B6F15528-21DE-4FAA-801E-634DDDAF4B2B}" type="slidenum">
              <a:rPr lang="en-US" smtClean="0"/>
              <a:t>55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219200" y="1638300"/>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7145000" cy="1132939"/>
          </a:xfrm>
          <a:prstGeom prst="rect">
            <a:avLst/>
          </a:prstGeom>
        </p:spPr>
        <p:txBody>
          <a:bodyPr wrap="square" lIns="0" tIns="0" rIns="0" bIns="0" rtlCol="0" anchor="t">
            <a:spAutoFit/>
          </a:bodyPr>
          <a:lstStyle/>
          <a:p>
            <a:pPr>
              <a:lnSpc>
                <a:spcPct val="150000"/>
              </a:lnSpc>
            </a:pPr>
            <a:r>
              <a:rPr lang="en-US" sz="5600" b="1" dirty="0">
                <a:cs typeface="Times New Roman" panose="02020603050405020304" pitchFamily="18" charset="0"/>
              </a:rPr>
              <a:t>2.1 RAG(Retrieval-Augmented Generation)</a:t>
            </a:r>
          </a:p>
        </p:txBody>
      </p:sp>
      <p:sp>
        <p:nvSpPr>
          <p:cNvPr id="6" name="TextBox 7"/>
          <p:cNvSpPr txBox="1"/>
          <p:nvPr/>
        </p:nvSpPr>
        <p:spPr>
          <a:xfrm>
            <a:off x="152400" y="2628900"/>
            <a:ext cx="11277600" cy="716928"/>
          </a:xfrm>
          <a:prstGeom prst="rect">
            <a:avLst/>
          </a:prstGeom>
        </p:spPr>
        <p:txBody>
          <a:bodyPr wrap="square" lIns="0" tIns="0" rIns="0" bIns="0" rtlCol="0" anchor="t">
            <a:spAutoFit/>
          </a:bodyPr>
          <a:lstStyle/>
          <a:p>
            <a:pPr marL="269875">
              <a:lnSpc>
                <a:spcPct val="130000"/>
              </a:lnSpc>
            </a:pPr>
            <a:endParaRPr lang="en-US" sz="4000" dirty="0">
              <a:cs typeface="Times New Roman" panose="02020603050405020304" pitchFamily="18" charset="0"/>
            </a:endParaRPr>
          </a:p>
        </p:txBody>
      </p:sp>
      <p:sp>
        <p:nvSpPr>
          <p:cNvPr id="4" name="TextBox 3">
            <a:extLst>
              <a:ext uri="{FF2B5EF4-FFF2-40B4-BE49-F238E27FC236}">
                <a16:creationId xmlns:a16="http://schemas.microsoft.com/office/drawing/2014/main" id="{61057C77-D3E7-44D6-A189-1B8B79FB8852}"/>
              </a:ext>
            </a:extLst>
          </p:cNvPr>
          <p:cNvSpPr txBox="1"/>
          <p:nvPr/>
        </p:nvSpPr>
        <p:spPr>
          <a:xfrm>
            <a:off x="1128336" y="1638300"/>
            <a:ext cx="16778664" cy="6822702"/>
          </a:xfrm>
          <a:prstGeom prst="rect">
            <a:avLst/>
          </a:prstGeom>
          <a:noFill/>
        </p:spPr>
        <p:txBody>
          <a:bodyPr wrap="square" rtlCol="0">
            <a:spAutoFit/>
          </a:bodyPr>
          <a:lstStyle/>
          <a:p>
            <a:pPr>
              <a:lnSpc>
                <a:spcPct val="150000"/>
              </a:lnSpc>
            </a:pPr>
            <a:r>
              <a:rPr lang="vi-VN" sz="3700" dirty="0">
                <a:cs typeface="Times New Roman" panose="02020603050405020304" pitchFamily="18" charset="0"/>
              </a:rPr>
              <a:t>Là phương pháp tăng cường ngữ cảnh cho LLM bằng cách thêm ngữ cảnh bên ngoài </a:t>
            </a:r>
          </a:p>
          <a:p>
            <a:pPr>
              <a:lnSpc>
                <a:spcPct val="150000"/>
              </a:lnSpc>
            </a:pPr>
            <a:r>
              <a:rPr lang="vi-VN" sz="3700" b="1" dirty="0">
                <a:cs typeface="Times New Roman" panose="02020603050405020304" pitchFamily="18" charset="0"/>
              </a:rPr>
              <a:t>Ưu điểm:</a:t>
            </a:r>
          </a:p>
          <a:p>
            <a:pPr marL="571500" indent="-571500">
              <a:lnSpc>
                <a:spcPct val="150000"/>
              </a:lnSpc>
              <a:buFont typeface="Arial" panose="020B0604020202020204" pitchFamily="34" charset="0"/>
              <a:buChar char="•"/>
            </a:pPr>
            <a:r>
              <a:rPr lang="vi-VN" sz="3700" dirty="0">
                <a:cs typeface="Times New Roman" panose="02020603050405020304" pitchFamily="18" charset="0"/>
              </a:rPr>
              <a:t>Giải quyết hạn chế về dữ liệu của LLMs</a:t>
            </a:r>
          </a:p>
          <a:p>
            <a:pPr marL="571500" indent="-571500">
              <a:lnSpc>
                <a:spcPct val="150000"/>
              </a:lnSpc>
              <a:buFont typeface="Arial" panose="020B0604020202020204" pitchFamily="34" charset="0"/>
              <a:buChar char="•"/>
            </a:pPr>
            <a:r>
              <a:rPr lang="vi-VN" sz="3700" dirty="0">
                <a:cs typeface="Times New Roman" panose="02020603050405020304" pitchFamily="18" charset="0"/>
              </a:rPr>
              <a:t>Giảm ảo giác</a:t>
            </a:r>
          </a:p>
          <a:p>
            <a:pPr>
              <a:lnSpc>
                <a:spcPct val="150000"/>
              </a:lnSpc>
            </a:pPr>
            <a:r>
              <a:rPr lang="vi-VN" sz="3700" b="1" dirty="0">
                <a:cs typeface="Times New Roman" panose="02020603050405020304" pitchFamily="18" charset="0"/>
              </a:rPr>
              <a:t>Nhược điểm:</a:t>
            </a:r>
          </a:p>
          <a:p>
            <a:pPr marL="457200" indent="-457200">
              <a:lnSpc>
                <a:spcPct val="150000"/>
              </a:lnSpc>
              <a:buFont typeface="Arial" panose="020B0604020202020204" pitchFamily="34" charset="0"/>
              <a:buChar char="•"/>
            </a:pPr>
            <a:r>
              <a:rPr lang="vi-VN" sz="3700" dirty="0">
                <a:cs typeface="Times New Roman" panose="02020603050405020304" pitchFamily="18" charset="0"/>
              </a:rPr>
              <a:t>Bỏ qua các mối quan hệ</a:t>
            </a:r>
          </a:p>
          <a:p>
            <a:pPr marL="457200" indent="-457200">
              <a:lnSpc>
                <a:spcPct val="150000"/>
              </a:lnSpc>
              <a:buFont typeface="Arial" panose="020B0604020202020204" pitchFamily="34" charset="0"/>
              <a:buChar char="•"/>
            </a:pPr>
            <a:r>
              <a:rPr lang="vi-VN" sz="3700" dirty="0">
                <a:cs typeface="Times New Roman" panose="02020603050405020304" pitchFamily="18" charset="0"/>
              </a:rPr>
              <a:t>Độ sâu ngữ cảnh</a:t>
            </a:r>
          </a:p>
          <a:p>
            <a:pPr marL="457200" indent="-457200">
              <a:lnSpc>
                <a:spcPct val="150000"/>
              </a:lnSpc>
              <a:buFont typeface="Arial" panose="020B0604020202020204" pitchFamily="34" charset="0"/>
              <a:buChar char="•"/>
            </a:pPr>
            <a:r>
              <a:rPr lang="vi-VN" sz="3700" dirty="0">
                <a:cs typeface="Times New Roman" panose="02020603050405020304" pitchFamily="18" charset="0"/>
              </a:rPr>
              <a:t>Không thể trả lời các truy vấn phức tạp(multi-hop)</a:t>
            </a:r>
          </a:p>
        </p:txBody>
      </p:sp>
      <p:sp>
        <p:nvSpPr>
          <p:cNvPr id="5" name="Slide Number Placeholder 4">
            <a:extLst>
              <a:ext uri="{FF2B5EF4-FFF2-40B4-BE49-F238E27FC236}">
                <a16:creationId xmlns:a16="http://schemas.microsoft.com/office/drawing/2014/main" id="{9D01EDDA-8A58-469F-900D-4008F386E8C3}"/>
              </a:ext>
            </a:extLst>
          </p:cNvPr>
          <p:cNvSpPr>
            <a:spLocks noGrp="1"/>
          </p:cNvSpPr>
          <p:nvPr>
            <p:ph type="sldNum" sz="quarter" idx="12"/>
          </p:nvPr>
        </p:nvSpPr>
        <p:spPr/>
        <p:txBody>
          <a:bodyPr/>
          <a:lstStyle/>
          <a:p>
            <a:fld id="{B6F15528-21DE-4FAA-801E-634DDDAF4B2B}" type="slidenum">
              <a:rPr lang="en-US" sz="3000" smtClean="0"/>
              <a:t>6</a:t>
            </a:fld>
            <a:endParaRPr lang="en-US" sz="3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7">
            <a:extLst>
              <a:ext uri="{FF2B5EF4-FFF2-40B4-BE49-F238E27FC236}">
                <a16:creationId xmlns:a16="http://schemas.microsoft.com/office/drawing/2014/main" id="{6613D29F-ED2C-4013-80BD-8D8462F6D5EC}"/>
              </a:ext>
            </a:extLst>
          </p:cNvPr>
          <p:cNvSpPr txBox="1"/>
          <p:nvPr/>
        </p:nvSpPr>
        <p:spPr>
          <a:xfrm>
            <a:off x="381000" y="0"/>
            <a:ext cx="17145000" cy="1132939"/>
          </a:xfrm>
          <a:prstGeom prst="rect">
            <a:avLst/>
          </a:prstGeom>
        </p:spPr>
        <p:txBody>
          <a:bodyPr wrap="square" lIns="0" tIns="0" rIns="0" bIns="0" rtlCol="0" anchor="t">
            <a:spAutoFit/>
          </a:bodyPr>
          <a:lstStyle/>
          <a:p>
            <a:pPr>
              <a:lnSpc>
                <a:spcPct val="150000"/>
              </a:lnSpc>
            </a:pPr>
            <a:r>
              <a:rPr lang="en-US" sz="5600" b="1" dirty="0">
                <a:latin typeface="+mj-lt"/>
                <a:cs typeface="Times New Roman" panose="02020603050405020304" pitchFamily="18" charset="0"/>
              </a:rPr>
              <a:t>2.1 RAG(Retrieval-Augmented Generation)</a:t>
            </a:r>
          </a:p>
        </p:txBody>
      </p:sp>
      <p:pic>
        <p:nvPicPr>
          <p:cNvPr id="3" name="Picture 2">
            <a:extLst>
              <a:ext uri="{FF2B5EF4-FFF2-40B4-BE49-F238E27FC236}">
                <a16:creationId xmlns:a16="http://schemas.microsoft.com/office/drawing/2014/main" id="{395517D4-957B-4637-8633-0353BA83E30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143000" y="1638300"/>
            <a:ext cx="5609472" cy="9323223"/>
          </a:xfrm>
          <a:prstGeom prst="rect">
            <a:avLst/>
          </a:prstGeom>
        </p:spPr>
      </p:pic>
      <p:pic>
        <p:nvPicPr>
          <p:cNvPr id="4" name="Picture 3">
            <a:extLst>
              <a:ext uri="{FF2B5EF4-FFF2-40B4-BE49-F238E27FC236}">
                <a16:creationId xmlns:a16="http://schemas.microsoft.com/office/drawing/2014/main" id="{1A2133F3-3F61-4F2E-9735-58E993EABBA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014026" y="-1989961"/>
            <a:ext cx="4200545" cy="6981515"/>
          </a:xfrm>
          <a:prstGeom prst="rect">
            <a:avLst/>
          </a:prstGeom>
        </p:spPr>
      </p:pic>
      <p:sp>
        <p:nvSpPr>
          <p:cNvPr id="6" name="TextBox 5">
            <a:extLst>
              <a:ext uri="{FF2B5EF4-FFF2-40B4-BE49-F238E27FC236}">
                <a16:creationId xmlns:a16="http://schemas.microsoft.com/office/drawing/2014/main" id="{2D3B119E-430A-4DC6-8084-9F814B72FBA7}"/>
              </a:ext>
            </a:extLst>
          </p:cNvPr>
          <p:cNvSpPr txBox="1"/>
          <p:nvPr/>
        </p:nvSpPr>
        <p:spPr>
          <a:xfrm>
            <a:off x="1371600" y="1466536"/>
            <a:ext cx="6872664" cy="661720"/>
          </a:xfrm>
          <a:prstGeom prst="rect">
            <a:avLst/>
          </a:prstGeom>
          <a:noFill/>
        </p:spPr>
        <p:txBody>
          <a:bodyPr wrap="square" rtlCol="0">
            <a:spAutoFit/>
          </a:bodyPr>
          <a:lstStyle/>
          <a:p>
            <a:r>
              <a:rPr lang="en-US" sz="3700" b="1" dirty="0" err="1">
                <a:latin typeface="+mj-lt"/>
                <a:cs typeface="Times New Roman" panose="02020603050405020304" pitchFamily="18" charset="0"/>
              </a:rPr>
              <a:t>Kiến</a:t>
            </a:r>
            <a:r>
              <a:rPr lang="en-US" sz="3700" b="1" dirty="0">
                <a:latin typeface="+mj-lt"/>
                <a:cs typeface="Times New Roman" panose="02020603050405020304" pitchFamily="18" charset="0"/>
              </a:rPr>
              <a:t> </a:t>
            </a:r>
            <a:r>
              <a:rPr lang="en-US" sz="3700" b="1" dirty="0" err="1">
                <a:latin typeface="+mj-lt"/>
                <a:cs typeface="Times New Roman" panose="02020603050405020304" pitchFamily="18" charset="0"/>
              </a:rPr>
              <a:t>trúc</a:t>
            </a:r>
            <a:r>
              <a:rPr lang="en-US" sz="3700" b="1" dirty="0">
                <a:latin typeface="+mj-lt"/>
                <a:cs typeface="Times New Roman" panose="02020603050405020304" pitchFamily="18" charset="0"/>
              </a:rPr>
              <a:t> </a:t>
            </a:r>
            <a:r>
              <a:rPr lang="en-US" sz="3700" b="1" dirty="0" err="1">
                <a:latin typeface="+mj-lt"/>
                <a:cs typeface="Times New Roman" panose="02020603050405020304" pitchFamily="18" charset="0"/>
              </a:rPr>
              <a:t>gồm</a:t>
            </a:r>
            <a:r>
              <a:rPr lang="en-US" sz="3700" b="1" dirty="0">
                <a:latin typeface="+mj-lt"/>
                <a:cs typeface="Times New Roman" panose="02020603050405020304" pitchFamily="18" charset="0"/>
              </a:rPr>
              <a:t> 5 </a:t>
            </a:r>
            <a:r>
              <a:rPr lang="en-US" sz="3700" b="1" dirty="0" err="1">
                <a:latin typeface="+mj-lt"/>
                <a:cs typeface="Times New Roman" panose="02020603050405020304" pitchFamily="18" charset="0"/>
              </a:rPr>
              <a:t>thành</a:t>
            </a:r>
            <a:r>
              <a:rPr lang="en-US" sz="3700" b="1" dirty="0">
                <a:latin typeface="+mj-lt"/>
                <a:cs typeface="Times New Roman" panose="02020603050405020304" pitchFamily="18" charset="0"/>
              </a:rPr>
              <a:t> </a:t>
            </a:r>
            <a:r>
              <a:rPr lang="en-US" sz="3700" b="1" dirty="0" err="1">
                <a:latin typeface="+mj-lt"/>
                <a:cs typeface="Times New Roman" panose="02020603050405020304" pitchFamily="18" charset="0"/>
              </a:rPr>
              <a:t>phần</a:t>
            </a:r>
            <a:r>
              <a:rPr lang="en-US" sz="3700" b="1" dirty="0">
                <a:latin typeface="+mj-lt"/>
                <a:cs typeface="Times New Roman" panose="02020603050405020304" pitchFamily="18" charset="0"/>
              </a:rPr>
              <a:t>:</a:t>
            </a:r>
            <a:endParaRPr lang="vi-VN" sz="3700" b="1" dirty="0">
              <a:latin typeface="+mj-lt"/>
              <a:cs typeface="Times New Roman" panose="02020603050405020304" pitchFamily="18" charset="0"/>
            </a:endParaRPr>
          </a:p>
        </p:txBody>
      </p:sp>
      <p:sp>
        <p:nvSpPr>
          <p:cNvPr id="7" name="TextBox 6">
            <a:extLst>
              <a:ext uri="{FF2B5EF4-FFF2-40B4-BE49-F238E27FC236}">
                <a16:creationId xmlns:a16="http://schemas.microsoft.com/office/drawing/2014/main" id="{D7ACA421-5D3D-4FC6-B003-6AD74525D37A}"/>
              </a:ext>
            </a:extLst>
          </p:cNvPr>
          <p:cNvSpPr txBox="1"/>
          <p:nvPr/>
        </p:nvSpPr>
        <p:spPr>
          <a:xfrm>
            <a:off x="10106608" y="1329578"/>
            <a:ext cx="7916026" cy="7676782"/>
          </a:xfrm>
          <a:prstGeom prst="rect">
            <a:avLst/>
          </a:prstGeom>
          <a:noFill/>
        </p:spPr>
        <p:txBody>
          <a:bodyPr wrap="square">
            <a:spAutoFit/>
          </a:bodyPr>
          <a:lstStyle/>
          <a:p>
            <a:pPr algn="just">
              <a:lnSpc>
                <a:spcPct val="150000"/>
              </a:lnSpc>
            </a:pPr>
            <a:r>
              <a:rPr lang="vi-VN" sz="3700" b="1" dirty="0">
                <a:solidFill>
                  <a:srgbClr val="000000"/>
                </a:solidFill>
                <a:effectLst/>
                <a:latin typeface="+mj-lt"/>
                <a:ea typeface="Times New Roman" panose="02020603050405020304" pitchFamily="18" charset="0"/>
              </a:rPr>
              <a:t>C</a:t>
            </a:r>
            <a:r>
              <a:rPr lang="vi-VN" sz="3700" b="1" dirty="0">
                <a:solidFill>
                  <a:srgbClr val="000000"/>
                </a:solidFill>
                <a:latin typeface="+mj-lt"/>
                <a:ea typeface="Times New Roman" panose="02020603050405020304" pitchFamily="18" charset="0"/>
              </a:rPr>
              <a:t>âu hỏi:</a:t>
            </a:r>
            <a:r>
              <a:rPr lang="vi-VN" sz="3700" dirty="0">
                <a:solidFill>
                  <a:srgbClr val="000000"/>
                </a:solidFill>
                <a:latin typeface="+mj-lt"/>
                <a:ea typeface="Times New Roman" panose="02020603050405020304" pitchFamily="18" charset="0"/>
              </a:rPr>
              <a:t> Đầu vào</a:t>
            </a:r>
            <a:endParaRPr lang="vi-VN" sz="3700" dirty="0">
              <a:solidFill>
                <a:srgbClr val="000000"/>
              </a:solidFill>
              <a:effectLst/>
              <a:latin typeface="+mj-lt"/>
              <a:ea typeface="SimSun" panose="02010600030101010101" pitchFamily="2" charset="-122"/>
            </a:endParaRPr>
          </a:p>
          <a:p>
            <a:pPr algn="just">
              <a:lnSpc>
                <a:spcPct val="150000"/>
              </a:lnSpc>
            </a:pPr>
            <a:r>
              <a:rPr lang="vi-VN" sz="3700" b="1" dirty="0">
                <a:solidFill>
                  <a:srgbClr val="000000"/>
                </a:solidFill>
                <a:effectLst/>
                <a:latin typeface="+mj-lt"/>
                <a:ea typeface="Times New Roman" panose="02020603050405020304" pitchFamily="18" charset="0"/>
              </a:rPr>
              <a:t>Bộ truy xuất</a:t>
            </a:r>
            <a:r>
              <a:rPr lang="vi-VN" sz="3700" dirty="0">
                <a:solidFill>
                  <a:srgbClr val="000000"/>
                </a:solidFill>
                <a:effectLst/>
                <a:latin typeface="+mj-lt"/>
                <a:ea typeface="Times New Roman" panose="02020603050405020304" pitchFamily="18" charset="0"/>
              </a:rPr>
              <a:t>: </a:t>
            </a:r>
            <a:r>
              <a:rPr lang="vi-VN" sz="3700" dirty="0">
                <a:solidFill>
                  <a:srgbClr val="000000"/>
                </a:solidFill>
                <a:latin typeface="+mj-lt"/>
                <a:ea typeface="Times New Roman" panose="02020603050405020304" pitchFamily="18" charset="0"/>
              </a:rPr>
              <a:t>Phần quan trọng nhất giúp truy xuất vào cơ sở dữ liệu vector đề lấy ra ngữ cảnh phù hợp.</a:t>
            </a:r>
            <a:endParaRPr lang="vi-VN" sz="3700" dirty="0">
              <a:solidFill>
                <a:srgbClr val="000000"/>
              </a:solidFill>
              <a:effectLst/>
              <a:latin typeface="+mj-lt"/>
              <a:ea typeface="Times New Roman" panose="02020603050405020304" pitchFamily="18" charset="0"/>
            </a:endParaRPr>
          </a:p>
          <a:p>
            <a:pPr algn="just">
              <a:lnSpc>
                <a:spcPct val="150000"/>
              </a:lnSpc>
            </a:pPr>
            <a:r>
              <a:rPr lang="vi-VN" sz="3700" b="1" dirty="0">
                <a:solidFill>
                  <a:srgbClr val="000000"/>
                </a:solidFill>
                <a:effectLst/>
                <a:latin typeface="+mj-lt"/>
                <a:ea typeface="Times New Roman" panose="02020603050405020304" pitchFamily="18" charset="0"/>
              </a:rPr>
              <a:t>Ngữ cảnh</a:t>
            </a:r>
            <a:r>
              <a:rPr lang="vi-VN" sz="3700" dirty="0">
                <a:solidFill>
                  <a:srgbClr val="000000"/>
                </a:solidFill>
                <a:effectLst/>
                <a:latin typeface="+mj-lt"/>
                <a:ea typeface="Times New Roman" panose="02020603050405020304" pitchFamily="18" charset="0"/>
              </a:rPr>
              <a:t>: Cơ sở dữ liệu vector để lưu dữ liệu.</a:t>
            </a:r>
            <a:endParaRPr lang="vi-VN" sz="3700" dirty="0">
              <a:solidFill>
                <a:srgbClr val="000000"/>
              </a:solidFill>
              <a:latin typeface="+mj-lt"/>
              <a:ea typeface="Times New Roman" panose="02020603050405020304" pitchFamily="18" charset="0"/>
            </a:endParaRPr>
          </a:p>
          <a:p>
            <a:pPr algn="just">
              <a:lnSpc>
                <a:spcPct val="150000"/>
              </a:lnSpc>
            </a:pPr>
            <a:r>
              <a:rPr lang="vi-VN" sz="3700" b="1" dirty="0">
                <a:solidFill>
                  <a:srgbClr val="000000"/>
                </a:solidFill>
                <a:effectLst/>
                <a:latin typeface="+mj-lt"/>
                <a:ea typeface="Times New Roman" panose="02020603050405020304" pitchFamily="18" charset="0"/>
              </a:rPr>
              <a:t>LLM</a:t>
            </a:r>
            <a:r>
              <a:rPr lang="vi-VN" sz="3700" dirty="0">
                <a:solidFill>
                  <a:srgbClr val="000000"/>
                </a:solidFill>
                <a:effectLst/>
                <a:latin typeface="+mj-lt"/>
                <a:ea typeface="Times New Roman" panose="02020603050405020304" pitchFamily="18" charset="0"/>
              </a:rPr>
              <a:t>: Sử dụng ngữ cảnh bổ sung để trả lời câu hỏi.</a:t>
            </a:r>
          </a:p>
          <a:p>
            <a:pPr algn="just">
              <a:lnSpc>
                <a:spcPct val="150000"/>
              </a:lnSpc>
            </a:pPr>
            <a:r>
              <a:rPr lang="vi-VN" sz="3700" b="1" dirty="0">
                <a:solidFill>
                  <a:srgbClr val="000000"/>
                </a:solidFill>
                <a:effectLst/>
                <a:latin typeface="+mj-lt"/>
                <a:ea typeface="Times New Roman" panose="02020603050405020304" pitchFamily="18" charset="0"/>
              </a:rPr>
              <a:t>Kết quả</a:t>
            </a:r>
            <a:r>
              <a:rPr lang="vi-VN" sz="3700" dirty="0">
                <a:solidFill>
                  <a:srgbClr val="000000"/>
                </a:solidFill>
                <a:effectLst/>
                <a:latin typeface="+mj-lt"/>
                <a:ea typeface="Times New Roman" panose="02020603050405020304" pitchFamily="18" charset="0"/>
              </a:rPr>
              <a:t>: LLM phản hồi về câu trả lời.</a:t>
            </a:r>
            <a:endParaRPr lang="vi-VN" sz="3700" dirty="0">
              <a:solidFill>
                <a:srgbClr val="000000"/>
              </a:solidFill>
              <a:effectLst/>
              <a:latin typeface="+mj-lt"/>
              <a:ea typeface="SimSun" panose="02010600030101010101" pitchFamily="2" charset="-122"/>
            </a:endParaRPr>
          </a:p>
        </p:txBody>
      </p:sp>
      <p:pic>
        <p:nvPicPr>
          <p:cNvPr id="8" name="Picture 7">
            <a:extLst>
              <a:ext uri="{FF2B5EF4-FFF2-40B4-BE49-F238E27FC236}">
                <a16:creationId xmlns:a16="http://schemas.microsoft.com/office/drawing/2014/main" id="{683B72F2-DCBE-40A7-8AD7-5793A3CAB417}"/>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33400" y="2811328"/>
            <a:ext cx="9151944" cy="5567363"/>
          </a:xfrm>
          <a:prstGeom prst="rect">
            <a:avLst/>
          </a:prstGeom>
          <a:noFill/>
          <a:ln>
            <a:noFill/>
          </a:ln>
        </p:spPr>
      </p:pic>
      <p:sp>
        <p:nvSpPr>
          <p:cNvPr id="5" name="Slide Number Placeholder 4">
            <a:extLst>
              <a:ext uri="{FF2B5EF4-FFF2-40B4-BE49-F238E27FC236}">
                <a16:creationId xmlns:a16="http://schemas.microsoft.com/office/drawing/2014/main" id="{D33DE38C-1D24-4187-9E2E-979ECF3C676D}"/>
              </a:ext>
            </a:extLst>
          </p:cNvPr>
          <p:cNvSpPr>
            <a:spLocks noGrp="1"/>
          </p:cNvSpPr>
          <p:nvPr>
            <p:ph type="sldNum" sz="quarter" idx="12"/>
          </p:nvPr>
        </p:nvSpPr>
        <p:spPr/>
        <p:txBody>
          <a:bodyPr/>
          <a:lstStyle/>
          <a:p>
            <a:fld id="{B6F15528-21DE-4FAA-801E-634DDDAF4B2B}" type="slidenum">
              <a:rPr lang="en-US" sz="3000" smtClean="0">
                <a:latin typeface="+mj-lt"/>
              </a:rPr>
              <a:t>7</a:t>
            </a:fld>
            <a:endParaRPr lang="en-US" sz="3000" dirty="0">
              <a:latin typeface="+mj-lt"/>
            </a:endParaRPr>
          </a:p>
        </p:txBody>
      </p:sp>
    </p:spTree>
    <p:extLst>
      <p:ext uri="{BB962C8B-B14F-4D97-AF65-F5344CB8AC3E}">
        <p14:creationId xmlns:p14="http://schemas.microsoft.com/office/powerpoint/2010/main" val="2825304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219200" y="1638300"/>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7145000" cy="1132939"/>
          </a:xfrm>
          <a:prstGeom prst="rect">
            <a:avLst/>
          </a:prstGeom>
        </p:spPr>
        <p:txBody>
          <a:bodyPr wrap="square" lIns="0" tIns="0" rIns="0" bIns="0" rtlCol="0" anchor="t">
            <a:spAutoFit/>
          </a:bodyPr>
          <a:lstStyle/>
          <a:p>
            <a:pPr>
              <a:lnSpc>
                <a:spcPct val="150000"/>
              </a:lnSpc>
            </a:pPr>
            <a:r>
              <a:rPr lang="en-US" sz="5600" b="1" dirty="0">
                <a:cs typeface="Times New Roman" panose="02020603050405020304" pitchFamily="18" charset="0"/>
              </a:rPr>
              <a:t>2.1 RAG(Retrieval-Augmented Generation)</a:t>
            </a:r>
          </a:p>
        </p:txBody>
      </p:sp>
      <p:sp>
        <p:nvSpPr>
          <p:cNvPr id="6" name="TextBox 7"/>
          <p:cNvSpPr txBox="1"/>
          <p:nvPr/>
        </p:nvSpPr>
        <p:spPr>
          <a:xfrm>
            <a:off x="152400" y="2628900"/>
            <a:ext cx="11277600" cy="716928"/>
          </a:xfrm>
          <a:prstGeom prst="rect">
            <a:avLst/>
          </a:prstGeom>
        </p:spPr>
        <p:txBody>
          <a:bodyPr wrap="square" lIns="0" tIns="0" rIns="0" bIns="0" rtlCol="0" anchor="t">
            <a:spAutoFit/>
          </a:bodyPr>
          <a:lstStyle/>
          <a:p>
            <a:pPr marL="269875">
              <a:lnSpc>
                <a:spcPct val="130000"/>
              </a:lnSpc>
            </a:pPr>
            <a:endParaRPr lang="en-US" sz="4000" dirty="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1057C77-D3E7-44D6-A189-1B8B79FB8852}"/>
                  </a:ext>
                </a:extLst>
              </p:cNvPr>
              <p:cNvSpPr txBox="1"/>
              <p:nvPr/>
            </p:nvSpPr>
            <p:spPr>
              <a:xfrm>
                <a:off x="1104523" y="1638300"/>
                <a:ext cx="16778664" cy="6822702"/>
              </a:xfrm>
              <a:prstGeom prst="rect">
                <a:avLst/>
              </a:prstGeom>
              <a:noFill/>
            </p:spPr>
            <p:txBody>
              <a:bodyPr wrap="square" rtlCol="0">
                <a:spAutoFit/>
              </a:bodyPr>
              <a:lstStyle/>
              <a:p>
                <a:pPr algn="just">
                  <a:lnSpc>
                    <a:spcPct val="150000"/>
                  </a:lnSpc>
                </a:pPr>
                <a:r>
                  <a:rPr lang="en-US" sz="3700" b="1" dirty="0">
                    <a:solidFill>
                      <a:srgbClr val="000000"/>
                    </a:solidFill>
                    <a:effectLst/>
                    <a:latin typeface="+mj-lt"/>
                    <a:ea typeface="Times New Roman" panose="02020603050405020304" pitchFamily="18" charset="0"/>
                  </a:rPr>
                  <a:t>Câu </a:t>
                </a:r>
                <a:r>
                  <a:rPr lang="en-US" sz="3700" b="1" dirty="0" err="1">
                    <a:solidFill>
                      <a:srgbClr val="000000"/>
                    </a:solidFill>
                    <a:effectLst/>
                    <a:latin typeface="+mj-lt"/>
                    <a:ea typeface="Times New Roman" panose="02020603050405020304" pitchFamily="18" charset="0"/>
                  </a:rPr>
                  <a:t>hỏi</a:t>
                </a:r>
                <a:r>
                  <a:rPr lang="en-US" sz="3700" b="1" dirty="0">
                    <a:solidFill>
                      <a:srgbClr val="000000"/>
                    </a:solidFill>
                    <a:effectLst/>
                    <a:latin typeface="+mj-lt"/>
                    <a:ea typeface="Times New Roman" panose="02020603050405020304" pitchFamily="18" charset="0"/>
                  </a:rPr>
                  <a:t>: “</a:t>
                </a:r>
                <a:r>
                  <a:rPr lang="en-US" sz="3700" b="1" dirty="0" err="1">
                    <a:solidFill>
                      <a:srgbClr val="000000"/>
                    </a:solidFill>
                    <a:latin typeface="+mj-lt"/>
                    <a:ea typeface="Times New Roman" panose="02020603050405020304" pitchFamily="18" charset="0"/>
                  </a:rPr>
                  <a:t>n</a:t>
                </a:r>
                <a:r>
                  <a:rPr lang="en-US" sz="3700" b="1" dirty="0" err="1">
                    <a:solidFill>
                      <a:srgbClr val="000000"/>
                    </a:solidFill>
                    <a:effectLst/>
                    <a:latin typeface="+mj-lt"/>
                    <a:ea typeface="Times New Roman" panose="02020603050405020304" pitchFamily="18" charset="0"/>
                  </a:rPr>
                  <a:t>gành</a:t>
                </a:r>
                <a:r>
                  <a:rPr lang="en-US" sz="3700" b="1" dirty="0">
                    <a:solidFill>
                      <a:srgbClr val="000000"/>
                    </a:solidFill>
                    <a:effectLst/>
                    <a:latin typeface="+mj-lt"/>
                    <a:ea typeface="Times New Roman" panose="02020603050405020304" pitchFamily="18" charset="0"/>
                  </a:rPr>
                  <a:t> </a:t>
                </a:r>
                <a:r>
                  <a:rPr lang="en-US" sz="3700" b="1" dirty="0" err="1">
                    <a:solidFill>
                      <a:srgbClr val="000000"/>
                    </a:solidFill>
                    <a:latin typeface="+mj-lt"/>
                    <a:ea typeface="Times New Roman" panose="02020603050405020304" pitchFamily="18" charset="0"/>
                  </a:rPr>
                  <a:t>c</a:t>
                </a:r>
                <a:r>
                  <a:rPr lang="en-US" sz="3700" b="1" dirty="0" err="1">
                    <a:solidFill>
                      <a:srgbClr val="000000"/>
                    </a:solidFill>
                    <a:effectLst/>
                    <a:latin typeface="+mj-lt"/>
                    <a:ea typeface="Times New Roman" panose="02020603050405020304" pitchFamily="18" charset="0"/>
                  </a:rPr>
                  <a:t>ông</a:t>
                </a:r>
                <a:r>
                  <a:rPr lang="en-US" sz="3700" b="1" dirty="0">
                    <a:solidFill>
                      <a:srgbClr val="000000"/>
                    </a:solidFill>
                    <a:effectLst/>
                    <a:latin typeface="+mj-lt"/>
                    <a:ea typeface="Times New Roman" panose="02020603050405020304" pitchFamily="18" charset="0"/>
                  </a:rPr>
                  <a:t> </a:t>
                </a:r>
                <a:r>
                  <a:rPr lang="en-US" sz="3700" b="1" dirty="0" err="1">
                    <a:solidFill>
                      <a:srgbClr val="000000"/>
                    </a:solidFill>
                    <a:effectLst/>
                    <a:latin typeface="+mj-lt"/>
                    <a:ea typeface="Times New Roman" panose="02020603050405020304" pitchFamily="18" charset="0"/>
                  </a:rPr>
                  <a:t>nghệ</a:t>
                </a:r>
                <a:r>
                  <a:rPr lang="en-US" sz="3700" b="1" dirty="0">
                    <a:solidFill>
                      <a:srgbClr val="000000"/>
                    </a:solidFill>
                    <a:effectLst/>
                    <a:latin typeface="+mj-lt"/>
                    <a:ea typeface="Times New Roman" panose="02020603050405020304" pitchFamily="18" charset="0"/>
                  </a:rPr>
                  <a:t> </a:t>
                </a:r>
                <a:r>
                  <a:rPr lang="en-US" sz="3700" b="1" dirty="0" err="1">
                    <a:solidFill>
                      <a:srgbClr val="000000"/>
                    </a:solidFill>
                    <a:latin typeface="+mj-lt"/>
                    <a:ea typeface="Times New Roman" panose="02020603050405020304" pitchFamily="18" charset="0"/>
                  </a:rPr>
                  <a:t>t</a:t>
                </a:r>
                <a:r>
                  <a:rPr lang="en-US" sz="3700" b="1" dirty="0" err="1">
                    <a:solidFill>
                      <a:srgbClr val="000000"/>
                    </a:solidFill>
                    <a:effectLst/>
                    <a:latin typeface="+mj-lt"/>
                    <a:ea typeface="Times New Roman" panose="02020603050405020304" pitchFamily="18" charset="0"/>
                  </a:rPr>
                  <a:t>hông</a:t>
                </a:r>
                <a:r>
                  <a:rPr lang="en-US" sz="3700" b="1" dirty="0">
                    <a:solidFill>
                      <a:srgbClr val="000000"/>
                    </a:solidFill>
                    <a:effectLst/>
                    <a:latin typeface="+mj-lt"/>
                    <a:ea typeface="Times New Roman" panose="02020603050405020304" pitchFamily="18" charset="0"/>
                  </a:rPr>
                  <a:t> </a:t>
                </a:r>
                <a:r>
                  <a:rPr lang="en-US" sz="3700" b="1" dirty="0">
                    <a:solidFill>
                      <a:srgbClr val="000000"/>
                    </a:solidFill>
                    <a:latin typeface="+mj-lt"/>
                    <a:ea typeface="Times New Roman" panose="02020603050405020304" pitchFamily="18" charset="0"/>
                  </a:rPr>
                  <a:t>t</a:t>
                </a:r>
                <a:r>
                  <a:rPr lang="en-US" sz="3700" b="1" dirty="0">
                    <a:solidFill>
                      <a:srgbClr val="000000"/>
                    </a:solidFill>
                    <a:effectLst/>
                    <a:latin typeface="+mj-lt"/>
                    <a:ea typeface="Times New Roman" panose="02020603050405020304" pitchFamily="18" charset="0"/>
                  </a:rPr>
                  <a:t>in </a:t>
                </a:r>
                <a:r>
                  <a:rPr lang="en-US" sz="3700" b="1" dirty="0" err="1">
                    <a:solidFill>
                      <a:srgbClr val="000000"/>
                    </a:solidFill>
                    <a:effectLst/>
                    <a:latin typeface="+mj-lt"/>
                    <a:ea typeface="Times New Roman" panose="02020603050405020304" pitchFamily="18" charset="0"/>
                  </a:rPr>
                  <a:t>thuộc</a:t>
                </a:r>
                <a:r>
                  <a:rPr lang="en-US" sz="3700" b="1" dirty="0">
                    <a:solidFill>
                      <a:srgbClr val="000000"/>
                    </a:solidFill>
                    <a:effectLst/>
                    <a:latin typeface="+mj-lt"/>
                    <a:ea typeface="Times New Roman" panose="02020603050405020304" pitchFamily="18" charset="0"/>
                  </a:rPr>
                  <a:t> khoa </a:t>
                </a:r>
                <a:r>
                  <a:rPr lang="en-US" sz="3700" b="1" dirty="0" err="1">
                    <a:solidFill>
                      <a:srgbClr val="000000"/>
                    </a:solidFill>
                    <a:effectLst/>
                    <a:latin typeface="+mj-lt"/>
                    <a:ea typeface="Times New Roman" panose="02020603050405020304" pitchFamily="18" charset="0"/>
                  </a:rPr>
                  <a:t>nào</a:t>
                </a:r>
                <a:r>
                  <a:rPr lang="en-US" sz="3700" b="1" dirty="0">
                    <a:solidFill>
                      <a:srgbClr val="000000"/>
                    </a:solidFill>
                    <a:effectLst/>
                    <a:latin typeface="+mj-lt"/>
                    <a:ea typeface="Times New Roman" panose="02020603050405020304" pitchFamily="18" charset="0"/>
                  </a:rPr>
                  <a:t>?”.</a:t>
                </a:r>
                <a:endParaRPr lang="vi-VN" sz="3700" dirty="0">
                  <a:solidFill>
                    <a:srgbClr val="000000"/>
                  </a:solidFill>
                  <a:effectLst/>
                  <a:latin typeface="+mj-lt"/>
                  <a:ea typeface="SimSun" panose="02010600030101010101" pitchFamily="2" charset="-122"/>
                </a:endParaRPr>
              </a:p>
              <a:p>
                <a:pPr algn="just">
                  <a:lnSpc>
                    <a:spcPct val="150000"/>
                  </a:lnSpc>
                </a:pPr>
                <a:r>
                  <a:rPr lang="en-US" sz="3700" b="1" dirty="0" err="1">
                    <a:solidFill>
                      <a:srgbClr val="000000"/>
                    </a:solidFill>
                    <a:latin typeface="+mj-lt"/>
                    <a:ea typeface="Times New Roman" panose="02020603050405020304" pitchFamily="18" charset="0"/>
                  </a:rPr>
                  <a:t>Ngữ</a:t>
                </a:r>
                <a:r>
                  <a:rPr lang="en-US" sz="3700" b="1" dirty="0">
                    <a:solidFill>
                      <a:srgbClr val="000000"/>
                    </a:solidFill>
                    <a:latin typeface="+mj-lt"/>
                    <a:ea typeface="Times New Roman" panose="02020603050405020304" pitchFamily="18" charset="0"/>
                  </a:rPr>
                  <a:t> </a:t>
                </a:r>
                <a:r>
                  <a:rPr lang="en-US" sz="3700" b="1" dirty="0" err="1">
                    <a:solidFill>
                      <a:srgbClr val="000000"/>
                    </a:solidFill>
                    <a:latin typeface="+mj-lt"/>
                    <a:ea typeface="Times New Roman" panose="02020603050405020304" pitchFamily="18" charset="0"/>
                  </a:rPr>
                  <a:t>cảnh</a:t>
                </a:r>
                <a:r>
                  <a:rPr lang="en-US" sz="3700" b="1" dirty="0">
                    <a:solidFill>
                      <a:srgbClr val="000000"/>
                    </a:solidFill>
                    <a:latin typeface="+mj-lt"/>
                    <a:ea typeface="Times New Roman" panose="02020603050405020304" pitchFamily="18" charset="0"/>
                  </a:rPr>
                  <a:t> </a:t>
                </a:r>
                <a:r>
                  <a:rPr lang="en-US" sz="3700" b="1" dirty="0" err="1">
                    <a:solidFill>
                      <a:srgbClr val="000000"/>
                    </a:solidFill>
                    <a:latin typeface="+mj-lt"/>
                    <a:ea typeface="Times New Roman" panose="02020603050405020304" pitchFamily="18" charset="0"/>
                  </a:rPr>
                  <a:t>gồm</a:t>
                </a:r>
                <a:r>
                  <a:rPr lang="en-US" sz="3700" b="1" dirty="0">
                    <a:solidFill>
                      <a:srgbClr val="000000"/>
                    </a:solidFill>
                    <a:latin typeface="+mj-lt"/>
                    <a:ea typeface="Times New Roman" panose="02020603050405020304" pitchFamily="18" charset="0"/>
                  </a:rPr>
                  <a:t>:</a:t>
                </a:r>
                <a:endParaRPr lang="vi-VN" sz="3700" dirty="0">
                  <a:solidFill>
                    <a:srgbClr val="000000"/>
                  </a:solidFill>
                  <a:effectLst/>
                  <a:latin typeface="+mj-lt"/>
                  <a:ea typeface="SimSun" panose="02010600030101010101" pitchFamily="2" charset="-122"/>
                </a:endParaRPr>
              </a:p>
              <a:p>
                <a:pPr algn="just">
                  <a:lnSpc>
                    <a:spcPct val="150000"/>
                  </a:lnSpc>
                </a:pPr>
                <a:r>
                  <a:rPr lang="en-US" sz="3700" dirty="0">
                    <a:solidFill>
                      <a:srgbClr val="000000"/>
                    </a:solidFill>
                    <a:effectLst/>
                    <a:latin typeface="+mj-lt"/>
                    <a:ea typeface="Times New Roman" panose="02020603050405020304" pitchFamily="18" charset="0"/>
                  </a:rPr>
                  <a:t>“</a:t>
                </a:r>
                <a:r>
                  <a:rPr lang="en-US" sz="3700" dirty="0" err="1">
                    <a:solidFill>
                      <a:srgbClr val="000000"/>
                    </a:solidFill>
                    <a:latin typeface="+mj-lt"/>
                    <a:ea typeface="Times New Roman" panose="02020603050405020304" pitchFamily="18" charset="0"/>
                  </a:rPr>
                  <a:t>n</a:t>
                </a:r>
                <a:r>
                  <a:rPr lang="en-US" sz="3700" dirty="0" err="1">
                    <a:solidFill>
                      <a:srgbClr val="000000"/>
                    </a:solidFill>
                    <a:effectLst/>
                    <a:latin typeface="+mj-lt"/>
                    <a:ea typeface="Times New Roman" panose="02020603050405020304" pitchFamily="18" charset="0"/>
                  </a:rPr>
                  <a:t>gành</a:t>
                </a:r>
                <a:r>
                  <a:rPr lang="en-US" sz="3700" dirty="0">
                    <a:solidFill>
                      <a:srgbClr val="000000"/>
                    </a:solidFill>
                    <a:effectLst/>
                    <a:latin typeface="+mj-lt"/>
                    <a:ea typeface="Times New Roman" panose="02020603050405020304" pitchFamily="18" charset="0"/>
                  </a:rPr>
                  <a:t> </a:t>
                </a:r>
                <a:r>
                  <a:rPr lang="en-US" sz="3700" dirty="0" err="1">
                    <a:solidFill>
                      <a:srgbClr val="000000"/>
                    </a:solidFill>
                    <a:latin typeface="+mj-lt"/>
                    <a:ea typeface="Times New Roman" panose="02020603050405020304" pitchFamily="18" charset="0"/>
                  </a:rPr>
                  <a:t>c</a:t>
                </a:r>
                <a:r>
                  <a:rPr lang="en-US" sz="3700" dirty="0" err="1">
                    <a:solidFill>
                      <a:srgbClr val="000000"/>
                    </a:solidFill>
                    <a:effectLst/>
                    <a:latin typeface="+mj-lt"/>
                    <a:ea typeface="Times New Roman" panose="02020603050405020304" pitchFamily="18" charset="0"/>
                  </a:rPr>
                  <a:t>ông</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nghệ</a:t>
                </a:r>
                <a:r>
                  <a:rPr lang="en-US" sz="3700" dirty="0">
                    <a:solidFill>
                      <a:srgbClr val="000000"/>
                    </a:solidFill>
                    <a:effectLst/>
                    <a:latin typeface="+mj-lt"/>
                    <a:ea typeface="Times New Roman" panose="02020603050405020304" pitchFamily="18" charset="0"/>
                  </a:rPr>
                  <a:t> </a:t>
                </a:r>
                <a:r>
                  <a:rPr lang="en-US" sz="3700" dirty="0" err="1">
                    <a:solidFill>
                      <a:srgbClr val="000000"/>
                    </a:solidFill>
                    <a:latin typeface="+mj-lt"/>
                    <a:ea typeface="Times New Roman" panose="02020603050405020304" pitchFamily="18" charset="0"/>
                  </a:rPr>
                  <a:t>t</a:t>
                </a:r>
                <a:r>
                  <a:rPr lang="en-US" sz="3700" dirty="0" err="1">
                    <a:solidFill>
                      <a:srgbClr val="000000"/>
                    </a:solidFill>
                    <a:effectLst/>
                    <a:latin typeface="+mj-lt"/>
                    <a:ea typeface="Times New Roman" panose="02020603050405020304" pitchFamily="18" charset="0"/>
                  </a:rPr>
                  <a:t>hông</a:t>
                </a:r>
                <a:r>
                  <a:rPr lang="en-US" sz="3700" dirty="0">
                    <a:solidFill>
                      <a:srgbClr val="000000"/>
                    </a:solidFill>
                    <a:effectLst/>
                    <a:latin typeface="+mj-lt"/>
                    <a:ea typeface="Times New Roman" panose="02020603050405020304" pitchFamily="18" charset="0"/>
                  </a:rPr>
                  <a:t> tin </a:t>
                </a:r>
                <a:r>
                  <a:rPr lang="en-US" sz="3700" dirty="0" err="1">
                    <a:solidFill>
                      <a:srgbClr val="000000"/>
                    </a:solidFill>
                    <a:effectLst/>
                    <a:latin typeface="+mj-lt"/>
                    <a:ea typeface="Times New Roman" panose="02020603050405020304" pitchFamily="18" charset="0"/>
                  </a:rPr>
                  <a:t>thuộc</a:t>
                </a:r>
                <a:r>
                  <a:rPr lang="en-US" sz="3700" dirty="0">
                    <a:solidFill>
                      <a:srgbClr val="000000"/>
                    </a:solidFill>
                    <a:effectLst/>
                    <a:latin typeface="+mj-lt"/>
                    <a:ea typeface="Times New Roman" panose="02020603050405020304" pitchFamily="18" charset="0"/>
                  </a:rPr>
                  <a:t> khoa </a:t>
                </a:r>
                <a:r>
                  <a:rPr lang="en-US" sz="3700" dirty="0" err="1">
                    <a:solidFill>
                      <a:srgbClr val="000000"/>
                    </a:solidFill>
                    <a:latin typeface="+mj-lt"/>
                    <a:ea typeface="Times New Roman" panose="02020603050405020304" pitchFamily="18" charset="0"/>
                  </a:rPr>
                  <a:t>c</a:t>
                </a:r>
                <a:r>
                  <a:rPr lang="en-US" sz="3700" dirty="0" err="1">
                    <a:solidFill>
                      <a:srgbClr val="000000"/>
                    </a:solidFill>
                    <a:effectLst/>
                    <a:latin typeface="+mj-lt"/>
                    <a:ea typeface="Times New Roman" panose="02020603050405020304" pitchFamily="18" charset="0"/>
                  </a:rPr>
                  <a:t>ông</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nghệ</a:t>
                </a:r>
                <a:r>
                  <a:rPr lang="en-US" sz="3700" dirty="0">
                    <a:solidFill>
                      <a:srgbClr val="000000"/>
                    </a:solidFill>
                    <a:effectLst/>
                    <a:latin typeface="+mj-lt"/>
                    <a:ea typeface="Times New Roman" panose="02020603050405020304" pitchFamily="18" charset="0"/>
                  </a:rPr>
                  <a:t> </a:t>
                </a:r>
                <a:r>
                  <a:rPr lang="en-US" sz="3700" dirty="0" err="1">
                    <a:solidFill>
                      <a:srgbClr val="000000"/>
                    </a:solidFill>
                    <a:latin typeface="+mj-lt"/>
                    <a:ea typeface="Times New Roman" panose="02020603050405020304" pitchFamily="18" charset="0"/>
                  </a:rPr>
                  <a:t>t</a:t>
                </a:r>
                <a:r>
                  <a:rPr lang="en-US" sz="3700" dirty="0" err="1">
                    <a:solidFill>
                      <a:srgbClr val="000000"/>
                    </a:solidFill>
                    <a:effectLst/>
                    <a:latin typeface="+mj-lt"/>
                    <a:ea typeface="Times New Roman" panose="02020603050405020304" pitchFamily="18" charset="0"/>
                  </a:rPr>
                  <a:t>hông</a:t>
                </a:r>
                <a:r>
                  <a:rPr lang="en-US" sz="3700" dirty="0">
                    <a:solidFill>
                      <a:srgbClr val="000000"/>
                    </a:solidFill>
                    <a:effectLst/>
                    <a:latin typeface="+mj-lt"/>
                    <a:ea typeface="Times New Roman" panose="02020603050405020304" pitchFamily="18" charset="0"/>
                  </a:rPr>
                  <a:t> tin”</a:t>
                </a:r>
                <a:endParaRPr lang="vi-VN" sz="3700" dirty="0">
                  <a:solidFill>
                    <a:srgbClr val="000000"/>
                  </a:solidFill>
                  <a:effectLst/>
                  <a:latin typeface="+mj-lt"/>
                  <a:ea typeface="SimSun" panose="02010600030101010101" pitchFamily="2" charset="-122"/>
                </a:endParaRPr>
              </a:p>
              <a:p>
                <a:pPr algn="just">
                  <a:lnSpc>
                    <a:spcPct val="150000"/>
                  </a:lnSpc>
                </a:pPr>
                <a:r>
                  <a:rPr lang="en-US" sz="3700" b="1" dirty="0" err="1">
                    <a:solidFill>
                      <a:srgbClr val="000000"/>
                    </a:solidFill>
                    <a:effectLst/>
                    <a:latin typeface="+mj-lt"/>
                    <a:ea typeface="Times New Roman" panose="02020603050405020304" pitchFamily="18" charset="0"/>
                  </a:rPr>
                  <a:t>Nhúng</a:t>
                </a:r>
                <a:r>
                  <a:rPr lang="en-US" sz="3700" b="1" dirty="0">
                    <a:solidFill>
                      <a:srgbClr val="000000"/>
                    </a:solidFill>
                    <a:effectLst/>
                    <a:latin typeface="+mj-lt"/>
                    <a:ea typeface="Times New Roman" panose="02020603050405020304" pitchFamily="18" charset="0"/>
                  </a:rPr>
                  <a:t>:</a:t>
                </a:r>
                <a14:m>
                  <m:oMath xmlns:m="http://schemas.openxmlformats.org/officeDocument/2006/math">
                    <m:r>
                      <a:rPr lang="en-US" sz="3700" i="1">
                        <a:solidFill>
                          <a:srgbClr val="000000"/>
                        </a:solidFill>
                        <a:effectLst/>
                        <a:latin typeface="Cambria Math" panose="02040503050406030204" pitchFamily="18" charset="0"/>
                        <a:ea typeface="Times New Roman" panose="02020603050405020304" pitchFamily="18" charset="0"/>
                      </a:rPr>
                      <m:t> [0.034, 0.0124, 0.0412, 0.0611, 0.0129</m:t>
                    </m:r>
                    <m:r>
                      <a:rPr lang="en-US" sz="3700" b="0" i="1" smtClean="0">
                        <a:solidFill>
                          <a:srgbClr val="000000"/>
                        </a:solidFill>
                        <a:effectLst/>
                        <a:latin typeface="Cambria Math" panose="02040503050406030204" pitchFamily="18" charset="0"/>
                        <a:ea typeface="Times New Roman" panose="02020603050405020304" pitchFamily="18" charset="0"/>
                      </a:rPr>
                      <m:t>, </m:t>
                    </m:r>
                    <m:r>
                      <a:rPr lang="en-US" sz="3700" i="1">
                        <a:solidFill>
                          <a:srgbClr val="000000"/>
                        </a:solidFill>
                        <a:latin typeface="Cambria Math" panose="02040503050406030204" pitchFamily="18" charset="0"/>
                        <a:ea typeface="Times New Roman" panose="02020603050405020304" pitchFamily="18" charset="0"/>
                      </a:rPr>
                      <m:t>0.0541</m:t>
                    </m:r>
                    <m:r>
                      <a:rPr lang="en-US" sz="3700" i="1">
                        <a:solidFill>
                          <a:srgbClr val="000000"/>
                        </a:solidFill>
                        <a:effectLst/>
                        <a:latin typeface="Cambria Math" panose="02040503050406030204" pitchFamily="18" charset="0"/>
                        <a:ea typeface="Times New Roman" panose="02020603050405020304" pitchFamily="18" charset="0"/>
                      </a:rPr>
                      <m:t>]</m:t>
                    </m:r>
                  </m:oMath>
                </a14:m>
                <a:endParaRPr lang="vi-VN" sz="3700" dirty="0">
                  <a:solidFill>
                    <a:srgbClr val="000000"/>
                  </a:solidFill>
                  <a:effectLst/>
                  <a:latin typeface="+mj-lt"/>
                  <a:ea typeface="SimSun" panose="02010600030101010101" pitchFamily="2" charset="-122"/>
                </a:endParaRPr>
              </a:p>
              <a:p>
                <a:pPr algn="just">
                  <a:lnSpc>
                    <a:spcPct val="150000"/>
                  </a:lnSpc>
                </a:pPr>
                <a:r>
                  <a:rPr lang="en-US" sz="3700" dirty="0">
                    <a:solidFill>
                      <a:srgbClr val="000000"/>
                    </a:solidFill>
                    <a:effectLst/>
                    <a:latin typeface="+mj-lt"/>
                    <a:ea typeface="Times New Roman" panose="02020603050405020304" pitchFamily="18" charset="0"/>
                  </a:rPr>
                  <a:t>“</a:t>
                </a:r>
                <a:r>
                  <a:rPr lang="en-US" sz="3700" dirty="0" err="1">
                    <a:solidFill>
                      <a:srgbClr val="000000"/>
                    </a:solidFill>
                    <a:latin typeface="+mj-lt"/>
                    <a:ea typeface="Times New Roman" panose="02020603050405020304" pitchFamily="18" charset="0"/>
                  </a:rPr>
                  <a:t>n</a:t>
                </a:r>
                <a:r>
                  <a:rPr lang="en-US" sz="3700" dirty="0" err="1">
                    <a:solidFill>
                      <a:srgbClr val="000000"/>
                    </a:solidFill>
                    <a:effectLst/>
                    <a:latin typeface="+mj-lt"/>
                    <a:ea typeface="Times New Roman" panose="02020603050405020304" pitchFamily="18" charset="0"/>
                  </a:rPr>
                  <a:t>gành</a:t>
                </a:r>
                <a:r>
                  <a:rPr lang="en-US" sz="3700" dirty="0">
                    <a:solidFill>
                      <a:srgbClr val="000000"/>
                    </a:solidFill>
                    <a:effectLst/>
                    <a:latin typeface="+mj-lt"/>
                    <a:ea typeface="Times New Roman" panose="02020603050405020304" pitchFamily="18" charset="0"/>
                  </a:rPr>
                  <a:t> </a:t>
                </a:r>
                <a:r>
                  <a:rPr lang="en-US" sz="3700" dirty="0" err="1">
                    <a:solidFill>
                      <a:srgbClr val="000000"/>
                    </a:solidFill>
                    <a:latin typeface="+mj-lt"/>
                    <a:ea typeface="Times New Roman" panose="02020603050405020304" pitchFamily="18" charset="0"/>
                  </a:rPr>
                  <a:t>c</a:t>
                </a:r>
                <a:r>
                  <a:rPr lang="en-US" sz="3700" dirty="0" err="1">
                    <a:solidFill>
                      <a:srgbClr val="000000"/>
                    </a:solidFill>
                    <a:effectLst/>
                    <a:latin typeface="+mj-lt"/>
                    <a:ea typeface="Times New Roman" panose="02020603050405020304" pitchFamily="18" charset="0"/>
                  </a:rPr>
                  <a:t>ông</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nghệ</a:t>
                </a:r>
                <a:r>
                  <a:rPr lang="en-US" sz="3700" dirty="0">
                    <a:solidFill>
                      <a:srgbClr val="000000"/>
                    </a:solidFill>
                    <a:effectLst/>
                    <a:latin typeface="+mj-lt"/>
                    <a:ea typeface="Times New Roman" panose="02020603050405020304" pitchFamily="18" charset="0"/>
                  </a:rPr>
                  <a:t> </a:t>
                </a:r>
                <a:r>
                  <a:rPr lang="en-US" sz="3700" dirty="0" err="1">
                    <a:solidFill>
                      <a:srgbClr val="000000"/>
                    </a:solidFill>
                    <a:latin typeface="+mj-lt"/>
                    <a:ea typeface="Times New Roman" panose="02020603050405020304" pitchFamily="18" charset="0"/>
                  </a:rPr>
                  <a:t>k</a:t>
                </a:r>
                <a:r>
                  <a:rPr lang="en-US" sz="3700" dirty="0" err="1">
                    <a:solidFill>
                      <a:srgbClr val="000000"/>
                    </a:solidFill>
                    <a:effectLst/>
                    <a:latin typeface="+mj-lt"/>
                    <a:ea typeface="Times New Roman" panose="02020603050405020304" pitchFamily="18" charset="0"/>
                  </a:rPr>
                  <a:t>ỹ</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thuật</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cơ</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khí</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thuộc</a:t>
                </a:r>
                <a:r>
                  <a:rPr lang="en-US" sz="3700" dirty="0">
                    <a:solidFill>
                      <a:srgbClr val="000000"/>
                    </a:solidFill>
                    <a:effectLst/>
                    <a:latin typeface="+mj-lt"/>
                    <a:ea typeface="Times New Roman" panose="02020603050405020304" pitchFamily="18" charset="0"/>
                  </a:rPr>
                  <a:t> khoa </a:t>
                </a:r>
                <a:r>
                  <a:rPr lang="en-US" sz="3700" dirty="0" err="1">
                    <a:solidFill>
                      <a:srgbClr val="000000"/>
                    </a:solidFill>
                    <a:latin typeface="+mj-lt"/>
                    <a:ea typeface="Times New Roman" panose="02020603050405020304" pitchFamily="18" charset="0"/>
                  </a:rPr>
                  <a:t>c</a:t>
                </a:r>
                <a:r>
                  <a:rPr lang="en-US" sz="3700" dirty="0" err="1">
                    <a:solidFill>
                      <a:srgbClr val="000000"/>
                    </a:solidFill>
                    <a:effectLst/>
                    <a:latin typeface="+mj-lt"/>
                    <a:ea typeface="Times New Roman" panose="02020603050405020304" pitchFamily="18" charset="0"/>
                  </a:rPr>
                  <a:t>ơ</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khí</a:t>
                </a:r>
                <a:r>
                  <a:rPr lang="en-US" sz="3700" dirty="0">
                    <a:solidFill>
                      <a:srgbClr val="000000"/>
                    </a:solidFill>
                    <a:effectLst/>
                    <a:latin typeface="+mj-lt"/>
                    <a:ea typeface="Times New Roman" panose="02020603050405020304" pitchFamily="18" charset="0"/>
                  </a:rPr>
                  <a:t> – </a:t>
                </a:r>
                <a:r>
                  <a:rPr lang="en-US" sz="3700" dirty="0" err="1">
                    <a:solidFill>
                      <a:srgbClr val="000000"/>
                    </a:solidFill>
                    <a:latin typeface="+mj-lt"/>
                    <a:ea typeface="Times New Roman" panose="02020603050405020304" pitchFamily="18" charset="0"/>
                  </a:rPr>
                  <a:t>c</a:t>
                </a:r>
                <a:r>
                  <a:rPr lang="en-US" sz="3700" dirty="0" err="1">
                    <a:solidFill>
                      <a:srgbClr val="000000"/>
                    </a:solidFill>
                    <a:effectLst/>
                    <a:latin typeface="+mj-lt"/>
                    <a:ea typeface="Times New Roman" panose="02020603050405020304" pitchFamily="18" charset="0"/>
                  </a:rPr>
                  <a:t>ông</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nghệ</a:t>
                </a:r>
                <a:r>
                  <a:rPr lang="en-US" sz="3700" dirty="0">
                    <a:solidFill>
                      <a:srgbClr val="000000"/>
                    </a:solidFill>
                    <a:effectLst/>
                    <a:latin typeface="+mj-lt"/>
                    <a:ea typeface="Times New Roman" panose="02020603050405020304" pitchFamily="18" charset="0"/>
                  </a:rPr>
                  <a:t>”</a:t>
                </a:r>
                <a:endParaRPr lang="vi-VN" sz="3700" dirty="0">
                  <a:solidFill>
                    <a:srgbClr val="000000"/>
                  </a:solidFill>
                  <a:effectLst/>
                  <a:latin typeface="+mj-lt"/>
                  <a:ea typeface="SimSun" panose="02010600030101010101" pitchFamily="2" charset="-122"/>
                </a:endParaRPr>
              </a:p>
              <a:p>
                <a:pPr algn="just">
                  <a:lnSpc>
                    <a:spcPct val="150000"/>
                  </a:lnSpc>
                </a:pPr>
                <a:r>
                  <a:rPr lang="en-US" sz="3700" b="1" dirty="0" err="1">
                    <a:solidFill>
                      <a:srgbClr val="000000"/>
                    </a:solidFill>
                    <a:effectLst/>
                    <a:latin typeface="+mj-lt"/>
                    <a:ea typeface="Times New Roman" panose="02020603050405020304" pitchFamily="18" charset="0"/>
                  </a:rPr>
                  <a:t>Nhúng</a:t>
                </a:r>
                <a:r>
                  <a:rPr lang="en-US" sz="3700" b="1" dirty="0">
                    <a:solidFill>
                      <a:srgbClr val="000000"/>
                    </a:solidFill>
                    <a:effectLst/>
                    <a:latin typeface="+mj-lt"/>
                    <a:ea typeface="Times New Roman" panose="02020603050405020304" pitchFamily="18" charset="0"/>
                  </a:rPr>
                  <a:t>: </a:t>
                </a:r>
                <a14:m>
                  <m:oMath xmlns:m="http://schemas.openxmlformats.org/officeDocument/2006/math">
                    <m:r>
                      <a:rPr lang="en-US" sz="3700" i="1">
                        <a:solidFill>
                          <a:srgbClr val="000000"/>
                        </a:solidFill>
                        <a:effectLst/>
                        <a:latin typeface="Cambria Math" panose="02040503050406030204" pitchFamily="18" charset="0"/>
                        <a:ea typeface="Times New Roman" panose="02020603050405020304" pitchFamily="18" charset="0"/>
                      </a:rPr>
                      <m:t>[0.0311, 0.1234, 0.0333, 0.0412, 0.0541, 0.0911]</m:t>
                    </m:r>
                  </m:oMath>
                </a14:m>
                <a:endParaRPr lang="vi-VN" sz="3700" dirty="0">
                  <a:solidFill>
                    <a:srgbClr val="000000"/>
                  </a:solidFill>
                  <a:effectLst/>
                  <a:latin typeface="+mj-lt"/>
                  <a:ea typeface="SimSun" panose="02010600030101010101" pitchFamily="2" charset="-122"/>
                </a:endParaRPr>
              </a:p>
              <a:p>
                <a:pPr algn="just">
                  <a:lnSpc>
                    <a:spcPct val="150000"/>
                  </a:lnSpc>
                </a:pPr>
                <a:r>
                  <a:rPr lang="en-US" sz="3700" dirty="0">
                    <a:solidFill>
                      <a:srgbClr val="000000"/>
                    </a:solidFill>
                    <a:effectLst/>
                    <a:latin typeface="+mj-lt"/>
                    <a:ea typeface="Times New Roman" panose="02020603050405020304" pitchFamily="18" charset="0"/>
                  </a:rPr>
                  <a:t>“</a:t>
                </a:r>
                <a:r>
                  <a:rPr lang="en-US" sz="3700" dirty="0" err="1">
                    <a:solidFill>
                      <a:srgbClr val="000000"/>
                    </a:solidFill>
                    <a:latin typeface="+mj-lt"/>
                    <a:ea typeface="Times New Roman" panose="02020603050405020304" pitchFamily="18" charset="0"/>
                  </a:rPr>
                  <a:t>n</a:t>
                </a:r>
                <a:r>
                  <a:rPr lang="en-US" sz="3700" dirty="0" err="1">
                    <a:solidFill>
                      <a:srgbClr val="000000"/>
                    </a:solidFill>
                    <a:effectLst/>
                    <a:latin typeface="+mj-lt"/>
                    <a:ea typeface="Times New Roman" panose="02020603050405020304" pitchFamily="18" charset="0"/>
                  </a:rPr>
                  <a:t>gành</a:t>
                </a:r>
                <a:r>
                  <a:rPr lang="en-US" sz="3700" dirty="0">
                    <a:solidFill>
                      <a:srgbClr val="000000"/>
                    </a:solidFill>
                    <a:effectLst/>
                    <a:latin typeface="+mj-lt"/>
                    <a:ea typeface="Times New Roman" panose="02020603050405020304" pitchFamily="18" charset="0"/>
                  </a:rPr>
                  <a:t> </a:t>
                </a:r>
                <a:r>
                  <a:rPr lang="en-US" sz="3700" dirty="0" err="1">
                    <a:solidFill>
                      <a:srgbClr val="000000"/>
                    </a:solidFill>
                    <a:latin typeface="+mj-lt"/>
                    <a:ea typeface="Times New Roman" panose="02020603050405020304" pitchFamily="18" charset="0"/>
                  </a:rPr>
                  <a:t>q</a:t>
                </a:r>
                <a:r>
                  <a:rPr lang="en-US" sz="3700" dirty="0" err="1">
                    <a:solidFill>
                      <a:srgbClr val="000000"/>
                    </a:solidFill>
                    <a:effectLst/>
                    <a:latin typeface="+mj-lt"/>
                    <a:ea typeface="Times New Roman" panose="02020603050405020304" pitchFamily="18" charset="0"/>
                  </a:rPr>
                  <a:t>uản</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lý</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đất</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đai</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thuộc</a:t>
                </a:r>
                <a:r>
                  <a:rPr lang="en-US" sz="3700" dirty="0">
                    <a:solidFill>
                      <a:srgbClr val="000000"/>
                    </a:solidFill>
                    <a:effectLst/>
                    <a:latin typeface="+mj-lt"/>
                    <a:ea typeface="Times New Roman" panose="02020603050405020304" pitchFamily="18" charset="0"/>
                  </a:rPr>
                  <a:t> khoa </a:t>
                </a:r>
                <a:r>
                  <a:rPr lang="en-US" sz="3700" dirty="0" err="1">
                    <a:solidFill>
                      <a:srgbClr val="000000"/>
                    </a:solidFill>
                    <a:latin typeface="+mj-lt"/>
                    <a:ea typeface="Times New Roman" panose="02020603050405020304" pitchFamily="18" charset="0"/>
                  </a:rPr>
                  <a:t>q</a:t>
                </a:r>
                <a:r>
                  <a:rPr lang="en-US" sz="3700" dirty="0" err="1">
                    <a:solidFill>
                      <a:srgbClr val="000000"/>
                    </a:solidFill>
                    <a:effectLst/>
                    <a:latin typeface="+mj-lt"/>
                    <a:ea typeface="Times New Roman" panose="02020603050405020304" pitchFamily="18" charset="0"/>
                  </a:rPr>
                  <a:t>uản</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lý</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đất</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đai</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và</a:t>
                </a:r>
                <a:r>
                  <a:rPr lang="en-US" sz="3700" dirty="0">
                    <a:solidFill>
                      <a:srgbClr val="000000"/>
                    </a:solidFill>
                    <a:effectLst/>
                    <a:latin typeface="+mj-lt"/>
                    <a:ea typeface="Times New Roman" panose="02020603050405020304" pitchFamily="18" charset="0"/>
                  </a:rPr>
                  <a:t> </a:t>
                </a:r>
                <a:r>
                  <a:rPr lang="en-US" sz="3700" dirty="0" err="1">
                    <a:solidFill>
                      <a:srgbClr val="000000"/>
                    </a:solidFill>
                    <a:latin typeface="+mj-lt"/>
                    <a:ea typeface="Times New Roman" panose="02020603050405020304" pitchFamily="18" charset="0"/>
                  </a:rPr>
                  <a:t>b</a:t>
                </a:r>
                <a:r>
                  <a:rPr lang="en-US" sz="3700" dirty="0" err="1">
                    <a:solidFill>
                      <a:srgbClr val="000000"/>
                    </a:solidFill>
                    <a:effectLst/>
                    <a:latin typeface="+mj-lt"/>
                    <a:ea typeface="Times New Roman" panose="02020603050405020304" pitchFamily="18" charset="0"/>
                  </a:rPr>
                  <a:t>ất</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động</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sản</a:t>
                </a:r>
                <a:r>
                  <a:rPr lang="en-US" sz="3700" dirty="0">
                    <a:solidFill>
                      <a:srgbClr val="000000"/>
                    </a:solidFill>
                    <a:effectLst/>
                    <a:latin typeface="+mj-lt"/>
                    <a:ea typeface="Times New Roman" panose="02020603050405020304" pitchFamily="18" charset="0"/>
                  </a:rPr>
                  <a:t>”</a:t>
                </a:r>
                <a:endParaRPr lang="vi-VN" sz="3700" dirty="0">
                  <a:solidFill>
                    <a:srgbClr val="000000"/>
                  </a:solidFill>
                  <a:effectLst/>
                  <a:latin typeface="+mj-lt"/>
                  <a:ea typeface="SimSun" panose="02010600030101010101" pitchFamily="2" charset="-122"/>
                </a:endParaRPr>
              </a:p>
              <a:p>
                <a:pPr algn="just">
                  <a:lnSpc>
                    <a:spcPct val="150000"/>
                  </a:lnSpc>
                </a:pPr>
                <a:r>
                  <a:rPr lang="en-US" sz="3700" b="1" dirty="0" err="1">
                    <a:solidFill>
                      <a:srgbClr val="000000"/>
                    </a:solidFill>
                    <a:effectLst/>
                    <a:latin typeface="+mj-lt"/>
                    <a:ea typeface="Times New Roman" panose="02020603050405020304" pitchFamily="18" charset="0"/>
                  </a:rPr>
                  <a:t>Nhúng</a:t>
                </a:r>
                <a:r>
                  <a:rPr lang="en-US" sz="3700" b="1" dirty="0">
                    <a:solidFill>
                      <a:srgbClr val="000000"/>
                    </a:solidFill>
                    <a:effectLst/>
                    <a:latin typeface="+mj-lt"/>
                    <a:ea typeface="Times New Roman" panose="02020603050405020304" pitchFamily="18" charset="0"/>
                  </a:rPr>
                  <a:t>:</a:t>
                </a:r>
                <a:r>
                  <a:rPr lang="en-US" sz="3700" dirty="0">
                    <a:solidFill>
                      <a:srgbClr val="000000"/>
                    </a:solidFill>
                    <a:effectLst/>
                    <a:latin typeface="+mj-lt"/>
                    <a:ea typeface="Times New Roman" panose="02020603050405020304" pitchFamily="18" charset="0"/>
                  </a:rPr>
                  <a:t> </a:t>
                </a:r>
                <a14:m>
                  <m:oMath xmlns:m="http://schemas.openxmlformats.org/officeDocument/2006/math">
                    <m:r>
                      <a:rPr lang="en-US" sz="3700" i="1">
                        <a:solidFill>
                          <a:srgbClr val="000000"/>
                        </a:solidFill>
                        <a:effectLst/>
                        <a:latin typeface="Cambria Math" panose="02040503050406030204" pitchFamily="18" charset="0"/>
                        <a:ea typeface="Times New Roman" panose="02020603050405020304" pitchFamily="18" charset="0"/>
                      </a:rPr>
                      <m:t>[0.0011, 0.0012, 0.0112, 0.0761, 0.1111, 0.09217]</m:t>
                    </m:r>
                  </m:oMath>
                </a14:m>
                <a:endParaRPr lang="vi-VN" sz="3700" dirty="0">
                  <a:solidFill>
                    <a:srgbClr val="000000"/>
                  </a:solidFill>
                  <a:effectLst/>
                  <a:latin typeface="+mj-lt"/>
                  <a:ea typeface="SimSun" panose="02010600030101010101" pitchFamily="2" charset="-122"/>
                </a:endParaRPr>
              </a:p>
            </p:txBody>
          </p:sp>
        </mc:Choice>
        <mc:Fallback xmlns="">
          <p:sp>
            <p:nvSpPr>
              <p:cNvPr id="4" name="TextBox 3">
                <a:extLst>
                  <a:ext uri="{FF2B5EF4-FFF2-40B4-BE49-F238E27FC236}">
                    <a16:creationId xmlns:a16="http://schemas.microsoft.com/office/drawing/2014/main" id="{61057C77-D3E7-44D6-A189-1B8B79FB8852}"/>
                  </a:ext>
                </a:extLst>
              </p:cNvPr>
              <p:cNvSpPr txBox="1">
                <a:spLocks noRot="1" noChangeAspect="1" noMove="1" noResize="1" noEditPoints="1" noAdjustHandles="1" noChangeArrowheads="1" noChangeShapeType="1" noTextEdit="1"/>
              </p:cNvSpPr>
              <p:nvPr/>
            </p:nvSpPr>
            <p:spPr>
              <a:xfrm>
                <a:off x="1104523" y="1638300"/>
                <a:ext cx="16778664" cy="6822702"/>
              </a:xfrm>
              <a:prstGeom prst="rect">
                <a:avLst/>
              </a:prstGeom>
              <a:blipFill>
                <a:blip r:embed="rId4"/>
                <a:stretch>
                  <a:fillRect l="-1126" b="-2502"/>
                </a:stretch>
              </a:blipFill>
            </p:spPr>
            <p:txBody>
              <a:bodyPr/>
              <a:lstStyle/>
              <a:p>
                <a:r>
                  <a:rPr lang="vi-VN">
                    <a:noFill/>
                  </a:rPr>
                  <a:t> </a:t>
                </a:r>
              </a:p>
            </p:txBody>
          </p:sp>
        </mc:Fallback>
      </mc:AlternateContent>
      <p:sp>
        <p:nvSpPr>
          <p:cNvPr id="5" name="Slide Number Placeholder 4">
            <a:extLst>
              <a:ext uri="{FF2B5EF4-FFF2-40B4-BE49-F238E27FC236}">
                <a16:creationId xmlns:a16="http://schemas.microsoft.com/office/drawing/2014/main" id="{9D01EDDA-8A58-469F-900D-4008F386E8C3}"/>
              </a:ext>
            </a:extLst>
          </p:cNvPr>
          <p:cNvSpPr>
            <a:spLocks noGrp="1"/>
          </p:cNvSpPr>
          <p:nvPr>
            <p:ph type="sldNum" sz="quarter" idx="12"/>
          </p:nvPr>
        </p:nvSpPr>
        <p:spPr/>
        <p:txBody>
          <a:bodyPr/>
          <a:lstStyle/>
          <a:p>
            <a:fld id="{B6F15528-21DE-4FAA-801E-634DDDAF4B2B}" type="slidenum">
              <a:rPr lang="en-US" sz="3000" smtClean="0"/>
              <a:t>8</a:t>
            </a:fld>
            <a:endParaRPr lang="en-US" sz="3000"/>
          </a:p>
        </p:txBody>
      </p:sp>
    </p:spTree>
    <p:extLst>
      <p:ext uri="{BB962C8B-B14F-4D97-AF65-F5344CB8AC3E}">
        <p14:creationId xmlns:p14="http://schemas.microsoft.com/office/powerpoint/2010/main" val="1951538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flipH="1">
            <a:off x="-1219200" y="1638300"/>
            <a:ext cx="5609472" cy="9323223"/>
          </a:xfrm>
          <a:prstGeom prst="rect">
            <a:avLst/>
          </a:prstGeom>
        </p:spPr>
      </p:pic>
      <p:pic>
        <p:nvPicPr>
          <p:cNvPr id="3" name="Picture 3"/>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rot="-5400000">
            <a:off x="14014026" y="-1989961"/>
            <a:ext cx="4200545" cy="6981515"/>
          </a:xfrm>
          <a:prstGeom prst="rect">
            <a:avLst/>
          </a:prstGeom>
        </p:spPr>
      </p:pic>
      <p:sp>
        <p:nvSpPr>
          <p:cNvPr id="7" name="TextBox 7"/>
          <p:cNvSpPr txBox="1"/>
          <p:nvPr/>
        </p:nvSpPr>
        <p:spPr>
          <a:xfrm>
            <a:off x="381000" y="0"/>
            <a:ext cx="17145000" cy="1132939"/>
          </a:xfrm>
          <a:prstGeom prst="rect">
            <a:avLst/>
          </a:prstGeom>
        </p:spPr>
        <p:txBody>
          <a:bodyPr wrap="square" lIns="0" tIns="0" rIns="0" bIns="0" rtlCol="0" anchor="t">
            <a:spAutoFit/>
          </a:bodyPr>
          <a:lstStyle/>
          <a:p>
            <a:pPr>
              <a:lnSpc>
                <a:spcPct val="150000"/>
              </a:lnSpc>
            </a:pPr>
            <a:r>
              <a:rPr lang="en-US" sz="5600" b="1" dirty="0">
                <a:cs typeface="Times New Roman" panose="02020603050405020304" pitchFamily="18" charset="0"/>
              </a:rPr>
              <a:t>2.1 RAG(Retrieval-Augmented Generation)</a:t>
            </a:r>
          </a:p>
        </p:txBody>
      </p:sp>
      <p:sp>
        <p:nvSpPr>
          <p:cNvPr id="6" name="TextBox 7"/>
          <p:cNvSpPr txBox="1"/>
          <p:nvPr/>
        </p:nvSpPr>
        <p:spPr>
          <a:xfrm>
            <a:off x="152400" y="2628900"/>
            <a:ext cx="11277600" cy="716928"/>
          </a:xfrm>
          <a:prstGeom prst="rect">
            <a:avLst/>
          </a:prstGeom>
        </p:spPr>
        <p:txBody>
          <a:bodyPr wrap="square" lIns="0" tIns="0" rIns="0" bIns="0" rtlCol="0" anchor="t">
            <a:spAutoFit/>
          </a:bodyPr>
          <a:lstStyle/>
          <a:p>
            <a:pPr marL="269875">
              <a:lnSpc>
                <a:spcPct val="130000"/>
              </a:lnSpc>
            </a:pPr>
            <a:endParaRPr lang="en-US" sz="4000" dirty="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1057C77-D3E7-44D6-A189-1B8B79FB8852}"/>
                  </a:ext>
                </a:extLst>
              </p:cNvPr>
              <p:cNvSpPr txBox="1"/>
              <p:nvPr/>
            </p:nvSpPr>
            <p:spPr>
              <a:xfrm>
                <a:off x="1128336" y="1609725"/>
                <a:ext cx="16778664" cy="4260462"/>
              </a:xfrm>
              <a:prstGeom prst="rect">
                <a:avLst/>
              </a:prstGeom>
              <a:noFill/>
            </p:spPr>
            <p:txBody>
              <a:bodyPr wrap="square" rtlCol="0">
                <a:spAutoFit/>
              </a:bodyPr>
              <a:lstStyle/>
              <a:p>
                <a:pPr algn="just">
                  <a:lnSpc>
                    <a:spcPct val="150000"/>
                  </a:lnSpc>
                </a:pPr>
                <a:r>
                  <a:rPr lang="en-US" sz="3700" b="1" dirty="0" err="1">
                    <a:solidFill>
                      <a:srgbClr val="000000"/>
                    </a:solidFill>
                    <a:effectLst/>
                    <a:latin typeface="+mj-lt"/>
                    <a:ea typeface="Times New Roman" panose="02020603050405020304" pitchFamily="18" charset="0"/>
                  </a:rPr>
                  <a:t>Bộ</a:t>
                </a:r>
                <a:r>
                  <a:rPr lang="en-US" sz="3700" b="1" dirty="0">
                    <a:solidFill>
                      <a:srgbClr val="000000"/>
                    </a:solidFill>
                    <a:effectLst/>
                    <a:latin typeface="+mj-lt"/>
                    <a:ea typeface="Times New Roman" panose="02020603050405020304" pitchFamily="18" charset="0"/>
                  </a:rPr>
                  <a:t> </a:t>
                </a:r>
                <a:r>
                  <a:rPr lang="en-US" sz="3700" b="1" dirty="0" err="1">
                    <a:solidFill>
                      <a:srgbClr val="000000"/>
                    </a:solidFill>
                    <a:effectLst/>
                    <a:latin typeface="+mj-lt"/>
                    <a:ea typeface="Times New Roman" panose="02020603050405020304" pitchFamily="18" charset="0"/>
                  </a:rPr>
                  <a:t>truy</a:t>
                </a:r>
                <a:r>
                  <a:rPr lang="en-US" sz="3700" b="1" dirty="0">
                    <a:solidFill>
                      <a:srgbClr val="000000"/>
                    </a:solidFill>
                    <a:effectLst/>
                    <a:latin typeface="+mj-lt"/>
                    <a:ea typeface="Times New Roman" panose="02020603050405020304" pitchFamily="18" charset="0"/>
                  </a:rPr>
                  <a:t> </a:t>
                </a:r>
                <a:r>
                  <a:rPr lang="en-US" sz="3700" b="1" dirty="0" err="1">
                    <a:solidFill>
                      <a:srgbClr val="000000"/>
                    </a:solidFill>
                    <a:effectLst/>
                    <a:latin typeface="+mj-lt"/>
                    <a:ea typeface="Times New Roman" panose="02020603050405020304" pitchFamily="18" charset="0"/>
                  </a:rPr>
                  <a:t>xuất</a:t>
                </a:r>
                <a:r>
                  <a:rPr lang="en-US" sz="3700" b="1" dirty="0">
                    <a:solidFill>
                      <a:srgbClr val="000000"/>
                    </a:solidFill>
                    <a:effectLst/>
                    <a:latin typeface="+mj-lt"/>
                    <a:ea typeface="Times New Roman" panose="02020603050405020304" pitchFamily="18" charset="0"/>
                  </a:rPr>
                  <a:t>:</a:t>
                </a:r>
              </a:p>
              <a:p>
                <a:pPr algn="just">
                  <a:lnSpc>
                    <a:spcPct val="150000"/>
                  </a:lnSpc>
                </a:pPr>
                <a:r>
                  <a:rPr lang="en-US" sz="3700" b="1" dirty="0" err="1">
                    <a:solidFill>
                      <a:srgbClr val="000000"/>
                    </a:solidFill>
                    <a:effectLst/>
                    <a:latin typeface="+mj-lt"/>
                    <a:ea typeface="Times New Roman" panose="02020603050405020304" pitchFamily="18" charset="0"/>
                  </a:rPr>
                  <a:t>Nhúng</a:t>
                </a:r>
                <a:r>
                  <a:rPr lang="en-US" sz="3700" b="1" dirty="0">
                    <a:solidFill>
                      <a:srgbClr val="000000"/>
                    </a:solidFill>
                    <a:effectLst/>
                    <a:latin typeface="+mj-lt"/>
                    <a:ea typeface="Times New Roman" panose="02020603050405020304" pitchFamily="18" charset="0"/>
                  </a:rPr>
                  <a:t> </a:t>
                </a:r>
                <a:r>
                  <a:rPr lang="en-US" sz="3700" b="1" dirty="0" err="1">
                    <a:solidFill>
                      <a:srgbClr val="000000"/>
                    </a:solidFill>
                    <a:effectLst/>
                    <a:latin typeface="+mj-lt"/>
                    <a:ea typeface="Times New Roman" panose="02020603050405020304" pitchFamily="18" charset="0"/>
                  </a:rPr>
                  <a:t>câu</a:t>
                </a:r>
                <a:r>
                  <a:rPr lang="en-US" sz="3700" b="1" dirty="0">
                    <a:solidFill>
                      <a:srgbClr val="000000"/>
                    </a:solidFill>
                    <a:effectLst/>
                    <a:latin typeface="+mj-lt"/>
                    <a:ea typeface="Times New Roman" panose="02020603050405020304" pitchFamily="18" charset="0"/>
                  </a:rPr>
                  <a:t> </a:t>
                </a:r>
                <a:r>
                  <a:rPr lang="en-US" sz="3700" b="1" dirty="0" err="1">
                    <a:solidFill>
                      <a:srgbClr val="000000"/>
                    </a:solidFill>
                    <a:effectLst/>
                    <a:latin typeface="+mj-lt"/>
                    <a:ea typeface="Times New Roman" panose="02020603050405020304" pitchFamily="18" charset="0"/>
                  </a:rPr>
                  <a:t>hỏi</a:t>
                </a:r>
                <a:r>
                  <a:rPr lang="en-US" sz="3700" b="1" dirty="0">
                    <a:solidFill>
                      <a:srgbClr val="000000"/>
                    </a:solidFill>
                    <a:effectLst/>
                    <a:latin typeface="+mj-lt"/>
                    <a:ea typeface="Times New Roman" panose="02020603050405020304" pitchFamily="18" charset="0"/>
                  </a:rPr>
                  <a:t>:</a:t>
                </a:r>
                <a:r>
                  <a:rPr lang="en-US" sz="3700" dirty="0">
                    <a:solidFill>
                      <a:srgbClr val="000000"/>
                    </a:solidFill>
                    <a:effectLst/>
                    <a:latin typeface="+mj-lt"/>
                    <a:ea typeface="Times New Roman" panose="02020603050405020304" pitchFamily="18" charset="0"/>
                  </a:rPr>
                  <a:t> </a:t>
                </a:r>
                <a14:m>
                  <m:oMath xmlns:m="http://schemas.openxmlformats.org/officeDocument/2006/math">
                    <m:r>
                      <a:rPr lang="en-US" sz="3700" i="1">
                        <a:solidFill>
                          <a:srgbClr val="000000"/>
                        </a:solidFill>
                        <a:effectLst/>
                        <a:latin typeface="Cambria Math" panose="02040503050406030204" pitchFamily="18" charset="0"/>
                        <a:ea typeface="Times New Roman" panose="02020603050405020304" pitchFamily="18" charset="0"/>
                      </a:rPr>
                      <m:t>[0.0327, 0.1237, 0.0332, 0.0411, 0.0540, 0.0910]</m:t>
                    </m:r>
                  </m:oMath>
                </a14:m>
                <a:endParaRPr lang="vi-VN" sz="3700" dirty="0">
                  <a:solidFill>
                    <a:srgbClr val="000000"/>
                  </a:solidFill>
                  <a:effectLst/>
                  <a:latin typeface="+mj-lt"/>
                  <a:ea typeface="SimSun" panose="02010600030101010101" pitchFamily="2" charset="-122"/>
                </a:endParaRPr>
              </a:p>
              <a:p>
                <a:pPr algn="just">
                  <a:lnSpc>
                    <a:spcPct val="150000"/>
                  </a:lnSpc>
                </a:pPr>
                <a:r>
                  <a:rPr lang="en-US" sz="3700" dirty="0" err="1">
                    <a:solidFill>
                      <a:srgbClr val="000000"/>
                    </a:solidFill>
                    <a:effectLst/>
                    <a:latin typeface="+mj-lt"/>
                    <a:ea typeface="Times New Roman" panose="02020603050405020304" pitchFamily="18" charset="0"/>
                  </a:rPr>
                  <a:t>Truy</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xuất</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và</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lấy</a:t>
                </a:r>
                <a:r>
                  <a:rPr lang="en-US" sz="3700" dirty="0">
                    <a:solidFill>
                      <a:srgbClr val="000000"/>
                    </a:solidFill>
                    <a:effectLst/>
                    <a:latin typeface="+mj-lt"/>
                    <a:ea typeface="Times New Roman" panose="02020603050405020304" pitchFamily="18" charset="0"/>
                  </a:rPr>
                  <a:t> ra </a:t>
                </a:r>
                <a:r>
                  <a:rPr lang="en-US" sz="3700" dirty="0" err="1">
                    <a:solidFill>
                      <a:srgbClr val="000000"/>
                    </a:solidFill>
                    <a:effectLst/>
                    <a:latin typeface="+mj-lt"/>
                    <a:ea typeface="Times New Roman" panose="02020603050405020304" pitchFamily="18" charset="0"/>
                  </a:rPr>
                  <a:t>độ</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tương</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đồng</a:t>
                </a:r>
                <a:r>
                  <a:rPr lang="en-US" sz="3700" dirty="0">
                    <a:solidFill>
                      <a:srgbClr val="000000"/>
                    </a:solidFill>
                    <a:effectLst/>
                    <a:latin typeface="+mj-lt"/>
                    <a:ea typeface="Times New Roman" panose="02020603050405020304" pitchFamily="18" charset="0"/>
                  </a:rPr>
                  <a:t> cosine, </a:t>
                </a:r>
                <a:r>
                  <a:rPr lang="en-US" sz="3700" dirty="0" err="1">
                    <a:solidFill>
                      <a:srgbClr val="000000"/>
                    </a:solidFill>
                    <a:effectLst/>
                    <a:latin typeface="+mj-lt"/>
                    <a:ea typeface="Times New Roman" panose="02020603050405020304" pitchFamily="18" charset="0"/>
                  </a:rPr>
                  <a:t>lấy</a:t>
                </a:r>
                <a:r>
                  <a:rPr lang="en-US" sz="3700" dirty="0">
                    <a:solidFill>
                      <a:srgbClr val="000000"/>
                    </a:solidFill>
                    <a:effectLst/>
                    <a:latin typeface="+mj-lt"/>
                    <a:ea typeface="Times New Roman" panose="02020603050405020304" pitchFamily="18" charset="0"/>
                  </a:rPr>
                  <a:t> ra 2 </a:t>
                </a:r>
                <a:r>
                  <a:rPr lang="en-US" sz="3700" dirty="0" err="1">
                    <a:solidFill>
                      <a:srgbClr val="000000"/>
                    </a:solidFill>
                    <a:effectLst/>
                    <a:latin typeface="+mj-lt"/>
                    <a:ea typeface="Times New Roman" panose="02020603050405020304" pitchFamily="18" charset="0"/>
                  </a:rPr>
                  <a:t>dòng</a:t>
                </a:r>
                <a:r>
                  <a:rPr lang="en-US" sz="3700" dirty="0">
                    <a:solidFill>
                      <a:srgbClr val="000000"/>
                    </a:solidFill>
                    <a:effectLst/>
                    <a:latin typeface="+mj-lt"/>
                    <a:ea typeface="Times New Roman" panose="02020603050405020304" pitchFamily="18" charset="0"/>
                  </a:rPr>
                  <a:t> cao </a:t>
                </a:r>
                <a:r>
                  <a:rPr lang="en-US" sz="3700" dirty="0" err="1">
                    <a:solidFill>
                      <a:srgbClr val="000000"/>
                    </a:solidFill>
                    <a:effectLst/>
                    <a:latin typeface="+mj-lt"/>
                    <a:ea typeface="Times New Roman" panose="02020603050405020304" pitchFamily="18" charset="0"/>
                  </a:rPr>
                  <a:t>nhất</a:t>
                </a:r>
                <a:r>
                  <a:rPr lang="en-US" sz="3700" dirty="0">
                    <a:solidFill>
                      <a:srgbClr val="000000"/>
                    </a:solidFill>
                    <a:effectLst/>
                    <a:latin typeface="+mj-lt"/>
                    <a:ea typeface="Times New Roman" panose="02020603050405020304" pitchFamily="18" charset="0"/>
                  </a:rPr>
                  <a:t>(k = 2):</a:t>
                </a:r>
                <a:endParaRPr lang="vi-VN" sz="3700" dirty="0">
                  <a:solidFill>
                    <a:srgbClr val="000000"/>
                  </a:solidFill>
                  <a:effectLst/>
                  <a:latin typeface="+mj-lt"/>
                  <a:ea typeface="SimSun" panose="02010600030101010101" pitchFamily="2" charset="-122"/>
                </a:endParaRPr>
              </a:p>
              <a:p>
                <a:pPr algn="just">
                  <a:lnSpc>
                    <a:spcPct val="150000"/>
                  </a:lnSpc>
                </a:pPr>
                <a:r>
                  <a:rPr lang="en-US" sz="3700" b="1" dirty="0" err="1">
                    <a:solidFill>
                      <a:srgbClr val="000000"/>
                    </a:solidFill>
                    <a:effectLst/>
                    <a:latin typeface="+mj-lt"/>
                    <a:ea typeface="Times New Roman" panose="02020603050405020304" pitchFamily="18" charset="0"/>
                  </a:rPr>
                  <a:t>Dòng</a:t>
                </a:r>
                <a:r>
                  <a:rPr lang="en-US" sz="3700" b="1" dirty="0">
                    <a:solidFill>
                      <a:srgbClr val="000000"/>
                    </a:solidFill>
                    <a:effectLst/>
                    <a:latin typeface="+mj-lt"/>
                    <a:ea typeface="Times New Roman" panose="02020603050405020304" pitchFamily="18" charset="0"/>
                  </a:rPr>
                  <a:t> 1:</a:t>
                </a:r>
                <a:r>
                  <a:rPr lang="en-US" sz="3700" dirty="0">
                    <a:solidFill>
                      <a:srgbClr val="000000"/>
                    </a:solidFill>
                    <a:effectLst/>
                    <a:latin typeface="+mj-lt"/>
                    <a:ea typeface="Times New Roman" panose="02020603050405020304" pitchFamily="18" charset="0"/>
                  </a:rPr>
                  <a:t> “</a:t>
                </a:r>
                <a:r>
                  <a:rPr lang="en-US" sz="3700" dirty="0" err="1">
                    <a:solidFill>
                      <a:srgbClr val="000000"/>
                    </a:solidFill>
                    <a:latin typeface="+mj-lt"/>
                    <a:ea typeface="Times New Roman" panose="02020603050405020304" pitchFamily="18" charset="0"/>
                  </a:rPr>
                  <a:t>n</a:t>
                </a:r>
                <a:r>
                  <a:rPr lang="en-US" sz="3700" dirty="0" err="1">
                    <a:solidFill>
                      <a:srgbClr val="000000"/>
                    </a:solidFill>
                    <a:effectLst/>
                    <a:latin typeface="+mj-lt"/>
                    <a:ea typeface="Times New Roman" panose="02020603050405020304" pitchFamily="18" charset="0"/>
                  </a:rPr>
                  <a:t>gành</a:t>
                </a:r>
                <a:r>
                  <a:rPr lang="en-US" sz="3700" dirty="0">
                    <a:solidFill>
                      <a:srgbClr val="000000"/>
                    </a:solidFill>
                    <a:effectLst/>
                    <a:latin typeface="+mj-lt"/>
                    <a:ea typeface="Times New Roman" panose="02020603050405020304" pitchFamily="18" charset="0"/>
                  </a:rPr>
                  <a:t> </a:t>
                </a:r>
                <a:r>
                  <a:rPr lang="en-US" sz="3700" dirty="0" err="1">
                    <a:solidFill>
                      <a:srgbClr val="000000"/>
                    </a:solidFill>
                    <a:latin typeface="+mj-lt"/>
                    <a:ea typeface="Times New Roman" panose="02020603050405020304" pitchFamily="18" charset="0"/>
                  </a:rPr>
                  <a:t>c</a:t>
                </a:r>
                <a:r>
                  <a:rPr lang="en-US" sz="3700" dirty="0" err="1">
                    <a:solidFill>
                      <a:srgbClr val="000000"/>
                    </a:solidFill>
                    <a:effectLst/>
                    <a:latin typeface="+mj-lt"/>
                    <a:ea typeface="Times New Roman" panose="02020603050405020304" pitchFamily="18" charset="0"/>
                  </a:rPr>
                  <a:t>ông</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nghệ</a:t>
                </a:r>
                <a:r>
                  <a:rPr lang="en-US" sz="3700" dirty="0">
                    <a:solidFill>
                      <a:srgbClr val="000000"/>
                    </a:solidFill>
                    <a:effectLst/>
                    <a:latin typeface="+mj-lt"/>
                    <a:ea typeface="Times New Roman" panose="02020603050405020304" pitchFamily="18" charset="0"/>
                  </a:rPr>
                  <a:t> </a:t>
                </a:r>
                <a:r>
                  <a:rPr lang="en-US" sz="3700" dirty="0" err="1">
                    <a:solidFill>
                      <a:srgbClr val="000000"/>
                    </a:solidFill>
                    <a:latin typeface="+mj-lt"/>
                    <a:ea typeface="Times New Roman" panose="02020603050405020304" pitchFamily="18" charset="0"/>
                  </a:rPr>
                  <a:t>t</a:t>
                </a:r>
                <a:r>
                  <a:rPr lang="en-US" sz="3700" dirty="0" err="1">
                    <a:solidFill>
                      <a:srgbClr val="000000"/>
                    </a:solidFill>
                    <a:effectLst/>
                    <a:latin typeface="+mj-lt"/>
                    <a:ea typeface="Times New Roman" panose="02020603050405020304" pitchFamily="18" charset="0"/>
                  </a:rPr>
                  <a:t>hông</a:t>
                </a:r>
                <a:r>
                  <a:rPr lang="en-US" sz="3700" dirty="0">
                    <a:solidFill>
                      <a:srgbClr val="000000"/>
                    </a:solidFill>
                    <a:effectLst/>
                    <a:latin typeface="+mj-lt"/>
                    <a:ea typeface="Times New Roman" panose="02020603050405020304" pitchFamily="18" charset="0"/>
                  </a:rPr>
                  <a:t> tin </a:t>
                </a:r>
                <a:r>
                  <a:rPr lang="en-US" sz="3700" dirty="0" err="1">
                    <a:solidFill>
                      <a:srgbClr val="000000"/>
                    </a:solidFill>
                    <a:effectLst/>
                    <a:latin typeface="+mj-lt"/>
                    <a:ea typeface="Times New Roman" panose="02020603050405020304" pitchFamily="18" charset="0"/>
                  </a:rPr>
                  <a:t>thuộc</a:t>
                </a:r>
                <a:r>
                  <a:rPr lang="en-US" sz="3700" dirty="0">
                    <a:solidFill>
                      <a:srgbClr val="000000"/>
                    </a:solidFill>
                    <a:effectLst/>
                    <a:latin typeface="+mj-lt"/>
                    <a:ea typeface="Times New Roman" panose="02020603050405020304" pitchFamily="18" charset="0"/>
                  </a:rPr>
                  <a:t> khoa </a:t>
                </a:r>
                <a:r>
                  <a:rPr lang="en-US" sz="3700" dirty="0" err="1">
                    <a:solidFill>
                      <a:srgbClr val="000000"/>
                    </a:solidFill>
                    <a:latin typeface="+mj-lt"/>
                    <a:ea typeface="Times New Roman" panose="02020603050405020304" pitchFamily="18" charset="0"/>
                  </a:rPr>
                  <a:t>c</a:t>
                </a:r>
                <a:r>
                  <a:rPr lang="en-US" sz="3700" dirty="0" err="1">
                    <a:solidFill>
                      <a:srgbClr val="000000"/>
                    </a:solidFill>
                    <a:effectLst/>
                    <a:latin typeface="+mj-lt"/>
                    <a:ea typeface="Times New Roman" panose="02020603050405020304" pitchFamily="18" charset="0"/>
                  </a:rPr>
                  <a:t>ông</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nghệ</a:t>
                </a:r>
                <a:r>
                  <a:rPr lang="en-US" sz="3700" dirty="0">
                    <a:solidFill>
                      <a:srgbClr val="000000"/>
                    </a:solidFill>
                    <a:effectLst/>
                    <a:latin typeface="+mj-lt"/>
                    <a:ea typeface="Times New Roman" panose="02020603050405020304" pitchFamily="18" charset="0"/>
                  </a:rPr>
                  <a:t> </a:t>
                </a:r>
                <a:r>
                  <a:rPr lang="en-US" sz="3700" dirty="0" err="1">
                    <a:solidFill>
                      <a:srgbClr val="000000"/>
                    </a:solidFill>
                    <a:latin typeface="+mj-lt"/>
                    <a:ea typeface="Times New Roman" panose="02020603050405020304" pitchFamily="18" charset="0"/>
                  </a:rPr>
                  <a:t>t</a:t>
                </a:r>
                <a:r>
                  <a:rPr lang="en-US" sz="3700" dirty="0" err="1">
                    <a:solidFill>
                      <a:srgbClr val="000000"/>
                    </a:solidFill>
                    <a:effectLst/>
                    <a:latin typeface="+mj-lt"/>
                    <a:ea typeface="Times New Roman" panose="02020603050405020304" pitchFamily="18" charset="0"/>
                  </a:rPr>
                  <a:t>hông</a:t>
                </a:r>
                <a:r>
                  <a:rPr lang="en-US" sz="3700" dirty="0">
                    <a:solidFill>
                      <a:srgbClr val="000000"/>
                    </a:solidFill>
                    <a:effectLst/>
                    <a:latin typeface="+mj-lt"/>
                    <a:ea typeface="Times New Roman" panose="02020603050405020304" pitchFamily="18" charset="0"/>
                  </a:rPr>
                  <a:t> tin”</a:t>
                </a:r>
                <a:endParaRPr lang="vi-VN" sz="3700" dirty="0">
                  <a:solidFill>
                    <a:srgbClr val="000000"/>
                  </a:solidFill>
                  <a:effectLst/>
                  <a:latin typeface="+mj-lt"/>
                  <a:ea typeface="SimSun" panose="02010600030101010101" pitchFamily="2" charset="-122"/>
                </a:endParaRPr>
              </a:p>
              <a:p>
                <a:pPr algn="just">
                  <a:lnSpc>
                    <a:spcPct val="150000"/>
                  </a:lnSpc>
                </a:pPr>
                <a:r>
                  <a:rPr lang="en-US" sz="3700" b="1" dirty="0" err="1">
                    <a:solidFill>
                      <a:srgbClr val="000000"/>
                    </a:solidFill>
                    <a:effectLst/>
                    <a:latin typeface="+mj-lt"/>
                    <a:ea typeface="Times New Roman" panose="02020603050405020304" pitchFamily="18" charset="0"/>
                  </a:rPr>
                  <a:t>Dòng</a:t>
                </a:r>
                <a:r>
                  <a:rPr lang="en-US" sz="3700" b="1" dirty="0">
                    <a:solidFill>
                      <a:srgbClr val="000000"/>
                    </a:solidFill>
                    <a:effectLst/>
                    <a:latin typeface="+mj-lt"/>
                    <a:ea typeface="Times New Roman" panose="02020603050405020304" pitchFamily="18" charset="0"/>
                  </a:rPr>
                  <a:t> 2:</a:t>
                </a:r>
                <a:r>
                  <a:rPr lang="en-US" sz="3700" dirty="0">
                    <a:solidFill>
                      <a:srgbClr val="000000"/>
                    </a:solidFill>
                    <a:effectLst/>
                    <a:latin typeface="+mj-lt"/>
                    <a:ea typeface="Times New Roman" panose="02020603050405020304" pitchFamily="18" charset="0"/>
                  </a:rPr>
                  <a:t> “</a:t>
                </a:r>
                <a:r>
                  <a:rPr lang="en-US" sz="3700" dirty="0" err="1">
                    <a:solidFill>
                      <a:srgbClr val="000000"/>
                    </a:solidFill>
                    <a:latin typeface="+mj-lt"/>
                    <a:ea typeface="Times New Roman" panose="02020603050405020304" pitchFamily="18" charset="0"/>
                  </a:rPr>
                  <a:t>n</a:t>
                </a:r>
                <a:r>
                  <a:rPr lang="en-US" sz="3700" dirty="0" err="1">
                    <a:solidFill>
                      <a:srgbClr val="000000"/>
                    </a:solidFill>
                    <a:effectLst/>
                    <a:latin typeface="+mj-lt"/>
                    <a:ea typeface="Times New Roman" panose="02020603050405020304" pitchFamily="18" charset="0"/>
                  </a:rPr>
                  <a:t>gành</a:t>
                </a:r>
                <a:r>
                  <a:rPr lang="en-US" sz="3700" dirty="0">
                    <a:solidFill>
                      <a:srgbClr val="000000"/>
                    </a:solidFill>
                    <a:effectLst/>
                    <a:latin typeface="+mj-lt"/>
                    <a:ea typeface="Times New Roman" panose="02020603050405020304" pitchFamily="18" charset="0"/>
                  </a:rPr>
                  <a:t> </a:t>
                </a:r>
                <a:r>
                  <a:rPr lang="en-US" sz="3700" dirty="0" err="1">
                    <a:solidFill>
                      <a:srgbClr val="000000"/>
                    </a:solidFill>
                    <a:latin typeface="+mj-lt"/>
                    <a:ea typeface="Times New Roman" panose="02020603050405020304" pitchFamily="18" charset="0"/>
                  </a:rPr>
                  <a:t>c</a:t>
                </a:r>
                <a:r>
                  <a:rPr lang="en-US" sz="3700" dirty="0" err="1">
                    <a:solidFill>
                      <a:srgbClr val="000000"/>
                    </a:solidFill>
                    <a:effectLst/>
                    <a:latin typeface="+mj-lt"/>
                    <a:ea typeface="Times New Roman" panose="02020603050405020304" pitchFamily="18" charset="0"/>
                  </a:rPr>
                  <a:t>ông</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nghệ</a:t>
                </a:r>
                <a:r>
                  <a:rPr lang="en-US" sz="3700" dirty="0">
                    <a:solidFill>
                      <a:srgbClr val="000000"/>
                    </a:solidFill>
                    <a:effectLst/>
                    <a:latin typeface="+mj-lt"/>
                    <a:ea typeface="Times New Roman" panose="02020603050405020304" pitchFamily="18" charset="0"/>
                  </a:rPr>
                  <a:t> </a:t>
                </a:r>
                <a:r>
                  <a:rPr lang="en-US" sz="3700" dirty="0" err="1">
                    <a:solidFill>
                      <a:srgbClr val="000000"/>
                    </a:solidFill>
                    <a:latin typeface="+mj-lt"/>
                    <a:ea typeface="Times New Roman" panose="02020603050405020304" pitchFamily="18" charset="0"/>
                  </a:rPr>
                  <a:t>k</a:t>
                </a:r>
                <a:r>
                  <a:rPr lang="en-US" sz="3700" dirty="0" err="1">
                    <a:solidFill>
                      <a:srgbClr val="000000"/>
                    </a:solidFill>
                    <a:effectLst/>
                    <a:latin typeface="+mj-lt"/>
                    <a:ea typeface="Times New Roman" panose="02020603050405020304" pitchFamily="18" charset="0"/>
                  </a:rPr>
                  <a:t>ỹ</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thuật</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cơ</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khí</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thuộc</a:t>
                </a:r>
                <a:r>
                  <a:rPr lang="en-US" sz="3700" dirty="0">
                    <a:solidFill>
                      <a:srgbClr val="000000"/>
                    </a:solidFill>
                    <a:effectLst/>
                    <a:latin typeface="+mj-lt"/>
                    <a:ea typeface="Times New Roman" panose="02020603050405020304" pitchFamily="18" charset="0"/>
                  </a:rPr>
                  <a:t> khoa </a:t>
                </a:r>
                <a:r>
                  <a:rPr lang="en-US" sz="3700" dirty="0" err="1">
                    <a:solidFill>
                      <a:srgbClr val="000000"/>
                    </a:solidFill>
                    <a:latin typeface="+mj-lt"/>
                    <a:ea typeface="Times New Roman" panose="02020603050405020304" pitchFamily="18" charset="0"/>
                  </a:rPr>
                  <a:t>c</a:t>
                </a:r>
                <a:r>
                  <a:rPr lang="en-US" sz="3700" dirty="0" err="1">
                    <a:solidFill>
                      <a:srgbClr val="000000"/>
                    </a:solidFill>
                    <a:effectLst/>
                    <a:latin typeface="+mj-lt"/>
                    <a:ea typeface="Times New Roman" panose="02020603050405020304" pitchFamily="18" charset="0"/>
                  </a:rPr>
                  <a:t>ơ</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khí</a:t>
                </a:r>
                <a:r>
                  <a:rPr lang="en-US" sz="3700" dirty="0">
                    <a:solidFill>
                      <a:srgbClr val="000000"/>
                    </a:solidFill>
                    <a:effectLst/>
                    <a:latin typeface="+mj-lt"/>
                    <a:ea typeface="Times New Roman" panose="02020603050405020304" pitchFamily="18" charset="0"/>
                  </a:rPr>
                  <a:t> – </a:t>
                </a:r>
                <a:r>
                  <a:rPr lang="en-US" sz="3700" dirty="0" err="1">
                    <a:solidFill>
                      <a:srgbClr val="000000"/>
                    </a:solidFill>
                    <a:latin typeface="+mj-lt"/>
                    <a:ea typeface="Times New Roman" panose="02020603050405020304" pitchFamily="18" charset="0"/>
                  </a:rPr>
                  <a:t>c</a:t>
                </a:r>
                <a:r>
                  <a:rPr lang="en-US" sz="3700" dirty="0" err="1">
                    <a:solidFill>
                      <a:srgbClr val="000000"/>
                    </a:solidFill>
                    <a:effectLst/>
                    <a:latin typeface="+mj-lt"/>
                    <a:ea typeface="Times New Roman" panose="02020603050405020304" pitchFamily="18" charset="0"/>
                  </a:rPr>
                  <a:t>ông</a:t>
                </a:r>
                <a:r>
                  <a:rPr lang="en-US" sz="3700" dirty="0">
                    <a:solidFill>
                      <a:srgbClr val="000000"/>
                    </a:solidFill>
                    <a:effectLst/>
                    <a:latin typeface="+mj-lt"/>
                    <a:ea typeface="Times New Roman" panose="02020603050405020304" pitchFamily="18" charset="0"/>
                  </a:rPr>
                  <a:t> </a:t>
                </a:r>
                <a:r>
                  <a:rPr lang="en-US" sz="3700" dirty="0" err="1">
                    <a:solidFill>
                      <a:srgbClr val="000000"/>
                    </a:solidFill>
                    <a:effectLst/>
                    <a:latin typeface="+mj-lt"/>
                    <a:ea typeface="Times New Roman" panose="02020603050405020304" pitchFamily="18" charset="0"/>
                  </a:rPr>
                  <a:t>nghệ</a:t>
                </a:r>
                <a:r>
                  <a:rPr lang="en-US" sz="3700" dirty="0">
                    <a:solidFill>
                      <a:srgbClr val="000000"/>
                    </a:solidFill>
                    <a:effectLst/>
                    <a:latin typeface="+mj-lt"/>
                    <a:ea typeface="Times New Roman" panose="02020603050405020304" pitchFamily="18" charset="0"/>
                  </a:rPr>
                  <a:t>” </a:t>
                </a:r>
              </a:p>
            </p:txBody>
          </p:sp>
        </mc:Choice>
        <mc:Fallback xmlns="">
          <p:sp>
            <p:nvSpPr>
              <p:cNvPr id="4" name="TextBox 3">
                <a:extLst>
                  <a:ext uri="{FF2B5EF4-FFF2-40B4-BE49-F238E27FC236}">
                    <a16:creationId xmlns:a16="http://schemas.microsoft.com/office/drawing/2014/main" id="{61057C77-D3E7-44D6-A189-1B8B79FB8852}"/>
                  </a:ext>
                </a:extLst>
              </p:cNvPr>
              <p:cNvSpPr txBox="1">
                <a:spLocks noRot="1" noChangeAspect="1" noMove="1" noResize="1" noEditPoints="1" noAdjustHandles="1" noChangeArrowheads="1" noChangeShapeType="1" noTextEdit="1"/>
              </p:cNvSpPr>
              <p:nvPr/>
            </p:nvSpPr>
            <p:spPr>
              <a:xfrm>
                <a:off x="1128336" y="1609725"/>
                <a:ext cx="16778664" cy="4260462"/>
              </a:xfrm>
              <a:prstGeom prst="rect">
                <a:avLst/>
              </a:prstGeom>
              <a:blipFill>
                <a:blip r:embed="rId4"/>
                <a:stretch>
                  <a:fillRect l="-1126" b="-4578"/>
                </a:stretch>
              </a:blipFill>
            </p:spPr>
            <p:txBody>
              <a:bodyPr/>
              <a:lstStyle/>
              <a:p>
                <a:r>
                  <a:rPr lang="vi-VN">
                    <a:noFill/>
                  </a:rPr>
                  <a:t> </a:t>
                </a:r>
              </a:p>
            </p:txBody>
          </p:sp>
        </mc:Fallback>
      </mc:AlternateContent>
      <p:sp>
        <p:nvSpPr>
          <p:cNvPr id="5" name="Slide Number Placeholder 4">
            <a:extLst>
              <a:ext uri="{FF2B5EF4-FFF2-40B4-BE49-F238E27FC236}">
                <a16:creationId xmlns:a16="http://schemas.microsoft.com/office/drawing/2014/main" id="{9D01EDDA-8A58-469F-900D-4008F386E8C3}"/>
              </a:ext>
            </a:extLst>
          </p:cNvPr>
          <p:cNvSpPr>
            <a:spLocks noGrp="1"/>
          </p:cNvSpPr>
          <p:nvPr>
            <p:ph type="sldNum" sz="quarter" idx="12"/>
          </p:nvPr>
        </p:nvSpPr>
        <p:spPr/>
        <p:txBody>
          <a:bodyPr/>
          <a:lstStyle/>
          <a:p>
            <a:fld id="{B6F15528-21DE-4FAA-801E-634DDDAF4B2B}" type="slidenum">
              <a:rPr lang="en-US" sz="3000" smtClean="0"/>
              <a:t>9</a:t>
            </a:fld>
            <a:endParaRPr lang="en-US" sz="3000"/>
          </a:p>
        </p:txBody>
      </p:sp>
    </p:spTree>
    <p:extLst>
      <p:ext uri="{BB962C8B-B14F-4D97-AF65-F5344CB8AC3E}">
        <p14:creationId xmlns:p14="http://schemas.microsoft.com/office/powerpoint/2010/main" val="32306722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2">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1157</TotalTime>
  <Words>3534</Words>
  <Application>Microsoft Office PowerPoint</Application>
  <PresentationFormat>Custom</PresentationFormat>
  <Paragraphs>385</Paragraphs>
  <Slides>55</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Times New Roman</vt:lpstr>
      <vt:lpstr>Cambria Math</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Đình Nguyên</dc:creator>
  <cp:lastModifiedBy>cao nam</cp:lastModifiedBy>
  <cp:revision>323</cp:revision>
  <dcterms:created xsi:type="dcterms:W3CDTF">2006-08-16T00:00:00Z</dcterms:created>
  <dcterms:modified xsi:type="dcterms:W3CDTF">2025-08-17T09:07:31Z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F38FC47AE793490B824397FA18DC52AF_12</vt:lpwstr>
  </property>
  <property fmtid="{D5CDD505-2E9C-101B-9397-08002B2CF9AE}" pid="3" name="KSOProductBuildVer">
    <vt:lpwstr>1033-12.2.0.18165</vt:lpwstr>
  </property>
</Properties>
</file>