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5" r:id="rId1"/>
  </p:sldMasterIdLst>
  <p:sldIdLst>
    <p:sldId id="271" r:id="rId2"/>
    <p:sldId id="273" r:id="rId3"/>
    <p:sldId id="274" r:id="rId4"/>
    <p:sldId id="275" r:id="rId5"/>
    <p:sldId id="332" r:id="rId6"/>
    <p:sldId id="333" r:id="rId7"/>
    <p:sldId id="334" r:id="rId8"/>
    <p:sldId id="335" r:id="rId9"/>
    <p:sldId id="336" r:id="rId10"/>
    <p:sldId id="337" r:id="rId11"/>
    <p:sldId id="338" r:id="rId12"/>
    <p:sldId id="339" r:id="rId13"/>
    <p:sldId id="340" r:id="rId14"/>
    <p:sldId id="341" r:id="rId15"/>
    <p:sldId id="33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06" autoAdjust="0"/>
    <p:restoredTop sz="94660"/>
  </p:normalViewPr>
  <p:slideViewPr>
    <p:cSldViewPr snapToGrid="0">
      <p:cViewPr varScale="1">
        <p:scale>
          <a:sx n="39" d="100"/>
          <a:sy n="39" d="100"/>
        </p:scale>
        <p:origin x="84" y="7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45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5666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39485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209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5196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9753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779793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9821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5098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0919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80284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421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0747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43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98127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684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7008836"/>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99292"/>
            <a:ext cx="11114173" cy="6552381"/>
          </a:xfrm>
        </p:spPr>
        <p:txBody>
          <a:bodyPr>
            <a:normAutofit/>
          </a:bodyPr>
          <a:lstStyle/>
          <a:p>
            <a:pPr algn="ctr"/>
            <a:endParaRPr lang="en-US" sz="28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V="1">
            <a:off x="4946386" y="6042025"/>
            <a:ext cx="59266" cy="44450"/>
          </a:xfrm>
        </p:spPr>
      </p:pic>
      <p:pic>
        <p:nvPicPr>
          <p:cNvPr id="7" name="Picture 6"/>
          <p:cNvPicPr>
            <a:picLocks noChangeAspect="1"/>
          </p:cNvPicPr>
          <p:nvPr/>
        </p:nvPicPr>
        <p:blipFill>
          <a:blip r:embed="rId3"/>
          <a:stretch>
            <a:fillRect/>
          </a:stretch>
        </p:blipFill>
        <p:spPr>
          <a:xfrm>
            <a:off x="0" y="0"/>
            <a:ext cx="12191999" cy="685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476" y="438920"/>
            <a:ext cx="914400" cy="919871"/>
          </a:xfrm>
          <a:prstGeom prst="rect">
            <a:avLst/>
          </a:prstGeom>
        </p:spPr>
      </p:pic>
      <p:sp>
        <p:nvSpPr>
          <p:cNvPr id="9" name="Rectangle 8"/>
          <p:cNvSpPr/>
          <p:nvPr/>
        </p:nvSpPr>
        <p:spPr>
          <a:xfrm>
            <a:off x="2615609" y="701749"/>
            <a:ext cx="7378996" cy="830997"/>
          </a:xfrm>
          <a:prstGeom prst="rect">
            <a:avLst/>
          </a:prstGeom>
        </p:spPr>
        <p:txBody>
          <a:bodyPr wrap="square">
            <a:spAutoFit/>
          </a:bodyPr>
          <a:lstStyle/>
          <a:p>
            <a:pPr algn="ctr"/>
            <a:r>
              <a:rPr lang="en-US" sz="2400" b="1" u="sng" dirty="0">
                <a:solidFill>
                  <a:srgbClr val="00B050"/>
                </a:solidFill>
                <a:latin typeface="Times New Roman" panose="02020603050405020304" pitchFamily="18" charset="0"/>
                <a:cs typeface="Times New Roman" panose="02020603050405020304" pitchFamily="18" charset="0"/>
              </a:rPr>
              <a:t>TRƯỜNG ĐẠI HỌC PHÚ YÊN</a:t>
            </a:r>
          </a:p>
          <a:p>
            <a:pPr algn="ctr"/>
            <a:r>
              <a:rPr lang="en-US" sz="2400" b="1" u="sng" dirty="0">
                <a:solidFill>
                  <a:srgbClr val="00B050"/>
                </a:solidFill>
                <a:latin typeface="Times New Roman" panose="02020603050405020304" pitchFamily="18" charset="0"/>
                <a:cs typeface="Times New Roman" panose="02020603050405020304" pitchFamily="18" charset="0"/>
              </a:rPr>
              <a:t>KHOA  KỸ THUẬT – CÔNG NGHỆ </a:t>
            </a:r>
          </a:p>
        </p:txBody>
      </p:sp>
      <p:sp>
        <p:nvSpPr>
          <p:cNvPr id="11" name="Rectangle 10"/>
          <p:cNvSpPr/>
          <p:nvPr/>
        </p:nvSpPr>
        <p:spPr>
          <a:xfrm>
            <a:off x="1594884" y="1711842"/>
            <a:ext cx="8399720" cy="2592313"/>
          </a:xfrm>
          <a:prstGeom prst="rect">
            <a:avLst/>
          </a:prstGeom>
        </p:spPr>
        <p:txBody>
          <a:bodyPr wrap="square">
            <a:spAutoFit/>
          </a:bodyPr>
          <a:lstStyle/>
          <a:p>
            <a:pPr marL="685800" indent="342900" algn="ctr">
              <a:lnSpc>
                <a:spcPct val="115000"/>
              </a:lnSpc>
              <a:spcBef>
                <a:spcPts val="375"/>
              </a:spcBef>
              <a:spcAft>
                <a:spcPts val="375"/>
              </a:spcAft>
            </a:pPr>
            <a:r>
              <a:rPr lang="en-US" sz="2400" b="1" dirty="0">
                <a:latin typeface="Times New Roman" panose="02020603050405020304" pitchFamily="18" charset="0"/>
                <a:ea typeface="Arial" panose="020B0604020202020204" pitchFamily="34" charset="0"/>
                <a:cs typeface="Times New Roman" panose="02020603050405020304" pitchFamily="18" charset="0"/>
              </a:rPr>
              <a:t>HỌC PHẦN</a:t>
            </a:r>
          </a:p>
          <a:p>
            <a:pPr marL="685800" indent="342900" algn="ctr">
              <a:lnSpc>
                <a:spcPct val="115000"/>
              </a:lnSpc>
              <a:spcBef>
                <a:spcPts val="375"/>
              </a:spcBef>
              <a:spcAft>
                <a:spcPts val="375"/>
              </a:spcAft>
            </a:pPr>
            <a:r>
              <a:rPr lang="en-US" sz="2400" b="1" dirty="0">
                <a:latin typeface="Times New Roman" panose="02020603050405020304" pitchFamily="18" charset="0"/>
                <a:ea typeface="Arial" panose="020B0604020202020204" pitchFamily="34" charset="0"/>
                <a:cs typeface="Times New Roman" panose="02020603050405020304" pitchFamily="18" charset="0"/>
              </a:rPr>
              <a:t> </a:t>
            </a:r>
            <a:r>
              <a:rPr lang="en-US" sz="2400" b="1" dirty="0" err="1">
                <a:latin typeface="Times New Roman" panose="02020603050405020304" pitchFamily="18" charset="0"/>
                <a:ea typeface="Arial" panose="020B0604020202020204" pitchFamily="34" charset="0"/>
                <a:cs typeface="Times New Roman" panose="02020603050405020304" pitchFamily="18" charset="0"/>
              </a:rPr>
              <a:t>Lập</a:t>
            </a:r>
            <a:r>
              <a:rPr lang="en-US" sz="2400" b="1" dirty="0">
                <a:latin typeface="Times New Roman" panose="02020603050405020304" pitchFamily="18" charset="0"/>
                <a:ea typeface="Arial" panose="020B0604020202020204" pitchFamily="34" charset="0"/>
                <a:cs typeface="Times New Roman" panose="02020603050405020304" pitchFamily="18" charset="0"/>
              </a:rPr>
              <a:t> </a:t>
            </a:r>
            <a:r>
              <a:rPr lang="en-US" sz="2400" b="1" dirty="0" err="1">
                <a:latin typeface="Times New Roman" panose="02020603050405020304" pitchFamily="18" charset="0"/>
                <a:ea typeface="Arial" panose="020B0604020202020204" pitchFamily="34" charset="0"/>
                <a:cs typeface="Times New Roman" panose="02020603050405020304" pitchFamily="18" charset="0"/>
              </a:rPr>
              <a:t>Trình</a:t>
            </a:r>
            <a:r>
              <a:rPr lang="en-US" sz="2400" b="1" dirty="0">
                <a:latin typeface="Times New Roman" panose="02020603050405020304" pitchFamily="18" charset="0"/>
                <a:ea typeface="Arial" panose="020B0604020202020204" pitchFamily="34" charset="0"/>
                <a:cs typeface="Times New Roman" panose="02020603050405020304" pitchFamily="18" charset="0"/>
              </a:rPr>
              <a:t> Di </a:t>
            </a:r>
            <a:r>
              <a:rPr lang="en-US" sz="2400" b="1" dirty="0" err="1">
                <a:latin typeface="Times New Roman" panose="02020603050405020304" pitchFamily="18" charset="0"/>
                <a:ea typeface="Arial" panose="020B0604020202020204" pitchFamily="34" charset="0"/>
                <a:cs typeface="Times New Roman" panose="02020603050405020304" pitchFamily="18" charset="0"/>
              </a:rPr>
              <a:t>Động</a:t>
            </a:r>
            <a:endParaRPr lang="en-US" sz="2400" b="1" dirty="0">
              <a:latin typeface="Times New Roman" panose="02020603050405020304" pitchFamily="18" charset="0"/>
              <a:ea typeface="Arial" panose="020B0604020202020204" pitchFamily="34" charset="0"/>
              <a:cs typeface="Times New Roman" panose="02020603050405020304" pitchFamily="18" charset="0"/>
            </a:endParaRPr>
          </a:p>
          <a:p>
            <a:pPr marL="685800" indent="342900" algn="ctr">
              <a:lnSpc>
                <a:spcPct val="115000"/>
              </a:lnSpc>
              <a:spcBef>
                <a:spcPts val="375"/>
              </a:spcBef>
              <a:spcAft>
                <a:spcPts val="375"/>
              </a:spcAft>
            </a:pPr>
            <a:r>
              <a:rPr lang="en-US" sz="2400" b="1" dirty="0" err="1">
                <a:latin typeface="Times New Roman" panose="02020603050405020304" pitchFamily="18" charset="0"/>
                <a:ea typeface="Arial" panose="020B0604020202020204" pitchFamily="34" charset="0"/>
                <a:cs typeface="Times New Roman" panose="02020603050405020304" pitchFamily="18" charset="0"/>
              </a:rPr>
              <a:t>Đề</a:t>
            </a:r>
            <a:r>
              <a:rPr lang="en-US" sz="2400" b="1" dirty="0">
                <a:latin typeface="Times New Roman" panose="02020603050405020304" pitchFamily="18" charset="0"/>
                <a:ea typeface="Arial" panose="020B0604020202020204" pitchFamily="34" charset="0"/>
                <a:cs typeface="Times New Roman" panose="02020603050405020304" pitchFamily="18" charset="0"/>
              </a:rPr>
              <a:t> </a:t>
            </a:r>
            <a:r>
              <a:rPr lang="en-US" sz="2400" b="1" dirty="0" err="1">
                <a:latin typeface="Times New Roman" panose="02020603050405020304" pitchFamily="18" charset="0"/>
                <a:ea typeface="Arial" panose="020B0604020202020204" pitchFamily="34" charset="0"/>
                <a:cs typeface="Times New Roman" panose="02020603050405020304" pitchFamily="18" charset="0"/>
              </a:rPr>
              <a:t>tài</a:t>
            </a:r>
            <a:r>
              <a:rPr lang="en-US" sz="2400" b="1" dirty="0">
                <a:latin typeface="Times New Roman" panose="02020603050405020304" pitchFamily="18" charset="0"/>
                <a:ea typeface="Arial" panose="020B0604020202020204" pitchFamily="34" charset="0"/>
                <a:cs typeface="Times New Roman" panose="02020603050405020304" pitchFamily="18" charset="0"/>
              </a:rPr>
              <a:t>:</a:t>
            </a:r>
          </a:p>
          <a:p>
            <a:pPr marL="685800" indent="342900" algn="ctr">
              <a:lnSpc>
                <a:spcPct val="115000"/>
              </a:lnSpc>
              <a:spcBef>
                <a:spcPts val="375"/>
              </a:spcBef>
              <a:spcAft>
                <a:spcPts val="375"/>
              </a:spcAft>
            </a:pPr>
            <a:r>
              <a:rPr lang="en-US" sz="2400" b="1" dirty="0">
                <a:latin typeface="Times New Roman" panose="02020603050405020304" pitchFamily="18" charset="0"/>
                <a:ea typeface="Arial" panose="020B0604020202020204" pitchFamily="34" charset="0"/>
                <a:cs typeface="Times New Roman" panose="02020603050405020304" pitchFamily="18" charset="0"/>
              </a:rPr>
              <a:t>TÌM HIỂU VỀ FLUTTER LAYOUTS</a:t>
            </a:r>
          </a:p>
          <a:p>
            <a:pPr marL="685800" indent="342900" algn="ctr">
              <a:lnSpc>
                <a:spcPct val="115000"/>
              </a:lnSpc>
              <a:spcBef>
                <a:spcPts val="375"/>
              </a:spcBef>
              <a:spcAft>
                <a:spcPts val="375"/>
              </a:spcAft>
            </a:pPr>
            <a:r>
              <a:rPr lang="en-US" sz="2400" b="1" dirty="0">
                <a:latin typeface="Times New Roman" panose="02020603050405020304" pitchFamily="18" charset="0"/>
                <a:ea typeface="Arial" panose="020B0604020202020204" pitchFamily="34" charset="0"/>
                <a:cs typeface="Times New Roman" panose="02020603050405020304" pitchFamily="18" charset="0"/>
              </a:rPr>
              <a:t>	</a:t>
            </a:r>
          </a:p>
        </p:txBody>
      </p:sp>
      <p:sp>
        <p:nvSpPr>
          <p:cNvPr id="12" name="Rectangle 11"/>
          <p:cNvSpPr/>
          <p:nvPr/>
        </p:nvSpPr>
        <p:spPr>
          <a:xfrm>
            <a:off x="6677891" y="4235611"/>
            <a:ext cx="4943494" cy="1477328"/>
          </a:xfrm>
          <a:prstGeom prst="rect">
            <a:avLst/>
          </a:prstGeom>
        </p:spPr>
        <p:txBody>
          <a:bodyPr wrap="square">
            <a:spAutoFit/>
          </a:bodyPr>
          <a:lstStyle/>
          <a:p>
            <a:r>
              <a:rPr lang="en-US" b="1" dirty="0" err="1">
                <a:latin typeface="Arial" panose="020B0604020202020204" pitchFamily="34" charset="0"/>
                <a:cs typeface="Arial" panose="020B0604020202020204" pitchFamily="34" charset="0"/>
              </a:rPr>
              <a:t>Nhóm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Sinh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viên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Đặng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Ngọc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Trúc</a:t>
            </a:r>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:Cao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Út</a:t>
            </a:r>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Phạm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Đình</a:t>
            </a:r>
            <a:r>
              <a:rPr lang="en-US" b="1" dirty="0">
                <a:latin typeface="Arial" panose="020B0604020202020204" pitchFamily="34" charset="0"/>
                <a:cs typeface="Arial" panose="020B0604020202020204" pitchFamily="34" charset="0"/>
              </a:rPr>
              <a:t> Du</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b="1" dirty="0" err="1">
                <a:latin typeface="Arial" panose="020B0604020202020204" pitchFamily="34" charset="0"/>
                <a:cs typeface="Arial" panose="020B0604020202020204" pitchFamily="34" charset="0"/>
              </a:rPr>
              <a:t>Lớp</a:t>
            </a:r>
            <a:r>
              <a:rPr lang="en-US" b="1" dirty="0">
                <a:latin typeface="Arial" panose="020B0604020202020204" pitchFamily="34" charset="0"/>
                <a:cs typeface="Arial" panose="020B0604020202020204" pitchFamily="34" charset="0"/>
              </a:rPr>
              <a:t>                     : DC17CTT01</a:t>
            </a:r>
          </a:p>
        </p:txBody>
      </p:sp>
    </p:spTree>
    <p:extLst>
      <p:ext uri="{BB962C8B-B14F-4D97-AF65-F5344CB8AC3E}">
        <p14:creationId xmlns:p14="http://schemas.microsoft.com/office/powerpoint/2010/main" val="6136946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1800" dirty="0">
                <a:solidFill>
                  <a:schemeClr val="tx1"/>
                </a:solidFill>
                <a:latin typeface="Times New Roman" panose="02020603050405020304" pitchFamily="18" charset="0"/>
                <a:cs typeface="Times New Roman" panose="02020603050405020304" pitchFamily="18" charset="0"/>
              </a:rPr>
              <a:t>Bước 8 − Bây giờ chúng ta bắt đầu chạy ứng dụng bằng lệnh Run → Run main.dart</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77CF017-B26C-479C-9875-DE58A0E4B057}"/>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A08299E1-7CE4-4BD7-BD5C-3E35FCC4C634}"/>
              </a:ext>
            </a:extLst>
          </p:cNvPr>
          <p:cNvPicPr>
            <a:picLocks noChangeAspect="1"/>
          </p:cNvPicPr>
          <p:nvPr/>
        </p:nvPicPr>
        <p:blipFill>
          <a:blip r:embed="rId2"/>
          <a:stretch>
            <a:fillRect/>
          </a:stretch>
        </p:blipFill>
        <p:spPr>
          <a:xfrm>
            <a:off x="573445" y="1087395"/>
            <a:ext cx="11045109" cy="5770605"/>
          </a:xfrm>
          <a:prstGeom prst="rect">
            <a:avLst/>
          </a:prstGeom>
        </p:spPr>
      </p:pic>
    </p:spTree>
    <p:extLst>
      <p:ext uri="{BB962C8B-B14F-4D97-AF65-F5344CB8AC3E}">
        <p14:creationId xmlns:p14="http://schemas.microsoft.com/office/powerpoint/2010/main" val="282563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356352" cy="1320800"/>
          </a:xfrm>
        </p:spPr>
        <p:txBody>
          <a:bodyPr>
            <a:normAutofit/>
          </a:bodyPr>
          <a:lstStyle/>
          <a:p>
            <a:r>
              <a:rPr lang="en-US" sz="2400" dirty="0">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chọn</a:t>
            </a: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File → Project Structure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thêm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vào</a:t>
            </a:r>
            <a:r>
              <a:rPr lang="en-US" sz="2400" dirty="0">
                <a:solidFill>
                  <a:schemeClr val="tx1"/>
                </a:solidFill>
                <a:latin typeface="Times New Roman" panose="02020603050405020304" pitchFamily="18" charset="0"/>
                <a:cs typeface="Times New Roman" panose="02020603050405020304" pitchFamily="18" charset="0"/>
              </a:rPr>
              <a:t> SDK Android </a:t>
            </a:r>
            <a:r>
              <a:rPr lang="en-US" sz="2400" dirty="0" err="1">
                <a:solidFill>
                  <a:schemeClr val="tx1"/>
                </a:solidFill>
                <a:latin typeface="Times New Roman" panose="02020603050405020304" pitchFamily="18" charset="0"/>
                <a:cs typeface="Times New Roman" panose="02020603050405020304" pitchFamily="18" charset="0"/>
              </a:rPr>
              <a:t>mới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nhất</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226834" y="1507526"/>
            <a:ext cx="8257352" cy="5062150"/>
          </a:xfrm>
          <a:prstGeom prst="rect">
            <a:avLst/>
          </a:prstGeom>
        </p:spPr>
      </p:pic>
    </p:spTree>
    <p:extLst>
      <p:ext uri="{BB962C8B-B14F-4D97-AF65-F5344CB8AC3E}">
        <p14:creationId xmlns:p14="http://schemas.microsoft.com/office/powerpoint/2010/main" val="1482235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err="1">
                <a:solidFill>
                  <a:schemeClr val="tx1"/>
                </a:solidFill>
                <a:latin typeface="Times New Roman" panose="02020603050405020304" pitchFamily="18" charset="0"/>
                <a:cs typeface="Times New Roman" panose="02020603050405020304" pitchFamily="18" charset="0"/>
              </a:rPr>
              <a:t>Kết</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quả</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khi</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chạy</a:t>
            </a:r>
            <a:r>
              <a:rPr lang="en-US" sz="1800" dirty="0">
                <a:solidFill>
                  <a:schemeClr val="tx1"/>
                </a:solidFill>
                <a:latin typeface="Times New Roman" panose="02020603050405020304" pitchFamily="18" charset="0"/>
                <a:cs typeface="Times New Roman" panose="02020603050405020304" pitchFamily="18" charset="0"/>
              </a:rPr>
              <a:t> Project Flutter </a:t>
            </a:r>
            <a:r>
              <a:rPr lang="en-US" sz="1800" dirty="0" err="1">
                <a:solidFill>
                  <a:schemeClr val="tx1"/>
                </a:solidFill>
                <a:latin typeface="Times New Roman" panose="02020603050405020304" pitchFamily="18" charset="0"/>
                <a:cs typeface="Times New Roman" panose="02020603050405020304" pitchFamily="18" charset="0"/>
              </a:rPr>
              <a:t>trên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máy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ảo</a:t>
            </a:r>
            <a:r>
              <a:rPr lang="en-US" sz="1800" dirty="0">
                <a:solidFill>
                  <a:schemeClr val="tx1"/>
                </a:solidFill>
                <a:latin typeface="Times New Roman" panose="02020603050405020304" pitchFamily="18" charset="0"/>
                <a:cs typeface="Times New Roman" panose="02020603050405020304" pitchFamily="18" charset="0"/>
              </a:rPr>
              <a:t> Android Emulator</a:t>
            </a:r>
          </a:p>
        </p:txBody>
      </p:sp>
      <p:pic>
        <p:nvPicPr>
          <p:cNvPr id="4" name="Content Placeholder 3"/>
          <p:cNvPicPr>
            <a:picLocks noGrp="1" noChangeAspect="1"/>
          </p:cNvPicPr>
          <p:nvPr>
            <p:ph idx="1"/>
          </p:nvPr>
        </p:nvPicPr>
        <p:blipFill>
          <a:blip r:embed="rId2"/>
          <a:stretch>
            <a:fillRect/>
          </a:stretch>
        </p:blipFill>
        <p:spPr>
          <a:xfrm>
            <a:off x="2266123" y="1179444"/>
            <a:ext cx="4017206" cy="5393634"/>
          </a:xfrm>
          <a:prstGeom prst="rect">
            <a:avLst/>
          </a:prstGeom>
        </p:spPr>
      </p:pic>
    </p:spTree>
    <p:extLst>
      <p:ext uri="{BB962C8B-B14F-4D97-AF65-F5344CB8AC3E}">
        <p14:creationId xmlns:p14="http://schemas.microsoft.com/office/powerpoint/2010/main" val="4008419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837" y="1616765"/>
            <a:ext cx="9434075" cy="3657600"/>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Layout </a:t>
            </a:r>
            <a:r>
              <a:rPr lang="en-US" sz="2800" b="1" dirty="0" err="1">
                <a:solidFill>
                  <a:schemeClr val="tx1"/>
                </a:solidFill>
                <a:latin typeface="Times New Roman" panose="02020603050405020304" pitchFamily="18" charset="0"/>
                <a:cs typeface="Times New Roman" panose="02020603050405020304" pitchFamily="18" charset="0"/>
              </a:rPr>
              <a:t>trong</a:t>
            </a:r>
            <a:r>
              <a:rPr lang="en-US" sz="2800" b="1" dirty="0">
                <a:solidFill>
                  <a:schemeClr val="tx1"/>
                </a:solidFill>
                <a:latin typeface="Times New Roman" panose="02020603050405020304" pitchFamily="18" charset="0"/>
                <a:cs typeface="Times New Roman" panose="02020603050405020304" pitchFamily="18" charset="0"/>
              </a:rPr>
              <a:t> Flutter</a:t>
            </a:r>
            <a:br>
              <a:rPr lang="en-US" sz="2400" b="1"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vi-VN" sz="2400" b="0" i="0" dirty="0">
                <a:solidFill>
                  <a:srgbClr val="212529"/>
                </a:solidFill>
                <a:effectLst/>
                <a:latin typeface="Times New Roman" panose="02020603050405020304" pitchFamily="18" charset="0"/>
                <a:cs typeface="Times New Roman" panose="02020603050405020304" pitchFamily="18" charset="0"/>
              </a:rPr>
              <a:t>Trong </a:t>
            </a:r>
            <a:r>
              <a:rPr lang="vi-VN" sz="2400" b="1" i="0" dirty="0">
                <a:solidFill>
                  <a:srgbClr val="212529"/>
                </a:solidFill>
                <a:effectLst/>
                <a:latin typeface="Times New Roman" panose="02020603050405020304" pitchFamily="18" charset="0"/>
                <a:cs typeface="Times New Roman" panose="02020603050405020304" pitchFamily="18" charset="0"/>
              </a:rPr>
              <a:t>Flutter</a:t>
            </a:r>
            <a:r>
              <a:rPr lang="vi-VN" sz="2400" b="0" i="0" dirty="0">
                <a:solidFill>
                  <a:srgbClr val="212529"/>
                </a:solidFill>
                <a:effectLst/>
                <a:latin typeface="Times New Roman" panose="02020603050405020304" pitchFamily="18" charset="0"/>
                <a:cs typeface="Times New Roman" panose="02020603050405020304" pitchFamily="18" charset="0"/>
              </a:rPr>
              <a:t> các </a:t>
            </a:r>
            <a:r>
              <a:rPr lang="vi-VN" sz="2400" b="1" i="0" dirty="0">
                <a:solidFill>
                  <a:srgbClr val="212529"/>
                </a:solidFill>
                <a:effectLst/>
                <a:latin typeface="Times New Roman" panose="02020603050405020304" pitchFamily="18" charset="0"/>
                <a:cs typeface="Times New Roman" panose="02020603050405020304" pitchFamily="18" charset="0"/>
              </a:rPr>
              <a:t>layout</a:t>
            </a:r>
            <a:r>
              <a:rPr lang="vi-VN" sz="2400" b="0" i="0" dirty="0">
                <a:solidFill>
                  <a:srgbClr val="212529"/>
                </a:solidFill>
                <a:effectLst/>
                <a:latin typeface="Times New Roman" panose="02020603050405020304" pitchFamily="18" charset="0"/>
                <a:cs typeface="Times New Roman" panose="02020603050405020304" pitchFamily="18" charset="0"/>
              </a:rPr>
              <a:t> cũng là một loại widget, nhiệm vụ của chúng là bố trí các widget con, tạo nên giao diện người dùng cho ứng dụng. Flutter cung cấp nhiều loại layout khác nhau như </a:t>
            </a:r>
            <a:r>
              <a:rPr lang="vi-VN" sz="2400" b="0" i="1" dirty="0">
                <a:solidFill>
                  <a:srgbClr val="212529"/>
                </a:solidFill>
                <a:effectLst/>
                <a:latin typeface="Times New Roman" panose="02020603050405020304" pitchFamily="18" charset="0"/>
                <a:cs typeface="Times New Roman" panose="02020603050405020304" pitchFamily="18" charset="0"/>
              </a:rPr>
              <a:t>Container, Center, </a:t>
            </a:r>
            <a:r>
              <a:rPr lang="en-US" sz="2400" b="0" i="1" dirty="0">
                <a:solidFill>
                  <a:srgbClr val="212529"/>
                </a:solidFill>
                <a:effectLst/>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728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837" y="1616765"/>
            <a:ext cx="9434075" cy="3657600"/>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Layout </a:t>
            </a:r>
            <a:r>
              <a:rPr lang="en-US" sz="2800" b="1" dirty="0" err="1">
                <a:solidFill>
                  <a:schemeClr val="tx1"/>
                </a:solidFill>
                <a:latin typeface="Times New Roman" panose="02020603050405020304" pitchFamily="18" charset="0"/>
                <a:cs typeface="Times New Roman" panose="02020603050405020304" pitchFamily="18" charset="0"/>
              </a:rPr>
              <a:t>trong</a:t>
            </a:r>
            <a:r>
              <a:rPr lang="en-US" sz="2800" b="1" dirty="0">
                <a:solidFill>
                  <a:schemeClr val="tx1"/>
                </a:solidFill>
                <a:latin typeface="Times New Roman" panose="02020603050405020304" pitchFamily="18" charset="0"/>
                <a:cs typeface="Times New Roman" panose="02020603050405020304" pitchFamily="18" charset="0"/>
              </a:rPr>
              <a:t> Flutter</a:t>
            </a:r>
            <a:br>
              <a:rPr lang="en-US" sz="2400" b="1"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vi-VN" sz="2400" b="0" i="0" dirty="0">
                <a:solidFill>
                  <a:srgbClr val="212529"/>
                </a:solidFill>
                <a:effectLst/>
                <a:latin typeface="Times New Roman" panose="02020603050405020304" pitchFamily="18" charset="0"/>
                <a:cs typeface="Times New Roman" panose="02020603050405020304" pitchFamily="18" charset="0"/>
              </a:rPr>
              <a:t>Trong </a:t>
            </a:r>
            <a:r>
              <a:rPr lang="vi-VN" sz="2400" b="1" i="0" dirty="0">
                <a:solidFill>
                  <a:srgbClr val="212529"/>
                </a:solidFill>
                <a:effectLst/>
                <a:latin typeface="Times New Roman" panose="02020603050405020304" pitchFamily="18" charset="0"/>
                <a:cs typeface="Times New Roman" panose="02020603050405020304" pitchFamily="18" charset="0"/>
              </a:rPr>
              <a:t>Flutter</a:t>
            </a:r>
            <a:r>
              <a:rPr lang="vi-VN" sz="2400" b="0" i="0" dirty="0">
                <a:solidFill>
                  <a:srgbClr val="212529"/>
                </a:solidFill>
                <a:effectLst/>
                <a:latin typeface="Times New Roman" panose="02020603050405020304" pitchFamily="18" charset="0"/>
                <a:cs typeface="Times New Roman" panose="02020603050405020304" pitchFamily="18" charset="0"/>
              </a:rPr>
              <a:t> các </a:t>
            </a:r>
            <a:r>
              <a:rPr lang="vi-VN" sz="2400" b="1" i="0" dirty="0">
                <a:solidFill>
                  <a:srgbClr val="212529"/>
                </a:solidFill>
                <a:effectLst/>
                <a:latin typeface="Times New Roman" panose="02020603050405020304" pitchFamily="18" charset="0"/>
                <a:cs typeface="Times New Roman" panose="02020603050405020304" pitchFamily="18" charset="0"/>
              </a:rPr>
              <a:t>layout</a:t>
            </a:r>
            <a:r>
              <a:rPr lang="vi-VN" sz="2400" b="0" i="0" dirty="0">
                <a:solidFill>
                  <a:srgbClr val="212529"/>
                </a:solidFill>
                <a:effectLst/>
                <a:latin typeface="Times New Roman" panose="02020603050405020304" pitchFamily="18" charset="0"/>
                <a:cs typeface="Times New Roman" panose="02020603050405020304" pitchFamily="18" charset="0"/>
              </a:rPr>
              <a:t> cũng là một loại widget, nhiệm vụ của chúng là bố trí các widget con, tạo nên giao diện người dùng cho ứng dụng. Flutter cung cấp nhiều loại layout khác nhau như </a:t>
            </a:r>
            <a:r>
              <a:rPr lang="vi-VN" sz="2400" b="0" i="1" dirty="0">
                <a:solidFill>
                  <a:srgbClr val="212529"/>
                </a:solidFill>
                <a:effectLst/>
                <a:latin typeface="Times New Roman" panose="02020603050405020304" pitchFamily="18" charset="0"/>
                <a:cs typeface="Times New Roman" panose="02020603050405020304" pitchFamily="18" charset="0"/>
              </a:rPr>
              <a:t>Container, Center, </a:t>
            </a:r>
            <a:r>
              <a:rPr lang="en-US" sz="2400" b="0" i="1" dirty="0">
                <a:solidFill>
                  <a:srgbClr val="212529"/>
                </a:solidFill>
                <a:effectLst/>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136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418" y="110836"/>
            <a:ext cx="11083637" cy="6505260"/>
          </a:xfrm>
          <a:prstGeom prst="rect">
            <a:avLst/>
          </a:prstGeom>
        </p:spPr>
      </p:pic>
    </p:spTree>
    <p:extLst>
      <p:ext uri="{BB962C8B-B14F-4D97-AF65-F5344CB8AC3E}">
        <p14:creationId xmlns:p14="http://schemas.microsoft.com/office/powerpoint/2010/main" val="1316943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2338"/>
          </a:xfrm>
        </p:spPr>
        <p:txBody>
          <a:bodyPr>
            <a:normAutofit fontScale="90000"/>
          </a:bodyPr>
          <a:lstStyle/>
          <a:p>
            <a:pPr algn="ct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Flutter</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77334" y="1453663"/>
            <a:ext cx="11284294" cy="4883342"/>
          </a:xfrm>
        </p:spPr>
        <p:txBody>
          <a:bodyPr/>
          <a:lstStyle/>
          <a:p>
            <a:pPr marL="0" indent="0" algn="just">
              <a:buNone/>
            </a:pPr>
            <a:r>
              <a:rPr lang="en-US" sz="2400" b="1" dirty="0">
                <a:latin typeface="Times New Roman" pitchFamily="18" charset="0"/>
                <a:cs typeface="Times New Roman" pitchFamily="18" charset="0"/>
              </a:rPr>
              <a:t> 1. Flutter </a:t>
            </a:r>
            <a:r>
              <a:rPr lang="en-US" sz="2400" b="1" dirty="0" err="1">
                <a:latin typeface="Times New Roman" pitchFamily="18" charset="0"/>
                <a:cs typeface="Times New Roman" pitchFamily="18" charset="0"/>
              </a:rPr>
              <a:t>là</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gì</a:t>
            </a:r>
            <a:r>
              <a:rPr lang="en-US" sz="2400" b="1" dirty="0">
                <a:latin typeface="Times New Roman" pitchFamily="18" charset="0"/>
                <a:cs typeface="Times New Roman" pitchFamily="18" charset="0"/>
              </a:rPr>
              <a:t>?</a:t>
            </a:r>
          </a:p>
        </p:txBody>
      </p:sp>
      <p:pic>
        <p:nvPicPr>
          <p:cNvPr id="9" name="Picture 8"/>
          <p:cNvPicPr>
            <a:picLocks noChangeAspect="1"/>
          </p:cNvPicPr>
          <p:nvPr/>
        </p:nvPicPr>
        <p:blipFill>
          <a:blip r:embed="rId2"/>
          <a:stretch>
            <a:fillRect/>
          </a:stretch>
        </p:blipFill>
        <p:spPr>
          <a:xfrm>
            <a:off x="5599431" y="1305878"/>
            <a:ext cx="6592569" cy="4900957"/>
          </a:xfrm>
          <a:prstGeom prst="rect">
            <a:avLst/>
          </a:prstGeom>
        </p:spPr>
      </p:pic>
      <p:sp>
        <p:nvSpPr>
          <p:cNvPr id="10" name="TextBox 9"/>
          <p:cNvSpPr txBox="1"/>
          <p:nvPr/>
        </p:nvSpPr>
        <p:spPr>
          <a:xfrm>
            <a:off x="677334" y="1958986"/>
            <a:ext cx="4744411"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Flutter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iOS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Android do Google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bởi</a:t>
            </a:r>
            <a:r>
              <a:rPr lang="en-US" sz="2000" dirty="0">
                <a:latin typeface="Times New Roman" panose="02020603050405020304" pitchFamily="18" charset="0"/>
                <a:cs typeface="Times New Roman" panose="02020603050405020304" pitchFamily="18" charset="0"/>
              </a:rPr>
              <a:t> Google </a:t>
            </a:r>
            <a:r>
              <a:rPr lang="en-US" sz="2000" dirty="0" err="1">
                <a:latin typeface="Times New Roman" panose="02020603050405020304" pitchFamily="18" charset="0"/>
                <a:cs typeface="Times New Roman" panose="02020603050405020304" pitchFamily="18" charset="0"/>
              </a:rPr>
              <a:t>giúp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đẹp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mắt</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Flutter </a:t>
            </a:r>
            <a:r>
              <a:rPr lang="en-US" sz="2000" dirty="0" err="1">
                <a:solidFill>
                  <a:srgbClr val="000000"/>
                </a:solidFill>
                <a:effectLst/>
                <a:latin typeface="Times New Roman" panose="02020603050405020304" pitchFamily="18" charset="0"/>
                <a:ea typeface="Times New Roman" panose="02020603050405020304" pitchFamily="18" charset="0"/>
              </a:rPr>
              <a:t>sử</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dụng</a:t>
            </a:r>
            <a:r>
              <a:rPr lang="en-US" sz="2000" dirty="0">
                <a:solidFill>
                  <a:srgbClr val="000000"/>
                </a:solidFill>
                <a:effectLst/>
                <a:latin typeface="Times New Roman" panose="02020603050405020304" pitchFamily="18" charset="0"/>
                <a:ea typeface="Times New Roman" panose="02020603050405020304" pitchFamily="18" charset="0"/>
              </a:rPr>
              <a:t> Dart, </a:t>
            </a:r>
            <a:r>
              <a:rPr lang="en-US" sz="2000" dirty="0" err="1">
                <a:solidFill>
                  <a:srgbClr val="000000"/>
                </a:solidFill>
                <a:effectLst/>
                <a:latin typeface="Times New Roman" panose="02020603050405020304" pitchFamily="18" charset="0"/>
                <a:ea typeface="Times New Roman" panose="02020603050405020304" pitchFamily="18" charset="0"/>
              </a:rPr>
              <a:t>một</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ngôn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ngữ</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nhanh</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hướng</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đối</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tượng</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với</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nhiều</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tính</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năng</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hữu</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ích</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như</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mixin</a:t>
            </a:r>
            <a:r>
              <a:rPr lang="en-US" sz="2000" dirty="0">
                <a:solidFill>
                  <a:srgbClr val="000000"/>
                </a:solidFill>
                <a:effectLst/>
                <a:latin typeface="Times New Roman" panose="02020603050405020304" pitchFamily="18" charset="0"/>
                <a:ea typeface="Times New Roman" panose="02020603050405020304" pitchFamily="18" charset="0"/>
              </a:rPr>
              <a:t>, generic, isolate, </a:t>
            </a:r>
            <a:r>
              <a:rPr lang="en-US" sz="2000" dirty="0" err="1">
                <a:solidFill>
                  <a:srgbClr val="000000"/>
                </a:solidFill>
                <a:effectLst/>
                <a:latin typeface="Times New Roman" panose="02020603050405020304" pitchFamily="18" charset="0"/>
                <a:ea typeface="Times New Roman" panose="02020603050405020304" pitchFamily="18" charset="0"/>
              </a:rPr>
              <a:t>và</a:t>
            </a:r>
            <a:r>
              <a:rPr lang="en-US" sz="2000" dirty="0">
                <a:solidFill>
                  <a:srgbClr val="000000"/>
                </a:solidFill>
                <a:effectLst/>
                <a:latin typeface="Times New Roman" panose="02020603050405020304" pitchFamily="18" charset="0"/>
                <a:ea typeface="Times New Roman" panose="02020603050405020304" pitchFamily="18" charset="0"/>
              </a:rPr>
              <a:t> static type.</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Flutter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code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sẵn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bởi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2804946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21102"/>
            <a:ext cx="11220499" cy="6236897"/>
          </a:xfrm>
        </p:spPr>
        <p:txBody>
          <a:bodyPr>
            <a:noAutofit/>
          </a:bodyPr>
          <a:lstStyle/>
          <a:p>
            <a:pPr marL="0" indent="0" algn="just">
              <a:buNone/>
            </a:pPr>
            <a:endParaRPr lang="en-US" sz="2400" dirty="0">
              <a:latin typeface="Times New Roman" pitchFamily="18" charset="0"/>
              <a:cs typeface="Times New Roman" pitchFamily="18" charset="0"/>
            </a:endParaRPr>
          </a:p>
        </p:txBody>
      </p:sp>
      <p:sp>
        <p:nvSpPr>
          <p:cNvPr id="2" name="TextBox 1"/>
          <p:cNvSpPr txBox="1"/>
          <p:nvPr/>
        </p:nvSpPr>
        <p:spPr>
          <a:xfrm>
            <a:off x="997527" y="1043708"/>
            <a:ext cx="5144654" cy="461665"/>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2.</a:t>
            </a:r>
            <a:r>
              <a:rPr lang="fr-FR" sz="2400" b="1" dirty="0">
                <a:latin typeface="Times New Roman" panose="02020603050405020304" pitchFamily="18" charset="0"/>
                <a:cs typeface="Times New Roman" panose="02020603050405020304" pitchFamily="18" charset="0"/>
              </a:rPr>
              <a:t> </a:t>
            </a:r>
            <a:r>
              <a:rPr lang="fr-FR" sz="2400" b="1" dirty="0" err="1">
                <a:latin typeface="Times New Roman" panose="02020603050405020304" pitchFamily="18" charset="0"/>
                <a:cs typeface="Times New Roman" panose="02020603050405020304" pitchFamily="18" charset="0"/>
              </a:rPr>
              <a:t>Giới</a:t>
            </a:r>
            <a:r>
              <a:rPr lang="fr-FR" sz="2400" b="1" dirty="0">
                <a:latin typeface="Times New Roman" panose="02020603050405020304" pitchFamily="18" charset="0"/>
                <a:cs typeface="Times New Roman" panose="02020603050405020304" pitchFamily="18" charset="0"/>
              </a:rPr>
              <a:t> </a:t>
            </a:r>
            <a:r>
              <a:rPr lang="fr-FR" sz="2400" b="1" dirty="0" err="1">
                <a:latin typeface="Times New Roman" panose="02020603050405020304" pitchFamily="18" charset="0"/>
                <a:cs typeface="Times New Roman" panose="02020603050405020304" pitchFamily="18" charset="0"/>
              </a:rPr>
              <a:t>thiệu</a:t>
            </a:r>
            <a:r>
              <a:rPr lang="fr-FR" sz="2400" b="1" dirty="0">
                <a:latin typeface="Times New Roman" panose="02020603050405020304" pitchFamily="18" charset="0"/>
                <a:cs typeface="Times New Roman" panose="02020603050405020304" pitchFamily="18" charset="0"/>
              </a:rPr>
              <a:t> </a:t>
            </a:r>
            <a:r>
              <a:rPr lang="fr-FR" sz="2400" b="1" dirty="0" err="1">
                <a:latin typeface="Times New Roman" panose="02020603050405020304" pitchFamily="18" charset="0"/>
                <a:cs typeface="Times New Roman" panose="02020603050405020304" pitchFamily="18" charset="0"/>
              </a:rPr>
              <a:t>về</a:t>
            </a:r>
            <a:r>
              <a:rPr lang="fr-FR" sz="2400" b="1" dirty="0">
                <a:latin typeface="Times New Roman" panose="02020603050405020304" pitchFamily="18" charset="0"/>
                <a:cs typeface="Times New Roman" panose="02020603050405020304" pitchFamily="18" charset="0"/>
              </a:rPr>
              <a:t> </a:t>
            </a:r>
            <a:r>
              <a:rPr lang="fr-FR" sz="2400" b="1" dirty="0" err="1">
                <a:latin typeface="Times New Roman" panose="02020603050405020304" pitchFamily="18" charset="0"/>
                <a:cs typeface="Times New Roman" panose="02020603050405020304" pitchFamily="18" charset="0"/>
              </a:rPr>
              <a:t>ngôn</a:t>
            </a:r>
            <a:r>
              <a:rPr lang="fr-FR" sz="2400" b="1" dirty="0">
                <a:latin typeface="Times New Roman" panose="02020603050405020304" pitchFamily="18" charset="0"/>
                <a:cs typeface="Times New Roman" panose="02020603050405020304" pitchFamily="18" charset="0"/>
              </a:rPr>
              <a:t> </a:t>
            </a:r>
            <a:r>
              <a:rPr lang="fr-FR" sz="2400" b="1" dirty="0" err="1">
                <a:latin typeface="Times New Roman" panose="02020603050405020304" pitchFamily="18" charset="0"/>
                <a:cs typeface="Times New Roman" panose="02020603050405020304" pitchFamily="18" charset="0"/>
              </a:rPr>
              <a:t>ngữ</a:t>
            </a:r>
            <a:r>
              <a:rPr lang="fr-FR" sz="2400" b="1" dirty="0">
                <a:latin typeface="Times New Roman" panose="02020603050405020304" pitchFamily="18" charset="0"/>
                <a:cs typeface="Times New Roman" panose="02020603050405020304" pitchFamily="18" charset="0"/>
              </a:rPr>
              <a:t> Dart</a:t>
            </a:r>
            <a:endParaRPr lang="en-US" sz="2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77455" y="1653309"/>
            <a:ext cx="8894618" cy="4247317"/>
          </a:xfrm>
          <a:prstGeom prst="rect">
            <a:avLst/>
          </a:prstGeom>
          <a:noFill/>
        </p:spPr>
        <p:txBody>
          <a:bodyPr wrap="square" rtlCol="0">
            <a:spAutoFit/>
          </a:bodyPr>
          <a:lstStyle/>
          <a:p>
            <a:pPr marL="0" indent="0" algn="jus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Dart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ngôn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đối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tượng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Cũng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ngôn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viết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ở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lần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ở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nơi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Java, Dart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vì</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trường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giữa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code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trường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thì</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Dart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dịch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dịch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máy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tương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Dart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đang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iOS, Android, Fuchsia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Web.</a:t>
            </a:r>
          </a:p>
          <a:p>
            <a:pPr marL="0" indent="0" algn="jus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Dart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ngôn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mới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bởi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Google,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chấp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bởi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tổ</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Ecma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jus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Dart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loại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web, server, di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(IOS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Android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Flutter).   </a:t>
            </a:r>
          </a:p>
          <a:p>
            <a:pPr marL="0" indent="0" algn="jus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Dart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ngôn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đối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tượng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cú</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kiểu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code Dart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dịch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JavaSript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chạy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duyệt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khái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niệm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đại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lớp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lớp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trừu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tượng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p>
          <a:p>
            <a:pPr marL="0" indent="0" algn="jus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ngôn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Dart, Google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giới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thiệu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SDK Flutter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ngôn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Dart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chạy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lần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viết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code build ra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ISO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Android).</a:t>
            </a:r>
          </a:p>
        </p:txBody>
      </p:sp>
    </p:spTree>
    <p:extLst>
      <p:ext uri="{BB962C8B-B14F-4D97-AF65-F5344CB8AC3E}">
        <p14:creationId xmlns:p14="http://schemas.microsoft.com/office/powerpoint/2010/main" val="401312225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064" y="220660"/>
            <a:ext cx="10690882" cy="1810939"/>
          </a:xfrm>
        </p:spPr>
        <p:txBody>
          <a:bodyPr/>
          <a:lstStyle/>
          <a:p>
            <a:pPr marL="0" indent="0">
              <a:buNone/>
            </a:pPr>
            <a:r>
              <a:rPr lang="en-US" sz="2400" b="1" dirty="0">
                <a:latin typeface="Times New Roman" panose="02020603050405020304" pitchFamily="18" charset="0"/>
                <a:cs typeface="Times New Roman" panose="02020603050405020304" pitchFamily="18" charset="0"/>
              </a:rPr>
              <a:t>3. </a:t>
            </a:r>
            <a:r>
              <a:rPr lang="en-US" sz="2400" b="1" dirty="0" err="1">
                <a:latin typeface="Times New Roman" panose="02020603050405020304" pitchFamily="18" charset="0"/>
                <a:cs typeface="Times New Roman" panose="02020603050405020304" pitchFamily="18" charset="0"/>
              </a:rPr>
              <a:t>Cách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lập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trình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 di </a:t>
            </a:r>
            <a:r>
              <a:rPr lang="en-US" sz="2400" b="1" dirty="0" err="1">
                <a:latin typeface="Times New Roman" panose="02020603050405020304" pitchFamily="18" charset="0"/>
                <a:cs typeface="Times New Roman" panose="02020603050405020304" pitchFamily="18" charset="0"/>
              </a:rPr>
              <a:t>động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bằng</a:t>
            </a:r>
            <a:r>
              <a:rPr lang="en-US" sz="2400" b="1" dirty="0">
                <a:latin typeface="Times New Roman" panose="02020603050405020304" pitchFamily="18" charset="0"/>
                <a:cs typeface="Times New Roman" panose="02020603050405020304" pitchFamily="18" charset="0"/>
              </a:rPr>
              <a:t> Flutter</a:t>
            </a:r>
          </a:p>
          <a:p>
            <a:pPr marL="0" indent="0">
              <a:buNone/>
            </a:pPr>
            <a:r>
              <a:rPr lang="vi-VN" sz="2400" dirty="0">
                <a:latin typeface="Times New Roman" panose="02020603050405020304" pitchFamily="18" charset="0"/>
                <a:cs typeface="Times New Roman" panose="02020603050405020304" pitchFamily="18" charset="0"/>
              </a:rPr>
              <a:t>Bước 1 − Mở Android Studio</a:t>
            </a:r>
          </a:p>
          <a:p>
            <a:pPr marL="0" indent="0">
              <a:buNone/>
            </a:pPr>
            <a:r>
              <a:rPr lang="vi-VN" sz="2400" dirty="0">
                <a:latin typeface="Times New Roman" panose="02020603050405020304" pitchFamily="18" charset="0"/>
                <a:cs typeface="Times New Roman" panose="02020603050405020304" pitchFamily="18" charset="0"/>
              </a:rPr>
              <a:t>Bước 2 − Tạo Flutter Project mới: Ch</a:t>
            </a:r>
            <a:r>
              <a:rPr lang="en-US" sz="2400" dirty="0" err="1">
                <a:latin typeface="Times New Roman" panose="02020603050405020304" pitchFamily="18" charset="0"/>
                <a:cs typeface="Times New Roman" panose="02020603050405020304" pitchFamily="18" charset="0"/>
              </a:rPr>
              <a:t>ọn</a:t>
            </a:r>
            <a:r>
              <a:rPr lang="vi-VN" sz="2400" dirty="0">
                <a:latin typeface="Times New Roman" panose="02020603050405020304" pitchFamily="18" charset="0"/>
                <a:cs typeface="Times New Roman" panose="02020603050405020304" pitchFamily="18" charset="0"/>
              </a:rPr>
              <a:t> </a:t>
            </a:r>
            <a:r>
              <a:rPr lang="vi-VN" sz="2400" b="1" dirty="0">
                <a:latin typeface="Times New Roman" panose="02020603050405020304" pitchFamily="18" charset="0"/>
                <a:cs typeface="Times New Roman" panose="02020603050405020304" pitchFamily="18" charset="0"/>
              </a:rPr>
              <a:t>Start a New Flutter Project </a:t>
            </a:r>
            <a:r>
              <a:rPr lang="vi-VN" sz="2400" dirty="0">
                <a:latin typeface="Times New Roman" panose="02020603050405020304" pitchFamily="18" charset="0"/>
                <a:cs typeface="Times New Roman" panose="02020603050405020304" pitchFamily="18" charset="0"/>
              </a:rPr>
              <a:t>hoặc từ menu  </a:t>
            </a:r>
            <a:r>
              <a:rPr lang="vi-VN" sz="2400" b="1" dirty="0">
                <a:latin typeface="Times New Roman" panose="02020603050405020304" pitchFamily="18" charset="0"/>
                <a:cs typeface="Times New Roman" panose="02020603050405020304" pitchFamily="18" charset="0"/>
              </a:rPr>
              <a:t>File → New → New Flutter Project</a:t>
            </a:r>
          </a:p>
          <a:p>
            <a:pPr marL="0" indent="0">
              <a:buNone/>
            </a:pPr>
            <a:endParaRPr lang="en-US" sz="24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833232" y="2137616"/>
            <a:ext cx="6525536" cy="4124036"/>
          </a:xfrm>
          <a:prstGeom prst="rect">
            <a:avLst/>
          </a:prstGeom>
        </p:spPr>
      </p:pic>
    </p:spTree>
    <p:extLst>
      <p:ext uri="{BB962C8B-B14F-4D97-AF65-F5344CB8AC3E}">
        <p14:creationId xmlns:p14="http://schemas.microsoft.com/office/powerpoint/2010/main" val="132135894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636" y="609599"/>
            <a:ext cx="10444580" cy="1550989"/>
          </a:xfrm>
        </p:spPr>
        <p:txBody>
          <a:bodyPr>
            <a:normAutofit fontScale="90000"/>
          </a:bodyPr>
          <a:lstStyle/>
          <a:p>
            <a:r>
              <a:rPr lang="vi-VN" sz="2700" dirty="0">
                <a:solidFill>
                  <a:schemeClr val="tx1"/>
                </a:solidFill>
                <a:latin typeface="Times New Roman" panose="02020603050405020304" pitchFamily="18" charset="0"/>
                <a:cs typeface="Times New Roman" panose="02020603050405020304" pitchFamily="18" charset="0"/>
              </a:rPr>
              <a:t>Bước 3 − Có nhiều loại pro</a:t>
            </a:r>
            <a:r>
              <a:rPr lang="en-US" sz="2700" dirty="0">
                <a:solidFill>
                  <a:schemeClr val="tx1"/>
                </a:solidFill>
                <a:latin typeface="Times New Roman" panose="02020603050405020304" pitchFamily="18" charset="0"/>
                <a:cs typeface="Times New Roman" panose="02020603050405020304" pitchFamily="18" charset="0"/>
              </a:rPr>
              <a:t>j</a:t>
            </a:r>
            <a:r>
              <a:rPr lang="vi-VN" sz="2700" dirty="0">
                <a:solidFill>
                  <a:schemeClr val="tx1"/>
                </a:solidFill>
                <a:latin typeface="Times New Roman" panose="02020603050405020304" pitchFamily="18" charset="0"/>
                <a:cs typeface="Times New Roman" panose="02020603050405020304" pitchFamily="18" charset="0"/>
              </a:rPr>
              <a:t>ect Flutter khác nhau chúng ta chọn </a:t>
            </a:r>
            <a:r>
              <a:rPr lang="vi-VN" sz="2700" b="1" dirty="0">
                <a:solidFill>
                  <a:schemeClr val="tx1"/>
                </a:solidFill>
                <a:latin typeface="Times New Roman" panose="02020603050405020304" pitchFamily="18" charset="0"/>
                <a:cs typeface="Times New Roman" panose="02020603050405020304" pitchFamily="18" charset="0"/>
              </a:rPr>
              <a:t>Flutter Application</a:t>
            </a:r>
            <a:r>
              <a:rPr lang="vi-VN" sz="2700" dirty="0">
                <a:solidFill>
                  <a:schemeClr val="tx1"/>
                </a:solidFill>
                <a:latin typeface="Times New Roman" panose="02020603050405020304" pitchFamily="18" charset="0"/>
                <a:cs typeface="Times New Roman" panose="02020603050405020304" pitchFamily="18" charset="0"/>
              </a:rPr>
              <a:t> và nhấn </a:t>
            </a:r>
            <a:r>
              <a:rPr lang="vi-VN" sz="2700" b="1" dirty="0">
                <a:solidFill>
                  <a:schemeClr val="tx1"/>
                </a:solidFill>
                <a:latin typeface="Times New Roman" panose="02020603050405020304" pitchFamily="18" charset="0"/>
                <a:cs typeface="Times New Roman" panose="02020603050405020304" pitchFamily="18" charset="0"/>
              </a:rPr>
              <a:t>Next</a:t>
            </a:r>
            <a:r>
              <a:rPr lang="vi-VN" b="1" dirty="0"/>
              <a:t>.</a:t>
            </a:r>
            <a:br>
              <a:rPr lang="vi-VN" dirty="0"/>
            </a:br>
            <a:br>
              <a:rPr lang="vi-VN" dirty="0"/>
            </a:br>
            <a:endParaRPr lang="en-US" dirty="0"/>
          </a:p>
        </p:txBody>
      </p:sp>
      <p:pic>
        <p:nvPicPr>
          <p:cNvPr id="4" name="Content Placeholder 3"/>
          <p:cNvPicPr>
            <a:picLocks noGrp="1" noChangeAspect="1"/>
          </p:cNvPicPr>
          <p:nvPr>
            <p:ph idx="1"/>
          </p:nvPr>
        </p:nvPicPr>
        <p:blipFill>
          <a:blip r:embed="rId2"/>
          <a:stretch>
            <a:fillRect/>
          </a:stretch>
        </p:blipFill>
        <p:spPr>
          <a:xfrm>
            <a:off x="2969740" y="1779373"/>
            <a:ext cx="6252519" cy="4819135"/>
          </a:xfrm>
          <a:prstGeom prst="rect">
            <a:avLst/>
          </a:prstGeom>
        </p:spPr>
      </p:pic>
    </p:spTree>
    <p:extLst>
      <p:ext uri="{BB962C8B-B14F-4D97-AF65-F5344CB8AC3E}">
        <p14:creationId xmlns:p14="http://schemas.microsoft.com/office/powerpoint/2010/main" val="1038272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758214" cy="895927"/>
          </a:xfrm>
        </p:spPr>
        <p:txBody>
          <a:bodyPr>
            <a:normAutofit fontScale="90000"/>
          </a:bodyPr>
          <a:lstStyle/>
          <a:p>
            <a:r>
              <a:rPr lang="vi-VN" sz="2000" dirty="0">
                <a:solidFill>
                  <a:schemeClr val="tx1"/>
                </a:solidFill>
                <a:latin typeface="Times New Roman" panose="02020603050405020304" pitchFamily="18" charset="0"/>
                <a:cs typeface="Times New Roman" panose="02020603050405020304" pitchFamily="18" charset="0"/>
              </a:rPr>
              <a:t>Bước 4 − Đặt tên và mô tả cho Project sau đó chọn </a:t>
            </a:r>
            <a:r>
              <a:rPr lang="vi-VN" sz="2000" b="1" dirty="0">
                <a:solidFill>
                  <a:schemeClr val="tx1"/>
                </a:solidFill>
                <a:latin typeface="Times New Roman" panose="02020603050405020304" pitchFamily="18" charset="0"/>
                <a:cs typeface="Times New Roman" panose="02020603050405020304" pitchFamily="18" charset="0"/>
              </a:rPr>
              <a:t>Next.</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vi-VN" sz="2000" dirty="0">
                <a:solidFill>
                  <a:schemeClr val="tx1"/>
                </a:solidFill>
                <a:latin typeface="Times New Roman" panose="02020603050405020304" pitchFamily="18" charset="0"/>
                <a:cs typeface="Times New Roman" panose="02020603050405020304" pitchFamily="18" charset="0"/>
              </a:rPr>
              <a:t>Bạn đặt tên cho project là </a:t>
            </a:r>
            <a:r>
              <a:rPr lang="vi-VN" sz="2000" b="1" dirty="0">
                <a:solidFill>
                  <a:schemeClr val="tx1"/>
                </a:solidFill>
                <a:latin typeface="Times New Roman" panose="02020603050405020304" pitchFamily="18" charset="0"/>
                <a:cs typeface="Times New Roman" panose="02020603050405020304" pitchFamily="18" charset="0"/>
              </a:rPr>
              <a:t>hello_app </a:t>
            </a:r>
            <a:r>
              <a:rPr lang="vi-VN" sz="2000" dirty="0">
                <a:solidFill>
                  <a:schemeClr val="tx1"/>
                </a:solidFill>
                <a:latin typeface="Times New Roman" panose="02020603050405020304" pitchFamily="18" charset="0"/>
                <a:cs typeface="Times New Roman" panose="02020603050405020304" pitchFamily="18" charset="0"/>
              </a:rPr>
              <a:t>hoặc tên bất kì. Chọn đường dẫn thư mục Flutter SDK, nơi lưu trữ project và mô tả của ứng dụng</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323041" y="1896094"/>
            <a:ext cx="6379725" cy="4712086"/>
          </a:xfrm>
          <a:prstGeom prst="rect">
            <a:avLst/>
          </a:prstGeom>
        </p:spPr>
      </p:pic>
    </p:spTree>
    <p:extLst>
      <p:ext uri="{BB962C8B-B14F-4D97-AF65-F5344CB8AC3E}">
        <p14:creationId xmlns:p14="http://schemas.microsoft.com/office/powerpoint/2010/main" val="3878570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1800" b="1" i="1" dirty="0">
                <a:solidFill>
                  <a:schemeClr val="tx1"/>
                </a:solidFill>
                <a:latin typeface="Times New Roman" panose="02020603050405020304" pitchFamily="18" charset="0"/>
                <a:cs typeface="Times New Roman" panose="02020603050405020304" pitchFamily="18" charset="0"/>
              </a:rPr>
              <a:t>Bước  5 − </a:t>
            </a:r>
            <a:r>
              <a:rPr lang="vi-VN" sz="1800" dirty="0">
                <a:solidFill>
                  <a:schemeClr val="tx1"/>
                </a:solidFill>
                <a:latin typeface="Times New Roman" panose="02020603050405020304" pitchFamily="18" charset="0"/>
                <a:cs typeface="Times New Roman" panose="02020603050405020304" pitchFamily="18" charset="0"/>
              </a:rPr>
              <a:t>Điền package_name cho ứng dụng</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297112" y="1270000"/>
            <a:ext cx="6976890" cy="5256384"/>
          </a:xfrm>
          <a:prstGeom prst="rect">
            <a:avLst/>
          </a:prstGeom>
        </p:spPr>
      </p:pic>
    </p:spTree>
    <p:extLst>
      <p:ext uri="{BB962C8B-B14F-4D97-AF65-F5344CB8AC3E}">
        <p14:creationId xmlns:p14="http://schemas.microsoft.com/office/powerpoint/2010/main" val="355368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913304" cy="1320800"/>
          </a:xfrm>
        </p:spPr>
        <p:txBody>
          <a:bodyPr>
            <a:normAutofit/>
          </a:bodyPr>
          <a:lstStyle/>
          <a:p>
            <a:r>
              <a:rPr lang="vi-VN" sz="1800" dirty="0">
                <a:solidFill>
                  <a:schemeClr val="tx1"/>
                </a:solidFill>
                <a:latin typeface="Times New Roman" panose="02020603050405020304" pitchFamily="18" charset="0"/>
                <a:cs typeface="Times New Roman" panose="02020603050405020304" pitchFamily="18" charset="0"/>
              </a:rPr>
              <a:t>Bước 6 − Nhấn Finish và đợi một lúc để Android Studio tiến hành việc tạo project</a:t>
            </a:r>
            <a:br>
              <a:rPr lang="vi-VN" sz="1800" dirty="0">
                <a:solidFill>
                  <a:schemeClr val="tx1"/>
                </a:solidFill>
                <a:latin typeface="Times New Roman" panose="02020603050405020304" pitchFamily="18" charset="0"/>
                <a:cs typeface="Times New Roman" panose="02020603050405020304" pitchFamily="18" charset="0"/>
              </a:rPr>
            </a:br>
            <a:r>
              <a:rPr lang="vi-VN" sz="1800" dirty="0">
                <a:solidFill>
                  <a:schemeClr val="tx1"/>
                </a:solidFill>
                <a:latin typeface="Times New Roman" panose="02020603050405020304" pitchFamily="18" charset="0"/>
                <a:cs typeface="Times New Roman" panose="02020603050405020304" pitchFamily="18" charset="0"/>
              </a:rPr>
              <a:t>Sau khi tạo xong, chúng ta có thể thấy cấu trúc của một project Flutter như bên dưới</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677334" y="1507524"/>
            <a:ext cx="8776271" cy="4992129"/>
          </a:xfrm>
          <a:prstGeom prst="rect">
            <a:avLst/>
          </a:prstGeom>
        </p:spPr>
      </p:pic>
    </p:spTree>
    <p:extLst>
      <p:ext uri="{BB962C8B-B14F-4D97-AF65-F5344CB8AC3E}">
        <p14:creationId xmlns:p14="http://schemas.microsoft.com/office/powerpoint/2010/main" val="1774695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26892"/>
            <a:ext cx="9133932" cy="4886817"/>
          </a:xfrm>
        </p:spPr>
        <p:txBody>
          <a:bodyPr/>
          <a:lstStyle/>
          <a:p>
            <a:pPr marL="0" indent="0">
              <a:buNone/>
            </a:pPr>
            <a:r>
              <a:rPr lang="vi-VN" dirty="0"/>
              <a:t>Bước 7 − Mặc định Android Studio đã tạo sẵn cho chúng ta code ở  lib/main.dart file , tuy nhiên chúng ta xoá đi và viết lại đoạn code dưới đây để dễ hiểu hơn</a:t>
            </a:r>
            <a:endParaRPr lang="en-US" dirty="0"/>
          </a:p>
          <a:p>
            <a:endParaRPr lang="en-US" dirty="0"/>
          </a:p>
        </p:txBody>
      </p:sp>
      <p:pic>
        <p:nvPicPr>
          <p:cNvPr id="6" name="Picture 5">
            <a:extLst>
              <a:ext uri="{FF2B5EF4-FFF2-40B4-BE49-F238E27FC236}">
                <a16:creationId xmlns:a16="http://schemas.microsoft.com/office/drawing/2014/main" id="{CF9D46A0-EA4D-450A-A5BE-0AC44703AB96}"/>
              </a:ext>
            </a:extLst>
          </p:cNvPr>
          <p:cNvPicPr>
            <a:picLocks noChangeAspect="1"/>
          </p:cNvPicPr>
          <p:nvPr/>
        </p:nvPicPr>
        <p:blipFill>
          <a:blip r:embed="rId2"/>
          <a:stretch>
            <a:fillRect/>
          </a:stretch>
        </p:blipFill>
        <p:spPr>
          <a:xfrm>
            <a:off x="1633712" y="1161750"/>
            <a:ext cx="7221175" cy="4914372"/>
          </a:xfrm>
          <a:prstGeom prst="rect">
            <a:avLst/>
          </a:prstGeom>
        </p:spPr>
      </p:pic>
    </p:spTree>
    <p:extLst>
      <p:ext uri="{BB962C8B-B14F-4D97-AF65-F5344CB8AC3E}">
        <p14:creationId xmlns:p14="http://schemas.microsoft.com/office/powerpoint/2010/main" val="25129326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1111</TotalTime>
  <Words>754</Words>
  <Application>Microsoft Office PowerPoint</Application>
  <PresentationFormat>Widescreen</PresentationFormat>
  <Paragraphs>37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Tahoma</vt:lpstr>
      <vt:lpstr>Times New Roman</vt:lpstr>
      <vt:lpstr>Trebuchet MS</vt:lpstr>
      <vt:lpstr>Wingdings 3</vt:lpstr>
      <vt:lpstr>Facet</vt:lpstr>
      <vt:lpstr>PowerPoint Presentation</vt:lpstr>
      <vt:lpstr>Phần 1: Giới Thiệu về Flutter </vt:lpstr>
      <vt:lpstr>PowerPoint Presentation</vt:lpstr>
      <vt:lpstr>PowerPoint Presentation</vt:lpstr>
      <vt:lpstr>Bước 3 − Có nhiều loại project Flutter khác nhau chúng ta chọn Flutter Application và nhấn Next.  </vt:lpstr>
      <vt:lpstr>Bước 4 − Đặt tên và mô tả cho Project sau đó chọn Next.  Bạn đặt tên cho project là hello_app hoặc tên bất kì. Chọn đường dẫn thư mục Flutter SDK, nơi lưu trữ project và mô tả của ứng dụng</vt:lpstr>
      <vt:lpstr>Bước  5 − Điền package_name cho ứng dụng</vt:lpstr>
      <vt:lpstr>Bước 6 − Nhấn Finish và đợi một lúc để Android Studio tiến hành việc tạo project Sau khi tạo xong, chúng ta có thể thấy cấu trúc của một project Flutter như bên dưới</vt:lpstr>
      <vt:lpstr>PowerPoint Presentation</vt:lpstr>
      <vt:lpstr>Bước 8 − Bây giờ chúng ta bắt đầu chạy ứng dụng bằng lệnh Run → Run main.dart</vt:lpstr>
      <vt:lpstr> chọn File → Project Structure và thêm vào SDK Android mới nhất</vt:lpstr>
      <vt:lpstr>Kết quả khi chạy Project Flutter trên máy ảo Android Emulator</vt:lpstr>
      <vt:lpstr>Layout trong Flutter  Trong Flutter các layout cũng là một loại widget, nhiệm vụ của chúng là bố trí các widget con, tạo nên giao diện người dùng cho ứng dụng. Flutter cung cấp nhiều loại layout khác nhau như Container, Center, …</vt:lpstr>
      <vt:lpstr>Layout trong Flutter  Trong Flutter các layout cũng là một loại widget, nhiệm vụ của chúng là bố trí các widget con, tạo nên giao diện người dùng cho ứng dụng. Flutter cung cấp nhiều loại layout khác nhau như Container, Center,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4: Xây dựng ứng dụng</dc:title>
  <dc:creator>Acer</dc:creator>
  <cp:lastModifiedBy>nhiem le</cp:lastModifiedBy>
  <cp:revision>63</cp:revision>
  <dcterms:created xsi:type="dcterms:W3CDTF">2021-07-27T08:32:01Z</dcterms:created>
  <dcterms:modified xsi:type="dcterms:W3CDTF">2021-10-14T00:07:37Z</dcterms:modified>
</cp:coreProperties>
</file>