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3"/>
  </p:notesMasterIdLst>
  <p:sldIdLst>
    <p:sldId id="271" r:id="rId2"/>
    <p:sldId id="351" r:id="rId3"/>
    <p:sldId id="354" r:id="rId4"/>
    <p:sldId id="355" r:id="rId5"/>
    <p:sldId id="273" r:id="rId6"/>
    <p:sldId id="353" r:id="rId7"/>
    <p:sldId id="341" r:id="rId8"/>
    <p:sldId id="352" r:id="rId9"/>
    <p:sldId id="356" r:id="rId10"/>
    <p:sldId id="357" r:id="rId11"/>
    <p:sldId id="33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06" autoAdjust="0"/>
    <p:restoredTop sz="94660"/>
  </p:normalViewPr>
  <p:slideViewPr>
    <p:cSldViewPr snapToGrid="0">
      <p:cViewPr varScale="1">
        <p:scale>
          <a:sx n="72" d="100"/>
          <a:sy n="72" d="100"/>
        </p:scale>
        <p:origin x="44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333C13-01A2-4F82-83CC-B485C73C4275}"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B1343-3C3F-49AE-A071-B44BD3436871}" type="slidenum">
              <a:rPr lang="en-US" smtClean="0"/>
              <a:t>‹#›</a:t>
            </a:fld>
            <a:endParaRPr lang="en-US"/>
          </a:p>
        </p:txBody>
      </p:sp>
    </p:spTree>
    <p:extLst>
      <p:ext uri="{BB962C8B-B14F-4D97-AF65-F5344CB8AC3E}">
        <p14:creationId xmlns:p14="http://schemas.microsoft.com/office/powerpoint/2010/main" val="3105495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3866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0161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5726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0928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5923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3772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76977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373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03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205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06695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0280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292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182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1407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1355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6485706"/>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99292"/>
            <a:ext cx="11114173" cy="6552381"/>
          </a:xfrm>
        </p:spPr>
        <p:txBody>
          <a:bodyPr>
            <a:normAutofit/>
          </a:bodyPr>
          <a:lstStyle/>
          <a:p>
            <a:pPr algn="ctr"/>
            <a:endParaRPr lang="en-US" sz="28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8080" y="2133600"/>
            <a:ext cx="5037666" cy="3778250"/>
          </a:xfrm>
        </p:spPr>
      </p:pic>
      <p:pic>
        <p:nvPicPr>
          <p:cNvPr id="7" name="Picture 6"/>
          <p:cNvPicPr>
            <a:picLocks noChangeAspect="1"/>
          </p:cNvPicPr>
          <p:nvPr/>
        </p:nvPicPr>
        <p:blipFill>
          <a:blip r:embed="rId3"/>
          <a:stretch>
            <a:fillRect/>
          </a:stretch>
        </p:blipFill>
        <p:spPr>
          <a:xfrm>
            <a:off x="0" y="0"/>
            <a:ext cx="12191999"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476" y="438920"/>
            <a:ext cx="914400" cy="919871"/>
          </a:xfrm>
          <a:prstGeom prst="rect">
            <a:avLst/>
          </a:prstGeom>
        </p:spPr>
      </p:pic>
      <p:sp>
        <p:nvSpPr>
          <p:cNvPr id="9" name="Rectangle 8"/>
          <p:cNvSpPr/>
          <p:nvPr/>
        </p:nvSpPr>
        <p:spPr>
          <a:xfrm>
            <a:off x="2615609" y="701749"/>
            <a:ext cx="7378996" cy="830997"/>
          </a:xfrm>
          <a:prstGeom prst="rect">
            <a:avLst/>
          </a:prstGeom>
        </p:spPr>
        <p:txBody>
          <a:bodyPr wrap="square">
            <a:spAutoFit/>
          </a:bodyPr>
          <a:lstStyle/>
          <a:p>
            <a:pPr algn="ctr"/>
            <a:r>
              <a:rPr lang="en-US" sz="2400" b="1" u="sng" dirty="0">
                <a:solidFill>
                  <a:srgbClr val="00B050"/>
                </a:solidFill>
                <a:latin typeface="Times New Roman" panose="02020603050405020304" pitchFamily="18" charset="0"/>
                <a:cs typeface="Times New Roman" panose="02020603050405020304" pitchFamily="18" charset="0"/>
              </a:rPr>
              <a:t>TRƯỜNG ĐẠI HỌC PHÚ YÊN</a:t>
            </a:r>
          </a:p>
          <a:p>
            <a:pPr algn="ctr"/>
            <a:r>
              <a:rPr lang="en-US" sz="2400" b="1" u="sng" dirty="0">
                <a:solidFill>
                  <a:srgbClr val="00B050"/>
                </a:solidFill>
                <a:latin typeface="Times New Roman" panose="02020603050405020304" pitchFamily="18" charset="0"/>
                <a:cs typeface="Times New Roman" panose="02020603050405020304" pitchFamily="18" charset="0"/>
              </a:rPr>
              <a:t>KHOA  KỸ THUẬT – CÔNG NGHỆ </a:t>
            </a:r>
          </a:p>
        </p:txBody>
      </p:sp>
      <p:sp>
        <p:nvSpPr>
          <p:cNvPr id="11" name="Rectangle 10"/>
          <p:cNvSpPr/>
          <p:nvPr/>
        </p:nvSpPr>
        <p:spPr>
          <a:xfrm>
            <a:off x="1594884" y="1711842"/>
            <a:ext cx="8399720" cy="1571712"/>
          </a:xfrm>
          <a:prstGeom prst="rect">
            <a:avLst/>
          </a:prstGeom>
        </p:spPr>
        <p:txBody>
          <a:bodyPr wrap="square">
            <a:spAutoFit/>
          </a:bodyPr>
          <a:lstStyle/>
          <a:p>
            <a:pPr marL="685800" indent="342900" algn="ctr">
              <a:lnSpc>
                <a:spcPct val="115000"/>
              </a:lnSpc>
              <a:spcBef>
                <a:spcPts val="375"/>
              </a:spcBef>
              <a:spcAft>
                <a:spcPts val="375"/>
              </a:spcAft>
            </a:pPr>
            <a:r>
              <a:rPr lang="en-US" sz="2400" b="1" dirty="0">
                <a:latin typeface="Times New Roman" panose="02020603050405020304" pitchFamily="18" charset="0"/>
                <a:ea typeface="Arial" panose="020B0604020202020204" pitchFamily="34" charset="0"/>
                <a:cs typeface="Times New Roman" panose="02020603050405020304" pitchFamily="18" charset="0"/>
              </a:rPr>
              <a:t>HỌC PHẦN</a:t>
            </a:r>
          </a:p>
          <a:p>
            <a:pPr marL="685800" indent="342900" algn="ctr">
              <a:lnSpc>
                <a:spcPct val="115000"/>
              </a:lnSpc>
              <a:spcBef>
                <a:spcPts val="375"/>
              </a:spcBef>
              <a:spcAft>
                <a:spcPts val="375"/>
              </a:spcAft>
            </a:pPr>
            <a:r>
              <a:rPr lang="en-US" sz="2400" b="1" dirty="0">
                <a:latin typeface="Times New Roman" panose="02020603050405020304" pitchFamily="18" charset="0"/>
                <a:ea typeface="Arial" panose="020B0604020202020204" pitchFamily="34" charset="0"/>
                <a:cs typeface="Times New Roman" panose="02020603050405020304" pitchFamily="18" charset="0"/>
              </a:rPr>
              <a:t> </a:t>
            </a:r>
            <a:r>
              <a:rPr lang="en-US" sz="2400" b="1" dirty="0" err="1">
                <a:latin typeface="Times New Roman" panose="02020603050405020304" pitchFamily="18" charset="0"/>
                <a:ea typeface="Arial" panose="020B0604020202020204" pitchFamily="34" charset="0"/>
                <a:cs typeface="Times New Roman" panose="02020603050405020304" pitchFamily="18" charset="0"/>
              </a:rPr>
              <a:t>Lập</a:t>
            </a:r>
            <a:r>
              <a:rPr lang="en-US" sz="2400" b="1" dirty="0">
                <a:latin typeface="Times New Roman" panose="02020603050405020304" pitchFamily="18" charset="0"/>
                <a:ea typeface="Arial" panose="020B0604020202020204" pitchFamily="34" charset="0"/>
                <a:cs typeface="Times New Roman" panose="02020603050405020304" pitchFamily="18" charset="0"/>
              </a:rPr>
              <a:t> </a:t>
            </a:r>
            <a:r>
              <a:rPr lang="en-US" sz="2400" b="1" dirty="0" err="1">
                <a:latin typeface="Times New Roman" panose="02020603050405020304" pitchFamily="18" charset="0"/>
                <a:ea typeface="Arial" panose="020B0604020202020204" pitchFamily="34" charset="0"/>
                <a:cs typeface="Times New Roman" panose="02020603050405020304" pitchFamily="18" charset="0"/>
              </a:rPr>
              <a:t>Trình</a:t>
            </a:r>
            <a:r>
              <a:rPr lang="en-US" sz="2400" b="1" dirty="0">
                <a:latin typeface="Times New Roman" panose="02020603050405020304" pitchFamily="18" charset="0"/>
                <a:ea typeface="Arial" panose="020B0604020202020204" pitchFamily="34" charset="0"/>
                <a:cs typeface="Times New Roman" panose="02020603050405020304" pitchFamily="18" charset="0"/>
              </a:rPr>
              <a:t> Di </a:t>
            </a:r>
            <a:r>
              <a:rPr lang="en-US" sz="2400" b="1" dirty="0" err="1">
                <a:latin typeface="Times New Roman" panose="02020603050405020304" pitchFamily="18" charset="0"/>
                <a:ea typeface="Arial" panose="020B0604020202020204" pitchFamily="34" charset="0"/>
                <a:cs typeface="Times New Roman" panose="02020603050405020304" pitchFamily="18" charset="0"/>
              </a:rPr>
              <a:t>Động</a:t>
            </a:r>
            <a:endParaRPr lang="en-US" sz="2400" b="1" dirty="0">
              <a:latin typeface="Times New Roman" panose="02020603050405020304" pitchFamily="18" charset="0"/>
              <a:ea typeface="Arial" panose="020B0604020202020204" pitchFamily="34" charset="0"/>
              <a:cs typeface="Times New Roman" panose="02020603050405020304" pitchFamily="18" charset="0"/>
            </a:endParaRPr>
          </a:p>
          <a:p>
            <a:pPr marL="685800" indent="342900" algn="ctr">
              <a:lnSpc>
                <a:spcPct val="115000"/>
              </a:lnSpc>
              <a:spcBef>
                <a:spcPts val="375"/>
              </a:spcBef>
              <a:spcAft>
                <a:spcPts val="375"/>
              </a:spcAft>
            </a:pPr>
            <a:r>
              <a:rPr lang="en-US" sz="2400" b="1" dirty="0" err="1">
                <a:latin typeface="Times New Roman" panose="02020603050405020304" pitchFamily="18" charset="0"/>
                <a:ea typeface="Arial" panose="020B0604020202020204" pitchFamily="34" charset="0"/>
                <a:cs typeface="Times New Roman" panose="02020603050405020304" pitchFamily="18" charset="0"/>
              </a:rPr>
              <a:t>Đề</a:t>
            </a:r>
            <a:r>
              <a:rPr lang="en-US" sz="2400" b="1" dirty="0">
                <a:latin typeface="Times New Roman" panose="02020603050405020304" pitchFamily="18" charset="0"/>
                <a:ea typeface="Arial" panose="020B0604020202020204" pitchFamily="34" charset="0"/>
                <a:cs typeface="Times New Roman" panose="02020603050405020304" pitchFamily="18" charset="0"/>
              </a:rPr>
              <a:t> </a:t>
            </a:r>
            <a:r>
              <a:rPr lang="en-US" sz="2400" b="1" dirty="0" err="1">
                <a:latin typeface="Times New Roman" panose="02020603050405020304" pitchFamily="18" charset="0"/>
                <a:ea typeface="Arial" panose="020B0604020202020204" pitchFamily="34" charset="0"/>
                <a:cs typeface="Times New Roman" panose="02020603050405020304" pitchFamily="18" charset="0"/>
              </a:rPr>
              <a:t>tài:ỨNG</a:t>
            </a:r>
            <a:r>
              <a:rPr lang="en-US" sz="2400" b="1" dirty="0">
                <a:latin typeface="Times New Roman" panose="02020603050405020304" pitchFamily="18" charset="0"/>
                <a:ea typeface="Arial" panose="020B0604020202020204" pitchFamily="34" charset="0"/>
                <a:cs typeface="Times New Roman" panose="02020603050405020304" pitchFamily="18" charset="0"/>
              </a:rPr>
              <a:t> DỤNG HÌNH NỀN</a:t>
            </a:r>
          </a:p>
        </p:txBody>
      </p:sp>
      <p:sp>
        <p:nvSpPr>
          <p:cNvPr id="12" name="Rectangle 11"/>
          <p:cNvSpPr/>
          <p:nvPr/>
        </p:nvSpPr>
        <p:spPr>
          <a:xfrm>
            <a:off x="6677891" y="4235611"/>
            <a:ext cx="4943494" cy="1477328"/>
          </a:xfrm>
          <a:prstGeom prst="rect">
            <a:avLst/>
          </a:prstGeom>
        </p:spPr>
        <p:txBody>
          <a:bodyPr wrap="square">
            <a:spAutoFit/>
          </a:bodyPr>
          <a:lstStyle/>
          <a:p>
            <a:r>
              <a:rPr lang="en-US" b="1" dirty="0" err="1">
                <a:latin typeface="Arial" panose="020B0604020202020204" pitchFamily="34" charset="0"/>
                <a:cs typeface="Arial" panose="020B0604020202020204" pitchFamily="34" charset="0"/>
              </a:rPr>
              <a:t>Nhóm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Sinh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Đặng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Ngọc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:Cao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Út</a:t>
            </a: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Phạm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Đình</a:t>
            </a:r>
            <a:r>
              <a:rPr lang="en-US" b="1" dirty="0">
                <a:latin typeface="Arial" panose="020B0604020202020204" pitchFamily="34" charset="0"/>
                <a:cs typeface="Arial" panose="020B0604020202020204" pitchFamily="34" charset="0"/>
              </a:rPr>
              <a:t> Du</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b="1" dirty="0" err="1">
                <a:latin typeface="Arial" panose="020B0604020202020204" pitchFamily="34" charset="0"/>
                <a:cs typeface="Arial" panose="020B0604020202020204" pitchFamily="34" charset="0"/>
              </a:rPr>
              <a:t>Lớp</a:t>
            </a:r>
            <a:r>
              <a:rPr lang="en-US" b="1" dirty="0">
                <a:latin typeface="Arial" panose="020B0604020202020204" pitchFamily="34" charset="0"/>
                <a:cs typeface="Arial" panose="020B0604020202020204" pitchFamily="34" charset="0"/>
              </a:rPr>
              <a:t>                     : DC17CTT01</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006" y="1048266"/>
            <a:ext cx="914400" cy="919871"/>
          </a:xfrm>
          <a:prstGeom prst="rect">
            <a:avLst/>
          </a:prstGeom>
        </p:spPr>
      </p:pic>
      <p:sp>
        <p:nvSpPr>
          <p:cNvPr id="6" name="TextBox 5"/>
          <p:cNvSpPr txBox="1"/>
          <p:nvPr/>
        </p:nvSpPr>
        <p:spPr>
          <a:xfrm>
            <a:off x="3135086" y="1524000"/>
            <a:ext cx="5573485" cy="923330"/>
          </a:xfrm>
          <a:prstGeom prst="rect">
            <a:avLst/>
          </a:prstGeom>
          <a:noFill/>
        </p:spPr>
        <p:txBody>
          <a:bodyPr wrap="square" rtlCol="0">
            <a:spAutoFit/>
          </a:bodyPr>
          <a:lstStyle/>
          <a:p>
            <a:pPr algn="ctr"/>
            <a:r>
              <a:rPr lang="en-US" b="1" u="sng" dirty="0">
                <a:solidFill>
                  <a:srgbClr val="00B050"/>
                </a:solidFill>
                <a:latin typeface="Times New Roman" panose="02020603050405020304" pitchFamily="18" charset="0"/>
                <a:cs typeface="Times New Roman" panose="02020603050405020304" pitchFamily="18" charset="0"/>
              </a:rPr>
              <a:t>TRƯỜNG ĐẠI HỌC PHÚ YÊN</a:t>
            </a:r>
          </a:p>
          <a:p>
            <a:pPr algn="ctr"/>
            <a:r>
              <a:rPr lang="en-US" b="1" u="sng" dirty="0">
                <a:solidFill>
                  <a:srgbClr val="00B050"/>
                </a:solidFill>
                <a:latin typeface="Times New Roman" panose="02020603050405020304" pitchFamily="18" charset="0"/>
                <a:cs typeface="Times New Roman" panose="02020603050405020304" pitchFamily="18" charset="0"/>
              </a:rPr>
              <a:t>KHOA  KỸ THUẬT – CÔNG NGHỆ </a:t>
            </a:r>
          </a:p>
          <a:p>
            <a:endParaRPr lang="en-US" dirty="0"/>
          </a:p>
        </p:txBody>
      </p:sp>
      <p:sp>
        <p:nvSpPr>
          <p:cNvPr id="10" name="TextBox 9"/>
          <p:cNvSpPr txBox="1"/>
          <p:nvPr/>
        </p:nvSpPr>
        <p:spPr>
          <a:xfrm>
            <a:off x="2229395" y="2646622"/>
            <a:ext cx="6313714" cy="1359346"/>
          </a:xfrm>
          <a:prstGeom prst="rect">
            <a:avLst/>
          </a:prstGeom>
          <a:noFill/>
        </p:spPr>
        <p:txBody>
          <a:bodyPr wrap="square" rtlCol="0">
            <a:spAutoFit/>
          </a:bodyPr>
          <a:lstStyle/>
          <a:p>
            <a:pPr marL="685800" indent="342900" algn="ctr">
              <a:lnSpc>
                <a:spcPct val="115000"/>
              </a:lnSpc>
              <a:spcBef>
                <a:spcPts val="375"/>
              </a:spcBef>
              <a:spcAft>
                <a:spcPts val="375"/>
              </a:spcAft>
            </a:pPr>
            <a:r>
              <a:rPr lang="en-US" sz="2000" b="1" dirty="0">
                <a:latin typeface="Times New Roman" panose="02020603050405020304" pitchFamily="18" charset="0"/>
                <a:ea typeface="Arial" panose="020B0604020202020204" pitchFamily="34" charset="0"/>
                <a:cs typeface="Times New Roman" panose="02020603050405020304" pitchFamily="18" charset="0"/>
              </a:rPr>
              <a:t>HỌC PHẦN</a:t>
            </a:r>
          </a:p>
          <a:p>
            <a:pPr marL="685800" indent="342900" algn="ctr">
              <a:lnSpc>
                <a:spcPct val="115000"/>
              </a:lnSpc>
              <a:spcBef>
                <a:spcPts val="375"/>
              </a:spcBef>
              <a:spcAft>
                <a:spcPts val="375"/>
              </a:spcAft>
            </a:pPr>
            <a:r>
              <a:rPr lang="en-US" sz="2000" b="1" dirty="0">
                <a:latin typeface="Times New Roman" panose="02020603050405020304" pitchFamily="18" charset="0"/>
                <a:ea typeface="Arial" panose="020B0604020202020204" pitchFamily="34" charset="0"/>
                <a:cs typeface="Times New Roman" panose="02020603050405020304" pitchFamily="18" charset="0"/>
              </a:rPr>
              <a:t> </a:t>
            </a:r>
            <a:r>
              <a:rPr lang="en-US" sz="2000" b="1" dirty="0" err="1">
                <a:latin typeface="Times New Roman" panose="02020603050405020304" pitchFamily="18" charset="0"/>
                <a:ea typeface="Arial" panose="020B0604020202020204" pitchFamily="34" charset="0"/>
                <a:cs typeface="Times New Roman" panose="02020603050405020304" pitchFamily="18" charset="0"/>
              </a:rPr>
              <a:t>Lập</a:t>
            </a:r>
            <a:r>
              <a:rPr lang="en-US" sz="2000" b="1" dirty="0">
                <a:latin typeface="Times New Roman" panose="02020603050405020304" pitchFamily="18" charset="0"/>
                <a:ea typeface="Arial" panose="020B0604020202020204" pitchFamily="34" charset="0"/>
                <a:cs typeface="Times New Roman" panose="02020603050405020304" pitchFamily="18" charset="0"/>
              </a:rPr>
              <a:t> </a:t>
            </a:r>
            <a:r>
              <a:rPr lang="en-US" sz="2000" b="1" dirty="0" err="1">
                <a:latin typeface="Times New Roman" panose="02020603050405020304" pitchFamily="18" charset="0"/>
                <a:ea typeface="Arial" panose="020B0604020202020204" pitchFamily="34" charset="0"/>
                <a:cs typeface="Times New Roman" panose="02020603050405020304" pitchFamily="18" charset="0"/>
              </a:rPr>
              <a:t>Trình</a:t>
            </a:r>
            <a:r>
              <a:rPr lang="en-US" sz="2000" b="1" dirty="0">
                <a:latin typeface="Times New Roman" panose="02020603050405020304" pitchFamily="18" charset="0"/>
                <a:ea typeface="Arial" panose="020B0604020202020204" pitchFamily="34" charset="0"/>
                <a:cs typeface="Times New Roman" panose="02020603050405020304" pitchFamily="18" charset="0"/>
              </a:rPr>
              <a:t> Di </a:t>
            </a:r>
            <a:r>
              <a:rPr lang="en-US" sz="2000" b="1" dirty="0" err="1">
                <a:latin typeface="Times New Roman" panose="02020603050405020304" pitchFamily="18" charset="0"/>
                <a:ea typeface="Arial" panose="020B0604020202020204" pitchFamily="34" charset="0"/>
                <a:cs typeface="Times New Roman" panose="02020603050405020304" pitchFamily="18" charset="0"/>
              </a:rPr>
              <a:t>Động</a:t>
            </a:r>
            <a:endParaRPr lang="en-US" sz="2000" b="1" dirty="0">
              <a:latin typeface="Times New Roman" panose="02020603050405020304" pitchFamily="18" charset="0"/>
              <a:ea typeface="Arial" panose="020B0604020202020204" pitchFamily="34" charset="0"/>
              <a:cs typeface="Times New Roman" panose="02020603050405020304" pitchFamily="18" charset="0"/>
            </a:endParaRPr>
          </a:p>
          <a:p>
            <a:pPr marL="685800" indent="342900" algn="ctr">
              <a:lnSpc>
                <a:spcPct val="115000"/>
              </a:lnSpc>
              <a:spcBef>
                <a:spcPts val="375"/>
              </a:spcBef>
              <a:spcAft>
                <a:spcPts val="375"/>
              </a:spcAft>
            </a:pPr>
            <a:r>
              <a:rPr lang="en-US" sz="2000" b="1" dirty="0" err="1">
                <a:latin typeface="Times New Roman" panose="02020603050405020304" pitchFamily="18" charset="0"/>
                <a:ea typeface="Arial" panose="020B0604020202020204" pitchFamily="34" charset="0"/>
                <a:cs typeface="Times New Roman" panose="02020603050405020304" pitchFamily="18" charset="0"/>
              </a:rPr>
              <a:t>Đề</a:t>
            </a:r>
            <a:r>
              <a:rPr lang="en-US" sz="2000" b="1" dirty="0">
                <a:latin typeface="Times New Roman" panose="02020603050405020304" pitchFamily="18" charset="0"/>
                <a:ea typeface="Arial" panose="020B0604020202020204" pitchFamily="34" charset="0"/>
                <a:cs typeface="Times New Roman" panose="02020603050405020304" pitchFamily="18" charset="0"/>
              </a:rPr>
              <a:t> </a:t>
            </a:r>
            <a:r>
              <a:rPr lang="en-US" sz="2000" b="1" dirty="0" err="1">
                <a:latin typeface="Times New Roman" panose="02020603050405020304" pitchFamily="18" charset="0"/>
                <a:ea typeface="Arial" panose="020B0604020202020204" pitchFamily="34" charset="0"/>
                <a:cs typeface="Times New Roman" panose="02020603050405020304" pitchFamily="18" charset="0"/>
              </a:rPr>
              <a:t>tài</a:t>
            </a:r>
            <a:r>
              <a:rPr lang="en-US" sz="2000" b="1" dirty="0">
                <a:latin typeface="Times New Roman" panose="02020603050405020304" pitchFamily="18" charset="0"/>
                <a:ea typeface="Arial" panose="020B0604020202020204" pitchFamily="34" charset="0"/>
                <a:cs typeface="Times New Roman" panose="02020603050405020304" pitchFamily="18" charset="0"/>
              </a:rPr>
              <a:t>: ỨNG DỤNG CÂU ĐỐ</a:t>
            </a:r>
            <a:endParaRPr lang="en-US" sz="2000" dirty="0"/>
          </a:p>
        </p:txBody>
      </p:sp>
      <p:sp>
        <p:nvSpPr>
          <p:cNvPr id="14" name="TextBox 13"/>
          <p:cNvSpPr txBox="1"/>
          <p:nvPr/>
        </p:nvSpPr>
        <p:spPr>
          <a:xfrm>
            <a:off x="7463246" y="4476206"/>
            <a:ext cx="4328260" cy="1754326"/>
          </a:xfrm>
          <a:prstGeom prst="rect">
            <a:avLst/>
          </a:prstGeom>
          <a:noFill/>
        </p:spPr>
        <p:txBody>
          <a:bodyPr wrap="square" rtlCol="0">
            <a:spAutoFit/>
          </a:bodyPr>
          <a:lstStyle/>
          <a:p>
            <a:r>
              <a:rPr lang="en-US" b="1" dirty="0" err="1">
                <a:latin typeface="Arial" panose="020B0604020202020204" pitchFamily="34" charset="0"/>
                <a:cs typeface="Arial" panose="020B0604020202020204" pitchFamily="34" charset="0"/>
              </a:rPr>
              <a:t>Nhóm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Sinh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Đặng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Ngọc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:Cao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Út</a:t>
            </a: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Phạm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Đình</a:t>
            </a:r>
            <a:r>
              <a:rPr lang="en-US" b="1" dirty="0">
                <a:latin typeface="Arial" panose="020B0604020202020204" pitchFamily="34" charset="0"/>
                <a:cs typeface="Arial" panose="020B0604020202020204" pitchFamily="34" charset="0"/>
              </a:rPr>
              <a:t> Du</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b="1" dirty="0" err="1">
                <a:latin typeface="Arial" panose="020B0604020202020204" pitchFamily="34" charset="0"/>
                <a:cs typeface="Arial" panose="020B0604020202020204" pitchFamily="34" charset="0"/>
              </a:rPr>
              <a:t>Lớp</a:t>
            </a:r>
            <a:r>
              <a:rPr lang="en-US" b="1" dirty="0">
                <a:latin typeface="Arial" panose="020B0604020202020204" pitchFamily="34" charset="0"/>
                <a:cs typeface="Arial" panose="020B0604020202020204" pitchFamily="34" charset="0"/>
              </a:rPr>
              <a:t>                     : DC17CTT01</a:t>
            </a:r>
          </a:p>
          <a:p>
            <a:endParaRPr lang="en-US" dirty="0"/>
          </a:p>
        </p:txBody>
      </p:sp>
    </p:spTree>
    <p:extLst>
      <p:ext uri="{BB962C8B-B14F-4D97-AF65-F5344CB8AC3E}">
        <p14:creationId xmlns:p14="http://schemas.microsoft.com/office/powerpoint/2010/main" val="6136946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err="1">
                <a:latin typeface="Times New Roman" panose="02020603050405020304" pitchFamily="18" charset="0"/>
                <a:cs typeface="Times New Roman" panose="02020603050405020304" pitchFamily="18" charset="0"/>
              </a:rPr>
              <a:t>Giao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diện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hiển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thị</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quả</a:t>
            </a:r>
            <a:endParaRPr lang="en-US"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4380411" y="1140187"/>
            <a:ext cx="4023360" cy="4981939"/>
          </a:xfrm>
          <a:prstGeom prst="rect">
            <a:avLst/>
          </a:prstGeom>
        </p:spPr>
      </p:pic>
      <p:sp>
        <p:nvSpPr>
          <p:cNvPr id="5" name="TextBox 4"/>
          <p:cNvSpPr txBox="1"/>
          <p:nvPr/>
        </p:nvSpPr>
        <p:spPr>
          <a:xfrm>
            <a:off x="5312229" y="6268871"/>
            <a:ext cx="3483428" cy="400110"/>
          </a:xfrm>
          <a:prstGeom prst="rect">
            <a:avLst/>
          </a:prstGeom>
          <a:noFill/>
        </p:spPr>
        <p:txBody>
          <a:bodyPr wrap="square" rtlCol="0">
            <a:spAutoFit/>
          </a:bodyPr>
          <a:lstStyle/>
          <a:p>
            <a:r>
              <a:rPr lang="en-US" sz="2000" i="1" dirty="0" err="1">
                <a:latin typeface="Times New Roman" panose="02020603050405020304" pitchFamily="18" charset="0"/>
                <a:cs typeface="Times New Roman" panose="02020603050405020304" pitchFamily="18" charset="0"/>
              </a:rPr>
              <a:t>Giao</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diện</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kết</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quả</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43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418" y="110836"/>
            <a:ext cx="11083637" cy="6505260"/>
          </a:xfrm>
          <a:prstGeom prst="rect">
            <a:avLst/>
          </a:prstGeom>
        </p:spPr>
      </p:pic>
    </p:spTree>
    <p:extLst>
      <p:ext uri="{BB962C8B-B14F-4D97-AF65-F5344CB8AC3E}">
        <p14:creationId xmlns:p14="http://schemas.microsoft.com/office/powerpoint/2010/main" val="131694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0240" y="1358205"/>
            <a:ext cx="4101738" cy="399030"/>
          </a:xfrm>
        </p:spPr>
        <p:txBody>
          <a:bodyPr>
            <a:noAutofit/>
          </a:bodyPr>
          <a:lstStyle/>
          <a:p>
            <a:pPr marL="342900" indent="-342900">
              <a:buFont typeface="Arial" panose="020B0604020202020204" pitchFamily="34" charset="0"/>
              <a:buChar char="•"/>
            </a:pPr>
            <a:r>
              <a:rPr lang="en-US" sz="2400" dirty="0">
                <a:solidFill>
                  <a:schemeClr val="accent1"/>
                </a:solidFill>
                <a:latin typeface="Times New Roman" panose="02020603050405020304" pitchFamily="18" charset="0"/>
                <a:cs typeface="Times New Roman" panose="02020603050405020304" pitchFamily="18" charset="0"/>
              </a:rPr>
              <a:t>LÝ DO CHỌN ĐỀ TÀI</a:t>
            </a:r>
          </a:p>
        </p:txBody>
      </p:sp>
      <p:sp>
        <p:nvSpPr>
          <p:cNvPr id="3" name="Content Placeholder 2"/>
          <p:cNvSpPr>
            <a:spLocks noGrp="1"/>
          </p:cNvSpPr>
          <p:nvPr>
            <p:ph idx="1"/>
          </p:nvPr>
        </p:nvSpPr>
        <p:spPr>
          <a:xfrm>
            <a:off x="677334" y="5860869"/>
            <a:ext cx="8596668" cy="180494"/>
          </a:xfrm>
        </p:spPr>
        <p:txBody>
          <a:bodyPr>
            <a:normAutofit fontScale="40000" lnSpcReduction="20000"/>
          </a:bodyPr>
          <a:lstStyle/>
          <a:p>
            <a:endParaRPr lang="en-US" dirty="0"/>
          </a:p>
        </p:txBody>
      </p:sp>
      <p:sp>
        <p:nvSpPr>
          <p:cNvPr id="4" name="Rectangle 3"/>
          <p:cNvSpPr/>
          <p:nvPr/>
        </p:nvSpPr>
        <p:spPr>
          <a:xfrm>
            <a:off x="1079863" y="2534194"/>
            <a:ext cx="2211977" cy="8969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NỘI DUNG</a:t>
            </a:r>
          </a:p>
        </p:txBody>
      </p:sp>
      <p:sp>
        <p:nvSpPr>
          <p:cNvPr id="13" name="TextBox 12"/>
          <p:cNvSpPr txBox="1"/>
          <p:nvPr/>
        </p:nvSpPr>
        <p:spPr>
          <a:xfrm>
            <a:off x="5730241" y="3171596"/>
            <a:ext cx="517289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1"/>
                </a:solidFill>
                <a:latin typeface="Times New Roman" panose="02020603050405020304" pitchFamily="18" charset="0"/>
                <a:cs typeface="Times New Roman" panose="02020603050405020304" pitchFamily="18" charset="0"/>
              </a:rPr>
              <a:t>ỨNG DỤNG APP CÂU ĐỐ</a:t>
            </a:r>
          </a:p>
        </p:txBody>
      </p:sp>
      <p:sp>
        <p:nvSpPr>
          <p:cNvPr id="5" name="TextBox 4"/>
          <p:cNvSpPr txBox="1"/>
          <p:nvPr/>
        </p:nvSpPr>
        <p:spPr>
          <a:xfrm>
            <a:off x="5730240" y="2534194"/>
            <a:ext cx="36576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C00000"/>
                </a:solidFill>
                <a:latin typeface="Times New Roman" panose="02020603050405020304" pitchFamily="18" charset="0"/>
                <a:cs typeface="Times New Roman" panose="02020603050405020304" pitchFamily="18" charset="0"/>
              </a:rPr>
              <a:t>GIỚI THIÊU FLUTTER</a:t>
            </a:r>
          </a:p>
        </p:txBody>
      </p:sp>
      <p:sp>
        <p:nvSpPr>
          <p:cNvPr id="6" name="TextBox 5"/>
          <p:cNvSpPr txBox="1"/>
          <p:nvPr/>
        </p:nvSpPr>
        <p:spPr>
          <a:xfrm>
            <a:off x="5730240" y="1619794"/>
            <a:ext cx="4737463" cy="73866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2400" dirty="0">
                <a:solidFill>
                  <a:srgbClr val="C00000"/>
                </a:solidFill>
                <a:latin typeface="Times New Roman" panose="02020603050405020304" pitchFamily="18" charset="0"/>
                <a:cs typeface="Times New Roman" panose="02020603050405020304" pitchFamily="18" charset="0"/>
              </a:rPr>
              <a:t>MỤC ĐÍCH CỦA ỨNG DỤNG</a:t>
            </a:r>
          </a:p>
        </p:txBody>
      </p:sp>
    </p:spTree>
    <p:extLst>
      <p:ext uri="{BB962C8B-B14F-4D97-AF65-F5344CB8AC3E}">
        <p14:creationId xmlns:p14="http://schemas.microsoft.com/office/powerpoint/2010/main" val="401027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5623" y="2629988"/>
            <a:ext cx="3884023" cy="461665"/>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LÝ DO CHỌN ĐỀ TÀI</a:t>
            </a:r>
            <a:endParaRPr lang="en-US" sz="2400" dirty="0"/>
          </a:p>
        </p:txBody>
      </p:sp>
      <p:sp>
        <p:nvSpPr>
          <p:cNvPr id="7" name="TextBox 6"/>
          <p:cNvSpPr txBox="1"/>
          <p:nvPr/>
        </p:nvSpPr>
        <p:spPr>
          <a:xfrm>
            <a:off x="4789714" y="1175657"/>
            <a:ext cx="6888480" cy="4370427"/>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Ứng dụng trắc nghiệm đơn giản có một tập hợp các câu hỏi và khi mở ra sẽ hiển thị cho người dùng một loạt các câu hỏi để thực hiện. Ứng dụng thân thiện với người dùng và người chơi cực kỳ dễ sử dụng và tương tác trong khi họ trả lời các câu hỏi trắc nghiệm. Với những câu hỏi ngắn đa dạng về các thể loại, đề tài cung cấp cho người dùng lượng kiến thức hữu ích. Người dùng hoàn toàn tạo dựng nên bộ câu hỏi và mở ra cuộc thi giữa các thành viên hay các đối tượng mà bạn đang muốn truyền tải kiến thức.</a:t>
            </a:r>
          </a:p>
          <a:p>
            <a:pPr marL="342900" indent="-34290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Vì vậy, chúng em xin đưa ra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vi-VN" sz="2000" dirty="0">
                <a:latin typeface="Times New Roman" panose="02020603050405020304" pitchFamily="18" charset="0"/>
                <a:cs typeface="Times New Roman" panose="02020603050405020304" pitchFamily="18" charset="0"/>
              </a:rPr>
              <a:t> “Xây dựng ứng dụng câu đố”. Với mục đích hệ thống lập trình câu hỏi đơn giản, nền tảng thân thiện, dễ sử dụng, </a:t>
            </a:r>
            <a:r>
              <a:rPr lang="en-US" sz="2000" dirty="0" err="1">
                <a:latin typeface="Times New Roman" panose="02020603050405020304" pitchFamily="18" charset="0"/>
                <a:cs typeface="Times New Roman" panose="02020603050405020304" pitchFamily="18" charset="0"/>
              </a:rPr>
              <a:t>thân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người dùng, hoàn toàn miễn phí.</a:t>
            </a:r>
          </a:p>
          <a:p>
            <a:endParaRPr lang="en-US" dirty="0"/>
          </a:p>
        </p:txBody>
      </p:sp>
    </p:spTree>
    <p:extLst>
      <p:ext uri="{BB962C8B-B14F-4D97-AF65-F5344CB8AC3E}">
        <p14:creationId xmlns:p14="http://schemas.microsoft.com/office/powerpoint/2010/main" val="206466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83771" y="2569029"/>
            <a:ext cx="4336869" cy="738664"/>
          </a:xfrm>
          <a:prstGeom prst="rect">
            <a:avLst/>
          </a:prstGeom>
          <a:noFill/>
        </p:spPr>
        <p:txBody>
          <a:bodyPr wrap="squar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MỤC ĐÍCH CỦA ỨNG DỤNG</a:t>
            </a:r>
          </a:p>
          <a:p>
            <a:endParaRPr lang="en-US" dirty="0"/>
          </a:p>
        </p:txBody>
      </p:sp>
      <p:sp>
        <p:nvSpPr>
          <p:cNvPr id="8" name="TextBox 7"/>
          <p:cNvSpPr txBox="1"/>
          <p:nvPr/>
        </p:nvSpPr>
        <p:spPr>
          <a:xfrm>
            <a:off x="5120640" y="1097279"/>
            <a:ext cx="6670766" cy="3477875"/>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app </a:t>
            </a:r>
            <a:r>
              <a:rPr lang="en-US" sz="2000" dirty="0" err="1">
                <a:latin typeface="Times New Roman" panose="02020603050405020304" pitchFamily="18" charset="0"/>
                <a:cs typeface="Times New Roman" panose="02020603050405020304" pitchFamily="18" charset="0"/>
              </a:rPr>
              <a:t>câu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giúp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tòi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hỏi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riêng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trắc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vui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phí</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78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2338"/>
          </a:xfrm>
        </p:spPr>
        <p:txBody>
          <a:bodyPr>
            <a:normAutofit fontScale="90000"/>
          </a:bodyPr>
          <a:lstStyle/>
          <a:p>
            <a:pPr algn="ct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Flutter</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4" y="1453663"/>
            <a:ext cx="11284294" cy="4883342"/>
          </a:xfrm>
        </p:spPr>
        <p:txBody>
          <a:bodyPr/>
          <a:lstStyle/>
          <a:p>
            <a:pPr marL="0" indent="0" algn="just">
              <a:buNone/>
            </a:pPr>
            <a:r>
              <a:rPr lang="en-US" sz="2400" b="1" dirty="0">
                <a:latin typeface="Times New Roman" pitchFamily="18" charset="0"/>
                <a:cs typeface="Times New Roman" pitchFamily="18" charset="0"/>
              </a:rPr>
              <a:t> 1. Flutter </a:t>
            </a:r>
            <a:r>
              <a:rPr lang="en-US" sz="2400" b="1" dirty="0" err="1">
                <a:latin typeface="Times New Roman" pitchFamily="18" charset="0"/>
                <a:cs typeface="Times New Roman" pitchFamily="18" charset="0"/>
              </a:rPr>
              <a:t>là</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gì</a:t>
            </a:r>
            <a:r>
              <a:rPr lang="en-US" sz="2400" b="1" dirty="0">
                <a:latin typeface="Times New Roman" pitchFamily="18" charset="0"/>
                <a:cs typeface="Times New Roman" pitchFamily="18" charset="0"/>
              </a:rPr>
              <a:t>?</a:t>
            </a:r>
          </a:p>
        </p:txBody>
      </p:sp>
      <p:pic>
        <p:nvPicPr>
          <p:cNvPr id="9" name="Picture 8"/>
          <p:cNvPicPr>
            <a:picLocks noChangeAspect="1"/>
          </p:cNvPicPr>
          <p:nvPr/>
        </p:nvPicPr>
        <p:blipFill>
          <a:blip r:embed="rId2"/>
          <a:stretch>
            <a:fillRect/>
          </a:stretch>
        </p:blipFill>
        <p:spPr>
          <a:xfrm>
            <a:off x="5599431" y="1305878"/>
            <a:ext cx="6592569" cy="4900957"/>
          </a:xfrm>
          <a:prstGeom prst="rect">
            <a:avLst/>
          </a:prstGeom>
        </p:spPr>
      </p:pic>
      <p:sp>
        <p:nvSpPr>
          <p:cNvPr id="10" name="TextBox 9"/>
          <p:cNvSpPr txBox="1"/>
          <p:nvPr/>
        </p:nvSpPr>
        <p:spPr>
          <a:xfrm>
            <a:off x="677334" y="1958986"/>
            <a:ext cx="4744411"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Flutter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iOS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Android do Google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Google </a:t>
            </a:r>
            <a:r>
              <a:rPr lang="en-US" sz="2000" dirty="0" err="1">
                <a:latin typeface="Times New Roman" panose="02020603050405020304" pitchFamily="18" charset="0"/>
                <a:cs typeface="Times New Roman" panose="02020603050405020304" pitchFamily="18" charset="0"/>
              </a:rPr>
              <a:t>giúp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đẹp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mắt</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Flutter </a:t>
            </a:r>
            <a:r>
              <a:rPr lang="en-US" sz="2000" dirty="0" err="1">
                <a:solidFill>
                  <a:srgbClr val="000000"/>
                </a:solidFill>
                <a:effectLst/>
                <a:latin typeface="Times New Roman" panose="02020603050405020304" pitchFamily="18" charset="0"/>
                <a:ea typeface="Times New Roman" panose="02020603050405020304" pitchFamily="18" charset="0"/>
              </a:rPr>
              <a:t>sử</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dụng</a:t>
            </a:r>
            <a:r>
              <a:rPr lang="en-US" sz="2000" dirty="0">
                <a:solidFill>
                  <a:srgbClr val="000000"/>
                </a:solidFill>
                <a:effectLst/>
                <a:latin typeface="Times New Roman" panose="02020603050405020304" pitchFamily="18" charset="0"/>
                <a:ea typeface="Times New Roman" panose="02020603050405020304" pitchFamily="18" charset="0"/>
              </a:rPr>
              <a:t> Dart, </a:t>
            </a:r>
            <a:r>
              <a:rPr lang="en-US" sz="2000" dirty="0" err="1">
                <a:solidFill>
                  <a:srgbClr val="000000"/>
                </a:solidFill>
                <a:effectLst/>
                <a:latin typeface="Times New Roman" panose="02020603050405020304" pitchFamily="18" charset="0"/>
                <a:ea typeface="Times New Roman" panose="02020603050405020304" pitchFamily="18" charset="0"/>
              </a:rPr>
              <a:t>một</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ngôn</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ngữ</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nhanh</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hướng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đối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tượng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với</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nhiều</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tính</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năng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hữu</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ích</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như</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mixin</a:t>
            </a:r>
            <a:r>
              <a:rPr lang="en-US" sz="2000" dirty="0">
                <a:solidFill>
                  <a:srgbClr val="000000"/>
                </a:solidFill>
                <a:effectLst/>
                <a:latin typeface="Times New Roman" panose="02020603050405020304" pitchFamily="18" charset="0"/>
                <a:ea typeface="Times New Roman" panose="02020603050405020304" pitchFamily="18" charset="0"/>
              </a:rPr>
              <a:t>, generic, isolate, </a:t>
            </a:r>
            <a:r>
              <a:rPr lang="en-US" sz="2000" dirty="0" err="1">
                <a:solidFill>
                  <a:srgbClr val="000000"/>
                </a:solidFill>
                <a:effectLst/>
                <a:latin typeface="Times New Roman" panose="02020603050405020304" pitchFamily="18" charset="0"/>
                <a:ea typeface="Times New Roman" panose="02020603050405020304" pitchFamily="18" charset="0"/>
              </a:rPr>
              <a:t>và</a:t>
            </a:r>
            <a:r>
              <a:rPr lang="en-US" sz="2000" dirty="0">
                <a:solidFill>
                  <a:srgbClr val="000000"/>
                </a:solidFill>
                <a:effectLst/>
                <a:latin typeface="Times New Roman" panose="02020603050405020304" pitchFamily="18" charset="0"/>
                <a:ea typeface="Times New Roman" panose="02020603050405020304" pitchFamily="18" charset="0"/>
              </a:rPr>
              <a:t> static type.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Flutter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code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sẵn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2804946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2658344" cy="804096"/>
          </a:xfrm>
        </p:spPr>
        <p:txBody>
          <a:bodyPr>
            <a:normAutofit/>
          </a:bodyPr>
          <a:lstStyle/>
          <a:p>
            <a:r>
              <a:rPr lang="en-US" sz="2000" dirty="0" err="1">
                <a:latin typeface="Times New Roman" panose="02020603050405020304" pitchFamily="18" charset="0"/>
                <a:cs typeface="Times New Roman" panose="02020603050405020304" pitchFamily="18" charset="0"/>
              </a:rPr>
              <a:t>Ngôn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ngữ</a:t>
            </a:r>
            <a:r>
              <a:rPr lang="en-US" sz="2000" dirty="0">
                <a:latin typeface="Times New Roman" panose="02020603050405020304" pitchFamily="18" charset="0"/>
                <a:cs typeface="Times New Roman" panose="02020603050405020304" pitchFamily="18" charset="0"/>
              </a:rPr>
              <a:t> DART</a:t>
            </a:r>
          </a:p>
        </p:txBody>
      </p:sp>
      <p:pic>
        <p:nvPicPr>
          <p:cNvPr id="4" name="Content Placeholder 3" descr="dart"/>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684801" y="1201783"/>
            <a:ext cx="3199428" cy="1672046"/>
          </a:xfrm>
          <a:prstGeom prst="rect">
            <a:avLst/>
          </a:prstGeom>
          <a:noFill/>
          <a:ln>
            <a:noFill/>
          </a:ln>
        </p:spPr>
      </p:pic>
      <p:sp>
        <p:nvSpPr>
          <p:cNvPr id="5" name="TextBox 4"/>
          <p:cNvSpPr txBox="1"/>
          <p:nvPr/>
        </p:nvSpPr>
        <p:spPr>
          <a:xfrm>
            <a:off x="304800" y="1854926"/>
            <a:ext cx="6183086" cy="2246769"/>
          </a:xfrm>
          <a:prstGeom prst="rect">
            <a:avLst/>
          </a:prstGeom>
          <a:noFill/>
        </p:spPr>
        <p:txBody>
          <a:bodyPr wrap="square" rtlCol="0">
            <a:spAutoFit/>
          </a:bodyPr>
          <a:lstStyle/>
          <a:p>
            <a:r>
              <a:rPr lang="vi-VN" sz="2000" dirty="0">
                <a:latin typeface="Times New Roman" panose="02020603050405020304" pitchFamily="18" charset="0"/>
                <a:cs typeface="Times New Roman" panose="02020603050405020304" pitchFamily="18" charset="0"/>
              </a:rPr>
              <a:t>Dart là ngôn ngữ lập trình dạng hướng đối tượng. Cũng là một ngôn ngữ viết ở một lần dùng ở nhiều nơi nhưng khác với Java, Dart thay vì tạo ra những môi trường trung gian giữa code thực thi và môi trường thiết bị thì Dart sử dụng những trình biên dịch khác nhau để biên dịch ra mã máy tương ứng. Hiện tại Dart đang hỗ trợ để tạo ra những ứng dụng trên iOS, Android, Fuchsia và Web.</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32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624" y="609600"/>
            <a:ext cx="3936274" cy="840377"/>
          </a:xfrm>
        </p:spPr>
        <p:txBody>
          <a:bodyPr>
            <a:normAutofit fontScale="90000"/>
          </a:bodyPr>
          <a:lstStyle/>
          <a:p>
            <a:r>
              <a:rPr lang="en-US" b="1" dirty="0"/>
              <a:t>. </a:t>
            </a:r>
            <a:r>
              <a:rPr lang="en-US" sz="2200" b="1" dirty="0">
                <a:latin typeface="Times New Roman" panose="02020603050405020304" pitchFamily="18" charset="0"/>
                <a:cs typeface="Times New Roman" panose="02020603050405020304" pitchFamily="18" charset="0"/>
              </a:rPr>
              <a:t>Firebase </a:t>
            </a:r>
            <a:r>
              <a:rPr lang="en-US" sz="2200" b="1" dirty="0" err="1">
                <a:latin typeface="Times New Roman" panose="02020603050405020304" pitchFamily="18" charset="0"/>
                <a:cs typeface="Times New Roman" panose="02020603050405020304" pitchFamily="18" charset="0"/>
              </a:rPr>
              <a:t>Realtime</a:t>
            </a:r>
            <a:br>
              <a:rPr lang="en-US" b="1" dirty="0"/>
            </a:br>
            <a:endParaRPr lang="en-US" dirty="0"/>
          </a:p>
        </p:txBody>
      </p:sp>
      <p:sp>
        <p:nvSpPr>
          <p:cNvPr id="3" name="Content Placeholder 2"/>
          <p:cNvSpPr>
            <a:spLocks noGrp="1"/>
          </p:cNvSpPr>
          <p:nvPr>
            <p:ph idx="1"/>
          </p:nvPr>
        </p:nvSpPr>
        <p:spPr>
          <a:xfrm>
            <a:off x="494454" y="1298440"/>
            <a:ext cx="5418666" cy="3665446"/>
          </a:xfrm>
        </p:spPr>
        <p:txBody>
          <a:bodyPr>
            <a:noAutofit/>
          </a:bodyPr>
          <a:lstStyle/>
          <a:p>
            <a:r>
              <a:rPr lang="vi-VN" sz="2000" dirty="0">
                <a:latin typeface="Times New Roman" panose="02020603050405020304" pitchFamily="18" charset="0"/>
                <a:cs typeface="Times New Roman" panose="02020603050405020304" pitchFamily="18" charset="0"/>
              </a:rPr>
              <a:t>Firebase là một dịch vụ hệ thống backend được Google cung cấp sẵn cho ứng dụng Mobile, với Firebase có thể rút ngắn thời gian phát triển, triển khai và thời gian mở rộng quy mô của ứng dụng mobile mình đang phát triển. Hỗ trợ cả 2 nền tảng Android và IOS, Firebase mạnh mẽ, đa năng, bảo mật và là dịch vụ cần thiết đầu tiên để xây dưng ứng dụng với hàng triệu người sử dụng</a:t>
            </a:r>
            <a:endParaRPr lang="en-US" sz="2000" dirty="0">
              <a:latin typeface="Times New Roman" panose="02020603050405020304" pitchFamily="18" charset="0"/>
              <a:cs typeface="Times New Roman" panose="02020603050405020304" pitchFamily="18" charset="0"/>
            </a:endParaRPr>
          </a:p>
        </p:txBody>
      </p:sp>
      <p:pic>
        <p:nvPicPr>
          <p:cNvPr id="4" name="Picture 3" descr="firebas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7885" y="726076"/>
            <a:ext cx="3779520" cy="1773283"/>
          </a:xfrm>
          <a:prstGeom prst="rect">
            <a:avLst/>
          </a:prstGeom>
          <a:noFill/>
          <a:ln>
            <a:noFill/>
          </a:ln>
        </p:spPr>
      </p:pic>
    </p:spTree>
    <p:extLst>
      <p:ext uri="{BB962C8B-B14F-4D97-AF65-F5344CB8AC3E}">
        <p14:creationId xmlns:p14="http://schemas.microsoft.com/office/powerpoint/2010/main" val="50710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846" y="609600"/>
            <a:ext cx="7297155" cy="1320800"/>
          </a:xfrm>
        </p:spPr>
        <p:txBody>
          <a:bodyPr>
            <a:normAutofit/>
          </a:bodyPr>
          <a:lstStyle/>
          <a:p>
            <a:pPr algn="ctr"/>
            <a:r>
              <a:rPr lang="vi-VN" sz="2400" dirty="0">
                <a:latin typeface="Times New Roman" panose="02020603050405020304" pitchFamily="18" charset="0"/>
                <a:cs typeface="Times New Roman" panose="02020603050405020304" pitchFamily="18" charset="0"/>
              </a:rPr>
              <a:t>CHƯƠNG TRÌNH DEMO APP CÂU ĐỐ</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0561" y="1079863"/>
            <a:ext cx="10834052" cy="4831359"/>
          </a:xfrm>
        </p:spPr>
        <p:txBody>
          <a:bodyPr/>
          <a:lstStyle/>
          <a:p>
            <a:r>
              <a:rPr lang="en-US" b="1" dirty="0"/>
              <a:t>1. </a:t>
            </a:r>
            <a:r>
              <a:rPr lang="en-US" b="1" dirty="0" err="1"/>
              <a:t>Giao</a:t>
            </a:r>
            <a:r>
              <a:rPr lang="en-US" b="1" dirty="0"/>
              <a:t> </a:t>
            </a:r>
            <a:r>
              <a:rPr lang="en-US" b="1" dirty="0" err="1"/>
              <a:t>diện</a:t>
            </a:r>
            <a:r>
              <a:rPr lang="en-US" b="1" dirty="0"/>
              <a:t> </a:t>
            </a:r>
            <a:r>
              <a:rPr lang="en-US" b="1" dirty="0" err="1"/>
              <a:t>trang</a:t>
            </a:r>
            <a:r>
              <a:rPr lang="en-US" b="1" dirty="0"/>
              <a:t> </a:t>
            </a:r>
            <a:r>
              <a:rPr lang="en-US" b="1" dirty="0" err="1"/>
              <a:t>chủ</a:t>
            </a:r>
            <a:endParaRPr lang="en-US" b="1" dirty="0"/>
          </a:p>
          <a:p>
            <a:r>
              <a:rPr lang="en-US" dirty="0" err="1"/>
              <a:t>Khi</a:t>
            </a:r>
            <a:r>
              <a:rPr lang="en-US" dirty="0"/>
              <a:t> </a:t>
            </a:r>
            <a:r>
              <a:rPr lang="en-US" dirty="0" err="1"/>
              <a:t>vào</a:t>
            </a:r>
            <a:r>
              <a:rPr lang="en-US" dirty="0"/>
              <a:t> app </a:t>
            </a:r>
            <a:r>
              <a:rPr lang="en-US" dirty="0" err="1"/>
              <a:t>câu</a:t>
            </a:r>
            <a:r>
              <a:rPr lang="en-US" dirty="0"/>
              <a:t> </a:t>
            </a:r>
            <a:r>
              <a:rPr lang="en-US" dirty="0" err="1"/>
              <a:t>đố</a:t>
            </a:r>
            <a:r>
              <a:rPr lang="en-US" dirty="0"/>
              <a:t> </a:t>
            </a:r>
            <a:r>
              <a:rPr lang="en-US" dirty="0" err="1"/>
              <a:t>xuất</a:t>
            </a:r>
            <a:r>
              <a:rPr lang="en-US" dirty="0"/>
              <a:t> </a:t>
            </a:r>
            <a:r>
              <a:rPr lang="en-US" dirty="0" err="1"/>
              <a:t>hiện</a:t>
            </a:r>
            <a:r>
              <a:rPr lang="en-US" dirty="0"/>
              <a:t> </a:t>
            </a:r>
            <a:r>
              <a:rPr lang="en-US" dirty="0" err="1"/>
              <a:t>trang</a:t>
            </a:r>
            <a:r>
              <a:rPr lang="en-US" dirty="0"/>
              <a:t> </a:t>
            </a:r>
            <a:r>
              <a:rPr lang="en-US" dirty="0" err="1"/>
              <a:t>chủ</a:t>
            </a:r>
            <a:endParaRPr lang="en-US" dirty="0"/>
          </a:p>
          <a:p>
            <a:endParaRPr lang="en-US" dirty="0"/>
          </a:p>
        </p:txBody>
      </p:sp>
      <p:pic>
        <p:nvPicPr>
          <p:cNvPr id="4" name="Picture 3"/>
          <p:cNvPicPr>
            <a:picLocks noChangeAspect="1"/>
          </p:cNvPicPr>
          <p:nvPr/>
        </p:nvPicPr>
        <p:blipFill>
          <a:blip r:embed="rId2"/>
          <a:stretch>
            <a:fillRect/>
          </a:stretch>
        </p:blipFill>
        <p:spPr>
          <a:xfrm>
            <a:off x="5625423" y="1195464"/>
            <a:ext cx="4582164" cy="4600155"/>
          </a:xfrm>
          <a:prstGeom prst="rect">
            <a:avLst/>
          </a:prstGeom>
        </p:spPr>
      </p:pic>
      <p:sp>
        <p:nvSpPr>
          <p:cNvPr id="5" name="TextBox 4"/>
          <p:cNvSpPr txBox="1"/>
          <p:nvPr/>
        </p:nvSpPr>
        <p:spPr>
          <a:xfrm>
            <a:off x="6087587" y="6061166"/>
            <a:ext cx="3883727" cy="369332"/>
          </a:xfrm>
          <a:prstGeom prst="rect">
            <a:avLst/>
          </a:prstGeom>
          <a:noFill/>
        </p:spPr>
        <p:txBody>
          <a:bodyPr wrap="square" rtlCol="0">
            <a:spAutoFit/>
          </a:bodyPr>
          <a:lstStyle/>
          <a:p>
            <a:pPr algn="ctr"/>
            <a:r>
              <a:rPr lang="en-US" dirty="0" err="1"/>
              <a:t>Giao</a:t>
            </a:r>
            <a:r>
              <a:rPr lang="en-US" dirty="0"/>
              <a:t> </a:t>
            </a:r>
            <a:r>
              <a:rPr lang="en-US" dirty="0" err="1"/>
              <a:t>diện</a:t>
            </a:r>
            <a:r>
              <a:rPr lang="en-US" dirty="0"/>
              <a:t> </a:t>
            </a:r>
            <a:r>
              <a:rPr lang="en-US" dirty="0" err="1"/>
              <a:t>trang</a:t>
            </a:r>
            <a:r>
              <a:rPr lang="en-US" dirty="0"/>
              <a:t> </a:t>
            </a:r>
            <a:r>
              <a:rPr lang="en-US" dirty="0" err="1"/>
              <a:t>chủ</a:t>
            </a:r>
            <a:endParaRPr lang="en-US" dirty="0"/>
          </a:p>
        </p:txBody>
      </p:sp>
    </p:spTree>
    <p:extLst>
      <p:ext uri="{BB962C8B-B14F-4D97-AF65-F5344CB8AC3E}">
        <p14:creationId xmlns:p14="http://schemas.microsoft.com/office/powerpoint/2010/main" val="216273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635" y="624110"/>
            <a:ext cx="6723016" cy="1280890"/>
          </a:xfrm>
        </p:spPr>
        <p:txBody>
          <a:bodyPr/>
          <a:lstStyle/>
          <a:p>
            <a:r>
              <a:rPr lang="en-US" sz="2400" b="1" dirty="0" err="1">
                <a:latin typeface="Times New Roman" panose="02020603050405020304" pitchFamily="18" charset="0"/>
                <a:cs typeface="Times New Roman" panose="02020603050405020304" pitchFamily="18" charset="0"/>
              </a:rPr>
              <a:t>Giao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diện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hiển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thị</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câu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hỏi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câu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lời</a:t>
            </a:r>
            <a:r>
              <a:rPr lang="en-US" sz="2400" b="1" dirty="0">
                <a:latin typeface="Times New Roman" panose="02020603050405020304" pitchFamily="18" charset="0"/>
                <a:cs typeface="Times New Roman" panose="02020603050405020304" pitchFamily="18" charset="0"/>
              </a:rPr>
              <a:t> </a:t>
            </a:r>
            <a:br>
              <a:rPr lang="en-US" b="1" dirty="0"/>
            </a:br>
            <a:endParaRPr lang="en-US" dirty="0"/>
          </a:p>
        </p:txBody>
      </p:sp>
      <p:pic>
        <p:nvPicPr>
          <p:cNvPr id="4" name="Content Placeholder 3"/>
          <p:cNvPicPr>
            <a:picLocks noGrp="1"/>
          </p:cNvPicPr>
          <p:nvPr>
            <p:ph idx="1"/>
          </p:nvPr>
        </p:nvPicPr>
        <p:blipFill>
          <a:blip r:embed="rId2"/>
          <a:stretch>
            <a:fillRect/>
          </a:stretch>
        </p:blipFill>
        <p:spPr>
          <a:xfrm>
            <a:off x="3500846" y="1118869"/>
            <a:ext cx="4706339" cy="4855211"/>
          </a:xfrm>
          <a:prstGeom prst="rect">
            <a:avLst/>
          </a:prstGeom>
        </p:spPr>
      </p:pic>
      <p:sp>
        <p:nvSpPr>
          <p:cNvPr id="6" name="TextBox 5"/>
          <p:cNvSpPr txBox="1"/>
          <p:nvPr/>
        </p:nvSpPr>
        <p:spPr>
          <a:xfrm>
            <a:off x="4371703" y="6097877"/>
            <a:ext cx="3457303" cy="369332"/>
          </a:xfrm>
          <a:prstGeom prst="rect">
            <a:avLst/>
          </a:prstGeom>
          <a:noFill/>
        </p:spPr>
        <p:txBody>
          <a:bodyPr wrap="square" rtlCol="0">
            <a:spAutoFit/>
          </a:bodyPr>
          <a:lstStyle/>
          <a:p>
            <a:r>
              <a:rPr lang="en-US" dirty="0" err="1"/>
              <a:t>Giao</a:t>
            </a:r>
            <a:r>
              <a:rPr lang="en-US" dirty="0"/>
              <a:t> </a:t>
            </a:r>
            <a:r>
              <a:rPr lang="en-US" dirty="0" err="1"/>
              <a:t>diện</a:t>
            </a:r>
            <a:r>
              <a:rPr lang="en-US" dirty="0"/>
              <a:t> </a:t>
            </a:r>
            <a:r>
              <a:rPr lang="en-US" dirty="0" err="1"/>
              <a:t>hiển</a:t>
            </a:r>
            <a:r>
              <a:rPr lang="en-US" dirty="0"/>
              <a:t> </a:t>
            </a:r>
            <a:r>
              <a:rPr lang="en-US" dirty="0" err="1"/>
              <a:t>thị</a:t>
            </a:r>
            <a:r>
              <a:rPr lang="en-US" dirty="0"/>
              <a:t> </a:t>
            </a:r>
            <a:r>
              <a:rPr lang="en-US" dirty="0" err="1"/>
              <a:t>câu</a:t>
            </a:r>
            <a:r>
              <a:rPr lang="en-US" dirty="0"/>
              <a:t> </a:t>
            </a:r>
            <a:r>
              <a:rPr lang="en-US" dirty="0" err="1"/>
              <a:t>hỏi</a:t>
            </a:r>
            <a:endParaRPr lang="en-US" dirty="0"/>
          </a:p>
        </p:txBody>
      </p:sp>
    </p:spTree>
    <p:extLst>
      <p:ext uri="{BB962C8B-B14F-4D97-AF65-F5344CB8AC3E}">
        <p14:creationId xmlns:p14="http://schemas.microsoft.com/office/powerpoint/2010/main" val="18177310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1331</TotalTime>
  <Words>717</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Wisp</vt:lpstr>
      <vt:lpstr>PowerPoint Presentation</vt:lpstr>
      <vt:lpstr>LÝ DO CHỌN ĐỀ TÀI</vt:lpstr>
      <vt:lpstr>PowerPoint Presentation</vt:lpstr>
      <vt:lpstr>PowerPoint Presentation</vt:lpstr>
      <vt:lpstr>Giới Thiệu về Flutter </vt:lpstr>
      <vt:lpstr>Ngôn ngữ DART</vt:lpstr>
      <vt:lpstr>. Firebase Realtime </vt:lpstr>
      <vt:lpstr>CHƯƠNG TRÌNH DEMO APP CÂU ĐỐ</vt:lpstr>
      <vt:lpstr>Giao diện hiển thị câu hỏi và câu trả lời  </vt:lpstr>
      <vt:lpstr>Giao diện hiển thị kết quả</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Xây dựng ứng dụng</dc:title>
  <dc:creator>Acer</dc:creator>
  <cp:lastModifiedBy>nhiem le</cp:lastModifiedBy>
  <cp:revision>93</cp:revision>
  <dcterms:created xsi:type="dcterms:W3CDTF">2021-07-27T08:32:01Z</dcterms:created>
  <dcterms:modified xsi:type="dcterms:W3CDTF">2022-01-13T09:00:01Z</dcterms:modified>
</cp:coreProperties>
</file>