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8"/>
  </p:notesMasterIdLst>
  <p:sldIdLst>
    <p:sldId id="271" r:id="rId2"/>
    <p:sldId id="348" r:id="rId3"/>
    <p:sldId id="352" r:id="rId4"/>
    <p:sldId id="353" r:id="rId5"/>
    <p:sldId id="354" r:id="rId6"/>
    <p:sldId id="33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06" autoAdjust="0"/>
    <p:restoredTop sz="94660"/>
  </p:normalViewPr>
  <p:slideViewPr>
    <p:cSldViewPr snapToGrid="0">
      <p:cViewPr varScale="1">
        <p:scale>
          <a:sx n="72" d="100"/>
          <a:sy n="72" d="100"/>
        </p:scale>
        <p:origin x="44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33C13-01A2-4F82-83CC-B485C73C4275}"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B1343-3C3F-49AE-A071-B44BD3436871}" type="slidenum">
              <a:rPr lang="en-US" smtClean="0"/>
              <a:t>‹#›</a:t>
            </a:fld>
            <a:endParaRPr lang="en-US"/>
          </a:p>
        </p:txBody>
      </p:sp>
    </p:spTree>
    <p:extLst>
      <p:ext uri="{BB962C8B-B14F-4D97-AF65-F5344CB8AC3E}">
        <p14:creationId xmlns:p14="http://schemas.microsoft.com/office/powerpoint/2010/main" val="310549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386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16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72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0928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5923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377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76977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73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3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205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06695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028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92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82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1407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35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48570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99292"/>
            <a:ext cx="11114173" cy="6552381"/>
          </a:xfrm>
        </p:spPr>
        <p:txBody>
          <a:bodyPr>
            <a:normAutofit/>
          </a:bodyPr>
          <a:lstStyle/>
          <a:p>
            <a:pPr algn="ct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8080" y="2133600"/>
            <a:ext cx="5037666" cy="3778250"/>
          </a:xfrm>
        </p:spPr>
      </p:pic>
      <p:pic>
        <p:nvPicPr>
          <p:cNvPr id="7" name="Picture 6"/>
          <p:cNvPicPr>
            <a:picLocks noChangeAspect="1"/>
          </p:cNvPicPr>
          <p:nvPr/>
        </p:nvPicPr>
        <p:blipFill>
          <a:blip r:embed="rId3"/>
          <a:stretch>
            <a:fillRect/>
          </a:stretch>
        </p:blipFill>
        <p:spPr>
          <a:xfrm>
            <a:off x="0" y="0"/>
            <a:ext cx="12191999" cy="6858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76" y="438920"/>
            <a:ext cx="914400" cy="919871"/>
          </a:xfrm>
          <a:prstGeom prst="rect">
            <a:avLst/>
          </a:prstGeom>
        </p:spPr>
      </p:pic>
      <p:sp>
        <p:nvSpPr>
          <p:cNvPr id="9" name="Rectangle 8"/>
          <p:cNvSpPr/>
          <p:nvPr/>
        </p:nvSpPr>
        <p:spPr>
          <a:xfrm>
            <a:off x="2615609" y="701749"/>
            <a:ext cx="7378996" cy="830997"/>
          </a:xfrm>
          <a:prstGeom prst="rect">
            <a:avLst/>
          </a:prstGeom>
        </p:spPr>
        <p:txBody>
          <a:bodyPr wrap="square">
            <a:spAutoFit/>
          </a:bodyPr>
          <a:lstStyle/>
          <a:p>
            <a:pPr algn="ctr"/>
            <a:r>
              <a:rPr lang="en-US" sz="2400" b="1" u="sng" dirty="0">
                <a:solidFill>
                  <a:srgbClr val="00B050"/>
                </a:solidFill>
                <a:latin typeface="Times New Roman" panose="02020603050405020304" pitchFamily="18" charset="0"/>
                <a:cs typeface="Times New Roman" panose="02020603050405020304" pitchFamily="18" charset="0"/>
              </a:rPr>
              <a:t>TRƯỜNG ĐẠI HỌC PHÚ YÊN</a:t>
            </a:r>
          </a:p>
          <a:p>
            <a:pPr algn="ctr"/>
            <a:r>
              <a:rPr lang="en-US" sz="2400" b="1" u="sng" dirty="0">
                <a:solidFill>
                  <a:srgbClr val="00B050"/>
                </a:solidFill>
                <a:latin typeface="Times New Roman" panose="02020603050405020304" pitchFamily="18" charset="0"/>
                <a:cs typeface="Times New Roman" panose="02020603050405020304" pitchFamily="18" charset="0"/>
              </a:rPr>
              <a:t>KHOA  KỸ THUẬT – CÔNG NGHỆ </a:t>
            </a:r>
          </a:p>
        </p:txBody>
      </p:sp>
      <p:sp>
        <p:nvSpPr>
          <p:cNvPr id="11" name="Rectangle 10"/>
          <p:cNvSpPr/>
          <p:nvPr/>
        </p:nvSpPr>
        <p:spPr>
          <a:xfrm>
            <a:off x="1594884" y="1711842"/>
            <a:ext cx="8399720" cy="1571712"/>
          </a:xfrm>
          <a:prstGeom prst="rect">
            <a:avLst/>
          </a:prstGeom>
        </p:spPr>
        <p:txBody>
          <a:bodyPr wrap="square">
            <a:spAutoFit/>
          </a:bodyPr>
          <a:lstStyle/>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HỌC PHẦN</a:t>
            </a:r>
          </a:p>
          <a:p>
            <a:pPr marL="685800" indent="342900" algn="ctr">
              <a:lnSpc>
                <a:spcPct val="115000"/>
              </a:lnSpc>
              <a:spcBef>
                <a:spcPts val="375"/>
              </a:spcBef>
              <a:spcAft>
                <a:spcPts val="375"/>
              </a:spcAft>
            </a:pP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Lập</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Trình</a:t>
            </a:r>
            <a:r>
              <a:rPr lang="en-US" sz="2400" b="1" dirty="0">
                <a:latin typeface="Times New Roman" panose="02020603050405020304" pitchFamily="18" charset="0"/>
                <a:ea typeface="Arial" panose="020B0604020202020204" pitchFamily="34" charset="0"/>
                <a:cs typeface="Times New Roman" panose="02020603050405020304" pitchFamily="18" charset="0"/>
              </a:rPr>
              <a:t> Di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Động</a:t>
            </a:r>
            <a:endParaRPr lang="en-US" sz="2400" b="1" dirty="0">
              <a:latin typeface="Times New Roman" panose="02020603050405020304" pitchFamily="18" charset="0"/>
              <a:ea typeface="Arial" panose="020B0604020202020204" pitchFamily="34" charset="0"/>
              <a:cs typeface="Times New Roman" panose="02020603050405020304" pitchFamily="18" charset="0"/>
            </a:endParaRPr>
          </a:p>
          <a:p>
            <a:pPr marL="685800" indent="342900" algn="ctr">
              <a:lnSpc>
                <a:spcPct val="115000"/>
              </a:lnSpc>
              <a:spcBef>
                <a:spcPts val="375"/>
              </a:spcBef>
              <a:spcAft>
                <a:spcPts val="375"/>
              </a:spcAft>
            </a:pPr>
            <a:r>
              <a:rPr lang="en-US" sz="2400" b="1" dirty="0" err="1">
                <a:latin typeface="Times New Roman" panose="02020603050405020304" pitchFamily="18" charset="0"/>
                <a:ea typeface="Arial" panose="020B0604020202020204" pitchFamily="34" charset="0"/>
                <a:cs typeface="Times New Roman" panose="02020603050405020304" pitchFamily="18" charset="0"/>
              </a:rPr>
              <a:t>Đề</a:t>
            </a:r>
            <a:r>
              <a:rPr lang="en-US" sz="2400" b="1" dirty="0">
                <a:latin typeface="Times New Roman" panose="02020603050405020304" pitchFamily="18" charset="0"/>
                <a:ea typeface="Arial" panose="020B0604020202020204" pitchFamily="34" charset="0"/>
                <a:cs typeface="Times New Roman" panose="02020603050405020304" pitchFamily="18" charset="0"/>
              </a:rPr>
              <a:t> </a:t>
            </a:r>
            <a:r>
              <a:rPr lang="en-US" sz="2400" b="1" dirty="0" err="1">
                <a:latin typeface="Times New Roman" panose="02020603050405020304" pitchFamily="18" charset="0"/>
                <a:ea typeface="Arial" panose="020B0604020202020204" pitchFamily="34" charset="0"/>
                <a:cs typeface="Times New Roman" panose="02020603050405020304" pitchFamily="18" charset="0"/>
              </a:rPr>
              <a:t>tài</a:t>
            </a:r>
            <a:r>
              <a:rPr lang="en-US" sz="2400" b="1" dirty="0">
                <a:latin typeface="Times New Roman" panose="02020603050405020304" pitchFamily="18" charset="0"/>
                <a:ea typeface="Arial" panose="020B0604020202020204" pitchFamily="34" charset="0"/>
                <a:cs typeface="Times New Roman" panose="02020603050405020304" pitchFamily="18" charset="0"/>
              </a:rPr>
              <a:t>: ỨNG DỤNG HÌNH NỀN</a:t>
            </a:r>
          </a:p>
        </p:txBody>
      </p:sp>
      <p:sp>
        <p:nvSpPr>
          <p:cNvPr id="12" name="Rectangle 11"/>
          <p:cNvSpPr/>
          <p:nvPr/>
        </p:nvSpPr>
        <p:spPr>
          <a:xfrm>
            <a:off x="6677891" y="4235611"/>
            <a:ext cx="4943494" cy="1477328"/>
          </a:xfrm>
          <a:prstGeom prst="rect">
            <a:avLst/>
          </a:prstGeom>
        </p:spPr>
        <p:txBody>
          <a:bodyPr wrap="square">
            <a:spAutoFit/>
          </a:bodyPr>
          <a:lstStyle/>
          <a:p>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Sinh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Đặng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Ngọc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:Cao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Út</a:t>
            </a:r>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Phạm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Đình</a:t>
            </a:r>
            <a:r>
              <a:rPr lang="en-US" b="1" dirty="0">
                <a:latin typeface="Arial" panose="020B0604020202020204" pitchFamily="34" charset="0"/>
                <a:cs typeface="Arial" panose="020B0604020202020204" pitchFamily="34" charset="0"/>
              </a:rPr>
              <a:t> 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 DC17CTT01</a:t>
            </a:r>
          </a:p>
        </p:txBody>
      </p:sp>
    </p:spTree>
    <p:extLst>
      <p:ext uri="{BB962C8B-B14F-4D97-AF65-F5344CB8AC3E}">
        <p14:creationId xmlns:p14="http://schemas.microsoft.com/office/powerpoint/2010/main" val="6136946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7302" y="609600"/>
            <a:ext cx="5816699" cy="1320800"/>
          </a:xfrm>
        </p:spPr>
        <p:txBody>
          <a:bodyPr>
            <a:normAutofit/>
          </a:bodyPr>
          <a:lstStyle/>
          <a:p>
            <a:pPr algn="ctr"/>
            <a:r>
              <a:rPr lang="en-US" sz="2400" dirty="0">
                <a:latin typeface="Times New Roman" panose="02020603050405020304" pitchFamily="18" charset="0"/>
                <a:cs typeface="Times New Roman" panose="02020603050405020304" pitchFamily="18" charset="0"/>
              </a:rPr>
              <a:t>TÌM HIỂU VỀ API</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428815" y="2133600"/>
            <a:ext cx="5236195" cy="3778250"/>
          </a:xfrm>
          <a:prstGeom prst="rect">
            <a:avLst/>
          </a:prstGeom>
        </p:spPr>
      </p:pic>
      <p:sp>
        <p:nvSpPr>
          <p:cNvPr id="5" name="TextBox 4"/>
          <p:cNvSpPr txBox="1"/>
          <p:nvPr/>
        </p:nvSpPr>
        <p:spPr>
          <a:xfrm>
            <a:off x="553941" y="1270000"/>
            <a:ext cx="7001692" cy="3139321"/>
          </a:xfrm>
          <a:prstGeom prst="rect">
            <a:avLst/>
          </a:prstGeom>
          <a:noFill/>
        </p:spPr>
        <p:txBody>
          <a:bodyPr wrap="square" rtlCol="0">
            <a:spAutoFit/>
          </a:bodyPr>
          <a:lstStyle/>
          <a:p>
            <a:r>
              <a:rPr lang="vi-VN" dirty="0"/>
              <a:t>Về mặt kỹ thuật, API là viết tắt của Giao diện lập trình ứng dụng (Application Programming Interface).</a:t>
            </a:r>
            <a:br>
              <a:rPr lang="vi-VN" dirty="0"/>
            </a:br>
            <a:br>
              <a:rPr lang="vi-VN" dirty="0"/>
            </a:br>
            <a:r>
              <a:rPr lang="vi-VN" dirty="0"/>
              <a:t>API là một trung gian phần mềm cho phép hai ứng dụng giao tiếp với nhau, có thể sử dụng cho web-based system, operating system, database system, computer hardware, or software library.</a:t>
            </a:r>
            <a:br>
              <a:rPr lang="vi-VN" dirty="0"/>
            </a:br>
            <a:br>
              <a:rPr lang="vi-VN" dirty="0"/>
            </a:br>
            <a:r>
              <a:rPr lang="vi-VN" dirty="0"/>
              <a:t>Ở dạng đơn giản nhất, API là giao diện cho phép một ứng dụng giao tiếp với ứng dụng khác thông qua các lệnh đơn giản và cách các lệnh này được gửi và định dạng mà dữ liệu được truy xuất thông qua API có thể khác với API SOAP hoặc REST.</a:t>
            </a:r>
            <a:endParaRPr lang="en-US" dirty="0"/>
          </a:p>
        </p:txBody>
      </p:sp>
    </p:spTree>
    <p:extLst>
      <p:ext uri="{BB962C8B-B14F-4D97-AF65-F5344CB8AC3E}">
        <p14:creationId xmlns:p14="http://schemas.microsoft.com/office/powerpoint/2010/main" val="2241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868" y="609600"/>
            <a:ext cx="7985133" cy="1320800"/>
          </a:xfrm>
        </p:spPr>
        <p:txBody>
          <a:bodyPr>
            <a:normAutofit/>
          </a:bodyPr>
          <a:lstStyle/>
          <a:p>
            <a:pPr algn="ctr"/>
            <a:r>
              <a:rPr lang="en-US" dirty="0">
                <a:latin typeface="Times New Roman" panose="02020603050405020304" pitchFamily="18" charset="0"/>
                <a:cs typeface="Times New Roman" panose="02020603050405020304" pitchFamily="18" charset="0"/>
              </a:rPr>
              <a:t>ỨNG DỤNG HÌNH NỀN </a:t>
            </a:r>
            <a:br>
              <a:rPr lang="en-US" dirty="0">
                <a:latin typeface="Times New Roman" panose="02020603050405020304" pitchFamily="18" charset="0"/>
                <a:cs typeface="Times New Roman" panose="02020603050405020304" pitchFamily="18" charset="0"/>
              </a:rPr>
            </a:br>
            <a:endParaRPr lang="en-US" dirty="0"/>
          </a:p>
        </p:txBody>
      </p:sp>
      <p:sp>
        <p:nvSpPr>
          <p:cNvPr id="8" name="Title 1">
            <a:extLst>
              <a:ext uri="{FF2B5EF4-FFF2-40B4-BE49-F238E27FC236}">
                <a16:creationId xmlns:a16="http://schemas.microsoft.com/office/drawing/2014/main" id="{68C959FA-4FBA-4188-8847-D729EA1A96AC}"/>
              </a:ext>
            </a:extLst>
          </p:cNvPr>
          <p:cNvSpPr txBox="1">
            <a:spLocks/>
          </p:cNvSpPr>
          <p:nvPr/>
        </p:nvSpPr>
        <p:spPr>
          <a:xfrm>
            <a:off x="1003946" y="1742661"/>
            <a:ext cx="798513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Trang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pic>
        <p:nvPicPr>
          <p:cNvPr id="10" name="Picture 9">
            <a:extLst>
              <a:ext uri="{FF2B5EF4-FFF2-40B4-BE49-F238E27FC236}">
                <a16:creationId xmlns:a16="http://schemas.microsoft.com/office/drawing/2014/main" id="{99486142-920D-4E2D-8D84-5D02C530FB85}"/>
              </a:ext>
            </a:extLst>
          </p:cNvPr>
          <p:cNvPicPr>
            <a:picLocks noChangeAspect="1"/>
          </p:cNvPicPr>
          <p:nvPr/>
        </p:nvPicPr>
        <p:blipFill>
          <a:blip r:embed="rId2"/>
          <a:stretch>
            <a:fillRect/>
          </a:stretch>
        </p:blipFill>
        <p:spPr>
          <a:xfrm>
            <a:off x="4814811" y="1270001"/>
            <a:ext cx="4459190" cy="5588000"/>
          </a:xfrm>
          <a:prstGeom prst="rect">
            <a:avLst/>
          </a:prstGeom>
        </p:spPr>
      </p:pic>
    </p:spTree>
    <p:extLst>
      <p:ext uri="{BB962C8B-B14F-4D97-AF65-F5344CB8AC3E}">
        <p14:creationId xmlns:p14="http://schemas.microsoft.com/office/powerpoint/2010/main" val="216273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868" y="609600"/>
            <a:ext cx="7985133" cy="1320800"/>
          </a:xfrm>
        </p:spPr>
        <p:txBody>
          <a:bodyPr>
            <a:normAutofit/>
          </a:bodyPr>
          <a:lstStyle/>
          <a:p>
            <a:pPr algn="ctr"/>
            <a:r>
              <a:rPr lang="en-US" dirty="0">
                <a:latin typeface="Times New Roman" panose="02020603050405020304" pitchFamily="18" charset="0"/>
                <a:cs typeface="Times New Roman" panose="02020603050405020304" pitchFamily="18" charset="0"/>
              </a:rPr>
              <a:t>ỨNG DỤNG HÌNH NỀN </a:t>
            </a:r>
            <a:br>
              <a:rPr lang="en-US" dirty="0">
                <a:latin typeface="Times New Roman" panose="02020603050405020304" pitchFamily="18" charset="0"/>
                <a:cs typeface="Times New Roman" panose="02020603050405020304" pitchFamily="18" charset="0"/>
              </a:rPr>
            </a:br>
            <a:endParaRPr lang="en-US" dirty="0"/>
          </a:p>
        </p:txBody>
      </p:sp>
      <p:sp>
        <p:nvSpPr>
          <p:cNvPr id="8" name="Title 1">
            <a:extLst>
              <a:ext uri="{FF2B5EF4-FFF2-40B4-BE49-F238E27FC236}">
                <a16:creationId xmlns:a16="http://schemas.microsoft.com/office/drawing/2014/main" id="{68C959FA-4FBA-4188-8847-D729EA1A96AC}"/>
              </a:ext>
            </a:extLst>
          </p:cNvPr>
          <p:cNvSpPr txBox="1">
            <a:spLocks/>
          </p:cNvSpPr>
          <p:nvPr/>
        </p:nvSpPr>
        <p:spPr>
          <a:xfrm>
            <a:off x="1003947" y="1742661"/>
            <a:ext cx="32500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318C5F96-1FF8-4E1A-9E64-9F8049E66F74}"/>
              </a:ext>
            </a:extLst>
          </p:cNvPr>
          <p:cNvPicPr>
            <a:picLocks noChangeAspect="1"/>
          </p:cNvPicPr>
          <p:nvPr/>
        </p:nvPicPr>
        <p:blipFill>
          <a:blip r:embed="rId2"/>
          <a:stretch>
            <a:fillRect/>
          </a:stretch>
        </p:blipFill>
        <p:spPr>
          <a:xfrm>
            <a:off x="5342508" y="1270000"/>
            <a:ext cx="4490605" cy="5588000"/>
          </a:xfrm>
          <a:prstGeom prst="rect">
            <a:avLst/>
          </a:prstGeom>
        </p:spPr>
      </p:pic>
    </p:spTree>
    <p:extLst>
      <p:ext uri="{BB962C8B-B14F-4D97-AF65-F5344CB8AC3E}">
        <p14:creationId xmlns:p14="http://schemas.microsoft.com/office/powerpoint/2010/main" val="174206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868" y="609600"/>
            <a:ext cx="7985133" cy="1320800"/>
          </a:xfrm>
        </p:spPr>
        <p:txBody>
          <a:bodyPr>
            <a:normAutofit/>
          </a:bodyPr>
          <a:lstStyle/>
          <a:p>
            <a:pPr algn="ctr"/>
            <a:r>
              <a:rPr lang="en-US" dirty="0">
                <a:latin typeface="Times New Roman" panose="02020603050405020304" pitchFamily="18" charset="0"/>
                <a:cs typeface="Times New Roman" panose="02020603050405020304" pitchFamily="18" charset="0"/>
              </a:rPr>
              <a:t>ỨNG DỤNG HÌNH NỀN </a:t>
            </a:r>
            <a:br>
              <a:rPr lang="en-US" dirty="0">
                <a:latin typeface="Times New Roman" panose="02020603050405020304" pitchFamily="18" charset="0"/>
                <a:cs typeface="Times New Roman" panose="02020603050405020304" pitchFamily="18" charset="0"/>
              </a:rPr>
            </a:br>
            <a:endParaRPr lang="en-US" dirty="0"/>
          </a:p>
        </p:txBody>
      </p:sp>
      <p:sp>
        <p:nvSpPr>
          <p:cNvPr id="8" name="Title 1">
            <a:extLst>
              <a:ext uri="{FF2B5EF4-FFF2-40B4-BE49-F238E27FC236}">
                <a16:creationId xmlns:a16="http://schemas.microsoft.com/office/drawing/2014/main" id="{68C959FA-4FBA-4188-8847-D729EA1A96AC}"/>
              </a:ext>
            </a:extLst>
          </p:cNvPr>
          <p:cNvSpPr txBox="1">
            <a:spLocks/>
          </p:cNvSpPr>
          <p:nvPr/>
        </p:nvSpPr>
        <p:spPr>
          <a:xfrm>
            <a:off x="1003947" y="1742661"/>
            <a:ext cx="32500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Giao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98EFA75F-6D16-4C16-AE37-C4AA8E18DA1C}"/>
              </a:ext>
            </a:extLst>
          </p:cNvPr>
          <p:cNvPicPr>
            <a:picLocks noChangeAspect="1"/>
          </p:cNvPicPr>
          <p:nvPr/>
        </p:nvPicPr>
        <p:blipFill>
          <a:blip r:embed="rId2"/>
          <a:stretch>
            <a:fillRect/>
          </a:stretch>
        </p:blipFill>
        <p:spPr>
          <a:xfrm>
            <a:off x="5823588" y="1270000"/>
            <a:ext cx="4592622" cy="5588000"/>
          </a:xfrm>
          <a:prstGeom prst="rect">
            <a:avLst/>
          </a:prstGeom>
        </p:spPr>
      </p:pic>
    </p:spTree>
    <p:extLst>
      <p:ext uri="{BB962C8B-B14F-4D97-AF65-F5344CB8AC3E}">
        <p14:creationId xmlns:p14="http://schemas.microsoft.com/office/powerpoint/2010/main" val="406889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418" y="110836"/>
            <a:ext cx="11083637" cy="6505260"/>
          </a:xfrm>
          <a:prstGeom prst="rect">
            <a:avLst/>
          </a:prstGeom>
        </p:spPr>
      </p:pic>
    </p:spTree>
    <p:extLst>
      <p:ext uri="{BB962C8B-B14F-4D97-AF65-F5344CB8AC3E}">
        <p14:creationId xmlns:p14="http://schemas.microsoft.com/office/powerpoint/2010/main" val="13169432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1288</TotalTime>
  <Words>199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Tahoma</vt:lpstr>
      <vt:lpstr>Times New Roman</vt:lpstr>
      <vt:lpstr>Wingdings 3</vt:lpstr>
      <vt:lpstr>Wisp</vt:lpstr>
      <vt:lpstr>PowerPoint Presentation</vt:lpstr>
      <vt:lpstr>TÌM HIỂU VỀ API </vt:lpstr>
      <vt:lpstr>ỨNG DỤNG HÌNH NỀN  </vt:lpstr>
      <vt:lpstr>ỨNG DỤNG HÌNH NỀN  </vt:lpstr>
      <vt:lpstr>ỨNG DỤNG HÌNH NỀN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Xây dựng ứng dụng</dc:title>
  <dc:creator>Acer</dc:creator>
  <cp:lastModifiedBy>nhiem le</cp:lastModifiedBy>
  <cp:revision>85</cp:revision>
  <dcterms:created xsi:type="dcterms:W3CDTF">2021-07-27T08:32:01Z</dcterms:created>
  <dcterms:modified xsi:type="dcterms:W3CDTF">2021-12-16T01:22:21Z</dcterms:modified>
</cp:coreProperties>
</file>