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9" r:id="rId2"/>
    <p:sldId id="261" r:id="rId3"/>
    <p:sldId id="262" r:id="rId4"/>
    <p:sldId id="263" r:id="rId5"/>
    <p:sldId id="264" r:id="rId6"/>
    <p:sldId id="265" r:id="rId7"/>
    <p:sldId id="266" r:id="rId8"/>
    <p:sldId id="267" r:id="rId9"/>
    <p:sldId id="274" r:id="rId10"/>
    <p:sldId id="290" r:id="rId11"/>
    <p:sldId id="268" r:id="rId12"/>
    <p:sldId id="269" r:id="rId13"/>
    <p:sldId id="291" r:id="rId14"/>
    <p:sldId id="292" r:id="rId15"/>
    <p:sldId id="294" r:id="rId16"/>
  </p:sldIdLst>
  <p:sldSz cx="12190413" cy="6858000"/>
  <p:notesSz cx="6858000" cy="9144000"/>
  <p:embeddedFontLst>
    <p:embeddedFont>
      <p:font typeface="Calibri" panose="020F0502020204030204" pitchFamily="34" charset="0"/>
      <p:regular r:id="rId18"/>
      <p:bold r:id="rId19"/>
      <p:italic r:id="rId20"/>
      <p:boldItalic r:id="rId21"/>
    </p:embeddedFont>
    <p:embeddedFont>
      <p:font typeface="Verdana" panose="020B0604030504040204" pitchFamily="34" charset="0"/>
      <p:regular r:id="rId22"/>
      <p:bold r:id="rId23"/>
      <p:italic r:id="rId24"/>
      <p:boldItalic r:id="rId25"/>
    </p:embeddedFont>
    <p:embeddedFont>
      <p:font typeface="微软雅黑" panose="020B0503020204020204" pitchFamily="34" charset="-122"/>
      <p:regular r:id="rId26"/>
      <p:bold r:id="rId27"/>
    </p:embeddedFont>
  </p:embeddedFontLst>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4455"/>
    <a:srgbClr val="E8E8E6"/>
    <a:srgbClr val="080808"/>
    <a:srgbClr val="9498AE"/>
    <a:srgbClr val="7C819C"/>
    <a:srgbClr val="636883"/>
    <a:srgbClr val="53576D"/>
    <a:srgbClr val="722A2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595" autoAdjust="0"/>
  </p:normalViewPr>
  <p:slideViewPr>
    <p:cSldViewPr>
      <p:cViewPr>
        <p:scale>
          <a:sx n="50" d="100"/>
          <a:sy n="50" d="100"/>
        </p:scale>
        <p:origin x="744"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0E5BC-B417-466E-A76A-1359E7C5B0BB}" type="datetimeFigureOut">
              <a:rPr lang="zh-CN" altLang="en-US" smtClean="0"/>
              <a:pPr/>
              <a:t>2019/3/25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E0E0E2-7263-44C4-AAA9-733DBA7BD205}" type="slidenum">
              <a:rPr lang="zh-CN" altLang="en-US" smtClean="0"/>
              <a:pPr/>
              <a:t>‹#›</a:t>
            </a:fld>
            <a:endParaRPr lang="zh-CN" altLang="en-US"/>
          </a:p>
        </p:txBody>
      </p:sp>
    </p:spTree>
    <p:extLst>
      <p:ext uri="{BB962C8B-B14F-4D97-AF65-F5344CB8AC3E}">
        <p14:creationId xmlns:p14="http://schemas.microsoft.com/office/powerpoint/2010/main" val="57309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“毕业论文答辩模版”字体为“</a:t>
            </a:r>
            <a:r>
              <a:rPr lang="en-US" altLang="zh-CN" dirty="0" err="1"/>
              <a:t>MstiffHei</a:t>
            </a:r>
            <a:r>
              <a:rPr lang="en-US" altLang="zh-CN" dirty="0"/>
              <a:t> HKS</a:t>
            </a:r>
            <a:r>
              <a:rPr lang="zh-CN" altLang="en-US" dirty="0"/>
              <a:t>”需繁体输入才能正确显示简体中文</a:t>
            </a:r>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a:t>
            </a:fld>
            <a:endParaRPr lang="zh-CN" altLang="en-US"/>
          </a:p>
        </p:txBody>
      </p:sp>
    </p:spTree>
    <p:extLst>
      <p:ext uri="{BB962C8B-B14F-4D97-AF65-F5344CB8AC3E}">
        <p14:creationId xmlns:p14="http://schemas.microsoft.com/office/powerpoint/2010/main" val="2044780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11</a:t>
            </a:fld>
            <a:endParaRPr lang="zh-CN" altLang="en-US"/>
          </a:p>
        </p:txBody>
      </p:sp>
    </p:spTree>
    <p:extLst>
      <p:ext uri="{BB962C8B-B14F-4D97-AF65-F5344CB8AC3E}">
        <p14:creationId xmlns:p14="http://schemas.microsoft.com/office/powerpoint/2010/main" val="1548311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12</a:t>
            </a:fld>
            <a:endParaRPr lang="zh-CN" altLang="en-US"/>
          </a:p>
        </p:txBody>
      </p:sp>
    </p:spTree>
    <p:extLst>
      <p:ext uri="{BB962C8B-B14F-4D97-AF65-F5344CB8AC3E}">
        <p14:creationId xmlns:p14="http://schemas.microsoft.com/office/powerpoint/2010/main" val="353912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2</a:t>
            </a:fld>
            <a:endParaRPr lang="zh-CN" altLang="en-US"/>
          </a:p>
        </p:txBody>
      </p:sp>
    </p:spTree>
    <p:extLst>
      <p:ext uri="{BB962C8B-B14F-4D97-AF65-F5344CB8AC3E}">
        <p14:creationId xmlns:p14="http://schemas.microsoft.com/office/powerpoint/2010/main" val="3169717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3</a:t>
            </a:fld>
            <a:endParaRPr lang="zh-CN" altLang="en-US"/>
          </a:p>
        </p:txBody>
      </p:sp>
    </p:spTree>
    <p:extLst>
      <p:ext uri="{BB962C8B-B14F-4D97-AF65-F5344CB8AC3E}">
        <p14:creationId xmlns:p14="http://schemas.microsoft.com/office/powerpoint/2010/main" val="38350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4</a:t>
            </a:fld>
            <a:endParaRPr lang="zh-CN" altLang="en-US"/>
          </a:p>
        </p:txBody>
      </p:sp>
    </p:spTree>
    <p:extLst>
      <p:ext uri="{BB962C8B-B14F-4D97-AF65-F5344CB8AC3E}">
        <p14:creationId xmlns:p14="http://schemas.microsoft.com/office/powerpoint/2010/main" val="307851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5</a:t>
            </a:fld>
            <a:endParaRPr lang="zh-CN" altLang="en-US"/>
          </a:p>
        </p:txBody>
      </p:sp>
    </p:spTree>
    <p:extLst>
      <p:ext uri="{BB962C8B-B14F-4D97-AF65-F5344CB8AC3E}">
        <p14:creationId xmlns:p14="http://schemas.microsoft.com/office/powerpoint/2010/main" val="2447464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6</a:t>
            </a:fld>
            <a:endParaRPr lang="zh-CN" altLang="en-US"/>
          </a:p>
        </p:txBody>
      </p:sp>
    </p:spTree>
    <p:extLst>
      <p:ext uri="{BB962C8B-B14F-4D97-AF65-F5344CB8AC3E}">
        <p14:creationId xmlns:p14="http://schemas.microsoft.com/office/powerpoint/2010/main" val="2917881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7</a:t>
            </a:fld>
            <a:endParaRPr lang="zh-CN" altLang="en-US"/>
          </a:p>
        </p:txBody>
      </p:sp>
    </p:spTree>
    <p:extLst>
      <p:ext uri="{BB962C8B-B14F-4D97-AF65-F5344CB8AC3E}">
        <p14:creationId xmlns:p14="http://schemas.microsoft.com/office/powerpoint/2010/main" val="351121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8</a:t>
            </a:fld>
            <a:endParaRPr lang="zh-CN" altLang="en-US"/>
          </a:p>
        </p:txBody>
      </p:sp>
    </p:spTree>
    <p:extLst>
      <p:ext uri="{BB962C8B-B14F-4D97-AF65-F5344CB8AC3E}">
        <p14:creationId xmlns:p14="http://schemas.microsoft.com/office/powerpoint/2010/main" val="364815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9</a:t>
            </a:fld>
            <a:endParaRPr lang="zh-CN" altLang="en-US"/>
          </a:p>
        </p:txBody>
      </p:sp>
    </p:spTree>
    <p:extLst>
      <p:ext uri="{BB962C8B-B14F-4D97-AF65-F5344CB8AC3E}">
        <p14:creationId xmlns:p14="http://schemas.microsoft.com/office/powerpoint/2010/main" val="59376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414455"/>
        </a:solidFill>
        <a:effectLst/>
      </p:bgPr>
    </p:bg>
    <p:spTree>
      <p:nvGrpSpPr>
        <p:cNvPr id="1" name=""/>
        <p:cNvGrpSpPr/>
        <p:nvPr/>
      </p:nvGrpSpPr>
      <p:grpSpPr>
        <a:xfrm>
          <a:off x="0" y="0"/>
          <a:ext cx="0" cy="0"/>
          <a:chOff x="0" y="0"/>
          <a:chExt cx="0" cy="0"/>
        </a:xfrm>
      </p:grpSpPr>
    </p:spTree>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363"/>
            <a:ext cx="914281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35682A8-D6B6-4FDA-A495-4D437BAFBB60}"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BDD927-E55F-4D12-BD2D-8ABE6C912713}" type="slidenum">
              <a:rPr lang="zh-CN" altLang="en-US" smtClean="0"/>
              <a:pPr/>
              <a:t>‹#›</a:t>
            </a:fld>
            <a:endParaRPr lang="zh-CN" altLang="en-US"/>
          </a:p>
        </p:txBody>
      </p:sp>
    </p:spTree>
    <p:extLst>
      <p:ext uri="{BB962C8B-B14F-4D97-AF65-F5344CB8AC3E}">
        <p14:creationId xmlns:p14="http://schemas.microsoft.com/office/powerpoint/2010/main" val="127861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rgbClr val="FFFFFF"/>
          </a:fgClr>
          <a:bgClr>
            <a:srgbClr val="E8E8E6"/>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2019/3/25</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package" Target="../embeddings/Microsoft_Visio_Drawing1.vsd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02918" y="2173796"/>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815077" y="1818923"/>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Picture 3" descr="D:\360data\重要数据\桌面\rolled newspaper (5)副本.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5015086" y="3060157"/>
            <a:ext cx="6466756" cy="1015663"/>
          </a:xfrm>
          <a:prstGeom prst="rect">
            <a:avLst/>
          </a:prstGeom>
          <a:noFill/>
        </p:spPr>
        <p:txBody>
          <a:bodyPr wrap="square" rtlCol="0">
            <a:spAutoFit/>
          </a:bodyPr>
          <a:lstStyle/>
          <a:p>
            <a:r>
              <a:rPr lang="zh-CN" altLang="en-US" sz="6000" dirty="0">
                <a:solidFill>
                  <a:schemeClr val="bg1"/>
                </a:solidFill>
                <a:latin typeface="MStiffHei HKS UltraBold" pitchFamily="2" charset="-120"/>
                <a:ea typeface="MStiffHei HKS UltraBold" pitchFamily="2" charset="-120"/>
              </a:rPr>
              <a:t>员工管理系统</a:t>
            </a:r>
          </a:p>
        </p:txBody>
      </p:sp>
      <p:sp>
        <p:nvSpPr>
          <p:cNvPr id="35" name="TextBox 34"/>
          <p:cNvSpPr txBox="1"/>
          <p:nvPr/>
        </p:nvSpPr>
        <p:spPr>
          <a:xfrm>
            <a:off x="7751390" y="5661248"/>
            <a:ext cx="3816424" cy="906915"/>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2400" b="1" dirty="0">
                <a:solidFill>
                  <a:srgbClr val="414455"/>
                </a:solidFill>
              </a:rPr>
              <a:t>小组 ：</a:t>
            </a:r>
            <a:r>
              <a:rPr lang="en-US" altLang="zh-CN" dirty="0"/>
              <a:t>Show time</a:t>
            </a:r>
            <a:endParaRPr lang="zh-CN" altLang="en-US" sz="2400" dirty="0">
              <a:solidFill>
                <a:schemeClr val="tx1">
                  <a:lumMod val="75000"/>
                  <a:lumOff val="25000"/>
                </a:schemeClr>
              </a:solidFill>
            </a:endParaRPr>
          </a:p>
        </p:txBody>
      </p:sp>
      <p:grpSp>
        <p:nvGrpSpPr>
          <p:cNvPr id="36" name="组合 35"/>
          <p:cNvGrpSpPr/>
          <p:nvPr/>
        </p:nvGrpSpPr>
        <p:grpSpPr>
          <a:xfrm>
            <a:off x="6073163"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组合 40"/>
          <p:cNvGrpSpPr/>
          <p:nvPr/>
        </p:nvGrpSpPr>
        <p:grpSpPr>
          <a:xfrm>
            <a:off x="6978091" y="960929"/>
            <a:ext cx="681980" cy="681980"/>
            <a:chOff x="2812677" y="3391963"/>
            <a:chExt cx="877066" cy="877066"/>
          </a:xfrm>
        </p:grpSpPr>
        <p:sp>
          <p:nvSpPr>
            <p:cNvPr id="42" name="椭圆 50"/>
            <p:cNvSpPr>
              <a:spLocks noChangeArrowheads="1"/>
            </p:cNvSpPr>
            <p:nvPr/>
          </p:nvSpPr>
          <p:spPr bwMode="auto">
            <a:xfrm>
              <a:off x="2812677" y="3391963"/>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3" name="Picture 4" descr="D:\360data\重要数据\桌面\未标题-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1249" y="3537498"/>
              <a:ext cx="419922" cy="5864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883019"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8787947"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 name="组合 49"/>
          <p:cNvGrpSpPr/>
          <p:nvPr/>
        </p:nvGrpSpPr>
        <p:grpSpPr>
          <a:xfrm>
            <a:off x="9692875" y="960929"/>
            <a:ext cx="681980" cy="681980"/>
            <a:chOff x="8393340" y="1988840"/>
            <a:chExt cx="877066" cy="877066"/>
          </a:xfrm>
        </p:grpSpPr>
        <p:sp>
          <p:nvSpPr>
            <p:cNvPr id="51" name="椭圆 50"/>
            <p:cNvSpPr>
              <a:spLocks noChangeArrowheads="1"/>
            </p:cNvSpPr>
            <p:nvPr/>
          </p:nvSpPr>
          <p:spPr bwMode="auto">
            <a:xfrm>
              <a:off x="8393340" y="198884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2" name="Picture 7" descr="D:\360data\重要数据\桌面\未标题-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68665" y="2183926"/>
              <a:ext cx="564516" cy="4868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7802"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87861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700"/>
                                </p:stCondLst>
                                <p:childTnLst>
                                  <p:par>
                                    <p:cTn id="12" presetID="22"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1200"/>
                                </p:stCondLst>
                                <p:childTnLst>
                                  <p:par>
                                    <p:cTn id="16" presetID="17" presetClass="entr" presetSubtype="1" fill="hold" grpId="0" nodeType="afterEffect">
                                      <p:stCondLst>
                                        <p:cond delay="0"/>
                                      </p:stCondLst>
                                      <p:iterate type="lt">
                                        <p:tmPct val="4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250" fill="hold"/>
                                            <p:tgtEl>
                                              <p:spTgt spid="18"/>
                                            </p:tgtEl>
                                            <p:attrNameLst>
                                              <p:attrName>ppt_x</p:attrName>
                                            </p:attrNameLst>
                                          </p:cBhvr>
                                          <p:tavLst>
                                            <p:tav tm="0">
                                              <p:val>
                                                <p:strVal val="#ppt_x"/>
                                              </p:val>
                                            </p:tav>
                                            <p:tav tm="100000">
                                              <p:val>
                                                <p:strVal val="#ppt_x"/>
                                              </p:val>
                                            </p:tav>
                                          </p:tavLst>
                                        </p:anim>
                                        <p:anim calcmode="lin" valueType="num">
                                          <p:cBhvr>
                                            <p:cTn id="19" dur="250" fill="hold"/>
                                            <p:tgtEl>
                                              <p:spTgt spid="18"/>
                                            </p:tgtEl>
                                            <p:attrNameLst>
                                              <p:attrName>ppt_y</p:attrName>
                                            </p:attrNameLst>
                                          </p:cBhvr>
                                          <p:tavLst>
                                            <p:tav tm="0">
                                              <p:val>
                                                <p:strVal val="#ppt_y-#ppt_h/2"/>
                                              </p:val>
                                            </p:tav>
                                            <p:tav tm="100000">
                                              <p:val>
                                                <p:strVal val="#ppt_y"/>
                                              </p:val>
                                            </p:tav>
                                          </p:tavLst>
                                        </p:anim>
                                        <p:anim calcmode="lin" valueType="num">
                                          <p:cBhvr>
                                            <p:cTn id="20" dur="250" fill="hold"/>
                                            <p:tgtEl>
                                              <p:spTgt spid="18"/>
                                            </p:tgtEl>
                                            <p:attrNameLst>
                                              <p:attrName>ppt_w</p:attrName>
                                            </p:attrNameLst>
                                          </p:cBhvr>
                                          <p:tavLst>
                                            <p:tav tm="0">
                                              <p:val>
                                                <p:strVal val="#ppt_w"/>
                                              </p:val>
                                            </p:tav>
                                            <p:tav tm="100000">
                                              <p:val>
                                                <p:strVal val="#ppt_w"/>
                                              </p:val>
                                            </p:tav>
                                          </p:tavLst>
                                        </p:anim>
                                        <p:anim calcmode="lin" valueType="num">
                                          <p:cBhvr>
                                            <p:cTn id="21" dur="25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1950"/>
                                </p:stCondLst>
                                <p:childTnLst>
                                  <p:par>
                                    <p:cTn id="23" presetID="16" presetClass="entr" presetSubtype="2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arn(inVertical)">
                                          <p:cBhvr>
                                            <p:cTn id="25" dur="500"/>
                                            <p:tgtEl>
                                              <p:spTgt spid="35"/>
                                            </p:tgtEl>
                                          </p:cBhvr>
                                        </p:animEffect>
                                      </p:childTnLst>
                                    </p:cTn>
                                  </p:par>
                                </p:childTnLst>
                              </p:cTn>
                            </p:par>
                            <p:par>
                              <p:cTn id="26" fill="hold">
                                <p:stCondLst>
                                  <p:cond delay="2450"/>
                                </p:stCondLst>
                                <p:childTnLst>
                                  <p:par>
                                    <p:cTn id="27" presetID="2" presetClass="entr" presetSubtype="1" fill="hold" nodeType="afterEffect" p14:presetBounceEnd="50000">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14:bounceEnd="50000">
                                          <p:cBhvr additive="base">
                                            <p:cTn id="29" dur="5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36"/>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14:presetBounceEnd="50000">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14:bounceEnd="50000">
                                          <p:cBhvr additive="base">
                                            <p:cTn id="33" dur="500" fill="hold"/>
                                            <p:tgtEl>
                                              <p:spTgt spid="41"/>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41"/>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14:presetBounceEnd="50000">
                                      <p:stCondLst>
                                        <p:cond delay="400"/>
                                      </p:stCondLst>
                                      <p:childTnLst>
                                        <p:set>
                                          <p:cBhvr>
                                            <p:cTn id="36" dur="1" fill="hold">
                                              <p:stCondLst>
                                                <p:cond delay="0"/>
                                              </p:stCondLst>
                                            </p:cTn>
                                            <p:tgtEl>
                                              <p:spTgt spid="44"/>
                                            </p:tgtEl>
                                            <p:attrNameLst>
                                              <p:attrName>style.visibility</p:attrName>
                                            </p:attrNameLst>
                                          </p:cBhvr>
                                          <p:to>
                                            <p:strVal val="visible"/>
                                          </p:to>
                                        </p:set>
                                        <p:anim calcmode="lin" valueType="num" p14:bounceEnd="50000">
                                          <p:cBhvr additive="base">
                                            <p:cTn id="37" dur="500" fill="hold"/>
                                            <p:tgtEl>
                                              <p:spTgt spid="44"/>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44"/>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14:presetBounceEnd="50000">
                                      <p:stCondLst>
                                        <p:cond delay="600"/>
                                      </p:stCondLst>
                                      <p:childTnLst>
                                        <p:set>
                                          <p:cBhvr>
                                            <p:cTn id="40" dur="1" fill="hold">
                                              <p:stCondLst>
                                                <p:cond delay="0"/>
                                              </p:stCondLst>
                                            </p:cTn>
                                            <p:tgtEl>
                                              <p:spTgt spid="47"/>
                                            </p:tgtEl>
                                            <p:attrNameLst>
                                              <p:attrName>style.visibility</p:attrName>
                                            </p:attrNameLst>
                                          </p:cBhvr>
                                          <p:to>
                                            <p:strVal val="visible"/>
                                          </p:to>
                                        </p:set>
                                        <p:anim calcmode="lin" valueType="num" p14:bounceEnd="50000">
                                          <p:cBhvr additive="base">
                                            <p:cTn id="41" dur="500" fill="hold"/>
                                            <p:tgtEl>
                                              <p:spTgt spid="47"/>
                                            </p:tgtEl>
                                            <p:attrNameLst>
                                              <p:attrName>ppt_x</p:attrName>
                                            </p:attrNameLst>
                                          </p:cBhvr>
                                          <p:tavLst>
                                            <p:tav tm="0">
                                              <p:val>
                                                <p:strVal val="#ppt_x"/>
                                              </p:val>
                                            </p:tav>
                                            <p:tav tm="100000">
                                              <p:val>
                                                <p:strVal val="#ppt_x"/>
                                              </p:val>
                                            </p:tav>
                                          </p:tavLst>
                                        </p:anim>
                                        <p:anim calcmode="lin" valueType="num" p14:bounceEnd="50000">
                                          <p:cBhvr additive="base">
                                            <p:cTn id="42" dur="500" fill="hold"/>
                                            <p:tgtEl>
                                              <p:spTgt spid="47"/>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14:presetBounceEnd="50000">
                                      <p:stCondLst>
                                        <p:cond delay="800"/>
                                      </p:stCondLst>
                                      <p:childTnLst>
                                        <p:set>
                                          <p:cBhvr>
                                            <p:cTn id="44" dur="1" fill="hold">
                                              <p:stCondLst>
                                                <p:cond delay="0"/>
                                              </p:stCondLst>
                                            </p:cTn>
                                            <p:tgtEl>
                                              <p:spTgt spid="50"/>
                                            </p:tgtEl>
                                            <p:attrNameLst>
                                              <p:attrName>style.visibility</p:attrName>
                                            </p:attrNameLst>
                                          </p:cBhvr>
                                          <p:to>
                                            <p:strVal val="visible"/>
                                          </p:to>
                                        </p:set>
                                        <p:anim calcmode="lin" valueType="num" p14:bounceEnd="50000">
                                          <p:cBhvr additive="base">
                                            <p:cTn id="45" dur="500" fill="hold"/>
                                            <p:tgtEl>
                                              <p:spTgt spid="50"/>
                                            </p:tgtEl>
                                            <p:attrNameLst>
                                              <p:attrName>ppt_x</p:attrName>
                                            </p:attrNameLst>
                                          </p:cBhvr>
                                          <p:tavLst>
                                            <p:tav tm="0">
                                              <p:val>
                                                <p:strVal val="#ppt_x"/>
                                              </p:val>
                                            </p:tav>
                                            <p:tav tm="100000">
                                              <p:val>
                                                <p:strVal val="#ppt_x"/>
                                              </p:val>
                                            </p:tav>
                                          </p:tavLst>
                                        </p:anim>
                                        <p:anim calcmode="lin" valueType="num" p14:bounceEnd="50000">
                                          <p:cBhvr additive="base">
                                            <p:cTn id="46" dur="500" fill="hold"/>
                                            <p:tgtEl>
                                              <p:spTgt spid="50"/>
                                            </p:tgtEl>
                                            <p:attrNameLst>
                                              <p:attrName>ppt_y</p:attrName>
                                            </p:attrNameLst>
                                          </p:cBhvr>
                                          <p:tavLst>
                                            <p:tav tm="0">
                                              <p:val>
                                                <p:strVal val="0-#ppt_h/2"/>
                                              </p:val>
                                            </p:tav>
                                            <p:tav tm="100000">
                                              <p:val>
                                                <p:strVal val="#ppt_y"/>
                                              </p:val>
                                            </p:tav>
                                          </p:tavLst>
                                        </p:anim>
                                      </p:childTnLst>
                                    </p:cTn>
                                  </p:par>
                                  <p:par>
                                    <p:cTn id="47" presetID="2" presetClass="entr" presetSubtype="1" fill="hold" nodeType="withEffect" p14:presetBounceEnd="50000">
                                      <p:stCondLst>
                                        <p:cond delay="1000"/>
                                      </p:stCondLst>
                                      <p:childTnLst>
                                        <p:set>
                                          <p:cBhvr>
                                            <p:cTn id="48" dur="1" fill="hold">
                                              <p:stCondLst>
                                                <p:cond delay="0"/>
                                              </p:stCondLst>
                                            </p:cTn>
                                            <p:tgtEl>
                                              <p:spTgt spid="53"/>
                                            </p:tgtEl>
                                            <p:attrNameLst>
                                              <p:attrName>style.visibility</p:attrName>
                                            </p:attrNameLst>
                                          </p:cBhvr>
                                          <p:to>
                                            <p:strVal val="visible"/>
                                          </p:to>
                                        </p:set>
                                        <p:anim calcmode="lin" valueType="num" p14:bounceEnd="50000">
                                          <p:cBhvr additive="base">
                                            <p:cTn id="49"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50"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18"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heckerboard(across)">
                                          <p:cBhvr>
                                            <p:cTn id="7" dur="500"/>
                                            <p:tgtEl>
                                              <p:spTgt spid="3075"/>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500"/>
                                            <p:tgtEl>
                                              <p:spTgt spid="34"/>
                                            </p:tgtEl>
                                          </p:cBhvr>
                                        </p:animEffect>
                                      </p:childTnLst>
                                    </p:cTn>
                                  </p:par>
                                </p:childTnLst>
                              </p:cTn>
                            </p:par>
                            <p:par>
                              <p:cTn id="11" fill="hold">
                                <p:stCondLst>
                                  <p:cond delay="700"/>
                                </p:stCondLst>
                                <p:childTnLst>
                                  <p:par>
                                    <p:cTn id="12" presetID="22"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par>
                              <p:cTn id="15" fill="hold">
                                <p:stCondLst>
                                  <p:cond delay="1200"/>
                                </p:stCondLst>
                                <p:childTnLst>
                                  <p:par>
                                    <p:cTn id="16" presetID="17" presetClass="entr" presetSubtype="1" fill="hold" grpId="0" nodeType="afterEffect">
                                      <p:stCondLst>
                                        <p:cond delay="0"/>
                                      </p:stCondLst>
                                      <p:iterate type="lt">
                                        <p:tmPct val="4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250" fill="hold"/>
                                            <p:tgtEl>
                                              <p:spTgt spid="18"/>
                                            </p:tgtEl>
                                            <p:attrNameLst>
                                              <p:attrName>ppt_x</p:attrName>
                                            </p:attrNameLst>
                                          </p:cBhvr>
                                          <p:tavLst>
                                            <p:tav tm="0">
                                              <p:val>
                                                <p:strVal val="#ppt_x"/>
                                              </p:val>
                                            </p:tav>
                                            <p:tav tm="100000">
                                              <p:val>
                                                <p:strVal val="#ppt_x"/>
                                              </p:val>
                                            </p:tav>
                                          </p:tavLst>
                                        </p:anim>
                                        <p:anim calcmode="lin" valueType="num">
                                          <p:cBhvr>
                                            <p:cTn id="19" dur="250" fill="hold"/>
                                            <p:tgtEl>
                                              <p:spTgt spid="18"/>
                                            </p:tgtEl>
                                            <p:attrNameLst>
                                              <p:attrName>ppt_y</p:attrName>
                                            </p:attrNameLst>
                                          </p:cBhvr>
                                          <p:tavLst>
                                            <p:tav tm="0">
                                              <p:val>
                                                <p:strVal val="#ppt_y-#ppt_h/2"/>
                                              </p:val>
                                            </p:tav>
                                            <p:tav tm="100000">
                                              <p:val>
                                                <p:strVal val="#ppt_y"/>
                                              </p:val>
                                            </p:tav>
                                          </p:tavLst>
                                        </p:anim>
                                        <p:anim calcmode="lin" valueType="num">
                                          <p:cBhvr>
                                            <p:cTn id="20" dur="250" fill="hold"/>
                                            <p:tgtEl>
                                              <p:spTgt spid="18"/>
                                            </p:tgtEl>
                                            <p:attrNameLst>
                                              <p:attrName>ppt_w</p:attrName>
                                            </p:attrNameLst>
                                          </p:cBhvr>
                                          <p:tavLst>
                                            <p:tav tm="0">
                                              <p:val>
                                                <p:strVal val="#ppt_w"/>
                                              </p:val>
                                            </p:tav>
                                            <p:tav tm="100000">
                                              <p:val>
                                                <p:strVal val="#ppt_w"/>
                                              </p:val>
                                            </p:tav>
                                          </p:tavLst>
                                        </p:anim>
                                        <p:anim calcmode="lin" valueType="num">
                                          <p:cBhvr>
                                            <p:cTn id="21" dur="250" fill="hold"/>
                                            <p:tgtEl>
                                              <p:spTgt spid="18"/>
                                            </p:tgtEl>
                                            <p:attrNameLst>
                                              <p:attrName>ppt_h</p:attrName>
                                            </p:attrNameLst>
                                          </p:cBhvr>
                                          <p:tavLst>
                                            <p:tav tm="0">
                                              <p:val>
                                                <p:fltVal val="0"/>
                                              </p:val>
                                            </p:tav>
                                            <p:tav tm="100000">
                                              <p:val>
                                                <p:strVal val="#ppt_h"/>
                                              </p:val>
                                            </p:tav>
                                          </p:tavLst>
                                        </p:anim>
                                      </p:childTnLst>
                                    </p:cTn>
                                  </p:par>
                                </p:childTnLst>
                              </p:cTn>
                            </p:par>
                            <p:par>
                              <p:cTn id="22" fill="hold">
                                <p:stCondLst>
                                  <p:cond delay="1950"/>
                                </p:stCondLst>
                                <p:childTnLst>
                                  <p:par>
                                    <p:cTn id="23" presetID="16" presetClass="entr" presetSubtype="2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barn(inVertical)">
                                          <p:cBhvr>
                                            <p:cTn id="25" dur="500"/>
                                            <p:tgtEl>
                                              <p:spTgt spid="35"/>
                                            </p:tgtEl>
                                          </p:cBhvr>
                                        </p:animEffect>
                                      </p:childTnLst>
                                    </p:cTn>
                                  </p:par>
                                </p:childTnLst>
                              </p:cTn>
                            </p:par>
                            <p:par>
                              <p:cTn id="26" fill="hold">
                                <p:stCondLst>
                                  <p:cond delay="2450"/>
                                </p:stCondLst>
                                <p:childTnLst>
                                  <p:par>
                                    <p:cTn id="27" presetID="2" presetClass="entr" presetSubtype="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0-#ppt_h/2"/>
                                              </p:val>
                                            </p:tav>
                                            <p:tav tm="100000">
                                              <p:val>
                                                <p:strVal val="#ppt_y"/>
                                              </p:val>
                                            </p:tav>
                                          </p:tavLst>
                                        </p:anim>
                                      </p:childTnLst>
                                    </p:cTn>
                                  </p:par>
                                  <p:par>
                                    <p:cTn id="31" presetID="2" presetClass="entr" presetSubtype="1"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additive="base">
                                            <p:cTn id="33" dur="500" fill="hold"/>
                                            <p:tgtEl>
                                              <p:spTgt spid="41"/>
                                            </p:tgtEl>
                                            <p:attrNameLst>
                                              <p:attrName>ppt_x</p:attrName>
                                            </p:attrNameLst>
                                          </p:cBhvr>
                                          <p:tavLst>
                                            <p:tav tm="0">
                                              <p:val>
                                                <p:strVal val="#ppt_x"/>
                                              </p:val>
                                            </p:tav>
                                            <p:tav tm="100000">
                                              <p:val>
                                                <p:strVal val="#ppt_x"/>
                                              </p:val>
                                            </p:tav>
                                          </p:tavLst>
                                        </p:anim>
                                        <p:anim calcmode="lin" valueType="num">
                                          <p:cBhvr additive="base">
                                            <p:cTn id="34" dur="500" fill="hold"/>
                                            <p:tgtEl>
                                              <p:spTgt spid="41"/>
                                            </p:tgtEl>
                                            <p:attrNameLst>
                                              <p:attrName>ppt_y</p:attrName>
                                            </p:attrNameLst>
                                          </p:cBhvr>
                                          <p:tavLst>
                                            <p:tav tm="0">
                                              <p:val>
                                                <p:strVal val="0-#ppt_h/2"/>
                                              </p:val>
                                            </p:tav>
                                            <p:tav tm="100000">
                                              <p:val>
                                                <p:strVal val="#ppt_y"/>
                                              </p:val>
                                            </p:tav>
                                          </p:tavLst>
                                        </p:anim>
                                      </p:childTnLst>
                                    </p:cTn>
                                  </p:par>
                                  <p:par>
                                    <p:cTn id="35" presetID="2" presetClass="entr" presetSubtype="1" fill="hold" nodeType="withEffect">
                                      <p:stCondLst>
                                        <p:cond delay="40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0-#ppt_h/2"/>
                                              </p:val>
                                            </p:tav>
                                            <p:tav tm="100000">
                                              <p:val>
                                                <p:strVal val="#ppt_y"/>
                                              </p:val>
                                            </p:tav>
                                          </p:tavLst>
                                        </p:anim>
                                      </p:childTnLst>
                                    </p:cTn>
                                  </p:par>
                                  <p:par>
                                    <p:cTn id="39" presetID="2" presetClass="entr" presetSubtype="1" fill="hold" nodeType="withEffect">
                                      <p:stCondLst>
                                        <p:cond delay="600"/>
                                      </p:stCondLst>
                                      <p:childTnLst>
                                        <p:set>
                                          <p:cBhvr>
                                            <p:cTn id="40" dur="1" fill="hold">
                                              <p:stCondLst>
                                                <p:cond delay="0"/>
                                              </p:stCondLst>
                                            </p:cTn>
                                            <p:tgtEl>
                                              <p:spTgt spid="47"/>
                                            </p:tgtEl>
                                            <p:attrNameLst>
                                              <p:attrName>style.visibility</p:attrName>
                                            </p:attrNameLst>
                                          </p:cBhvr>
                                          <p:to>
                                            <p:strVal val="visible"/>
                                          </p:to>
                                        </p:set>
                                        <p:anim calcmode="lin" valueType="num">
                                          <p:cBhvr additive="base">
                                            <p:cTn id="41" dur="500" fill="hold"/>
                                            <p:tgtEl>
                                              <p:spTgt spid="47"/>
                                            </p:tgtEl>
                                            <p:attrNameLst>
                                              <p:attrName>ppt_x</p:attrName>
                                            </p:attrNameLst>
                                          </p:cBhvr>
                                          <p:tavLst>
                                            <p:tav tm="0">
                                              <p:val>
                                                <p:strVal val="#ppt_x"/>
                                              </p:val>
                                            </p:tav>
                                            <p:tav tm="100000">
                                              <p:val>
                                                <p:strVal val="#ppt_x"/>
                                              </p:val>
                                            </p:tav>
                                          </p:tavLst>
                                        </p:anim>
                                        <p:anim calcmode="lin" valueType="num">
                                          <p:cBhvr additive="base">
                                            <p:cTn id="42" dur="500" fill="hold"/>
                                            <p:tgtEl>
                                              <p:spTgt spid="47"/>
                                            </p:tgtEl>
                                            <p:attrNameLst>
                                              <p:attrName>ppt_y</p:attrName>
                                            </p:attrNameLst>
                                          </p:cBhvr>
                                          <p:tavLst>
                                            <p:tav tm="0">
                                              <p:val>
                                                <p:strVal val="0-#ppt_h/2"/>
                                              </p:val>
                                            </p:tav>
                                            <p:tav tm="100000">
                                              <p:val>
                                                <p:strVal val="#ppt_y"/>
                                              </p:val>
                                            </p:tav>
                                          </p:tavLst>
                                        </p:anim>
                                      </p:childTnLst>
                                    </p:cTn>
                                  </p:par>
                                  <p:par>
                                    <p:cTn id="43" presetID="2" presetClass="entr" presetSubtype="1" fill="hold" nodeType="withEffect">
                                      <p:stCondLst>
                                        <p:cond delay="80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0-#ppt_h/2"/>
                                              </p:val>
                                            </p:tav>
                                            <p:tav tm="100000">
                                              <p:val>
                                                <p:strVal val="#ppt_y"/>
                                              </p:val>
                                            </p:tav>
                                          </p:tavLst>
                                        </p:anim>
                                      </p:childTnLst>
                                    </p:cTn>
                                  </p:par>
                                  <p:par>
                                    <p:cTn id="47" presetID="2" presetClass="entr" presetSubtype="1" fill="hold" nodeType="withEffect">
                                      <p:stCondLst>
                                        <p:cond delay="100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fill="hold"/>
                                            <p:tgtEl>
                                              <p:spTgt spid="53"/>
                                            </p:tgtEl>
                                            <p:attrNameLst>
                                              <p:attrName>ppt_x</p:attrName>
                                            </p:attrNameLst>
                                          </p:cBhvr>
                                          <p:tavLst>
                                            <p:tav tm="0">
                                              <p:val>
                                                <p:strVal val="#ppt_x"/>
                                              </p:val>
                                            </p:tav>
                                            <p:tav tm="100000">
                                              <p:val>
                                                <p:strVal val="#ppt_x"/>
                                              </p:val>
                                            </p:tav>
                                          </p:tavLst>
                                        </p:anim>
                                        <p:anim calcmode="lin" valueType="num">
                                          <p:cBhvr additive="base">
                                            <p:cTn id="50"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animBg="1"/>
          <p:bldP spid="18" grpId="0"/>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131C370C-7BF6-4FD8-A669-B6EC7D4F5D9A}"/>
              </a:ext>
            </a:extLst>
          </p:cNvPr>
          <p:cNvSpPr>
            <a:spLocks noGrp="1"/>
          </p:cNvSpPr>
          <p:nvPr>
            <p:ph type="subTitle" idx="1"/>
          </p:nvPr>
        </p:nvSpPr>
        <p:spPr>
          <a:xfrm>
            <a:off x="-2111498" y="404664"/>
            <a:ext cx="9142810" cy="979090"/>
          </a:xfrm>
        </p:spPr>
        <p:txBody>
          <a:bodyPr/>
          <a:lstStyle/>
          <a:p>
            <a:r>
              <a:rPr lang="zh-CN" altLang="zh-CN" dirty="0"/>
              <a:t>服务器端流程图说明</a:t>
            </a:r>
            <a:r>
              <a:rPr lang="zh-CN" altLang="zh-CN" u="sng" dirty="0"/>
              <a:t>如</a:t>
            </a:r>
            <a:r>
              <a:rPr lang="zh-CN" altLang="zh-CN" dirty="0"/>
              <a:t>下</a:t>
            </a:r>
            <a:endParaRPr lang="zh-CN" altLang="en-US" dirty="0"/>
          </a:p>
        </p:txBody>
      </p:sp>
      <p:sp>
        <p:nvSpPr>
          <p:cNvPr id="4" name="Rectangle 2">
            <a:extLst>
              <a:ext uri="{FF2B5EF4-FFF2-40B4-BE49-F238E27FC236}">
                <a16:creationId xmlns:a16="http://schemas.microsoft.com/office/drawing/2014/main" id="{9D2B45C2-AF9F-4EA5-B4C4-EA72D95D4A27}"/>
              </a:ext>
            </a:extLst>
          </p:cNvPr>
          <p:cNvSpPr>
            <a:spLocks noChangeArrowheads="1"/>
          </p:cNvSpPr>
          <p:nvPr/>
        </p:nvSpPr>
        <p:spPr bwMode="auto">
          <a:xfrm>
            <a:off x="11719286" y="0"/>
            <a:ext cx="2596597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上箭头 10">
            <a:extLst>
              <a:ext uri="{FF2B5EF4-FFF2-40B4-BE49-F238E27FC236}">
                <a16:creationId xmlns:a16="http://schemas.microsoft.com/office/drawing/2014/main" id="{63DC76E0-C537-4E23-BC33-EA5002B451C3}"/>
              </a:ext>
            </a:extLst>
          </p:cNvPr>
          <p:cNvSpPr/>
          <p:nvPr/>
        </p:nvSpPr>
        <p:spPr>
          <a:xfrm rot="16200000" flipV="1">
            <a:off x="4042978" y="728700"/>
            <a:ext cx="1512168" cy="720080"/>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a:extLst>
              <a:ext uri="{FF2B5EF4-FFF2-40B4-BE49-F238E27FC236}">
                <a16:creationId xmlns:a16="http://schemas.microsoft.com/office/drawing/2014/main" id="{8F0CCACC-0C7B-45D5-8C9F-11ED7B3E6EC4}"/>
              </a:ext>
            </a:extLst>
          </p:cNvPr>
          <p:cNvGraphicFramePr>
            <a:graphicFrameLocks noChangeAspect="1"/>
          </p:cNvGraphicFramePr>
          <p:nvPr>
            <p:extLst>
              <p:ext uri="{D42A27DB-BD31-4B8C-83A1-F6EECF244321}">
                <p14:modId xmlns:p14="http://schemas.microsoft.com/office/powerpoint/2010/main" val="275809126"/>
              </p:ext>
            </p:extLst>
          </p:nvPr>
        </p:nvGraphicFramePr>
        <p:xfrm>
          <a:off x="5688958" y="84221"/>
          <a:ext cx="4654719" cy="6455398"/>
        </p:xfrm>
        <a:graphic>
          <a:graphicData uri="http://schemas.openxmlformats.org/presentationml/2006/ole">
            <mc:AlternateContent xmlns:mc="http://schemas.openxmlformats.org/markup-compatibility/2006">
              <mc:Choice xmlns:v="urn:schemas-microsoft-com:vml" Requires="v">
                <p:oleObj spid="_x0000_s1036" name="Visio" r:id="rId3" imgW="3067076" imgH="7372433" progId="Visio.Drawing.15">
                  <p:embed/>
                </p:oleObj>
              </mc:Choice>
              <mc:Fallback>
                <p:oleObj name="Visio" r:id="rId3" imgW="3067076" imgH="7372433" progId="Visio.Drawing.15">
                  <p:embed/>
                  <p:pic>
                    <p:nvPicPr>
                      <p:cNvPr id="0" name=""/>
                      <p:cNvPicPr/>
                      <p:nvPr/>
                    </p:nvPicPr>
                    <p:blipFill>
                      <a:blip r:embed="rId4"/>
                      <a:stretch>
                        <a:fillRect/>
                      </a:stretch>
                    </p:blipFill>
                    <p:spPr>
                      <a:xfrm>
                        <a:off x="5688958" y="84221"/>
                        <a:ext cx="4654719" cy="6455398"/>
                      </a:xfrm>
                      <a:prstGeom prst="rect">
                        <a:avLst/>
                      </a:prstGeom>
                    </p:spPr>
                  </p:pic>
                </p:oleObj>
              </mc:Fallback>
            </mc:AlternateContent>
          </a:graphicData>
        </a:graphic>
      </p:graphicFrame>
    </p:spTree>
    <p:extLst>
      <p:ext uri="{BB962C8B-B14F-4D97-AF65-F5344CB8AC3E}">
        <p14:creationId xmlns:p14="http://schemas.microsoft.com/office/powerpoint/2010/main" val="166099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五边形 2">
            <a:extLst>
              <a:ext uri="{FF2B5EF4-FFF2-40B4-BE49-F238E27FC236}">
                <a16:creationId xmlns:a16="http://schemas.microsoft.com/office/drawing/2014/main" id="{E9290E17-2606-4D75-AE10-18873E678174}"/>
              </a:ext>
            </a:extLst>
          </p:cNvPr>
          <p:cNvSpPr/>
          <p:nvPr/>
        </p:nvSpPr>
        <p:spPr>
          <a:xfrm rot="10800000">
            <a:off x="600711" y="1008772"/>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6F7C5336-89F2-42AD-AF8E-A47737CE3D62}"/>
              </a:ext>
            </a:extLst>
          </p:cNvPr>
          <p:cNvSpPr/>
          <p:nvPr/>
        </p:nvSpPr>
        <p:spPr>
          <a:xfrm>
            <a:off x="112737" y="392123"/>
            <a:ext cx="3999334" cy="1557335"/>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t>服务器端功能描述如下：</a:t>
            </a:r>
          </a:p>
        </p:txBody>
      </p:sp>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Rectangle 4"/>
          <p:cNvSpPr>
            <a:spLocks noChangeArrowheads="1"/>
          </p:cNvSpPr>
          <p:nvPr/>
        </p:nvSpPr>
        <p:spPr bwMode="auto">
          <a:xfrm>
            <a:off x="4943078" y="2089586"/>
            <a:ext cx="6120680" cy="657225"/>
          </a:xfrm>
          <a:prstGeom prst="rect">
            <a:avLst/>
          </a:prstGeom>
          <a:solidFill>
            <a:schemeClr val="bg1">
              <a:lumMod val="75000"/>
            </a:schemeClr>
          </a:solidFill>
          <a:ln w="3175" cap="flat" cmpd="sng" algn="ctr">
            <a:noFill/>
            <a:prstDash val="solid"/>
          </a:ln>
          <a:effectLst/>
        </p:spPr>
        <p:txBody>
          <a:bodyPr anchor="ctr"/>
          <a:lstStyle/>
          <a:p>
            <a:r>
              <a:rPr lang="zh-CN" altLang="zh-CN" dirty="0"/>
              <a:t>打开服务器时，打开数据文件和网络通讯，并对网络进行监听。</a:t>
            </a:r>
          </a:p>
        </p:txBody>
      </p:sp>
      <p:sp>
        <p:nvSpPr>
          <p:cNvPr id="8" name="Text Box 11"/>
          <p:cNvSpPr txBox="1">
            <a:spLocks noChangeArrowheads="1"/>
          </p:cNvSpPr>
          <p:nvPr/>
        </p:nvSpPr>
        <p:spPr bwMode="auto">
          <a:xfrm>
            <a:off x="1270670" y="2096682"/>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1</a:t>
            </a:r>
          </a:p>
        </p:txBody>
      </p:sp>
      <p:sp>
        <p:nvSpPr>
          <p:cNvPr id="10" name="Rectangle 2"/>
          <p:cNvSpPr>
            <a:spLocks noChangeArrowheads="1"/>
          </p:cNvSpPr>
          <p:nvPr/>
        </p:nvSpPr>
        <p:spPr bwMode="auto">
          <a:xfrm>
            <a:off x="4937452" y="3288542"/>
            <a:ext cx="6236477" cy="2050409"/>
          </a:xfrm>
          <a:prstGeom prst="rect">
            <a:avLst/>
          </a:prstGeom>
          <a:solidFill>
            <a:schemeClr val="bg1">
              <a:lumMod val="75000"/>
            </a:schemeClr>
          </a:solidFill>
          <a:ln w="3175" cap="flat" cmpd="sng" algn="ctr">
            <a:noFill/>
            <a:prstDash val="solid"/>
          </a:ln>
          <a:effectLst/>
        </p:spPr>
        <p:txBody>
          <a:bodyPr anchor="ctr"/>
          <a:lstStyle/>
          <a:p>
            <a:r>
              <a:rPr lang="zh-CN" altLang="zh-CN" dirty="0"/>
              <a:t>从服务器接受到数据后先判断登陆结构体是否有变化，如果有变化，表示有新用户登陆，则创建一个子进程，如果没有变化则表示无用户登陆或收到数据为已登录用户的数据。如果是用户登陆，则判断是否是管理员账户。通过接受客户端请求操作数据文件，完成后将结果发送给客户端，并返回等待下次的数据到来，如果出现错误，则发送错误信息给客户端。</a:t>
            </a:r>
          </a:p>
        </p:txBody>
      </p:sp>
      <p:sp>
        <p:nvSpPr>
          <p:cNvPr id="11" name="Text Box 12"/>
          <p:cNvSpPr txBox="1">
            <a:spLocks noChangeArrowheads="1"/>
          </p:cNvSpPr>
          <p:nvPr/>
        </p:nvSpPr>
        <p:spPr bwMode="auto">
          <a:xfrm>
            <a:off x="1312767" y="3303871"/>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2</a:t>
            </a:r>
          </a:p>
        </p:txBody>
      </p:sp>
      <p:sp>
        <p:nvSpPr>
          <p:cNvPr id="18" name="矩形 1"/>
          <p:cNvSpPr/>
          <p:nvPr/>
        </p:nvSpPr>
        <p:spPr>
          <a:xfrm>
            <a:off x="2390465" y="2089586"/>
            <a:ext cx="2343150" cy="1144572"/>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lvl="0" algn="ctr">
              <a:defRPr/>
            </a:pPr>
            <a:r>
              <a:rPr lang="zh-CN" altLang="zh-CN" dirty="0">
                <a:solidFill>
                  <a:schemeClr val="bg1"/>
                </a:solidFill>
              </a:rPr>
              <a:t>打开服务器</a:t>
            </a:r>
            <a:endParaRPr kumimoji="0" lang="zh-CN" altLang="en-US" sz="1800" b="0" i="0" u="none" strike="noStrike" kern="10" cap="none" spc="0" normalizeH="0" baseline="0" noProof="0" dirty="0">
              <a:ln w="9525">
                <a:solidFill>
                  <a:sysClr val="window" lastClr="FFFFFF"/>
                </a:solidFill>
                <a:round/>
                <a:headEnd/>
                <a:tailEnd/>
              </a:ln>
              <a:solidFill>
                <a:schemeClr val="bg1"/>
              </a:solidFill>
              <a:effectLst/>
              <a:uLnTx/>
              <a:uFillTx/>
              <a:latin typeface="微软雅黑" pitchFamily="34" charset="-122"/>
              <a:ea typeface="微软雅黑" pitchFamily="34" charset="-122"/>
            </a:endParaRPr>
          </a:p>
        </p:txBody>
      </p:sp>
      <p:sp>
        <p:nvSpPr>
          <p:cNvPr id="19" name="矩形 18"/>
          <p:cNvSpPr/>
          <p:nvPr/>
        </p:nvSpPr>
        <p:spPr>
          <a:xfrm>
            <a:off x="2390465" y="3288542"/>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lvl="0" algn="ctr">
              <a:defRPr/>
            </a:pPr>
            <a:r>
              <a:rPr lang="zh-CN" altLang="zh-CN" dirty="0">
                <a:solidFill>
                  <a:schemeClr val="bg1"/>
                </a:solidFill>
              </a:rPr>
              <a:t>收到客户端数据</a:t>
            </a:r>
            <a:endParaRPr kumimoji="0" lang="zh-CN" altLang="en-US" sz="1800" b="0" i="0" u="none" strike="noStrike" kern="10" cap="none" spc="0" normalizeH="0" baseline="0" noProof="0" dirty="0">
              <a:ln w="9525">
                <a:solidFill>
                  <a:sysClr val="window" lastClr="FFFFFF"/>
                </a:solidFill>
                <a:round/>
                <a:headEnd/>
                <a:tailEnd/>
              </a:ln>
              <a:solidFill>
                <a:schemeClr val="bg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500"/>
                                </p:stCondLst>
                                <p:childTnLst>
                                  <p:par>
                                    <p:cTn id="15" presetID="2" presetClass="entr" presetSubtype="1" fill="hold" grpId="0" nodeType="afterEffect" p14:presetBounceEnd="50000">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14:bounceEnd="50000">
                                          <p:cBhvr additive="base">
                                            <p:cTn id="17" dur="500" fill="hold"/>
                                            <p:tgtEl>
                                              <p:spTgt spid="18"/>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8"/>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3500"/>
                                </p:stCondLst>
                                <p:childTnLst>
                                  <p:par>
                                    <p:cTn id="30" presetID="2" presetClass="entr" presetSubtype="1" fill="hold" grpId="0" nodeType="afterEffect" p14:presetBounceEnd="50000">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14:bounceEnd="50000">
                                          <p:cBhvr additive="base">
                                            <p:cTn id="32" dur="500" fill="hold"/>
                                            <p:tgtEl>
                                              <p:spTgt spid="19"/>
                                            </p:tgtEl>
                                            <p:attrNameLst>
                                              <p:attrName>ppt_x</p:attrName>
                                            </p:attrNameLst>
                                          </p:cBhvr>
                                          <p:tavLst>
                                            <p:tav tm="0">
                                              <p:val>
                                                <p:strVal val="#ppt_x"/>
                                              </p:val>
                                            </p:tav>
                                            <p:tav tm="100000">
                                              <p:val>
                                                <p:strVal val="#ppt_x"/>
                                              </p:val>
                                            </p:tav>
                                          </p:tavLst>
                                        </p:anim>
                                        <p:anim calcmode="lin" valueType="num" p14:bounceEnd="50000">
                                          <p:cBhvr additive="base">
                                            <p:cTn id="33" dur="500" fill="hold"/>
                                            <p:tgtEl>
                                              <p:spTgt spid="19"/>
                                            </p:tgtEl>
                                            <p:attrNameLst>
                                              <p:attrName>ppt_y</p:attrName>
                                            </p:attrNameLst>
                                          </p:cBhvr>
                                          <p:tavLst>
                                            <p:tav tm="0">
                                              <p:val>
                                                <p:strVal val="0-#ppt_h/2"/>
                                              </p:val>
                                            </p:tav>
                                            <p:tav tm="100000">
                                              <p:val>
                                                <p:strVal val="#ppt_y"/>
                                              </p:val>
                                            </p:tav>
                                          </p:tavLst>
                                        </p:anim>
                                      </p:childTnLst>
                                    </p:cTn>
                                  </p:par>
                                </p:childTnLst>
                              </p:cTn>
                            </p:par>
                            <p:par>
                              <p:cTn id="34" fill="hold">
                                <p:stCondLst>
                                  <p:cond delay="40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7" grpId="0" animBg="1"/>
          <p:bldP spid="8" grpId="0"/>
          <p:bldP spid="10" grpId="0" animBg="1"/>
          <p:bldP spid="11" grpId="0"/>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500"/>
                                </p:stCondLst>
                                <p:childTnLst>
                                  <p:par>
                                    <p:cTn id="15" presetID="2" presetClass="entr" presetSubtype="1"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3500"/>
                                </p:stCondLst>
                                <p:childTnLst>
                                  <p:par>
                                    <p:cTn id="30" presetID="2" presetClass="entr" presetSubtype="1"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0-#ppt_h/2"/>
                                              </p:val>
                                            </p:tav>
                                            <p:tav tm="100000">
                                              <p:val>
                                                <p:strVal val="#ppt_y"/>
                                              </p:val>
                                            </p:tav>
                                          </p:tavLst>
                                        </p:anim>
                                      </p:childTnLst>
                                    </p:cTn>
                                  </p:par>
                                </p:childTnLst>
                              </p:cTn>
                            </p:par>
                            <p:par>
                              <p:cTn id="34" fill="hold">
                                <p:stCondLst>
                                  <p:cond delay="40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7" grpId="0" animBg="1"/>
          <p:bldP spid="8" grpId="0"/>
          <p:bldP spid="10" grpId="0" animBg="1"/>
          <p:bldP spid="11" grpId="0"/>
          <p:bldP spid="18" grpId="0" animBg="1"/>
          <p:bldP spid="19"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0" y="404664"/>
            <a:ext cx="1747901"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1610" y="645488"/>
            <a:ext cx="1338828" cy="369332"/>
          </a:xfrm>
          <a:prstGeom prst="rect">
            <a:avLst/>
          </a:prstGeom>
          <a:noFill/>
        </p:spPr>
        <p:txBody>
          <a:bodyPr wrap="none" rtlCol="0">
            <a:spAutoFit/>
          </a:bodyPr>
          <a:lstStyle/>
          <a:p>
            <a:r>
              <a:rPr lang="zh-CN" altLang="zh-CN" b="1" dirty="0">
                <a:solidFill>
                  <a:schemeClr val="bg1"/>
                </a:solidFill>
              </a:rPr>
              <a:t>客户端说明</a:t>
            </a:r>
            <a:endParaRPr lang="zh-CN" altLang="en-US" sz="2000" b="1" dirty="0">
              <a:solidFill>
                <a:schemeClr val="bg1"/>
              </a:solidFill>
              <a:latin typeface="微软雅黑" pitchFamily="34" charset="-122"/>
              <a:ea typeface="微软雅黑" pitchFamily="34" charset="-122"/>
            </a:endParaRPr>
          </a:p>
        </p:txBody>
      </p:sp>
      <p:sp>
        <p:nvSpPr>
          <p:cNvPr id="16" name="上箭头 10">
            <a:extLst>
              <a:ext uri="{FF2B5EF4-FFF2-40B4-BE49-F238E27FC236}">
                <a16:creationId xmlns:a16="http://schemas.microsoft.com/office/drawing/2014/main" id="{13CCFDF8-E32A-44C0-87BE-CA5BD2AF02D3}"/>
              </a:ext>
            </a:extLst>
          </p:cNvPr>
          <p:cNvSpPr/>
          <p:nvPr/>
        </p:nvSpPr>
        <p:spPr>
          <a:xfrm rot="16200000" flipV="1">
            <a:off x="1648862" y="1736812"/>
            <a:ext cx="1512168" cy="720080"/>
          </a:xfrm>
          <a:prstGeom prst="upArrow">
            <a:avLst/>
          </a:prstGeom>
          <a:noFill/>
          <a:ln>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2">
            <a:extLst>
              <a:ext uri="{FF2B5EF4-FFF2-40B4-BE49-F238E27FC236}">
                <a16:creationId xmlns:a16="http://schemas.microsoft.com/office/drawing/2014/main" id="{6D43CC4B-E3C1-4929-9AC8-4E937712824B}"/>
              </a:ext>
            </a:extLst>
          </p:cNvPr>
          <p:cNvSpPr>
            <a:spLocks noChangeArrowheads="1"/>
          </p:cNvSpPr>
          <p:nvPr/>
        </p:nvSpPr>
        <p:spPr bwMode="auto">
          <a:xfrm>
            <a:off x="4367014" y="890955"/>
            <a:ext cx="1931377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D1C0CAA9-CCFD-4031-8427-BD3DF85C19D3}"/>
              </a:ext>
            </a:extLst>
          </p:cNvPr>
          <p:cNvGraphicFramePr>
            <a:graphicFrameLocks noChangeAspect="1"/>
          </p:cNvGraphicFramePr>
          <p:nvPr>
            <p:extLst>
              <p:ext uri="{D42A27DB-BD31-4B8C-83A1-F6EECF244321}">
                <p14:modId xmlns:p14="http://schemas.microsoft.com/office/powerpoint/2010/main" val="2116510184"/>
              </p:ext>
            </p:extLst>
          </p:nvPr>
        </p:nvGraphicFramePr>
        <p:xfrm>
          <a:off x="2578986" y="455819"/>
          <a:ext cx="7116620" cy="6464162"/>
        </p:xfrm>
        <a:graphic>
          <a:graphicData uri="http://schemas.openxmlformats.org/presentationml/2006/ole">
            <mc:AlternateContent xmlns:mc="http://schemas.openxmlformats.org/markup-compatibility/2006">
              <mc:Choice xmlns:v="urn:schemas-microsoft-com:vml" Requires="v">
                <p:oleObj spid="_x0000_s2058" name="Visio" r:id="rId4" imgW="5610302" imgH="5096003" progId="Visio.Drawing.15">
                  <p:embed/>
                </p:oleObj>
              </mc:Choice>
              <mc:Fallback>
                <p:oleObj name="Visio" r:id="rId4" imgW="5610302" imgH="5096003" progId="Visio.Drawing.15">
                  <p:embed/>
                  <p:pic>
                    <p:nvPicPr>
                      <p:cNvPr id="0" name=""/>
                      <p:cNvPicPr/>
                      <p:nvPr/>
                    </p:nvPicPr>
                    <p:blipFill>
                      <a:blip r:embed="rId5"/>
                      <a:stretch>
                        <a:fillRect/>
                      </a:stretch>
                    </p:blipFill>
                    <p:spPr>
                      <a:xfrm>
                        <a:off x="2578986" y="455819"/>
                        <a:ext cx="7116620" cy="6464162"/>
                      </a:xfrm>
                      <a:prstGeom prst="rect">
                        <a:avLst/>
                      </a:prstGeom>
                    </p:spPr>
                  </p:pic>
                </p:oleObj>
              </mc:Fallback>
            </mc:AlternateContent>
          </a:graphicData>
        </a:graphic>
      </p:graphicFrame>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1"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2">
            <a:extLst>
              <a:ext uri="{FF2B5EF4-FFF2-40B4-BE49-F238E27FC236}">
                <a16:creationId xmlns:a16="http://schemas.microsoft.com/office/drawing/2014/main" id="{1E6F592A-4720-4473-AEC4-BF20C6F0CD82}"/>
              </a:ext>
            </a:extLst>
          </p:cNvPr>
          <p:cNvSpPr/>
          <p:nvPr/>
        </p:nvSpPr>
        <p:spPr>
          <a:xfrm rot="10800000">
            <a:off x="600711" y="1008772"/>
            <a:ext cx="5922658" cy="324036"/>
          </a:xfrm>
          <a:custGeom>
            <a:avLst/>
            <a:gdLst/>
            <a:ahLst/>
            <a:cxnLst/>
            <a:rect l="l" t="t" r="r" b="b"/>
            <a:pathLst>
              <a:path w="5922658" h="324036">
                <a:moveTo>
                  <a:pt x="0" y="0"/>
                </a:moveTo>
                <a:lnTo>
                  <a:pt x="5760640" y="0"/>
                </a:lnTo>
                <a:lnTo>
                  <a:pt x="5922658" y="162018"/>
                </a:lnTo>
                <a:lnTo>
                  <a:pt x="5760640" y="324036"/>
                </a:lnTo>
                <a:lnTo>
                  <a:pt x="0" y="324036"/>
                </a:lnTo>
                <a:lnTo>
                  <a:pt x="162018" y="162018"/>
                </a:lnTo>
                <a:close/>
              </a:path>
            </a:pathLst>
          </a:cu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B072079-BB93-4CA6-B867-24CFC6276781}"/>
              </a:ext>
            </a:extLst>
          </p:cNvPr>
          <p:cNvSpPr/>
          <p:nvPr/>
        </p:nvSpPr>
        <p:spPr>
          <a:xfrm>
            <a:off x="112737" y="392123"/>
            <a:ext cx="3999334" cy="1557335"/>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客户</a:t>
            </a:r>
            <a:r>
              <a:rPr lang="zh-CN" altLang="zh-CN" sz="2000" dirty="0"/>
              <a:t>端功能描述如下：</a:t>
            </a:r>
          </a:p>
        </p:txBody>
      </p:sp>
      <p:sp>
        <p:nvSpPr>
          <p:cNvPr id="6" name="Rectangle 4">
            <a:extLst>
              <a:ext uri="{FF2B5EF4-FFF2-40B4-BE49-F238E27FC236}">
                <a16:creationId xmlns:a16="http://schemas.microsoft.com/office/drawing/2014/main" id="{434FD0F0-A3AC-4B95-88DC-FED9B7EEEB71}"/>
              </a:ext>
            </a:extLst>
          </p:cNvPr>
          <p:cNvSpPr>
            <a:spLocks noChangeArrowheads="1"/>
          </p:cNvSpPr>
          <p:nvPr/>
        </p:nvSpPr>
        <p:spPr bwMode="auto">
          <a:xfrm>
            <a:off x="4943078" y="2089586"/>
            <a:ext cx="6120680" cy="1154593"/>
          </a:xfrm>
          <a:prstGeom prst="rect">
            <a:avLst/>
          </a:prstGeom>
          <a:solidFill>
            <a:schemeClr val="bg1">
              <a:lumMod val="75000"/>
            </a:schemeClr>
          </a:solidFill>
          <a:ln w="3175" cap="flat" cmpd="sng" algn="ctr">
            <a:noFill/>
            <a:prstDash val="solid"/>
          </a:ln>
          <a:effectLst/>
        </p:spPr>
        <p:txBody>
          <a:bodyPr anchor="ctr"/>
          <a:lstStyle/>
          <a:p>
            <a:r>
              <a:rPr lang="zh-CN" altLang="zh-CN" dirty="0"/>
              <a:t>连接上服务器之后进入登录模块，提示用户输入用户名和密码。如果用户名和密码正确则登录成功进入相应的界面，否则返回登录界面。</a:t>
            </a:r>
          </a:p>
        </p:txBody>
      </p:sp>
      <p:sp>
        <p:nvSpPr>
          <p:cNvPr id="7" name="Text Box 11">
            <a:extLst>
              <a:ext uri="{FF2B5EF4-FFF2-40B4-BE49-F238E27FC236}">
                <a16:creationId xmlns:a16="http://schemas.microsoft.com/office/drawing/2014/main" id="{04EF89D0-C5C3-4FDF-A5E1-A14362F826A1}"/>
              </a:ext>
            </a:extLst>
          </p:cNvPr>
          <p:cNvSpPr txBox="1">
            <a:spLocks noChangeArrowheads="1"/>
          </p:cNvSpPr>
          <p:nvPr/>
        </p:nvSpPr>
        <p:spPr bwMode="auto">
          <a:xfrm>
            <a:off x="1270670" y="2096682"/>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1</a:t>
            </a:r>
          </a:p>
        </p:txBody>
      </p:sp>
      <p:sp>
        <p:nvSpPr>
          <p:cNvPr id="8" name="Rectangle 2">
            <a:extLst>
              <a:ext uri="{FF2B5EF4-FFF2-40B4-BE49-F238E27FC236}">
                <a16:creationId xmlns:a16="http://schemas.microsoft.com/office/drawing/2014/main" id="{F21D2221-7CC3-436E-80CE-1E2627441474}"/>
              </a:ext>
            </a:extLst>
          </p:cNvPr>
          <p:cNvSpPr>
            <a:spLocks noChangeArrowheads="1"/>
          </p:cNvSpPr>
          <p:nvPr/>
        </p:nvSpPr>
        <p:spPr bwMode="auto">
          <a:xfrm>
            <a:off x="4733080" y="3452150"/>
            <a:ext cx="6236477" cy="1306245"/>
          </a:xfrm>
          <a:prstGeom prst="rect">
            <a:avLst/>
          </a:prstGeom>
          <a:solidFill>
            <a:schemeClr val="bg1">
              <a:lumMod val="75000"/>
            </a:schemeClr>
          </a:solidFill>
          <a:ln w="3175" cap="flat" cmpd="sng" algn="ctr">
            <a:noFill/>
            <a:prstDash val="solid"/>
          </a:ln>
          <a:effectLst/>
        </p:spPr>
        <p:txBody>
          <a:bodyPr anchor="ctr"/>
          <a:lstStyle/>
          <a:p>
            <a:r>
              <a:rPr lang="zh-CN" altLang="zh-CN" dirty="0"/>
              <a:t>用户登录成功之后，经过服务器端判断决定用户进入对应权限的界面。</a:t>
            </a:r>
          </a:p>
        </p:txBody>
      </p:sp>
      <p:sp>
        <p:nvSpPr>
          <p:cNvPr id="9" name="Text Box 12">
            <a:extLst>
              <a:ext uri="{FF2B5EF4-FFF2-40B4-BE49-F238E27FC236}">
                <a16:creationId xmlns:a16="http://schemas.microsoft.com/office/drawing/2014/main" id="{EF0FB183-311F-4DDA-AED7-52036907BBB8}"/>
              </a:ext>
            </a:extLst>
          </p:cNvPr>
          <p:cNvSpPr txBox="1">
            <a:spLocks noChangeArrowheads="1"/>
          </p:cNvSpPr>
          <p:nvPr/>
        </p:nvSpPr>
        <p:spPr bwMode="auto">
          <a:xfrm>
            <a:off x="1270670" y="3441666"/>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rPr>
              <a:t>2</a:t>
            </a:r>
          </a:p>
        </p:txBody>
      </p:sp>
      <p:sp>
        <p:nvSpPr>
          <p:cNvPr id="10" name="矩形 1">
            <a:extLst>
              <a:ext uri="{FF2B5EF4-FFF2-40B4-BE49-F238E27FC236}">
                <a16:creationId xmlns:a16="http://schemas.microsoft.com/office/drawing/2014/main" id="{09882CC9-6DDC-4DFB-A5A2-EB09F8E4C953}"/>
              </a:ext>
            </a:extLst>
          </p:cNvPr>
          <p:cNvSpPr/>
          <p:nvPr/>
        </p:nvSpPr>
        <p:spPr>
          <a:xfrm>
            <a:off x="2389930" y="2099607"/>
            <a:ext cx="2343150" cy="1144572"/>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lvl="0" algn="ctr">
              <a:defRPr/>
            </a:pPr>
            <a:r>
              <a:rPr lang="zh-CN" altLang="zh-CN" dirty="0">
                <a:solidFill>
                  <a:schemeClr val="bg1"/>
                </a:solidFill>
              </a:rPr>
              <a:t>登录模块</a:t>
            </a:r>
            <a:endParaRPr kumimoji="0" lang="zh-CN" altLang="en-US" sz="1800" b="0" i="0" u="none" strike="noStrike" kern="10" cap="none" spc="0" normalizeH="0" baseline="0" noProof="0" dirty="0">
              <a:ln w="9525">
                <a:solidFill>
                  <a:sysClr val="window" lastClr="FFFFFF"/>
                </a:solidFill>
                <a:round/>
                <a:headEnd/>
                <a:tailEnd/>
              </a:ln>
              <a:solidFill>
                <a:schemeClr val="bg1"/>
              </a:solidFill>
              <a:effectLst/>
              <a:uLnTx/>
              <a:uFillTx/>
              <a:latin typeface="微软雅黑" pitchFamily="34" charset="-122"/>
              <a:ea typeface="微软雅黑" pitchFamily="34" charset="-122"/>
            </a:endParaRPr>
          </a:p>
        </p:txBody>
      </p:sp>
      <p:sp>
        <p:nvSpPr>
          <p:cNvPr id="11" name="矩形 18">
            <a:extLst>
              <a:ext uri="{FF2B5EF4-FFF2-40B4-BE49-F238E27FC236}">
                <a16:creationId xmlns:a16="http://schemas.microsoft.com/office/drawing/2014/main" id="{09651DD2-045C-4371-8835-372F653D14C1}"/>
              </a:ext>
            </a:extLst>
          </p:cNvPr>
          <p:cNvSpPr/>
          <p:nvPr/>
        </p:nvSpPr>
        <p:spPr>
          <a:xfrm>
            <a:off x="2360720" y="3452150"/>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lvl="0" algn="ctr">
              <a:defRPr/>
            </a:pPr>
            <a:r>
              <a:rPr lang="zh-CN" altLang="zh-CN" dirty="0">
                <a:solidFill>
                  <a:schemeClr val="bg1"/>
                </a:solidFill>
              </a:rPr>
              <a:t>用户权限选择模块</a:t>
            </a:r>
            <a:endParaRPr kumimoji="0" lang="zh-CN" altLang="en-US" sz="1800" b="0" i="0" u="none" strike="noStrike" kern="10" cap="none" spc="0" normalizeH="0" baseline="0" noProof="0" dirty="0">
              <a:ln w="9525">
                <a:solidFill>
                  <a:sysClr val="window" lastClr="FFFFFF"/>
                </a:solidFill>
                <a:round/>
                <a:headEnd/>
                <a:tailEnd/>
              </a:ln>
              <a:solidFill>
                <a:schemeClr val="bg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962956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 presetClass="entr" presetSubtype="1" fill="hold" grpId="0" nodeType="afterEffect" p14:presetBounceEnd="50000">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14:bounceEnd="50000">
                                          <p:cBhvr additive="base">
                                            <p:cTn id="17"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3500"/>
                                </p:stCondLst>
                                <p:childTnLst>
                                  <p:par>
                                    <p:cTn id="30" presetID="2" presetClass="entr" presetSubtype="1" fill="hold" grpId="0" nodeType="afterEffect" p14:presetBounceEnd="50000">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14:bounceEnd="50000">
                                          <p:cBhvr additive="base">
                                            <p:cTn id="32"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par>
                              <p:cTn id="34" fill="hold">
                                <p:stCondLst>
                                  <p:cond delay="4000"/>
                                </p:stCondLst>
                                <p:childTnLst>
                                  <p:par>
                                    <p:cTn id="35" presetID="53" presetClass="entr" presetSubtype="16"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 presetClass="entr" presetSubtype="1"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3500"/>
                                </p:stCondLst>
                                <p:childTnLst>
                                  <p:par>
                                    <p:cTn id="30" presetID="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par>
                              <p:cTn id="34" fill="hold">
                                <p:stCondLst>
                                  <p:cond delay="4000"/>
                                </p:stCondLst>
                                <p:childTnLst>
                                  <p:par>
                                    <p:cTn id="35" presetID="53" presetClass="entr" presetSubtype="16"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P spid="10" grpId="0" animBg="1"/>
          <p:bldP spid="11"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984295D4-0E9A-4F53-BB9C-B9A0045AB278}"/>
              </a:ext>
            </a:extLst>
          </p:cNvPr>
          <p:cNvSpPr>
            <a:spLocks noChangeArrowheads="1"/>
          </p:cNvSpPr>
          <p:nvPr/>
        </p:nvSpPr>
        <p:spPr bwMode="auto">
          <a:xfrm>
            <a:off x="4367015" y="1148370"/>
            <a:ext cx="6120680" cy="1306244"/>
          </a:xfrm>
          <a:prstGeom prst="rect">
            <a:avLst/>
          </a:prstGeom>
          <a:solidFill>
            <a:schemeClr val="bg1">
              <a:lumMod val="75000"/>
            </a:schemeClr>
          </a:solidFill>
          <a:ln w="3175" cap="flat" cmpd="sng" algn="ctr">
            <a:noFill/>
            <a:prstDash val="solid"/>
          </a:ln>
          <a:effectLst/>
        </p:spPr>
        <p:txBody>
          <a:bodyPr anchor="ctr"/>
          <a:lstStyle/>
          <a:p>
            <a:pPr lvl="0"/>
            <a:r>
              <a:rPr lang="zh-CN" altLang="zh-CN" dirty="0"/>
              <a:t>如果进入的是管理员界面则管理员过姓名选择相应的员工信息后，具有添加用户、删除用户、修改用户信息、查询用户信息四项权限。如果进入的时普通用户界面则该用户仅具有修改个人信息（包含修改密码）、查询用户信息两项权限。向服务器发送相应的请求，实现功能。</a:t>
            </a:r>
          </a:p>
        </p:txBody>
      </p:sp>
      <p:sp>
        <p:nvSpPr>
          <p:cNvPr id="5" name="Text Box 11">
            <a:extLst>
              <a:ext uri="{FF2B5EF4-FFF2-40B4-BE49-F238E27FC236}">
                <a16:creationId xmlns:a16="http://schemas.microsoft.com/office/drawing/2014/main" id="{6DDEB5C3-2D41-4C01-91AB-6671862ED9E1}"/>
              </a:ext>
            </a:extLst>
          </p:cNvPr>
          <p:cNvSpPr txBox="1">
            <a:spLocks noChangeArrowheads="1"/>
          </p:cNvSpPr>
          <p:nvPr/>
        </p:nvSpPr>
        <p:spPr bwMode="auto">
          <a:xfrm>
            <a:off x="563252" y="1196461"/>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4000" b="1" kern="0" dirty="0">
                <a:solidFill>
                  <a:srgbClr val="414455"/>
                </a:solidFill>
                <a:latin typeface="微软雅黑" pitchFamily="34" charset="-122"/>
                <a:ea typeface="微软雅黑" pitchFamily="34" charset="-122"/>
              </a:rPr>
              <a:t>3</a:t>
            </a:r>
            <a:endPar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6" name="Rectangle 2">
            <a:extLst>
              <a:ext uri="{FF2B5EF4-FFF2-40B4-BE49-F238E27FC236}">
                <a16:creationId xmlns:a16="http://schemas.microsoft.com/office/drawing/2014/main" id="{F9971AFC-3870-46E3-BF5C-347BA8995778}"/>
              </a:ext>
            </a:extLst>
          </p:cNvPr>
          <p:cNvSpPr>
            <a:spLocks noChangeArrowheads="1"/>
          </p:cNvSpPr>
          <p:nvPr/>
        </p:nvSpPr>
        <p:spPr bwMode="auto">
          <a:xfrm>
            <a:off x="4338405" y="2677475"/>
            <a:ext cx="6236477" cy="1306245"/>
          </a:xfrm>
          <a:prstGeom prst="rect">
            <a:avLst/>
          </a:prstGeom>
          <a:solidFill>
            <a:schemeClr val="bg1">
              <a:lumMod val="75000"/>
            </a:schemeClr>
          </a:solidFill>
          <a:ln w="3175" cap="flat" cmpd="sng" algn="ctr">
            <a:noFill/>
            <a:prstDash val="solid"/>
          </a:ln>
          <a:effectLst/>
        </p:spPr>
        <p:txBody>
          <a:bodyPr anchor="ctr"/>
          <a:lstStyle/>
          <a:p>
            <a:r>
              <a:rPr lang="zh-CN" altLang="zh-CN" dirty="0"/>
              <a:t>用户操作结束之后退出程序，也可返回上一层目录。</a:t>
            </a:r>
          </a:p>
        </p:txBody>
      </p:sp>
      <p:sp>
        <p:nvSpPr>
          <p:cNvPr id="7" name="Text Box 12">
            <a:extLst>
              <a:ext uri="{FF2B5EF4-FFF2-40B4-BE49-F238E27FC236}">
                <a16:creationId xmlns:a16="http://schemas.microsoft.com/office/drawing/2014/main" id="{A4A10BF2-3429-4549-A577-087AF54C772D}"/>
              </a:ext>
            </a:extLst>
          </p:cNvPr>
          <p:cNvSpPr txBox="1">
            <a:spLocks noChangeArrowheads="1"/>
          </p:cNvSpPr>
          <p:nvPr/>
        </p:nvSpPr>
        <p:spPr bwMode="auto">
          <a:xfrm>
            <a:off x="563252" y="2541445"/>
            <a:ext cx="975779"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altLang="zh-CN" sz="4000" b="1" kern="0" dirty="0">
                <a:solidFill>
                  <a:srgbClr val="414455"/>
                </a:solidFill>
                <a:latin typeface="微软雅黑" pitchFamily="34" charset="-122"/>
                <a:ea typeface="微软雅黑" pitchFamily="34" charset="-122"/>
              </a:rPr>
              <a:t>4</a:t>
            </a:r>
            <a:endParaRPr kumimoji="0" lang="en-US" altLang="zh-CN" sz="4000" b="1" i="0" u="none" strike="noStrike" kern="0" cap="none" spc="0" normalizeH="0" baseline="0" noProof="0" dirty="0">
              <a:ln>
                <a:noFill/>
              </a:ln>
              <a:solidFill>
                <a:srgbClr val="414455"/>
              </a:solidFill>
              <a:effectLst/>
              <a:uLnTx/>
              <a:uFillTx/>
              <a:latin typeface="微软雅黑" pitchFamily="34" charset="-122"/>
              <a:ea typeface="微软雅黑" pitchFamily="34" charset="-122"/>
            </a:endParaRPr>
          </a:p>
        </p:txBody>
      </p:sp>
      <p:sp>
        <p:nvSpPr>
          <p:cNvPr id="8" name="矩形 1">
            <a:extLst>
              <a:ext uri="{FF2B5EF4-FFF2-40B4-BE49-F238E27FC236}">
                <a16:creationId xmlns:a16="http://schemas.microsoft.com/office/drawing/2014/main" id="{F570903D-B41C-4098-A851-18BC7C3CDBE6}"/>
              </a:ext>
            </a:extLst>
          </p:cNvPr>
          <p:cNvSpPr/>
          <p:nvPr/>
        </p:nvSpPr>
        <p:spPr>
          <a:xfrm>
            <a:off x="1702718" y="1124744"/>
            <a:ext cx="2343150" cy="1144572"/>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solidFill>
            <a:srgbClr val="414455"/>
          </a:solidFill>
          <a:ln w="3175" cap="flat" cmpd="sng" algn="ctr">
            <a:solidFill>
              <a:srgbClr val="D7D7D7"/>
            </a:solidFill>
            <a:prstDash val="solid"/>
          </a:ln>
          <a:effectLst/>
        </p:spPr>
        <p:txBody>
          <a:bodyPr vert="horz" lIns="0" rIns="0" anchor="ctr"/>
          <a:lstStyle/>
          <a:p>
            <a:pPr lvl="0" algn="ctr">
              <a:defRPr/>
            </a:pPr>
            <a:r>
              <a:rPr lang="zh-CN" altLang="zh-CN" dirty="0">
                <a:solidFill>
                  <a:schemeClr val="bg1"/>
                </a:solidFill>
              </a:rPr>
              <a:t>用户信息操作模块</a:t>
            </a:r>
            <a:endParaRPr kumimoji="0" lang="zh-CN" altLang="en-US" sz="1800" b="0" i="0" u="none" strike="noStrike" kern="10" cap="none" spc="0" normalizeH="0" baseline="0" noProof="0" dirty="0">
              <a:ln w="9525">
                <a:solidFill>
                  <a:sysClr val="window" lastClr="FFFFFF"/>
                </a:solidFill>
                <a:round/>
                <a:headEnd/>
                <a:tailEnd/>
              </a:ln>
              <a:solidFill>
                <a:schemeClr val="bg1"/>
              </a:solidFill>
              <a:effectLst/>
              <a:uLnTx/>
              <a:uFillTx/>
              <a:latin typeface="微软雅黑" pitchFamily="34" charset="-122"/>
              <a:ea typeface="微软雅黑" pitchFamily="34" charset="-122"/>
            </a:endParaRPr>
          </a:p>
        </p:txBody>
      </p:sp>
      <p:sp>
        <p:nvSpPr>
          <p:cNvPr id="9" name="矩形 18">
            <a:extLst>
              <a:ext uri="{FF2B5EF4-FFF2-40B4-BE49-F238E27FC236}">
                <a16:creationId xmlns:a16="http://schemas.microsoft.com/office/drawing/2014/main" id="{4CB2E8E2-E37E-47C2-BEA1-0446380AB059}"/>
              </a:ext>
            </a:extLst>
          </p:cNvPr>
          <p:cNvSpPr/>
          <p:nvPr/>
        </p:nvSpPr>
        <p:spPr>
          <a:xfrm>
            <a:off x="1615531" y="2677475"/>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solidFill>
            <a:srgbClr val="414455"/>
          </a:solidFill>
          <a:ln w="3175" cap="flat" cmpd="sng" algn="ctr">
            <a:solidFill>
              <a:srgbClr val="D7D7D7"/>
            </a:solidFill>
            <a:prstDash val="solid"/>
          </a:ln>
          <a:effectLst/>
        </p:spPr>
        <p:txBody>
          <a:bodyPr vert="horz" lIns="0" rIns="0" anchor="ctr"/>
          <a:lstStyle/>
          <a:p>
            <a:pPr lvl="0" algn="ctr">
              <a:defRPr/>
            </a:pPr>
            <a:r>
              <a:rPr lang="zh-CN" altLang="zh-CN" dirty="0">
                <a:solidFill>
                  <a:schemeClr val="bg1"/>
                </a:solidFill>
              </a:rPr>
              <a:t>退出程序</a:t>
            </a:r>
            <a:endParaRPr kumimoji="0" lang="zh-CN" altLang="en-US" sz="1800" b="0" i="0" u="none" strike="noStrike" kern="10" cap="none" spc="0" normalizeH="0" baseline="0" noProof="0" dirty="0">
              <a:ln w="9525">
                <a:solidFill>
                  <a:sysClr val="window" lastClr="FFFFFF"/>
                </a:solidFill>
                <a:round/>
                <a:headEnd/>
                <a:tailEnd/>
              </a:ln>
              <a:solidFill>
                <a:schemeClr val="bg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755045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2" presetClass="entr" presetSubtype="1" fill="hold" grpId="0" nodeType="afterEffect" p14:presetBounceEnd="50000">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14:bounceEnd="50000">
                                          <p:cBhvr additive="base">
                                            <p:cTn id="17" dur="5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3500"/>
                                </p:stCondLst>
                                <p:childTnLst>
                                  <p:par>
                                    <p:cTn id="30" presetID="2" presetClass="entr" presetSubtype="1" fill="hold" grpId="0" nodeType="afterEffect" p14:presetBounceEnd="50000">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14:bounceEnd="50000">
                                          <p:cBhvr additive="base">
                                            <p:cTn id="32"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3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2"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3500"/>
                                </p:stCondLst>
                                <p:childTnLst>
                                  <p:par>
                                    <p:cTn id="30" presetID="2"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34E17455-C9EA-4F49-9D8F-9EC73E68B7F5}"/>
              </a:ext>
            </a:extLst>
          </p:cNvPr>
          <p:cNvSpPr txBox="1">
            <a:spLocks noChangeArrowheads="1"/>
          </p:cNvSpPr>
          <p:nvPr/>
        </p:nvSpPr>
        <p:spPr bwMode="auto">
          <a:xfrm>
            <a:off x="323850" y="1412875"/>
            <a:ext cx="59023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lnSpc>
                <a:spcPts val="5763"/>
              </a:lnSpc>
            </a:pPr>
            <a:r>
              <a:rPr lang="es-HN" altLang="en-US" sz="4900" b="1">
                <a:solidFill>
                  <a:srgbClr val="404040"/>
                </a:solidFill>
                <a:latin typeface="浪漫雅圆" charset="-122"/>
              </a:rPr>
              <a:t>THANK </a:t>
            </a:r>
            <a:r>
              <a:rPr lang="es-HN" altLang="en-US" sz="4900" b="1">
                <a:solidFill>
                  <a:srgbClr val="0EB1E7"/>
                </a:solidFill>
                <a:latin typeface="浪漫雅圆" charset="-122"/>
              </a:rPr>
              <a:t>YOU</a:t>
            </a:r>
          </a:p>
        </p:txBody>
      </p:sp>
      <p:sp>
        <p:nvSpPr>
          <p:cNvPr id="6" name="1 Título">
            <a:extLst>
              <a:ext uri="{FF2B5EF4-FFF2-40B4-BE49-F238E27FC236}">
                <a16:creationId xmlns:a16="http://schemas.microsoft.com/office/drawing/2014/main" id="{2B6E26A0-63E9-4694-B478-C440E9EA074C}"/>
              </a:ext>
            </a:extLst>
          </p:cNvPr>
          <p:cNvSpPr txBox="1">
            <a:spLocks noChangeArrowheads="1"/>
          </p:cNvSpPr>
          <p:nvPr/>
        </p:nvSpPr>
        <p:spPr bwMode="auto">
          <a:xfrm>
            <a:off x="7967414" y="4581128"/>
            <a:ext cx="3888432"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eaLnBrk="1" hangingPunct="1"/>
            <a:r>
              <a:rPr lang="zh-CN" altLang="en-US" sz="3200" b="1" dirty="0">
                <a:solidFill>
                  <a:srgbClr val="0EB1E7"/>
                </a:solidFill>
                <a:latin typeface="方正兰亭黑_GBK" charset="-122"/>
              </a:rPr>
              <a:t>来自</a:t>
            </a:r>
            <a:endParaRPr lang="en-US" altLang="zh-CN" sz="3200" b="1" dirty="0">
              <a:solidFill>
                <a:srgbClr val="0EB1E7"/>
              </a:solidFill>
              <a:latin typeface="方正兰亭黑_GBK" charset="-122"/>
            </a:endParaRPr>
          </a:p>
          <a:p>
            <a:pPr eaLnBrk="1" hangingPunct="1"/>
            <a:r>
              <a:rPr lang="en-US" altLang="zh-CN" sz="3200" b="1" dirty="0">
                <a:solidFill>
                  <a:srgbClr val="0EB1E7"/>
                </a:solidFill>
                <a:latin typeface="方正兰亭黑_GBK" charset="-122"/>
              </a:rPr>
              <a:t>      </a:t>
            </a:r>
          </a:p>
          <a:p>
            <a:pPr eaLnBrk="1" hangingPunct="1"/>
            <a:r>
              <a:rPr lang="en-US" altLang="zh-CN" sz="3200" b="1" dirty="0">
                <a:solidFill>
                  <a:srgbClr val="0EB1E7"/>
                </a:solidFill>
                <a:latin typeface="方正兰亭黑_GBK" charset="-122"/>
              </a:rPr>
              <a:t>        Show Time</a:t>
            </a:r>
            <a:r>
              <a:rPr lang="zh-CN" altLang="en-US" sz="3200" b="1" dirty="0">
                <a:solidFill>
                  <a:srgbClr val="0EB1E7"/>
                </a:solidFill>
                <a:latin typeface="方正兰亭黑_GBK" charset="-122"/>
              </a:rPr>
              <a:t>组</a:t>
            </a:r>
            <a:endParaRPr lang="en-US" altLang="zh-CN" sz="3200" b="1" dirty="0">
              <a:solidFill>
                <a:srgbClr val="0EB1E7"/>
              </a:solidFill>
              <a:latin typeface="方正兰亭黑_GBK" charset="-122"/>
            </a:endParaRPr>
          </a:p>
        </p:txBody>
      </p:sp>
    </p:spTree>
    <p:extLst>
      <p:ext uri="{BB962C8B-B14F-4D97-AF65-F5344CB8AC3E}">
        <p14:creationId xmlns:p14="http://schemas.microsoft.com/office/powerpoint/2010/main" val="422532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52086" y="3367890"/>
              <a:ext cx="47780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2616773" y="4251798"/>
            <a:ext cx="1107996" cy="646331"/>
          </a:xfrm>
          <a:prstGeom prst="rect">
            <a:avLst/>
          </a:prstGeom>
          <a:noFill/>
        </p:spPr>
        <p:txBody>
          <a:bodyPr wrap="none" rtlCol="0">
            <a:spAutoFit/>
          </a:bodyPr>
          <a:lstStyle/>
          <a:p>
            <a:r>
              <a:rPr lang="zh-CN" altLang="en-US" sz="3600" b="1" dirty="0">
                <a:solidFill>
                  <a:schemeClr val="bg2"/>
                </a:solidFill>
                <a:latin typeface="微软雅黑" pitchFamily="34" charset="-122"/>
                <a:ea typeface="微软雅黑" pitchFamily="34" charset="-122"/>
              </a:rPr>
              <a:t>绪论</a:t>
            </a: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5159102" y="2280908"/>
            <a:ext cx="1670650" cy="461665"/>
          </a:xfrm>
          <a:prstGeom prst="rect">
            <a:avLst/>
          </a:prstGeom>
          <a:noFill/>
        </p:spPr>
        <p:txBody>
          <a:bodyPr wrap="none" rtlCol="0">
            <a:spAutoFit/>
          </a:bodyPr>
          <a:lstStyle/>
          <a:p>
            <a:r>
              <a:rPr lang="en-US" altLang="zh-CN" sz="2400" dirty="0">
                <a:solidFill>
                  <a:schemeClr val="bg2"/>
                </a:solidFill>
                <a:latin typeface="微软雅黑" pitchFamily="34" charset="-122"/>
                <a:ea typeface="微软雅黑" pitchFamily="34" charset="-122"/>
              </a:rPr>
              <a:t>1.</a:t>
            </a:r>
            <a:r>
              <a:rPr lang="zh-CN" altLang="en-US" sz="2400" dirty="0">
                <a:solidFill>
                  <a:schemeClr val="bg2"/>
                </a:solidFill>
                <a:latin typeface="微软雅黑" pitchFamily="34" charset="-122"/>
                <a:ea typeface="微软雅黑" pitchFamily="34" charset="-122"/>
              </a:rPr>
              <a:t>选题背景</a:t>
            </a:r>
          </a:p>
        </p:txBody>
      </p:sp>
      <p:sp>
        <p:nvSpPr>
          <p:cNvPr id="65" name="TextBox 64"/>
          <p:cNvSpPr txBox="1"/>
          <p:nvPr/>
        </p:nvSpPr>
        <p:spPr>
          <a:xfrm>
            <a:off x="5162252" y="3644231"/>
            <a:ext cx="1670650" cy="461665"/>
          </a:xfrm>
          <a:prstGeom prst="rect">
            <a:avLst/>
          </a:prstGeom>
          <a:noFill/>
        </p:spPr>
        <p:txBody>
          <a:bodyPr wrap="none" rtlCol="0">
            <a:spAutoFit/>
          </a:bodyPr>
          <a:lstStyle/>
          <a:p>
            <a:r>
              <a:rPr lang="en-US" altLang="zh-CN" sz="2400" dirty="0">
                <a:solidFill>
                  <a:schemeClr val="bg2"/>
                </a:solidFill>
                <a:latin typeface="微软雅黑" pitchFamily="34" charset="-122"/>
                <a:ea typeface="微软雅黑" pitchFamily="34" charset="-122"/>
              </a:rPr>
              <a:t>2.</a:t>
            </a:r>
            <a:r>
              <a:rPr lang="zh-CN" altLang="en-US" sz="2400" dirty="0">
                <a:solidFill>
                  <a:schemeClr val="bg2"/>
                </a:solidFill>
                <a:latin typeface="微软雅黑" pitchFamily="34" charset="-122"/>
                <a:ea typeface="微软雅黑" pitchFamily="34" charset="-122"/>
              </a:rPr>
              <a:t>研究意义</a:t>
            </a:r>
          </a:p>
        </p:txBody>
      </p:sp>
    </p:spTree>
    <p:extLst>
      <p:ext uri="{BB962C8B-B14F-4D97-AF65-F5344CB8AC3E}">
        <p14:creationId xmlns:p14="http://schemas.microsoft.com/office/powerpoint/2010/main" val="3485528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8" fill="hold" grpId="0" nodeType="withEffect">
                                  <p:stCondLst>
                                    <p:cond delay="2500"/>
                                  </p:stCondLst>
                                  <p:iterate type="lt">
                                    <p:tmPct val="30000"/>
                                  </p:iterate>
                                  <p:childTnLst>
                                    <p:set>
                                      <p:cBhvr>
                                        <p:cTn id="38" dur="1" fill="hold">
                                          <p:stCondLst>
                                            <p:cond delay="0"/>
                                          </p:stCondLst>
                                        </p:cTn>
                                        <p:tgtEl>
                                          <p:spTgt spid="50"/>
                                        </p:tgtEl>
                                        <p:attrNameLst>
                                          <p:attrName>style.visibility</p:attrName>
                                        </p:attrNameLst>
                                      </p:cBhvr>
                                      <p:to>
                                        <p:strVal val="visible"/>
                                      </p:to>
                                    </p:set>
                                    <p:animEffect transition="in" filter="wipe(left)">
                                      <p:cBhvr>
                                        <p:cTn id="39" dur="200"/>
                                        <p:tgtEl>
                                          <p:spTgt spid="50"/>
                                        </p:tgtEl>
                                      </p:cBhvr>
                                    </p:animEffect>
                                  </p:childTnLst>
                                </p:cTn>
                              </p:par>
                              <p:par>
                                <p:cTn id="40" presetID="36" presetClass="emph" presetSubtype="0" fill="hold" grpId="1" nodeType="withEffect">
                                  <p:stCondLst>
                                    <p:cond delay="2500"/>
                                  </p:stCondLst>
                                  <p:iterate type="lt">
                                    <p:tmPct val="30000"/>
                                  </p:iterate>
                                  <p:childTnLst>
                                    <p:animScale>
                                      <p:cBhvr>
                                        <p:cTn id="41" dur="100" autoRev="1" fill="hold">
                                          <p:stCondLst>
                                            <p:cond delay="0"/>
                                          </p:stCondLst>
                                        </p:cTn>
                                        <p:tgtEl>
                                          <p:spTgt spid="50"/>
                                        </p:tgtEl>
                                      </p:cBhvr>
                                      <p:to x="80000" y="100000"/>
                                    </p:animScale>
                                    <p:anim by="(#ppt_w*0.10)" calcmode="lin" valueType="num">
                                      <p:cBhvr>
                                        <p:cTn id="42" dur="100" autoRev="1" fill="hold">
                                          <p:stCondLst>
                                            <p:cond delay="0"/>
                                          </p:stCondLst>
                                        </p:cTn>
                                        <p:tgtEl>
                                          <p:spTgt spid="50"/>
                                        </p:tgtEl>
                                        <p:attrNameLst>
                                          <p:attrName>ppt_x</p:attrName>
                                        </p:attrNameLst>
                                      </p:cBhvr>
                                    </p:anim>
                                    <p:anim by="(-#ppt_w*0.10)" calcmode="lin" valueType="num">
                                      <p:cBhvr>
                                        <p:cTn id="43" dur="100" autoRev="1" fill="hold">
                                          <p:stCondLst>
                                            <p:cond delay="0"/>
                                          </p:stCondLst>
                                        </p:cTn>
                                        <p:tgtEl>
                                          <p:spTgt spid="50"/>
                                        </p:tgtEl>
                                        <p:attrNameLst>
                                          <p:attrName>ppt_y</p:attrName>
                                        </p:attrNameLst>
                                      </p:cBhvr>
                                    </p:anim>
                                    <p:animRot by="-480000">
                                      <p:cBhvr>
                                        <p:cTn id="44" dur="100" autoRev="1" fill="hold">
                                          <p:stCondLst>
                                            <p:cond delay="0"/>
                                          </p:stCondLst>
                                        </p:cTn>
                                        <p:tgtEl>
                                          <p:spTgt spid="50"/>
                                        </p:tgtEl>
                                        <p:attrNameLst>
                                          <p:attrName>r</p:attrName>
                                        </p:attrNameLst>
                                      </p:cBhvr>
                                    </p:animRot>
                                  </p:childTnLst>
                                </p:cTn>
                              </p:par>
                              <p:par>
                                <p:cTn id="45" presetID="22" presetClass="entr" presetSubtype="8" fill="hold" grpId="0" nodeType="withEffect">
                                  <p:stCondLst>
                                    <p:cond delay="3000"/>
                                  </p:stCondLst>
                                  <p:iterate type="lt">
                                    <p:tmPct val="30000"/>
                                  </p:iterate>
                                  <p:childTnLst>
                                    <p:set>
                                      <p:cBhvr>
                                        <p:cTn id="46" dur="1" fill="hold">
                                          <p:stCondLst>
                                            <p:cond delay="0"/>
                                          </p:stCondLst>
                                        </p:cTn>
                                        <p:tgtEl>
                                          <p:spTgt spid="65"/>
                                        </p:tgtEl>
                                        <p:attrNameLst>
                                          <p:attrName>style.visibility</p:attrName>
                                        </p:attrNameLst>
                                      </p:cBhvr>
                                      <p:to>
                                        <p:strVal val="visible"/>
                                      </p:to>
                                    </p:set>
                                    <p:animEffect transition="in" filter="wipe(left)">
                                      <p:cBhvr>
                                        <p:cTn id="47" dur="200"/>
                                        <p:tgtEl>
                                          <p:spTgt spid="65"/>
                                        </p:tgtEl>
                                      </p:cBhvr>
                                    </p:animEffect>
                                  </p:childTnLst>
                                </p:cTn>
                              </p:par>
                              <p:par>
                                <p:cTn id="48" presetID="36" presetClass="emph" presetSubtype="0" fill="hold" grpId="1" nodeType="withEffect">
                                  <p:stCondLst>
                                    <p:cond delay="3000"/>
                                  </p:stCondLst>
                                  <p:iterate type="lt">
                                    <p:tmPct val="30000"/>
                                  </p:iterate>
                                  <p:childTnLst>
                                    <p:animScale>
                                      <p:cBhvr>
                                        <p:cTn id="49" dur="100" autoRev="1" fill="hold">
                                          <p:stCondLst>
                                            <p:cond delay="0"/>
                                          </p:stCondLst>
                                        </p:cTn>
                                        <p:tgtEl>
                                          <p:spTgt spid="65"/>
                                        </p:tgtEl>
                                      </p:cBhvr>
                                      <p:to x="80000" y="100000"/>
                                    </p:animScale>
                                    <p:anim by="(#ppt_w*0.10)" calcmode="lin" valueType="num">
                                      <p:cBhvr>
                                        <p:cTn id="50" dur="100" autoRev="1" fill="hold">
                                          <p:stCondLst>
                                            <p:cond delay="0"/>
                                          </p:stCondLst>
                                        </p:cTn>
                                        <p:tgtEl>
                                          <p:spTgt spid="65"/>
                                        </p:tgtEl>
                                        <p:attrNameLst>
                                          <p:attrName>ppt_x</p:attrName>
                                        </p:attrNameLst>
                                      </p:cBhvr>
                                    </p:anim>
                                    <p:anim by="(-#ppt_w*0.10)" calcmode="lin" valueType="num">
                                      <p:cBhvr>
                                        <p:cTn id="51" dur="100" autoRev="1" fill="hold">
                                          <p:stCondLst>
                                            <p:cond delay="0"/>
                                          </p:stCondLst>
                                        </p:cTn>
                                        <p:tgtEl>
                                          <p:spTgt spid="65"/>
                                        </p:tgtEl>
                                        <p:attrNameLst>
                                          <p:attrName>ppt_y</p:attrName>
                                        </p:attrNameLst>
                                      </p:cBhvr>
                                    </p:anim>
                                    <p:animRot by="-480000">
                                      <p:cBhvr>
                                        <p:cTn id="52" dur="100" autoRev="1" fill="hold">
                                          <p:stCondLst>
                                            <p:cond delay="0"/>
                                          </p:stCondLst>
                                        </p:cTn>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65" grpId="0"/>
      <p:bldP spid="6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782838" y="2453262"/>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782838" y="1278711"/>
            <a:ext cx="6264696" cy="13406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7" name="流程图: 离页连接符 6"/>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选题背景</a:t>
            </a:r>
          </a:p>
        </p:txBody>
      </p:sp>
      <p:sp>
        <p:nvSpPr>
          <p:cNvPr id="16" name="TextBox 15"/>
          <p:cNvSpPr txBox="1"/>
          <p:nvPr/>
        </p:nvSpPr>
        <p:spPr>
          <a:xfrm>
            <a:off x="2638822" y="1433132"/>
            <a:ext cx="5904656" cy="923330"/>
          </a:xfrm>
          <a:prstGeom prst="rect">
            <a:avLst/>
          </a:prstGeom>
          <a:noFill/>
        </p:spPr>
        <p:txBody>
          <a:bodyPr wrap="square" rtlCol="0">
            <a:spAutoFit/>
          </a:bodyPr>
          <a:lstStyle/>
          <a:p>
            <a:r>
              <a:rPr lang="en-US" altLang="zh-CN" dirty="0"/>
              <a:t>1.</a:t>
            </a:r>
            <a:r>
              <a:rPr lang="zh-CN" altLang="zh-CN" dirty="0"/>
              <a:t>近年来，随着信息化社会的到来，企业对信息化智能化的管理系统的需求也不断加大，计算机科学的发展恰恰也为企业提供了更高效的管理办法。</a:t>
            </a:r>
          </a:p>
        </p:txBody>
      </p:sp>
      <p:sp>
        <p:nvSpPr>
          <p:cNvPr id="23" name="TextBox 22"/>
          <p:cNvSpPr txBox="1"/>
          <p:nvPr/>
        </p:nvSpPr>
        <p:spPr>
          <a:xfrm>
            <a:off x="2661300" y="2780928"/>
            <a:ext cx="5904656" cy="3295133"/>
          </a:xfrm>
          <a:prstGeom prst="rect">
            <a:avLst/>
          </a:prstGeom>
          <a:noFill/>
        </p:spPr>
        <p:txBody>
          <a:bodyPr wrap="square" rtlCol="0">
            <a:spAutoFit/>
          </a:bodyPr>
          <a:lstStyle/>
          <a:p>
            <a:pPr>
              <a:lnSpc>
                <a:spcPct val="130000"/>
              </a:lnSpc>
            </a:pPr>
            <a:r>
              <a:rPr lang="en-US" altLang="zh-CN" dirty="0"/>
              <a:t>2.</a:t>
            </a:r>
            <a:r>
              <a:rPr lang="zh-CN" altLang="zh-CN" dirty="0"/>
              <a:t>随着科学技术的不断提高</a:t>
            </a:r>
            <a:r>
              <a:rPr lang="en-US" altLang="zh-CN" dirty="0"/>
              <a:t>,</a:t>
            </a:r>
            <a:r>
              <a:rPr lang="zh-CN" altLang="zh-CN" dirty="0"/>
              <a:t>计算机科学日渐成熟</a:t>
            </a:r>
            <a:r>
              <a:rPr lang="en-US" altLang="zh-CN" dirty="0"/>
              <a:t>,</a:t>
            </a:r>
            <a:r>
              <a:rPr lang="zh-CN" altLang="zh-CN" dirty="0"/>
              <a:t>其强大的功能已为人们深刻认识</a:t>
            </a:r>
            <a:r>
              <a:rPr lang="en-US" altLang="zh-CN" dirty="0"/>
              <a:t>,</a:t>
            </a:r>
            <a:r>
              <a:rPr lang="zh-CN" altLang="zh-CN" dirty="0"/>
              <a:t>它已进入人类社会的各个领域并发挥着越来越重要的作用。</a:t>
            </a:r>
            <a:endParaRPr lang="en-US" altLang="zh-CN" dirty="0"/>
          </a:p>
          <a:p>
            <a:pPr>
              <a:lnSpc>
                <a:spcPct val="130000"/>
              </a:lnSpc>
            </a:pPr>
            <a:r>
              <a:rPr lang="zh-CN" altLang="en-US" dirty="0"/>
              <a:t>在市场经济的大环境下，越来越多的人士逐渐认识到用计算机技术进行各类管理，交流的便捷，其中最突出的要算企事业单位的员工管理，为了提高员工信息管理的效率，减轻劳动强度，提高信息速度和准确性，在对其组成结构和系统功能进行了全面地分析，提出了员工管理系统的实现和解决方案。</a:t>
            </a:r>
            <a:endParaRPr lang="zh-CN" altLang="en-US" sz="16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1550"/>
                            </p:stCondLst>
                            <p:childTnLst>
                              <p:par>
                                <p:cTn id="21" presetID="22" presetClass="entr" presetSubtype="8" fill="hold" grpId="0" nodeType="afterEffect">
                                  <p:stCondLst>
                                    <p:cond delay="0"/>
                                  </p:stCondLst>
                                  <p:iterate type="lt">
                                    <p:tmPct val="30000"/>
                                  </p:iterate>
                                  <p:childTnLst>
                                    <p:set>
                                      <p:cBhvr>
                                        <p:cTn id="22" dur="1" fill="hold">
                                          <p:stCondLst>
                                            <p:cond delay="0"/>
                                          </p:stCondLst>
                                        </p:cTn>
                                        <p:tgtEl>
                                          <p:spTgt spid="16"/>
                                        </p:tgtEl>
                                        <p:attrNameLst>
                                          <p:attrName>style.visibility</p:attrName>
                                        </p:attrNameLst>
                                      </p:cBhvr>
                                      <p:to>
                                        <p:strVal val="visible"/>
                                      </p:to>
                                    </p:set>
                                    <p:animEffect transition="in" filter="wipe(left)">
                                      <p:cBhvr>
                                        <p:cTn id="23" dur="100"/>
                                        <p:tgtEl>
                                          <p:spTgt spid="16"/>
                                        </p:tgtEl>
                                      </p:cBhvr>
                                    </p:animEffect>
                                  </p:childTnLst>
                                </p:cTn>
                              </p:par>
                              <p:par>
                                <p:cTn id="24" presetID="36" presetClass="emph" presetSubtype="0" fill="hold" grpId="1" nodeType="withEffect">
                                  <p:stCondLst>
                                    <p:cond delay="0"/>
                                  </p:stCondLst>
                                  <p:iterate type="lt">
                                    <p:tmPct val="30000"/>
                                  </p:iterate>
                                  <p:childTnLst>
                                    <p:animScale>
                                      <p:cBhvr>
                                        <p:cTn id="25" dur="50" autoRev="1" fill="hold">
                                          <p:stCondLst>
                                            <p:cond delay="0"/>
                                          </p:stCondLst>
                                        </p:cTn>
                                        <p:tgtEl>
                                          <p:spTgt spid="16"/>
                                        </p:tgtEl>
                                      </p:cBhvr>
                                      <p:to x="80000" y="100000"/>
                                    </p:animScale>
                                    <p:anim by="(#ppt_w*0.10)" calcmode="lin" valueType="num">
                                      <p:cBhvr>
                                        <p:cTn id="26" dur="50" autoRev="1" fill="hold">
                                          <p:stCondLst>
                                            <p:cond delay="0"/>
                                          </p:stCondLst>
                                        </p:cTn>
                                        <p:tgtEl>
                                          <p:spTgt spid="16"/>
                                        </p:tgtEl>
                                        <p:attrNameLst>
                                          <p:attrName>ppt_x</p:attrName>
                                        </p:attrNameLst>
                                      </p:cBhvr>
                                    </p:anim>
                                    <p:anim by="(-#ppt_w*0.10)" calcmode="lin" valueType="num">
                                      <p:cBhvr>
                                        <p:cTn id="27" dur="50" autoRev="1" fill="hold">
                                          <p:stCondLst>
                                            <p:cond delay="0"/>
                                          </p:stCondLst>
                                        </p:cTn>
                                        <p:tgtEl>
                                          <p:spTgt spid="16"/>
                                        </p:tgtEl>
                                        <p:attrNameLst>
                                          <p:attrName>ppt_y</p:attrName>
                                        </p:attrNameLst>
                                      </p:cBhvr>
                                    </p:anim>
                                    <p:animRot by="-480000">
                                      <p:cBhvr>
                                        <p:cTn id="28" dur="50" autoRev="1" fill="hold">
                                          <p:stCondLst>
                                            <p:cond delay="0"/>
                                          </p:stCondLst>
                                        </p:cTn>
                                        <p:tgtEl>
                                          <p:spTgt spid="16"/>
                                        </p:tgtEl>
                                        <p:attrNameLst>
                                          <p:attrName>r</p:attrName>
                                        </p:attrNameLst>
                                      </p:cBhvr>
                                    </p:animRot>
                                  </p:childTnLst>
                                </p:cTn>
                              </p:par>
                            </p:childTnLst>
                          </p:cTn>
                        </p:par>
                        <p:par>
                          <p:cTn id="29" fill="hold">
                            <p:stCondLst>
                              <p:cond delay="3600"/>
                            </p:stCondLst>
                            <p:childTnLst>
                              <p:par>
                                <p:cTn id="30" presetID="22" presetClass="entr" presetSubtype="2"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right)">
                                      <p:cBhvr>
                                        <p:cTn id="32" dur="500"/>
                                        <p:tgtEl>
                                          <p:spTgt spid="27"/>
                                        </p:tgtEl>
                                      </p:cBhvr>
                                    </p:animEffect>
                                  </p:childTnLst>
                                </p:cTn>
                              </p:par>
                            </p:childTnLst>
                          </p:cTn>
                        </p:par>
                        <p:par>
                          <p:cTn id="33" fill="hold">
                            <p:stCondLst>
                              <p:cond delay="4100"/>
                            </p:stCondLst>
                            <p:childTnLst>
                              <p:par>
                                <p:cTn id="34" presetID="22" presetClass="entr" presetSubtype="8" fill="hold" grpId="0" nodeType="afterEffect">
                                  <p:stCondLst>
                                    <p:cond delay="0"/>
                                  </p:stCondLst>
                                  <p:iterate type="lt">
                                    <p:tmPct val="30000"/>
                                  </p:iterate>
                                  <p:childTnLst>
                                    <p:set>
                                      <p:cBhvr>
                                        <p:cTn id="35" dur="1" fill="hold">
                                          <p:stCondLst>
                                            <p:cond delay="0"/>
                                          </p:stCondLst>
                                        </p:cTn>
                                        <p:tgtEl>
                                          <p:spTgt spid="23"/>
                                        </p:tgtEl>
                                        <p:attrNameLst>
                                          <p:attrName>style.visibility</p:attrName>
                                        </p:attrNameLst>
                                      </p:cBhvr>
                                      <p:to>
                                        <p:strVal val="visible"/>
                                      </p:to>
                                    </p:set>
                                    <p:animEffect transition="in" filter="wipe(left)">
                                      <p:cBhvr>
                                        <p:cTn id="36" dur="100"/>
                                        <p:tgtEl>
                                          <p:spTgt spid="23"/>
                                        </p:tgtEl>
                                      </p:cBhvr>
                                    </p:animEffect>
                                  </p:childTnLst>
                                </p:cTn>
                              </p:par>
                              <p:par>
                                <p:cTn id="37" presetID="36" presetClass="emph" presetSubtype="0" fill="hold" grpId="1" nodeType="withEffect">
                                  <p:stCondLst>
                                    <p:cond delay="0"/>
                                  </p:stCondLst>
                                  <p:iterate type="lt">
                                    <p:tmPct val="30000"/>
                                  </p:iterate>
                                  <p:childTnLst>
                                    <p:animScale>
                                      <p:cBhvr>
                                        <p:cTn id="38" dur="50" autoRev="1" fill="hold">
                                          <p:stCondLst>
                                            <p:cond delay="0"/>
                                          </p:stCondLst>
                                        </p:cTn>
                                        <p:tgtEl>
                                          <p:spTgt spid="23"/>
                                        </p:tgtEl>
                                      </p:cBhvr>
                                      <p:to x="80000" y="100000"/>
                                    </p:animScale>
                                    <p:anim by="(#ppt_w*0.10)" calcmode="lin" valueType="num">
                                      <p:cBhvr>
                                        <p:cTn id="39" dur="50" autoRev="1" fill="hold">
                                          <p:stCondLst>
                                            <p:cond delay="0"/>
                                          </p:stCondLst>
                                        </p:cTn>
                                        <p:tgtEl>
                                          <p:spTgt spid="23"/>
                                        </p:tgtEl>
                                        <p:attrNameLst>
                                          <p:attrName>ppt_x</p:attrName>
                                        </p:attrNameLst>
                                      </p:cBhvr>
                                    </p:anim>
                                    <p:anim by="(-#ppt_w*0.10)" calcmode="lin" valueType="num">
                                      <p:cBhvr>
                                        <p:cTn id="40" dur="50" autoRev="1" fill="hold">
                                          <p:stCondLst>
                                            <p:cond delay="0"/>
                                          </p:stCondLst>
                                        </p:cTn>
                                        <p:tgtEl>
                                          <p:spTgt spid="23"/>
                                        </p:tgtEl>
                                        <p:attrNameLst>
                                          <p:attrName>ppt_y</p:attrName>
                                        </p:attrNameLst>
                                      </p:cBhvr>
                                    </p:anim>
                                    <p:animRot by="-480000">
                                      <p:cBhvr>
                                        <p:cTn id="41" dur="50" autoRev="1" fill="hold">
                                          <p:stCondLst>
                                            <p:cond delay="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7" grpId="0" animBg="1"/>
      <p:bldP spid="5" grpId="0"/>
      <p:bldP spid="16" grpId="0"/>
      <p:bldP spid="16" grpId="1"/>
      <p:bldP spid="23" grpId="0"/>
      <p:bldP spid="2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6" name="流程图: 离页连接符 5"/>
          <p:cNvSpPr/>
          <p:nvPr/>
        </p:nvSpPr>
        <p:spPr>
          <a:xfrm>
            <a:off x="9983638" y="332656"/>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0170432" y="548680"/>
            <a:ext cx="1210588" cy="400110"/>
          </a:xfrm>
          <a:prstGeom prst="rect">
            <a:avLst/>
          </a:prstGeom>
          <a:noFill/>
        </p:spPr>
        <p:txBody>
          <a:bodyPr wrap="none" rtlCol="0">
            <a:spAutoFit/>
          </a:bodyPr>
          <a:lstStyle/>
          <a:p>
            <a:r>
              <a:rPr lang="zh-CN" altLang="en-US" sz="2000" b="1">
                <a:solidFill>
                  <a:schemeClr val="bg1"/>
                </a:solidFill>
                <a:latin typeface="微软雅黑" pitchFamily="34" charset="-122"/>
                <a:ea typeface="微软雅黑" pitchFamily="34" charset="-122"/>
              </a:rPr>
              <a:t>研究意义</a:t>
            </a:r>
          </a:p>
        </p:txBody>
      </p:sp>
      <p:sp>
        <p:nvSpPr>
          <p:cNvPr id="66" name="矩形 65"/>
          <p:cNvSpPr/>
          <p:nvPr/>
        </p:nvSpPr>
        <p:spPr>
          <a:xfrm>
            <a:off x="3502918" y="1338471"/>
            <a:ext cx="6361113" cy="2090522"/>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269472" y="948790"/>
            <a:ext cx="4686300" cy="3896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一</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67" name="六边形 66"/>
          <p:cNvSpPr/>
          <p:nvPr/>
        </p:nvSpPr>
        <p:spPr>
          <a:xfrm>
            <a:off x="1017202" y="2924944"/>
            <a:ext cx="1587056" cy="1368152"/>
          </a:xfrm>
          <a:prstGeom prst="hexagon">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atin typeface="微软雅黑" pitchFamily="34" charset="-122"/>
                <a:ea typeface="微软雅黑" pitchFamily="34" charset="-122"/>
              </a:rPr>
              <a:t>研究意义</a:t>
            </a:r>
          </a:p>
        </p:txBody>
      </p:sp>
      <p:cxnSp>
        <p:nvCxnSpPr>
          <p:cNvPr id="70" name="直接箭头连接符 69"/>
          <p:cNvCxnSpPr>
            <a:stCxn id="67" idx="5"/>
          </p:cNvCxnSpPr>
          <p:nvPr/>
        </p:nvCxnSpPr>
        <p:spPr>
          <a:xfrm flipV="1">
            <a:off x="2262220" y="1988840"/>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7" idx="1"/>
          </p:cNvCxnSpPr>
          <p:nvPr/>
        </p:nvCxnSpPr>
        <p:spPr>
          <a:xfrm>
            <a:off x="2262220" y="4293096"/>
            <a:ext cx="1240698" cy="93610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502917" y="1372451"/>
            <a:ext cx="6361113" cy="1859227"/>
          </a:xfrm>
          <a:prstGeom prst="rect">
            <a:avLst/>
          </a:prstGeom>
          <a:noFill/>
        </p:spPr>
        <p:txBody>
          <a:bodyPr wrap="square" rtlCol="0">
            <a:spAutoFit/>
          </a:bodyPr>
          <a:lstStyle/>
          <a:p>
            <a:pPr>
              <a:lnSpc>
                <a:spcPct val="130000"/>
              </a:lnSpc>
            </a:pPr>
            <a:r>
              <a:rPr lang="zh-CN" altLang="en-US" dirty="0"/>
              <a:t>员工管理系统</a:t>
            </a:r>
            <a:r>
              <a:rPr lang="zh-CN" altLang="zh-CN" dirty="0"/>
              <a:t>使用计算机对 员工信息系统进行管理</a:t>
            </a:r>
            <a:r>
              <a:rPr lang="en-US" altLang="zh-CN" dirty="0"/>
              <a:t>,</a:t>
            </a:r>
            <a:r>
              <a:rPr lang="zh-CN" altLang="zh-CN" dirty="0"/>
              <a:t>具有着手工管理所无法比拟的优点</a:t>
            </a:r>
            <a:r>
              <a:rPr lang="en-US" altLang="zh-CN" dirty="0"/>
              <a:t>.</a:t>
            </a:r>
            <a:r>
              <a:rPr lang="zh-CN" altLang="zh-CN" dirty="0"/>
              <a:t>例如</a:t>
            </a:r>
            <a:r>
              <a:rPr lang="en-US" altLang="zh-CN" dirty="0"/>
              <a:t>:</a:t>
            </a:r>
            <a:r>
              <a:rPr lang="zh-CN" altLang="zh-CN" dirty="0"/>
              <a:t>检索迅速、查找方便、可靠性高、存储量大、保密性好、寿命长、成本低等。这些优点能够极大地提高企业职员信息管理的效率</a:t>
            </a:r>
            <a:r>
              <a:rPr lang="en-US" altLang="zh-CN" dirty="0"/>
              <a:t>,</a:t>
            </a:r>
            <a:r>
              <a:rPr lang="zh-CN" altLang="zh-CN" dirty="0"/>
              <a:t>也是企业的科学化、正规化管理</a:t>
            </a:r>
            <a:r>
              <a:rPr lang="en-US" altLang="zh-CN" dirty="0"/>
              <a:t>,</a:t>
            </a:r>
            <a:r>
              <a:rPr lang="zh-CN" altLang="zh-CN" dirty="0"/>
              <a:t>与世界接轨的重要条件。</a:t>
            </a:r>
            <a:endParaRPr lang="zh-CN" altLang="en-US" sz="1600" dirty="0">
              <a:solidFill>
                <a:sysClr val="windowText" lastClr="000000"/>
              </a:solidFill>
              <a:latin typeface="微软雅黑" pitchFamily="34" charset="-122"/>
              <a:ea typeface="微软雅黑" pitchFamily="34" charset="-122"/>
            </a:endParaRPr>
          </a:p>
        </p:txBody>
      </p:sp>
      <p:sp>
        <p:nvSpPr>
          <p:cNvPr id="88" name="矩形 87"/>
          <p:cNvSpPr/>
          <p:nvPr/>
        </p:nvSpPr>
        <p:spPr>
          <a:xfrm>
            <a:off x="3432065" y="4320721"/>
            <a:ext cx="6361113" cy="213261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p:cNvSpPr/>
          <p:nvPr/>
        </p:nvSpPr>
        <p:spPr>
          <a:xfrm>
            <a:off x="4269472" y="3859882"/>
            <a:ext cx="4686300" cy="46355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二</a:t>
            </a:r>
          </a:p>
        </p:txBody>
      </p:sp>
      <p:sp>
        <p:nvSpPr>
          <p:cNvPr id="90" name="TextBox 89"/>
          <p:cNvSpPr txBox="1"/>
          <p:nvPr/>
        </p:nvSpPr>
        <p:spPr>
          <a:xfrm>
            <a:off x="3502918" y="4331503"/>
            <a:ext cx="6290260" cy="1854739"/>
          </a:xfrm>
          <a:prstGeom prst="rect">
            <a:avLst/>
          </a:prstGeom>
          <a:noFill/>
        </p:spPr>
        <p:txBody>
          <a:bodyPr wrap="square" rtlCol="0">
            <a:spAutoFit/>
          </a:bodyPr>
          <a:lstStyle/>
          <a:p>
            <a:pPr>
              <a:lnSpc>
                <a:spcPct val="130000"/>
              </a:lnSpc>
            </a:pPr>
            <a:r>
              <a:rPr lang="zh-CN" altLang="zh-CN" dirty="0"/>
              <a:t>员工信息管理系统是一个企业单位实现对员工信息高效管理必要手段</a:t>
            </a:r>
            <a:r>
              <a:rPr lang="en-US" altLang="zh-CN" dirty="0"/>
              <a:t>,</a:t>
            </a:r>
            <a:r>
              <a:rPr lang="zh-CN" altLang="zh-CN" dirty="0"/>
              <a:t>为企业的决策者和管理者带来了更加便捷人性化的管理方式。现在的中国随着经济的快速发展，我国企业面向大型化、大规模化方向发展，可对于企业来说，公司员工在公司的职称，工资等信息状态是每个员工最关心的部分</a:t>
            </a:r>
            <a:r>
              <a:rPr lang="zh-CN" altLang="en-US" dirty="0"/>
              <a:t>。</a:t>
            </a:r>
            <a:endParaRPr lang="zh-CN" altLang="en-US" sz="16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321514659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7"/>
                                        </p:tgtEl>
                                        <p:attrNameLst>
                                          <p:attrName>style.visibility</p:attrName>
                                        </p:attrNameLst>
                                      </p:cBhvr>
                                      <p:to>
                                        <p:strVal val="visible"/>
                                      </p:to>
                                    </p:set>
                                    <p:anim calcmode="lin" valueType="num">
                                      <p:cBhvr>
                                        <p:cTn id="12" dur="250" fill="hold"/>
                                        <p:tgtEl>
                                          <p:spTgt spid="7"/>
                                        </p:tgtEl>
                                        <p:attrNameLst>
                                          <p:attrName>ppt_x</p:attrName>
                                        </p:attrNameLst>
                                      </p:cBhvr>
                                      <p:tavLst>
                                        <p:tav tm="0">
                                          <p:val>
                                            <p:strVal val="#ppt_x"/>
                                          </p:val>
                                        </p:tav>
                                        <p:tav tm="100000">
                                          <p:val>
                                            <p:strVal val="#ppt_x"/>
                                          </p:val>
                                        </p:tav>
                                      </p:tavLst>
                                    </p:anim>
                                    <p:anim calcmode="lin" valueType="num">
                                      <p:cBhvr>
                                        <p:cTn id="13" dur="250" fill="hold"/>
                                        <p:tgtEl>
                                          <p:spTgt spid="7"/>
                                        </p:tgtEl>
                                        <p:attrNameLst>
                                          <p:attrName>ppt_y</p:attrName>
                                        </p:attrNameLst>
                                      </p:cBhvr>
                                      <p:tavLst>
                                        <p:tav tm="0">
                                          <p:val>
                                            <p:strVal val="#ppt_y-#ppt_h/2"/>
                                          </p:val>
                                        </p:tav>
                                        <p:tav tm="100000">
                                          <p:val>
                                            <p:strVal val="#ppt_y"/>
                                          </p:val>
                                        </p:tav>
                                      </p:tavLst>
                                    </p:anim>
                                    <p:anim calcmode="lin" valueType="num">
                                      <p:cBhvr>
                                        <p:cTn id="14" dur="250" fill="hold"/>
                                        <p:tgtEl>
                                          <p:spTgt spid="7"/>
                                        </p:tgtEl>
                                        <p:attrNameLst>
                                          <p:attrName>ppt_w</p:attrName>
                                        </p:attrNameLst>
                                      </p:cBhvr>
                                      <p:tavLst>
                                        <p:tav tm="0">
                                          <p:val>
                                            <p:strVal val="#ppt_w"/>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14" presetClass="entr" presetSubtype="1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randombar(horizontal)">
                                      <p:cBhvr>
                                        <p:cTn id="19" dur="500"/>
                                        <p:tgtEl>
                                          <p:spTgt spid="67"/>
                                        </p:tgtEl>
                                      </p:cBhvr>
                                    </p:animEffect>
                                  </p:childTnLst>
                                </p:cTn>
                              </p:par>
                            </p:childTnLst>
                          </p:cTn>
                        </p:par>
                        <p:par>
                          <p:cTn id="20" fill="hold">
                            <p:stCondLst>
                              <p:cond delay="1550"/>
                            </p:stCondLst>
                            <p:childTnLst>
                              <p:par>
                                <p:cTn id="21" presetID="22" presetClass="entr" presetSubtype="8"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wipe(left)">
                                      <p:cBhvr>
                                        <p:cTn id="23" dur="500"/>
                                        <p:tgtEl>
                                          <p:spTgt spid="70"/>
                                        </p:tgtEl>
                                      </p:cBhvr>
                                    </p:animEffect>
                                  </p:childTnLst>
                                </p:cTn>
                              </p:par>
                              <p:par>
                                <p:cTn id="24" presetID="22" presetClass="entr" presetSubtype="8" fill="hold" nodeType="with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left)">
                                      <p:cBhvr>
                                        <p:cTn id="26" dur="500"/>
                                        <p:tgtEl>
                                          <p:spTgt spid="73"/>
                                        </p:tgtEl>
                                      </p:cBhvr>
                                    </p:animEffect>
                                  </p:childTnLst>
                                </p:cTn>
                              </p:par>
                            </p:childTnLst>
                          </p:cTn>
                        </p:par>
                        <p:par>
                          <p:cTn id="27" fill="hold">
                            <p:stCondLst>
                              <p:cond delay="2050"/>
                            </p:stCondLst>
                            <p:childTnLst>
                              <p:par>
                                <p:cTn id="28" presetID="16" presetClass="entr" presetSubtype="37"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barn(outVertical)">
                                      <p:cBhvr>
                                        <p:cTn id="30" dur="500"/>
                                        <p:tgtEl>
                                          <p:spTgt spid="65"/>
                                        </p:tgtEl>
                                      </p:cBhvr>
                                    </p:animEffect>
                                  </p:childTnLst>
                                </p:cTn>
                              </p:par>
                            </p:childTnLst>
                          </p:cTn>
                        </p:par>
                        <p:par>
                          <p:cTn id="31" fill="hold">
                            <p:stCondLst>
                              <p:cond delay="2550"/>
                            </p:stCondLst>
                            <p:childTnLst>
                              <p:par>
                                <p:cTn id="32" presetID="2" presetClass="entr" presetSubtype="1" fill="hold" grpId="0" nodeType="after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additive="base">
                                        <p:cTn id="34" dur="500" fill="hold"/>
                                        <p:tgtEl>
                                          <p:spTgt spid="66"/>
                                        </p:tgtEl>
                                        <p:attrNameLst>
                                          <p:attrName>ppt_x</p:attrName>
                                        </p:attrNameLst>
                                      </p:cBhvr>
                                      <p:tavLst>
                                        <p:tav tm="0">
                                          <p:val>
                                            <p:strVal val="#ppt_x"/>
                                          </p:val>
                                        </p:tav>
                                        <p:tav tm="100000">
                                          <p:val>
                                            <p:strVal val="#ppt_x"/>
                                          </p:val>
                                        </p:tav>
                                      </p:tavLst>
                                    </p:anim>
                                    <p:anim calcmode="lin" valueType="num">
                                      <p:cBhvr additive="base">
                                        <p:cTn id="35" dur="500" fill="hold"/>
                                        <p:tgtEl>
                                          <p:spTgt spid="66"/>
                                        </p:tgtEl>
                                        <p:attrNameLst>
                                          <p:attrName>ppt_y</p:attrName>
                                        </p:attrNameLst>
                                      </p:cBhvr>
                                      <p:tavLst>
                                        <p:tav tm="0">
                                          <p:val>
                                            <p:strVal val="0-#ppt_h/2"/>
                                          </p:val>
                                        </p:tav>
                                        <p:tav tm="100000">
                                          <p:val>
                                            <p:strVal val="#ppt_y"/>
                                          </p:val>
                                        </p:tav>
                                      </p:tavLst>
                                    </p:anim>
                                  </p:childTnLst>
                                </p:cTn>
                              </p:par>
                            </p:childTnLst>
                          </p:cTn>
                        </p:par>
                        <p:par>
                          <p:cTn id="36" fill="hold">
                            <p:stCondLst>
                              <p:cond delay="3050"/>
                            </p:stCondLst>
                            <p:childTnLst>
                              <p:par>
                                <p:cTn id="37" presetID="22" presetClass="entr" presetSubtype="8" fill="hold" grpId="0" nodeType="afterEffect">
                                  <p:stCondLst>
                                    <p:cond delay="0"/>
                                  </p:stCondLst>
                                  <p:iterate type="lt">
                                    <p:tmPct val="30000"/>
                                  </p:iterate>
                                  <p:childTnLst>
                                    <p:set>
                                      <p:cBhvr>
                                        <p:cTn id="38" dur="1" fill="hold">
                                          <p:stCondLst>
                                            <p:cond delay="0"/>
                                          </p:stCondLst>
                                        </p:cTn>
                                        <p:tgtEl>
                                          <p:spTgt spid="84"/>
                                        </p:tgtEl>
                                        <p:attrNameLst>
                                          <p:attrName>style.visibility</p:attrName>
                                        </p:attrNameLst>
                                      </p:cBhvr>
                                      <p:to>
                                        <p:strVal val="visible"/>
                                      </p:to>
                                    </p:set>
                                    <p:animEffect transition="in" filter="wipe(left)">
                                      <p:cBhvr>
                                        <p:cTn id="39" dur="100"/>
                                        <p:tgtEl>
                                          <p:spTgt spid="84"/>
                                        </p:tgtEl>
                                      </p:cBhvr>
                                    </p:animEffect>
                                  </p:childTnLst>
                                </p:cTn>
                              </p:par>
                              <p:par>
                                <p:cTn id="40" presetID="36" presetClass="emph" presetSubtype="0" fill="hold" grpId="1" nodeType="withEffect">
                                  <p:stCondLst>
                                    <p:cond delay="0"/>
                                  </p:stCondLst>
                                  <p:iterate type="lt">
                                    <p:tmPct val="30000"/>
                                  </p:iterate>
                                  <p:childTnLst>
                                    <p:animScale>
                                      <p:cBhvr>
                                        <p:cTn id="41" dur="50" autoRev="1" fill="hold">
                                          <p:stCondLst>
                                            <p:cond delay="0"/>
                                          </p:stCondLst>
                                        </p:cTn>
                                        <p:tgtEl>
                                          <p:spTgt spid="84"/>
                                        </p:tgtEl>
                                      </p:cBhvr>
                                      <p:to x="80000" y="100000"/>
                                    </p:animScale>
                                    <p:anim by="(#ppt_w*0.10)" calcmode="lin" valueType="num">
                                      <p:cBhvr>
                                        <p:cTn id="42" dur="50" autoRev="1" fill="hold">
                                          <p:stCondLst>
                                            <p:cond delay="0"/>
                                          </p:stCondLst>
                                        </p:cTn>
                                        <p:tgtEl>
                                          <p:spTgt spid="84"/>
                                        </p:tgtEl>
                                        <p:attrNameLst>
                                          <p:attrName>ppt_x</p:attrName>
                                        </p:attrNameLst>
                                      </p:cBhvr>
                                    </p:anim>
                                    <p:anim by="(-#ppt_w*0.10)" calcmode="lin" valueType="num">
                                      <p:cBhvr>
                                        <p:cTn id="43" dur="50" autoRev="1" fill="hold">
                                          <p:stCondLst>
                                            <p:cond delay="0"/>
                                          </p:stCondLst>
                                        </p:cTn>
                                        <p:tgtEl>
                                          <p:spTgt spid="84"/>
                                        </p:tgtEl>
                                        <p:attrNameLst>
                                          <p:attrName>ppt_y</p:attrName>
                                        </p:attrNameLst>
                                      </p:cBhvr>
                                    </p:anim>
                                    <p:animRot by="-480000">
                                      <p:cBhvr>
                                        <p:cTn id="44" dur="50" autoRev="1" fill="hold">
                                          <p:stCondLst>
                                            <p:cond delay="0"/>
                                          </p:stCondLst>
                                        </p:cTn>
                                        <p:tgtEl>
                                          <p:spTgt spid="84"/>
                                        </p:tgtEl>
                                        <p:attrNameLst>
                                          <p:attrName>r</p:attrName>
                                        </p:attrNameLst>
                                      </p:cBhvr>
                                    </p:animRot>
                                  </p:childTnLst>
                                </p:cTn>
                              </p:par>
                            </p:childTnLst>
                          </p:cTn>
                        </p:par>
                        <p:par>
                          <p:cTn id="45" fill="hold">
                            <p:stCondLst>
                              <p:cond delay="6870"/>
                            </p:stCondLst>
                            <p:childTnLst>
                              <p:par>
                                <p:cTn id="46" presetID="16" presetClass="entr" presetSubtype="37" fill="hold" grpId="0" nodeType="after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barn(outVertical)">
                                      <p:cBhvr>
                                        <p:cTn id="48" dur="500"/>
                                        <p:tgtEl>
                                          <p:spTgt spid="89"/>
                                        </p:tgtEl>
                                      </p:cBhvr>
                                    </p:animEffect>
                                  </p:childTnLst>
                                </p:cTn>
                              </p:par>
                            </p:childTnLst>
                          </p:cTn>
                        </p:par>
                        <p:par>
                          <p:cTn id="49" fill="hold">
                            <p:stCondLst>
                              <p:cond delay="7370"/>
                            </p:stCondLst>
                            <p:childTnLst>
                              <p:par>
                                <p:cTn id="50" presetID="2" presetClass="entr" presetSubtype="1"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additive="base">
                                        <p:cTn id="52" dur="500" fill="hold"/>
                                        <p:tgtEl>
                                          <p:spTgt spid="88"/>
                                        </p:tgtEl>
                                        <p:attrNameLst>
                                          <p:attrName>ppt_x</p:attrName>
                                        </p:attrNameLst>
                                      </p:cBhvr>
                                      <p:tavLst>
                                        <p:tav tm="0">
                                          <p:val>
                                            <p:strVal val="#ppt_x"/>
                                          </p:val>
                                        </p:tav>
                                        <p:tav tm="100000">
                                          <p:val>
                                            <p:strVal val="#ppt_x"/>
                                          </p:val>
                                        </p:tav>
                                      </p:tavLst>
                                    </p:anim>
                                    <p:anim calcmode="lin" valueType="num">
                                      <p:cBhvr additive="base">
                                        <p:cTn id="53" dur="500" fill="hold"/>
                                        <p:tgtEl>
                                          <p:spTgt spid="88"/>
                                        </p:tgtEl>
                                        <p:attrNameLst>
                                          <p:attrName>ppt_y</p:attrName>
                                        </p:attrNameLst>
                                      </p:cBhvr>
                                      <p:tavLst>
                                        <p:tav tm="0">
                                          <p:val>
                                            <p:strVal val="0-#ppt_h/2"/>
                                          </p:val>
                                        </p:tav>
                                        <p:tav tm="100000">
                                          <p:val>
                                            <p:strVal val="#ppt_y"/>
                                          </p:val>
                                        </p:tav>
                                      </p:tavLst>
                                    </p:anim>
                                  </p:childTnLst>
                                </p:cTn>
                              </p:par>
                            </p:childTnLst>
                          </p:cTn>
                        </p:par>
                        <p:par>
                          <p:cTn id="54" fill="hold">
                            <p:stCondLst>
                              <p:cond delay="787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90"/>
                                        </p:tgtEl>
                                        <p:attrNameLst>
                                          <p:attrName>style.visibility</p:attrName>
                                        </p:attrNameLst>
                                      </p:cBhvr>
                                      <p:to>
                                        <p:strVal val="visible"/>
                                      </p:to>
                                    </p:set>
                                    <p:animEffect transition="in" filter="wipe(left)">
                                      <p:cBhvr>
                                        <p:cTn id="57" dur="100"/>
                                        <p:tgtEl>
                                          <p:spTgt spid="90"/>
                                        </p:tgtEl>
                                      </p:cBhvr>
                                    </p:animEffect>
                                  </p:childTnLst>
                                </p:cTn>
                              </p:par>
                              <p:par>
                                <p:cTn id="58" presetID="36" presetClass="emph" presetSubtype="0" fill="hold" grpId="1" nodeType="withEffect">
                                  <p:stCondLst>
                                    <p:cond delay="0"/>
                                  </p:stCondLst>
                                  <p:iterate type="lt">
                                    <p:tmPct val="30000"/>
                                  </p:iterate>
                                  <p:childTnLst>
                                    <p:animScale>
                                      <p:cBhvr>
                                        <p:cTn id="59" dur="50" autoRev="1" fill="hold">
                                          <p:stCondLst>
                                            <p:cond delay="0"/>
                                          </p:stCondLst>
                                        </p:cTn>
                                        <p:tgtEl>
                                          <p:spTgt spid="90"/>
                                        </p:tgtEl>
                                      </p:cBhvr>
                                      <p:to x="80000" y="100000"/>
                                    </p:animScale>
                                    <p:anim by="(#ppt_w*0.10)" calcmode="lin" valueType="num">
                                      <p:cBhvr>
                                        <p:cTn id="60" dur="50" autoRev="1" fill="hold">
                                          <p:stCondLst>
                                            <p:cond delay="0"/>
                                          </p:stCondLst>
                                        </p:cTn>
                                        <p:tgtEl>
                                          <p:spTgt spid="90"/>
                                        </p:tgtEl>
                                        <p:attrNameLst>
                                          <p:attrName>ppt_x</p:attrName>
                                        </p:attrNameLst>
                                      </p:cBhvr>
                                    </p:anim>
                                    <p:anim by="(-#ppt_w*0.10)" calcmode="lin" valueType="num">
                                      <p:cBhvr>
                                        <p:cTn id="61" dur="50" autoRev="1" fill="hold">
                                          <p:stCondLst>
                                            <p:cond delay="0"/>
                                          </p:stCondLst>
                                        </p:cTn>
                                        <p:tgtEl>
                                          <p:spTgt spid="90"/>
                                        </p:tgtEl>
                                        <p:attrNameLst>
                                          <p:attrName>ppt_y</p:attrName>
                                        </p:attrNameLst>
                                      </p:cBhvr>
                                    </p:anim>
                                    <p:animRot by="-480000">
                                      <p:cBhvr>
                                        <p:cTn id="62" dur="50" autoRev="1" fill="hold">
                                          <p:stCondLst>
                                            <p:cond delay="0"/>
                                          </p:stCondLst>
                                        </p:cTn>
                                        <p:tgtEl>
                                          <p:spTgt spid="9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66" grpId="0" animBg="1"/>
      <p:bldP spid="65" grpId="0" animBg="1"/>
      <p:bldP spid="67" grpId="0" animBg="1"/>
      <p:bldP spid="84" grpId="0"/>
      <p:bldP spid="84" grpId="1"/>
      <p:bldP spid="88" grpId="0" animBg="1"/>
      <p:bldP spid="89" grpId="0" animBg="1"/>
      <p:bldP spid="90" grpId="0"/>
      <p:bldP spid="9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9971105" y="404664"/>
            <a:ext cx="1584176" cy="1080120"/>
          </a:xfrm>
          <a:prstGeom prst="flowChartOffpageConnector">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055646" y="476671"/>
            <a:ext cx="1512168" cy="461665"/>
          </a:xfrm>
          <a:prstGeom prst="rect">
            <a:avLst/>
          </a:prstGeom>
          <a:noFill/>
        </p:spPr>
        <p:txBody>
          <a:bodyPr wrap="square" rtlCol="0">
            <a:spAutoFit/>
          </a:bodyPr>
          <a:lstStyle/>
          <a:p>
            <a:pPr lvl="0"/>
            <a:r>
              <a:rPr lang="zh-CN" altLang="zh-CN" sz="2400" b="1" dirty="0"/>
              <a:t>系统概述</a:t>
            </a:r>
          </a:p>
        </p:txBody>
      </p:sp>
      <p:sp>
        <p:nvSpPr>
          <p:cNvPr id="80" name="TextBox 79"/>
          <p:cNvSpPr txBox="1"/>
          <p:nvPr/>
        </p:nvSpPr>
        <p:spPr>
          <a:xfrm>
            <a:off x="227128" y="5373216"/>
            <a:ext cx="3859905" cy="705193"/>
          </a:xfrm>
          <a:prstGeom prst="rect">
            <a:avLst/>
          </a:prstGeom>
          <a:noFill/>
        </p:spPr>
        <p:txBody>
          <a:bodyPr wrap="square" rtlCol="0">
            <a:spAutoFit/>
          </a:bodyPr>
          <a:lstStyle/>
          <a:p>
            <a:pPr>
              <a:lnSpc>
                <a:spcPct val="130000"/>
              </a:lnSpc>
            </a:pPr>
            <a:r>
              <a:rPr lang="zh-CN" altLang="zh-CN" b="1" dirty="0"/>
              <a:t>服务器端</a:t>
            </a:r>
          </a:p>
          <a:p>
            <a:pPr>
              <a:lnSpc>
                <a:spcPct val="130000"/>
              </a:lnSpc>
            </a:pPr>
            <a:endParaRPr lang="zh-CN" altLang="en-US" sz="1400" dirty="0">
              <a:solidFill>
                <a:sysClr val="windowText" lastClr="000000"/>
              </a:solidFill>
              <a:latin typeface="微软雅黑" pitchFamily="34" charset="-122"/>
              <a:ea typeface="微软雅黑" pitchFamily="34" charset="-122"/>
            </a:endParaRPr>
          </a:p>
        </p:txBody>
      </p:sp>
      <p:sp>
        <p:nvSpPr>
          <p:cNvPr id="82" name="TextBox 81"/>
          <p:cNvSpPr txBox="1"/>
          <p:nvPr/>
        </p:nvSpPr>
        <p:spPr>
          <a:xfrm>
            <a:off x="1630709" y="3258584"/>
            <a:ext cx="9361039" cy="1494640"/>
          </a:xfrm>
          <a:prstGeom prst="rect">
            <a:avLst/>
          </a:prstGeom>
          <a:noFill/>
        </p:spPr>
        <p:txBody>
          <a:bodyPr wrap="square" rtlCol="0">
            <a:spAutoFit/>
          </a:bodyPr>
          <a:lstStyle/>
          <a:p>
            <a:pPr>
              <a:lnSpc>
                <a:spcPct val="130000"/>
              </a:lnSpc>
            </a:pPr>
            <a:r>
              <a:rPr lang="zh-CN" altLang="zh-CN" dirty="0"/>
              <a:t>员工和管理员通过客户端登陆后执行操作。不同的是在通过姓名验证的时候，系统会自动判断登陆者身份，以辨认是普通用户还是系统管理员。通过不同类别用户的登录从而实现不同的操作。普通用户有如下操作：查看和修改自身的信息。系统管理员有如下操作：查看所有用户信息及对用户信息的增，删，改，查。</a:t>
            </a:r>
            <a:endParaRPr lang="zh-CN" altLang="en-US" sz="1400" dirty="0">
              <a:solidFill>
                <a:sysClr val="windowText" lastClr="000000"/>
              </a:solidFill>
              <a:latin typeface="微软雅黑" pitchFamily="34" charset="-122"/>
              <a:ea typeface="微软雅黑" pitchFamily="34" charset="-122"/>
            </a:endParaRPr>
          </a:p>
        </p:txBody>
      </p:sp>
      <p:sp>
        <p:nvSpPr>
          <p:cNvPr id="84" name="TextBox 83"/>
          <p:cNvSpPr txBox="1"/>
          <p:nvPr/>
        </p:nvSpPr>
        <p:spPr>
          <a:xfrm>
            <a:off x="227128" y="3221828"/>
            <a:ext cx="3859905" cy="414344"/>
          </a:xfrm>
          <a:prstGeom prst="rect">
            <a:avLst/>
          </a:prstGeom>
          <a:noFill/>
        </p:spPr>
        <p:txBody>
          <a:bodyPr wrap="square" rtlCol="0">
            <a:spAutoFit/>
          </a:bodyPr>
          <a:lstStyle/>
          <a:p>
            <a:pPr>
              <a:lnSpc>
                <a:spcPct val="130000"/>
              </a:lnSpc>
            </a:pPr>
            <a:r>
              <a:rPr lang="zh-CN" altLang="zh-CN" b="1" dirty="0">
                <a:effectLst>
                  <a:outerShdw blurRad="38100" dist="38100" dir="2700000" algn="tl">
                    <a:srgbClr val="000000">
                      <a:alpha val="43137"/>
                    </a:srgbClr>
                  </a:outerShdw>
                </a:effectLst>
              </a:rPr>
              <a:t>员工客户端</a:t>
            </a:r>
            <a:endParaRPr lang="zh-CN" altLang="en-US" sz="1400" b="1" dirty="0">
              <a:solidFill>
                <a:sysClr val="windowText" lastClr="00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8" name="TextBox 87"/>
          <p:cNvSpPr txBox="1"/>
          <p:nvPr/>
        </p:nvSpPr>
        <p:spPr>
          <a:xfrm>
            <a:off x="203082" y="1390493"/>
            <a:ext cx="10788667" cy="1785489"/>
          </a:xfrm>
          <a:prstGeom prst="rect">
            <a:avLst/>
          </a:prstGeom>
          <a:noFill/>
        </p:spPr>
        <p:txBody>
          <a:bodyPr wrap="square" rtlCol="0">
            <a:spAutoFit/>
          </a:bodyPr>
          <a:lstStyle/>
          <a:p>
            <a:pPr>
              <a:lnSpc>
                <a:spcPct val="130000"/>
              </a:lnSpc>
            </a:pPr>
            <a:r>
              <a:rPr lang="zh-CN" altLang="zh-CN" dirty="0"/>
              <a:t>员工信息管理系统是基于</a:t>
            </a:r>
            <a:r>
              <a:rPr lang="en-US" altLang="zh-CN" dirty="0"/>
              <a:t>Linux C</a:t>
            </a:r>
            <a:r>
              <a:rPr lang="zh-CN" altLang="zh-CN" dirty="0"/>
              <a:t>编程，利用可靠地传输协议</a:t>
            </a:r>
            <a:r>
              <a:rPr lang="en-US" altLang="zh-CN" dirty="0"/>
              <a:t>TCP</a:t>
            </a:r>
            <a:r>
              <a:rPr lang="zh-CN" altLang="zh-CN" dirty="0"/>
              <a:t>协议来实现的支持多用户信息管理的系统。它具有：功能简单（适合项目的演练），用到</a:t>
            </a:r>
            <a:r>
              <a:rPr lang="en-US" altLang="zh-CN" dirty="0"/>
              <a:t>TCP</a:t>
            </a:r>
            <a:r>
              <a:rPr lang="zh-CN" altLang="zh-CN" dirty="0"/>
              <a:t>协议</a:t>
            </a:r>
            <a:r>
              <a:rPr lang="en-US" altLang="zh-CN" dirty="0"/>
              <a:t>(</a:t>
            </a:r>
            <a:r>
              <a:rPr lang="zh-CN" altLang="zh-CN" dirty="0"/>
              <a:t>能够让开发者熟悉</a:t>
            </a:r>
            <a:r>
              <a:rPr lang="en-US" altLang="zh-CN" dirty="0"/>
              <a:t>TCP</a:t>
            </a:r>
            <a:r>
              <a:rPr lang="zh-CN" altLang="zh-CN" dirty="0"/>
              <a:t>协议的实现过程</a:t>
            </a:r>
            <a:r>
              <a:rPr lang="en-US" altLang="zh-CN" dirty="0"/>
              <a:t>)</a:t>
            </a:r>
            <a:r>
              <a:rPr lang="zh-CN" altLang="zh-CN" dirty="0"/>
              <a:t>，操作方便（能让使用者很快掌握用法），人性化（能让使用者根据提示就能使用）等优点。大大提高了管理人员的管理效率。</a:t>
            </a:r>
          </a:p>
          <a:p>
            <a:pPr>
              <a:lnSpc>
                <a:spcPct val="130000"/>
              </a:lnSpc>
            </a:pPr>
            <a:endParaRPr lang="zh-CN" altLang="en-US" sz="1400" dirty="0">
              <a:solidFill>
                <a:sysClr val="windowText" lastClr="000000"/>
              </a:solidFill>
              <a:latin typeface="微软雅黑" pitchFamily="34" charset="-122"/>
              <a:ea typeface="微软雅黑" pitchFamily="34" charset="-122"/>
            </a:endParaRPr>
          </a:p>
        </p:txBody>
      </p:sp>
      <p:sp>
        <p:nvSpPr>
          <p:cNvPr id="25" name="TextBox 81">
            <a:extLst>
              <a:ext uri="{FF2B5EF4-FFF2-40B4-BE49-F238E27FC236}">
                <a16:creationId xmlns:a16="http://schemas.microsoft.com/office/drawing/2014/main" id="{6BF3E83E-D2DD-4479-9183-7271BD402791}"/>
              </a:ext>
            </a:extLst>
          </p:cNvPr>
          <p:cNvSpPr txBox="1"/>
          <p:nvPr/>
        </p:nvSpPr>
        <p:spPr>
          <a:xfrm>
            <a:off x="1630709" y="5399569"/>
            <a:ext cx="8856985" cy="923330"/>
          </a:xfrm>
          <a:prstGeom prst="rect">
            <a:avLst/>
          </a:prstGeom>
          <a:noFill/>
        </p:spPr>
        <p:txBody>
          <a:bodyPr wrap="square" rtlCol="0">
            <a:spAutoFit/>
          </a:bodyPr>
          <a:lstStyle/>
          <a:p>
            <a:r>
              <a:rPr lang="zh-CN" altLang="zh-CN" dirty="0"/>
              <a:t>服务器端是员工和管理员的数据信息存储区。</a:t>
            </a:r>
          </a:p>
          <a:p>
            <a:r>
              <a:rPr lang="zh-CN" altLang="zh-CN" dirty="0"/>
              <a:t>服务器负责通过判断客户端一系列请求，对数据做出相应的操作。</a:t>
            </a:r>
          </a:p>
          <a:p>
            <a:r>
              <a:rPr lang="zh-CN" altLang="zh-CN" dirty="0"/>
              <a:t>针对服务器端有以下环境要求：</a:t>
            </a:r>
            <a:endParaRPr lang="zh-CN" altLang="en-US" sz="14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3215146595"/>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80"/>
                                            </p:tgtEl>
                                            <p:attrNameLst>
                                              <p:attrName>style.visibility</p:attrName>
                                            </p:attrNameLst>
                                          </p:cBhvr>
                                          <p:to>
                                            <p:strVal val="visible"/>
                                          </p:to>
                                        </p:set>
                                        <p:animEffect transition="in" filter="wipe(left)">
                                          <p:cBhvr>
                                            <p:cTn id="19" dur="100"/>
                                            <p:tgtEl>
                                              <p:spTgt spid="80"/>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80"/>
                                            </p:tgtEl>
                                          </p:cBhvr>
                                          <p:to x="80000" y="100000"/>
                                        </p:animScale>
                                        <p:anim by="(#ppt_w*0.10)" calcmode="lin" valueType="num">
                                          <p:cBhvr>
                                            <p:cTn id="22" dur="50" autoRev="1" fill="hold">
                                              <p:stCondLst>
                                                <p:cond delay="0"/>
                                              </p:stCondLst>
                                            </p:cTn>
                                            <p:tgtEl>
                                              <p:spTgt spid="80"/>
                                            </p:tgtEl>
                                            <p:attrNameLst>
                                              <p:attrName>ppt_x</p:attrName>
                                            </p:attrNameLst>
                                          </p:cBhvr>
                                        </p:anim>
                                        <p:anim by="(-#ppt_w*0.10)" calcmode="lin" valueType="num">
                                          <p:cBhvr>
                                            <p:cTn id="23" dur="50" autoRev="1" fill="hold">
                                              <p:stCondLst>
                                                <p:cond delay="0"/>
                                              </p:stCondLst>
                                            </p:cTn>
                                            <p:tgtEl>
                                              <p:spTgt spid="80"/>
                                            </p:tgtEl>
                                            <p:attrNameLst>
                                              <p:attrName>ppt_y</p:attrName>
                                            </p:attrNameLst>
                                          </p:cBhvr>
                                        </p:anim>
                                        <p:animRot by="-480000">
                                          <p:cBhvr>
                                            <p:cTn id="24" dur="50" autoRev="1" fill="hold">
                                              <p:stCondLst>
                                                <p:cond delay="0"/>
                                              </p:stCondLst>
                                            </p:cTn>
                                            <p:tgtEl>
                                              <p:spTgt spid="80"/>
                                            </p:tgtEl>
                                            <p:attrNameLst>
                                              <p:attrName>r</p:attrName>
                                            </p:attrNameLst>
                                          </p:cBhvr>
                                        </p:animRot>
                                      </p:childTnLst>
                                    </p:cTn>
                                  </p:par>
                                </p:childTnLst>
                              </p:cTn>
                            </p:par>
                            <p:par>
                              <p:cTn id="25" fill="hold">
                                <p:stCondLst>
                                  <p:cond delay="124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82"/>
                                            </p:tgtEl>
                                            <p:attrNameLst>
                                              <p:attrName>style.visibility</p:attrName>
                                            </p:attrNameLst>
                                          </p:cBhvr>
                                          <p:to>
                                            <p:strVal val="visible"/>
                                          </p:to>
                                        </p:set>
                                        <p:animEffect transition="in" filter="wipe(left)">
                                          <p:cBhvr>
                                            <p:cTn id="28" dur="100"/>
                                            <p:tgtEl>
                                              <p:spTgt spid="82"/>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82"/>
                                            </p:tgtEl>
                                          </p:cBhvr>
                                          <p:to x="80000" y="100000"/>
                                        </p:animScale>
                                        <p:anim by="(#ppt_w*0.10)" calcmode="lin" valueType="num">
                                          <p:cBhvr>
                                            <p:cTn id="31" dur="50" autoRev="1" fill="hold">
                                              <p:stCondLst>
                                                <p:cond delay="0"/>
                                              </p:stCondLst>
                                            </p:cTn>
                                            <p:tgtEl>
                                              <p:spTgt spid="82"/>
                                            </p:tgtEl>
                                            <p:attrNameLst>
                                              <p:attrName>ppt_x</p:attrName>
                                            </p:attrNameLst>
                                          </p:cBhvr>
                                        </p:anim>
                                        <p:anim by="(-#ppt_w*0.10)" calcmode="lin" valueType="num">
                                          <p:cBhvr>
                                            <p:cTn id="32" dur="50" autoRev="1" fill="hold">
                                              <p:stCondLst>
                                                <p:cond delay="0"/>
                                              </p:stCondLst>
                                            </p:cTn>
                                            <p:tgtEl>
                                              <p:spTgt spid="82"/>
                                            </p:tgtEl>
                                            <p:attrNameLst>
                                              <p:attrName>ppt_y</p:attrName>
                                            </p:attrNameLst>
                                          </p:cBhvr>
                                        </p:anim>
                                        <p:animRot by="-480000">
                                          <p:cBhvr>
                                            <p:cTn id="33" dur="50" autoRev="1" fill="hold">
                                              <p:stCondLst>
                                                <p:cond delay="0"/>
                                              </p:stCondLst>
                                            </p:cTn>
                                            <p:tgtEl>
                                              <p:spTgt spid="82"/>
                                            </p:tgtEl>
                                            <p:attrNameLst>
                                              <p:attrName>r</p:attrName>
                                            </p:attrNameLst>
                                          </p:cBhvr>
                                        </p:animRot>
                                      </p:childTnLst>
                                    </p:cTn>
                                  </p:par>
                                </p:childTnLst>
                              </p:cTn>
                            </p:par>
                            <p:par>
                              <p:cTn id="34" fill="hold">
                                <p:stCondLst>
                                  <p:cond delay="548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84"/>
                                            </p:tgtEl>
                                            <p:attrNameLst>
                                              <p:attrName>style.visibility</p:attrName>
                                            </p:attrNameLst>
                                          </p:cBhvr>
                                          <p:to>
                                            <p:strVal val="visible"/>
                                          </p:to>
                                        </p:set>
                                        <p:animEffect transition="in" filter="wipe(left)">
                                          <p:cBhvr>
                                            <p:cTn id="37" dur="100"/>
                                            <p:tgtEl>
                                              <p:spTgt spid="84"/>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84"/>
                                            </p:tgtEl>
                                          </p:cBhvr>
                                          <p:to x="80000" y="100000"/>
                                        </p:animScale>
                                        <p:anim by="(#ppt_w*0.10)" calcmode="lin" valueType="num">
                                          <p:cBhvr>
                                            <p:cTn id="40" dur="50" autoRev="1" fill="hold">
                                              <p:stCondLst>
                                                <p:cond delay="0"/>
                                              </p:stCondLst>
                                            </p:cTn>
                                            <p:tgtEl>
                                              <p:spTgt spid="84"/>
                                            </p:tgtEl>
                                            <p:attrNameLst>
                                              <p:attrName>ppt_x</p:attrName>
                                            </p:attrNameLst>
                                          </p:cBhvr>
                                        </p:anim>
                                        <p:anim by="(-#ppt_w*0.10)" calcmode="lin" valueType="num">
                                          <p:cBhvr>
                                            <p:cTn id="41" dur="50" autoRev="1" fill="hold">
                                              <p:stCondLst>
                                                <p:cond delay="0"/>
                                              </p:stCondLst>
                                            </p:cTn>
                                            <p:tgtEl>
                                              <p:spTgt spid="84"/>
                                            </p:tgtEl>
                                            <p:attrNameLst>
                                              <p:attrName>ppt_y</p:attrName>
                                            </p:attrNameLst>
                                          </p:cBhvr>
                                        </p:anim>
                                        <p:animRot by="-480000">
                                          <p:cBhvr>
                                            <p:cTn id="42" dur="50" autoRev="1" fill="hold">
                                              <p:stCondLst>
                                                <p:cond delay="0"/>
                                              </p:stCondLst>
                                            </p:cTn>
                                            <p:tgtEl>
                                              <p:spTgt spid="84"/>
                                            </p:tgtEl>
                                            <p:attrNameLst>
                                              <p:attrName>r</p:attrName>
                                            </p:attrNameLst>
                                          </p:cBhvr>
                                        </p:animRot>
                                      </p:childTnLst>
                                    </p:cTn>
                                  </p:par>
                                </p:childTnLst>
                              </p:cTn>
                            </p:par>
                            <p:par>
                              <p:cTn id="43" fill="hold">
                                <p:stCondLst>
                                  <p:cond delay="570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88"/>
                                            </p:tgtEl>
                                            <p:attrNameLst>
                                              <p:attrName>style.visibility</p:attrName>
                                            </p:attrNameLst>
                                          </p:cBhvr>
                                          <p:to>
                                            <p:strVal val="visible"/>
                                          </p:to>
                                        </p:set>
                                        <p:animEffect transition="in" filter="wipe(left)">
                                          <p:cBhvr>
                                            <p:cTn id="46" dur="100"/>
                                            <p:tgtEl>
                                              <p:spTgt spid="88"/>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88"/>
                                            </p:tgtEl>
                                          </p:cBhvr>
                                          <p:to x="80000" y="100000"/>
                                        </p:animScale>
                                        <p:anim by="(#ppt_w*0.10)" calcmode="lin" valueType="num">
                                          <p:cBhvr>
                                            <p:cTn id="49" dur="50" autoRev="1" fill="hold">
                                              <p:stCondLst>
                                                <p:cond delay="0"/>
                                              </p:stCondLst>
                                            </p:cTn>
                                            <p:tgtEl>
                                              <p:spTgt spid="88"/>
                                            </p:tgtEl>
                                            <p:attrNameLst>
                                              <p:attrName>ppt_x</p:attrName>
                                            </p:attrNameLst>
                                          </p:cBhvr>
                                        </p:anim>
                                        <p:anim by="(-#ppt_w*0.10)" calcmode="lin" valueType="num">
                                          <p:cBhvr>
                                            <p:cTn id="50" dur="50" autoRev="1" fill="hold">
                                              <p:stCondLst>
                                                <p:cond delay="0"/>
                                              </p:stCondLst>
                                            </p:cTn>
                                            <p:tgtEl>
                                              <p:spTgt spid="88"/>
                                            </p:tgtEl>
                                            <p:attrNameLst>
                                              <p:attrName>ppt_y</p:attrName>
                                            </p:attrNameLst>
                                          </p:cBhvr>
                                        </p:anim>
                                        <p:animRot by="-480000">
                                          <p:cBhvr>
                                            <p:cTn id="51" dur="50" autoRev="1" fill="hold">
                                              <p:stCondLst>
                                                <p:cond delay="0"/>
                                              </p:stCondLst>
                                            </p:cTn>
                                            <p:tgtEl>
                                              <p:spTgt spid="88"/>
                                            </p:tgtEl>
                                            <p:attrNameLst>
                                              <p:attrName>r</p:attrName>
                                            </p:attrNameLst>
                                          </p:cBhvr>
                                        </p:animRot>
                                      </p:childTnLst>
                                    </p:cTn>
                                  </p:par>
                                </p:childTnLst>
                              </p:cTn>
                            </p:par>
                            <p:par>
                              <p:cTn id="52" fill="hold">
                                <p:stCondLst>
                                  <p:cond delay="10330"/>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25"/>
                                            </p:tgtEl>
                                            <p:attrNameLst>
                                              <p:attrName>style.visibility</p:attrName>
                                            </p:attrNameLst>
                                          </p:cBhvr>
                                          <p:to>
                                            <p:strVal val="visible"/>
                                          </p:to>
                                        </p:set>
                                        <p:animEffect transition="in" filter="wipe(left)">
                                          <p:cBhvr>
                                            <p:cTn id="55" dur="100"/>
                                            <p:tgtEl>
                                              <p:spTgt spid="25"/>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25"/>
                                            </p:tgtEl>
                                          </p:cBhvr>
                                          <p:to x="80000" y="100000"/>
                                        </p:animScale>
                                        <p:anim by="(#ppt_w*0.10)" calcmode="lin" valueType="num">
                                          <p:cBhvr>
                                            <p:cTn id="58" dur="50" autoRev="1" fill="hold">
                                              <p:stCondLst>
                                                <p:cond delay="0"/>
                                              </p:stCondLst>
                                            </p:cTn>
                                            <p:tgtEl>
                                              <p:spTgt spid="25"/>
                                            </p:tgtEl>
                                            <p:attrNameLst>
                                              <p:attrName>ppt_x</p:attrName>
                                            </p:attrNameLst>
                                          </p:cBhvr>
                                        </p:anim>
                                        <p:anim by="(-#ppt_w*0.10)" calcmode="lin" valueType="num">
                                          <p:cBhvr>
                                            <p:cTn id="59" dur="50" autoRev="1" fill="hold">
                                              <p:stCondLst>
                                                <p:cond delay="0"/>
                                              </p:stCondLst>
                                            </p:cTn>
                                            <p:tgtEl>
                                              <p:spTgt spid="25"/>
                                            </p:tgtEl>
                                            <p:attrNameLst>
                                              <p:attrName>ppt_y</p:attrName>
                                            </p:attrNameLst>
                                          </p:cBhvr>
                                        </p:anim>
                                        <p:animRot by="-480000">
                                          <p:cBhvr>
                                            <p:cTn id="60" dur="50" autoRev="1"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0" grpId="0"/>
          <p:bldP spid="80" grpId="1"/>
          <p:bldP spid="82" grpId="0"/>
          <p:bldP spid="82" grpId="1"/>
          <p:bldP spid="84" grpId="0"/>
          <p:bldP spid="84" grpId="1"/>
          <p:bldP spid="88" grpId="0"/>
          <p:bldP spid="88" grpId="1"/>
          <p:bldP spid="25" grpId="0"/>
          <p:bldP spid="25"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05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80"/>
                                            </p:tgtEl>
                                            <p:attrNameLst>
                                              <p:attrName>style.visibility</p:attrName>
                                            </p:attrNameLst>
                                          </p:cBhvr>
                                          <p:to>
                                            <p:strVal val="visible"/>
                                          </p:to>
                                        </p:set>
                                        <p:animEffect transition="in" filter="wipe(left)">
                                          <p:cBhvr>
                                            <p:cTn id="19" dur="100"/>
                                            <p:tgtEl>
                                              <p:spTgt spid="80"/>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80"/>
                                            </p:tgtEl>
                                          </p:cBhvr>
                                          <p:to x="80000" y="100000"/>
                                        </p:animScale>
                                        <p:anim by="(#ppt_w*0.10)" calcmode="lin" valueType="num">
                                          <p:cBhvr>
                                            <p:cTn id="22" dur="50" autoRev="1" fill="hold">
                                              <p:stCondLst>
                                                <p:cond delay="0"/>
                                              </p:stCondLst>
                                            </p:cTn>
                                            <p:tgtEl>
                                              <p:spTgt spid="80"/>
                                            </p:tgtEl>
                                            <p:attrNameLst>
                                              <p:attrName>ppt_x</p:attrName>
                                            </p:attrNameLst>
                                          </p:cBhvr>
                                        </p:anim>
                                        <p:anim by="(-#ppt_w*0.10)" calcmode="lin" valueType="num">
                                          <p:cBhvr>
                                            <p:cTn id="23" dur="50" autoRev="1" fill="hold">
                                              <p:stCondLst>
                                                <p:cond delay="0"/>
                                              </p:stCondLst>
                                            </p:cTn>
                                            <p:tgtEl>
                                              <p:spTgt spid="80"/>
                                            </p:tgtEl>
                                            <p:attrNameLst>
                                              <p:attrName>ppt_y</p:attrName>
                                            </p:attrNameLst>
                                          </p:cBhvr>
                                        </p:anim>
                                        <p:animRot by="-480000">
                                          <p:cBhvr>
                                            <p:cTn id="24" dur="50" autoRev="1" fill="hold">
                                              <p:stCondLst>
                                                <p:cond delay="0"/>
                                              </p:stCondLst>
                                            </p:cTn>
                                            <p:tgtEl>
                                              <p:spTgt spid="80"/>
                                            </p:tgtEl>
                                            <p:attrNameLst>
                                              <p:attrName>r</p:attrName>
                                            </p:attrNameLst>
                                          </p:cBhvr>
                                        </p:animRot>
                                      </p:childTnLst>
                                    </p:cTn>
                                  </p:par>
                                </p:childTnLst>
                              </p:cTn>
                            </p:par>
                            <p:par>
                              <p:cTn id="25" fill="hold">
                                <p:stCondLst>
                                  <p:cond delay="1240"/>
                                </p:stCondLst>
                                <p:childTnLst>
                                  <p:par>
                                    <p:cTn id="26" presetID="22" presetClass="entr" presetSubtype="8" fill="hold" grpId="0" nodeType="afterEffect">
                                      <p:stCondLst>
                                        <p:cond delay="0"/>
                                      </p:stCondLst>
                                      <p:iterate type="lt">
                                        <p:tmPct val="30000"/>
                                      </p:iterate>
                                      <p:childTnLst>
                                        <p:set>
                                          <p:cBhvr>
                                            <p:cTn id="27" dur="1" fill="hold">
                                              <p:stCondLst>
                                                <p:cond delay="0"/>
                                              </p:stCondLst>
                                            </p:cTn>
                                            <p:tgtEl>
                                              <p:spTgt spid="82"/>
                                            </p:tgtEl>
                                            <p:attrNameLst>
                                              <p:attrName>style.visibility</p:attrName>
                                            </p:attrNameLst>
                                          </p:cBhvr>
                                          <p:to>
                                            <p:strVal val="visible"/>
                                          </p:to>
                                        </p:set>
                                        <p:animEffect transition="in" filter="wipe(left)">
                                          <p:cBhvr>
                                            <p:cTn id="28" dur="100"/>
                                            <p:tgtEl>
                                              <p:spTgt spid="82"/>
                                            </p:tgtEl>
                                          </p:cBhvr>
                                        </p:animEffect>
                                      </p:childTnLst>
                                    </p:cTn>
                                  </p:par>
                                  <p:par>
                                    <p:cTn id="29" presetID="36" presetClass="emph" presetSubtype="0" fill="hold" grpId="1" nodeType="withEffect">
                                      <p:stCondLst>
                                        <p:cond delay="0"/>
                                      </p:stCondLst>
                                      <p:iterate type="lt">
                                        <p:tmPct val="30000"/>
                                      </p:iterate>
                                      <p:childTnLst>
                                        <p:animScale>
                                          <p:cBhvr>
                                            <p:cTn id="30" dur="50" autoRev="1" fill="hold">
                                              <p:stCondLst>
                                                <p:cond delay="0"/>
                                              </p:stCondLst>
                                            </p:cTn>
                                            <p:tgtEl>
                                              <p:spTgt spid="82"/>
                                            </p:tgtEl>
                                          </p:cBhvr>
                                          <p:to x="80000" y="100000"/>
                                        </p:animScale>
                                        <p:anim by="(#ppt_w*0.10)" calcmode="lin" valueType="num">
                                          <p:cBhvr>
                                            <p:cTn id="31" dur="50" autoRev="1" fill="hold">
                                              <p:stCondLst>
                                                <p:cond delay="0"/>
                                              </p:stCondLst>
                                            </p:cTn>
                                            <p:tgtEl>
                                              <p:spTgt spid="82"/>
                                            </p:tgtEl>
                                            <p:attrNameLst>
                                              <p:attrName>ppt_x</p:attrName>
                                            </p:attrNameLst>
                                          </p:cBhvr>
                                        </p:anim>
                                        <p:anim by="(-#ppt_w*0.10)" calcmode="lin" valueType="num">
                                          <p:cBhvr>
                                            <p:cTn id="32" dur="50" autoRev="1" fill="hold">
                                              <p:stCondLst>
                                                <p:cond delay="0"/>
                                              </p:stCondLst>
                                            </p:cTn>
                                            <p:tgtEl>
                                              <p:spTgt spid="82"/>
                                            </p:tgtEl>
                                            <p:attrNameLst>
                                              <p:attrName>ppt_y</p:attrName>
                                            </p:attrNameLst>
                                          </p:cBhvr>
                                        </p:anim>
                                        <p:animRot by="-480000">
                                          <p:cBhvr>
                                            <p:cTn id="33" dur="50" autoRev="1" fill="hold">
                                              <p:stCondLst>
                                                <p:cond delay="0"/>
                                              </p:stCondLst>
                                            </p:cTn>
                                            <p:tgtEl>
                                              <p:spTgt spid="82"/>
                                            </p:tgtEl>
                                            <p:attrNameLst>
                                              <p:attrName>r</p:attrName>
                                            </p:attrNameLst>
                                          </p:cBhvr>
                                        </p:animRot>
                                      </p:childTnLst>
                                    </p:cTn>
                                  </p:par>
                                </p:childTnLst>
                              </p:cTn>
                            </p:par>
                            <p:par>
                              <p:cTn id="34" fill="hold">
                                <p:stCondLst>
                                  <p:cond delay="5480"/>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84"/>
                                            </p:tgtEl>
                                            <p:attrNameLst>
                                              <p:attrName>style.visibility</p:attrName>
                                            </p:attrNameLst>
                                          </p:cBhvr>
                                          <p:to>
                                            <p:strVal val="visible"/>
                                          </p:to>
                                        </p:set>
                                        <p:animEffect transition="in" filter="wipe(left)">
                                          <p:cBhvr>
                                            <p:cTn id="37" dur="100"/>
                                            <p:tgtEl>
                                              <p:spTgt spid="84"/>
                                            </p:tgtEl>
                                          </p:cBhvr>
                                        </p:animEffect>
                                      </p:childTnLst>
                                    </p:cTn>
                                  </p:par>
                                  <p:par>
                                    <p:cTn id="38" presetID="36" presetClass="emph" presetSubtype="0" fill="hold" grpId="1" nodeType="withEffect">
                                      <p:stCondLst>
                                        <p:cond delay="0"/>
                                      </p:stCondLst>
                                      <p:iterate type="lt">
                                        <p:tmPct val="30000"/>
                                      </p:iterate>
                                      <p:childTnLst>
                                        <p:animScale>
                                          <p:cBhvr>
                                            <p:cTn id="39" dur="50" autoRev="1" fill="hold">
                                              <p:stCondLst>
                                                <p:cond delay="0"/>
                                              </p:stCondLst>
                                            </p:cTn>
                                            <p:tgtEl>
                                              <p:spTgt spid="84"/>
                                            </p:tgtEl>
                                          </p:cBhvr>
                                          <p:to x="80000" y="100000"/>
                                        </p:animScale>
                                        <p:anim by="(#ppt_w*0.10)" calcmode="lin" valueType="num">
                                          <p:cBhvr>
                                            <p:cTn id="40" dur="50" autoRev="1" fill="hold">
                                              <p:stCondLst>
                                                <p:cond delay="0"/>
                                              </p:stCondLst>
                                            </p:cTn>
                                            <p:tgtEl>
                                              <p:spTgt spid="84"/>
                                            </p:tgtEl>
                                            <p:attrNameLst>
                                              <p:attrName>ppt_x</p:attrName>
                                            </p:attrNameLst>
                                          </p:cBhvr>
                                        </p:anim>
                                        <p:anim by="(-#ppt_w*0.10)" calcmode="lin" valueType="num">
                                          <p:cBhvr>
                                            <p:cTn id="41" dur="50" autoRev="1" fill="hold">
                                              <p:stCondLst>
                                                <p:cond delay="0"/>
                                              </p:stCondLst>
                                            </p:cTn>
                                            <p:tgtEl>
                                              <p:spTgt spid="84"/>
                                            </p:tgtEl>
                                            <p:attrNameLst>
                                              <p:attrName>ppt_y</p:attrName>
                                            </p:attrNameLst>
                                          </p:cBhvr>
                                        </p:anim>
                                        <p:animRot by="-480000">
                                          <p:cBhvr>
                                            <p:cTn id="42" dur="50" autoRev="1" fill="hold">
                                              <p:stCondLst>
                                                <p:cond delay="0"/>
                                              </p:stCondLst>
                                            </p:cTn>
                                            <p:tgtEl>
                                              <p:spTgt spid="84"/>
                                            </p:tgtEl>
                                            <p:attrNameLst>
                                              <p:attrName>r</p:attrName>
                                            </p:attrNameLst>
                                          </p:cBhvr>
                                        </p:animRot>
                                      </p:childTnLst>
                                    </p:cTn>
                                  </p:par>
                                </p:childTnLst>
                              </p:cTn>
                            </p:par>
                            <p:par>
                              <p:cTn id="43" fill="hold">
                                <p:stCondLst>
                                  <p:cond delay="5700"/>
                                </p:stCondLst>
                                <p:childTnLst>
                                  <p:par>
                                    <p:cTn id="44" presetID="22" presetClass="entr" presetSubtype="8" fill="hold" grpId="0" nodeType="afterEffect">
                                      <p:stCondLst>
                                        <p:cond delay="0"/>
                                      </p:stCondLst>
                                      <p:iterate type="lt">
                                        <p:tmPct val="30000"/>
                                      </p:iterate>
                                      <p:childTnLst>
                                        <p:set>
                                          <p:cBhvr>
                                            <p:cTn id="45" dur="1" fill="hold">
                                              <p:stCondLst>
                                                <p:cond delay="0"/>
                                              </p:stCondLst>
                                            </p:cTn>
                                            <p:tgtEl>
                                              <p:spTgt spid="88"/>
                                            </p:tgtEl>
                                            <p:attrNameLst>
                                              <p:attrName>style.visibility</p:attrName>
                                            </p:attrNameLst>
                                          </p:cBhvr>
                                          <p:to>
                                            <p:strVal val="visible"/>
                                          </p:to>
                                        </p:set>
                                        <p:animEffect transition="in" filter="wipe(left)">
                                          <p:cBhvr>
                                            <p:cTn id="46" dur="100"/>
                                            <p:tgtEl>
                                              <p:spTgt spid="88"/>
                                            </p:tgtEl>
                                          </p:cBhvr>
                                        </p:animEffect>
                                      </p:childTnLst>
                                    </p:cTn>
                                  </p:par>
                                  <p:par>
                                    <p:cTn id="47" presetID="36" presetClass="emph" presetSubtype="0" fill="hold" grpId="1" nodeType="withEffect">
                                      <p:stCondLst>
                                        <p:cond delay="0"/>
                                      </p:stCondLst>
                                      <p:iterate type="lt">
                                        <p:tmPct val="30000"/>
                                      </p:iterate>
                                      <p:childTnLst>
                                        <p:animScale>
                                          <p:cBhvr>
                                            <p:cTn id="48" dur="50" autoRev="1" fill="hold">
                                              <p:stCondLst>
                                                <p:cond delay="0"/>
                                              </p:stCondLst>
                                            </p:cTn>
                                            <p:tgtEl>
                                              <p:spTgt spid="88"/>
                                            </p:tgtEl>
                                          </p:cBhvr>
                                          <p:to x="80000" y="100000"/>
                                        </p:animScale>
                                        <p:anim by="(#ppt_w*0.10)" calcmode="lin" valueType="num">
                                          <p:cBhvr>
                                            <p:cTn id="49" dur="50" autoRev="1" fill="hold">
                                              <p:stCondLst>
                                                <p:cond delay="0"/>
                                              </p:stCondLst>
                                            </p:cTn>
                                            <p:tgtEl>
                                              <p:spTgt spid="88"/>
                                            </p:tgtEl>
                                            <p:attrNameLst>
                                              <p:attrName>ppt_x</p:attrName>
                                            </p:attrNameLst>
                                          </p:cBhvr>
                                        </p:anim>
                                        <p:anim by="(-#ppt_w*0.10)" calcmode="lin" valueType="num">
                                          <p:cBhvr>
                                            <p:cTn id="50" dur="50" autoRev="1" fill="hold">
                                              <p:stCondLst>
                                                <p:cond delay="0"/>
                                              </p:stCondLst>
                                            </p:cTn>
                                            <p:tgtEl>
                                              <p:spTgt spid="88"/>
                                            </p:tgtEl>
                                            <p:attrNameLst>
                                              <p:attrName>ppt_y</p:attrName>
                                            </p:attrNameLst>
                                          </p:cBhvr>
                                        </p:anim>
                                        <p:animRot by="-480000">
                                          <p:cBhvr>
                                            <p:cTn id="51" dur="50" autoRev="1" fill="hold">
                                              <p:stCondLst>
                                                <p:cond delay="0"/>
                                              </p:stCondLst>
                                            </p:cTn>
                                            <p:tgtEl>
                                              <p:spTgt spid="88"/>
                                            </p:tgtEl>
                                            <p:attrNameLst>
                                              <p:attrName>r</p:attrName>
                                            </p:attrNameLst>
                                          </p:cBhvr>
                                        </p:animRot>
                                      </p:childTnLst>
                                    </p:cTn>
                                  </p:par>
                                </p:childTnLst>
                              </p:cTn>
                            </p:par>
                            <p:par>
                              <p:cTn id="52" fill="hold">
                                <p:stCondLst>
                                  <p:cond delay="10330"/>
                                </p:stCondLst>
                                <p:childTnLst>
                                  <p:par>
                                    <p:cTn id="53" presetID="22" presetClass="entr" presetSubtype="8" fill="hold" grpId="0" nodeType="afterEffect">
                                      <p:stCondLst>
                                        <p:cond delay="0"/>
                                      </p:stCondLst>
                                      <p:iterate type="lt">
                                        <p:tmPct val="30000"/>
                                      </p:iterate>
                                      <p:childTnLst>
                                        <p:set>
                                          <p:cBhvr>
                                            <p:cTn id="54" dur="1" fill="hold">
                                              <p:stCondLst>
                                                <p:cond delay="0"/>
                                              </p:stCondLst>
                                            </p:cTn>
                                            <p:tgtEl>
                                              <p:spTgt spid="25"/>
                                            </p:tgtEl>
                                            <p:attrNameLst>
                                              <p:attrName>style.visibility</p:attrName>
                                            </p:attrNameLst>
                                          </p:cBhvr>
                                          <p:to>
                                            <p:strVal val="visible"/>
                                          </p:to>
                                        </p:set>
                                        <p:animEffect transition="in" filter="wipe(left)">
                                          <p:cBhvr>
                                            <p:cTn id="55" dur="100"/>
                                            <p:tgtEl>
                                              <p:spTgt spid="25"/>
                                            </p:tgtEl>
                                          </p:cBhvr>
                                        </p:animEffect>
                                      </p:childTnLst>
                                    </p:cTn>
                                  </p:par>
                                  <p:par>
                                    <p:cTn id="56" presetID="36" presetClass="emph" presetSubtype="0" fill="hold" grpId="1" nodeType="withEffect">
                                      <p:stCondLst>
                                        <p:cond delay="0"/>
                                      </p:stCondLst>
                                      <p:iterate type="lt">
                                        <p:tmPct val="30000"/>
                                      </p:iterate>
                                      <p:childTnLst>
                                        <p:animScale>
                                          <p:cBhvr>
                                            <p:cTn id="57" dur="50" autoRev="1" fill="hold">
                                              <p:stCondLst>
                                                <p:cond delay="0"/>
                                              </p:stCondLst>
                                            </p:cTn>
                                            <p:tgtEl>
                                              <p:spTgt spid="25"/>
                                            </p:tgtEl>
                                          </p:cBhvr>
                                          <p:to x="80000" y="100000"/>
                                        </p:animScale>
                                        <p:anim by="(#ppt_w*0.10)" calcmode="lin" valueType="num">
                                          <p:cBhvr>
                                            <p:cTn id="58" dur="50" autoRev="1" fill="hold">
                                              <p:stCondLst>
                                                <p:cond delay="0"/>
                                              </p:stCondLst>
                                            </p:cTn>
                                            <p:tgtEl>
                                              <p:spTgt spid="25"/>
                                            </p:tgtEl>
                                            <p:attrNameLst>
                                              <p:attrName>ppt_x</p:attrName>
                                            </p:attrNameLst>
                                          </p:cBhvr>
                                        </p:anim>
                                        <p:anim by="(-#ppt_w*0.10)" calcmode="lin" valueType="num">
                                          <p:cBhvr>
                                            <p:cTn id="59" dur="50" autoRev="1" fill="hold">
                                              <p:stCondLst>
                                                <p:cond delay="0"/>
                                              </p:stCondLst>
                                            </p:cTn>
                                            <p:tgtEl>
                                              <p:spTgt spid="25"/>
                                            </p:tgtEl>
                                            <p:attrNameLst>
                                              <p:attrName>ppt_y</p:attrName>
                                            </p:attrNameLst>
                                          </p:cBhvr>
                                        </p:anim>
                                        <p:animRot by="-480000">
                                          <p:cBhvr>
                                            <p:cTn id="60" dur="50" autoRev="1" fill="hold">
                                              <p:stCondLst>
                                                <p:cond delay="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0" grpId="0"/>
          <p:bldP spid="80" grpId="1"/>
          <p:bldP spid="82" grpId="0"/>
          <p:bldP spid="82" grpId="1"/>
          <p:bldP spid="84" grpId="0"/>
          <p:bldP spid="84" grpId="1"/>
          <p:bldP spid="88" grpId="0"/>
          <p:bldP spid="88" grpId="1"/>
          <p:bldP spid="25" grpId="0"/>
          <p:bldP spid="25"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 name="直接连接符 8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165" name="矩形标注 164"/>
          <p:cNvSpPr/>
          <p:nvPr/>
        </p:nvSpPr>
        <p:spPr>
          <a:xfrm>
            <a:off x="8975526" y="1213842"/>
            <a:ext cx="2899803" cy="4783396"/>
          </a:xfrm>
          <a:prstGeom prst="wedgeRectCallout">
            <a:avLst>
              <a:gd name="adj1" fmla="val -76888"/>
              <a:gd name="adj2" fmla="val -195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TextBox 166"/>
          <p:cNvSpPr txBox="1"/>
          <p:nvPr/>
        </p:nvSpPr>
        <p:spPr>
          <a:xfrm>
            <a:off x="9008084" y="1201370"/>
            <a:ext cx="2755786" cy="4247317"/>
          </a:xfrm>
          <a:prstGeom prst="rect">
            <a:avLst/>
          </a:prstGeom>
          <a:noFill/>
        </p:spPr>
        <p:txBody>
          <a:bodyPr wrap="square" rtlCol="0">
            <a:spAutoFit/>
          </a:bodyPr>
          <a:lstStyle/>
          <a:p>
            <a:r>
              <a:rPr lang="zh-CN" altLang="zh-CN" dirty="0"/>
              <a:t>当用户登录后，根据用户名判断用户是否为管理员。如果为管理员，则进入管理员目录，如果为普通员工，则进入员工目录。在管理员目录，可以查看任意员工的信息，还可修改员工的信息，包括工资、评级，添加或删除用户。在员工目录，可以查看自己的信息，不能查看其他人的信息，可以修改自己的电话，地址等个人信息，但不能修改工资等管理员权限信息。</a:t>
            </a:r>
          </a:p>
        </p:txBody>
      </p:sp>
      <p:pic>
        <p:nvPicPr>
          <p:cNvPr id="3" name="图片 2">
            <a:extLst>
              <a:ext uri="{FF2B5EF4-FFF2-40B4-BE49-F238E27FC236}">
                <a16:creationId xmlns:a16="http://schemas.microsoft.com/office/drawing/2014/main" id="{B9119C54-9570-4EF7-86A9-61A4DDBBF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4664"/>
            <a:ext cx="8236356" cy="6453336"/>
          </a:xfrm>
          <a:prstGeom prst="rect">
            <a:avLst/>
          </a:prstGeom>
        </p:spPr>
      </p:pic>
    </p:spTree>
    <p:extLst>
      <p:ext uri="{BB962C8B-B14F-4D97-AF65-F5344CB8AC3E}">
        <p14:creationId xmlns:p14="http://schemas.microsoft.com/office/powerpoint/2010/main" val="32151465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wipe(left)">
                                      <p:cBhvr>
                                        <p:cTn id="7" dur="500"/>
                                        <p:tgtEl>
                                          <p:spTgt spid="16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167"/>
                                        </p:tgtEl>
                                        <p:attrNameLst>
                                          <p:attrName>style.visibility</p:attrName>
                                        </p:attrNameLst>
                                      </p:cBhvr>
                                      <p:to>
                                        <p:strVal val="visible"/>
                                      </p:to>
                                    </p:set>
                                    <p:animEffect transition="in" filter="wipe(left)">
                                      <p:cBhvr>
                                        <p:cTn id="11" dur="100"/>
                                        <p:tgtEl>
                                          <p:spTgt spid="167"/>
                                        </p:tgtEl>
                                      </p:cBhvr>
                                    </p:animEffect>
                                  </p:childTnLst>
                                </p:cTn>
                              </p:par>
                              <p:par>
                                <p:cTn id="12" presetID="36" presetClass="emph" presetSubtype="0" fill="hold" grpId="1" nodeType="withEffect">
                                  <p:stCondLst>
                                    <p:cond delay="0"/>
                                  </p:stCondLst>
                                  <p:iterate type="lt">
                                    <p:tmPct val="30000"/>
                                  </p:iterate>
                                  <p:childTnLst>
                                    <p:animScale>
                                      <p:cBhvr>
                                        <p:cTn id="13" dur="50" autoRev="1" fill="hold">
                                          <p:stCondLst>
                                            <p:cond delay="0"/>
                                          </p:stCondLst>
                                        </p:cTn>
                                        <p:tgtEl>
                                          <p:spTgt spid="167"/>
                                        </p:tgtEl>
                                      </p:cBhvr>
                                      <p:to x="80000" y="100000"/>
                                    </p:animScale>
                                    <p:anim by="(#ppt_w*0.10)" calcmode="lin" valueType="num">
                                      <p:cBhvr>
                                        <p:cTn id="14" dur="50" autoRev="1" fill="hold">
                                          <p:stCondLst>
                                            <p:cond delay="0"/>
                                          </p:stCondLst>
                                        </p:cTn>
                                        <p:tgtEl>
                                          <p:spTgt spid="167"/>
                                        </p:tgtEl>
                                        <p:attrNameLst>
                                          <p:attrName>ppt_x</p:attrName>
                                        </p:attrNameLst>
                                      </p:cBhvr>
                                    </p:anim>
                                    <p:anim by="(-#ppt_w*0.10)" calcmode="lin" valueType="num">
                                      <p:cBhvr>
                                        <p:cTn id="15" dur="50" autoRev="1" fill="hold">
                                          <p:stCondLst>
                                            <p:cond delay="0"/>
                                          </p:stCondLst>
                                        </p:cTn>
                                        <p:tgtEl>
                                          <p:spTgt spid="167"/>
                                        </p:tgtEl>
                                        <p:attrNameLst>
                                          <p:attrName>ppt_y</p:attrName>
                                        </p:attrNameLst>
                                      </p:cBhvr>
                                    </p:anim>
                                    <p:animRot by="-480000">
                                      <p:cBhvr>
                                        <p:cTn id="16" dur="50" autoRev="1" fill="hold">
                                          <p:stCondLst>
                                            <p:cond delay="0"/>
                                          </p:stCondLst>
                                        </p:cTn>
                                        <p:tgtEl>
                                          <p:spTgt spid="1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67" grpId="0"/>
      <p:bldP spid="16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4" name="流程图: 离页连接符 3"/>
          <p:cNvSpPr/>
          <p:nvPr/>
        </p:nvSpPr>
        <p:spPr>
          <a:xfrm>
            <a:off x="6518" y="384959"/>
            <a:ext cx="1584176" cy="1080120"/>
          </a:xfrm>
          <a:prstGeom prst="flowChartOffpage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21554" y="541169"/>
            <a:ext cx="954107" cy="400110"/>
          </a:xfrm>
          <a:prstGeom prst="rect">
            <a:avLst/>
          </a:prstGeom>
          <a:noFill/>
        </p:spPr>
        <p:txBody>
          <a:bodyPr wrap="none" rtlCol="0">
            <a:spAutoFit/>
          </a:bodyPr>
          <a:lstStyle/>
          <a:p>
            <a:pPr algn="ctr"/>
            <a:r>
              <a:rPr lang="zh-CN" altLang="en-US" sz="2000" b="1" dirty="0">
                <a:solidFill>
                  <a:schemeClr val="bg1"/>
                </a:solidFill>
                <a:latin typeface="微软雅黑" pitchFamily="34" charset="-122"/>
                <a:ea typeface="微软雅黑" pitchFamily="34" charset="-122"/>
              </a:rPr>
              <a:t>客户端</a:t>
            </a:r>
          </a:p>
        </p:txBody>
      </p:sp>
      <p:sp>
        <p:nvSpPr>
          <p:cNvPr id="6" name="AutoShape 9"/>
          <p:cNvSpPr>
            <a:spLocks noChangeArrowheads="1"/>
          </p:cNvSpPr>
          <p:nvPr/>
        </p:nvSpPr>
        <p:spPr bwMode="auto">
          <a:xfrm>
            <a:off x="1241525" y="1674654"/>
            <a:ext cx="2193925" cy="3895725"/>
          </a:xfrm>
          <a:prstGeom prst="roundRect">
            <a:avLst>
              <a:gd name="adj" fmla="val 2375"/>
            </a:avLst>
          </a:prstGeom>
          <a:noFill/>
          <a:ln w="9525">
            <a:noFill/>
            <a:round/>
            <a:headEnd/>
            <a:tailEnd/>
          </a:ln>
          <a:effectLst>
            <a:prstShdw prst="shdw17" dist="17961" dir="2700000">
              <a:sysClr val="window" lastClr="FFFFFF">
                <a:gamma/>
                <a:shade val="60000"/>
                <a:invGamma/>
              </a:sys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微软雅黑" panose="020B0503020204020204" pitchFamily="34" charset="-122"/>
            </a:endParaRPr>
          </a:p>
        </p:txBody>
      </p:sp>
      <p:sp>
        <p:nvSpPr>
          <p:cNvPr id="11" name="矩形 10"/>
          <p:cNvSpPr/>
          <p:nvPr/>
        </p:nvSpPr>
        <p:spPr>
          <a:xfrm>
            <a:off x="1275661" y="2845463"/>
            <a:ext cx="3653817" cy="923330"/>
          </a:xfrm>
          <a:prstGeom prst="rect">
            <a:avLst/>
          </a:prstGeom>
        </p:spPr>
        <p:txBody>
          <a:bodyPr wrap="square" anchor="ctr" anchorCtr="0">
            <a:spAutoFit/>
          </a:bodyPr>
          <a:lstStyle/>
          <a:p>
            <a:pPr lvl="0"/>
            <a:r>
              <a:rPr lang="en-US" altLang="zh-CN" dirty="0"/>
              <a:t>1.</a:t>
            </a:r>
            <a:r>
              <a:rPr lang="zh-CN" altLang="zh-CN" dirty="0"/>
              <a:t>开发语言：</a:t>
            </a:r>
            <a:r>
              <a:rPr lang="en-US" altLang="zh-CN" dirty="0"/>
              <a:t>C</a:t>
            </a:r>
            <a:r>
              <a:rPr lang="zh-CN" altLang="zh-CN" dirty="0"/>
              <a:t>语言</a:t>
            </a:r>
          </a:p>
          <a:p>
            <a:pPr lvl="0"/>
            <a:r>
              <a:rPr lang="en-US" altLang="zh-CN" dirty="0"/>
              <a:t>2.</a:t>
            </a:r>
            <a:r>
              <a:rPr lang="zh-CN" altLang="zh-CN" dirty="0"/>
              <a:t>具有</a:t>
            </a:r>
            <a:r>
              <a:rPr lang="en-US" altLang="zh-CN" dirty="0" err="1"/>
              <a:t>linux</a:t>
            </a:r>
            <a:r>
              <a:rPr lang="zh-CN" altLang="zh-CN" dirty="0"/>
              <a:t>操作系统的</a:t>
            </a:r>
            <a:r>
              <a:rPr lang="en-US" altLang="zh-CN" dirty="0"/>
              <a:t>PC</a:t>
            </a:r>
            <a:r>
              <a:rPr lang="zh-CN" altLang="zh-CN" dirty="0"/>
              <a:t>机</a:t>
            </a:r>
          </a:p>
          <a:p>
            <a:pPr lvl="0"/>
            <a:r>
              <a:rPr lang="en-US" altLang="zh-CN" dirty="0"/>
              <a:t>3.</a:t>
            </a:r>
            <a:r>
              <a:rPr lang="zh-CN" altLang="zh-CN" dirty="0"/>
              <a:t>网络连接环境</a:t>
            </a:r>
          </a:p>
        </p:txBody>
      </p:sp>
      <p:grpSp>
        <p:nvGrpSpPr>
          <p:cNvPr id="15" name="组合 14"/>
          <p:cNvGrpSpPr/>
          <p:nvPr/>
        </p:nvGrpSpPr>
        <p:grpSpPr>
          <a:xfrm>
            <a:off x="1265824" y="3809712"/>
            <a:ext cx="9174161" cy="5336112"/>
            <a:chOff x="382588" y="4784726"/>
            <a:chExt cx="8293100" cy="1500187"/>
          </a:xfrm>
        </p:grpSpPr>
        <p:grpSp>
          <p:nvGrpSpPr>
            <p:cNvPr id="16" name="Group 2"/>
            <p:cNvGrpSpPr>
              <a:grpSpLocks/>
            </p:cNvGrpSpPr>
            <p:nvPr/>
          </p:nvGrpSpPr>
          <p:grpSpPr bwMode="auto">
            <a:xfrm>
              <a:off x="468313" y="4784726"/>
              <a:ext cx="8207375" cy="1063625"/>
              <a:chOff x="295" y="3014"/>
              <a:chExt cx="5170" cy="670"/>
            </a:xfrm>
          </p:grpSpPr>
          <p:sp>
            <p:nvSpPr>
              <p:cNvPr id="33" name="Rectangle 3" descr="浅色下对角线"/>
              <p:cNvSpPr>
                <a:spLocks noChangeArrowheads="1"/>
              </p:cNvSpPr>
              <p:nvPr/>
            </p:nvSpPr>
            <p:spPr bwMode="auto">
              <a:xfrm flipV="1">
                <a:off x="295" y="3014"/>
                <a:ext cx="5170" cy="397"/>
              </a:xfrm>
              <a:prstGeom prst="rect">
                <a:avLst/>
              </a:prstGeom>
              <a:pattFill prst="ltDnDiag">
                <a:fgClr>
                  <a:srgbClr val="C0C0C0"/>
                </a:fgClr>
                <a:bgClr>
                  <a:sysClr val="window" lastClr="FFFFFF"/>
                </a:bgClr>
              </a:pattFill>
              <a:ln w="9525">
                <a:solidFill>
                  <a:srgbClr val="80808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FF6600"/>
                  </a:solidFill>
                  <a:effectLst/>
                  <a:uLnTx/>
                  <a:uFillTx/>
                  <a:latin typeface="Verdana"/>
                  <a:ea typeface="微软雅黑" panose="020B0503020204020204" pitchFamily="34" charset="-122"/>
                </a:endParaRPr>
              </a:p>
            </p:txBody>
          </p:sp>
          <p:sp>
            <p:nvSpPr>
              <p:cNvPr id="34" name="Rectangle 4"/>
              <p:cNvSpPr>
                <a:spLocks noChangeArrowheads="1"/>
              </p:cNvSpPr>
              <p:nvPr/>
            </p:nvSpPr>
            <p:spPr bwMode="auto">
              <a:xfrm>
                <a:off x="1674" y="3493"/>
                <a:ext cx="3791" cy="191"/>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ct val="20000"/>
                  </a:spcBef>
                  <a:spcAft>
                    <a:spcPts val="0"/>
                  </a:spcAft>
                  <a:buClr>
                    <a:srgbClr val="DDDDDD"/>
                  </a:buClr>
                  <a:buSzTx/>
                  <a:buFont typeface="Wingdings" pitchFamily="2" charset="2"/>
                  <a:buNone/>
                  <a:tabLst/>
                  <a:defRPr/>
                </a:pPr>
                <a:endParaRPr kumimoji="0" lang="zh-CN" altLang="en-US" sz="900" b="1" i="0" u="none" strike="noStrike" kern="0" cap="none" spc="0" normalizeH="0" baseline="0" noProof="0">
                  <a:ln>
                    <a:noFill/>
                  </a:ln>
                  <a:solidFill>
                    <a:srgbClr val="043B72"/>
                  </a:solidFill>
                  <a:effectLst/>
                  <a:uLnTx/>
                  <a:uFillTx/>
                  <a:latin typeface="Verdana"/>
                  <a:ea typeface="微软雅黑" panose="020B0503020204020204" pitchFamily="34" charset="-122"/>
                  <a:cs typeface="Arial" pitchFamily="34" charset="0"/>
                </a:endParaRPr>
              </a:p>
            </p:txBody>
          </p:sp>
          <p:sp>
            <p:nvSpPr>
              <p:cNvPr id="35" name="Line 5"/>
              <p:cNvSpPr>
                <a:spLocks noChangeShapeType="1"/>
              </p:cNvSpPr>
              <p:nvPr/>
            </p:nvSpPr>
            <p:spPr bwMode="auto">
              <a:xfrm>
                <a:off x="295" y="3684"/>
                <a:ext cx="5170" cy="0"/>
              </a:xfrm>
              <a:prstGeom prst="line">
                <a:avLst/>
              </a:prstGeom>
              <a:noFill/>
              <a:ln w="12700">
                <a:solidFill>
                  <a:srgbClr val="F8F8F8"/>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grpSp>
        <p:sp>
          <p:nvSpPr>
            <p:cNvPr id="17" name="Line 53"/>
            <p:cNvSpPr>
              <a:spLocks noChangeShapeType="1"/>
            </p:cNvSpPr>
            <p:nvPr/>
          </p:nvSpPr>
          <p:spPr bwMode="auto">
            <a:xfrm>
              <a:off x="382588" y="6284913"/>
              <a:ext cx="2189162" cy="0"/>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18" name="Line 54"/>
            <p:cNvSpPr>
              <a:spLocks noChangeShapeType="1"/>
            </p:cNvSpPr>
            <p:nvPr/>
          </p:nvSpPr>
          <p:spPr bwMode="auto">
            <a:xfrm>
              <a:off x="468313" y="5638800"/>
              <a:ext cx="0" cy="334963"/>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19" name="Line 55"/>
            <p:cNvSpPr>
              <a:spLocks noChangeShapeType="1"/>
            </p:cNvSpPr>
            <p:nvPr/>
          </p:nvSpPr>
          <p:spPr bwMode="auto">
            <a:xfrm>
              <a:off x="8675688" y="5505450"/>
              <a:ext cx="0" cy="334963"/>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0" name="Line 56"/>
            <p:cNvSpPr>
              <a:spLocks noChangeShapeType="1"/>
            </p:cNvSpPr>
            <p:nvPr/>
          </p:nvSpPr>
          <p:spPr bwMode="auto">
            <a:xfrm>
              <a:off x="468313" y="5981700"/>
              <a:ext cx="0" cy="303213"/>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1" name="Line 57"/>
            <p:cNvSpPr>
              <a:spLocks noChangeShapeType="1"/>
            </p:cNvSpPr>
            <p:nvPr/>
          </p:nvSpPr>
          <p:spPr bwMode="auto">
            <a:xfrm>
              <a:off x="468313" y="5678488"/>
              <a:ext cx="0" cy="303212"/>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2" name="Line 58"/>
            <p:cNvSpPr>
              <a:spLocks noChangeShapeType="1"/>
            </p:cNvSpPr>
            <p:nvPr/>
          </p:nvSpPr>
          <p:spPr bwMode="auto">
            <a:xfrm>
              <a:off x="2657475" y="5975350"/>
              <a:ext cx="6018213" cy="0"/>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3" name="Line 59"/>
            <p:cNvSpPr>
              <a:spLocks noChangeShapeType="1"/>
            </p:cNvSpPr>
            <p:nvPr/>
          </p:nvSpPr>
          <p:spPr bwMode="auto">
            <a:xfrm>
              <a:off x="8675688" y="5545138"/>
              <a:ext cx="0" cy="303212"/>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sp>
          <p:nvSpPr>
            <p:cNvPr id="24" name="Line 60"/>
            <p:cNvSpPr>
              <a:spLocks noChangeShapeType="1"/>
            </p:cNvSpPr>
            <p:nvPr/>
          </p:nvSpPr>
          <p:spPr bwMode="auto">
            <a:xfrm>
              <a:off x="8675688" y="5848350"/>
              <a:ext cx="0" cy="303213"/>
            </a:xfrm>
            <a:prstGeom prst="line">
              <a:avLst/>
            </a:prstGeom>
            <a:noFill/>
            <a:ln w="28575" cap="sq">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Verdana"/>
                <a:ea typeface="微软雅黑" panose="020B0503020204020204" pitchFamily="34" charset="-122"/>
              </a:endParaRPr>
            </a:p>
          </p:txBody>
        </p:sp>
      </p:grpSp>
      <p:sp>
        <p:nvSpPr>
          <p:cNvPr id="38" name="Line 68"/>
          <p:cNvSpPr>
            <a:spLocks noChangeShapeType="1"/>
          </p:cNvSpPr>
          <p:nvPr/>
        </p:nvSpPr>
        <p:spPr bwMode="auto">
          <a:xfrm flipH="1">
            <a:off x="4222988" y="2254589"/>
            <a:ext cx="10" cy="1607481"/>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
        <p:nvSpPr>
          <p:cNvPr id="55" name="AutoShape 12">
            <a:extLst>
              <a:ext uri="{FF2B5EF4-FFF2-40B4-BE49-F238E27FC236}">
                <a16:creationId xmlns:a16="http://schemas.microsoft.com/office/drawing/2014/main" id="{F277ACCC-2AB2-49A0-A366-963E64F9D56B}"/>
              </a:ext>
            </a:extLst>
          </p:cNvPr>
          <p:cNvSpPr>
            <a:spLocks noChangeArrowheads="1"/>
          </p:cNvSpPr>
          <p:nvPr/>
        </p:nvSpPr>
        <p:spPr bwMode="auto">
          <a:xfrm>
            <a:off x="1349203" y="1477673"/>
            <a:ext cx="2873785" cy="1120982"/>
          </a:xfrm>
          <a:prstGeom prst="homePlate">
            <a:avLst>
              <a:gd name="adj" fmla="val 0"/>
            </a:avLst>
          </a:prstGeom>
          <a:solidFill>
            <a:schemeClr val="accent2">
              <a:lumMod val="40000"/>
              <a:lumOff val="60000"/>
            </a:schemeClr>
          </a:solidFill>
          <a:ln w="9525">
            <a:noFill/>
            <a:miter lim="800000"/>
            <a:headEnd/>
            <a:tailEnd/>
          </a:ln>
        </p:spPr>
        <p:txBody>
          <a:bodyPr wrap="none" anchor="ctr"/>
          <a:lstStyle/>
          <a:p>
            <a:pPr lvl="0"/>
            <a:r>
              <a:rPr lang="zh-CN" altLang="zh-CN" dirty="0"/>
              <a:t>客户端环境要求如下：</a:t>
            </a:r>
          </a:p>
        </p:txBody>
      </p:sp>
      <p:sp>
        <p:nvSpPr>
          <p:cNvPr id="56" name="矩形 55">
            <a:extLst>
              <a:ext uri="{FF2B5EF4-FFF2-40B4-BE49-F238E27FC236}">
                <a16:creationId xmlns:a16="http://schemas.microsoft.com/office/drawing/2014/main" id="{13C51AC3-7AD8-4F91-A3A7-0FB5E249CC59}"/>
              </a:ext>
            </a:extLst>
          </p:cNvPr>
          <p:cNvSpPr/>
          <p:nvPr/>
        </p:nvSpPr>
        <p:spPr>
          <a:xfrm>
            <a:off x="1360656" y="3862078"/>
            <a:ext cx="9079329" cy="923330"/>
          </a:xfrm>
          <a:prstGeom prst="rect">
            <a:avLst/>
          </a:prstGeom>
        </p:spPr>
        <p:txBody>
          <a:bodyPr wrap="square" anchor="ctr" anchorCtr="0">
            <a:spAutoFit/>
          </a:bodyPr>
          <a:lstStyle/>
          <a:p>
            <a:pPr lvl="0"/>
            <a:r>
              <a:rPr lang="zh-CN" altLang="zh-CN" dirty="0"/>
              <a:t>客户端模块，通过对用户名的判断，判断用户是否为管理员，从而提供不同的接口，并将用户的请求打包为</a:t>
            </a:r>
            <a:r>
              <a:rPr lang="en-US" altLang="zh-CN" dirty="0"/>
              <a:t>MSG</a:t>
            </a:r>
            <a:r>
              <a:rPr lang="zh-CN" altLang="zh-CN" dirty="0"/>
              <a:t>结构体，发送给服务器。采用统一的结构体</a:t>
            </a:r>
            <a:r>
              <a:rPr lang="en-US" altLang="zh-CN" dirty="0"/>
              <a:t>MSG</a:t>
            </a:r>
            <a:r>
              <a:rPr lang="zh-CN" altLang="zh-CN" dirty="0"/>
              <a:t>在服务器与客户端进行信息交流，可以统一接口，方便信息分析。</a:t>
            </a:r>
          </a:p>
        </p:txBody>
      </p:sp>
      <p:sp>
        <p:nvSpPr>
          <p:cNvPr id="58" name="Line 68">
            <a:extLst>
              <a:ext uri="{FF2B5EF4-FFF2-40B4-BE49-F238E27FC236}">
                <a16:creationId xmlns:a16="http://schemas.microsoft.com/office/drawing/2014/main" id="{347DC218-99F2-40B4-A0DF-5F9241306DB8}"/>
              </a:ext>
            </a:extLst>
          </p:cNvPr>
          <p:cNvSpPr>
            <a:spLocks noChangeShapeType="1"/>
          </p:cNvSpPr>
          <p:nvPr/>
        </p:nvSpPr>
        <p:spPr bwMode="auto">
          <a:xfrm>
            <a:off x="1360655" y="1517921"/>
            <a:ext cx="1" cy="4580450"/>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Tree>
    <p:extLst>
      <p:ext uri="{BB962C8B-B14F-4D97-AF65-F5344CB8AC3E}">
        <p14:creationId xmlns:p14="http://schemas.microsoft.com/office/powerpoint/2010/main" val="3215146595"/>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par>
                                    <p:cTn id="16" presetID="22" presetClass="entr" presetSubtype="1" fill="hold" grpId="0" nodeType="withEffect">
                                      <p:stCondLst>
                                        <p:cond delay="800"/>
                                      </p:stCondLst>
                                      <p:childTnLst>
                                        <p:set>
                                          <p:cBhvr>
                                            <p:cTn id="17" dur="1" fill="hold">
                                              <p:stCondLst>
                                                <p:cond delay="0"/>
                                              </p:stCondLst>
                                            </p:cTn>
                                            <p:tgtEl>
                                              <p:spTgt spid="38"/>
                                            </p:tgtEl>
                                            <p:attrNameLst>
                                              <p:attrName>style.visibility</p:attrName>
                                            </p:attrNameLst>
                                          </p:cBhvr>
                                          <p:to>
                                            <p:strVal val="visible"/>
                                          </p:to>
                                        </p:set>
                                        <p:animEffect transition="in" filter="wipe(up)">
                                          <p:cBhvr>
                                            <p:cTn id="18" dur="500"/>
                                            <p:tgtEl>
                                              <p:spTgt spid="38"/>
                                            </p:tgtEl>
                                          </p:cBhvr>
                                        </p:animEffect>
                                      </p:childTnLst>
                                    </p:cTn>
                                  </p:par>
                                </p:childTnLst>
                              </p:cTn>
                            </p:par>
                            <p:par>
                              <p:cTn id="19" fill="hold">
                                <p:stCondLst>
                                  <p:cond delay="18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300"/>
                                </p:stCondLst>
                                <p:childTnLst>
                                  <p:par>
                                    <p:cTn id="24" presetID="47"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3300"/>
                                </p:stCondLst>
                                <p:childTnLst>
                                  <p:par>
                                    <p:cTn id="30" presetID="2" presetClass="entr" presetSubtype="8" fill="hold" grpId="0" nodeType="after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0-#ppt_w/2"/>
                                              </p:val>
                                            </p:tav>
                                            <p:tav tm="100000">
                                              <p:val>
                                                <p:strVal val="#ppt_x"/>
                                              </p:val>
                                            </p:tav>
                                          </p:tavLst>
                                        </p:anim>
                                        <p:anim calcmode="lin" valueType="num">
                                          <p:cBhvr additive="base">
                                            <p:cTn id="33" dur="500" fill="hold"/>
                                            <p:tgtEl>
                                              <p:spTgt spid="55"/>
                                            </p:tgtEl>
                                            <p:attrNameLst>
                                              <p:attrName>ppt_y</p:attrName>
                                            </p:attrNameLst>
                                          </p:cBhvr>
                                          <p:tavLst>
                                            <p:tav tm="0">
                                              <p:val>
                                                <p:strVal val="#ppt_y"/>
                                              </p:val>
                                            </p:tav>
                                            <p:tav tm="100000">
                                              <p:val>
                                                <p:strVal val="#ppt_y"/>
                                              </p:val>
                                            </p:tav>
                                          </p:tavLst>
                                        </p:anim>
                                      </p:childTnLst>
                                    </p:cTn>
                                  </p:par>
                                </p:childTnLst>
                              </p:cTn>
                            </p:par>
                            <p:par>
                              <p:cTn id="34" fill="hold">
                                <p:stCondLst>
                                  <p:cond delay="380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par>
                                    <p:cTn id="38" presetID="22" presetClass="entr" presetSubtype="1" fill="hold" grpId="0" nodeType="withEffect">
                                      <p:stCondLst>
                                        <p:cond delay="800"/>
                                      </p:stCondLst>
                                      <p:childTnLst>
                                        <p:set>
                                          <p:cBhvr>
                                            <p:cTn id="39" dur="1" fill="hold">
                                              <p:stCondLst>
                                                <p:cond delay="0"/>
                                              </p:stCondLst>
                                            </p:cTn>
                                            <p:tgtEl>
                                              <p:spTgt spid="58"/>
                                            </p:tgtEl>
                                            <p:attrNameLst>
                                              <p:attrName>style.visibility</p:attrName>
                                            </p:attrNameLst>
                                          </p:cBhvr>
                                          <p:to>
                                            <p:strVal val="visible"/>
                                          </p:to>
                                        </p:set>
                                        <p:animEffect transition="in" filter="wipe(up)">
                                          <p:cBhvr>
                                            <p:cTn id="4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 grpId="0"/>
          <p:bldP spid="38" grpId="0" animBg="1"/>
          <p:bldP spid="55" grpId="0" animBg="1"/>
          <p:bldP spid="56" grpId="0"/>
          <p:bldP spid="5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5"/>
                                            </p:tgtEl>
                                            <p:attrNameLst>
                                              <p:attrName>style.visibility</p:attrName>
                                            </p:attrNameLst>
                                          </p:cBhvr>
                                          <p:to>
                                            <p:strVal val="visible"/>
                                          </p:to>
                                        </p:se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ppt_h/2"/>
                                              </p:val>
                                            </p:tav>
                                            <p:tav tm="100000">
                                              <p:val>
                                                <p:strVal val="#ppt_y"/>
                                              </p:val>
                                            </p:tav>
                                          </p:tavLst>
                                        </p:anim>
                                        <p:anim calcmode="lin" valueType="num">
                                          <p:cBhvr>
                                            <p:cTn id="14" dur="250" fill="hold"/>
                                            <p:tgtEl>
                                              <p:spTgt spid="5"/>
                                            </p:tgtEl>
                                            <p:attrNameLst>
                                              <p:attrName>ppt_w</p:attrName>
                                            </p:attrNameLst>
                                          </p:cBhvr>
                                          <p:tavLst>
                                            <p:tav tm="0">
                                              <p:val>
                                                <p:strVal val="#ppt_w"/>
                                              </p:val>
                                            </p:tav>
                                            <p:tav tm="100000">
                                              <p:val>
                                                <p:strVal val="#ppt_w"/>
                                              </p:val>
                                            </p:tav>
                                          </p:tavLst>
                                        </p:anim>
                                        <p:anim calcmode="lin" valueType="num">
                                          <p:cBhvr>
                                            <p:cTn id="15" dur="250" fill="hold"/>
                                            <p:tgtEl>
                                              <p:spTgt spid="5"/>
                                            </p:tgtEl>
                                            <p:attrNameLst>
                                              <p:attrName>ppt_h</p:attrName>
                                            </p:attrNameLst>
                                          </p:cBhvr>
                                          <p:tavLst>
                                            <p:tav tm="0">
                                              <p:val>
                                                <p:fltVal val="0"/>
                                              </p:val>
                                            </p:tav>
                                            <p:tav tm="100000">
                                              <p:val>
                                                <p:strVal val="#ppt_h"/>
                                              </p:val>
                                            </p:tav>
                                          </p:tavLst>
                                        </p:anim>
                                      </p:childTnLst>
                                    </p:cTn>
                                  </p:par>
                                  <p:par>
                                    <p:cTn id="16" presetID="22" presetClass="entr" presetSubtype="1" fill="hold" grpId="0" nodeType="withEffect">
                                      <p:stCondLst>
                                        <p:cond delay="800"/>
                                      </p:stCondLst>
                                      <p:childTnLst>
                                        <p:set>
                                          <p:cBhvr>
                                            <p:cTn id="17" dur="1" fill="hold">
                                              <p:stCondLst>
                                                <p:cond delay="0"/>
                                              </p:stCondLst>
                                            </p:cTn>
                                            <p:tgtEl>
                                              <p:spTgt spid="38"/>
                                            </p:tgtEl>
                                            <p:attrNameLst>
                                              <p:attrName>style.visibility</p:attrName>
                                            </p:attrNameLst>
                                          </p:cBhvr>
                                          <p:to>
                                            <p:strVal val="visible"/>
                                          </p:to>
                                        </p:set>
                                        <p:animEffect transition="in" filter="wipe(up)">
                                          <p:cBhvr>
                                            <p:cTn id="18" dur="500"/>
                                            <p:tgtEl>
                                              <p:spTgt spid="38"/>
                                            </p:tgtEl>
                                          </p:cBhvr>
                                        </p:animEffect>
                                      </p:childTnLst>
                                    </p:cTn>
                                  </p:par>
                                </p:childTnLst>
                              </p:cTn>
                            </p:par>
                            <p:par>
                              <p:cTn id="19" fill="hold">
                                <p:stCondLst>
                                  <p:cond delay="18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300"/>
                                </p:stCondLst>
                                <p:childTnLst>
                                  <p:par>
                                    <p:cTn id="24" presetID="47"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3300"/>
                                </p:stCondLst>
                                <p:childTnLst>
                                  <p:par>
                                    <p:cTn id="30" presetID="2" presetClass="entr" presetSubtype="8" fill="hold" grpId="0" nodeType="after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0-#ppt_w/2"/>
                                              </p:val>
                                            </p:tav>
                                            <p:tav tm="100000">
                                              <p:val>
                                                <p:strVal val="#ppt_x"/>
                                              </p:val>
                                            </p:tav>
                                          </p:tavLst>
                                        </p:anim>
                                        <p:anim calcmode="lin" valueType="num">
                                          <p:cBhvr additive="base">
                                            <p:cTn id="33" dur="500" fill="hold"/>
                                            <p:tgtEl>
                                              <p:spTgt spid="55"/>
                                            </p:tgtEl>
                                            <p:attrNameLst>
                                              <p:attrName>ppt_y</p:attrName>
                                            </p:attrNameLst>
                                          </p:cBhvr>
                                          <p:tavLst>
                                            <p:tav tm="0">
                                              <p:val>
                                                <p:strVal val="#ppt_y"/>
                                              </p:val>
                                            </p:tav>
                                            <p:tav tm="100000">
                                              <p:val>
                                                <p:strVal val="#ppt_y"/>
                                              </p:val>
                                            </p:tav>
                                          </p:tavLst>
                                        </p:anim>
                                      </p:childTnLst>
                                    </p:cTn>
                                  </p:par>
                                </p:childTnLst>
                              </p:cTn>
                            </p:par>
                            <p:par>
                              <p:cTn id="34" fill="hold">
                                <p:stCondLst>
                                  <p:cond delay="3800"/>
                                </p:stCondLst>
                                <p:childTnLst>
                                  <p:par>
                                    <p:cTn id="35" presetID="22" presetClass="entr" presetSubtype="8"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par>
                                    <p:cTn id="38" presetID="22" presetClass="entr" presetSubtype="1" fill="hold" grpId="0" nodeType="withEffect">
                                      <p:stCondLst>
                                        <p:cond delay="800"/>
                                      </p:stCondLst>
                                      <p:childTnLst>
                                        <p:set>
                                          <p:cBhvr>
                                            <p:cTn id="39" dur="1" fill="hold">
                                              <p:stCondLst>
                                                <p:cond delay="0"/>
                                              </p:stCondLst>
                                            </p:cTn>
                                            <p:tgtEl>
                                              <p:spTgt spid="58"/>
                                            </p:tgtEl>
                                            <p:attrNameLst>
                                              <p:attrName>style.visibility</p:attrName>
                                            </p:attrNameLst>
                                          </p:cBhvr>
                                          <p:to>
                                            <p:strVal val="visible"/>
                                          </p:to>
                                        </p:set>
                                        <p:animEffect transition="in" filter="wipe(up)">
                                          <p:cBhvr>
                                            <p:cTn id="4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1" grpId="0"/>
          <p:bldP spid="38" grpId="0" animBg="1"/>
          <p:bldP spid="55" grpId="0" animBg="1"/>
          <p:bldP spid="56" grpId="0"/>
          <p:bldP spid="58"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04664"/>
            <a:ext cx="12190413"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sp>
        <p:nvSpPr>
          <p:cNvPr id="3" name="流程图: 离页连接符 2"/>
          <p:cNvSpPr/>
          <p:nvPr/>
        </p:nvSpPr>
        <p:spPr>
          <a:xfrm>
            <a:off x="0" y="414244"/>
            <a:ext cx="1584176" cy="1080120"/>
          </a:xfrm>
          <a:prstGeom prst="flowChartOffpageConnector">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83588" y="570454"/>
            <a:ext cx="1217001" cy="400110"/>
          </a:xfrm>
          <a:prstGeom prst="rect">
            <a:avLst/>
          </a:prstGeom>
          <a:noFill/>
        </p:spPr>
        <p:txBody>
          <a:bodyPr wrap="none" rtlCol="0">
            <a:spAutoFit/>
          </a:bodyPr>
          <a:lstStyle/>
          <a:p>
            <a:pPr algn="ctr"/>
            <a:r>
              <a:rPr lang="zh-CN" altLang="zh-CN" sz="2000" b="1" dirty="0">
                <a:effectLst>
                  <a:outerShdw blurRad="38100" dist="38100" dir="2700000" algn="tl">
                    <a:srgbClr val="000000">
                      <a:alpha val="43137"/>
                    </a:srgbClr>
                  </a:outerShdw>
                </a:effectLst>
              </a:rPr>
              <a:t>服务器端</a:t>
            </a:r>
            <a:endParaRPr lang="zh-CN" altLang="en-US" sz="2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5" name="AutoShape 9">
            <a:extLst>
              <a:ext uri="{FF2B5EF4-FFF2-40B4-BE49-F238E27FC236}">
                <a16:creationId xmlns:a16="http://schemas.microsoft.com/office/drawing/2014/main" id="{CA5D893F-08C9-4535-ADEB-0B399C04C0E1}"/>
              </a:ext>
            </a:extLst>
          </p:cNvPr>
          <p:cNvSpPr>
            <a:spLocks noChangeArrowheads="1"/>
          </p:cNvSpPr>
          <p:nvPr/>
        </p:nvSpPr>
        <p:spPr bwMode="auto">
          <a:xfrm>
            <a:off x="1241525" y="1674654"/>
            <a:ext cx="2193925" cy="3895725"/>
          </a:xfrm>
          <a:prstGeom prst="roundRect">
            <a:avLst>
              <a:gd name="adj" fmla="val 2375"/>
            </a:avLst>
          </a:prstGeom>
          <a:noFill/>
          <a:ln w="9525">
            <a:noFill/>
            <a:round/>
            <a:headEnd/>
            <a:tailEnd/>
          </a:ln>
          <a:effectLst>
            <a:prstShdw prst="shdw17" dist="17961" dir="2700000">
              <a:sysClr val="window" lastClr="FFFFFF">
                <a:gamma/>
                <a:shade val="60000"/>
                <a:invGamma/>
              </a:sysClr>
            </a:prst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charset="0"/>
              <a:ea typeface="微软雅黑" panose="020B0503020204020204" pitchFamily="34" charset="-122"/>
            </a:endParaRPr>
          </a:p>
        </p:txBody>
      </p:sp>
      <p:sp>
        <p:nvSpPr>
          <p:cNvPr id="26" name="矩形 25">
            <a:extLst>
              <a:ext uri="{FF2B5EF4-FFF2-40B4-BE49-F238E27FC236}">
                <a16:creationId xmlns:a16="http://schemas.microsoft.com/office/drawing/2014/main" id="{4216D0C0-44B9-4160-8A6E-110CC5918926}"/>
              </a:ext>
            </a:extLst>
          </p:cNvPr>
          <p:cNvSpPr/>
          <p:nvPr/>
        </p:nvSpPr>
        <p:spPr>
          <a:xfrm>
            <a:off x="1349203" y="2923419"/>
            <a:ext cx="3653817" cy="1477328"/>
          </a:xfrm>
          <a:prstGeom prst="rect">
            <a:avLst/>
          </a:prstGeom>
        </p:spPr>
        <p:txBody>
          <a:bodyPr wrap="square" anchor="ctr" anchorCtr="0">
            <a:spAutoFit/>
          </a:bodyPr>
          <a:lstStyle/>
          <a:p>
            <a:pPr lvl="0"/>
            <a:r>
              <a:rPr lang="en-US" altLang="zh-CN" dirty="0"/>
              <a:t>1.</a:t>
            </a:r>
            <a:r>
              <a:rPr lang="zh-CN" altLang="zh-CN" dirty="0"/>
              <a:t>开发语言：</a:t>
            </a:r>
            <a:r>
              <a:rPr lang="en-US" altLang="zh-CN" dirty="0"/>
              <a:t>C</a:t>
            </a:r>
            <a:r>
              <a:rPr lang="zh-CN" altLang="zh-CN" dirty="0"/>
              <a:t>语言</a:t>
            </a:r>
          </a:p>
          <a:p>
            <a:pPr lvl="0"/>
            <a:r>
              <a:rPr lang="en-US" altLang="zh-CN" dirty="0"/>
              <a:t>2.</a:t>
            </a:r>
            <a:r>
              <a:rPr lang="zh-CN" altLang="zh-CN" dirty="0"/>
              <a:t>具有</a:t>
            </a:r>
            <a:r>
              <a:rPr lang="en-US" altLang="zh-CN" dirty="0" err="1"/>
              <a:t>linu</a:t>
            </a:r>
            <a:r>
              <a:rPr lang="zh-CN" altLang="zh-CN" dirty="0"/>
              <a:t>操作系统的</a:t>
            </a:r>
            <a:r>
              <a:rPr lang="en-US" altLang="zh-CN" dirty="0"/>
              <a:t>PC</a:t>
            </a:r>
            <a:r>
              <a:rPr lang="zh-CN" altLang="zh-CN" dirty="0"/>
              <a:t>机</a:t>
            </a:r>
          </a:p>
          <a:p>
            <a:pPr lvl="0"/>
            <a:r>
              <a:rPr lang="en-US" altLang="zh-CN" dirty="0"/>
              <a:t>3.</a:t>
            </a:r>
            <a:r>
              <a:rPr lang="zh-CN" altLang="zh-CN" dirty="0"/>
              <a:t>网络连接环境总体流程图</a:t>
            </a:r>
          </a:p>
          <a:p>
            <a:pPr lvl="0"/>
            <a:endParaRPr lang="zh-CN" altLang="zh-CN" dirty="0"/>
          </a:p>
          <a:p>
            <a:pPr lvl="0"/>
            <a:endParaRPr lang="zh-CN" altLang="zh-CN" dirty="0"/>
          </a:p>
        </p:txBody>
      </p:sp>
      <p:sp>
        <p:nvSpPr>
          <p:cNvPr id="27" name="Line 68">
            <a:extLst>
              <a:ext uri="{FF2B5EF4-FFF2-40B4-BE49-F238E27FC236}">
                <a16:creationId xmlns:a16="http://schemas.microsoft.com/office/drawing/2014/main" id="{01E24A08-99C0-4B23-8381-2A23C6D032FA}"/>
              </a:ext>
            </a:extLst>
          </p:cNvPr>
          <p:cNvSpPr>
            <a:spLocks noChangeShapeType="1"/>
          </p:cNvSpPr>
          <p:nvPr/>
        </p:nvSpPr>
        <p:spPr bwMode="auto">
          <a:xfrm flipH="1">
            <a:off x="4784652" y="2157114"/>
            <a:ext cx="14409" cy="1755782"/>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
        <p:nvSpPr>
          <p:cNvPr id="28" name="AutoShape 12">
            <a:extLst>
              <a:ext uri="{FF2B5EF4-FFF2-40B4-BE49-F238E27FC236}">
                <a16:creationId xmlns:a16="http://schemas.microsoft.com/office/drawing/2014/main" id="{C31EEFEC-2C80-4475-B9DC-92EB66C99025}"/>
              </a:ext>
            </a:extLst>
          </p:cNvPr>
          <p:cNvSpPr>
            <a:spLocks noChangeArrowheads="1"/>
          </p:cNvSpPr>
          <p:nvPr/>
        </p:nvSpPr>
        <p:spPr bwMode="auto">
          <a:xfrm>
            <a:off x="1349203" y="1477673"/>
            <a:ext cx="3449857" cy="1120982"/>
          </a:xfrm>
          <a:prstGeom prst="homePlate">
            <a:avLst>
              <a:gd name="adj" fmla="val 0"/>
            </a:avLst>
          </a:prstGeom>
          <a:solidFill>
            <a:schemeClr val="accent2">
              <a:lumMod val="40000"/>
              <a:lumOff val="60000"/>
            </a:schemeClr>
          </a:solidFill>
          <a:ln w="9525">
            <a:noFill/>
            <a:miter lim="800000"/>
            <a:headEnd/>
            <a:tailEnd/>
          </a:ln>
        </p:spPr>
        <p:txBody>
          <a:bodyPr wrap="none" anchor="ctr"/>
          <a:lstStyle/>
          <a:p>
            <a:pPr lvl="0"/>
            <a:r>
              <a:rPr lang="zh-CN" altLang="zh-CN" dirty="0"/>
              <a:t>针对服务器端有以下环境要求</a:t>
            </a:r>
          </a:p>
        </p:txBody>
      </p:sp>
      <p:sp>
        <p:nvSpPr>
          <p:cNvPr id="29" name="矩形 28">
            <a:extLst>
              <a:ext uri="{FF2B5EF4-FFF2-40B4-BE49-F238E27FC236}">
                <a16:creationId xmlns:a16="http://schemas.microsoft.com/office/drawing/2014/main" id="{0197A03D-9FCD-4FA2-8226-38578E55C6BE}"/>
              </a:ext>
            </a:extLst>
          </p:cNvPr>
          <p:cNvSpPr/>
          <p:nvPr/>
        </p:nvSpPr>
        <p:spPr>
          <a:xfrm>
            <a:off x="1336154" y="3912895"/>
            <a:ext cx="9079329" cy="646331"/>
          </a:xfrm>
          <a:prstGeom prst="rect">
            <a:avLst/>
          </a:prstGeom>
        </p:spPr>
        <p:txBody>
          <a:bodyPr wrap="square" anchor="ctr" anchorCtr="0">
            <a:spAutoFit/>
          </a:bodyPr>
          <a:lstStyle/>
          <a:p>
            <a:pPr lvl="0"/>
            <a:r>
              <a:rPr lang="zh-CN" altLang="zh-CN" dirty="0"/>
              <a:t>服务器模块，通过对结构体</a:t>
            </a:r>
            <a:r>
              <a:rPr lang="en-US" altLang="zh-CN" dirty="0"/>
              <a:t>MSG</a:t>
            </a:r>
            <a:r>
              <a:rPr lang="zh-CN" altLang="zh-CN" dirty="0"/>
              <a:t>的分析，对客户端的请求新建子进程来处理客户端的请求，实现多用户。</a:t>
            </a:r>
          </a:p>
        </p:txBody>
      </p:sp>
      <p:sp>
        <p:nvSpPr>
          <p:cNvPr id="30" name="Line 68">
            <a:extLst>
              <a:ext uri="{FF2B5EF4-FFF2-40B4-BE49-F238E27FC236}">
                <a16:creationId xmlns:a16="http://schemas.microsoft.com/office/drawing/2014/main" id="{27DDB525-9A17-4457-BF4E-14CDA97342D8}"/>
              </a:ext>
            </a:extLst>
          </p:cNvPr>
          <p:cNvSpPr>
            <a:spLocks noChangeShapeType="1"/>
          </p:cNvSpPr>
          <p:nvPr/>
        </p:nvSpPr>
        <p:spPr bwMode="auto">
          <a:xfrm flipH="1">
            <a:off x="1336153" y="1517921"/>
            <a:ext cx="6526" cy="3351239"/>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
        <p:nvSpPr>
          <p:cNvPr id="31" name="Line 68">
            <a:extLst>
              <a:ext uri="{FF2B5EF4-FFF2-40B4-BE49-F238E27FC236}">
                <a16:creationId xmlns:a16="http://schemas.microsoft.com/office/drawing/2014/main" id="{D78E79FE-5B13-4A85-81CB-79F7017B49FD}"/>
              </a:ext>
            </a:extLst>
          </p:cNvPr>
          <p:cNvSpPr>
            <a:spLocks noChangeShapeType="1"/>
          </p:cNvSpPr>
          <p:nvPr/>
        </p:nvSpPr>
        <p:spPr bwMode="auto">
          <a:xfrm>
            <a:off x="1388360" y="4869160"/>
            <a:ext cx="8778894" cy="0"/>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
        <p:nvSpPr>
          <p:cNvPr id="32" name="Line 68">
            <a:extLst>
              <a:ext uri="{FF2B5EF4-FFF2-40B4-BE49-F238E27FC236}">
                <a16:creationId xmlns:a16="http://schemas.microsoft.com/office/drawing/2014/main" id="{5CDCE3E4-5785-422E-BB24-E06E04E73623}"/>
              </a:ext>
            </a:extLst>
          </p:cNvPr>
          <p:cNvSpPr>
            <a:spLocks noChangeShapeType="1"/>
          </p:cNvSpPr>
          <p:nvPr/>
        </p:nvSpPr>
        <p:spPr bwMode="auto">
          <a:xfrm flipH="1">
            <a:off x="10129615" y="3912881"/>
            <a:ext cx="37637" cy="979780"/>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
        <p:nvSpPr>
          <p:cNvPr id="33" name="Line 68">
            <a:extLst>
              <a:ext uri="{FF2B5EF4-FFF2-40B4-BE49-F238E27FC236}">
                <a16:creationId xmlns:a16="http://schemas.microsoft.com/office/drawing/2014/main" id="{CB9FCB2A-2ED8-42DE-A822-8C43F1998847}"/>
              </a:ext>
            </a:extLst>
          </p:cNvPr>
          <p:cNvSpPr>
            <a:spLocks noChangeShapeType="1"/>
          </p:cNvSpPr>
          <p:nvPr/>
        </p:nvSpPr>
        <p:spPr bwMode="auto">
          <a:xfrm>
            <a:off x="4784652" y="3912887"/>
            <a:ext cx="5382601" cy="0"/>
          </a:xfrm>
          <a:prstGeom prst="line">
            <a:avLst/>
          </a:prstGeom>
          <a:noFill/>
          <a:ln w="3175">
            <a:solidFill>
              <a:srgbClr val="969696"/>
            </a:solidFill>
            <a:round/>
            <a:headEnd/>
            <a:tailEnd/>
          </a:ln>
        </p:spPr>
        <p:txBody>
          <a:bodyPr wrap="none" anchor="ctr"/>
          <a:lstStyle/>
          <a:p>
            <a:pPr defTabSz="914400"/>
            <a:endParaRPr lang="zh-CN" altLang="en-US" sz="1800">
              <a:solidFill>
                <a:prstClr val="black"/>
              </a:solidFill>
              <a:latin typeface="Verdana"/>
              <a:ea typeface="微软雅黑" panose="020B0503020204020204" pitchFamily="34" charset="-122"/>
            </a:endParaRPr>
          </a:p>
        </p:txBody>
      </p:sp>
    </p:spTree>
    <p:extLst>
      <p:ext uri="{BB962C8B-B14F-4D97-AF65-F5344CB8AC3E}">
        <p14:creationId xmlns:p14="http://schemas.microsoft.com/office/powerpoint/2010/main" val="32151465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1" fill="hold" grpId="0" nodeType="withEffect">
                                      <p:stCondLst>
                                        <p:cond delay="80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par>
                              <p:cTn id="19" fill="hold">
                                <p:stCondLst>
                                  <p:cond delay="1800"/>
                                </p:stCondLst>
                                <p:childTnLst>
                                  <p:par>
                                    <p:cTn id="20" presetID="2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23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28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par>
                                    <p:cTn id="32" presetID="22" presetClass="entr" presetSubtype="1" fill="hold" grpId="0" nodeType="withEffect">
                                      <p:stCondLst>
                                        <p:cond delay="800"/>
                                      </p:stCondLst>
                                      <p:childTnLst>
                                        <p:set>
                                          <p:cBhvr>
                                            <p:cTn id="33" dur="1" fill="hold">
                                              <p:stCondLst>
                                                <p:cond delay="0"/>
                                              </p:stCondLst>
                                            </p:cTn>
                                            <p:tgtEl>
                                              <p:spTgt spid="30"/>
                                            </p:tgtEl>
                                            <p:attrNameLst>
                                              <p:attrName>style.visibility</p:attrName>
                                            </p:attrNameLst>
                                          </p:cBhvr>
                                          <p:to>
                                            <p:strVal val="visible"/>
                                          </p:to>
                                        </p:set>
                                        <p:animEffect transition="in" filter="wipe(up)">
                                          <p:cBhvr>
                                            <p:cTn id="34" dur="500"/>
                                            <p:tgtEl>
                                              <p:spTgt spid="30"/>
                                            </p:tgtEl>
                                          </p:cBhvr>
                                        </p:animEffect>
                                      </p:childTnLst>
                                    </p:cTn>
                                  </p:par>
                                  <p:par>
                                    <p:cTn id="35" presetID="22" presetClass="entr" presetSubtype="1" fill="hold" grpId="0" nodeType="withEffect">
                                      <p:stCondLst>
                                        <p:cond delay="80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par>
                                    <p:cTn id="38" presetID="22" presetClass="entr" presetSubtype="1" fill="hold" grpId="0" nodeType="withEffect">
                                      <p:stCondLst>
                                        <p:cond delay="80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500"/>
                                            <p:tgtEl>
                                              <p:spTgt spid="32"/>
                                            </p:tgtEl>
                                          </p:cBhvr>
                                        </p:animEffect>
                                      </p:childTnLst>
                                    </p:cTn>
                                  </p:par>
                                  <p:par>
                                    <p:cTn id="41" presetID="22" presetClass="entr" presetSubtype="1" fill="hold" grpId="0" nodeType="withEffect">
                                      <p:stCondLst>
                                        <p:cond delay="80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6" grpId="0"/>
          <p:bldP spid="27" grpId="0" animBg="1"/>
          <p:bldP spid="28" grpId="0" animBg="1"/>
          <p:bldP spid="29" grpId="0"/>
          <p:bldP spid="30" grpId="0" animBg="1"/>
          <p:bldP spid="31" grpId="0" animBg="1"/>
          <p:bldP spid="32" grpId="0" animBg="1"/>
          <p:bldP spid="3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par>
                                    <p:cTn id="16" presetID="22" presetClass="entr" presetSubtype="1" fill="hold" grpId="0" nodeType="withEffect">
                                      <p:stCondLst>
                                        <p:cond delay="80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childTnLst>
                              </p:cTn>
                            </p:par>
                            <p:par>
                              <p:cTn id="19" fill="hold">
                                <p:stCondLst>
                                  <p:cond delay="1800"/>
                                </p:stCondLst>
                                <p:childTnLst>
                                  <p:par>
                                    <p:cTn id="20" presetID="2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par>
                              <p:cTn id="23" fill="hold">
                                <p:stCondLst>
                                  <p:cond delay="23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28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par>
                                    <p:cTn id="32" presetID="22" presetClass="entr" presetSubtype="1" fill="hold" grpId="0" nodeType="withEffect">
                                      <p:stCondLst>
                                        <p:cond delay="800"/>
                                      </p:stCondLst>
                                      <p:childTnLst>
                                        <p:set>
                                          <p:cBhvr>
                                            <p:cTn id="33" dur="1" fill="hold">
                                              <p:stCondLst>
                                                <p:cond delay="0"/>
                                              </p:stCondLst>
                                            </p:cTn>
                                            <p:tgtEl>
                                              <p:spTgt spid="30"/>
                                            </p:tgtEl>
                                            <p:attrNameLst>
                                              <p:attrName>style.visibility</p:attrName>
                                            </p:attrNameLst>
                                          </p:cBhvr>
                                          <p:to>
                                            <p:strVal val="visible"/>
                                          </p:to>
                                        </p:set>
                                        <p:animEffect transition="in" filter="wipe(up)">
                                          <p:cBhvr>
                                            <p:cTn id="34" dur="500"/>
                                            <p:tgtEl>
                                              <p:spTgt spid="30"/>
                                            </p:tgtEl>
                                          </p:cBhvr>
                                        </p:animEffect>
                                      </p:childTnLst>
                                    </p:cTn>
                                  </p:par>
                                  <p:par>
                                    <p:cTn id="35" presetID="22" presetClass="entr" presetSubtype="1" fill="hold" grpId="0" nodeType="withEffect">
                                      <p:stCondLst>
                                        <p:cond delay="80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par>
                                    <p:cTn id="38" presetID="22" presetClass="entr" presetSubtype="1" fill="hold" grpId="0" nodeType="withEffect">
                                      <p:stCondLst>
                                        <p:cond delay="80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500"/>
                                            <p:tgtEl>
                                              <p:spTgt spid="32"/>
                                            </p:tgtEl>
                                          </p:cBhvr>
                                        </p:animEffect>
                                      </p:childTnLst>
                                    </p:cTn>
                                  </p:par>
                                  <p:par>
                                    <p:cTn id="41" presetID="22" presetClass="entr" presetSubtype="1" fill="hold" grpId="0" nodeType="withEffect">
                                      <p:stCondLst>
                                        <p:cond delay="80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6" grpId="0"/>
          <p:bldP spid="27" grpId="0" animBg="1"/>
          <p:bldP spid="28" grpId="0" animBg="1"/>
          <p:bldP spid="29" grpId="0"/>
          <p:bldP spid="30" grpId="0" animBg="1"/>
          <p:bldP spid="31" grpId="0" animBg="1"/>
          <p:bldP spid="32" grpId="0" animBg="1"/>
          <p:bldP spid="33"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grpSp>
        <p:nvGrpSpPr>
          <p:cNvPr id="5" name="组合 4"/>
          <p:cNvGrpSpPr/>
          <p:nvPr/>
        </p:nvGrpSpPr>
        <p:grpSpPr>
          <a:xfrm flipV="1">
            <a:off x="4764556" y="1916832"/>
            <a:ext cx="3903519" cy="2651913"/>
            <a:chOff x="6123362" y="1897849"/>
            <a:chExt cx="76280" cy="1471466"/>
          </a:xfrm>
        </p:grpSpPr>
        <p:sp>
          <p:nvSpPr>
            <p:cNvPr id="54" name="直接连接符 14"/>
            <p:cNvSpPr>
              <a:spLocks noChangeShapeType="1"/>
            </p:cNvSpPr>
            <p:nvPr/>
          </p:nvSpPr>
          <p:spPr bwMode="auto">
            <a:xfrm>
              <a:off x="6123362" y="1897849"/>
              <a:ext cx="0" cy="1471466"/>
            </a:xfrm>
            <a:prstGeom prst="lin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 name="椭圆 7"/>
            <p:cNvSpPr>
              <a:spLocks noChangeArrowheads="1"/>
            </p:cNvSpPr>
            <p:nvPr/>
          </p:nvSpPr>
          <p:spPr bwMode="auto">
            <a:xfrm>
              <a:off x="6136321" y="1976254"/>
              <a:ext cx="63321" cy="575258"/>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sp>
          <p:nvSpPr>
            <p:cNvPr id="58" name="椭圆 8"/>
            <p:cNvSpPr>
              <a:spLocks noChangeArrowheads="1"/>
            </p:cNvSpPr>
            <p:nvPr/>
          </p:nvSpPr>
          <p:spPr bwMode="auto">
            <a:xfrm>
              <a:off x="6136322" y="2759445"/>
              <a:ext cx="63320" cy="575258"/>
            </a:xfrm>
            <a:prstGeom prst="ellipse">
              <a:avLst/>
            </a:prstGeom>
            <a:solidFill>
              <a:srgbClr val="414455"/>
            </a:solidFill>
            <a:ln w="38100" cap="flat"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pPr algn="ctr" eaLnBrk="0" hangingPunct="0"/>
              <a:endParaRPr lang="zh-CN" altLang="zh-CN">
                <a:solidFill>
                  <a:srgbClr val="FFFFFF"/>
                </a:solidFill>
                <a:latin typeface="造字工房悦黑体验版纤细体" pitchFamily="50" charset="-122"/>
                <a:ea typeface="造字工房悦黑体验版纤细体" pitchFamily="50" charset="-122"/>
                <a:sym typeface="造字工房悦黑体验版纤细体" pitchFamily="50" charset="-122"/>
              </a:endParaRPr>
            </a:p>
          </p:txBody>
        </p:sp>
      </p:grpSp>
      <p:grpSp>
        <p:nvGrpSpPr>
          <p:cNvPr id="35" name="组合 34"/>
          <p:cNvGrpSpPr/>
          <p:nvPr/>
        </p:nvGrpSpPr>
        <p:grpSpPr>
          <a:xfrm>
            <a:off x="2147744" y="1931512"/>
            <a:ext cx="2046054" cy="2046054"/>
            <a:chOff x="952456" y="3218117"/>
            <a:chExt cx="877066" cy="877066"/>
          </a:xfrm>
        </p:grpSpPr>
        <p:sp>
          <p:nvSpPr>
            <p:cNvPr id="36" name="椭圆 50"/>
            <p:cNvSpPr>
              <a:spLocks noChangeArrowheads="1"/>
            </p:cNvSpPr>
            <p:nvPr/>
          </p:nvSpPr>
          <p:spPr bwMode="auto">
            <a:xfrm>
              <a:off x="952456" y="3218117"/>
              <a:ext cx="877066" cy="877066"/>
            </a:xfrm>
            <a:prstGeom prst="ellipse">
              <a:avLst/>
            </a:prstGeom>
            <a:solidFill>
              <a:schemeClr val="bg1"/>
            </a:solidFill>
            <a:ln w="76200" cap="sq" cmpd="sng">
              <a:no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4146" y="3367890"/>
              <a:ext cx="413685" cy="57752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1918742" y="4797152"/>
            <a:ext cx="2745867" cy="584775"/>
          </a:xfrm>
          <a:prstGeom prst="rect">
            <a:avLst/>
          </a:prstGeom>
          <a:noFill/>
        </p:spPr>
        <p:txBody>
          <a:bodyPr wrap="square" rtlCol="0">
            <a:spAutoFit/>
          </a:bodyPr>
          <a:lstStyle/>
          <a:p>
            <a:pPr lvl="0"/>
            <a:r>
              <a:rPr lang="zh-CN" altLang="zh-CN" sz="3200" b="1" dirty="0">
                <a:highlight>
                  <a:srgbClr val="FFFFFF"/>
                </a:highlight>
              </a:rPr>
              <a:t>系统软件设计</a:t>
            </a:r>
          </a:p>
        </p:txBody>
      </p:sp>
      <p:pic>
        <p:nvPicPr>
          <p:cNvPr id="2050" name="Picture 2" descr="D:\360data\重要数据\桌面\4667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064" y="1916832"/>
            <a:ext cx="2075414" cy="207541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5805998" y="2132856"/>
            <a:ext cx="2817865" cy="584775"/>
          </a:xfrm>
          <a:prstGeom prst="rect">
            <a:avLst/>
          </a:prstGeom>
          <a:noFill/>
        </p:spPr>
        <p:txBody>
          <a:bodyPr wrap="square" rtlCol="0">
            <a:spAutoFit/>
          </a:bodyPr>
          <a:lstStyle/>
          <a:p>
            <a:r>
              <a:rPr lang="zh-CN" altLang="zh-CN" sz="3200" dirty="0">
                <a:solidFill>
                  <a:schemeClr val="bg1"/>
                </a:solidFill>
              </a:rPr>
              <a:t>服务器端说明</a:t>
            </a:r>
            <a:endParaRPr lang="zh-CN" altLang="en-US" sz="3200" dirty="0">
              <a:solidFill>
                <a:schemeClr val="bg1"/>
              </a:solidFill>
              <a:latin typeface="微软雅黑" pitchFamily="34" charset="-122"/>
              <a:ea typeface="微软雅黑" pitchFamily="34" charset="-122"/>
            </a:endParaRPr>
          </a:p>
        </p:txBody>
      </p:sp>
      <p:sp>
        <p:nvSpPr>
          <p:cNvPr id="15" name="TextBox 37">
            <a:extLst>
              <a:ext uri="{FF2B5EF4-FFF2-40B4-BE49-F238E27FC236}">
                <a16:creationId xmlns:a16="http://schemas.microsoft.com/office/drawing/2014/main" id="{2515140F-2CF6-43EE-996A-DBDF3E2A1274}"/>
              </a:ext>
            </a:extLst>
          </p:cNvPr>
          <p:cNvSpPr txBox="1"/>
          <p:nvPr/>
        </p:nvSpPr>
        <p:spPr>
          <a:xfrm>
            <a:off x="5841996" y="3607218"/>
            <a:ext cx="2745867" cy="584775"/>
          </a:xfrm>
          <a:prstGeom prst="rect">
            <a:avLst/>
          </a:prstGeom>
          <a:noFill/>
        </p:spPr>
        <p:txBody>
          <a:bodyPr wrap="square" rtlCol="0">
            <a:spAutoFit/>
          </a:bodyPr>
          <a:lstStyle/>
          <a:p>
            <a:pPr lvl="0"/>
            <a:r>
              <a:rPr lang="zh-CN" altLang="en-US" sz="3200" b="1" dirty="0">
                <a:solidFill>
                  <a:schemeClr val="bg1"/>
                </a:solidFill>
              </a:rPr>
              <a:t>客户端说明</a:t>
            </a:r>
            <a:endParaRPr lang="zh-CN" altLang="zh-CN" sz="3200" b="1" dirty="0">
              <a:solidFill>
                <a:schemeClr val="bg1"/>
              </a:solidFill>
            </a:endParaRPr>
          </a:p>
        </p:txBody>
      </p:sp>
    </p:spTree>
    <p:extLst>
      <p:ext uri="{BB962C8B-B14F-4D97-AF65-F5344CB8AC3E}">
        <p14:creationId xmlns:p14="http://schemas.microsoft.com/office/powerpoint/2010/main" val="8690745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2000"/>
                                        <p:tgtEl>
                                          <p:spTgt spid="2050"/>
                                        </p:tgtEl>
                                      </p:cBhvr>
                                    </p:animEffect>
                                  </p:childTnLst>
                                </p:cTn>
                              </p:par>
                              <p:par>
                                <p:cTn id="11" presetID="8" presetClass="emph" presetSubtype="0" repeatCount="indefinite" fill="hold" nodeType="withEffect">
                                  <p:stCondLst>
                                    <p:cond delay="0"/>
                                  </p:stCondLst>
                                  <p:childTnLst>
                                    <p:animRot by="21600000">
                                      <p:cBhvr>
                                        <p:cTn id="12" dur="1000" fill="hold"/>
                                        <p:tgtEl>
                                          <p:spTgt spid="2050"/>
                                        </p:tgtEl>
                                        <p:attrNameLst>
                                          <p:attrName>r</p:attrName>
                                        </p:attrNameLst>
                                      </p:cBhvr>
                                    </p:animRot>
                                  </p:childTnLst>
                                </p:cTn>
                              </p:par>
                              <p:par>
                                <p:cTn id="13" presetID="10" presetClass="entr" presetSubtype="0" repeatCount="indefinite"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1000"/>
                                        <p:tgtEl>
                                          <p:spTgt spid="38"/>
                                        </p:tgtEl>
                                      </p:cBhvr>
                                    </p:animEffect>
                                  </p:childTnLst>
                                </p:cTn>
                              </p:par>
                              <p:par>
                                <p:cTn id="16" presetID="2" presetClass="exit" presetSubtype="1" fill="hold" nodeType="withEffect">
                                  <p:stCondLst>
                                    <p:cond delay="6000"/>
                                  </p:stCondLst>
                                  <p:childTnLst>
                                    <p:anim calcmode="lin" valueType="num">
                                      <p:cBhvr additive="base">
                                        <p:cTn id="17" dur="1000"/>
                                        <p:tgtEl>
                                          <p:spTgt spid="35"/>
                                        </p:tgtEl>
                                        <p:attrNameLst>
                                          <p:attrName>ppt_x</p:attrName>
                                        </p:attrNameLst>
                                      </p:cBhvr>
                                      <p:tavLst>
                                        <p:tav tm="0">
                                          <p:val>
                                            <p:strVal val="ppt_x"/>
                                          </p:val>
                                        </p:tav>
                                        <p:tav tm="100000">
                                          <p:val>
                                            <p:strVal val="ppt_x"/>
                                          </p:val>
                                        </p:tav>
                                      </p:tavLst>
                                    </p:anim>
                                    <p:anim calcmode="lin" valueType="num">
                                      <p:cBhvr additive="base">
                                        <p:cTn id="18" dur="1000"/>
                                        <p:tgtEl>
                                          <p:spTgt spid="35"/>
                                        </p:tgtEl>
                                        <p:attrNameLst>
                                          <p:attrName>ppt_y</p:attrName>
                                        </p:attrNameLst>
                                      </p:cBhvr>
                                      <p:tavLst>
                                        <p:tav tm="0">
                                          <p:val>
                                            <p:strVal val="ppt_y"/>
                                          </p:val>
                                        </p:tav>
                                        <p:tav tm="100000">
                                          <p:val>
                                            <p:strVal val="0-ppt_h/2"/>
                                          </p:val>
                                        </p:tav>
                                      </p:tavLst>
                                    </p:anim>
                                    <p:set>
                                      <p:cBhvr>
                                        <p:cTn id="19" dur="1" fill="hold">
                                          <p:stCondLst>
                                            <p:cond delay="999"/>
                                          </p:stCondLst>
                                        </p:cTn>
                                        <p:tgtEl>
                                          <p:spTgt spid="35"/>
                                        </p:tgtEl>
                                        <p:attrNameLst>
                                          <p:attrName>style.visibility</p:attrName>
                                        </p:attrNameLst>
                                      </p:cBhvr>
                                      <p:to>
                                        <p:strVal val="hidden"/>
                                      </p:to>
                                    </p:set>
                                  </p:childTnLst>
                                </p:cTn>
                              </p:par>
                              <p:par>
                                <p:cTn id="20" presetID="2" presetClass="exit" presetSubtype="1" fill="hold" nodeType="withEffect">
                                  <p:stCondLst>
                                    <p:cond delay="6000"/>
                                  </p:stCondLst>
                                  <p:childTnLst>
                                    <p:anim calcmode="lin" valueType="num">
                                      <p:cBhvr additive="base">
                                        <p:cTn id="21" dur="1000"/>
                                        <p:tgtEl>
                                          <p:spTgt spid="2050"/>
                                        </p:tgtEl>
                                        <p:attrNameLst>
                                          <p:attrName>ppt_x</p:attrName>
                                        </p:attrNameLst>
                                      </p:cBhvr>
                                      <p:tavLst>
                                        <p:tav tm="0">
                                          <p:val>
                                            <p:strVal val="ppt_x"/>
                                          </p:val>
                                        </p:tav>
                                        <p:tav tm="100000">
                                          <p:val>
                                            <p:strVal val="ppt_x"/>
                                          </p:val>
                                        </p:tav>
                                      </p:tavLst>
                                    </p:anim>
                                    <p:anim calcmode="lin" valueType="num">
                                      <p:cBhvr additive="base">
                                        <p:cTn id="22" dur="1000"/>
                                        <p:tgtEl>
                                          <p:spTgt spid="2050"/>
                                        </p:tgtEl>
                                        <p:attrNameLst>
                                          <p:attrName>ppt_y</p:attrName>
                                        </p:attrNameLst>
                                      </p:cBhvr>
                                      <p:tavLst>
                                        <p:tav tm="0">
                                          <p:val>
                                            <p:strVal val="ppt_y"/>
                                          </p:val>
                                        </p:tav>
                                        <p:tav tm="100000">
                                          <p:val>
                                            <p:strVal val="0-ppt_h/2"/>
                                          </p:val>
                                        </p:tav>
                                      </p:tavLst>
                                    </p:anim>
                                    <p:set>
                                      <p:cBhvr>
                                        <p:cTn id="23" dur="1" fill="hold">
                                          <p:stCondLst>
                                            <p:cond delay="999"/>
                                          </p:stCondLst>
                                        </p:cTn>
                                        <p:tgtEl>
                                          <p:spTgt spid="2050"/>
                                        </p:tgtEl>
                                        <p:attrNameLst>
                                          <p:attrName>style.visibility</p:attrName>
                                        </p:attrNameLst>
                                      </p:cBhvr>
                                      <p:to>
                                        <p:strVal val="hidden"/>
                                      </p:to>
                                    </p:set>
                                  </p:childTnLst>
                                </p:cTn>
                              </p:par>
                              <p:par>
                                <p:cTn id="24" presetID="2" presetClass="exit" presetSubtype="4" fill="hold" grpId="1" nodeType="withEffect">
                                  <p:stCondLst>
                                    <p:cond delay="6000"/>
                                  </p:stCondLst>
                                  <p:iterate type="lt">
                                    <p:tmPct val="0"/>
                                  </p:iterate>
                                  <p:childTnLst>
                                    <p:anim calcmode="lin" valueType="num">
                                      <p:cBhvr additive="base">
                                        <p:cTn id="25" dur="1000"/>
                                        <p:tgtEl>
                                          <p:spTgt spid="38"/>
                                        </p:tgtEl>
                                        <p:attrNameLst>
                                          <p:attrName>ppt_x</p:attrName>
                                        </p:attrNameLst>
                                      </p:cBhvr>
                                      <p:tavLst>
                                        <p:tav tm="0">
                                          <p:val>
                                            <p:strVal val="ppt_x"/>
                                          </p:val>
                                        </p:tav>
                                        <p:tav tm="100000">
                                          <p:val>
                                            <p:strVal val="ppt_x"/>
                                          </p:val>
                                        </p:tav>
                                      </p:tavLst>
                                    </p:anim>
                                    <p:anim calcmode="lin" valueType="num">
                                      <p:cBhvr additive="base">
                                        <p:cTn id="26" dur="1000"/>
                                        <p:tgtEl>
                                          <p:spTgt spid="38"/>
                                        </p:tgtEl>
                                        <p:attrNameLst>
                                          <p:attrName>ppt_y</p:attrName>
                                        </p:attrNameLst>
                                      </p:cBhvr>
                                      <p:tavLst>
                                        <p:tav tm="0">
                                          <p:val>
                                            <p:strVal val="ppt_y"/>
                                          </p:val>
                                        </p:tav>
                                        <p:tav tm="100000">
                                          <p:val>
                                            <p:strVal val="1+ppt_h/2"/>
                                          </p:val>
                                        </p:tav>
                                      </p:tavLst>
                                    </p:anim>
                                    <p:set>
                                      <p:cBhvr>
                                        <p:cTn id="27" dur="1" fill="hold">
                                          <p:stCondLst>
                                            <p:cond delay="999"/>
                                          </p:stCondLst>
                                        </p:cTn>
                                        <p:tgtEl>
                                          <p:spTgt spid="38"/>
                                        </p:tgtEl>
                                        <p:attrNameLst>
                                          <p:attrName>style.visibility</p:attrName>
                                        </p:attrNameLst>
                                      </p:cBhvr>
                                      <p:to>
                                        <p:strVal val="hidden"/>
                                      </p:to>
                                    </p:set>
                                  </p:childTnLst>
                                </p:cTn>
                              </p:par>
                              <p:par>
                                <p:cTn id="28" presetID="10" presetClass="exit" presetSubtype="0" fill="hold" nodeType="withEffect">
                                  <p:stCondLst>
                                    <p:cond delay="600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xit" presetSubtype="0" fill="hold" nodeType="withEffect">
                                  <p:stCondLst>
                                    <p:cond delay="6000"/>
                                  </p:stCondLst>
                                  <p:childTnLst>
                                    <p:animEffect transition="out" filter="fade">
                                      <p:cBhvr>
                                        <p:cTn id="32" dur="500"/>
                                        <p:tgtEl>
                                          <p:spTgt spid="2050"/>
                                        </p:tgtEl>
                                      </p:cBhvr>
                                    </p:animEffect>
                                    <p:set>
                                      <p:cBhvr>
                                        <p:cTn id="33" dur="1" fill="hold">
                                          <p:stCondLst>
                                            <p:cond delay="499"/>
                                          </p:stCondLst>
                                        </p:cTn>
                                        <p:tgtEl>
                                          <p:spTgt spid="2050"/>
                                        </p:tgtEl>
                                        <p:attrNameLst>
                                          <p:attrName>style.visibility</p:attrName>
                                        </p:attrNameLst>
                                      </p:cBhvr>
                                      <p:to>
                                        <p:strVal val="hidden"/>
                                      </p:to>
                                    </p:set>
                                  </p:childTnLst>
                                </p:cTn>
                              </p:par>
                              <p:par>
                                <p:cTn id="34" presetID="10" presetClass="exit" presetSubtype="0" fill="hold" grpId="2" nodeType="withEffect">
                                  <p:stCondLst>
                                    <p:cond delay="6000"/>
                                  </p:stCondLst>
                                  <p:iterate type="lt">
                                    <p:tmPct val="0"/>
                                  </p:iterate>
                                  <p:childTnLst>
                                    <p:animEffect transition="out" filter="fade">
                                      <p:cBhvr>
                                        <p:cTn id="35" dur="500"/>
                                        <p:tgtEl>
                                          <p:spTgt spid="38"/>
                                        </p:tgtEl>
                                      </p:cBhvr>
                                    </p:animEffect>
                                    <p:set>
                                      <p:cBhvr>
                                        <p:cTn id="36" dur="1" fill="hold">
                                          <p:stCondLst>
                                            <p:cond delay="499"/>
                                          </p:stCondLst>
                                        </p:cTn>
                                        <p:tgtEl>
                                          <p:spTgt spid="38"/>
                                        </p:tgtEl>
                                        <p:attrNameLst>
                                          <p:attrName>style.visibility</p:attrName>
                                        </p:attrNameLst>
                                      </p:cBhvr>
                                      <p:to>
                                        <p:strVal val="hidden"/>
                                      </p:to>
                                    </p:set>
                                  </p:childTnLst>
                                </p:cTn>
                              </p:par>
                              <p:par>
                                <p:cTn id="37" presetID="22" presetClass="entr" presetSubtype="1" fill="hold" nodeType="withEffect">
                                  <p:stCondLst>
                                    <p:cond delay="200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par>
                                <p:cTn id="40" presetID="22" presetClass="entr" presetSubtype="8" fill="hold" grpId="0" nodeType="withEffect">
                                  <p:stCondLst>
                                    <p:cond delay="2500"/>
                                  </p:stCondLst>
                                  <p:iterate type="lt">
                                    <p:tmPct val="30000"/>
                                  </p:iterate>
                                  <p:childTnLst>
                                    <p:set>
                                      <p:cBhvr>
                                        <p:cTn id="41" dur="1" fill="hold">
                                          <p:stCondLst>
                                            <p:cond delay="0"/>
                                          </p:stCondLst>
                                        </p:cTn>
                                        <p:tgtEl>
                                          <p:spTgt spid="50"/>
                                        </p:tgtEl>
                                        <p:attrNameLst>
                                          <p:attrName>style.visibility</p:attrName>
                                        </p:attrNameLst>
                                      </p:cBhvr>
                                      <p:to>
                                        <p:strVal val="visible"/>
                                      </p:to>
                                    </p:set>
                                    <p:animEffect transition="in" filter="wipe(left)">
                                      <p:cBhvr>
                                        <p:cTn id="42" dur="200"/>
                                        <p:tgtEl>
                                          <p:spTgt spid="50"/>
                                        </p:tgtEl>
                                      </p:cBhvr>
                                    </p:animEffect>
                                  </p:childTnLst>
                                </p:cTn>
                              </p:par>
                              <p:par>
                                <p:cTn id="43" presetID="36" presetClass="emph" presetSubtype="0" fill="hold" grpId="1" nodeType="withEffect">
                                  <p:stCondLst>
                                    <p:cond delay="2500"/>
                                  </p:stCondLst>
                                  <p:iterate type="lt">
                                    <p:tmPct val="30000"/>
                                  </p:iterate>
                                  <p:childTnLst>
                                    <p:animScale>
                                      <p:cBhvr>
                                        <p:cTn id="44" dur="100" autoRev="1" fill="hold">
                                          <p:stCondLst>
                                            <p:cond delay="0"/>
                                          </p:stCondLst>
                                        </p:cTn>
                                        <p:tgtEl>
                                          <p:spTgt spid="50"/>
                                        </p:tgtEl>
                                      </p:cBhvr>
                                      <p:to x="80000" y="100000"/>
                                    </p:animScale>
                                    <p:anim by="(#ppt_w*0.10)" calcmode="lin" valueType="num">
                                      <p:cBhvr>
                                        <p:cTn id="45" dur="100" autoRev="1" fill="hold">
                                          <p:stCondLst>
                                            <p:cond delay="0"/>
                                          </p:stCondLst>
                                        </p:cTn>
                                        <p:tgtEl>
                                          <p:spTgt spid="50"/>
                                        </p:tgtEl>
                                        <p:attrNameLst>
                                          <p:attrName>ppt_x</p:attrName>
                                        </p:attrNameLst>
                                      </p:cBhvr>
                                    </p:anim>
                                    <p:anim by="(-#ppt_w*0.10)" calcmode="lin" valueType="num">
                                      <p:cBhvr>
                                        <p:cTn id="46" dur="100" autoRev="1" fill="hold">
                                          <p:stCondLst>
                                            <p:cond delay="0"/>
                                          </p:stCondLst>
                                        </p:cTn>
                                        <p:tgtEl>
                                          <p:spTgt spid="50"/>
                                        </p:tgtEl>
                                        <p:attrNameLst>
                                          <p:attrName>ppt_y</p:attrName>
                                        </p:attrNameLst>
                                      </p:cBhvr>
                                    </p:anim>
                                    <p:animRot by="-480000">
                                      <p:cBhvr>
                                        <p:cTn id="47" dur="100" autoRev="1" fill="hold">
                                          <p:stCondLst>
                                            <p:cond delay="0"/>
                                          </p:stCondLst>
                                        </p:cTn>
                                        <p:tgtEl>
                                          <p:spTgt spid="50"/>
                                        </p:tgtEl>
                                        <p:attrNameLst>
                                          <p:attrName>r</p:attrName>
                                        </p:attrNameLst>
                                      </p:cBhvr>
                                    </p:animRot>
                                  </p:childTnLst>
                                </p:cTn>
                              </p:par>
                              <p:par>
                                <p:cTn id="48" presetID="10" presetClass="entr" presetSubtype="0" repeatCount="indefinite" fill="hold" grpId="0" nodeType="withEffect">
                                  <p:stCondLst>
                                    <p:cond delay="1000"/>
                                  </p:stCondLst>
                                  <p:iterate type="lt">
                                    <p:tmPct val="10000"/>
                                  </p:iterate>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childTnLst>
                                </p:cTn>
                              </p:par>
                              <p:par>
                                <p:cTn id="51" presetID="2" presetClass="exit" presetSubtype="4" fill="hold" grpId="1" nodeType="withEffect">
                                  <p:stCondLst>
                                    <p:cond delay="6000"/>
                                  </p:stCondLst>
                                  <p:iterate type="lt">
                                    <p:tmPct val="0"/>
                                  </p:iterate>
                                  <p:childTnLst>
                                    <p:anim calcmode="lin" valueType="num">
                                      <p:cBhvr additive="base">
                                        <p:cTn id="52" dur="1000"/>
                                        <p:tgtEl>
                                          <p:spTgt spid="15"/>
                                        </p:tgtEl>
                                        <p:attrNameLst>
                                          <p:attrName>ppt_x</p:attrName>
                                        </p:attrNameLst>
                                      </p:cBhvr>
                                      <p:tavLst>
                                        <p:tav tm="0">
                                          <p:val>
                                            <p:strVal val="ppt_x"/>
                                          </p:val>
                                        </p:tav>
                                        <p:tav tm="100000">
                                          <p:val>
                                            <p:strVal val="ppt_x"/>
                                          </p:val>
                                        </p:tav>
                                      </p:tavLst>
                                    </p:anim>
                                    <p:anim calcmode="lin" valueType="num">
                                      <p:cBhvr additive="base">
                                        <p:cTn id="53" dur="1000"/>
                                        <p:tgtEl>
                                          <p:spTgt spid="15"/>
                                        </p:tgtEl>
                                        <p:attrNameLst>
                                          <p:attrName>ppt_y</p:attrName>
                                        </p:attrNameLst>
                                      </p:cBhvr>
                                      <p:tavLst>
                                        <p:tav tm="0">
                                          <p:val>
                                            <p:strVal val="ppt_y"/>
                                          </p:val>
                                        </p:tav>
                                        <p:tav tm="100000">
                                          <p:val>
                                            <p:strVal val="1+ppt_h/2"/>
                                          </p:val>
                                        </p:tav>
                                      </p:tavLst>
                                    </p:anim>
                                    <p:set>
                                      <p:cBhvr>
                                        <p:cTn id="54" dur="1" fill="hold">
                                          <p:stCondLst>
                                            <p:cond delay="999"/>
                                          </p:stCondLst>
                                        </p:cTn>
                                        <p:tgtEl>
                                          <p:spTgt spid="15"/>
                                        </p:tgtEl>
                                        <p:attrNameLst>
                                          <p:attrName>style.visibility</p:attrName>
                                        </p:attrNameLst>
                                      </p:cBhvr>
                                      <p:to>
                                        <p:strVal val="hidden"/>
                                      </p:to>
                                    </p:set>
                                  </p:childTnLst>
                                </p:cTn>
                              </p:par>
                              <p:par>
                                <p:cTn id="55" presetID="10" presetClass="exit" presetSubtype="0" fill="hold" grpId="2" nodeType="withEffect">
                                  <p:stCondLst>
                                    <p:cond delay="6000"/>
                                  </p:stCondLst>
                                  <p:iterate type="lt">
                                    <p:tmPct val="0"/>
                                  </p:iterate>
                                  <p:childTnLst>
                                    <p:animEffect transition="out" filter="fade">
                                      <p:cBhvr>
                                        <p:cTn id="56" dur="500"/>
                                        <p:tgtEl>
                                          <p:spTgt spid="15"/>
                                        </p:tgtEl>
                                      </p:cBhvr>
                                    </p:animEffect>
                                    <p:set>
                                      <p:cBhvr>
                                        <p:cTn id="5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50" grpId="0"/>
      <p:bldP spid="50" grpId="1"/>
      <p:bldP spid="15" grpId="0"/>
      <p:bldP spid="15" grpId="1"/>
      <p:bldP spid="15" grpId="2"/>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falsh"/>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ctr">
        <a:spAutoFit/>
      </a:bodyPr>
      <a:lstStyle>
        <a:defPPr>
          <a:defRPr smtClean="0">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1099</Words>
  <Application>Microsoft Office PowerPoint</Application>
  <PresentationFormat>自定义</PresentationFormat>
  <Paragraphs>77</Paragraphs>
  <Slides>15</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7" baseType="lpstr">
      <vt:lpstr>造字工房悦黑体验版纤细体</vt:lpstr>
      <vt:lpstr>微软雅黑</vt:lpstr>
      <vt:lpstr>宋体</vt:lpstr>
      <vt:lpstr>Verdana</vt:lpstr>
      <vt:lpstr>Arial</vt:lpstr>
      <vt:lpstr>Calibri</vt:lpstr>
      <vt:lpstr>方正兰亭黑_GBK</vt:lpstr>
      <vt:lpstr>MStiffHei HKS UltraBold</vt:lpstr>
      <vt:lpstr>浪漫雅圆</vt:lpstr>
      <vt:lpstr>Wingdings</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曹 玉成</cp:lastModifiedBy>
  <cp:revision>136</cp:revision>
  <dcterms:created xsi:type="dcterms:W3CDTF">2014-05-15T03:15:25Z</dcterms:created>
  <dcterms:modified xsi:type="dcterms:W3CDTF">2019-03-25T04:23:30Z</dcterms:modified>
  <cp:category>锐旗设计；https://9ppt.taobao.com</cp:category>
</cp:coreProperties>
</file>