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56"/>
  </p:notesMasterIdLst>
  <p:handoutMasterIdLst>
    <p:handoutMasterId r:id="rId57"/>
  </p:handoutMasterIdLst>
  <p:sldIdLst>
    <p:sldId id="679" r:id="rId2"/>
    <p:sldId id="867" r:id="rId3"/>
    <p:sldId id="1065" r:id="rId4"/>
    <p:sldId id="1066" r:id="rId5"/>
    <p:sldId id="1067" r:id="rId6"/>
    <p:sldId id="1027" r:id="rId7"/>
    <p:sldId id="1028" r:id="rId8"/>
    <p:sldId id="1029" r:id="rId9"/>
    <p:sldId id="1068" r:id="rId10"/>
    <p:sldId id="1070" r:id="rId11"/>
    <p:sldId id="1074" r:id="rId12"/>
    <p:sldId id="1073" r:id="rId13"/>
    <p:sldId id="1034" r:id="rId14"/>
    <p:sldId id="1076" r:id="rId15"/>
    <p:sldId id="1080" r:id="rId16"/>
    <p:sldId id="1081" r:id="rId17"/>
    <p:sldId id="1082" r:id="rId18"/>
    <p:sldId id="1083" r:id="rId19"/>
    <p:sldId id="1085" r:id="rId20"/>
    <p:sldId id="1086" r:id="rId21"/>
    <p:sldId id="1087" r:id="rId22"/>
    <p:sldId id="1088" r:id="rId23"/>
    <p:sldId id="1121" r:id="rId24"/>
    <p:sldId id="1122" r:id="rId25"/>
    <p:sldId id="1091" r:id="rId26"/>
    <p:sldId id="1092" r:id="rId27"/>
    <p:sldId id="1093" r:id="rId28"/>
    <p:sldId id="1094" r:id="rId29"/>
    <p:sldId id="1123" r:id="rId30"/>
    <p:sldId id="1097" r:id="rId31"/>
    <p:sldId id="1098" r:id="rId32"/>
    <p:sldId id="1099" r:id="rId33"/>
    <p:sldId id="1124" r:id="rId34"/>
    <p:sldId id="1102" r:id="rId35"/>
    <p:sldId id="1103" r:id="rId36"/>
    <p:sldId id="1125" r:id="rId37"/>
    <p:sldId id="1126" r:id="rId38"/>
    <p:sldId id="1127" r:id="rId39"/>
    <p:sldId id="1128" r:id="rId40"/>
    <p:sldId id="1129" r:id="rId41"/>
    <p:sldId id="1130" r:id="rId42"/>
    <p:sldId id="1131" r:id="rId43"/>
    <p:sldId id="1132" r:id="rId44"/>
    <p:sldId id="1133" r:id="rId45"/>
    <p:sldId id="1134" r:id="rId46"/>
    <p:sldId id="1135" r:id="rId47"/>
    <p:sldId id="1115" r:id="rId48"/>
    <p:sldId id="1137" r:id="rId49"/>
    <p:sldId id="1136" r:id="rId50"/>
    <p:sldId id="1138" r:id="rId51"/>
    <p:sldId id="1117" r:id="rId52"/>
    <p:sldId id="1118" r:id="rId53"/>
    <p:sldId id="1119" r:id="rId54"/>
    <p:sldId id="1120" r:id="rId55"/>
  </p:sldIdLst>
  <p:sldSz cx="12192000" cy="6858000"/>
  <p:notesSz cx="9932988" cy="6800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9" autoAdjust="0"/>
    <p:restoredTop sz="94947" autoAdjust="0"/>
  </p:normalViewPr>
  <p:slideViewPr>
    <p:cSldViewPr snapToGrid="0">
      <p:cViewPr varScale="1">
        <p:scale>
          <a:sx n="84" d="100"/>
          <a:sy n="84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6395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BC00-9D31-4FA7-B348-F51BC2D6D6EC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6395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C31F3-25E4-4B5F-9C5E-2A394612F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41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6395" y="1"/>
            <a:ext cx="4304295" cy="341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2C226-8081-4B42-BAF8-D6C435A8754D}" type="datetimeFigureOut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782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299" y="3272909"/>
            <a:ext cx="7946390" cy="26778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6395" y="6459627"/>
            <a:ext cx="4304295" cy="341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B46B-A9D9-446D-9AEE-2985CDBD4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2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B46B-A9D9-446D-9AEE-2985CDBD48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3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白羊座</a:t>
            </a:r>
          </a:p>
          <a:p>
            <a:r>
              <a:rPr lang="zh-CN" altLang="en-US" smtClean="0"/>
              <a:t>金牛座</a:t>
            </a:r>
          </a:p>
          <a:p>
            <a:r>
              <a:rPr lang="zh-CN" altLang="en-US" smtClean="0"/>
              <a:t>双子座</a:t>
            </a:r>
          </a:p>
          <a:p>
            <a:r>
              <a:rPr lang="zh-CN" altLang="en-US" smtClean="0"/>
              <a:t>巨蟹座</a:t>
            </a:r>
          </a:p>
          <a:p>
            <a:r>
              <a:rPr lang="zh-CN" altLang="en-US" smtClean="0"/>
              <a:t>狮子座</a:t>
            </a:r>
          </a:p>
          <a:p>
            <a:r>
              <a:rPr lang="zh-CN" altLang="en-US" smtClean="0"/>
              <a:t>处女座</a:t>
            </a:r>
          </a:p>
          <a:p>
            <a:r>
              <a:rPr lang="zh-CN" altLang="en-US" smtClean="0"/>
              <a:t>天秤座</a:t>
            </a:r>
          </a:p>
          <a:p>
            <a:r>
              <a:rPr lang="zh-CN" altLang="en-US" smtClean="0"/>
              <a:t>天蝎座</a:t>
            </a:r>
          </a:p>
          <a:p>
            <a:r>
              <a:rPr lang="zh-CN" altLang="en-US" smtClean="0"/>
              <a:t>射手座</a:t>
            </a:r>
          </a:p>
          <a:p>
            <a:r>
              <a:rPr lang="zh-CN" altLang="en-US" smtClean="0"/>
              <a:t>魔羯座</a:t>
            </a:r>
          </a:p>
          <a:p>
            <a:r>
              <a:rPr lang="zh-CN" altLang="en-US" smtClean="0"/>
              <a:t>水瓶座</a:t>
            </a:r>
          </a:p>
          <a:p>
            <a:r>
              <a:rPr lang="zh-CN" altLang="en-US" smtClean="0"/>
              <a:t>双鱼座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65A4BB-10AE-48C8-BC5E-4F21CF47531C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1192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B3376-C900-482E-A899-433F53FD0DFB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141C-D6C7-4793-811C-D653CC39296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1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BF8-136E-4251-AB94-81E3C65211B5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0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B40A-A98E-4DD6-B4FB-E4E3E1245471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10" name="直线连接符 8"/>
          <p:cNvCxnSpPr/>
          <p:nvPr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16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A9E6-B273-4B8C-9551-9003DD0BFB6D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192224"/>
            <a:ext cx="8908774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221" y="160411"/>
            <a:ext cx="1438275" cy="1438275"/>
          </a:xfrm>
          <a:prstGeom prst="rect">
            <a:avLst/>
          </a:prstGeom>
        </p:spPr>
      </p:pic>
      <p:cxnSp>
        <p:nvCxnSpPr>
          <p:cNvPr id="10" name="直线连接符 8"/>
          <p:cNvCxnSpPr/>
          <p:nvPr userDrawn="1"/>
        </p:nvCxnSpPr>
        <p:spPr>
          <a:xfrm>
            <a:off x="838200" y="1469182"/>
            <a:ext cx="99769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五边形 10"/>
          <p:cNvSpPr/>
          <p:nvPr userDrawn="1"/>
        </p:nvSpPr>
        <p:spPr>
          <a:xfrm rot="5400000">
            <a:off x="449752" y="1591666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36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4293"/>
            <a:ext cx="7912395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4496"/>
            <a:ext cx="10515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线连接符 8"/>
          <p:cNvCxnSpPr/>
          <p:nvPr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五边形 11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5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64882"/>
            <a:ext cx="10515600" cy="2826672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9CE-5ED9-418B-BE79-9A22F248737F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线连接符 8"/>
          <p:cNvCxnSpPr/>
          <p:nvPr userDrawn="1"/>
        </p:nvCxnSpPr>
        <p:spPr>
          <a:xfrm>
            <a:off x="801975" y="4446613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五边形 15"/>
          <p:cNvSpPr/>
          <p:nvPr userDrawn="1"/>
        </p:nvSpPr>
        <p:spPr>
          <a:xfrm rot="5400000">
            <a:off x="401297" y="455870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5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444496"/>
            <a:ext cx="5181600" cy="4732467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B41B-6A88-4A3C-9234-65AB5F077EC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1" y="324293"/>
            <a:ext cx="8114414" cy="839972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17" name="直线连接符 8"/>
          <p:cNvCxnSpPr/>
          <p:nvPr userDrawn="1"/>
        </p:nvCxnSpPr>
        <p:spPr>
          <a:xfrm>
            <a:off x="838200" y="1277797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五边形 19"/>
          <p:cNvSpPr/>
          <p:nvPr userDrawn="1"/>
        </p:nvSpPr>
        <p:spPr>
          <a:xfrm rot="5400000">
            <a:off x="437522" y="1400834"/>
            <a:ext cx="550824" cy="250531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88128"/>
            <a:ext cx="2700950" cy="9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9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35B9-A4AD-49F5-B8AA-38170ADB59D5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61E3-8549-4D93-8215-993B0257D01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3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506-F0BB-4586-90ED-E05A37EA3BF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4B1F-A0D9-45E4-B33E-37786987F3D2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0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E700-7A6F-4265-95F3-0B1DEFFA59A8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74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2593-0935-4FFD-8D5B-DB31C1834F9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2033-42AB-40B5-815B-95A960AA4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4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7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7485" y="3454401"/>
            <a:ext cx="10668000" cy="1142574"/>
          </a:xfrm>
        </p:spPr>
        <p:txBody>
          <a:bodyPr>
            <a:normAutofit/>
          </a:bodyPr>
          <a:lstStyle/>
          <a:p>
            <a:r>
              <a:rPr lang="zh-CN" altLang="en-US" sz="5400" b="1" dirty="0" smtClean="0"/>
              <a:t>第</a:t>
            </a:r>
            <a:r>
              <a:rPr lang="en-US" altLang="zh-CN" sz="5400" b="1" dirty="0" smtClean="0"/>
              <a:t>6</a:t>
            </a:r>
            <a:r>
              <a:rPr lang="zh-CN" altLang="en-US" sz="5400" b="1" dirty="0" smtClean="0"/>
              <a:t>章 函数</a:t>
            </a:r>
            <a:endParaRPr lang="zh-CN" altLang="en-US" sz="5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5" y="976512"/>
            <a:ext cx="4764719" cy="16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4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+</a:t>
            </a:r>
            <a:r>
              <a:rPr lang="zh-CN" altLang="en-US" dirty="0" smtClean="0"/>
              <a:t>文件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10-4】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每次循环读取文件的一行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379" y="2358128"/>
            <a:ext cx="3998335" cy="341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2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处理每行内容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10-6】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去除</a:t>
            </a:r>
            <a:r>
              <a:rPr lang="zh-CN" altLang="en-US" dirty="0"/>
              <a:t>每</a:t>
            </a:r>
            <a:r>
              <a:rPr lang="zh-CN" altLang="en-US" dirty="0" smtClean="0"/>
              <a:t>行首尾的空格</a:t>
            </a:r>
            <a:r>
              <a:rPr lang="en-US" altLang="zh-CN" dirty="0" smtClean="0"/>
              <a:t>/</a:t>
            </a:r>
            <a:r>
              <a:rPr lang="zh-CN" altLang="en-US" dirty="0" smtClean="0"/>
              <a:t>换行符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&gt;.strip()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str</a:t>
            </a:r>
            <a:r>
              <a:rPr lang="en-US" altLang="zh-CN" dirty="0" smtClean="0"/>
              <a:t>&gt;.</a:t>
            </a:r>
            <a:r>
              <a:rPr lang="en-US" altLang="zh-CN" dirty="0" err="1" smtClean="0"/>
              <a:t>lstrip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/>
              <a:t>&lt;</a:t>
            </a:r>
            <a:r>
              <a:rPr lang="en-US" altLang="zh-CN" dirty="0" err="1"/>
              <a:t>str</a:t>
            </a:r>
            <a:r>
              <a:rPr lang="en-US" altLang="zh-CN" dirty="0" smtClean="0"/>
              <a:t>&gt;.</a:t>
            </a:r>
            <a:r>
              <a:rPr lang="en-US" altLang="zh-CN" dirty="0" err="1" smtClean="0"/>
              <a:t>rstrip</a:t>
            </a:r>
            <a:r>
              <a:rPr lang="en-US" altLang="zh-CN" dirty="0" smtClean="0"/>
              <a:t>()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910" y="2211271"/>
            <a:ext cx="3644979" cy="342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9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处理每行内容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10-7】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根据分隔符进行分割，返回值为列表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&gt;.split(&lt;</a:t>
            </a:r>
            <a:r>
              <a:rPr lang="zh-CN" altLang="en-US" dirty="0" smtClean="0"/>
              <a:t>分隔符</a:t>
            </a:r>
            <a:r>
              <a:rPr lang="en-US" altLang="zh-CN" dirty="0" smtClean="0"/>
              <a:t>&gt;)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11" y="2701099"/>
            <a:ext cx="3970279" cy="325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2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第二步</a:t>
            </a:r>
            <a:r>
              <a:rPr lang="en-US" altLang="zh-CN" dirty="0"/>
              <a:t>+</a:t>
            </a:r>
            <a:r>
              <a:rPr lang="zh-CN" altLang="en-US" dirty="0"/>
              <a:t>：将数据写入</a:t>
            </a:r>
            <a:r>
              <a:rPr lang="zh-CN" altLang="en-US" dirty="0" smtClean="0"/>
              <a:t>文件（</a:t>
            </a:r>
            <a:r>
              <a:rPr lang="en-US" altLang="zh-CN" dirty="0" smtClean="0"/>
              <a:t>w</a:t>
            </a:r>
            <a:r>
              <a:rPr lang="zh-CN" altLang="en-US" dirty="0" smtClean="0"/>
              <a:t>操作）</a:t>
            </a: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10-9】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f.write</a:t>
            </a:r>
            <a:r>
              <a:rPr lang="en-US" altLang="zh-CN" dirty="0" smtClean="0"/>
              <a:t>(string)</a:t>
            </a:r>
          </a:p>
          <a:p>
            <a:pPr lvl="1">
              <a:defRPr/>
            </a:pPr>
            <a:r>
              <a:rPr lang="zh-CN" altLang="en-US" dirty="0" smtClean="0"/>
              <a:t>将字符串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的内容写到</a:t>
            </a:r>
            <a:r>
              <a:rPr lang="zh-CN" altLang="en-US" b="1" dirty="0" smtClean="0">
                <a:solidFill>
                  <a:srgbClr val="FF0000"/>
                </a:solidFill>
              </a:rPr>
              <a:t>新文件</a:t>
            </a:r>
            <a:r>
              <a:rPr lang="en-US" altLang="zh-CN" dirty="0" smtClean="0"/>
              <a:t>f</a:t>
            </a:r>
            <a:r>
              <a:rPr lang="zh-CN" altLang="en-US" dirty="0" smtClean="0"/>
              <a:t>对应的文件中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514600"/>
            <a:ext cx="5257800" cy="3733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72226" y="3550503"/>
            <a:ext cx="5467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write()</a:t>
            </a:r>
            <a:r>
              <a:rPr lang="zh-CN" altLang="en-US" sz="2800" dirty="0" smtClean="0"/>
              <a:t>函数写法和</a:t>
            </a:r>
            <a:r>
              <a:rPr lang="en-US" altLang="zh-CN" sz="2800" dirty="0" smtClean="0"/>
              <a:t>print()</a:t>
            </a:r>
            <a:r>
              <a:rPr lang="zh-CN" altLang="en-US" sz="2800" dirty="0" smtClean="0"/>
              <a:t>函数类似</a:t>
            </a:r>
            <a:endParaRPr lang="en-US" altLang="zh-CN" sz="2800" dirty="0" smtClean="0"/>
          </a:p>
          <a:p>
            <a:r>
              <a:rPr lang="zh-CN" altLang="en-US" sz="2800" dirty="0" smtClean="0"/>
              <a:t>区别在于</a:t>
            </a:r>
            <a:r>
              <a:rPr lang="en-US" altLang="zh-CN" sz="2800" dirty="0" smtClean="0"/>
              <a:t>write()</a:t>
            </a:r>
            <a:r>
              <a:rPr lang="zh-CN" altLang="en-US" sz="2800" dirty="0" smtClean="0"/>
              <a:t>函数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不会自动换行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5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第二步</a:t>
            </a:r>
            <a:r>
              <a:rPr lang="en-US" altLang="zh-CN" dirty="0"/>
              <a:t>+</a:t>
            </a:r>
            <a:r>
              <a:rPr lang="zh-CN" altLang="en-US" dirty="0"/>
              <a:t>：将数据写入</a:t>
            </a:r>
            <a:r>
              <a:rPr lang="zh-CN" altLang="en-US" dirty="0" smtClean="0"/>
              <a:t>文件（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操作）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10-10】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 smtClean="0"/>
              <a:t>f.write</a:t>
            </a:r>
            <a:r>
              <a:rPr lang="en-US" altLang="zh-CN" dirty="0" smtClean="0"/>
              <a:t>(string)</a:t>
            </a:r>
          </a:p>
          <a:p>
            <a:pPr lvl="1">
              <a:defRPr/>
            </a:pPr>
            <a:r>
              <a:rPr lang="zh-CN" altLang="en-US" dirty="0" smtClean="0"/>
              <a:t>将字符串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的内容</a:t>
            </a:r>
            <a:r>
              <a:rPr lang="zh-CN" altLang="en-US" b="1" dirty="0">
                <a:solidFill>
                  <a:srgbClr val="FF0000"/>
                </a:solidFill>
              </a:rPr>
              <a:t>追加</a:t>
            </a:r>
            <a:r>
              <a:rPr lang="zh-CN" altLang="en-US" b="1" dirty="0" smtClean="0">
                <a:solidFill>
                  <a:srgbClr val="FF0000"/>
                </a:solidFill>
              </a:rPr>
              <a:t>写</a:t>
            </a:r>
            <a:r>
              <a:rPr lang="zh-CN" altLang="en-US" dirty="0" smtClean="0"/>
              <a:t>到</a:t>
            </a:r>
            <a:r>
              <a:rPr lang="en-US" altLang="zh-CN" dirty="0" smtClean="0"/>
              <a:t>f</a:t>
            </a:r>
            <a:r>
              <a:rPr lang="zh-CN" altLang="en-US" dirty="0" smtClean="0"/>
              <a:t>对应的文件中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3256835"/>
            <a:ext cx="5676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6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jieba</a:t>
            </a:r>
            <a:r>
              <a:rPr lang="zh-CN" altLang="en-US" dirty="0"/>
              <a:t>库的使用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中一个重要的第三方中文分词函数库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35517"/>
              </p:ext>
            </p:extLst>
          </p:nvPr>
        </p:nvGraphicFramePr>
        <p:xfrm>
          <a:off x="2711451" y="2432780"/>
          <a:ext cx="6451599" cy="1377949"/>
        </p:xfrm>
        <a:graphic>
          <a:graphicData uri="http://schemas.openxmlformats.org/drawingml/2006/table">
            <a:tbl>
              <a:tblPr/>
              <a:tblGrid>
                <a:gridCol w="6451599">
                  <a:extLst>
                    <a:ext uri="{9D8B030D-6E8A-4147-A177-3AD203B41FA5}">
                      <a16:colId xmlns:a16="http://schemas.microsoft.com/office/drawing/2014/main" xmlns="" val="3347855543"/>
                    </a:ext>
                  </a:extLst>
                </a:gridCol>
              </a:tblGrid>
              <a:tr h="13779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&gt;&gt;&gt;import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jieba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jieba.lcut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中国是一个伟大的国家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一个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伟大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国家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']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2575228682"/>
                  </a:ext>
                </a:extLst>
              </a:tr>
            </a:tbl>
          </a:graphicData>
        </a:graphic>
      </p:graphicFrame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862139" y="3990116"/>
            <a:ext cx="8796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jieba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库是第三方库，不是安装包自带，需要通过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指令安装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4636228"/>
            <a:ext cx="6648450" cy="16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1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jieba</a:t>
            </a:r>
            <a:r>
              <a:rPr lang="zh-CN" altLang="en-US" dirty="0"/>
              <a:t>库的</a:t>
            </a:r>
            <a:r>
              <a:rPr lang="zh-CN" altLang="en-US" dirty="0" smtClean="0"/>
              <a:t>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56594"/>
              </p:ext>
            </p:extLst>
          </p:nvPr>
        </p:nvGraphicFramePr>
        <p:xfrm>
          <a:off x="1533525" y="2187669"/>
          <a:ext cx="8658225" cy="3246120"/>
        </p:xfrm>
        <a:graphic>
          <a:graphicData uri="http://schemas.openxmlformats.org/drawingml/2006/table">
            <a:tbl>
              <a:tblPr/>
              <a:tblGrid>
                <a:gridCol w="3208939">
                  <a:extLst>
                    <a:ext uri="{9D8B030D-6E8A-4147-A177-3AD203B41FA5}">
                      <a16:colId xmlns:a16="http://schemas.microsoft.com/office/drawing/2014/main" xmlns="" val="159740078"/>
                    </a:ext>
                  </a:extLst>
                </a:gridCol>
                <a:gridCol w="5449286">
                  <a:extLst>
                    <a:ext uri="{9D8B030D-6E8A-4147-A177-3AD203B41FA5}">
                      <a16:colId xmlns:a16="http://schemas.microsoft.com/office/drawing/2014/main" xmlns="" val="86471353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856278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jieba.cut(s)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精确模式，返回一个可迭代的数据类型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218751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jieba.cut(s, cut_all=True)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全模式，输出文本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中所有可能单词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723365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jieba.cut_for_search(s)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搜索引擎模式，适合搜索引擎建立索引的分词结果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748783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jieba.lcut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(s)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精确模式，返回一个列表类型，建议使用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103687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jieba.lcut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(s,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cut_all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=True)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全模式，返回一个列表类型，建议使用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617707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jieba.lcut_for_search(s)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搜索引擎模式，返回一个列表类型，建议使用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437447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jieba.add_word(w)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向分词词典中增加新词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438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22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认识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函数是一段具有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特定功能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的、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9CE-5ED9-418B-BE79-9A22F248737F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7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从一段唱歌代码开始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147" name="矩形 5"/>
          <p:cNvSpPr>
            <a:spLocks noChangeArrowheads="1"/>
          </p:cNvSpPr>
          <p:nvPr/>
        </p:nvSpPr>
        <p:spPr bwMode="auto">
          <a:xfrm>
            <a:off x="777298" y="1739699"/>
            <a:ext cx="5545138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演唱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《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简单爱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》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片段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简单爱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==begin========"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说不上为什麽 我变得很主动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若爱上一个人 什麽都会值得去做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我想大声宣布 对你依依不舍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连隔壁邻居都猜到我现在的感受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河边的风 在吹着头发飘动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牵着你的手 一阵莫名感动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我想带你 回我的外婆家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一起看着日落 一直到我们都睡着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简单爱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==end======="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800" dirty="0"/>
          </a:p>
        </p:txBody>
      </p:sp>
      <p:sp>
        <p:nvSpPr>
          <p:cNvPr id="6148" name="矩形 6"/>
          <p:cNvSpPr>
            <a:spLocks noChangeArrowheads="1"/>
          </p:cNvSpPr>
          <p:nvPr/>
        </p:nvSpPr>
        <p:spPr bwMode="auto">
          <a:xfrm>
            <a:off x="6605242" y="3019657"/>
            <a:ext cx="4572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演唱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《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稻香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》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片段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稻香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==begin========"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对这个世界如果你有太多的抱怨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跌倒了 就不敢继续往前走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为什么 人要这么的脆弱 堕落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请你打开电视看看 多少人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为生命在努力勇敢的走下去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我们是不是该知足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稻香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==end======="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673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上节回顾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66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重用代码</a:t>
            </a:r>
            <a:endParaRPr lang="zh-CN" altLang="en-US" dirty="0"/>
          </a:p>
        </p:txBody>
      </p:sp>
      <p:sp>
        <p:nvSpPr>
          <p:cNvPr id="7171" name="矩形 5"/>
          <p:cNvSpPr>
            <a:spLocks noChangeArrowheads="1"/>
          </p:cNvSpPr>
          <p:nvPr/>
        </p:nvSpPr>
        <p:spPr bwMode="auto">
          <a:xfrm>
            <a:off x="876300" y="1711989"/>
            <a:ext cx="5545138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演唱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《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简单爱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》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片段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简单爱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==begin========"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说不上为什麽 我变得很主动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若爱上一个人 什麽都会值得去做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我想大声宣布 对你依依不舍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连隔壁邻居都猜到我现在的感受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河边的风 在吹着头发飘动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牵着你的手 一阵莫名感动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我想带你 回我的外婆家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一起看着日落 一直到我们都睡着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简单爱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==end======="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800" dirty="0"/>
          </a:p>
        </p:txBody>
      </p:sp>
      <p:sp>
        <p:nvSpPr>
          <p:cNvPr id="7172" name="矩形 6"/>
          <p:cNvSpPr>
            <a:spLocks noChangeArrowheads="1"/>
          </p:cNvSpPr>
          <p:nvPr/>
        </p:nvSpPr>
        <p:spPr bwMode="auto">
          <a:xfrm>
            <a:off x="6464595" y="3418668"/>
            <a:ext cx="4572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演唱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《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稻香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》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片段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稻香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==begin========"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对这个世界如果你有太多的抱怨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跌倒了 就不敢继续往前走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为什么 人要这么的脆弱 堕落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请你打开电视看看 多少人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为生命在努力勇敢的走下去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我们是不是该知足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稻香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==end======="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1" dirty="0">
                <a:solidFill>
                  <a:srgbClr val="00AA00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800" dirty="0"/>
          </a:p>
        </p:txBody>
      </p:sp>
      <p:sp>
        <p:nvSpPr>
          <p:cNvPr id="3" name="椭圆 2"/>
          <p:cNvSpPr/>
          <p:nvPr/>
        </p:nvSpPr>
        <p:spPr>
          <a:xfrm>
            <a:off x="2729706" y="3162964"/>
            <a:ext cx="792163" cy="7921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54514" y="4652732"/>
            <a:ext cx="792162" cy="7921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319963" y="1776413"/>
            <a:ext cx="792162" cy="7921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112126" y="1776413"/>
            <a:ext cx="792163" cy="7921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04288" y="1779588"/>
            <a:ext cx="792162" cy="7921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704388" y="1771651"/>
            <a:ext cx="792162" cy="7921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7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特定功能</a:t>
            </a:r>
            <a:endParaRPr lang="zh-CN" altLang="en-US" dirty="0"/>
          </a:p>
        </p:txBody>
      </p:sp>
      <p:sp>
        <p:nvSpPr>
          <p:cNvPr id="8195" name="矩形 3"/>
          <p:cNvSpPr>
            <a:spLocks noChangeArrowheads="1"/>
          </p:cNvSpPr>
          <p:nvPr/>
        </p:nvSpPr>
        <p:spPr bwMode="auto">
          <a:xfrm>
            <a:off x="1970088" y="1700213"/>
            <a:ext cx="6858000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>
                <a:solidFill>
                  <a:srgbClr val="C0C0C0"/>
                </a:solidFill>
                <a:latin typeface="Consolas" panose="020B0609020204030204" pitchFamily="49" charset="0"/>
              </a:rPr>
              <a:t>演唱</a:t>
            </a:r>
            <a:r>
              <a:rPr lang="en-US" altLang="zh-CN" sz="1200">
                <a:solidFill>
                  <a:srgbClr val="C0C0C0"/>
                </a:solidFill>
                <a:latin typeface="Consolas" panose="020B0609020204030204" pitchFamily="49" charset="0"/>
              </a:rPr>
              <a:t>《</a:t>
            </a:r>
            <a:r>
              <a:rPr lang="zh-CN" altLang="en-US" sz="1200">
                <a:solidFill>
                  <a:srgbClr val="C0C0C0"/>
                </a:solidFill>
                <a:latin typeface="Consolas" panose="020B0609020204030204" pitchFamily="49" charset="0"/>
              </a:rPr>
              <a:t>简单爱</a:t>
            </a:r>
            <a:r>
              <a:rPr lang="en-US" altLang="zh-CN" sz="1200">
                <a:solidFill>
                  <a:srgbClr val="C0C0C0"/>
                </a:solidFill>
                <a:latin typeface="Consolas" panose="020B0609020204030204" pitchFamily="49" charset="0"/>
              </a:rPr>
              <a:t>》</a:t>
            </a:r>
            <a:r>
              <a:rPr lang="zh-CN" altLang="en-US" sz="1200">
                <a:solidFill>
                  <a:srgbClr val="C0C0C0"/>
                </a:solidFill>
                <a:latin typeface="Consolas" panose="020B0609020204030204" pitchFamily="49" charset="0"/>
              </a:rPr>
              <a:t>片段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简单爱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==begin========"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说不上为什麽 我变得很主动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若爱上一个人 什麽都会值得去做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我想大声宣布 对你依依不舍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连隔壁邻居都猜到我现在的感受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河边的风 在吹着头发飘动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牵着你的手 一阵莫名感动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我想带你 回我的外婆家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一起看着日落 一直到我们都睡着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简单爱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==end======="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200"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>
                <a:solidFill>
                  <a:srgbClr val="C0C0C0"/>
                </a:solidFill>
                <a:latin typeface="Consolas" panose="020B0609020204030204" pitchFamily="49" charset="0"/>
              </a:rPr>
              <a:t>演唱</a:t>
            </a:r>
            <a:r>
              <a:rPr lang="en-US" altLang="zh-CN" sz="1200">
                <a:solidFill>
                  <a:srgbClr val="C0C0C0"/>
                </a:solidFill>
                <a:latin typeface="Consolas" panose="020B0609020204030204" pitchFamily="49" charset="0"/>
              </a:rPr>
              <a:t>《</a:t>
            </a:r>
            <a:r>
              <a:rPr lang="zh-CN" altLang="en-US" sz="1200">
                <a:solidFill>
                  <a:srgbClr val="C0C0C0"/>
                </a:solidFill>
                <a:latin typeface="Consolas" panose="020B0609020204030204" pitchFamily="49" charset="0"/>
              </a:rPr>
              <a:t>稻香</a:t>
            </a:r>
            <a:r>
              <a:rPr lang="en-US" altLang="zh-CN" sz="1200">
                <a:solidFill>
                  <a:srgbClr val="C0C0C0"/>
                </a:solidFill>
                <a:latin typeface="Consolas" panose="020B0609020204030204" pitchFamily="49" charset="0"/>
              </a:rPr>
              <a:t>》</a:t>
            </a:r>
            <a:r>
              <a:rPr lang="zh-CN" altLang="en-US" sz="1200">
                <a:solidFill>
                  <a:srgbClr val="C0C0C0"/>
                </a:solidFill>
                <a:latin typeface="Consolas" panose="020B0609020204030204" pitchFamily="49" charset="0"/>
              </a:rPr>
              <a:t>片段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稻香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==begin========"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对这个世界如果你有太多的抱怨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跌倒了 就不敢继续往前走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为什么 人要这么的脆弱 堕落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请你打开电视看看 多少人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为生命在努力勇敢的走下去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我们是不是该知足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稻香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==end======="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200"/>
          </a:p>
        </p:txBody>
      </p:sp>
      <p:sp>
        <p:nvSpPr>
          <p:cNvPr id="5" name="椭圆 4"/>
          <p:cNvSpPr/>
          <p:nvPr/>
        </p:nvSpPr>
        <p:spPr>
          <a:xfrm>
            <a:off x="3143251" y="3659188"/>
            <a:ext cx="792163" cy="7921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197" name="矩形 5"/>
          <p:cNvSpPr>
            <a:spLocks noChangeArrowheads="1"/>
          </p:cNvSpPr>
          <p:nvPr/>
        </p:nvSpPr>
        <p:spPr bwMode="auto">
          <a:xfrm>
            <a:off x="6167439" y="1341439"/>
            <a:ext cx="367347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>
                <a:solidFill>
                  <a:srgbClr val="FF0000"/>
                </a:solidFill>
                <a:latin typeface="Consolas" panose="020B0609020204030204" pitchFamily="49" charset="0"/>
              </a:rPr>
              <a:t>演唱</a:t>
            </a:r>
            <a:r>
              <a:rPr lang="en-US" altLang="zh-CN" sz="1200">
                <a:solidFill>
                  <a:srgbClr val="FF0000"/>
                </a:solidFill>
                <a:latin typeface="Consolas" panose="020B0609020204030204" pitchFamily="49" charset="0"/>
              </a:rPr>
              <a:t>《</a:t>
            </a:r>
            <a:r>
              <a:rPr lang="zh-CN" altLang="en-US" sz="1200">
                <a:solidFill>
                  <a:srgbClr val="FF0000"/>
                </a:solidFill>
                <a:latin typeface="Consolas" panose="020B0609020204030204" pitchFamily="49" charset="0"/>
              </a:rPr>
              <a:t>简单爱</a:t>
            </a:r>
            <a:r>
              <a:rPr lang="en-US" altLang="zh-CN" sz="1200">
                <a:solidFill>
                  <a:srgbClr val="FF0000"/>
                </a:solidFill>
                <a:latin typeface="Consolas" panose="020B0609020204030204" pitchFamily="49" charset="0"/>
              </a:rPr>
              <a:t>》</a:t>
            </a:r>
            <a:r>
              <a:rPr lang="zh-CN" altLang="en-US" sz="1200">
                <a:solidFill>
                  <a:srgbClr val="FF0000"/>
                </a:solidFill>
                <a:latin typeface="Consolas" panose="020B0609020204030204" pitchFamily="49" charset="0"/>
              </a:rPr>
              <a:t>片段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简单爱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==begin========"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说不上为什麽 我变得很主动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若爱上一个人 什麽都会值得去做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我想大声宣布 对你依依不舍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连隔壁邻居都猜到我现在的感受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河边的风 在吹着头发飘动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牵着你的手 一阵莫名感动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我想带你 回我的外婆家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一起看着日落 一直到我们都睡着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简单爱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==end======="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200"/>
          </a:p>
        </p:txBody>
      </p:sp>
      <p:sp>
        <p:nvSpPr>
          <p:cNvPr id="8198" name="矩形 6"/>
          <p:cNvSpPr>
            <a:spLocks noChangeArrowheads="1"/>
          </p:cNvSpPr>
          <p:nvPr/>
        </p:nvSpPr>
        <p:spPr bwMode="auto">
          <a:xfrm>
            <a:off x="6167438" y="4286251"/>
            <a:ext cx="4572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>
                <a:solidFill>
                  <a:srgbClr val="FF0000"/>
                </a:solidFill>
                <a:latin typeface="Consolas" panose="020B0609020204030204" pitchFamily="49" charset="0"/>
              </a:rPr>
              <a:t>演唱</a:t>
            </a:r>
            <a:r>
              <a:rPr lang="en-US" altLang="zh-CN" sz="1200">
                <a:solidFill>
                  <a:srgbClr val="FF0000"/>
                </a:solidFill>
                <a:latin typeface="Consolas" panose="020B0609020204030204" pitchFamily="49" charset="0"/>
              </a:rPr>
              <a:t>《</a:t>
            </a:r>
            <a:r>
              <a:rPr lang="zh-CN" altLang="en-US" sz="1200">
                <a:solidFill>
                  <a:srgbClr val="FF0000"/>
                </a:solidFill>
                <a:latin typeface="Consolas" panose="020B0609020204030204" pitchFamily="49" charset="0"/>
              </a:rPr>
              <a:t>稻香</a:t>
            </a:r>
            <a:r>
              <a:rPr lang="en-US" altLang="zh-CN" sz="1200">
                <a:solidFill>
                  <a:srgbClr val="FF0000"/>
                </a:solidFill>
                <a:latin typeface="Consolas" panose="020B0609020204030204" pitchFamily="49" charset="0"/>
              </a:rPr>
              <a:t>》</a:t>
            </a:r>
            <a:r>
              <a:rPr lang="zh-CN" altLang="en-US" sz="1200">
                <a:solidFill>
                  <a:srgbClr val="FF0000"/>
                </a:solidFill>
                <a:latin typeface="Consolas" panose="020B0609020204030204" pitchFamily="49" charset="0"/>
              </a:rPr>
              <a:t>片段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稻香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==begin========"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对这个世界如果你有太多的抱怨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跌倒了 就不敢继续往前走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为什么 人要这么的脆弱 堕落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请你打开电视看看 多少人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为生命在努力勇敢的走下去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我们是不是该知足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200" i="1">
                <a:solidFill>
                  <a:srgbClr val="00AA00"/>
                </a:solidFill>
                <a:latin typeface="Consolas" panose="020B0609020204030204" pitchFamily="49" charset="0"/>
              </a:rPr>
              <a:t>稻香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==end======="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>
                <a:solidFill>
                  <a:srgbClr val="00AA00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2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200"/>
          </a:p>
        </p:txBody>
      </p:sp>
      <p:sp>
        <p:nvSpPr>
          <p:cNvPr id="8" name="椭圆 7"/>
          <p:cNvSpPr/>
          <p:nvPr/>
        </p:nvSpPr>
        <p:spPr>
          <a:xfrm>
            <a:off x="7319963" y="2190751"/>
            <a:ext cx="792162" cy="7921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391401" y="4900614"/>
            <a:ext cx="792163" cy="7905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认识函数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调用内置库和第三方库时，都在使用函数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Math</a:t>
            </a:r>
          </a:p>
          <a:p>
            <a:pPr lvl="1">
              <a:defRPr/>
            </a:pPr>
            <a:r>
              <a:rPr lang="en-US" altLang="zh-CN" dirty="0" smtClean="0"/>
              <a:t>math.log2(10)</a:t>
            </a:r>
          </a:p>
          <a:p>
            <a:pPr lvl="1">
              <a:defRPr/>
            </a:pPr>
            <a:r>
              <a:rPr lang="en-US" altLang="zh-CN" dirty="0" err="1" smtClean="0"/>
              <a:t>math.sqrt</a:t>
            </a:r>
            <a:r>
              <a:rPr lang="en-US" altLang="zh-CN" dirty="0" smtClean="0"/>
              <a:t>(10)</a:t>
            </a:r>
          </a:p>
          <a:p>
            <a:pPr>
              <a:defRPr/>
            </a:pPr>
            <a:r>
              <a:rPr lang="en-US" altLang="zh-CN" dirty="0" smtClean="0"/>
              <a:t>Random</a:t>
            </a:r>
          </a:p>
          <a:p>
            <a:pPr lvl="1">
              <a:defRPr/>
            </a:pPr>
            <a:r>
              <a:rPr lang="en-US" altLang="zh-CN" dirty="0" err="1" smtClean="0"/>
              <a:t>random.random</a:t>
            </a:r>
            <a:r>
              <a:rPr lang="en-US" altLang="zh-CN" dirty="0" smtClean="0"/>
              <a:t>()</a:t>
            </a:r>
          </a:p>
          <a:p>
            <a:pPr lvl="1">
              <a:defRPr/>
            </a:pPr>
            <a:r>
              <a:rPr lang="en-US" altLang="zh-CN" dirty="0" err="1" smtClean="0"/>
              <a:t>random.randint</a:t>
            </a:r>
            <a:r>
              <a:rPr lang="en-US" altLang="zh-CN" dirty="0" smtClean="0"/>
              <a:t>(10)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70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函数的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19288" y="2205039"/>
            <a:ext cx="80645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304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定义一个函数使用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保留字，语法形式如下：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参数列表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):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函数体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 &lt;</a:t>
            </a:r>
            <a:r>
              <a:rPr lang="zh-CN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返回值列表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 sz="1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函数的</a:t>
            </a:r>
            <a:r>
              <a:rPr lang="zh-CN" altLang="en-US" dirty="0" smtClean="0"/>
              <a:t>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1913746" y="1887539"/>
            <a:ext cx="80645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3048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定义一个函数使用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保留字，语法形式如下：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参数列表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):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函数体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 &lt;</a:t>
            </a:r>
            <a:r>
              <a:rPr lang="zh-CN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返回值列表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 sz="1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959" y="3327401"/>
            <a:ext cx="1103313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896" y="4695826"/>
            <a:ext cx="1128712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34" y="4767264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箭头连接符 10"/>
          <p:cNvCxnSpPr>
            <a:stCxn id="8" idx="1"/>
            <a:endCxn id="10" idx="0"/>
          </p:cNvCxnSpPr>
          <p:nvPr/>
        </p:nvCxnSpPr>
        <p:spPr>
          <a:xfrm flipH="1">
            <a:off x="5682472" y="3962401"/>
            <a:ext cx="1487487" cy="8048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3"/>
            <a:endCxn id="8" idx="2"/>
          </p:cNvCxnSpPr>
          <p:nvPr/>
        </p:nvCxnSpPr>
        <p:spPr>
          <a:xfrm flipV="1">
            <a:off x="6211108" y="4595814"/>
            <a:ext cx="1511300" cy="70008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8"/>
          <p:cNvSpPr>
            <a:spLocks noChangeArrowheads="1"/>
          </p:cNvSpPr>
          <p:nvPr/>
        </p:nvSpPr>
        <p:spPr bwMode="auto">
          <a:xfrm rot="19631818">
            <a:off x="5696758" y="3927475"/>
            <a:ext cx="1460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zh-CN" sz="1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参数列表</a:t>
            </a:r>
            <a:r>
              <a:rPr lang="en-US" altLang="zh-CN" sz="1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en-US" sz="180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 rot="20087843">
            <a:off x="5644119" y="4979280"/>
            <a:ext cx="215315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zh-CN" sz="1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返回值列表</a:t>
            </a:r>
            <a:r>
              <a:rPr lang="en-US" altLang="zh-CN" sz="1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 sz="14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8" idx="3"/>
            <a:endCxn id="9" idx="0"/>
          </p:cNvCxnSpPr>
          <p:nvPr/>
        </p:nvCxnSpPr>
        <p:spPr>
          <a:xfrm>
            <a:off x="8273272" y="3962401"/>
            <a:ext cx="1501775" cy="7334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7"/>
          <p:cNvSpPr>
            <a:spLocks noChangeArrowheads="1"/>
          </p:cNvSpPr>
          <p:nvPr/>
        </p:nvSpPr>
        <p:spPr bwMode="auto">
          <a:xfrm rot="1847667">
            <a:off x="8322483" y="3914775"/>
            <a:ext cx="1462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zh-CN" sz="1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参数列表</a:t>
            </a:r>
            <a:r>
              <a:rPr lang="en-US" altLang="zh-CN" sz="1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en-US" sz="180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9" idx="3"/>
            <a:endCxn id="8" idx="2"/>
          </p:cNvCxnSpPr>
          <p:nvPr/>
        </p:nvCxnSpPr>
        <p:spPr>
          <a:xfrm flipH="1" flipV="1">
            <a:off x="7722408" y="4595813"/>
            <a:ext cx="1487488" cy="66516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21"/>
          <p:cNvSpPr>
            <a:spLocks noChangeArrowheads="1"/>
          </p:cNvSpPr>
          <p:nvPr/>
        </p:nvSpPr>
        <p:spPr bwMode="auto">
          <a:xfrm rot="1407242">
            <a:off x="7185581" y="4785605"/>
            <a:ext cx="215315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zh-CN" sz="1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返回值列表</a:t>
            </a:r>
            <a:r>
              <a:rPr lang="en-US" altLang="zh-CN" sz="18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 sz="14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42984" y="3003550"/>
            <a:ext cx="1008063" cy="249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主程序</a:t>
            </a:r>
          </a:p>
        </p:txBody>
      </p:sp>
      <p:sp>
        <p:nvSpPr>
          <p:cNvPr id="20" name="矩形 19"/>
          <p:cNvSpPr/>
          <p:nvPr/>
        </p:nvSpPr>
        <p:spPr>
          <a:xfrm>
            <a:off x="5179234" y="5872164"/>
            <a:ext cx="1008063" cy="2492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</a:t>
            </a:r>
          </a:p>
        </p:txBody>
      </p:sp>
      <p:sp>
        <p:nvSpPr>
          <p:cNvPr id="21" name="矩形 20"/>
          <p:cNvSpPr/>
          <p:nvPr/>
        </p:nvSpPr>
        <p:spPr>
          <a:xfrm>
            <a:off x="9270221" y="5927725"/>
            <a:ext cx="1008062" cy="249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13154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第一种函数：无参数，无返回值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2292" name="矩形 3"/>
          <p:cNvSpPr>
            <a:spLocks noChangeArrowheads="1"/>
          </p:cNvSpPr>
          <p:nvPr/>
        </p:nvSpPr>
        <p:spPr bwMode="auto">
          <a:xfrm>
            <a:off x="3863975" y="2420939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 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&gt;():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函数体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0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13315" name="矩形 3"/>
          <p:cNvSpPr>
            <a:spLocks noChangeArrowheads="1"/>
          </p:cNvSpPr>
          <p:nvPr/>
        </p:nvSpPr>
        <p:spPr bwMode="auto">
          <a:xfrm>
            <a:off x="1979614" y="1989138"/>
            <a:ext cx="368458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sing_jiandanai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C0C0C0"/>
                </a:solidFill>
                <a:latin typeface="Consolas" panose="020B0609020204030204" pitchFamily="49" charset="0"/>
              </a:rPr>
              <a:t>一个函数，实现演唱</a:t>
            </a:r>
            <a:r>
              <a:rPr lang="en-US" altLang="zh-CN" sz="1200" dirty="0">
                <a:solidFill>
                  <a:srgbClr val="C0C0C0"/>
                </a:solidFill>
                <a:latin typeface="Consolas" panose="020B0609020204030204" pitchFamily="49" charset="0"/>
              </a:rPr>
              <a:t>《</a:t>
            </a:r>
            <a:r>
              <a:rPr lang="zh-CN" altLang="en-US" sz="1200" dirty="0">
                <a:solidFill>
                  <a:srgbClr val="C0C0C0"/>
                </a:solidFill>
                <a:latin typeface="Consolas" panose="020B0609020204030204" pitchFamily="49" charset="0"/>
              </a:rPr>
              <a:t>简单爱</a:t>
            </a:r>
            <a:r>
              <a:rPr lang="en-US" altLang="zh-CN" sz="1200" dirty="0">
                <a:solidFill>
                  <a:srgbClr val="C0C0C0"/>
                </a:solidFill>
                <a:latin typeface="Consolas" panose="020B0609020204030204" pitchFamily="49" charset="0"/>
              </a:rPr>
              <a:t>》</a:t>
            </a:r>
            <a:r>
              <a:rPr lang="zh-CN" altLang="en-US" sz="1200" dirty="0">
                <a:solidFill>
                  <a:srgbClr val="C0C0C0"/>
                </a:solidFill>
                <a:latin typeface="Consolas" panose="020B0609020204030204" pitchFamily="49" charset="0"/>
              </a:rPr>
              <a:t>片段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简单爱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==begin========"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说不上为什麽 我变得很主动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若爱上一个人 什麽都会值得去做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我想大声宣布 对你依依不舍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连隔壁邻居都猜到我现在的感受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河边的风 在吹着头发飘动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牵着你的手 一阵莫名感动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我想带你 回我的外婆家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一起看着日落 一直到我们都睡着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简单爱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==end======="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200" dirty="0"/>
          </a:p>
        </p:txBody>
      </p:sp>
      <p:sp>
        <p:nvSpPr>
          <p:cNvPr id="13316" name="矩形 4"/>
          <p:cNvSpPr>
            <a:spLocks noChangeArrowheads="1"/>
          </p:cNvSpPr>
          <p:nvPr/>
        </p:nvSpPr>
        <p:spPr bwMode="auto">
          <a:xfrm>
            <a:off x="6024563" y="2011364"/>
            <a:ext cx="40322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sing_daoxiang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C0C0C0"/>
                </a:solidFill>
                <a:latin typeface="Consolas" panose="020B0609020204030204" pitchFamily="49" charset="0"/>
              </a:rPr>
              <a:t>一个函数，实现演唱</a:t>
            </a:r>
            <a:r>
              <a:rPr lang="en-US" altLang="zh-CN" sz="1200" dirty="0">
                <a:solidFill>
                  <a:srgbClr val="C0C0C0"/>
                </a:solidFill>
                <a:latin typeface="Consolas" panose="020B0609020204030204" pitchFamily="49" charset="0"/>
              </a:rPr>
              <a:t>《</a:t>
            </a:r>
            <a:r>
              <a:rPr lang="zh-CN" altLang="en-US" sz="1200" dirty="0">
                <a:solidFill>
                  <a:srgbClr val="C0C0C0"/>
                </a:solidFill>
                <a:latin typeface="Consolas" panose="020B0609020204030204" pitchFamily="49" charset="0"/>
              </a:rPr>
              <a:t>稻香</a:t>
            </a:r>
            <a:r>
              <a:rPr lang="en-US" altLang="zh-CN" sz="1200" dirty="0">
                <a:solidFill>
                  <a:srgbClr val="C0C0C0"/>
                </a:solidFill>
                <a:latin typeface="Consolas" panose="020B0609020204030204" pitchFamily="49" charset="0"/>
              </a:rPr>
              <a:t>》</a:t>
            </a:r>
            <a:r>
              <a:rPr lang="zh-CN" altLang="en-US" sz="1200" dirty="0">
                <a:solidFill>
                  <a:srgbClr val="C0C0C0"/>
                </a:solidFill>
                <a:latin typeface="Consolas" panose="020B0609020204030204" pitchFamily="49" charset="0"/>
              </a:rPr>
              <a:t>片段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稻香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==begin========"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对这个世界如果你有太多的抱怨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跌倒了 就不敢继续往前走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为什么 人要这么的脆弱 堕落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请你打开电视看看 多少人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为生命在努力勇敢的走下去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我们是不是该知足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"=======</a:t>
            </a:r>
            <a:r>
              <a:rPr lang="zh-CN" alt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稻香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==end======="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828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11-1】</a:t>
            </a:r>
            <a:r>
              <a:rPr lang="zh-CN" altLang="en-US" dirty="0" smtClean="0"/>
              <a:t>第一种函数调用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函数名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（）</a:t>
            </a:r>
            <a:endParaRPr lang="zh-CN" altLang="en-US" dirty="0"/>
          </a:p>
        </p:txBody>
      </p:sp>
      <p:sp>
        <p:nvSpPr>
          <p:cNvPr id="14340" name="矩形 3"/>
          <p:cNvSpPr>
            <a:spLocks noChangeArrowheads="1"/>
          </p:cNvSpPr>
          <p:nvPr/>
        </p:nvSpPr>
        <p:spPr bwMode="auto">
          <a:xfrm>
            <a:off x="2279651" y="2708276"/>
            <a:ext cx="24479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sing_jiandanai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sing_daoxiang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sing_jiandanai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sing_jiandanai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sing_jiandanai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28" y="111579"/>
            <a:ext cx="3677125" cy="667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第二种函数：有参数，无返回值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3863975" y="2420938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 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&gt;(&lt;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参数列表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&gt;):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函数体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1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生日歌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过生日时要为朋友唱生日歌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歌词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Happy birthday to you!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Happy birthday to you!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Happy birthday, dear &lt;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名字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Happy birthday to you!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75625" y="2135804"/>
            <a:ext cx="5976664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sing_happybirthday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96"/>
                </a:highlight>
                <a:latin typeface="Consolas" panose="020B0609020204030204" pitchFamily="49" charset="0"/>
              </a:rPr>
              <a:t>name):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"Happy birthday to you!"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"Happy birthday to you!"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"Happy birthday, dear {}!"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.format(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FFFF96"/>
                </a:highlight>
                <a:latin typeface="Consolas" panose="020B0609020204030204" pitchFamily="49" charset="0"/>
              </a:rPr>
              <a:t>name))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"Happy birthday to you!"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509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对文本文件和二进制文件采用统一的操作步骤，即“打开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关闭”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03" y="2653377"/>
            <a:ext cx="81724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2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函数名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（参数列表）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参数列表形式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err="1"/>
              <a:t>sing_happybirthday</a:t>
            </a:r>
            <a:r>
              <a:rPr lang="en-US" altLang="zh-CN" dirty="0"/>
              <a:t>(</a:t>
            </a:r>
            <a:r>
              <a:rPr lang="en-US" altLang="zh-CN" i="1" dirty="0"/>
              <a:t>"Jay Chou</a:t>
            </a:r>
            <a:r>
              <a:rPr lang="en-US" altLang="zh-CN" i="1" dirty="0" smtClean="0"/>
              <a:t>")</a:t>
            </a:r>
          </a:p>
          <a:p>
            <a:pPr lvl="1">
              <a:defRPr/>
            </a:pP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aa = “Jay Chou”</a:t>
            </a:r>
          </a:p>
          <a:p>
            <a:pPr lvl="2">
              <a:defRPr/>
            </a:pPr>
            <a:r>
              <a:rPr lang="en-US" altLang="zh-CN" dirty="0" err="1" smtClean="0"/>
              <a:t>sing_happybirthday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aa)</a:t>
            </a:r>
          </a:p>
          <a:p>
            <a:pPr lvl="2"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11-2】</a:t>
            </a:r>
            <a:r>
              <a:rPr lang="zh-CN" altLang="en-US" dirty="0" smtClean="0"/>
              <a:t>第二种函数调用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1923427"/>
            <a:ext cx="5948362" cy="241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7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11-3】</a:t>
            </a:r>
            <a:r>
              <a:rPr lang="zh-CN" altLang="en-US" dirty="0" smtClean="0"/>
              <a:t>两个参数示例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12" y="1606550"/>
            <a:ext cx="85248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第三种函数：无参数，有返回值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20484" name="矩形 3"/>
          <p:cNvSpPr>
            <a:spLocks noChangeArrowheads="1"/>
          </p:cNvSpPr>
          <p:nvPr/>
        </p:nvSpPr>
        <p:spPr bwMode="auto">
          <a:xfrm>
            <a:off x="3810000" y="2076451"/>
            <a:ext cx="45720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 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&gt;():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函数体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return 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返回值列表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11-4】</a:t>
            </a:r>
            <a:r>
              <a:rPr lang="zh-CN" altLang="en-US" dirty="0" smtClean="0"/>
              <a:t>第三种函数：无参数，有返回值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接收变量 </a:t>
            </a:r>
            <a:r>
              <a:rPr lang="en-US" altLang="zh-CN" dirty="0"/>
              <a:t>= </a:t>
            </a:r>
            <a:r>
              <a:rPr lang="zh-CN" altLang="en-US" dirty="0"/>
              <a:t>函数名</a:t>
            </a:r>
            <a:r>
              <a:rPr lang="en-US" altLang="zh-CN" dirty="0"/>
              <a:t>+</a:t>
            </a:r>
            <a:r>
              <a:rPr lang="zh-CN" altLang="en-US" dirty="0"/>
              <a:t>（）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334626"/>
            <a:ext cx="9444037" cy="339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3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11-5】</a:t>
            </a:r>
            <a:r>
              <a:rPr lang="zh-CN" altLang="en-US" dirty="0" smtClean="0"/>
              <a:t>多个返回值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0231"/>
            <a:ext cx="10515600" cy="374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6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第四种函数：有参数，有返回值</a:t>
            </a:r>
            <a:endParaRPr lang="zh-CN" altLang="en-US" dirty="0"/>
          </a:p>
        </p:txBody>
      </p:sp>
      <p:sp>
        <p:nvSpPr>
          <p:cNvPr id="24579" name="矩形 3"/>
          <p:cNvSpPr>
            <a:spLocks noChangeArrowheads="1"/>
          </p:cNvSpPr>
          <p:nvPr/>
        </p:nvSpPr>
        <p:spPr bwMode="auto">
          <a:xfrm>
            <a:off x="3810000" y="1628776"/>
            <a:ext cx="45720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 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&gt;(&lt;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参数列表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&gt;):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函数体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return 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返回值列表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zh-CN" sz="1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9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11-6】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输入三个数字</a:t>
            </a:r>
            <a:r>
              <a:rPr lang="en-US" altLang="zh-CN" dirty="0" err="1"/>
              <a:t>a,b,c</a:t>
            </a:r>
            <a:r>
              <a:rPr lang="zh-CN" altLang="en-US" dirty="0"/>
              <a:t>，通过</a:t>
            </a:r>
            <a:r>
              <a:rPr lang="zh-CN" altLang="en-US" b="1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判断是否能构成三角形。如果能，判断是哪种三角形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等边三角形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等腰三角形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直角三角形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普通三角形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11-6】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4587" y="324293"/>
            <a:ext cx="5532015" cy="582828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阅读带函数的代码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程序调用一个函数需要执行以下四个步骤：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）调用程序在调用处暂停执行；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）在调用时将实参复制给函数的形参；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）执行函数体语句；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）函数调用结束给出返回值，程序回到调用前的暂停处继续执行。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0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</a:t>
            </a:r>
            <a:r>
              <a:rPr lang="zh-CN" altLang="en-US" dirty="0"/>
              <a:t>调用的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2408238"/>
            <a:ext cx="8424863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51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第一步：打开文件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通过解释器内置的</a:t>
            </a:r>
            <a:r>
              <a:rPr lang="en-US" altLang="zh-CN" dirty="0"/>
              <a:t>open()</a:t>
            </a:r>
            <a:r>
              <a:rPr lang="zh-CN" altLang="en-US" dirty="0"/>
              <a:t>函数打开一个文件，并实现该文件与一个程序变量的关联，</a:t>
            </a:r>
            <a:r>
              <a:rPr lang="en-US" altLang="zh-CN" dirty="0"/>
              <a:t>open()</a:t>
            </a:r>
            <a:r>
              <a:rPr lang="zh-CN" altLang="en-US" dirty="0"/>
              <a:t>函数格式如下：</a:t>
            </a:r>
          </a:p>
          <a:p>
            <a:endParaRPr lang="zh-CN" altLang="en-US" dirty="0"/>
          </a:p>
          <a:p>
            <a:r>
              <a:rPr lang="en-US" altLang="zh-CN" dirty="0"/>
              <a:t>&lt;</a:t>
            </a:r>
            <a:r>
              <a:rPr lang="zh-CN" altLang="en-US" dirty="0"/>
              <a:t>变量名</a:t>
            </a:r>
            <a:r>
              <a:rPr lang="en-US" altLang="zh-CN" dirty="0"/>
              <a:t>&gt; = open(&lt;</a:t>
            </a:r>
            <a:r>
              <a:rPr lang="zh-CN" altLang="en-US" dirty="0"/>
              <a:t>文件地址</a:t>
            </a:r>
            <a:r>
              <a:rPr lang="en-US" altLang="zh-CN" dirty="0"/>
              <a:t>&gt;, &lt;</a:t>
            </a:r>
            <a:r>
              <a:rPr lang="zh-CN" altLang="en-US" dirty="0"/>
              <a:t>打开模式</a:t>
            </a:r>
            <a:r>
              <a:rPr lang="en-US" altLang="zh-CN" dirty="0"/>
              <a:t>&gt;,&lt;</a:t>
            </a:r>
            <a:r>
              <a:rPr lang="zh-CN" altLang="en-US" dirty="0"/>
              <a:t>编码模式</a:t>
            </a:r>
            <a:r>
              <a:rPr lang="en-US" altLang="zh-CN" dirty="0"/>
              <a:t>&gt;)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  open()</a:t>
            </a:r>
            <a:r>
              <a:rPr lang="zh-CN" altLang="en-US" dirty="0"/>
              <a:t>函数有三个重要的参数：文件地址，打开模式，编码模式。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9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函数调用的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8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2420939"/>
            <a:ext cx="830262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08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函数调用的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9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2781301"/>
            <a:ext cx="76009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13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lambda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有33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个保留字，其中一个是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，该保留字用于定义一种特殊的函数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匿名函数，又称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匿名函数并非没有名字，而是将函数名作为函数结果返回，如下：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= lambda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函数与正常函数一样，等价于下面形式：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&gt;(&lt;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&gt;):</a:t>
            </a:r>
          </a:p>
          <a:p>
            <a:pPr lvl="2">
              <a:lnSpc>
                <a:spcPct val="150000"/>
              </a:lnSpc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return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66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lambda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简单说，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lambda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函数用于定义简单的、能够在一行内表示的函数，返回一个函数类型，实例如下。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2824891"/>
            <a:ext cx="4133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4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字典排序中的</a:t>
            </a:r>
            <a:r>
              <a:rPr lang="en-US" altLang="zh-CN" dirty="0" smtClean="0"/>
              <a:t>lambda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647" y="1501775"/>
            <a:ext cx="4463555" cy="473233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86299" y="54102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86299" y="5410200"/>
            <a:ext cx="1304926" cy="295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11-7】</a:t>
            </a:r>
            <a:r>
              <a:rPr lang="zh-CN" altLang="en-US" dirty="0" smtClean="0"/>
              <a:t>带</a:t>
            </a:r>
            <a:r>
              <a:rPr lang="zh-CN" altLang="en-US" dirty="0"/>
              <a:t>默认参数的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在定义函数时，有些参数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存在默认值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189162"/>
            <a:ext cx="48006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9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11-8】</a:t>
            </a:r>
            <a:r>
              <a:rPr lang="zh-CN" altLang="en-US" dirty="0" smtClean="0"/>
              <a:t>带</a:t>
            </a:r>
            <a:r>
              <a:rPr lang="zh-CN" altLang="en-US" dirty="0"/>
              <a:t>可变数量参数的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在函数定义时，可以设计可变数量参数，通过参数前增加星号（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）实现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06" y="2665635"/>
            <a:ext cx="3786187" cy="351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2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11-9】</a:t>
            </a:r>
            <a:r>
              <a:rPr lang="zh-CN" altLang="en-US" dirty="0" smtClean="0"/>
              <a:t>星座运势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使用函数实现一个“星座今日运势”程序。实现输入“星座”，返回五大运势的得分（</a:t>
            </a:r>
            <a:r>
              <a:rPr lang="en-US" altLang="zh-CN" dirty="0" smtClean="0"/>
              <a:t>0~5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输入：星座，年，月，日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输出：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整体运势：</a:t>
            </a:r>
            <a:r>
              <a:rPr lang="en-US" altLang="zh-CN" dirty="0" smtClean="0"/>
              <a:t>{}</a:t>
            </a:r>
          </a:p>
          <a:p>
            <a:pPr lvl="1">
              <a:defRPr/>
            </a:pPr>
            <a:r>
              <a:rPr lang="zh-CN" altLang="en-US" dirty="0" smtClean="0"/>
              <a:t>爱情运势：</a:t>
            </a:r>
            <a:r>
              <a:rPr lang="en-US" altLang="zh-CN" dirty="0" smtClean="0"/>
              <a:t>{}</a:t>
            </a:r>
          </a:p>
          <a:p>
            <a:pPr lvl="1">
              <a:defRPr/>
            </a:pPr>
            <a:r>
              <a:rPr lang="zh-CN" altLang="en-US" dirty="0" smtClean="0"/>
              <a:t>事业运势：</a:t>
            </a:r>
            <a:r>
              <a:rPr lang="en-US" altLang="zh-CN" dirty="0" smtClean="0"/>
              <a:t>{}</a:t>
            </a:r>
          </a:p>
          <a:p>
            <a:pPr lvl="1">
              <a:defRPr/>
            </a:pPr>
            <a:r>
              <a:rPr lang="zh-CN" altLang="en-US" dirty="0" smtClean="0"/>
              <a:t>财富运势：</a:t>
            </a:r>
            <a:r>
              <a:rPr lang="en-US" altLang="zh-CN" dirty="0" smtClean="0"/>
              <a:t>{}</a:t>
            </a:r>
          </a:p>
          <a:p>
            <a:pPr lvl="1">
              <a:defRPr/>
            </a:pPr>
            <a:r>
              <a:rPr lang="zh-CN" altLang="en-US" dirty="0" smtClean="0"/>
              <a:t>健康运势：</a:t>
            </a:r>
            <a:r>
              <a:rPr lang="en-US" altLang="zh-CN" dirty="0" smtClean="0"/>
              <a:t>{}</a:t>
            </a:r>
          </a:p>
        </p:txBody>
      </p:sp>
      <p:pic>
        <p:nvPicPr>
          <p:cNvPr id="36868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2852739"/>
            <a:ext cx="24765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文本框 4"/>
          <p:cNvSpPr txBox="1">
            <a:spLocks noChangeArrowheads="1"/>
          </p:cNvSpPr>
          <p:nvPr/>
        </p:nvSpPr>
        <p:spPr bwMode="auto">
          <a:xfrm>
            <a:off x="6311900" y="5662613"/>
            <a:ext cx="34559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/>
              <a:t>提示：将星座，年，月，日转化为随机数的</a:t>
            </a:r>
            <a:r>
              <a:rPr lang="en-US" altLang="zh-CN" sz="1800"/>
              <a:t>seed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76326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随机函数不函数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只要</a:t>
            </a:r>
            <a:r>
              <a:rPr lang="zh-CN" altLang="en-US" b="1" dirty="0" smtClean="0"/>
              <a:t>固定</a:t>
            </a:r>
            <a:r>
              <a:rPr lang="en-US" altLang="zh-CN" b="1" dirty="0" smtClean="0"/>
              <a:t>seed()</a:t>
            </a:r>
            <a:r>
              <a:rPr lang="zh-CN" altLang="en-US" b="1" dirty="0" smtClean="0"/>
              <a:t>函数中的参数</a:t>
            </a:r>
            <a:r>
              <a:rPr lang="zh-CN" altLang="en-US" dirty="0" smtClean="0"/>
              <a:t>，随机函数的结果也固定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83" y="2145499"/>
            <a:ext cx="5372717" cy="4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2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 smtClean="0"/>
              <a:t>11-9】</a:t>
            </a:r>
            <a:r>
              <a:rPr lang="zh-CN" altLang="en-US" dirty="0" smtClean="0"/>
              <a:t>星座运势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692" y="1444625"/>
            <a:ext cx="2812615" cy="47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打开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函数提供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种基本的打开模式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，只需了解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85644"/>
              </p:ext>
            </p:extLst>
          </p:nvPr>
        </p:nvGraphicFramePr>
        <p:xfrm>
          <a:off x="1915319" y="2968567"/>
          <a:ext cx="8361362" cy="2560640"/>
        </p:xfrm>
        <a:graphic>
          <a:graphicData uri="http://schemas.openxmlformats.org/drawingml/2006/table">
            <a:tbl>
              <a:tblPr/>
              <a:tblGrid>
                <a:gridCol w="2090738">
                  <a:extLst>
                    <a:ext uri="{9D8B030D-6E8A-4147-A177-3AD203B41FA5}">
                      <a16:colId xmlns:a16="http://schemas.microsoft.com/office/drawing/2014/main" xmlns="" val="954021343"/>
                    </a:ext>
                  </a:extLst>
                </a:gridCol>
                <a:gridCol w="6270624">
                  <a:extLst>
                    <a:ext uri="{9D8B030D-6E8A-4147-A177-3AD203B41FA5}">
                      <a16:colId xmlns:a16="http://schemas.microsoft.com/office/drawing/2014/main" xmlns="" val="681201520"/>
                    </a:ext>
                  </a:extLst>
                </a:gridCol>
              </a:tblGrid>
              <a:tr h="320080">
                <a:tc>
                  <a:txBody>
                    <a:bodyPr/>
                    <a:lstStyle>
                      <a:lvl1pPr indent="1587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5875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打开模式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含义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005724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'r'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只读模式，如果文件不存在，返回异常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FileNotFoundError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，默认值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5743565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'w'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覆盖写模式，文件不存在则创建，存在则完全覆盖源文件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242869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'x'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创建写模式，文件不存在则创建，存在则返回异常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FileExistsError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1658949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'a'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追加写模式，文件不存在则创建，存在则在原文件最后追加内容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6914585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'b'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二进制文件模式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1450473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't'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文本文件模式，默认值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4667780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'+'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r/w/x/a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一同使用，在原功能基础上增加同时读写功能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7856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5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上机作业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提交本周的所有例子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以“学号</a:t>
            </a:r>
            <a:r>
              <a:rPr lang="en-US" altLang="zh-CN" dirty="0"/>
              <a:t>_</a:t>
            </a:r>
            <a:r>
              <a:rPr lang="zh-CN" altLang="en-US" dirty="0"/>
              <a:t>例</a:t>
            </a:r>
            <a:r>
              <a:rPr lang="en-US" altLang="zh-CN" dirty="0"/>
              <a:t>_</a:t>
            </a:r>
            <a:r>
              <a:rPr lang="zh-CN" altLang="en-US" dirty="0"/>
              <a:t>数字</a:t>
            </a:r>
            <a:r>
              <a:rPr lang="en-US" altLang="zh-CN" dirty="0"/>
              <a:t>_</a:t>
            </a:r>
            <a:r>
              <a:rPr lang="zh-CN" altLang="en-US" dirty="0"/>
              <a:t>数字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”</a:t>
            </a:r>
            <a:r>
              <a:rPr lang="zh-CN" altLang="en-US" dirty="0"/>
              <a:t>命名</a:t>
            </a:r>
            <a:endParaRPr lang="en-US" altLang="zh-CN" dirty="0"/>
          </a:p>
          <a:p>
            <a:r>
              <a:rPr lang="zh-CN" altLang="en-US" dirty="0"/>
              <a:t>如“</a:t>
            </a:r>
            <a:r>
              <a:rPr lang="en-US" altLang="zh-CN" dirty="0"/>
              <a:t>171100000_</a:t>
            </a:r>
            <a:r>
              <a:rPr lang="zh-CN" altLang="en-US" dirty="0"/>
              <a:t>例</a:t>
            </a:r>
            <a:r>
              <a:rPr lang="en-US" altLang="zh-CN" dirty="0" smtClean="0"/>
              <a:t>_11_2.py</a:t>
            </a:r>
            <a:r>
              <a:rPr lang="zh-CN" altLang="en-US" dirty="0"/>
              <a:t>”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30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上机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zh-CN" altLang="en-US" b="1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,</a:t>
            </a:r>
            <a:r>
              <a:rPr lang="zh-CN" altLang="en-US" dirty="0"/>
              <a:t>输入每户每年的用水量，输出总水费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2400" dirty="0"/>
              <a:t>水费计算</a:t>
            </a:r>
            <a:endParaRPr lang="en-US" altLang="zh-CN" sz="2400" dirty="0"/>
          </a:p>
          <a:p>
            <a:pPr lvl="2">
              <a:defRPr/>
            </a:pPr>
            <a:r>
              <a:rPr lang="zh-CN" altLang="en-US" sz="2000" dirty="0"/>
              <a:t>上海市市属供排水服务区域的居民用户水价同步实行阶梯水价制度：</a:t>
            </a:r>
          </a:p>
          <a:p>
            <a:pPr lvl="3">
              <a:defRPr/>
            </a:pPr>
            <a:r>
              <a:rPr lang="zh-CN" altLang="en-US" sz="1600" dirty="0"/>
              <a:t>第一阶梯水量为每户每年</a:t>
            </a:r>
            <a:r>
              <a:rPr lang="en-US" altLang="zh-CN" sz="1600" dirty="0"/>
              <a:t>0</a:t>
            </a:r>
            <a:r>
              <a:rPr lang="zh-CN" altLang="en-US" sz="1600" dirty="0"/>
              <a:t>至</a:t>
            </a:r>
            <a:r>
              <a:rPr lang="en-US" altLang="zh-CN" sz="1600" dirty="0"/>
              <a:t>220</a:t>
            </a:r>
            <a:r>
              <a:rPr lang="zh-CN" altLang="en-US" sz="1600" dirty="0"/>
              <a:t>立方米</a:t>
            </a:r>
            <a:r>
              <a:rPr lang="en-US" altLang="zh-CN" sz="1600" dirty="0"/>
              <a:t>(</a:t>
            </a:r>
            <a:r>
              <a:rPr lang="zh-CN" altLang="en-US" sz="1600" dirty="0"/>
              <a:t>含</a:t>
            </a:r>
            <a:r>
              <a:rPr lang="en-US" altLang="zh-CN" sz="1600" dirty="0"/>
              <a:t>)</a:t>
            </a:r>
            <a:r>
              <a:rPr lang="zh-CN" altLang="en-US" sz="1600" dirty="0"/>
              <a:t>，综合水价为</a:t>
            </a:r>
            <a:r>
              <a:rPr lang="en-US" altLang="zh-CN" sz="1600" dirty="0"/>
              <a:t>3.45</a:t>
            </a:r>
            <a:r>
              <a:rPr lang="zh-CN" altLang="en-US" sz="1600" dirty="0"/>
              <a:t>元</a:t>
            </a:r>
            <a:r>
              <a:rPr lang="en-US" altLang="zh-CN" sz="1600" dirty="0"/>
              <a:t>/</a:t>
            </a:r>
            <a:r>
              <a:rPr lang="zh-CN" altLang="en-US" sz="1600" dirty="0"/>
              <a:t>立方米</a:t>
            </a:r>
            <a:r>
              <a:rPr lang="en-US" altLang="zh-CN" sz="1600" dirty="0"/>
              <a:t>;</a:t>
            </a:r>
          </a:p>
          <a:p>
            <a:pPr lvl="3">
              <a:defRPr/>
            </a:pPr>
            <a:r>
              <a:rPr lang="zh-CN" altLang="en-US" sz="1600" dirty="0"/>
              <a:t>第二阶梯水量为每户每年</a:t>
            </a:r>
            <a:r>
              <a:rPr lang="en-US" altLang="zh-CN" sz="1600" dirty="0"/>
              <a:t>220</a:t>
            </a:r>
            <a:r>
              <a:rPr lang="zh-CN" altLang="en-US" sz="1600" dirty="0"/>
              <a:t>至</a:t>
            </a:r>
            <a:r>
              <a:rPr lang="en-US" altLang="zh-CN" sz="1600" dirty="0"/>
              <a:t>300</a:t>
            </a:r>
            <a:r>
              <a:rPr lang="zh-CN" altLang="en-US" sz="1600" dirty="0"/>
              <a:t>立方米</a:t>
            </a:r>
            <a:r>
              <a:rPr lang="en-US" altLang="zh-CN" sz="1600" dirty="0"/>
              <a:t>(</a:t>
            </a:r>
            <a:r>
              <a:rPr lang="zh-CN" altLang="en-US" sz="1600" dirty="0"/>
              <a:t>含</a:t>
            </a:r>
            <a:r>
              <a:rPr lang="en-US" altLang="zh-CN" sz="1600" dirty="0"/>
              <a:t>)</a:t>
            </a:r>
            <a:r>
              <a:rPr lang="zh-CN" altLang="en-US" sz="1600" dirty="0"/>
              <a:t>，综合水价为</a:t>
            </a:r>
            <a:r>
              <a:rPr lang="en-US" altLang="zh-CN" sz="1600" dirty="0"/>
              <a:t>4.83</a:t>
            </a:r>
            <a:r>
              <a:rPr lang="zh-CN" altLang="en-US" sz="1600" dirty="0"/>
              <a:t>元</a:t>
            </a:r>
            <a:r>
              <a:rPr lang="en-US" altLang="zh-CN" sz="1600" dirty="0"/>
              <a:t>/</a:t>
            </a:r>
            <a:r>
              <a:rPr lang="zh-CN" altLang="en-US" sz="1600" dirty="0"/>
              <a:t>立方米</a:t>
            </a:r>
            <a:r>
              <a:rPr lang="en-US" altLang="zh-CN" sz="1600" dirty="0"/>
              <a:t>;</a:t>
            </a:r>
          </a:p>
          <a:p>
            <a:pPr lvl="3">
              <a:defRPr/>
            </a:pPr>
            <a:r>
              <a:rPr lang="zh-CN" altLang="en-US" sz="1600" dirty="0"/>
              <a:t>第三阶梯水量为每户每年</a:t>
            </a:r>
            <a:r>
              <a:rPr lang="en-US" altLang="zh-CN" sz="1600" dirty="0"/>
              <a:t>300</a:t>
            </a:r>
            <a:r>
              <a:rPr lang="zh-CN" altLang="en-US" sz="1600" dirty="0"/>
              <a:t>立方米以上的部分，综合水价为</a:t>
            </a:r>
            <a:r>
              <a:rPr lang="en-US" altLang="zh-CN" sz="1600" dirty="0"/>
              <a:t>5.83</a:t>
            </a:r>
            <a:r>
              <a:rPr lang="zh-CN" altLang="en-US" sz="1600" dirty="0"/>
              <a:t>元</a:t>
            </a:r>
            <a:r>
              <a:rPr lang="en-US" altLang="zh-CN" sz="1600" dirty="0"/>
              <a:t>/</a:t>
            </a:r>
            <a:r>
              <a:rPr lang="zh-CN" altLang="en-US" sz="1600" dirty="0"/>
              <a:t>立方米。</a:t>
            </a:r>
            <a:endParaRPr lang="en-US" altLang="zh-CN" sz="1600" dirty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4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上机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2. </a:t>
            </a:r>
            <a:r>
              <a:rPr lang="zh-CN" altLang="en-US" dirty="0"/>
              <a:t>使用函数实现，按照</a:t>
            </a:r>
            <a:r>
              <a:rPr lang="en-US" altLang="zh-CN" dirty="0"/>
              <a:t>1</a:t>
            </a:r>
            <a:r>
              <a:rPr lang="zh-CN" altLang="en-US" dirty="0"/>
              <a:t>美元</a:t>
            </a:r>
            <a:r>
              <a:rPr lang="en-US" altLang="zh-CN" dirty="0"/>
              <a:t>=6</a:t>
            </a:r>
            <a:r>
              <a:rPr lang="zh-CN" altLang="en-US" dirty="0"/>
              <a:t>人民币汇率编写一个美元和人民币的双向兑换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设计两个函数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/>
              <a:t>RMB2Dollar</a:t>
            </a:r>
            <a:r>
              <a:rPr lang="en-US" altLang="zh-CN" dirty="0" smtClean="0"/>
              <a:t>():</a:t>
            </a:r>
            <a:r>
              <a:rPr lang="zh-CN" altLang="en-US" dirty="0" smtClean="0"/>
              <a:t>人民币转美元函数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Dollar2RMB():</a:t>
            </a:r>
            <a:r>
              <a:rPr lang="zh-CN" altLang="en-US" dirty="0" smtClean="0"/>
              <a:t>美元转人民币函数</a:t>
            </a:r>
            <a:endParaRPr lang="zh-CN" altLang="en-US" dirty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20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上机</a:t>
            </a:r>
            <a:r>
              <a:rPr lang="zh-CN" altLang="en-US" dirty="0" smtClean="0"/>
              <a:t>作业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姓名缘分。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输入：你的姓名，恋人姓名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输出：缘分情况</a:t>
            </a:r>
            <a:endParaRPr lang="zh-CN" altLang="en-US" dirty="0"/>
          </a:p>
        </p:txBody>
      </p:sp>
      <p:pic>
        <p:nvPicPr>
          <p:cNvPr id="4198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62013"/>
            <a:ext cx="3035300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81201" y="3387725"/>
          <a:ext cx="5256214" cy="255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107">
                  <a:extLst>
                    <a:ext uri="{9D8B030D-6E8A-4147-A177-3AD203B41FA5}">
                      <a16:colId xmlns:a16="http://schemas.microsoft.com/office/drawing/2014/main" xmlns="" val="8167322"/>
                    </a:ext>
                  </a:extLst>
                </a:gridCol>
                <a:gridCol w="2628107">
                  <a:extLst>
                    <a:ext uri="{9D8B030D-6E8A-4147-A177-3AD203B41FA5}">
                      <a16:colId xmlns:a16="http://schemas.microsoft.com/office/drawing/2014/main" xmlns="" val="4213894008"/>
                    </a:ext>
                  </a:extLst>
                </a:gridCol>
              </a:tblGrid>
              <a:tr h="365579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分值</a:t>
                      </a:r>
                      <a:endParaRPr lang="zh-CN" altLang="en-US" sz="1800" dirty="0"/>
                    </a:p>
                  </a:txBody>
                  <a:tcPr marL="91434" marR="91434" marT="45697" marB="4569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缘分情况</a:t>
                      </a:r>
                      <a:endParaRPr lang="zh-CN" altLang="en-US" sz="1800" dirty="0"/>
                    </a:p>
                  </a:txBody>
                  <a:tcPr marL="91434" marR="91434" marT="45697" marB="45697"/>
                </a:tc>
                <a:extLst>
                  <a:ext uri="{0D108BD9-81ED-4DB2-BD59-A6C34878D82A}">
                    <a16:rowId xmlns:a16="http://schemas.microsoft.com/office/drawing/2014/main" xmlns="" val="1498584430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[0,</a:t>
                      </a:r>
                      <a:r>
                        <a:rPr lang="en-US" altLang="zh-CN" sz="1800" baseline="0" dirty="0" smtClean="0"/>
                        <a:t> 60)</a:t>
                      </a:r>
                      <a:endParaRPr lang="zh-CN" altLang="en-US" sz="1800" dirty="0"/>
                    </a:p>
                  </a:txBody>
                  <a:tcPr marL="91434" marR="91434" marT="45697" marB="4569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自行编辑</a:t>
                      </a:r>
                      <a:endParaRPr lang="zh-CN" altLang="en-US" sz="1800" dirty="0"/>
                    </a:p>
                  </a:txBody>
                  <a:tcPr marL="91434" marR="91434" marT="45697" marB="45697"/>
                </a:tc>
                <a:extLst>
                  <a:ext uri="{0D108BD9-81ED-4DB2-BD59-A6C34878D82A}">
                    <a16:rowId xmlns:a16="http://schemas.microsoft.com/office/drawing/2014/main" xmlns="" val="3854171689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[60, 70)</a:t>
                      </a:r>
                      <a:endParaRPr lang="zh-CN" altLang="en-US" sz="1800" dirty="0"/>
                    </a:p>
                  </a:txBody>
                  <a:tcPr marL="91434" marR="91434" marT="45697" marB="456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自行编辑</a:t>
                      </a:r>
                    </a:p>
                  </a:txBody>
                  <a:tcPr marL="91434" marR="91434" marT="45697" marB="45697"/>
                </a:tc>
                <a:extLst>
                  <a:ext uri="{0D108BD9-81ED-4DB2-BD59-A6C34878D82A}">
                    <a16:rowId xmlns:a16="http://schemas.microsoft.com/office/drawing/2014/main" xmlns="" val="1377815662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[70, 80)</a:t>
                      </a:r>
                      <a:endParaRPr lang="zh-CN" altLang="en-US" sz="1800" dirty="0"/>
                    </a:p>
                  </a:txBody>
                  <a:tcPr marL="91434" marR="91434" marT="45697" marB="4569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自行编辑</a:t>
                      </a:r>
                      <a:endParaRPr lang="zh-CN" altLang="en-US" sz="1800" dirty="0"/>
                    </a:p>
                  </a:txBody>
                  <a:tcPr marL="91434" marR="91434" marT="45697" marB="45697"/>
                </a:tc>
                <a:extLst>
                  <a:ext uri="{0D108BD9-81ED-4DB2-BD59-A6C34878D82A}">
                    <a16:rowId xmlns:a16="http://schemas.microsoft.com/office/drawing/2014/main" xmlns="" val="3357953119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[80,</a:t>
                      </a:r>
                      <a:r>
                        <a:rPr lang="en-US" altLang="zh-CN" sz="1800" baseline="0" dirty="0" smtClean="0"/>
                        <a:t> 90)</a:t>
                      </a:r>
                      <a:endParaRPr lang="zh-CN" altLang="en-US" sz="1800" dirty="0"/>
                    </a:p>
                  </a:txBody>
                  <a:tcPr marL="91434" marR="91434" marT="45697" marB="4569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自行编辑</a:t>
                      </a:r>
                      <a:endParaRPr lang="zh-CN" altLang="en-US" sz="1800" dirty="0"/>
                    </a:p>
                  </a:txBody>
                  <a:tcPr marL="91434" marR="91434" marT="45697" marB="45697"/>
                </a:tc>
                <a:extLst>
                  <a:ext uri="{0D108BD9-81ED-4DB2-BD59-A6C34878D82A}">
                    <a16:rowId xmlns:a16="http://schemas.microsoft.com/office/drawing/2014/main" xmlns="" val="4102617127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[90, 100)</a:t>
                      </a:r>
                      <a:endParaRPr lang="zh-CN" altLang="en-US" sz="1800" dirty="0"/>
                    </a:p>
                  </a:txBody>
                  <a:tcPr marL="91434" marR="91434" marT="45697" marB="4569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自行编辑</a:t>
                      </a:r>
                      <a:endParaRPr lang="zh-CN" altLang="en-US" sz="1800" dirty="0"/>
                    </a:p>
                  </a:txBody>
                  <a:tcPr marL="91434" marR="91434" marT="45697" marB="45697"/>
                </a:tc>
                <a:extLst>
                  <a:ext uri="{0D108BD9-81ED-4DB2-BD59-A6C34878D82A}">
                    <a16:rowId xmlns:a16="http://schemas.microsoft.com/office/drawing/2014/main" xmlns="" val="780452041"/>
                  </a:ext>
                </a:extLst>
              </a:tr>
              <a:tr h="365579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</a:t>
                      </a:r>
                      <a:endParaRPr lang="zh-CN" altLang="en-US" sz="1800" dirty="0"/>
                    </a:p>
                  </a:txBody>
                  <a:tcPr marL="91434" marR="91434" marT="45697" marB="45697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自行编辑</a:t>
                      </a:r>
                      <a:endParaRPr lang="zh-CN" altLang="en-US" sz="1800" dirty="0"/>
                    </a:p>
                  </a:txBody>
                  <a:tcPr marL="91434" marR="91434" marT="45697" marB="45697"/>
                </a:tc>
                <a:extLst>
                  <a:ext uri="{0D108BD9-81ED-4DB2-BD59-A6C34878D82A}">
                    <a16:rowId xmlns:a16="http://schemas.microsoft.com/office/drawing/2014/main" xmlns="" val="2994846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6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缘分情况示例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7114" y="1714500"/>
            <a:ext cx="4103687" cy="3779838"/>
          </a:xfrm>
        </p:spPr>
      </p:pic>
      <p:pic>
        <p:nvPicPr>
          <p:cNvPr id="43012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14500"/>
            <a:ext cx="3887788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95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编码模式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文件中的两种重要的编码模式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ANSI</a:t>
            </a:r>
            <a:r>
              <a:rPr lang="zh-CN" altLang="en-US" dirty="0" smtClean="0"/>
              <a:t>（默认值）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UTF-8 </a:t>
            </a:r>
            <a:r>
              <a:rPr lang="zh-CN" altLang="en-US" dirty="0" smtClean="0"/>
              <a:t>（设置</a:t>
            </a:r>
            <a:r>
              <a:rPr lang="en-US" altLang="zh-CN" dirty="0" smtClean="0"/>
              <a:t>encoding=“utf-8”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3316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3429001"/>
            <a:ext cx="441325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3402013"/>
            <a:ext cx="3924300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345977" y="2061556"/>
            <a:ext cx="258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想象成不同的语言就行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07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编码模式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当文件为</a:t>
            </a:r>
            <a:r>
              <a:rPr lang="en-US" altLang="zh-CN" dirty="0" smtClean="0"/>
              <a:t>ANSI</a:t>
            </a:r>
            <a:r>
              <a:rPr lang="zh-CN" altLang="en-US" dirty="0" smtClean="0"/>
              <a:t>格式时：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当文件为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格式时：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不设置</a:t>
            </a:r>
            <a:r>
              <a:rPr lang="en-US" altLang="zh-CN" dirty="0" smtClean="0"/>
              <a:t>encoding</a:t>
            </a:r>
            <a:r>
              <a:rPr lang="zh-CN" altLang="en-US" dirty="0" smtClean="0"/>
              <a:t>参数会报错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设置</a:t>
            </a:r>
            <a:r>
              <a:rPr lang="en-US" altLang="zh-CN" dirty="0" smtClean="0"/>
              <a:t>encoding</a:t>
            </a:r>
            <a:r>
              <a:rPr lang="zh-CN" altLang="en-US" dirty="0" smtClean="0"/>
              <a:t>参数，程序正常执行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4340" name="矩形 3"/>
          <p:cNvSpPr>
            <a:spLocks noChangeArrowheads="1"/>
          </p:cNvSpPr>
          <p:nvPr/>
        </p:nvSpPr>
        <p:spPr bwMode="auto">
          <a:xfrm>
            <a:off x="4517218" y="2071428"/>
            <a:ext cx="2506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f1 = open("test1.txt",'r')</a:t>
            </a:r>
          </a:p>
        </p:txBody>
      </p:sp>
      <p:pic>
        <p:nvPicPr>
          <p:cNvPr id="1434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291" y="3597146"/>
            <a:ext cx="676275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矩形 5"/>
          <p:cNvSpPr>
            <a:spLocks noChangeArrowheads="1"/>
          </p:cNvSpPr>
          <p:nvPr/>
        </p:nvSpPr>
        <p:spPr bwMode="auto">
          <a:xfrm>
            <a:off x="4008438" y="5221288"/>
            <a:ext cx="4576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/>
              <a:t>f1 = open("test1.txt",'r',</a:t>
            </a:r>
            <a:r>
              <a:rPr lang="zh-CN" altLang="en-US" sz="1800" b="1" dirty="0">
                <a:solidFill>
                  <a:srgbClr val="FF0000"/>
                </a:solidFill>
              </a:rPr>
              <a:t>encoding = "utf-8")</a:t>
            </a:r>
          </a:p>
        </p:txBody>
      </p:sp>
    </p:spTree>
    <p:extLst>
      <p:ext uri="{BB962C8B-B14F-4D97-AF65-F5344CB8AC3E}">
        <p14:creationId xmlns:p14="http://schemas.microsoft.com/office/powerpoint/2010/main" val="403862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第三</a:t>
            </a:r>
            <a:r>
              <a:rPr lang="zh-CN" altLang="en-US" dirty="0" smtClean="0"/>
              <a:t>步：文件的关闭</a:t>
            </a:r>
            <a:endParaRPr lang="zh-CN" altLang="en-US" dirty="0"/>
          </a:p>
        </p:txBody>
      </p:sp>
      <p:sp>
        <p:nvSpPr>
          <p:cNvPr id="15363" name="矩形 3"/>
          <p:cNvSpPr>
            <a:spLocks noChangeArrowheads="1"/>
          </p:cNvSpPr>
          <p:nvPr/>
        </p:nvSpPr>
        <p:spPr bwMode="auto">
          <a:xfrm>
            <a:off x="5073124" y="2924175"/>
            <a:ext cx="204575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Calibri" panose="020F0502020204030204" pitchFamily="34" charset="0"/>
                <a:cs typeface="Times New Roman" panose="02020603050405020304" pitchFamily="18" charset="0"/>
              </a:rPr>
              <a:t>&lt;file&gt;.close()</a:t>
            </a:r>
            <a:endParaRPr lang="zh-CN" altLang="zh-CN" sz="28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5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第二步：文件的</a:t>
            </a:r>
            <a:r>
              <a:rPr lang="zh-CN" altLang="en-US" dirty="0" smtClean="0"/>
              <a:t>读取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个常用的文件内容读取方法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EB2D-479C-46B8-A930-2D0F08662AB9}" type="datetime1">
              <a:rPr lang="zh-CN" altLang="en-US" smtClean="0"/>
              <a:t>2022/3/6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语言程序设计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2033-42AB-40B5-815B-95A960AA49EA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21434"/>
              </p:ext>
            </p:extLst>
          </p:nvPr>
        </p:nvGraphicFramePr>
        <p:xfrm>
          <a:off x="1744662" y="2751802"/>
          <a:ext cx="8702675" cy="2560638"/>
        </p:xfrm>
        <a:graphic>
          <a:graphicData uri="http://schemas.openxmlformats.org/drawingml/2006/table">
            <a:tbl>
              <a:tblPr/>
              <a:tblGrid>
                <a:gridCol w="2161778">
                  <a:extLst>
                    <a:ext uri="{9D8B030D-6E8A-4147-A177-3AD203B41FA5}">
                      <a16:colId xmlns:a16="http://schemas.microsoft.com/office/drawing/2014/main" xmlns="" val="2419162970"/>
                    </a:ext>
                  </a:extLst>
                </a:gridCol>
                <a:gridCol w="6540897">
                  <a:extLst>
                    <a:ext uri="{9D8B030D-6E8A-4147-A177-3AD203B41FA5}">
                      <a16:colId xmlns:a16="http://schemas.microsoft.com/office/drawing/2014/main" xmlns="" val="3626974328"/>
                    </a:ext>
                  </a:extLst>
                </a:gridCol>
              </a:tblGrid>
              <a:tr h="365828">
                <a:tc>
                  <a:txBody>
                    <a:bodyPr/>
                    <a:lstStyle>
                      <a:lvl1pPr indent="1587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5875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方法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含义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4346859"/>
                  </a:ext>
                </a:extLst>
              </a:tr>
              <a:tr h="731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&lt;file&gt;.read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从文件中读入整个文件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内容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，返回值为一个字符串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242198"/>
                  </a:ext>
                </a:extLst>
              </a:tr>
              <a:tr h="731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&lt;file&gt;.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readline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从文件中读入一行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内容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，返回值为一个字符串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4878197"/>
                  </a:ext>
                </a:extLst>
              </a:tr>
              <a:tr h="7316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&lt;file&gt;.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readlines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从文件中读入所有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行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，返回值为一个列表，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列表中的每个元素为文件中的一行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980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kwfud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wfudan" id="{E1362BAB-E77F-4B1B-94E7-BC9791D56CCE}" vid="{D2FFA553-2E31-419E-9B16-5C1D011AFFA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19764</TotalTime>
  <Words>2964</Words>
  <Application>Microsoft Office PowerPoint</Application>
  <PresentationFormat>宽屏</PresentationFormat>
  <Paragraphs>488</Paragraphs>
  <Slides>54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等线</vt:lpstr>
      <vt:lpstr>等线 Light</vt:lpstr>
      <vt:lpstr>宋体</vt:lpstr>
      <vt:lpstr>微软雅黑</vt:lpstr>
      <vt:lpstr>Arial</vt:lpstr>
      <vt:lpstr>Calibri</vt:lpstr>
      <vt:lpstr>Consolas</vt:lpstr>
      <vt:lpstr>Courier New</vt:lpstr>
      <vt:lpstr>Times New Roman</vt:lpstr>
      <vt:lpstr>kwfudan</vt:lpstr>
      <vt:lpstr>第6章 函数</vt:lpstr>
      <vt:lpstr>上节回顾</vt:lpstr>
      <vt:lpstr>操作文件</vt:lpstr>
      <vt:lpstr>第一步：打开文件</vt:lpstr>
      <vt:lpstr>打开模式</vt:lpstr>
      <vt:lpstr>编码模式</vt:lpstr>
      <vt:lpstr>编码模式</vt:lpstr>
      <vt:lpstr>第三步：文件的关闭</vt:lpstr>
      <vt:lpstr>第二步：文件的读取</vt:lpstr>
      <vt:lpstr>for循环+文件【例10-4】</vt:lpstr>
      <vt:lpstr>处理每行内容【例10-6】</vt:lpstr>
      <vt:lpstr>处理每行内容【例10-7】</vt:lpstr>
      <vt:lpstr>第二步+：将数据写入文件（w操作）【例10-9】</vt:lpstr>
      <vt:lpstr>第二步+：将数据写入文件（a操作） 【例10-10】</vt:lpstr>
      <vt:lpstr>jieba库的使用</vt:lpstr>
      <vt:lpstr>jieba库的解析</vt:lpstr>
      <vt:lpstr>函数</vt:lpstr>
      <vt:lpstr>认识函数</vt:lpstr>
      <vt:lpstr>从一段唱歌代码开始…</vt:lpstr>
      <vt:lpstr>重用代码</vt:lpstr>
      <vt:lpstr>特定功能</vt:lpstr>
      <vt:lpstr>认识函数</vt:lpstr>
      <vt:lpstr>函数的定义</vt:lpstr>
      <vt:lpstr>函数的调用</vt:lpstr>
      <vt:lpstr>第一种函数：无参数，无返回值</vt:lpstr>
      <vt:lpstr>示例</vt:lpstr>
      <vt:lpstr>【例11-1】第一种函数调用</vt:lpstr>
      <vt:lpstr>第二种函数：有参数，无返回值</vt:lpstr>
      <vt:lpstr>例</vt:lpstr>
      <vt:lpstr>【例11-2】第二种函数调用</vt:lpstr>
      <vt:lpstr>【例11-3】两个参数示例</vt:lpstr>
      <vt:lpstr>第三种函数：无参数，有返回值</vt:lpstr>
      <vt:lpstr>【例11-4】第三种函数：无参数，有返回值</vt:lpstr>
      <vt:lpstr>【例11-5】多个返回值</vt:lpstr>
      <vt:lpstr>第四种函数：有参数，有返回值</vt:lpstr>
      <vt:lpstr>【例11-6】</vt:lpstr>
      <vt:lpstr>【例11-6】</vt:lpstr>
      <vt:lpstr>阅读带函数的代码</vt:lpstr>
      <vt:lpstr>函数调用的过程</vt:lpstr>
      <vt:lpstr>函数调用的过程</vt:lpstr>
      <vt:lpstr>函数调用的过程</vt:lpstr>
      <vt:lpstr>lambda函数</vt:lpstr>
      <vt:lpstr>lambda函数</vt:lpstr>
      <vt:lpstr>字典排序中的lambda</vt:lpstr>
      <vt:lpstr>【例11-7】带默认参数的函数</vt:lpstr>
      <vt:lpstr>【例11-8】带可变数量参数的函数</vt:lpstr>
      <vt:lpstr>【例11-9】星座运势</vt:lpstr>
      <vt:lpstr>随机函数不函数</vt:lpstr>
      <vt:lpstr>【例11-9】星座运势</vt:lpstr>
      <vt:lpstr>上机作业0</vt:lpstr>
      <vt:lpstr>上机作业1</vt:lpstr>
      <vt:lpstr>上机作业2</vt:lpstr>
      <vt:lpstr>上机作业3</vt:lpstr>
      <vt:lpstr>缘分情况示例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中文知识图谱CN-DBpedia构建的关键技术</dc:title>
  <dc:creator>Bo Xu</dc:creator>
  <cp:lastModifiedBy>maobo</cp:lastModifiedBy>
  <cp:revision>2460</cp:revision>
  <cp:lastPrinted>2017-08-24T15:00:07Z</cp:lastPrinted>
  <dcterms:created xsi:type="dcterms:W3CDTF">2017-05-30T12:07:43Z</dcterms:created>
  <dcterms:modified xsi:type="dcterms:W3CDTF">2022-03-06T07:48:27Z</dcterms:modified>
</cp:coreProperties>
</file>