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0"/>
  </p:notesMasterIdLst>
  <p:handoutMasterIdLst>
    <p:handoutMasterId r:id="rId61"/>
  </p:handoutMasterIdLst>
  <p:sldIdLst>
    <p:sldId id="679" r:id="rId2"/>
    <p:sldId id="867" r:id="rId3"/>
    <p:sldId id="1083" r:id="rId4"/>
    <p:sldId id="1140" r:id="rId5"/>
    <p:sldId id="1141" r:id="rId6"/>
    <p:sldId id="1142" r:id="rId7"/>
    <p:sldId id="1143" r:id="rId8"/>
    <p:sldId id="1144" r:id="rId9"/>
    <p:sldId id="1146" r:id="rId10"/>
    <p:sldId id="1147" r:id="rId11"/>
    <p:sldId id="1148" r:id="rId12"/>
    <p:sldId id="1149" r:id="rId13"/>
    <p:sldId id="1150" r:id="rId14"/>
    <p:sldId id="1134" r:id="rId15"/>
    <p:sldId id="1135" r:id="rId16"/>
    <p:sldId id="1151" r:id="rId17"/>
    <p:sldId id="1191" r:id="rId18"/>
    <p:sldId id="1192" r:id="rId19"/>
    <p:sldId id="1193" r:id="rId20"/>
    <p:sldId id="1153" r:id="rId21"/>
    <p:sldId id="1154" r:id="rId22"/>
    <p:sldId id="1155" r:id="rId23"/>
    <p:sldId id="1156" r:id="rId24"/>
    <p:sldId id="1159" r:id="rId25"/>
    <p:sldId id="1152" r:id="rId26"/>
    <p:sldId id="1157" r:id="rId27"/>
    <p:sldId id="1158" r:id="rId28"/>
    <p:sldId id="1160" r:id="rId29"/>
    <p:sldId id="1161" r:id="rId30"/>
    <p:sldId id="1162" r:id="rId31"/>
    <p:sldId id="1163" r:id="rId32"/>
    <p:sldId id="1164" r:id="rId33"/>
    <p:sldId id="1165" r:id="rId34"/>
    <p:sldId id="1166" r:id="rId35"/>
    <p:sldId id="1169" r:id="rId36"/>
    <p:sldId id="1167" r:id="rId37"/>
    <p:sldId id="1168" r:id="rId38"/>
    <p:sldId id="1170" r:id="rId39"/>
    <p:sldId id="1171" r:id="rId40"/>
    <p:sldId id="1172" r:id="rId41"/>
    <p:sldId id="1175" r:id="rId42"/>
    <p:sldId id="1173" r:id="rId43"/>
    <p:sldId id="1176" r:id="rId44"/>
    <p:sldId id="1174" r:id="rId45"/>
    <p:sldId id="1177" r:id="rId46"/>
    <p:sldId id="1178" r:id="rId47"/>
    <p:sldId id="1179" r:id="rId48"/>
    <p:sldId id="1180" r:id="rId49"/>
    <p:sldId id="1181" r:id="rId50"/>
    <p:sldId id="1182" r:id="rId51"/>
    <p:sldId id="1183" r:id="rId52"/>
    <p:sldId id="1184" r:id="rId53"/>
    <p:sldId id="1189" r:id="rId54"/>
    <p:sldId id="1188" r:id="rId55"/>
    <p:sldId id="1190" r:id="rId56"/>
    <p:sldId id="1185" r:id="rId57"/>
    <p:sldId id="1186" r:id="rId58"/>
    <p:sldId id="1187" r:id="rId59"/>
  </p:sldIdLst>
  <p:sldSz cx="12192000" cy="6858000"/>
  <p:notesSz cx="9932988" cy="6800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9" autoAdjust="0"/>
    <p:restoredTop sz="94947" autoAdjust="0"/>
  </p:normalViewPr>
  <p:slideViewPr>
    <p:cSldViewPr snapToGrid="0">
      <p:cViewPr varScale="1">
        <p:scale>
          <a:sx n="84" d="100"/>
          <a:sy n="84" d="100"/>
        </p:scale>
        <p:origin x="33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4295" cy="3412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6395" y="1"/>
            <a:ext cx="4304295" cy="341224"/>
          </a:xfrm>
          <a:prstGeom prst="rect">
            <a:avLst/>
          </a:prstGeom>
        </p:spPr>
        <p:txBody>
          <a:bodyPr vert="horz" lIns="91440" tIns="45720" rIns="91440" bIns="45720" rtlCol="0"/>
          <a:lstStyle>
            <a:lvl1pPr algn="r">
              <a:defRPr sz="1200"/>
            </a:lvl1pPr>
          </a:lstStyle>
          <a:p>
            <a:fld id="{07BEBC00-9D31-4FA7-B348-F51BC2D6D6EC}" type="datetimeFigureOut">
              <a:rPr lang="zh-CN" altLang="en-US" smtClean="0"/>
              <a:t>2022/3/6</a:t>
            </a:fld>
            <a:endParaRPr lang="zh-CN" altLang="en-US"/>
          </a:p>
        </p:txBody>
      </p:sp>
      <p:sp>
        <p:nvSpPr>
          <p:cNvPr id="4" name="页脚占位符 3"/>
          <p:cNvSpPr>
            <a:spLocks noGrp="1"/>
          </p:cNvSpPr>
          <p:nvPr>
            <p:ph type="ftr" sz="quarter" idx="2"/>
          </p:nvPr>
        </p:nvSpPr>
        <p:spPr>
          <a:xfrm>
            <a:off x="0" y="6459627"/>
            <a:ext cx="4304295" cy="34122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6395" y="6459627"/>
            <a:ext cx="4304295" cy="341223"/>
          </a:xfrm>
          <a:prstGeom prst="rect">
            <a:avLst/>
          </a:prstGeom>
        </p:spPr>
        <p:txBody>
          <a:bodyPr vert="horz" lIns="91440" tIns="45720" rIns="91440" bIns="45720" rtlCol="0" anchor="b"/>
          <a:lstStyle>
            <a:lvl1pPr algn="r">
              <a:defRPr sz="1200"/>
            </a:lvl1pPr>
          </a:lstStyle>
          <a:p>
            <a:fld id="{1B5C31F3-25E4-4B5F-9C5E-2A394612F53B}" type="slidenum">
              <a:rPr lang="zh-CN" altLang="en-US" smtClean="0"/>
              <a:t>‹#›</a:t>
            </a:fld>
            <a:endParaRPr lang="zh-CN" altLang="en-US"/>
          </a:p>
        </p:txBody>
      </p:sp>
    </p:spTree>
    <p:extLst>
      <p:ext uri="{BB962C8B-B14F-4D97-AF65-F5344CB8AC3E}">
        <p14:creationId xmlns:p14="http://schemas.microsoft.com/office/powerpoint/2010/main" val="3161041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4295" cy="3412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6395" y="1"/>
            <a:ext cx="4304295" cy="341224"/>
          </a:xfrm>
          <a:prstGeom prst="rect">
            <a:avLst/>
          </a:prstGeom>
        </p:spPr>
        <p:txBody>
          <a:bodyPr vert="horz" lIns="91440" tIns="45720" rIns="91440" bIns="45720" rtlCol="0"/>
          <a:lstStyle>
            <a:lvl1pPr algn="r">
              <a:defRPr sz="1200"/>
            </a:lvl1pPr>
          </a:lstStyle>
          <a:p>
            <a:fld id="{B962C226-8081-4B42-BAF8-D6C435A8754D}" type="datetimeFigureOut">
              <a:rPr lang="zh-CN" altLang="en-US" smtClean="0"/>
              <a:t>2022/3/6</a:t>
            </a:fld>
            <a:endParaRPr lang="zh-CN" altLang="en-US"/>
          </a:p>
        </p:txBody>
      </p:sp>
      <p:sp>
        <p:nvSpPr>
          <p:cNvPr id="4" name="幻灯片图像占位符 3"/>
          <p:cNvSpPr>
            <a:spLocks noGrp="1" noRot="1" noChangeAspect="1"/>
          </p:cNvSpPr>
          <p:nvPr>
            <p:ph type="sldImg" idx="2"/>
          </p:nvPr>
        </p:nvSpPr>
        <p:spPr>
          <a:xfrm>
            <a:off x="2927350" y="850900"/>
            <a:ext cx="4078288" cy="2293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299" y="3272909"/>
            <a:ext cx="7946390" cy="267783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9627"/>
            <a:ext cx="4304295" cy="34122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6395" y="6459627"/>
            <a:ext cx="4304295" cy="341223"/>
          </a:xfrm>
          <a:prstGeom prst="rect">
            <a:avLst/>
          </a:prstGeom>
        </p:spPr>
        <p:txBody>
          <a:bodyPr vert="horz" lIns="91440" tIns="45720" rIns="91440" bIns="45720" rtlCol="0" anchor="b"/>
          <a:lstStyle>
            <a:lvl1pPr algn="r">
              <a:defRPr sz="1200"/>
            </a:lvl1pPr>
          </a:lstStyle>
          <a:p>
            <a:fld id="{1925B46B-A9D9-446D-9AEE-2985CDBD4899}" type="slidenum">
              <a:rPr lang="zh-CN" altLang="en-US" smtClean="0"/>
              <a:t>‹#›</a:t>
            </a:fld>
            <a:endParaRPr lang="zh-CN" altLang="en-US"/>
          </a:p>
        </p:txBody>
      </p:sp>
    </p:spTree>
    <p:extLst>
      <p:ext uri="{BB962C8B-B14F-4D97-AF65-F5344CB8AC3E}">
        <p14:creationId xmlns:p14="http://schemas.microsoft.com/office/powerpoint/2010/main" val="317382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1925B46B-A9D9-446D-9AEE-2985CDBD4899}" type="slidenum">
              <a:rPr lang="zh-CN" altLang="en-US" smtClean="0"/>
              <a:t>1</a:t>
            </a:fld>
            <a:endParaRPr lang="zh-CN" altLang="en-US"/>
          </a:p>
        </p:txBody>
      </p:sp>
    </p:spTree>
    <p:extLst>
      <p:ext uri="{BB962C8B-B14F-4D97-AF65-F5344CB8AC3E}">
        <p14:creationId xmlns:p14="http://schemas.microsoft.com/office/powerpoint/2010/main" val="2473430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1B3376-C900-482E-A899-433F53FD0DFB}"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dirty="0"/>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7137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40141C-D6C7-4793-811C-D653CC392968}"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209381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92CBF8-136E-4251-AB94-81E3C65211B5}"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1434320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2F9B40A-A98E-4DD6-B4FB-E4E3E1245471}"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smtClean="0"/>
              <a:t>单击此处编辑母版标题样式</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221" y="160411"/>
            <a:ext cx="1438275" cy="1438275"/>
          </a:xfrm>
          <a:prstGeom prst="rect">
            <a:avLst/>
          </a:prstGeom>
        </p:spPr>
      </p:pic>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0616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39DA9E6-B273-4B8C-9551-9003DD0BFB6D}"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6221" y="160411"/>
            <a:ext cx="1438275" cy="1438275"/>
          </a:xfrm>
          <a:prstGeom prst="rect">
            <a:avLst/>
          </a:prstGeom>
        </p:spPr>
      </p:pic>
      <p:cxnSp>
        <p:nvCxnSpPr>
          <p:cNvPr id="10" name="直线连接符 8"/>
          <p:cNvCxnSpPr/>
          <p:nvPr userDrawn="1"/>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userDrawn="1"/>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7936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4293"/>
            <a:ext cx="7912395" cy="839972"/>
          </a:xfrm>
        </p:spPr>
        <p:txBody>
          <a:bodyPr>
            <a:normAutofit/>
          </a:bodyPr>
          <a:lstStyle>
            <a:lvl1pPr>
              <a:defRPr sz="4000" b="1">
                <a:solidFill>
                  <a:srgbClr val="C0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userDrawn="1"/>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2850" y="288128"/>
            <a:ext cx="2700950" cy="912301"/>
          </a:xfrm>
          <a:prstGeom prst="rect">
            <a:avLst/>
          </a:prstGeom>
        </p:spPr>
      </p:pic>
    </p:spTree>
    <p:extLst>
      <p:ext uri="{BB962C8B-B14F-4D97-AF65-F5344CB8AC3E}">
        <p14:creationId xmlns:p14="http://schemas.microsoft.com/office/powerpoint/2010/main" val="107341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3DA9E9CE-5ED9-418B-BE79-9A22F248737F}"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cxnSp>
        <p:nvCxnSpPr>
          <p:cNvPr id="12" name="直线连接符 8"/>
          <p:cNvCxnSpPr/>
          <p:nvPr userDrawn="1"/>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2850" y="288128"/>
            <a:ext cx="2700950" cy="912301"/>
          </a:xfrm>
          <a:prstGeom prst="rect">
            <a:avLst/>
          </a:prstGeom>
        </p:spPr>
      </p:pic>
    </p:spTree>
    <p:extLst>
      <p:ext uri="{BB962C8B-B14F-4D97-AF65-F5344CB8AC3E}">
        <p14:creationId xmlns:p14="http://schemas.microsoft.com/office/powerpoint/2010/main" val="891519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
        <p:nvSpPr>
          <p:cNvPr id="12" name="标题 1"/>
          <p:cNvSpPr>
            <a:spLocks noGrp="1"/>
          </p:cNvSpPr>
          <p:nvPr>
            <p:ph type="title"/>
          </p:nvPr>
        </p:nvSpPr>
        <p:spPr>
          <a:xfrm>
            <a:off x="838201" y="324293"/>
            <a:ext cx="8114414" cy="839972"/>
          </a:xfrm>
        </p:spPr>
        <p:txBody>
          <a:bodyPr>
            <a:normAutofit/>
          </a:bodyPr>
          <a:lstStyle>
            <a:lvl1pPr>
              <a:defRPr sz="4000" b="1">
                <a:solidFill>
                  <a:srgbClr val="C00000"/>
                </a:solidFill>
              </a:defRPr>
            </a:lvl1pPr>
          </a:lstStyle>
          <a:p>
            <a:r>
              <a:rPr lang="zh-CN" altLang="en-US" dirty="0" smtClean="0"/>
              <a:t>单击此处编辑母版标题样式</a:t>
            </a:r>
            <a:endParaRPr lang="zh-CN" altLang="en-US" dirty="0"/>
          </a:p>
        </p:txBody>
      </p:sp>
      <p:cxnSp>
        <p:nvCxnSpPr>
          <p:cNvPr id="17" name="直线连接符 8"/>
          <p:cNvCxnSpPr/>
          <p:nvPr userDrawn="1"/>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userDrawn="1"/>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63000" y="288128"/>
            <a:ext cx="2700950" cy="912301"/>
          </a:xfrm>
          <a:prstGeom prst="rect">
            <a:avLst/>
          </a:prstGeom>
        </p:spPr>
      </p:pic>
    </p:spTree>
    <p:extLst>
      <p:ext uri="{BB962C8B-B14F-4D97-AF65-F5344CB8AC3E}">
        <p14:creationId xmlns:p14="http://schemas.microsoft.com/office/powerpoint/2010/main" val="140459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B335B9-A4AD-49F5-B8AA-38170ADB59D5}" type="datetime1">
              <a:rPr lang="zh-CN" altLang="en-US" smtClean="0"/>
              <a:t>2022/3/6</a:t>
            </a:fld>
            <a:endParaRPr lang="zh-CN" altLang="en-US"/>
          </a:p>
        </p:txBody>
      </p:sp>
      <p:sp>
        <p:nvSpPr>
          <p:cNvPr id="8" name="页脚占位符 7"/>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9" name="灯片编号占位符 8"/>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183714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D761E3-8549-4D93-8215-993B0257D012}" type="datetime1">
              <a:rPr lang="zh-CN" altLang="en-US" smtClean="0"/>
              <a:t>2022/3/6</a:t>
            </a:fld>
            <a:endParaRPr lang="zh-CN" altLang="en-US"/>
          </a:p>
        </p:txBody>
      </p:sp>
      <p:sp>
        <p:nvSpPr>
          <p:cNvPr id="4" name="页脚占位符 3"/>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5" name="灯片编号占位符 4"/>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62013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FE2506-F0BB-4586-90ED-E05A37EA3BF8}" type="datetime1">
              <a:rPr lang="zh-CN" altLang="en-US" smtClean="0"/>
              <a:t>2022/3/6</a:t>
            </a:fld>
            <a:endParaRPr lang="zh-CN" altLang="en-US"/>
          </a:p>
        </p:txBody>
      </p:sp>
      <p:sp>
        <p:nvSpPr>
          <p:cNvPr id="3" name="页脚占位符 2"/>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4" name="灯片编号占位符 3"/>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85641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7F4B1F-A0D9-45E4-B33E-37786987F3D2}"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76840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21E700-7A6F-4265-95F3-0B1DEFFA59A8}"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07674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32593-0935-4FFD-8D5B-DB31C1834F99}" type="datetime1">
              <a:rPr lang="zh-CN" altLang="en-US" smtClean="0"/>
              <a:t>2022/3/6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11726451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7485" y="3454401"/>
            <a:ext cx="10668000" cy="1142574"/>
          </a:xfrm>
        </p:spPr>
        <p:txBody>
          <a:bodyPr>
            <a:normAutofit/>
          </a:bodyPr>
          <a:lstStyle/>
          <a:p>
            <a:r>
              <a:rPr lang="zh-CN" altLang="en-US" sz="5400" b="1" dirty="0" smtClean="0"/>
              <a:t>第</a:t>
            </a:r>
            <a:r>
              <a:rPr lang="en-US" altLang="zh-CN" sz="5400" b="1" dirty="0" smtClean="0"/>
              <a:t>7</a:t>
            </a:r>
            <a:r>
              <a:rPr lang="zh-CN" altLang="en-US" sz="5400" b="1" dirty="0" smtClean="0"/>
              <a:t>章 面向对象的程序设计</a:t>
            </a:r>
            <a:endParaRPr lang="zh-CN" altLang="en-US" sz="5400" b="1"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485" y="976512"/>
            <a:ext cx="4764719" cy="1609381"/>
          </a:xfrm>
          <a:prstGeom prst="rect">
            <a:avLst/>
          </a:prstGeom>
        </p:spPr>
      </p:pic>
    </p:spTree>
    <p:extLst>
      <p:ext uri="{BB962C8B-B14F-4D97-AF65-F5344CB8AC3E}">
        <p14:creationId xmlns:p14="http://schemas.microsoft.com/office/powerpoint/2010/main" val="43404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endParaRPr lang="zh-CN" altLang="en-US"/>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10</a:t>
            </a:fld>
            <a:endParaRPr lang="zh-CN" altLang="en-US"/>
          </a:p>
        </p:txBody>
      </p:sp>
      <p:sp>
        <p:nvSpPr>
          <p:cNvPr id="7" name="标题 6"/>
          <p:cNvSpPr>
            <a:spLocks noGrp="1"/>
          </p:cNvSpPr>
          <p:nvPr>
            <p:ph type="title"/>
          </p:nvPr>
        </p:nvSpPr>
        <p:spPr/>
        <p:txBody>
          <a:bodyPr/>
          <a:lstStyle/>
          <a:p>
            <a:r>
              <a:rPr lang="zh-CN" altLang="en-US" dirty="0" smtClean="0"/>
              <a:t>一：无返回值、无参数的定义</a:t>
            </a:r>
            <a:endParaRPr lang="zh-CN" altLang="en-US" dirty="0"/>
          </a:p>
        </p:txBody>
      </p:sp>
      <p:pic>
        <p:nvPicPr>
          <p:cNvPr id="8" name="内容占位符 7"/>
          <p:cNvPicPr>
            <a:picLocks noGrp="1" noChangeAspect="1"/>
          </p:cNvPicPr>
          <p:nvPr>
            <p:ph sz="half" idx="2"/>
          </p:nvPr>
        </p:nvPicPr>
        <p:blipFill>
          <a:blip r:embed="rId2"/>
          <a:stretch>
            <a:fillRect/>
          </a:stretch>
        </p:blipFill>
        <p:spPr>
          <a:xfrm>
            <a:off x="7458812" y="1444625"/>
            <a:ext cx="2608375" cy="4732338"/>
          </a:xfrm>
          <a:prstGeom prst="rect">
            <a:avLst/>
          </a:prstGeom>
        </p:spPr>
      </p:pic>
    </p:spTree>
    <p:extLst>
      <p:ext uri="{BB962C8B-B14F-4D97-AF65-F5344CB8AC3E}">
        <p14:creationId xmlns:p14="http://schemas.microsoft.com/office/powerpoint/2010/main" val="3871903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11</a:t>
            </a:fld>
            <a:endParaRPr lang="zh-CN" altLang="en-US"/>
          </a:p>
        </p:txBody>
      </p:sp>
      <p:sp>
        <p:nvSpPr>
          <p:cNvPr id="7" name="标题 6"/>
          <p:cNvSpPr>
            <a:spLocks noGrp="1"/>
          </p:cNvSpPr>
          <p:nvPr>
            <p:ph type="title"/>
          </p:nvPr>
        </p:nvSpPr>
        <p:spPr/>
        <p:txBody>
          <a:bodyPr/>
          <a:lstStyle/>
          <a:p>
            <a:r>
              <a:rPr lang="zh-CN" altLang="en-US" dirty="0" smtClean="0"/>
              <a:t>二：</a:t>
            </a:r>
            <a:r>
              <a:rPr lang="zh-CN" altLang="en-US" dirty="0"/>
              <a:t>无返回值</a:t>
            </a:r>
            <a:r>
              <a:rPr lang="zh-CN" altLang="en-US" dirty="0" smtClean="0"/>
              <a:t>、有参数的定义</a:t>
            </a:r>
            <a:endParaRPr lang="zh-CN" altLang="en-US" dirty="0"/>
          </a:p>
        </p:txBody>
      </p:sp>
      <p:pic>
        <p:nvPicPr>
          <p:cNvPr id="8" name="内容占位符 7"/>
          <p:cNvPicPr>
            <a:picLocks noGrp="1" noChangeAspect="1"/>
          </p:cNvPicPr>
          <p:nvPr>
            <p:ph sz="half" idx="1"/>
          </p:nvPr>
        </p:nvPicPr>
        <p:blipFill>
          <a:blip r:embed="rId2"/>
          <a:stretch>
            <a:fillRect/>
          </a:stretch>
        </p:blipFill>
        <p:spPr>
          <a:xfrm>
            <a:off x="838200" y="2760927"/>
            <a:ext cx="5181600" cy="2099733"/>
          </a:xfrm>
          <a:prstGeom prst="rect">
            <a:avLst/>
          </a:prstGeom>
        </p:spPr>
      </p:pic>
      <p:pic>
        <p:nvPicPr>
          <p:cNvPr id="9" name="内容占位符 8"/>
          <p:cNvPicPr>
            <a:picLocks noGrp="1" noChangeAspect="1"/>
          </p:cNvPicPr>
          <p:nvPr>
            <p:ph sz="half" idx="2"/>
          </p:nvPr>
        </p:nvPicPr>
        <p:blipFill>
          <a:blip r:embed="rId3"/>
          <a:stretch>
            <a:fillRect/>
          </a:stretch>
        </p:blipFill>
        <p:spPr>
          <a:xfrm>
            <a:off x="6172200" y="2652895"/>
            <a:ext cx="5181600" cy="2315798"/>
          </a:xfrm>
          <a:prstGeom prst="rect">
            <a:avLst/>
          </a:prstGeom>
        </p:spPr>
      </p:pic>
    </p:spTree>
    <p:extLst>
      <p:ext uri="{BB962C8B-B14F-4D97-AF65-F5344CB8AC3E}">
        <p14:creationId xmlns:p14="http://schemas.microsoft.com/office/powerpoint/2010/main" val="1175998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endParaRPr lang="zh-CN" altLang="en-US"/>
          </a:p>
        </p:txBody>
      </p:sp>
      <p:sp>
        <p:nvSpPr>
          <p:cNvPr id="3" name="内容占位符 2"/>
          <p:cNvSpPr>
            <a:spLocks noGrp="1"/>
          </p:cNvSpPr>
          <p:nvPr>
            <p:ph sz="half" idx="2"/>
          </p:nvPr>
        </p:nvSpPr>
        <p:spPr/>
        <p:txBody>
          <a:bodyPr/>
          <a:lstStyle/>
          <a:p>
            <a:endParaRPr lang="zh-CN" altLang="en-US"/>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12</a:t>
            </a:fld>
            <a:endParaRPr lang="zh-CN" altLang="en-US"/>
          </a:p>
        </p:txBody>
      </p:sp>
      <p:sp>
        <p:nvSpPr>
          <p:cNvPr id="7" name="标题 6"/>
          <p:cNvSpPr>
            <a:spLocks noGrp="1"/>
          </p:cNvSpPr>
          <p:nvPr>
            <p:ph type="title"/>
          </p:nvPr>
        </p:nvSpPr>
        <p:spPr/>
        <p:txBody>
          <a:bodyPr/>
          <a:lstStyle/>
          <a:p>
            <a:r>
              <a:rPr lang="zh-CN" altLang="en-US" dirty="0" smtClean="0"/>
              <a:t>三：有返回</a:t>
            </a:r>
            <a:r>
              <a:rPr lang="zh-CN" altLang="en-US" dirty="0"/>
              <a:t>值、无参数</a:t>
            </a:r>
            <a:r>
              <a:rPr lang="zh-CN" altLang="en-US" dirty="0" smtClean="0"/>
              <a:t>的定义</a:t>
            </a:r>
            <a:endParaRPr lang="zh-CN" altLang="en-US" dirty="0"/>
          </a:p>
        </p:txBody>
      </p:sp>
      <p:pic>
        <p:nvPicPr>
          <p:cNvPr id="8" name="图片 7"/>
          <p:cNvPicPr>
            <a:picLocks noChangeAspect="1"/>
          </p:cNvPicPr>
          <p:nvPr/>
        </p:nvPicPr>
        <p:blipFill>
          <a:blip r:embed="rId2"/>
          <a:stretch>
            <a:fillRect/>
          </a:stretch>
        </p:blipFill>
        <p:spPr>
          <a:xfrm>
            <a:off x="1558983" y="2196081"/>
            <a:ext cx="9444037" cy="3394661"/>
          </a:xfrm>
          <a:prstGeom prst="rect">
            <a:avLst/>
          </a:prstGeom>
        </p:spPr>
      </p:pic>
    </p:spTree>
    <p:extLst>
      <p:ext uri="{BB962C8B-B14F-4D97-AF65-F5344CB8AC3E}">
        <p14:creationId xmlns:p14="http://schemas.microsoft.com/office/powerpoint/2010/main" val="177660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p:cNvPicPr>
            <a:picLocks noGrp="1" noChangeAspect="1"/>
          </p:cNvPicPr>
          <p:nvPr>
            <p:ph sz="half" idx="1"/>
          </p:nvPr>
        </p:nvPicPr>
        <p:blipFill>
          <a:blip r:embed="rId2"/>
          <a:stretch>
            <a:fillRect/>
          </a:stretch>
        </p:blipFill>
        <p:spPr>
          <a:xfrm>
            <a:off x="1457325" y="2134394"/>
            <a:ext cx="3943350" cy="3352800"/>
          </a:xfrm>
          <a:prstGeom prst="rect">
            <a:avLst/>
          </a:prstGeom>
        </p:spPr>
      </p:pic>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13</a:t>
            </a:fld>
            <a:endParaRPr lang="zh-CN" altLang="en-US"/>
          </a:p>
        </p:txBody>
      </p:sp>
      <p:sp>
        <p:nvSpPr>
          <p:cNvPr id="7" name="标题 6"/>
          <p:cNvSpPr>
            <a:spLocks noGrp="1"/>
          </p:cNvSpPr>
          <p:nvPr>
            <p:ph type="title"/>
          </p:nvPr>
        </p:nvSpPr>
        <p:spPr/>
        <p:txBody>
          <a:bodyPr/>
          <a:lstStyle/>
          <a:p>
            <a:r>
              <a:rPr lang="zh-CN" altLang="en-US" dirty="0" smtClean="0"/>
              <a:t>四：</a:t>
            </a:r>
            <a:r>
              <a:rPr lang="zh-CN" altLang="en-US" dirty="0"/>
              <a:t>有返回值</a:t>
            </a:r>
            <a:r>
              <a:rPr lang="zh-CN" altLang="en-US" dirty="0" smtClean="0"/>
              <a:t>、有参数的定义</a:t>
            </a:r>
            <a:endParaRPr lang="zh-CN" altLang="en-US" dirty="0"/>
          </a:p>
        </p:txBody>
      </p:sp>
      <p:pic>
        <p:nvPicPr>
          <p:cNvPr id="9" name="内容占位符 6"/>
          <p:cNvPicPr>
            <a:picLocks noGrp="1" noChangeAspect="1"/>
          </p:cNvPicPr>
          <p:nvPr>
            <p:ph sz="half" idx="2"/>
          </p:nvPr>
        </p:nvPicPr>
        <p:blipFill>
          <a:blip r:embed="rId3"/>
          <a:stretch>
            <a:fillRect/>
          </a:stretch>
        </p:blipFill>
        <p:spPr>
          <a:xfrm>
            <a:off x="6517110" y="1444625"/>
            <a:ext cx="4491780" cy="4732338"/>
          </a:xfrm>
          <a:prstGeom prst="rect">
            <a:avLst/>
          </a:prstGeom>
        </p:spPr>
      </p:pic>
    </p:spTree>
    <p:extLst>
      <p:ext uri="{BB962C8B-B14F-4D97-AF65-F5344CB8AC3E}">
        <p14:creationId xmlns:p14="http://schemas.microsoft.com/office/powerpoint/2010/main" val="388729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带</a:t>
            </a:r>
            <a:r>
              <a:rPr lang="zh-CN" altLang="en-US" dirty="0"/>
              <a:t>默认参数的</a:t>
            </a:r>
            <a:r>
              <a:rPr lang="zh-CN" altLang="en-US" dirty="0" smtClean="0"/>
              <a:t>函数</a:t>
            </a:r>
            <a:endParaRPr lang="zh-CN" altLang="en-US" dirty="0"/>
          </a:p>
        </p:txBody>
      </p:sp>
      <p:sp>
        <p:nvSpPr>
          <p:cNvPr id="3" name="内容占位符 2"/>
          <p:cNvSpPr>
            <a:spLocks noGrp="1"/>
          </p:cNvSpPr>
          <p:nvPr>
            <p:ph idx="1"/>
          </p:nvPr>
        </p:nvSpPr>
        <p:spPr/>
        <p:txBody>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在定义函数时，有些参数</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可以</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存在默认</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值</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，在定义时用</a:t>
            </a: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等号（</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赋值</a:t>
            </a:r>
            <a:endParaRPr lang="zh-CN"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14</a:t>
            </a:fld>
            <a:endParaRPr lang="zh-CN" altLang="en-US"/>
          </a:p>
        </p:txBody>
      </p:sp>
      <p:pic>
        <p:nvPicPr>
          <p:cNvPr id="7" name="图片 6"/>
          <p:cNvPicPr>
            <a:picLocks noChangeAspect="1"/>
          </p:cNvPicPr>
          <p:nvPr/>
        </p:nvPicPr>
        <p:blipFill>
          <a:blip r:embed="rId2"/>
          <a:stretch>
            <a:fillRect/>
          </a:stretch>
        </p:blipFill>
        <p:spPr>
          <a:xfrm>
            <a:off x="3810000" y="2656681"/>
            <a:ext cx="4800600" cy="3609975"/>
          </a:xfrm>
          <a:prstGeom prst="rect">
            <a:avLst/>
          </a:prstGeom>
        </p:spPr>
      </p:pic>
    </p:spTree>
    <p:extLst>
      <p:ext uri="{BB962C8B-B14F-4D97-AF65-F5344CB8AC3E}">
        <p14:creationId xmlns:p14="http://schemas.microsoft.com/office/powerpoint/2010/main" val="2027797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带</a:t>
            </a:r>
            <a:r>
              <a:rPr lang="zh-CN" altLang="en-US" dirty="0"/>
              <a:t>可变数量参数的</a:t>
            </a:r>
            <a:r>
              <a:rPr lang="zh-CN" altLang="en-US" dirty="0" smtClean="0"/>
              <a:t>函数</a:t>
            </a:r>
            <a:endParaRPr lang="zh-CN" altLang="en-US" dirty="0"/>
          </a:p>
        </p:txBody>
      </p:sp>
      <p:sp>
        <p:nvSpPr>
          <p:cNvPr id="3" name="内容占位符 2"/>
          <p:cNvSpPr>
            <a:spLocks noGrp="1"/>
          </p:cNvSpPr>
          <p:nvPr>
            <p:ph idx="1"/>
          </p:nvPr>
        </p:nvSpPr>
        <p:spPr/>
        <p:txBody>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在函数定义时，可以设计可变数量参数，通过参数前增加</a:t>
            </a:r>
            <a:r>
              <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星号（</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15</a:t>
            </a:fld>
            <a:endParaRPr lang="zh-CN" altLang="en-US"/>
          </a:p>
        </p:txBody>
      </p:sp>
      <p:pic>
        <p:nvPicPr>
          <p:cNvPr id="7" name="图片 6"/>
          <p:cNvPicPr>
            <a:picLocks noChangeAspect="1"/>
          </p:cNvPicPr>
          <p:nvPr/>
        </p:nvPicPr>
        <p:blipFill>
          <a:blip r:embed="rId2"/>
          <a:stretch>
            <a:fillRect/>
          </a:stretch>
        </p:blipFill>
        <p:spPr>
          <a:xfrm>
            <a:off x="4202906" y="2665635"/>
            <a:ext cx="3786187" cy="3511328"/>
          </a:xfrm>
          <a:prstGeom prst="rect">
            <a:avLst/>
          </a:prstGeom>
        </p:spPr>
      </p:pic>
    </p:spTree>
    <p:extLst>
      <p:ext uri="{BB962C8B-B14F-4D97-AF65-F5344CB8AC3E}">
        <p14:creationId xmlns:p14="http://schemas.microsoft.com/office/powerpoint/2010/main" val="2501421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面向对象的程序设计</a:t>
            </a:r>
            <a:endParaRPr lang="zh-CN" altLang="en-US" dirty="0"/>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16</a:t>
            </a:fld>
            <a:endParaRPr lang="zh-CN" altLang="en-US"/>
          </a:p>
        </p:txBody>
      </p:sp>
    </p:spTree>
    <p:extLst>
      <p:ext uri="{BB962C8B-B14F-4D97-AF65-F5344CB8AC3E}">
        <p14:creationId xmlns:p14="http://schemas.microsoft.com/office/powerpoint/2010/main" val="1881991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简单的例子</a:t>
            </a:r>
            <a:endParaRPr lang="zh-CN" altLang="en-US" dirty="0"/>
          </a:p>
        </p:txBody>
      </p:sp>
      <p:sp>
        <p:nvSpPr>
          <p:cNvPr id="8" name="内容占位符 7"/>
          <p:cNvSpPr>
            <a:spLocks noGrp="1"/>
          </p:cNvSpPr>
          <p:nvPr>
            <p:ph idx="1"/>
          </p:nvPr>
        </p:nvSpPr>
        <p:spPr/>
        <p:txBody>
          <a:bodyPr/>
          <a:lstStyle/>
          <a:p>
            <a:r>
              <a:rPr lang="zh-CN" altLang="en-US" dirty="0"/>
              <a:t>小明</a:t>
            </a:r>
            <a:r>
              <a:rPr lang="zh-CN" altLang="en-US" dirty="0" smtClean="0"/>
              <a:t>家有一只猫和一只狗。有一天，小明打开门，小狗和小猫用叫声欢迎他。小明给它们喂了食物</a:t>
            </a:r>
            <a:endParaRPr lang="en-US" altLang="zh-CN" dirty="0" smtClean="0"/>
          </a:p>
          <a:p>
            <a:r>
              <a:rPr lang="en-US" altLang="zh-CN" dirty="0" smtClean="0"/>
              <a:t>1. </a:t>
            </a:r>
            <a:r>
              <a:rPr lang="zh-CN" altLang="en-US" dirty="0" smtClean="0"/>
              <a:t>小明打开门</a:t>
            </a:r>
            <a:endParaRPr lang="en-US" altLang="zh-CN" dirty="0" smtClean="0"/>
          </a:p>
          <a:p>
            <a:r>
              <a:rPr lang="en-US" altLang="zh-CN" dirty="0" smtClean="0"/>
              <a:t>2. </a:t>
            </a:r>
            <a:r>
              <a:rPr lang="zh-CN" altLang="en-US" dirty="0" smtClean="0"/>
              <a:t>小狗汪汪叫</a:t>
            </a:r>
            <a:endParaRPr lang="en-US" altLang="zh-CN" dirty="0" smtClean="0"/>
          </a:p>
          <a:p>
            <a:r>
              <a:rPr lang="en-US" altLang="zh-CN" dirty="0" smtClean="0"/>
              <a:t>3. </a:t>
            </a:r>
            <a:r>
              <a:rPr lang="zh-CN" altLang="en-US" dirty="0" smtClean="0"/>
              <a:t>小猫汪汪叫</a:t>
            </a:r>
            <a:endParaRPr lang="en-US" altLang="zh-CN" dirty="0" smtClean="0"/>
          </a:p>
          <a:p>
            <a:r>
              <a:rPr lang="en-US" altLang="zh-CN" dirty="0" smtClean="0"/>
              <a:t>4. </a:t>
            </a:r>
            <a:r>
              <a:rPr lang="zh-CN" altLang="en-US" dirty="0" smtClean="0"/>
              <a:t>小猫吃猫粮</a:t>
            </a:r>
            <a:endParaRPr lang="en-US" altLang="zh-CN" dirty="0" smtClean="0"/>
          </a:p>
          <a:p>
            <a:r>
              <a:rPr lang="en-US" altLang="zh-CN" dirty="0" smtClean="0"/>
              <a:t>5. </a:t>
            </a:r>
            <a:r>
              <a:rPr lang="zh-CN" altLang="en-US" dirty="0" smtClean="0"/>
              <a:t>小狗吃骨头</a:t>
            </a:r>
            <a:endParaRPr lang="zh-CN" altLang="en-US" dirty="0"/>
          </a:p>
        </p:txBody>
      </p:sp>
      <p:sp>
        <p:nvSpPr>
          <p:cNvPr id="4" name="日期占位符 3"/>
          <p:cNvSpPr>
            <a:spLocks noGrp="1"/>
          </p:cNvSpPr>
          <p:nvPr>
            <p:ph type="dt" sz="half" idx="10"/>
          </p:nvPr>
        </p:nvSpPr>
        <p:spPr/>
        <p:txBody>
          <a:bodyPr/>
          <a:lstStyle/>
          <a:p>
            <a:fld id="{3DA9E9CE-5ED9-418B-BE79-9A22F248737F}"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17</a:t>
            </a:fld>
            <a:endParaRPr lang="zh-CN" altLang="en-US"/>
          </a:p>
        </p:txBody>
      </p:sp>
    </p:spTree>
    <p:extLst>
      <p:ext uri="{BB962C8B-B14F-4D97-AF65-F5344CB8AC3E}">
        <p14:creationId xmlns:p14="http://schemas.microsoft.com/office/powerpoint/2010/main" val="1110303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面向过程的程序设计</a:t>
            </a:r>
            <a:endParaRPr lang="zh-CN" altLang="en-US" dirty="0"/>
          </a:p>
        </p:txBody>
      </p:sp>
      <p:pic>
        <p:nvPicPr>
          <p:cNvPr id="7" name="内容占位符 6"/>
          <p:cNvPicPr>
            <a:picLocks noGrp="1" noChangeAspect="1"/>
          </p:cNvPicPr>
          <p:nvPr>
            <p:ph idx="1"/>
          </p:nvPr>
        </p:nvPicPr>
        <p:blipFill>
          <a:blip r:embed="rId2"/>
          <a:stretch>
            <a:fillRect/>
          </a:stretch>
        </p:blipFill>
        <p:spPr>
          <a:xfrm>
            <a:off x="3988340" y="1444625"/>
            <a:ext cx="4215320"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18</a:t>
            </a:fld>
            <a:endParaRPr lang="zh-CN" altLang="en-US"/>
          </a:p>
        </p:txBody>
      </p:sp>
    </p:spTree>
    <p:extLst>
      <p:ext uri="{BB962C8B-B14F-4D97-AF65-F5344CB8AC3E}">
        <p14:creationId xmlns:p14="http://schemas.microsoft.com/office/powerpoint/2010/main" val="858685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a:t>
            </a:r>
            <a:r>
              <a:rPr lang="zh-CN" altLang="en-US" dirty="0"/>
              <a:t>程序设计</a:t>
            </a:r>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19</a:t>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4" y="1573877"/>
            <a:ext cx="710954" cy="1005180"/>
          </a:xfrm>
          <a:prstGeom prst="rect">
            <a:avLst/>
          </a:prstGeom>
        </p:spPr>
      </p:pic>
      <p:sp>
        <p:nvSpPr>
          <p:cNvPr id="9" name="文本框 8"/>
          <p:cNvSpPr txBox="1"/>
          <p:nvPr/>
        </p:nvSpPr>
        <p:spPr>
          <a:xfrm>
            <a:off x="2006137" y="1891801"/>
            <a:ext cx="1673629" cy="369332"/>
          </a:xfrm>
          <a:prstGeom prst="rect">
            <a:avLst/>
          </a:prstGeom>
          <a:noFill/>
        </p:spPr>
        <p:txBody>
          <a:bodyPr wrap="square" rtlCol="0">
            <a:spAutoFit/>
          </a:bodyPr>
          <a:lstStyle/>
          <a:p>
            <a:r>
              <a:rPr lang="en-US" altLang="zh-CN" dirty="0" err="1" smtClean="0"/>
              <a:t>opendoor</a:t>
            </a:r>
            <a:r>
              <a:rPr lang="en-US" altLang="zh-CN" dirty="0" smtClean="0"/>
              <a:t>()</a:t>
            </a:r>
            <a:endParaRPr lang="zh-CN" altLang="en-US" dirty="0"/>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1344" y="2674042"/>
            <a:ext cx="602780" cy="735098"/>
          </a:xfrm>
          <a:prstGeom prst="rect">
            <a:avLst/>
          </a:prstGeom>
        </p:spPr>
      </p:pic>
      <p:sp>
        <p:nvSpPr>
          <p:cNvPr id="11" name="文本框 10"/>
          <p:cNvSpPr txBox="1"/>
          <p:nvPr/>
        </p:nvSpPr>
        <p:spPr>
          <a:xfrm>
            <a:off x="2006136" y="2919808"/>
            <a:ext cx="1673629" cy="369332"/>
          </a:xfrm>
          <a:prstGeom prst="rect">
            <a:avLst/>
          </a:prstGeom>
          <a:noFill/>
        </p:spPr>
        <p:txBody>
          <a:bodyPr wrap="square" rtlCol="0">
            <a:spAutoFit/>
          </a:bodyPr>
          <a:lstStyle/>
          <a:p>
            <a:r>
              <a:rPr lang="en-US" altLang="zh-CN" dirty="0" smtClean="0"/>
              <a:t>bark()</a:t>
            </a:r>
            <a:endParaRPr lang="zh-CN" altLang="en-US" dirty="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735" y="3635432"/>
            <a:ext cx="750916" cy="750916"/>
          </a:xfrm>
          <a:prstGeom prst="rect">
            <a:avLst/>
          </a:prstGeom>
        </p:spPr>
      </p:pic>
      <p:sp>
        <p:nvSpPr>
          <p:cNvPr id="13" name="文本框 12"/>
          <p:cNvSpPr txBox="1"/>
          <p:nvPr/>
        </p:nvSpPr>
        <p:spPr>
          <a:xfrm>
            <a:off x="2006135" y="3750124"/>
            <a:ext cx="1673629" cy="369332"/>
          </a:xfrm>
          <a:prstGeom prst="rect">
            <a:avLst/>
          </a:prstGeom>
          <a:noFill/>
        </p:spPr>
        <p:txBody>
          <a:bodyPr wrap="square" rtlCol="0">
            <a:spAutoFit/>
          </a:bodyPr>
          <a:lstStyle/>
          <a:p>
            <a:r>
              <a:rPr lang="en-US" altLang="zh-CN" dirty="0" smtClean="0"/>
              <a:t>bark()</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735" y="4549059"/>
            <a:ext cx="750916" cy="750916"/>
          </a:xfrm>
          <a:prstGeom prst="rect">
            <a:avLst/>
          </a:prstGeom>
        </p:spPr>
      </p:pic>
      <p:sp>
        <p:nvSpPr>
          <p:cNvPr id="15" name="文本框 14"/>
          <p:cNvSpPr txBox="1"/>
          <p:nvPr/>
        </p:nvSpPr>
        <p:spPr>
          <a:xfrm>
            <a:off x="2006135" y="4663751"/>
            <a:ext cx="1673629" cy="369332"/>
          </a:xfrm>
          <a:prstGeom prst="rect">
            <a:avLst/>
          </a:prstGeom>
          <a:noFill/>
        </p:spPr>
        <p:txBody>
          <a:bodyPr wrap="square" rtlCol="0">
            <a:spAutoFit/>
          </a:bodyPr>
          <a:lstStyle/>
          <a:p>
            <a:r>
              <a:rPr lang="en-US" altLang="zh-CN" dirty="0" smtClean="0"/>
              <a:t>eat()</a:t>
            </a:r>
            <a:endParaRPr lang="zh-CN" altLang="en-US"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1343" y="5526034"/>
            <a:ext cx="602780" cy="735098"/>
          </a:xfrm>
          <a:prstGeom prst="rect">
            <a:avLst/>
          </a:prstGeom>
        </p:spPr>
      </p:pic>
      <p:sp>
        <p:nvSpPr>
          <p:cNvPr id="17" name="文本框 16"/>
          <p:cNvSpPr txBox="1"/>
          <p:nvPr/>
        </p:nvSpPr>
        <p:spPr>
          <a:xfrm>
            <a:off x="2006135" y="5771800"/>
            <a:ext cx="1673629" cy="369332"/>
          </a:xfrm>
          <a:prstGeom prst="rect">
            <a:avLst/>
          </a:prstGeom>
          <a:noFill/>
        </p:spPr>
        <p:txBody>
          <a:bodyPr wrap="square" rtlCol="0">
            <a:spAutoFit/>
          </a:bodyPr>
          <a:lstStyle/>
          <a:p>
            <a:r>
              <a:rPr lang="en-US" altLang="zh-CN" dirty="0" smtClean="0"/>
              <a:t>eat()</a:t>
            </a:r>
            <a:endParaRPr lang="zh-CN" altLang="en-US" dirty="0"/>
          </a:p>
        </p:txBody>
      </p:sp>
      <p:sp>
        <p:nvSpPr>
          <p:cNvPr id="18" name="内容占位符 17"/>
          <p:cNvSpPr>
            <a:spLocks noGrp="1"/>
          </p:cNvSpPr>
          <p:nvPr>
            <p:ph idx="1"/>
          </p:nvPr>
        </p:nvSpPr>
        <p:spPr/>
        <p:txBody>
          <a:bodyPr/>
          <a:lstStyle/>
          <a:p>
            <a:endParaRPr lang="zh-CN" altLang="en-US" dirty="0"/>
          </a:p>
        </p:txBody>
      </p:sp>
      <p:pic>
        <p:nvPicPr>
          <p:cNvPr id="19" name="图片 18"/>
          <p:cNvPicPr>
            <a:picLocks noChangeAspect="1"/>
          </p:cNvPicPr>
          <p:nvPr/>
        </p:nvPicPr>
        <p:blipFill>
          <a:blip r:embed="rId5"/>
          <a:stretch>
            <a:fillRect/>
          </a:stretch>
        </p:blipFill>
        <p:spPr>
          <a:xfrm>
            <a:off x="7579771" y="253695"/>
            <a:ext cx="3668735" cy="6214977"/>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42306" y="4749602"/>
            <a:ext cx="200503" cy="283481"/>
          </a:xfrm>
          <a:prstGeom prst="rect">
            <a:avLst/>
          </a:prstGeom>
        </p:spPr>
      </p:pic>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7354094" y="5000463"/>
            <a:ext cx="173846" cy="212007"/>
          </a:xfrm>
          <a:prstGeom prst="rect">
            <a:avLst/>
          </a:prstGeom>
        </p:spPr>
      </p:pic>
      <p:pic>
        <p:nvPicPr>
          <p:cNvPr id="22" name="图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30553" y="5212470"/>
            <a:ext cx="220928" cy="220928"/>
          </a:xfrm>
          <a:prstGeom prst="rect">
            <a:avLst/>
          </a:prstGeom>
        </p:spPr>
      </p:pic>
    </p:spTree>
    <p:extLst>
      <p:ext uri="{BB962C8B-B14F-4D97-AF65-F5344CB8AC3E}">
        <p14:creationId xmlns:p14="http://schemas.microsoft.com/office/powerpoint/2010/main" val="683757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a:t>
            </a:fld>
            <a:endParaRPr lang="zh-CN" altLang="en-US"/>
          </a:p>
        </p:txBody>
      </p:sp>
    </p:spTree>
    <p:extLst>
      <p:ext uri="{BB962C8B-B14F-4D97-AF65-F5344CB8AC3E}">
        <p14:creationId xmlns:p14="http://schemas.microsoft.com/office/powerpoint/2010/main" val="2033662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sz="half" idx="1"/>
          </p:nvPr>
        </p:nvSpPr>
        <p:spPr>
          <a:xfrm>
            <a:off x="838200" y="1444496"/>
            <a:ext cx="2691938" cy="4732467"/>
          </a:xfrm>
        </p:spPr>
        <p:txBody>
          <a:bodyPr/>
          <a:lstStyle/>
          <a:p>
            <a:r>
              <a:rPr lang="zh-CN" altLang="en-US" dirty="0" smtClean="0"/>
              <a:t>小明</a:t>
            </a:r>
            <a:endParaRPr lang="en-US" altLang="zh-CN" dirty="0" smtClean="0"/>
          </a:p>
          <a:p>
            <a:pPr lvl="1"/>
            <a:r>
              <a:rPr lang="zh-CN" altLang="en-US" dirty="0" smtClean="0"/>
              <a:t>吃饭</a:t>
            </a:r>
            <a:endParaRPr lang="en-US" altLang="zh-CN" dirty="0" smtClean="0"/>
          </a:p>
          <a:p>
            <a:pPr lvl="1"/>
            <a:r>
              <a:rPr lang="zh-CN" altLang="en-US" dirty="0" smtClean="0"/>
              <a:t>睡觉</a:t>
            </a:r>
            <a:endParaRPr lang="en-US" altLang="zh-CN" dirty="0" smtClean="0"/>
          </a:p>
          <a:p>
            <a:pPr lvl="1"/>
            <a:r>
              <a:rPr lang="zh-CN" altLang="en-US" dirty="0" smtClean="0"/>
              <a:t>上课</a:t>
            </a:r>
            <a:endParaRPr lang="en-US" altLang="zh-CN" dirty="0" smtClean="0"/>
          </a:p>
          <a:p>
            <a:pPr lvl="1"/>
            <a:r>
              <a:rPr lang="zh-CN" altLang="en-US" dirty="0" smtClean="0"/>
              <a:t>运动</a:t>
            </a:r>
            <a:endParaRPr lang="en-US" altLang="zh-CN" dirty="0" smtClean="0"/>
          </a:p>
          <a:p>
            <a:pPr lvl="1"/>
            <a:r>
              <a:rPr lang="zh-CN" altLang="en-US" dirty="0"/>
              <a:t>自习</a:t>
            </a:r>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20</a:t>
            </a:fld>
            <a:endParaRPr lang="zh-CN" altLang="en-US"/>
          </a:p>
        </p:txBody>
      </p:sp>
      <p:sp>
        <p:nvSpPr>
          <p:cNvPr id="7" name="标题 6"/>
          <p:cNvSpPr>
            <a:spLocks noGrp="1"/>
          </p:cNvSpPr>
          <p:nvPr>
            <p:ph type="title"/>
          </p:nvPr>
        </p:nvSpPr>
        <p:spPr/>
        <p:txBody>
          <a:bodyPr/>
          <a:lstStyle/>
          <a:p>
            <a:r>
              <a:rPr lang="zh-CN" altLang="en-US" dirty="0" smtClean="0"/>
              <a:t>同学们的一天</a:t>
            </a:r>
            <a:endParaRPr lang="zh-CN" altLang="en-US" dirty="0"/>
          </a:p>
        </p:txBody>
      </p:sp>
      <p:sp>
        <p:nvSpPr>
          <p:cNvPr id="10" name="内容占位符 7"/>
          <p:cNvSpPr txBox="1">
            <a:spLocks/>
          </p:cNvSpPr>
          <p:nvPr/>
        </p:nvSpPr>
        <p:spPr>
          <a:xfrm>
            <a:off x="8061960" y="1444496"/>
            <a:ext cx="2691938" cy="4732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小刚</a:t>
            </a:r>
            <a:endParaRPr lang="en-US" altLang="zh-CN" dirty="0" smtClean="0"/>
          </a:p>
          <a:p>
            <a:pPr lvl="1"/>
            <a:r>
              <a:rPr lang="zh-CN" altLang="en-US" dirty="0" smtClean="0"/>
              <a:t>吃饭</a:t>
            </a:r>
            <a:endParaRPr lang="en-US" altLang="zh-CN" dirty="0" smtClean="0"/>
          </a:p>
          <a:p>
            <a:pPr lvl="1"/>
            <a:r>
              <a:rPr lang="zh-CN" altLang="en-US" dirty="0" smtClean="0"/>
              <a:t>睡觉</a:t>
            </a:r>
            <a:endParaRPr lang="en-US" altLang="zh-CN" dirty="0" smtClean="0"/>
          </a:p>
          <a:p>
            <a:pPr lvl="1"/>
            <a:r>
              <a:rPr lang="zh-CN" altLang="en-US" dirty="0" smtClean="0"/>
              <a:t>上课</a:t>
            </a:r>
            <a:endParaRPr lang="en-US" altLang="zh-CN" dirty="0" smtClean="0"/>
          </a:p>
          <a:p>
            <a:pPr lvl="1"/>
            <a:r>
              <a:rPr lang="zh-CN" altLang="en-US" dirty="0" smtClean="0"/>
              <a:t>打游戏</a:t>
            </a:r>
            <a:endParaRPr lang="en-US" altLang="zh-CN" dirty="0" smtClean="0"/>
          </a:p>
          <a:p>
            <a:pPr lvl="1"/>
            <a:r>
              <a:rPr lang="zh-CN" altLang="en-US" dirty="0" smtClean="0"/>
              <a:t>看视频</a:t>
            </a:r>
            <a:endParaRPr lang="zh-CN" altLang="en-US" dirty="0"/>
          </a:p>
        </p:txBody>
      </p:sp>
      <p:sp>
        <p:nvSpPr>
          <p:cNvPr id="11" name="内容占位符 7"/>
          <p:cNvSpPr txBox="1">
            <a:spLocks/>
          </p:cNvSpPr>
          <p:nvPr/>
        </p:nvSpPr>
        <p:spPr>
          <a:xfrm>
            <a:off x="4424353" y="1444496"/>
            <a:ext cx="2691938" cy="4732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小红</a:t>
            </a:r>
            <a:endParaRPr lang="en-US" altLang="zh-CN" dirty="0" smtClean="0"/>
          </a:p>
          <a:p>
            <a:pPr lvl="1"/>
            <a:r>
              <a:rPr lang="zh-CN" altLang="en-US" dirty="0" smtClean="0"/>
              <a:t>吃饭</a:t>
            </a:r>
            <a:endParaRPr lang="en-US" altLang="zh-CN" dirty="0" smtClean="0"/>
          </a:p>
          <a:p>
            <a:pPr lvl="1"/>
            <a:r>
              <a:rPr lang="zh-CN" altLang="en-US" dirty="0" smtClean="0"/>
              <a:t>睡觉</a:t>
            </a:r>
            <a:endParaRPr lang="en-US" altLang="zh-CN" dirty="0" smtClean="0"/>
          </a:p>
          <a:p>
            <a:pPr lvl="1"/>
            <a:r>
              <a:rPr lang="zh-CN" altLang="en-US" dirty="0" smtClean="0"/>
              <a:t>上课</a:t>
            </a:r>
            <a:endParaRPr lang="en-US" altLang="zh-CN" dirty="0" smtClean="0"/>
          </a:p>
          <a:p>
            <a:pPr lvl="1"/>
            <a:r>
              <a:rPr lang="zh-CN" altLang="en-US" dirty="0" smtClean="0"/>
              <a:t>化妆</a:t>
            </a:r>
            <a:endParaRPr lang="en-US" altLang="zh-CN" dirty="0" smtClean="0"/>
          </a:p>
          <a:p>
            <a:pPr lvl="1"/>
            <a:r>
              <a:rPr lang="zh-CN" altLang="en-US" dirty="0" smtClean="0"/>
              <a:t>自习</a:t>
            </a:r>
            <a:endParaRPr lang="zh-CN" altLang="en-US" dirty="0"/>
          </a:p>
        </p:txBody>
      </p:sp>
    </p:spTree>
    <p:extLst>
      <p:ext uri="{BB962C8B-B14F-4D97-AF65-F5344CB8AC3E}">
        <p14:creationId xmlns:p14="http://schemas.microsoft.com/office/powerpoint/2010/main" val="2714308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sz="half" idx="1"/>
          </p:nvPr>
        </p:nvSpPr>
        <p:spPr>
          <a:xfrm>
            <a:off x="838200" y="1444496"/>
            <a:ext cx="2691938" cy="4732467"/>
          </a:xfrm>
        </p:spPr>
        <p:txBody>
          <a:bodyPr/>
          <a:lstStyle/>
          <a:p>
            <a:r>
              <a:rPr lang="zh-CN" altLang="en-US" dirty="0" smtClean="0"/>
              <a:t>学生</a:t>
            </a:r>
            <a:endParaRPr lang="en-US" altLang="zh-CN" dirty="0" smtClean="0"/>
          </a:p>
          <a:p>
            <a:pPr lvl="1"/>
            <a:r>
              <a:rPr lang="zh-CN" altLang="en-US" dirty="0" smtClean="0"/>
              <a:t>吃饭</a:t>
            </a:r>
            <a:endParaRPr lang="en-US" altLang="zh-CN" dirty="0" smtClean="0"/>
          </a:p>
          <a:p>
            <a:pPr lvl="1"/>
            <a:r>
              <a:rPr lang="zh-CN" altLang="en-US" dirty="0" smtClean="0"/>
              <a:t>睡觉</a:t>
            </a:r>
            <a:endParaRPr lang="en-US" altLang="zh-CN" dirty="0" smtClean="0"/>
          </a:p>
          <a:p>
            <a:pPr lvl="1"/>
            <a:r>
              <a:rPr lang="zh-CN" altLang="en-US" dirty="0" smtClean="0"/>
              <a:t>上课</a:t>
            </a:r>
            <a:endParaRPr lang="en-US" altLang="zh-CN" dirty="0" smtClean="0"/>
          </a:p>
          <a:p>
            <a:pPr lvl="1"/>
            <a:r>
              <a:rPr lang="zh-CN" altLang="en-US" dirty="0" smtClean="0"/>
              <a:t>运动</a:t>
            </a:r>
            <a:endParaRPr lang="en-US" altLang="zh-CN" dirty="0" smtClean="0"/>
          </a:p>
          <a:p>
            <a:pPr lvl="1"/>
            <a:r>
              <a:rPr lang="zh-CN" altLang="en-US" dirty="0" smtClean="0"/>
              <a:t>自习</a:t>
            </a:r>
            <a:endParaRPr lang="en-US" altLang="zh-CN" dirty="0" smtClean="0"/>
          </a:p>
          <a:p>
            <a:pPr lvl="1"/>
            <a:r>
              <a:rPr lang="zh-CN" altLang="en-US" dirty="0"/>
              <a:t>化妆</a:t>
            </a:r>
            <a:endParaRPr lang="en-US" altLang="zh-CN" dirty="0"/>
          </a:p>
          <a:p>
            <a:pPr lvl="1"/>
            <a:r>
              <a:rPr lang="zh-CN" altLang="en-US" dirty="0"/>
              <a:t>打游戏</a:t>
            </a:r>
            <a:endParaRPr lang="en-US" altLang="zh-CN" dirty="0"/>
          </a:p>
          <a:p>
            <a:pPr lvl="1"/>
            <a:r>
              <a:rPr lang="zh-CN" altLang="en-US" dirty="0"/>
              <a:t>看</a:t>
            </a:r>
            <a:r>
              <a:rPr lang="zh-CN" altLang="en-US" dirty="0" smtClean="0"/>
              <a:t>视频</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21</a:t>
            </a:fld>
            <a:endParaRPr lang="zh-CN" altLang="en-US"/>
          </a:p>
        </p:txBody>
      </p:sp>
      <p:sp>
        <p:nvSpPr>
          <p:cNvPr id="7" name="标题 6"/>
          <p:cNvSpPr>
            <a:spLocks noGrp="1"/>
          </p:cNvSpPr>
          <p:nvPr>
            <p:ph type="title"/>
          </p:nvPr>
        </p:nvSpPr>
        <p:spPr/>
        <p:txBody>
          <a:bodyPr/>
          <a:lstStyle/>
          <a:p>
            <a:r>
              <a:rPr lang="zh-CN" altLang="en-US" dirty="0"/>
              <a:t>同学们的一天</a:t>
            </a:r>
            <a:r>
              <a:rPr lang="zh-CN" altLang="en-US" dirty="0" smtClean="0"/>
              <a:t>（总结）</a:t>
            </a:r>
            <a:endParaRPr lang="zh-CN" altLang="en-US" dirty="0"/>
          </a:p>
        </p:txBody>
      </p:sp>
    </p:spTree>
    <p:extLst>
      <p:ext uri="{BB962C8B-B14F-4D97-AF65-F5344CB8AC3E}">
        <p14:creationId xmlns:p14="http://schemas.microsoft.com/office/powerpoint/2010/main" val="190857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sz="half" idx="1"/>
          </p:nvPr>
        </p:nvPicPr>
        <p:blipFill>
          <a:blip r:embed="rId2"/>
          <a:stretch>
            <a:fillRect/>
          </a:stretch>
        </p:blipFill>
        <p:spPr>
          <a:xfrm>
            <a:off x="1414242" y="1444625"/>
            <a:ext cx="4029515" cy="4732338"/>
          </a:xfrm>
          <a:prstGeom prst="rect">
            <a:avLst/>
          </a:prstGeom>
        </p:spPr>
      </p:pic>
      <p:pic>
        <p:nvPicPr>
          <p:cNvPr id="9" name="内容占位符 8"/>
          <p:cNvPicPr>
            <a:picLocks noGrp="1" noChangeAspect="1"/>
          </p:cNvPicPr>
          <p:nvPr>
            <p:ph sz="half" idx="2"/>
          </p:nvPr>
        </p:nvPicPr>
        <p:blipFill>
          <a:blip r:embed="rId3"/>
          <a:stretch>
            <a:fillRect/>
          </a:stretch>
        </p:blipFill>
        <p:spPr>
          <a:xfrm>
            <a:off x="6937190" y="1444625"/>
            <a:ext cx="3651619" cy="4732338"/>
          </a:xfrm>
          <a:prstGeom prst="rect">
            <a:avLst/>
          </a:prstGeom>
        </p:spPr>
      </p:pic>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22</a:t>
            </a:fld>
            <a:endParaRPr lang="zh-CN" altLang="en-US"/>
          </a:p>
        </p:txBody>
      </p:sp>
      <p:sp>
        <p:nvSpPr>
          <p:cNvPr id="7" name="标题 6"/>
          <p:cNvSpPr>
            <a:spLocks noGrp="1"/>
          </p:cNvSpPr>
          <p:nvPr>
            <p:ph type="title"/>
          </p:nvPr>
        </p:nvSpPr>
        <p:spPr/>
        <p:txBody>
          <a:bodyPr/>
          <a:lstStyle/>
          <a:p>
            <a:r>
              <a:rPr lang="en-US" altLang="zh-CN" dirty="0" smtClean="0"/>
              <a:t>【</a:t>
            </a:r>
            <a:r>
              <a:rPr lang="zh-CN" altLang="en-US" dirty="0" smtClean="0"/>
              <a:t>例</a:t>
            </a:r>
            <a:r>
              <a:rPr lang="en-US" altLang="zh-CN" dirty="0" smtClean="0"/>
              <a:t>12-1】</a:t>
            </a:r>
            <a:r>
              <a:rPr lang="zh-CN" altLang="en-US" dirty="0" smtClean="0"/>
              <a:t>代码实现</a:t>
            </a:r>
            <a:endParaRPr lang="zh-CN" altLang="en-US" dirty="0"/>
          </a:p>
        </p:txBody>
      </p:sp>
    </p:spTree>
    <p:extLst>
      <p:ext uri="{BB962C8B-B14F-4D97-AF65-F5344CB8AC3E}">
        <p14:creationId xmlns:p14="http://schemas.microsoft.com/office/powerpoint/2010/main" val="3916837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面向过程的编程</a:t>
            </a:r>
            <a:endParaRPr lang="zh-CN" altLang="en-US" dirty="0"/>
          </a:p>
        </p:txBody>
      </p:sp>
      <p:sp>
        <p:nvSpPr>
          <p:cNvPr id="9" name="内容占位符 8"/>
          <p:cNvSpPr>
            <a:spLocks noGrp="1"/>
          </p:cNvSpPr>
          <p:nvPr>
            <p:ph idx="1"/>
          </p:nvPr>
        </p:nvSpPr>
        <p:spPr/>
        <p:txBody>
          <a:bodyPr/>
          <a:lstStyle/>
          <a:p>
            <a:r>
              <a:rPr lang="zh-CN" altLang="en-US" dirty="0" smtClean="0"/>
              <a:t>将问题分解成步骤，然后用函数逐个按次序实现，运行的时候依次调用即可</a:t>
            </a:r>
            <a:endParaRPr lang="zh-CN" altLang="en-US" dirty="0"/>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23</a:t>
            </a:fld>
            <a:endParaRPr lang="zh-CN" altLang="en-US"/>
          </a:p>
        </p:txBody>
      </p:sp>
    </p:spTree>
    <p:extLst>
      <p:ext uri="{BB962C8B-B14F-4D97-AF65-F5344CB8AC3E}">
        <p14:creationId xmlns:p14="http://schemas.microsoft.com/office/powerpoint/2010/main" val="3647677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a:t>
            </a:r>
            <a:endParaRPr lang="zh-CN" altLang="en-US" dirty="0"/>
          </a:p>
        </p:txBody>
      </p:sp>
      <p:sp>
        <p:nvSpPr>
          <p:cNvPr id="3" name="内容占位符 2"/>
          <p:cNvSpPr>
            <a:spLocks noGrp="1"/>
          </p:cNvSpPr>
          <p:nvPr>
            <p:ph idx="1"/>
          </p:nvPr>
        </p:nvSpPr>
        <p:spPr/>
        <p:txBody>
          <a:bodyPr/>
          <a:lstStyle/>
          <a:p>
            <a:r>
              <a:rPr lang="zh-CN" altLang="en-US" dirty="0"/>
              <a:t>面向对象编程是一种编程</a:t>
            </a:r>
            <a:r>
              <a:rPr lang="zh-CN" altLang="en-US" dirty="0" smtClean="0"/>
              <a:t>方式</a:t>
            </a:r>
            <a:endParaRPr lang="en-US" altLang="zh-CN" dirty="0" smtClean="0"/>
          </a:p>
          <a:p>
            <a:r>
              <a:rPr lang="zh-CN" altLang="en-US" dirty="0" smtClean="0"/>
              <a:t>需要</a:t>
            </a:r>
            <a:r>
              <a:rPr lang="zh-CN" altLang="en-US" dirty="0"/>
              <a:t>使用 “类” 和 “对象” 来</a:t>
            </a:r>
            <a:r>
              <a:rPr lang="zh-CN" altLang="en-US" dirty="0" smtClean="0"/>
              <a:t>实现</a:t>
            </a:r>
            <a:endParaRPr lang="en-US" altLang="zh-CN" dirty="0" smtClean="0"/>
          </a:p>
          <a:p>
            <a:r>
              <a:rPr lang="zh-CN" altLang="en-US" dirty="0" smtClean="0"/>
              <a:t>面向对象</a:t>
            </a:r>
            <a:r>
              <a:rPr lang="zh-CN" altLang="en-US" dirty="0"/>
              <a:t>编程其实就是对 “类” 和 “对象” 的</a:t>
            </a:r>
            <a:r>
              <a:rPr lang="zh-CN" altLang="en-US" dirty="0" smtClean="0"/>
              <a:t>使用</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24</a:t>
            </a:fld>
            <a:endParaRPr lang="zh-CN" altLang="en-US"/>
          </a:p>
        </p:txBody>
      </p:sp>
    </p:spTree>
    <p:extLst>
      <p:ext uri="{BB962C8B-B14F-4D97-AF65-F5344CB8AC3E}">
        <p14:creationId xmlns:p14="http://schemas.microsoft.com/office/powerpoint/2010/main" val="4081487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面向对象的编程</a:t>
            </a:r>
          </a:p>
        </p:txBody>
      </p:sp>
      <p:sp>
        <p:nvSpPr>
          <p:cNvPr id="8" name="内容占位符 7"/>
          <p:cNvSpPr>
            <a:spLocks noGrp="1"/>
          </p:cNvSpPr>
          <p:nvPr>
            <p:ph idx="1"/>
          </p:nvPr>
        </p:nvSpPr>
        <p:spPr/>
        <p:txBody>
          <a:bodyPr/>
          <a:lstStyle/>
          <a:p>
            <a:r>
              <a:rPr lang="zh-CN" altLang="en-US" dirty="0" smtClean="0"/>
              <a:t>类：集体</a:t>
            </a:r>
            <a:endParaRPr lang="en-US" altLang="zh-CN" dirty="0" smtClean="0"/>
          </a:p>
          <a:p>
            <a:pPr lvl="1"/>
            <a:r>
              <a:rPr lang="zh-CN" altLang="en-US" dirty="0"/>
              <a:t>用来描述具有相同的属性和方法的对象的</a:t>
            </a:r>
            <a:r>
              <a:rPr lang="zh-CN" altLang="en-US" dirty="0" smtClean="0"/>
              <a:t>集合</a:t>
            </a:r>
            <a:endParaRPr lang="en-US" altLang="zh-CN" dirty="0" smtClean="0"/>
          </a:p>
          <a:p>
            <a:pPr lvl="1"/>
            <a:r>
              <a:rPr lang="zh-CN" altLang="en-US" dirty="0" smtClean="0"/>
              <a:t>它</a:t>
            </a:r>
            <a:r>
              <a:rPr lang="zh-CN" altLang="en-US" dirty="0"/>
              <a:t>定义了该集合中每个对象所共有的属性和方法</a:t>
            </a:r>
            <a:endParaRPr lang="en-US" altLang="zh-CN" dirty="0" smtClean="0"/>
          </a:p>
          <a:p>
            <a:r>
              <a:rPr lang="zh-CN" altLang="en-US" dirty="0" smtClean="0"/>
              <a:t>对象：个体</a:t>
            </a:r>
            <a:endParaRPr lang="en-US" altLang="zh-CN" dirty="0" smtClean="0"/>
          </a:p>
          <a:p>
            <a:pPr lvl="1"/>
            <a:r>
              <a:rPr lang="zh-CN" altLang="en-US" dirty="0" smtClean="0"/>
              <a:t>类的实例</a:t>
            </a:r>
            <a:endParaRPr lang="zh-CN" altLang="en-US" dirty="0"/>
          </a:p>
        </p:txBody>
      </p:sp>
      <p:sp>
        <p:nvSpPr>
          <p:cNvPr id="4" name="日期占位符 3"/>
          <p:cNvSpPr>
            <a:spLocks noGrp="1"/>
          </p:cNvSpPr>
          <p:nvPr>
            <p:ph type="dt" sz="half" idx="10"/>
          </p:nvPr>
        </p:nvSpPr>
        <p:spPr/>
        <p:txBody>
          <a:bodyPr/>
          <a:lstStyle/>
          <a:p>
            <a:fld id="{3DA9E9CE-5ED9-418B-BE79-9A22F248737F}"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25</a:t>
            </a:fld>
            <a:endParaRPr lang="zh-CN" altLang="en-US"/>
          </a:p>
        </p:txBody>
      </p:sp>
      <p:sp>
        <p:nvSpPr>
          <p:cNvPr id="23" name="矩形 22"/>
          <p:cNvSpPr/>
          <p:nvPr/>
        </p:nvSpPr>
        <p:spPr>
          <a:xfrm>
            <a:off x="1379913" y="5092931"/>
            <a:ext cx="1485207" cy="465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小明</a:t>
            </a:r>
            <a:endParaRPr lang="zh-CN" altLang="en-US" dirty="0"/>
          </a:p>
        </p:txBody>
      </p:sp>
      <p:sp>
        <p:nvSpPr>
          <p:cNvPr id="24" name="矩形 23"/>
          <p:cNvSpPr/>
          <p:nvPr/>
        </p:nvSpPr>
        <p:spPr>
          <a:xfrm>
            <a:off x="3394257" y="5092931"/>
            <a:ext cx="1485207" cy="465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小红</a:t>
            </a:r>
            <a:endParaRPr lang="zh-CN" altLang="en-US" dirty="0"/>
          </a:p>
        </p:txBody>
      </p:sp>
      <p:sp>
        <p:nvSpPr>
          <p:cNvPr id="25" name="矩形 24"/>
          <p:cNvSpPr/>
          <p:nvPr/>
        </p:nvSpPr>
        <p:spPr>
          <a:xfrm>
            <a:off x="5408601" y="5092930"/>
            <a:ext cx="1485207" cy="465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小刚</a:t>
            </a:r>
            <a:endParaRPr lang="zh-CN" altLang="en-US" dirty="0"/>
          </a:p>
        </p:txBody>
      </p:sp>
      <p:sp>
        <p:nvSpPr>
          <p:cNvPr id="26" name="矩形 25"/>
          <p:cNvSpPr/>
          <p:nvPr/>
        </p:nvSpPr>
        <p:spPr>
          <a:xfrm>
            <a:off x="3394256" y="4053840"/>
            <a:ext cx="1485207" cy="465513"/>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学生</a:t>
            </a:r>
            <a:endParaRPr lang="zh-CN" altLang="en-US" dirty="0"/>
          </a:p>
        </p:txBody>
      </p:sp>
      <p:sp>
        <p:nvSpPr>
          <p:cNvPr id="27" name="矩形 26"/>
          <p:cNvSpPr/>
          <p:nvPr/>
        </p:nvSpPr>
        <p:spPr>
          <a:xfrm>
            <a:off x="6043245" y="3008599"/>
            <a:ext cx="1485207" cy="465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人</a:t>
            </a:r>
            <a:endParaRPr lang="zh-CN" altLang="en-US" dirty="0"/>
          </a:p>
        </p:txBody>
      </p:sp>
      <p:cxnSp>
        <p:nvCxnSpPr>
          <p:cNvPr id="28" name="直接箭头连接符 27"/>
          <p:cNvCxnSpPr>
            <a:stCxn id="27" idx="2"/>
            <a:endCxn id="26" idx="0"/>
          </p:cNvCxnSpPr>
          <p:nvPr/>
        </p:nvCxnSpPr>
        <p:spPr>
          <a:xfrm flipH="1">
            <a:off x="4136860" y="3474112"/>
            <a:ext cx="2648989" cy="57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6" idx="2"/>
            <a:endCxn id="24" idx="0"/>
          </p:cNvCxnSpPr>
          <p:nvPr/>
        </p:nvCxnSpPr>
        <p:spPr>
          <a:xfrm>
            <a:off x="4136860" y="4519353"/>
            <a:ext cx="1" cy="5735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6" idx="2"/>
            <a:endCxn id="23" idx="0"/>
          </p:cNvCxnSpPr>
          <p:nvPr/>
        </p:nvCxnSpPr>
        <p:spPr>
          <a:xfrm flipH="1">
            <a:off x="2122517" y="4519353"/>
            <a:ext cx="2014343" cy="5735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6" idx="2"/>
            <a:endCxn id="25" idx="0"/>
          </p:cNvCxnSpPr>
          <p:nvPr/>
        </p:nvCxnSpPr>
        <p:spPr>
          <a:xfrm>
            <a:off x="4136860" y="4519353"/>
            <a:ext cx="2014345" cy="573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467387" y="5092929"/>
            <a:ext cx="1485207" cy="4655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大俊</a:t>
            </a:r>
          </a:p>
        </p:txBody>
      </p:sp>
      <p:sp>
        <p:nvSpPr>
          <p:cNvPr id="33" name="矩形 32"/>
          <p:cNvSpPr/>
          <p:nvPr/>
        </p:nvSpPr>
        <p:spPr>
          <a:xfrm>
            <a:off x="9526173" y="5092928"/>
            <a:ext cx="1485207" cy="4655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大俊</a:t>
            </a:r>
          </a:p>
        </p:txBody>
      </p:sp>
      <p:sp>
        <p:nvSpPr>
          <p:cNvPr id="34" name="矩形 33"/>
          <p:cNvSpPr/>
          <p:nvPr/>
        </p:nvSpPr>
        <p:spPr>
          <a:xfrm>
            <a:off x="8534293" y="4053839"/>
            <a:ext cx="1485207" cy="465513"/>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上班族</a:t>
            </a:r>
          </a:p>
        </p:txBody>
      </p:sp>
      <p:cxnSp>
        <p:nvCxnSpPr>
          <p:cNvPr id="35" name="直接箭头连接符 34"/>
          <p:cNvCxnSpPr>
            <a:stCxn id="27" idx="2"/>
            <a:endCxn id="34" idx="0"/>
          </p:cNvCxnSpPr>
          <p:nvPr/>
        </p:nvCxnSpPr>
        <p:spPr>
          <a:xfrm>
            <a:off x="6785849" y="3474112"/>
            <a:ext cx="2491048" cy="579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4" idx="2"/>
            <a:endCxn id="32" idx="0"/>
          </p:cNvCxnSpPr>
          <p:nvPr/>
        </p:nvCxnSpPr>
        <p:spPr>
          <a:xfrm flipH="1">
            <a:off x="8209991" y="4519352"/>
            <a:ext cx="1066906" cy="573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2"/>
            <a:endCxn id="33" idx="0"/>
          </p:cNvCxnSpPr>
          <p:nvPr/>
        </p:nvCxnSpPr>
        <p:spPr>
          <a:xfrm>
            <a:off x="9276897" y="4519352"/>
            <a:ext cx="991880" cy="5735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00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实例的方法</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26</a:t>
            </a:fld>
            <a:endParaRPr lang="zh-CN" altLang="en-US"/>
          </a:p>
        </p:txBody>
      </p:sp>
      <p:sp>
        <p:nvSpPr>
          <p:cNvPr id="7" name="矩形 6"/>
          <p:cNvSpPr/>
          <p:nvPr/>
        </p:nvSpPr>
        <p:spPr>
          <a:xfrm>
            <a:off x="1108364" y="4433455"/>
            <a:ext cx="1485207" cy="465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小明</a:t>
            </a:r>
            <a:endParaRPr lang="zh-CN" altLang="en-US" dirty="0"/>
          </a:p>
        </p:txBody>
      </p:sp>
      <p:sp>
        <p:nvSpPr>
          <p:cNvPr id="8" name="矩形 7"/>
          <p:cNvSpPr/>
          <p:nvPr/>
        </p:nvSpPr>
        <p:spPr>
          <a:xfrm>
            <a:off x="3122708" y="4433455"/>
            <a:ext cx="1485207" cy="465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小红</a:t>
            </a:r>
            <a:endParaRPr lang="zh-CN" altLang="en-US" dirty="0"/>
          </a:p>
        </p:txBody>
      </p:sp>
      <p:sp>
        <p:nvSpPr>
          <p:cNvPr id="9" name="矩形 8"/>
          <p:cNvSpPr/>
          <p:nvPr/>
        </p:nvSpPr>
        <p:spPr>
          <a:xfrm>
            <a:off x="5137052" y="4433454"/>
            <a:ext cx="1485207" cy="465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小刚</a:t>
            </a:r>
            <a:endParaRPr lang="zh-CN" altLang="en-US" dirty="0"/>
          </a:p>
        </p:txBody>
      </p:sp>
      <p:sp>
        <p:nvSpPr>
          <p:cNvPr id="10" name="矩形 9"/>
          <p:cNvSpPr/>
          <p:nvPr/>
        </p:nvSpPr>
        <p:spPr>
          <a:xfrm>
            <a:off x="3122707" y="3394364"/>
            <a:ext cx="1485207" cy="465513"/>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学生</a:t>
            </a:r>
            <a:endParaRPr lang="zh-CN" altLang="en-US" dirty="0"/>
          </a:p>
        </p:txBody>
      </p:sp>
      <p:sp>
        <p:nvSpPr>
          <p:cNvPr id="11" name="矩形 10"/>
          <p:cNvSpPr/>
          <p:nvPr/>
        </p:nvSpPr>
        <p:spPr>
          <a:xfrm>
            <a:off x="5771696" y="2349123"/>
            <a:ext cx="1485207" cy="465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人</a:t>
            </a:r>
            <a:endParaRPr lang="zh-CN" altLang="en-US" dirty="0"/>
          </a:p>
        </p:txBody>
      </p:sp>
      <p:cxnSp>
        <p:nvCxnSpPr>
          <p:cNvPr id="12" name="直接箭头连接符 11"/>
          <p:cNvCxnSpPr>
            <a:stCxn id="11" idx="2"/>
            <a:endCxn id="10" idx="0"/>
          </p:cNvCxnSpPr>
          <p:nvPr/>
        </p:nvCxnSpPr>
        <p:spPr>
          <a:xfrm flipH="1">
            <a:off x="3865311" y="2814636"/>
            <a:ext cx="2648989" cy="57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2"/>
            <a:endCxn id="8" idx="0"/>
          </p:cNvCxnSpPr>
          <p:nvPr/>
        </p:nvCxnSpPr>
        <p:spPr>
          <a:xfrm>
            <a:off x="3865311" y="3859877"/>
            <a:ext cx="1" cy="5735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7" idx="0"/>
          </p:cNvCxnSpPr>
          <p:nvPr/>
        </p:nvCxnSpPr>
        <p:spPr>
          <a:xfrm flipH="1">
            <a:off x="1850968" y="3859877"/>
            <a:ext cx="2014343" cy="5735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2"/>
            <a:endCxn id="9" idx="0"/>
          </p:cNvCxnSpPr>
          <p:nvPr/>
        </p:nvCxnSpPr>
        <p:spPr>
          <a:xfrm>
            <a:off x="3865311" y="3859877"/>
            <a:ext cx="2014345" cy="573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195838" y="4433453"/>
            <a:ext cx="1485207" cy="4655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大俊</a:t>
            </a:r>
          </a:p>
        </p:txBody>
      </p:sp>
      <p:sp>
        <p:nvSpPr>
          <p:cNvPr id="18" name="矩形 17"/>
          <p:cNvSpPr/>
          <p:nvPr/>
        </p:nvSpPr>
        <p:spPr>
          <a:xfrm>
            <a:off x="9254624" y="4433452"/>
            <a:ext cx="1485207" cy="4655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大俊</a:t>
            </a:r>
          </a:p>
        </p:txBody>
      </p:sp>
      <p:sp>
        <p:nvSpPr>
          <p:cNvPr id="19" name="矩形 18"/>
          <p:cNvSpPr/>
          <p:nvPr/>
        </p:nvSpPr>
        <p:spPr>
          <a:xfrm>
            <a:off x="8262744" y="3394363"/>
            <a:ext cx="1485207" cy="465513"/>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上班族</a:t>
            </a:r>
          </a:p>
        </p:txBody>
      </p:sp>
      <p:cxnSp>
        <p:nvCxnSpPr>
          <p:cNvPr id="21" name="直接箭头连接符 20"/>
          <p:cNvCxnSpPr>
            <a:stCxn id="11" idx="2"/>
            <a:endCxn id="19" idx="0"/>
          </p:cNvCxnSpPr>
          <p:nvPr/>
        </p:nvCxnSpPr>
        <p:spPr>
          <a:xfrm>
            <a:off x="6514300" y="2814636"/>
            <a:ext cx="2491048" cy="579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9" idx="2"/>
            <a:endCxn id="17" idx="0"/>
          </p:cNvCxnSpPr>
          <p:nvPr/>
        </p:nvCxnSpPr>
        <p:spPr>
          <a:xfrm flipH="1">
            <a:off x="7938442" y="3859876"/>
            <a:ext cx="1066906" cy="573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9" idx="2"/>
            <a:endCxn id="18" idx="0"/>
          </p:cNvCxnSpPr>
          <p:nvPr/>
        </p:nvCxnSpPr>
        <p:spPr>
          <a:xfrm>
            <a:off x="9005348" y="3859876"/>
            <a:ext cx="991880" cy="5735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153953" y="2116369"/>
            <a:ext cx="908858" cy="2308324"/>
          </a:xfrm>
          <a:prstGeom prst="rect">
            <a:avLst/>
          </a:prstGeom>
        </p:spPr>
        <p:txBody>
          <a:bodyPr wrap="square">
            <a:spAutoFit/>
          </a:bodyPr>
          <a:lstStyle/>
          <a:p>
            <a:r>
              <a:rPr lang="zh-CN" altLang="en-US" dirty="0"/>
              <a:t>吃饭</a:t>
            </a:r>
          </a:p>
          <a:p>
            <a:r>
              <a:rPr lang="zh-CN" altLang="en-US" dirty="0"/>
              <a:t>睡觉</a:t>
            </a:r>
          </a:p>
          <a:p>
            <a:r>
              <a:rPr lang="zh-CN" altLang="en-US" b="1" dirty="0">
                <a:solidFill>
                  <a:srgbClr val="FF0000"/>
                </a:solidFill>
              </a:rPr>
              <a:t>上课</a:t>
            </a:r>
          </a:p>
          <a:p>
            <a:r>
              <a:rPr lang="zh-CN" altLang="en-US" dirty="0"/>
              <a:t>运动</a:t>
            </a:r>
          </a:p>
          <a:p>
            <a:r>
              <a:rPr lang="zh-CN" altLang="en-US" b="1" dirty="0">
                <a:solidFill>
                  <a:srgbClr val="FF0000"/>
                </a:solidFill>
              </a:rPr>
              <a:t>自习</a:t>
            </a:r>
          </a:p>
          <a:p>
            <a:r>
              <a:rPr lang="zh-CN" altLang="en-US" dirty="0"/>
              <a:t>化妆</a:t>
            </a:r>
          </a:p>
          <a:p>
            <a:r>
              <a:rPr lang="zh-CN" altLang="en-US" dirty="0"/>
              <a:t>打游戏</a:t>
            </a:r>
          </a:p>
          <a:p>
            <a:r>
              <a:rPr lang="zh-CN" altLang="en-US" dirty="0"/>
              <a:t>看视频</a:t>
            </a:r>
          </a:p>
        </p:txBody>
      </p:sp>
      <p:sp>
        <p:nvSpPr>
          <p:cNvPr id="35" name="矩形 34"/>
          <p:cNvSpPr/>
          <p:nvPr/>
        </p:nvSpPr>
        <p:spPr>
          <a:xfrm>
            <a:off x="9965788" y="2071600"/>
            <a:ext cx="908858" cy="2308324"/>
          </a:xfrm>
          <a:prstGeom prst="rect">
            <a:avLst/>
          </a:prstGeom>
        </p:spPr>
        <p:txBody>
          <a:bodyPr wrap="square">
            <a:spAutoFit/>
          </a:bodyPr>
          <a:lstStyle/>
          <a:p>
            <a:r>
              <a:rPr lang="zh-CN" altLang="en-US" dirty="0"/>
              <a:t>吃饭</a:t>
            </a:r>
          </a:p>
          <a:p>
            <a:r>
              <a:rPr lang="zh-CN" altLang="en-US" dirty="0"/>
              <a:t>睡觉</a:t>
            </a:r>
          </a:p>
          <a:p>
            <a:r>
              <a:rPr lang="zh-CN" altLang="en-US" b="1" dirty="0">
                <a:solidFill>
                  <a:srgbClr val="FF0000"/>
                </a:solidFill>
              </a:rPr>
              <a:t>工作</a:t>
            </a:r>
          </a:p>
          <a:p>
            <a:r>
              <a:rPr lang="zh-CN" altLang="en-US" dirty="0"/>
              <a:t>运动</a:t>
            </a:r>
          </a:p>
          <a:p>
            <a:r>
              <a:rPr lang="zh-CN" altLang="en-US" b="1" dirty="0" smtClean="0">
                <a:solidFill>
                  <a:srgbClr val="FF0000"/>
                </a:solidFill>
              </a:rPr>
              <a:t>开会</a:t>
            </a:r>
            <a:endParaRPr lang="en-US" altLang="zh-CN" b="1" dirty="0" smtClean="0">
              <a:solidFill>
                <a:srgbClr val="FF0000"/>
              </a:solidFill>
            </a:endParaRPr>
          </a:p>
          <a:p>
            <a:r>
              <a:rPr lang="zh-CN" altLang="en-US" dirty="0" smtClean="0"/>
              <a:t>化妆</a:t>
            </a:r>
            <a:endParaRPr lang="zh-CN" altLang="en-US" dirty="0"/>
          </a:p>
          <a:p>
            <a:r>
              <a:rPr lang="zh-CN" altLang="en-US" dirty="0"/>
              <a:t>打游戏</a:t>
            </a:r>
          </a:p>
          <a:p>
            <a:r>
              <a:rPr lang="zh-CN" altLang="en-US" dirty="0"/>
              <a:t>看视频</a:t>
            </a:r>
          </a:p>
        </p:txBody>
      </p:sp>
    </p:spTree>
    <p:extLst>
      <p:ext uri="{BB962C8B-B14F-4D97-AF65-F5344CB8AC3E}">
        <p14:creationId xmlns:p14="http://schemas.microsoft.com/office/powerpoint/2010/main" val="966941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创建类</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27</a:t>
            </a:fld>
            <a:endParaRPr lang="zh-CN" altLang="en-US"/>
          </a:p>
        </p:txBody>
      </p:sp>
      <p:pic>
        <p:nvPicPr>
          <p:cNvPr id="7" name="图片 6"/>
          <p:cNvPicPr>
            <a:picLocks noChangeAspect="1"/>
          </p:cNvPicPr>
          <p:nvPr/>
        </p:nvPicPr>
        <p:blipFill>
          <a:blip r:embed="rId2"/>
          <a:stretch>
            <a:fillRect/>
          </a:stretch>
        </p:blipFill>
        <p:spPr>
          <a:xfrm>
            <a:off x="3167928" y="2181398"/>
            <a:ext cx="5191125" cy="2362200"/>
          </a:xfrm>
          <a:prstGeom prst="rect">
            <a:avLst/>
          </a:prstGeom>
        </p:spPr>
      </p:pic>
    </p:spTree>
    <p:extLst>
      <p:ext uri="{BB962C8B-B14F-4D97-AF65-F5344CB8AC3E}">
        <p14:creationId xmlns:p14="http://schemas.microsoft.com/office/powerpoint/2010/main" val="41425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r>
              <a:rPr lang="zh-CN" altLang="en-US" dirty="0" smtClean="0"/>
              <a:t>类中包含两类元素</a:t>
            </a:r>
            <a:endParaRPr lang="en-US" altLang="zh-CN" dirty="0" smtClean="0"/>
          </a:p>
          <a:p>
            <a:pPr lvl="1"/>
            <a:r>
              <a:rPr lang="zh-CN" altLang="en-US" dirty="0" smtClean="0"/>
              <a:t>类属性</a:t>
            </a:r>
            <a:endParaRPr lang="en-US" altLang="zh-CN" dirty="0" smtClean="0"/>
          </a:p>
          <a:p>
            <a:pPr lvl="2"/>
            <a:r>
              <a:rPr lang="zh-CN" altLang="en-US" dirty="0" smtClean="0"/>
              <a:t>变量</a:t>
            </a:r>
            <a:endParaRPr lang="en-US" altLang="zh-CN" dirty="0" smtClean="0"/>
          </a:p>
          <a:p>
            <a:pPr lvl="1"/>
            <a:r>
              <a:rPr lang="zh-CN" altLang="en-US" dirty="0" smtClean="0"/>
              <a:t>类方法</a:t>
            </a:r>
            <a:endParaRPr lang="en-US" altLang="zh-CN" dirty="0" smtClean="0"/>
          </a:p>
          <a:p>
            <a:pPr lvl="2"/>
            <a:r>
              <a:rPr lang="zh-CN" altLang="en-US" dirty="0"/>
              <a:t>函数</a:t>
            </a:r>
            <a:endParaRPr lang="en-US" altLang="zh-CN" dirty="0" smtClean="0"/>
          </a:p>
          <a:p>
            <a:endParaRPr lang="zh-CN" altLang="en-US" dirty="0"/>
          </a:p>
        </p:txBody>
      </p:sp>
      <p:pic>
        <p:nvPicPr>
          <p:cNvPr id="8" name="内容占位符 7"/>
          <p:cNvPicPr>
            <a:picLocks noGrp="1" noChangeAspect="1"/>
          </p:cNvPicPr>
          <p:nvPr>
            <p:ph sz="half" idx="2"/>
          </p:nvPr>
        </p:nvPicPr>
        <p:blipFill>
          <a:blip r:embed="rId2"/>
          <a:stretch>
            <a:fillRect/>
          </a:stretch>
        </p:blipFill>
        <p:spPr>
          <a:xfrm>
            <a:off x="6019800" y="1526852"/>
            <a:ext cx="5181600" cy="2373324"/>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28</a:t>
            </a:fld>
            <a:endParaRPr lang="zh-CN" altLang="en-US"/>
          </a:p>
        </p:txBody>
      </p:sp>
      <p:sp>
        <p:nvSpPr>
          <p:cNvPr id="2" name="标题 1"/>
          <p:cNvSpPr>
            <a:spLocks noGrp="1"/>
          </p:cNvSpPr>
          <p:nvPr>
            <p:ph type="title"/>
          </p:nvPr>
        </p:nvSpPr>
        <p:spPr/>
        <p:txBody>
          <a:bodyPr/>
          <a:lstStyle/>
          <a:p>
            <a:r>
              <a:rPr lang="zh-CN" altLang="en-US" dirty="0"/>
              <a:t>创建</a:t>
            </a:r>
            <a:r>
              <a:rPr lang="zh-CN" altLang="en-US" dirty="0" smtClean="0"/>
              <a:t>类（例子）</a:t>
            </a:r>
            <a:endParaRPr lang="zh-CN" altLang="en-US" dirty="0"/>
          </a:p>
        </p:txBody>
      </p:sp>
    </p:spTree>
    <p:extLst>
      <p:ext uri="{BB962C8B-B14F-4D97-AF65-F5344CB8AC3E}">
        <p14:creationId xmlns:p14="http://schemas.microsoft.com/office/powerpoint/2010/main" val="1229343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29</a:t>
            </a:fld>
            <a:endParaRPr lang="zh-CN" altLang="en-US"/>
          </a:p>
        </p:txBody>
      </p:sp>
      <p:sp>
        <p:nvSpPr>
          <p:cNvPr id="7" name="标题 6"/>
          <p:cNvSpPr>
            <a:spLocks noGrp="1"/>
          </p:cNvSpPr>
          <p:nvPr>
            <p:ph type="title"/>
          </p:nvPr>
        </p:nvSpPr>
        <p:spPr/>
        <p:txBody>
          <a:bodyPr/>
          <a:lstStyle/>
          <a:p>
            <a:r>
              <a:rPr lang="en-US" altLang="zh-CN" dirty="0"/>
              <a:t>【</a:t>
            </a:r>
            <a:r>
              <a:rPr lang="zh-CN" altLang="en-US" dirty="0"/>
              <a:t>例</a:t>
            </a:r>
            <a:r>
              <a:rPr lang="en-US" altLang="zh-CN" dirty="0" smtClean="0"/>
              <a:t>12-2】</a:t>
            </a:r>
            <a:r>
              <a:rPr lang="zh-CN" altLang="en-US" dirty="0" smtClean="0"/>
              <a:t>创建类</a:t>
            </a:r>
            <a:endParaRPr lang="zh-CN" altLang="en-US" dirty="0"/>
          </a:p>
        </p:txBody>
      </p:sp>
      <p:sp>
        <p:nvSpPr>
          <p:cNvPr id="10" name="内容占位符 9"/>
          <p:cNvSpPr>
            <a:spLocks noGrp="1"/>
          </p:cNvSpPr>
          <p:nvPr>
            <p:ph sz="half" idx="1"/>
          </p:nvPr>
        </p:nvSpPr>
        <p:spPr/>
        <p:txBody>
          <a:bodyPr/>
          <a:lstStyle/>
          <a:p>
            <a:r>
              <a:rPr lang="zh-CN" altLang="en-US" dirty="0" smtClean="0"/>
              <a:t>学生类</a:t>
            </a:r>
            <a:endParaRPr lang="zh-CN" altLang="en-US" dirty="0"/>
          </a:p>
        </p:txBody>
      </p:sp>
      <p:pic>
        <p:nvPicPr>
          <p:cNvPr id="13" name="内容占位符 12"/>
          <p:cNvPicPr>
            <a:picLocks noGrp="1" noChangeAspect="1"/>
          </p:cNvPicPr>
          <p:nvPr>
            <p:ph sz="half" idx="2"/>
          </p:nvPr>
        </p:nvPicPr>
        <p:blipFill>
          <a:blip r:embed="rId2"/>
          <a:stretch>
            <a:fillRect/>
          </a:stretch>
        </p:blipFill>
        <p:spPr>
          <a:xfrm>
            <a:off x="6751405" y="1444625"/>
            <a:ext cx="4023189" cy="4732338"/>
          </a:xfrm>
          <a:prstGeom prst="rect">
            <a:avLst/>
          </a:prstGeom>
        </p:spPr>
      </p:pic>
    </p:spTree>
    <p:extLst>
      <p:ext uri="{BB962C8B-B14F-4D97-AF65-F5344CB8AC3E}">
        <p14:creationId xmlns:p14="http://schemas.microsoft.com/office/powerpoint/2010/main" val="862963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a:t>认识</a:t>
            </a:r>
            <a:r>
              <a:rPr lang="zh-CN" altLang="en-US" dirty="0" smtClean="0"/>
              <a:t>函数</a:t>
            </a:r>
            <a:endParaRPr lang="zh-CN" altLang="en-US" dirty="0"/>
          </a:p>
        </p:txBody>
      </p:sp>
      <p:sp>
        <p:nvSpPr>
          <p:cNvPr id="8" name="内容占位符 7"/>
          <p:cNvSpPr>
            <a:spLocks noGrp="1"/>
          </p:cNvSpPr>
          <p:nvPr>
            <p:ph idx="1"/>
          </p:nvPr>
        </p:nvSpPr>
        <p:spPr/>
        <p:txBody>
          <a:bodyPr/>
          <a:lstStyle/>
          <a:p>
            <a:r>
              <a:rPr lang="zh-CN" altLang="zh-CN" dirty="0">
                <a:latin typeface="微软雅黑" panose="020B0503020204020204" pitchFamily="34" charset="-122"/>
                <a:ea typeface="微软雅黑" panose="020B0503020204020204" pitchFamily="34" charset="-122"/>
              </a:rPr>
              <a:t>函数是一段具有</a:t>
            </a:r>
            <a:r>
              <a:rPr lang="zh-CN" altLang="zh-CN" dirty="0">
                <a:solidFill>
                  <a:srgbClr val="FF0000"/>
                </a:solidFill>
                <a:latin typeface="微软雅黑" panose="020B0503020204020204" pitchFamily="34" charset="-122"/>
                <a:ea typeface="微软雅黑" panose="020B0503020204020204" pitchFamily="34" charset="-122"/>
              </a:rPr>
              <a:t>特定功能</a:t>
            </a:r>
            <a:r>
              <a:rPr lang="zh-CN" altLang="zh-CN" dirty="0">
                <a:latin typeface="微软雅黑" panose="020B0503020204020204" pitchFamily="34" charset="-122"/>
                <a:ea typeface="微软雅黑" panose="020B0503020204020204" pitchFamily="34" charset="-122"/>
              </a:rPr>
              <a:t>的、</a:t>
            </a:r>
            <a:r>
              <a:rPr lang="zh-CN" altLang="zh-CN" dirty="0">
                <a:solidFill>
                  <a:srgbClr val="FF0000"/>
                </a:solidFill>
                <a:latin typeface="微软雅黑" panose="020B0503020204020204" pitchFamily="34" charset="-122"/>
                <a:ea typeface="微软雅黑" panose="020B0503020204020204" pitchFamily="34" charset="-122"/>
              </a:rPr>
              <a:t>可重用</a:t>
            </a:r>
            <a:r>
              <a:rPr lang="zh-CN" altLang="zh-CN" dirty="0">
                <a:latin typeface="微软雅黑" panose="020B0503020204020204" pitchFamily="34" charset="-122"/>
                <a:ea typeface="微软雅黑" panose="020B0503020204020204" pitchFamily="34" charset="-122"/>
              </a:rPr>
              <a:t>的</a:t>
            </a:r>
            <a:r>
              <a:rPr lang="zh-CN" altLang="zh-CN" dirty="0">
                <a:solidFill>
                  <a:srgbClr val="FF0000"/>
                </a:solidFill>
                <a:latin typeface="微软雅黑" panose="020B0503020204020204" pitchFamily="34" charset="-122"/>
                <a:ea typeface="微软雅黑" panose="020B0503020204020204" pitchFamily="34" charset="-122"/>
              </a:rPr>
              <a:t>语句组</a:t>
            </a:r>
            <a:endParaRPr lang="zh-CN" altLang="en-US"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fld id="{3DA9E9CE-5ED9-418B-BE79-9A22F248737F}"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a:t>
            </a:fld>
            <a:endParaRPr lang="zh-CN" altLang="en-US"/>
          </a:p>
        </p:txBody>
      </p:sp>
    </p:spTree>
    <p:extLst>
      <p:ext uri="{BB962C8B-B14F-4D97-AF65-F5344CB8AC3E}">
        <p14:creationId xmlns:p14="http://schemas.microsoft.com/office/powerpoint/2010/main" val="935772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dirty="0" smtClean="0"/>
              <a:t>增加</a:t>
            </a:r>
            <a:r>
              <a:rPr lang="zh-CN" altLang="en-US" dirty="0"/>
              <a:t>类</a:t>
            </a:r>
            <a:r>
              <a:rPr lang="zh-CN" altLang="en-US" dirty="0" smtClean="0"/>
              <a:t>变量</a:t>
            </a:r>
            <a:r>
              <a:rPr lang="en-US" altLang="zh-CN" dirty="0" err="1" smtClean="0"/>
              <a:t>student_name</a:t>
            </a:r>
            <a:endParaRPr lang="en-US" altLang="zh-CN" dirty="0" smtClean="0"/>
          </a:p>
          <a:p>
            <a:r>
              <a:rPr lang="zh-CN" altLang="en-US" dirty="0" smtClean="0"/>
              <a:t>增加初始化函数</a:t>
            </a:r>
            <a:r>
              <a:rPr lang="en-US" altLang="zh-CN" dirty="0" smtClean="0"/>
              <a:t>__</a:t>
            </a:r>
            <a:r>
              <a:rPr lang="en-US" altLang="zh-CN" dirty="0" err="1" smtClean="0"/>
              <a:t>init</a:t>
            </a:r>
            <a:r>
              <a:rPr lang="en-US" altLang="zh-CN" dirty="0" smtClean="0"/>
              <a:t>__()</a:t>
            </a:r>
            <a:endParaRPr lang="zh-CN" altLang="en-US" dirty="0"/>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30</a:t>
            </a:fld>
            <a:endParaRPr lang="zh-CN" altLang="en-US"/>
          </a:p>
        </p:txBody>
      </p:sp>
      <p:sp>
        <p:nvSpPr>
          <p:cNvPr id="7" name="标题 6"/>
          <p:cNvSpPr>
            <a:spLocks noGrp="1"/>
          </p:cNvSpPr>
          <p:nvPr>
            <p:ph type="title"/>
          </p:nvPr>
        </p:nvSpPr>
        <p:spPr/>
        <p:txBody>
          <a:bodyPr/>
          <a:lstStyle/>
          <a:p>
            <a:r>
              <a:rPr lang="en-US" altLang="zh-CN" dirty="0"/>
              <a:t>【</a:t>
            </a:r>
            <a:r>
              <a:rPr lang="zh-CN" altLang="en-US" dirty="0"/>
              <a:t>例</a:t>
            </a:r>
            <a:r>
              <a:rPr lang="en-US" altLang="zh-CN" dirty="0" smtClean="0"/>
              <a:t>12-3】</a:t>
            </a:r>
            <a:r>
              <a:rPr lang="zh-CN" altLang="en-US" dirty="0" smtClean="0"/>
              <a:t>创建类</a:t>
            </a:r>
            <a:endParaRPr lang="zh-CN" altLang="en-US" dirty="0"/>
          </a:p>
        </p:txBody>
      </p:sp>
      <p:pic>
        <p:nvPicPr>
          <p:cNvPr id="15" name="内容占位符 14"/>
          <p:cNvPicPr>
            <a:picLocks noGrp="1" noChangeAspect="1"/>
          </p:cNvPicPr>
          <p:nvPr>
            <p:ph sz="half" idx="2"/>
          </p:nvPr>
        </p:nvPicPr>
        <p:blipFill>
          <a:blip r:embed="rId2"/>
          <a:stretch>
            <a:fillRect/>
          </a:stretch>
        </p:blipFill>
        <p:spPr>
          <a:xfrm>
            <a:off x="6718700" y="1444625"/>
            <a:ext cx="4088600" cy="4732338"/>
          </a:xfrm>
          <a:prstGeom prst="rect">
            <a:avLst/>
          </a:prstGeom>
        </p:spPr>
      </p:pic>
    </p:spTree>
    <p:extLst>
      <p:ext uri="{BB962C8B-B14F-4D97-AF65-F5344CB8AC3E}">
        <p14:creationId xmlns:p14="http://schemas.microsoft.com/office/powerpoint/2010/main" val="216982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类的实例化</a:t>
            </a:r>
            <a:endParaRPr lang="zh-CN" altLang="en-US" dirty="0"/>
          </a:p>
        </p:txBody>
      </p:sp>
      <p:sp>
        <p:nvSpPr>
          <p:cNvPr id="2" name="内容占位符 1"/>
          <p:cNvSpPr>
            <a:spLocks noGrp="1"/>
          </p:cNvSpPr>
          <p:nvPr>
            <p:ph idx="1"/>
          </p:nvPr>
        </p:nvSpPr>
        <p:spPr/>
        <p:txBody>
          <a:bodyPr/>
          <a:lstStyle/>
          <a:p>
            <a:r>
              <a:rPr lang="en-US" altLang="zh-CN" dirty="0" smtClean="0"/>
              <a:t>&lt;</a:t>
            </a:r>
            <a:r>
              <a:rPr lang="zh-CN" altLang="en-US" dirty="0" smtClean="0"/>
              <a:t>类对象</a:t>
            </a:r>
            <a:r>
              <a:rPr lang="en-US" altLang="zh-CN" dirty="0" smtClean="0"/>
              <a:t>&gt; = &lt;</a:t>
            </a:r>
            <a:r>
              <a:rPr lang="zh-CN" altLang="en-US" dirty="0" smtClean="0"/>
              <a:t>类名</a:t>
            </a:r>
            <a:r>
              <a:rPr lang="en-US" altLang="zh-CN" dirty="0" smtClean="0"/>
              <a:t>&gt;(</a:t>
            </a:r>
            <a:r>
              <a:rPr lang="zh-CN" altLang="en-US" dirty="0" smtClean="0"/>
              <a:t>初始化参数</a:t>
            </a:r>
            <a:r>
              <a:rPr lang="en-US" altLang="zh-CN" dirty="0" smtClean="0"/>
              <a:t>)</a:t>
            </a:r>
          </a:p>
          <a:p>
            <a:endParaRPr lang="en-US" altLang="zh-CN" dirty="0"/>
          </a:p>
          <a:p>
            <a:r>
              <a:rPr lang="en-US" altLang="zh-CN" dirty="0" smtClean="0"/>
              <a:t>x = </a:t>
            </a:r>
            <a:r>
              <a:rPr lang="en-US" altLang="zh-CN" dirty="0" err="1" smtClean="0"/>
              <a:t>MyClass</a:t>
            </a:r>
            <a:r>
              <a:rPr lang="en-US" altLang="zh-CN" dirty="0" smtClean="0"/>
              <a:t>()</a:t>
            </a:r>
          </a:p>
          <a:p>
            <a:r>
              <a:rPr lang="en-US" altLang="zh-CN" dirty="0" err="1" smtClean="0"/>
              <a:t>stu</a:t>
            </a:r>
            <a:r>
              <a:rPr lang="en-US" altLang="zh-CN" dirty="0" smtClean="0"/>
              <a:t> = STUDENT()</a:t>
            </a:r>
          </a:p>
          <a:p>
            <a:r>
              <a:rPr lang="en-US" altLang="zh-CN" dirty="0" smtClean="0"/>
              <a:t>stu2 = </a:t>
            </a:r>
            <a:r>
              <a:rPr lang="en-US" altLang="zh-CN" dirty="0"/>
              <a:t>STUDENT</a:t>
            </a:r>
            <a:r>
              <a:rPr lang="en-US" altLang="zh-CN" dirty="0" smtClean="0"/>
              <a:t>(“</a:t>
            </a:r>
            <a:r>
              <a:rPr lang="zh-CN" altLang="en-US" dirty="0" smtClean="0"/>
              <a:t>小明</a:t>
            </a:r>
            <a:r>
              <a:rPr lang="en-US" altLang="zh-CN" dirty="0" smtClean="0"/>
              <a:t>”) #</a:t>
            </a:r>
            <a:r>
              <a:rPr lang="zh-CN" altLang="en-US" dirty="0" smtClean="0"/>
              <a:t>存在初始化函数</a:t>
            </a:r>
            <a:r>
              <a:rPr lang="en-US" altLang="zh-CN" dirty="0" smtClean="0"/>
              <a:t>__</a:t>
            </a:r>
            <a:r>
              <a:rPr lang="en-US" altLang="zh-CN" dirty="0" err="1" smtClean="0"/>
              <a:t>init</a:t>
            </a:r>
            <a:r>
              <a:rPr lang="en-US" altLang="zh-CN" dirty="0" smtClean="0"/>
              <a:t>__()</a:t>
            </a:r>
            <a:endParaRPr lang="zh-CN" altLang="en-US" dirty="0"/>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31</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4" y="4715348"/>
            <a:ext cx="4049472" cy="953932"/>
          </a:xfrm>
          <a:prstGeom prst="rect">
            <a:avLst/>
          </a:prstGeom>
        </p:spPr>
      </p:pic>
    </p:spTree>
    <p:extLst>
      <p:ext uri="{BB962C8B-B14F-4D97-AF65-F5344CB8AC3E}">
        <p14:creationId xmlns:p14="http://schemas.microsoft.com/office/powerpoint/2010/main" val="1385217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12-4】</a:t>
            </a:r>
            <a:r>
              <a:rPr lang="zh-CN" altLang="en-US" dirty="0" smtClean="0"/>
              <a:t>类的调用</a:t>
            </a:r>
            <a:endParaRPr lang="zh-CN" altLang="en-US" dirty="0"/>
          </a:p>
        </p:txBody>
      </p:sp>
      <p:sp>
        <p:nvSpPr>
          <p:cNvPr id="3" name="内容占位符 2"/>
          <p:cNvSpPr>
            <a:spLocks noGrp="1"/>
          </p:cNvSpPr>
          <p:nvPr>
            <p:ph idx="1"/>
          </p:nvPr>
        </p:nvSpPr>
        <p:spPr/>
        <p:txBody>
          <a:bodyPr/>
          <a:lstStyle/>
          <a:p>
            <a:r>
              <a:rPr lang="en-US" altLang="zh-CN" dirty="0" smtClean="0"/>
              <a:t>&lt;</a:t>
            </a:r>
            <a:r>
              <a:rPr lang="zh-CN" altLang="en-US" dirty="0" smtClean="0"/>
              <a:t>类对象</a:t>
            </a:r>
            <a:r>
              <a:rPr lang="en-US" altLang="zh-CN" dirty="0" smtClean="0"/>
              <a:t>&gt;</a:t>
            </a:r>
            <a:r>
              <a:rPr lang="en-US" altLang="zh-CN" b="1" dirty="0" smtClean="0">
                <a:solidFill>
                  <a:srgbClr val="FF0000"/>
                </a:solidFill>
              </a:rPr>
              <a:t>.</a:t>
            </a:r>
            <a:r>
              <a:rPr lang="en-US" altLang="zh-CN" dirty="0" smtClean="0"/>
              <a:t>&lt;</a:t>
            </a:r>
            <a:r>
              <a:rPr lang="zh-CN" altLang="en-US" dirty="0" smtClean="0"/>
              <a:t>类属性</a:t>
            </a:r>
            <a:r>
              <a:rPr lang="en-US" altLang="zh-CN" dirty="0" smtClean="0"/>
              <a:t>&gt;</a:t>
            </a:r>
          </a:p>
          <a:p>
            <a:r>
              <a:rPr lang="en-US" altLang="zh-CN" dirty="0" smtClean="0"/>
              <a:t>&lt;</a:t>
            </a:r>
            <a:r>
              <a:rPr lang="zh-CN" altLang="en-US" dirty="0" smtClean="0"/>
              <a:t>类对象</a:t>
            </a:r>
            <a:r>
              <a:rPr lang="en-US" altLang="zh-CN" dirty="0" smtClean="0"/>
              <a:t>&gt;</a:t>
            </a:r>
            <a:r>
              <a:rPr lang="en-US" altLang="zh-CN" b="1" dirty="0" smtClean="0">
                <a:solidFill>
                  <a:srgbClr val="FF0000"/>
                </a:solidFill>
              </a:rPr>
              <a:t>.</a:t>
            </a:r>
            <a:r>
              <a:rPr lang="en-US" altLang="zh-CN" dirty="0" smtClean="0"/>
              <a:t>&lt;</a:t>
            </a:r>
            <a:r>
              <a:rPr lang="zh-CN" altLang="en-US" dirty="0" smtClean="0"/>
              <a:t>类</a:t>
            </a:r>
            <a:r>
              <a:rPr lang="zh-CN" altLang="en-US" dirty="0"/>
              <a:t>方法</a:t>
            </a:r>
            <a:r>
              <a:rPr lang="en-US" altLang="zh-CN" dirty="0" smtClean="0"/>
              <a:t>&gt;(</a:t>
            </a:r>
            <a:r>
              <a:rPr lang="zh-CN" altLang="en-US" dirty="0" smtClean="0"/>
              <a:t>参数</a:t>
            </a:r>
            <a:r>
              <a:rPr lang="en-US" altLang="zh-CN" dirty="0" smtClean="0"/>
              <a:t>)</a:t>
            </a:r>
            <a:endParaRPr lang="zh-CN" altLang="en-US" dirty="0"/>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32</a:t>
            </a:fld>
            <a:endParaRPr lang="zh-CN" altLang="en-US"/>
          </a:p>
        </p:txBody>
      </p:sp>
      <p:pic>
        <p:nvPicPr>
          <p:cNvPr id="7" name="图片 6"/>
          <p:cNvPicPr>
            <a:picLocks noChangeAspect="1"/>
          </p:cNvPicPr>
          <p:nvPr/>
        </p:nvPicPr>
        <p:blipFill>
          <a:blip r:embed="rId2"/>
          <a:stretch>
            <a:fillRect/>
          </a:stretch>
        </p:blipFill>
        <p:spPr>
          <a:xfrm>
            <a:off x="6977921" y="1795549"/>
            <a:ext cx="3814423" cy="4122420"/>
          </a:xfrm>
          <a:prstGeom prst="rect">
            <a:avLst/>
          </a:prstGeom>
        </p:spPr>
      </p:pic>
    </p:spTree>
    <p:extLst>
      <p:ext uri="{BB962C8B-B14F-4D97-AF65-F5344CB8AC3E}">
        <p14:creationId xmlns:p14="http://schemas.microsoft.com/office/powerpoint/2010/main" val="2155496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p:txBody>
          <a:bodyPr>
            <a:normAutofit/>
          </a:bodyPr>
          <a:lstStyle/>
          <a:p>
            <a:r>
              <a:rPr lang="zh-CN" altLang="en-US" sz="2800" dirty="0" smtClean="0"/>
              <a:t>当直接执行此</a:t>
            </a:r>
            <a:r>
              <a:rPr lang="en-US" altLang="zh-CN" sz="2800" dirty="0" smtClean="0"/>
              <a:t>python</a:t>
            </a:r>
            <a:r>
              <a:rPr lang="zh-CN" altLang="en-US" sz="2800" dirty="0" smtClean="0"/>
              <a:t>程序时，</a:t>
            </a:r>
            <a:r>
              <a:rPr lang="en-US" altLang="zh-CN" sz="2800" dirty="0" smtClean="0"/>
              <a:t> </a:t>
            </a:r>
            <a:r>
              <a:rPr lang="en-US" altLang="zh-CN" sz="2800" b="1" dirty="0">
                <a:solidFill>
                  <a:srgbClr val="FF0000"/>
                </a:solidFill>
              </a:rPr>
              <a:t>__name__ == </a:t>
            </a:r>
            <a:r>
              <a:rPr lang="en-US" altLang="zh-CN" sz="2800" b="1" dirty="0" smtClean="0">
                <a:solidFill>
                  <a:srgbClr val="FF0000"/>
                </a:solidFill>
              </a:rPr>
              <a:t>“__</a:t>
            </a:r>
            <a:r>
              <a:rPr lang="en-US" altLang="zh-CN" sz="2800" b="1" dirty="0">
                <a:solidFill>
                  <a:srgbClr val="FF0000"/>
                </a:solidFill>
              </a:rPr>
              <a:t>main</a:t>
            </a:r>
            <a:r>
              <a:rPr lang="en-US" altLang="zh-CN" sz="2800" b="1" dirty="0" smtClean="0">
                <a:solidFill>
                  <a:srgbClr val="FF0000"/>
                </a:solidFill>
              </a:rPr>
              <a:t>__“ </a:t>
            </a:r>
            <a:r>
              <a:rPr lang="zh-CN" altLang="en-US" sz="2800" dirty="0" smtClean="0"/>
              <a:t>的结果为</a:t>
            </a:r>
            <a:r>
              <a:rPr lang="en-US" altLang="zh-CN" sz="2800" b="1" dirty="0" smtClean="0">
                <a:solidFill>
                  <a:srgbClr val="FF0000"/>
                </a:solidFill>
              </a:rPr>
              <a:t>True</a:t>
            </a:r>
          </a:p>
          <a:p>
            <a:r>
              <a:rPr lang="zh-CN" altLang="en-US" sz="2800" dirty="0" smtClean="0"/>
              <a:t>当执行其他</a:t>
            </a:r>
            <a:r>
              <a:rPr lang="en-US" altLang="zh-CN" sz="2800" dirty="0" smtClean="0"/>
              <a:t>python</a:t>
            </a:r>
            <a:r>
              <a:rPr lang="zh-CN" altLang="en-US" sz="2800" dirty="0" smtClean="0"/>
              <a:t>程序并调用此</a:t>
            </a:r>
            <a:r>
              <a:rPr lang="en-US" altLang="zh-CN" sz="2800" dirty="0" smtClean="0"/>
              <a:t>python</a:t>
            </a:r>
            <a:r>
              <a:rPr lang="zh-CN" altLang="en-US" sz="2800" dirty="0" smtClean="0"/>
              <a:t>程序时，</a:t>
            </a:r>
            <a:r>
              <a:rPr lang="en-US" altLang="zh-CN" sz="2800" dirty="0" smtClean="0"/>
              <a:t/>
            </a:r>
            <a:br>
              <a:rPr lang="en-US" altLang="zh-CN" sz="2800" dirty="0" smtClean="0"/>
            </a:br>
            <a:r>
              <a:rPr lang="en-US" altLang="zh-CN" sz="2800" b="1" dirty="0" smtClean="0">
                <a:solidFill>
                  <a:srgbClr val="FF0000"/>
                </a:solidFill>
              </a:rPr>
              <a:t>__</a:t>
            </a:r>
            <a:r>
              <a:rPr lang="en-US" altLang="zh-CN" sz="2800" b="1" dirty="0">
                <a:solidFill>
                  <a:srgbClr val="FF0000"/>
                </a:solidFill>
              </a:rPr>
              <a:t>name__ == “__main__“ </a:t>
            </a:r>
            <a:r>
              <a:rPr lang="zh-CN" altLang="en-US" sz="2800" dirty="0"/>
              <a:t>的结果</a:t>
            </a:r>
            <a:r>
              <a:rPr lang="zh-CN" altLang="en-US" sz="2800" dirty="0" smtClean="0"/>
              <a:t>为</a:t>
            </a:r>
            <a:r>
              <a:rPr lang="en-US" altLang="zh-CN" sz="2800" b="1" dirty="0" smtClean="0">
                <a:solidFill>
                  <a:srgbClr val="FF0000"/>
                </a:solidFill>
              </a:rPr>
              <a:t>False</a:t>
            </a:r>
            <a:endParaRPr lang="en-US" altLang="zh-CN" sz="2800" b="1" dirty="0">
              <a:solidFill>
                <a:srgbClr val="FF0000"/>
              </a:solidFill>
            </a:endParaRPr>
          </a:p>
          <a:p>
            <a:endParaRPr lang="zh-CN" altLang="en-US" sz="2800" dirty="0"/>
          </a:p>
        </p:txBody>
      </p:sp>
      <p:pic>
        <p:nvPicPr>
          <p:cNvPr id="9" name="内容占位符 8"/>
          <p:cNvPicPr>
            <a:picLocks noGrp="1" noChangeAspect="1"/>
          </p:cNvPicPr>
          <p:nvPr>
            <p:ph sz="half" idx="2"/>
          </p:nvPr>
        </p:nvPicPr>
        <p:blipFill>
          <a:blip r:embed="rId2"/>
          <a:stretch>
            <a:fillRect/>
          </a:stretch>
        </p:blipFill>
        <p:spPr>
          <a:xfrm>
            <a:off x="6561434" y="1444625"/>
            <a:ext cx="4403131"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33</a:t>
            </a:fld>
            <a:endParaRPr lang="zh-CN" altLang="en-US"/>
          </a:p>
        </p:txBody>
      </p:sp>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12-5】</a:t>
            </a:r>
            <a:r>
              <a:rPr lang="zh-CN" altLang="en-US" dirty="0" smtClean="0"/>
              <a:t>避免外部模块的干扰</a:t>
            </a:r>
            <a:endParaRPr lang="zh-CN" altLang="en-US" dirty="0"/>
          </a:p>
        </p:txBody>
      </p:sp>
    </p:spTree>
    <p:extLst>
      <p:ext uri="{BB962C8B-B14F-4D97-AF65-F5344CB8AC3E}">
        <p14:creationId xmlns:p14="http://schemas.microsoft.com/office/powerpoint/2010/main" val="2970379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34</a:t>
            </a:fld>
            <a:endParaRPr lang="zh-CN" altLang="en-US"/>
          </a:p>
        </p:txBody>
      </p:sp>
      <p:sp>
        <p:nvSpPr>
          <p:cNvPr id="7" name="标题 6"/>
          <p:cNvSpPr>
            <a:spLocks noGrp="1"/>
          </p:cNvSpPr>
          <p:nvPr>
            <p:ph type="title"/>
          </p:nvPr>
        </p:nvSpPr>
        <p:spPr/>
        <p:txBody>
          <a:bodyPr>
            <a:normAutofit fontScale="90000"/>
          </a:bodyPr>
          <a:lstStyle/>
          <a:p>
            <a:r>
              <a:rPr lang="en-US" altLang="zh-CN" dirty="0"/>
              <a:t>【</a:t>
            </a:r>
            <a:r>
              <a:rPr lang="zh-CN" altLang="en-US" dirty="0"/>
              <a:t>例</a:t>
            </a:r>
            <a:r>
              <a:rPr lang="en-US" altLang="zh-CN" dirty="0" smtClean="0"/>
              <a:t>12-6】</a:t>
            </a:r>
            <a:r>
              <a:rPr lang="zh-CN" altLang="en-US" dirty="0" smtClean="0"/>
              <a:t>针对</a:t>
            </a:r>
            <a:r>
              <a:rPr lang="en-US" altLang="zh-CN" dirty="0"/>
              <a:t>class STUDENT</a:t>
            </a:r>
            <a:r>
              <a:rPr lang="zh-CN" altLang="en-US" dirty="0"/>
              <a:t>的调用</a:t>
            </a:r>
          </a:p>
        </p:txBody>
      </p:sp>
      <p:pic>
        <p:nvPicPr>
          <p:cNvPr id="12" name="内容占位符 7"/>
          <p:cNvPicPr>
            <a:picLocks noGrp="1" noChangeAspect="1"/>
          </p:cNvPicPr>
          <p:nvPr>
            <p:ph sz="half" idx="2"/>
          </p:nvPr>
        </p:nvPicPr>
        <p:blipFill>
          <a:blip r:embed="rId2"/>
          <a:stretch>
            <a:fillRect/>
          </a:stretch>
        </p:blipFill>
        <p:spPr>
          <a:xfrm>
            <a:off x="6172200" y="2743994"/>
            <a:ext cx="5181600" cy="2133600"/>
          </a:xfrm>
          <a:prstGeom prst="rect">
            <a:avLst/>
          </a:prstGeom>
        </p:spPr>
      </p:pic>
      <p:pic>
        <p:nvPicPr>
          <p:cNvPr id="13" name="内容占位符 12"/>
          <p:cNvPicPr>
            <a:picLocks noGrp="1" noChangeAspect="1"/>
          </p:cNvPicPr>
          <p:nvPr>
            <p:ph sz="half" idx="1"/>
          </p:nvPr>
        </p:nvPicPr>
        <p:blipFill>
          <a:blip r:embed="rId3"/>
          <a:stretch>
            <a:fillRect/>
          </a:stretch>
        </p:blipFill>
        <p:spPr>
          <a:xfrm>
            <a:off x="1417405" y="1444625"/>
            <a:ext cx="4023189" cy="4732338"/>
          </a:xfrm>
          <a:prstGeom prst="rect">
            <a:avLst/>
          </a:prstGeom>
        </p:spPr>
      </p:pic>
    </p:spTree>
    <p:extLst>
      <p:ext uri="{BB962C8B-B14F-4D97-AF65-F5344CB8AC3E}">
        <p14:creationId xmlns:p14="http://schemas.microsoft.com/office/powerpoint/2010/main" val="2016658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endParaRPr lang="zh-CN" altLang="en-US" dirty="0"/>
          </a:p>
        </p:txBody>
      </p:sp>
      <p:pic>
        <p:nvPicPr>
          <p:cNvPr id="8" name="内容占位符 7"/>
          <p:cNvPicPr>
            <a:picLocks noGrp="1" noChangeAspect="1"/>
          </p:cNvPicPr>
          <p:nvPr>
            <p:ph sz="half" idx="2"/>
          </p:nvPr>
        </p:nvPicPr>
        <p:blipFill>
          <a:blip r:embed="rId2"/>
          <a:stretch>
            <a:fillRect/>
          </a:stretch>
        </p:blipFill>
        <p:spPr>
          <a:xfrm>
            <a:off x="6172200" y="1725456"/>
            <a:ext cx="5181600" cy="4170675"/>
          </a:xfrm>
          <a:prstGeom prst="rect">
            <a:avLst/>
          </a:prstGeom>
        </p:spPr>
      </p:pic>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35</a:t>
            </a:fld>
            <a:endParaRPr lang="zh-CN" altLang="en-US"/>
          </a:p>
        </p:txBody>
      </p:sp>
      <p:sp>
        <p:nvSpPr>
          <p:cNvPr id="7" name="标题 6"/>
          <p:cNvSpPr>
            <a:spLocks noGrp="1"/>
          </p:cNvSpPr>
          <p:nvPr>
            <p:ph type="title"/>
          </p:nvPr>
        </p:nvSpPr>
        <p:spPr/>
        <p:txBody>
          <a:bodyPr/>
          <a:lstStyle/>
          <a:p>
            <a:r>
              <a:rPr lang="en-US" altLang="zh-CN" dirty="0"/>
              <a:t>【</a:t>
            </a:r>
            <a:r>
              <a:rPr lang="zh-CN" altLang="en-US" dirty="0"/>
              <a:t>例</a:t>
            </a:r>
            <a:r>
              <a:rPr lang="en-US" altLang="zh-CN" dirty="0" smtClean="0"/>
              <a:t>12-7】</a:t>
            </a:r>
            <a:r>
              <a:rPr lang="zh-CN" altLang="en-US" dirty="0" smtClean="0"/>
              <a:t>调用类属性</a:t>
            </a:r>
            <a:endParaRPr lang="zh-CN" altLang="en-US" dirty="0"/>
          </a:p>
        </p:txBody>
      </p:sp>
    </p:spTree>
    <p:extLst>
      <p:ext uri="{BB962C8B-B14F-4D97-AF65-F5344CB8AC3E}">
        <p14:creationId xmlns:p14="http://schemas.microsoft.com/office/powerpoint/2010/main" val="1948039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36</a:t>
            </a:fld>
            <a:endParaRPr lang="zh-CN" altLang="en-US"/>
          </a:p>
        </p:txBody>
      </p:sp>
      <p:sp>
        <p:nvSpPr>
          <p:cNvPr id="7" name="标题 6"/>
          <p:cNvSpPr>
            <a:spLocks noGrp="1"/>
          </p:cNvSpPr>
          <p:nvPr>
            <p:ph type="title"/>
          </p:nvPr>
        </p:nvSpPr>
        <p:spPr/>
        <p:txBody>
          <a:bodyPr>
            <a:normAutofit fontScale="90000"/>
          </a:bodyPr>
          <a:lstStyle/>
          <a:p>
            <a:r>
              <a:rPr lang="en-US" altLang="zh-CN" dirty="0"/>
              <a:t>【</a:t>
            </a:r>
            <a:r>
              <a:rPr lang="zh-CN" altLang="en-US" dirty="0"/>
              <a:t>例</a:t>
            </a:r>
            <a:r>
              <a:rPr lang="en-US" altLang="zh-CN" dirty="0" smtClean="0"/>
              <a:t>12-8】</a:t>
            </a:r>
            <a:r>
              <a:rPr lang="zh-CN" altLang="en-US" dirty="0" smtClean="0"/>
              <a:t>针对</a:t>
            </a:r>
            <a:r>
              <a:rPr lang="en-US" altLang="zh-CN" dirty="0"/>
              <a:t>class STUDENT2</a:t>
            </a:r>
            <a:r>
              <a:rPr lang="zh-CN" altLang="en-US" dirty="0"/>
              <a:t>的调用</a:t>
            </a:r>
          </a:p>
        </p:txBody>
      </p:sp>
      <p:pic>
        <p:nvPicPr>
          <p:cNvPr id="11" name="内容占位符 14"/>
          <p:cNvPicPr>
            <a:picLocks noGrp="1" noChangeAspect="1"/>
          </p:cNvPicPr>
          <p:nvPr>
            <p:ph sz="half" idx="1"/>
          </p:nvPr>
        </p:nvPicPr>
        <p:blipFill>
          <a:blip r:embed="rId2"/>
          <a:stretch>
            <a:fillRect/>
          </a:stretch>
        </p:blipFill>
        <p:spPr>
          <a:xfrm>
            <a:off x="1384700" y="1444625"/>
            <a:ext cx="4088600" cy="4732338"/>
          </a:xfrm>
          <a:prstGeom prst="rect">
            <a:avLst/>
          </a:prstGeom>
        </p:spPr>
      </p:pic>
      <p:pic>
        <p:nvPicPr>
          <p:cNvPr id="12" name="内容占位符 11"/>
          <p:cNvPicPr>
            <a:picLocks noGrp="1" noChangeAspect="1"/>
          </p:cNvPicPr>
          <p:nvPr>
            <p:ph sz="half" idx="2"/>
          </p:nvPr>
        </p:nvPicPr>
        <p:blipFill>
          <a:blip r:embed="rId3"/>
          <a:stretch>
            <a:fillRect/>
          </a:stretch>
        </p:blipFill>
        <p:spPr>
          <a:xfrm>
            <a:off x="6172200" y="2932557"/>
            <a:ext cx="5181600" cy="1756474"/>
          </a:xfrm>
          <a:prstGeom prst="rect">
            <a:avLst/>
          </a:prstGeom>
        </p:spPr>
      </p:pic>
    </p:spTree>
    <p:extLst>
      <p:ext uri="{BB962C8B-B14F-4D97-AF65-F5344CB8AC3E}">
        <p14:creationId xmlns:p14="http://schemas.microsoft.com/office/powerpoint/2010/main" val="3521793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面向对象的特征</a:t>
            </a:r>
            <a:endParaRPr lang="zh-CN" altLang="en-US" dirty="0"/>
          </a:p>
        </p:txBody>
      </p:sp>
      <p:sp>
        <p:nvSpPr>
          <p:cNvPr id="8" name="内容占位符 7"/>
          <p:cNvSpPr>
            <a:spLocks noGrp="1"/>
          </p:cNvSpPr>
          <p:nvPr>
            <p:ph idx="1"/>
          </p:nvPr>
        </p:nvSpPr>
        <p:spPr/>
        <p:txBody>
          <a:bodyPr/>
          <a:lstStyle/>
          <a:p>
            <a:r>
              <a:rPr lang="zh-CN" altLang="en-US" dirty="0" smtClean="0"/>
              <a:t>面向对象的编程提供了一种思维方式，使得程序员在软件设计时，关注的焦点不再只是程序的逻辑流程，而更重要的是程序中对象以及对象之间的关系</a:t>
            </a:r>
            <a:endParaRPr lang="en-US" altLang="zh-CN" dirty="0" smtClean="0"/>
          </a:p>
          <a:p>
            <a:r>
              <a:rPr lang="en-US" altLang="zh-CN" dirty="0" smtClean="0"/>
              <a:t>Python</a:t>
            </a:r>
            <a:r>
              <a:rPr lang="zh-CN" altLang="en-US" dirty="0" smtClean="0"/>
              <a:t>程序是面向对象的程序，具有三个特性</a:t>
            </a:r>
            <a:endParaRPr lang="en-US" altLang="zh-CN" dirty="0" smtClean="0"/>
          </a:p>
          <a:p>
            <a:pPr lvl="1"/>
            <a:r>
              <a:rPr lang="zh-CN" altLang="en-US" dirty="0" smtClean="0"/>
              <a:t>封装</a:t>
            </a:r>
            <a:endParaRPr lang="en-US" altLang="zh-CN" dirty="0" smtClean="0"/>
          </a:p>
          <a:p>
            <a:pPr lvl="1"/>
            <a:r>
              <a:rPr lang="zh-CN" altLang="en-US" dirty="0" smtClean="0"/>
              <a:t>继承</a:t>
            </a:r>
            <a:endParaRPr lang="en-US" altLang="zh-CN" dirty="0" smtClean="0"/>
          </a:p>
          <a:p>
            <a:pPr lvl="1"/>
            <a:r>
              <a:rPr lang="zh-CN" altLang="en-US" dirty="0"/>
              <a:t>多态</a:t>
            </a:r>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37</a:t>
            </a:fld>
            <a:endParaRPr lang="zh-CN" altLang="en-US"/>
          </a:p>
        </p:txBody>
      </p:sp>
    </p:spTree>
    <p:extLst>
      <p:ext uri="{BB962C8B-B14F-4D97-AF65-F5344CB8AC3E}">
        <p14:creationId xmlns:p14="http://schemas.microsoft.com/office/powerpoint/2010/main" val="1663928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endParaRPr lang="zh-CN" altLang="en-US" dirty="0"/>
          </a:p>
        </p:txBody>
      </p:sp>
      <p:sp>
        <p:nvSpPr>
          <p:cNvPr id="3" name="内容占位符 2"/>
          <p:cNvSpPr>
            <a:spLocks noGrp="1"/>
          </p:cNvSpPr>
          <p:nvPr>
            <p:ph idx="1"/>
          </p:nvPr>
        </p:nvSpPr>
        <p:spPr/>
        <p:txBody>
          <a:bodyPr/>
          <a:lstStyle/>
          <a:p>
            <a:r>
              <a:rPr lang="zh-CN" altLang="zh-CN" dirty="0"/>
              <a:t>封装，是指将抽象得到的数据和行为相结合，将基本类结构的细节隐藏起来，通过方法接口实现对实例变量的所有</a:t>
            </a:r>
            <a:r>
              <a:rPr lang="zh-CN" altLang="zh-CN" dirty="0" smtClean="0"/>
              <a:t>访问</a:t>
            </a:r>
            <a:endParaRPr lang="zh-CN" altLang="zh-CN" dirty="0"/>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38</a:t>
            </a:fld>
            <a:endParaRPr lang="zh-CN" altLang="en-US"/>
          </a:p>
        </p:txBody>
      </p:sp>
      <p:pic>
        <p:nvPicPr>
          <p:cNvPr id="7" name="内容占位符 14"/>
          <p:cNvPicPr>
            <a:picLocks noChangeAspect="1"/>
          </p:cNvPicPr>
          <p:nvPr/>
        </p:nvPicPr>
        <p:blipFill>
          <a:blip r:embed="rId2"/>
          <a:stretch>
            <a:fillRect/>
          </a:stretch>
        </p:blipFill>
        <p:spPr>
          <a:xfrm>
            <a:off x="1934093" y="2939829"/>
            <a:ext cx="2951773" cy="3416521"/>
          </a:xfrm>
          <a:prstGeom prst="rect">
            <a:avLst/>
          </a:prstGeom>
        </p:spPr>
      </p:pic>
      <p:pic>
        <p:nvPicPr>
          <p:cNvPr id="8" name="内容占位符 11"/>
          <p:cNvPicPr>
            <a:picLocks noChangeAspect="1"/>
          </p:cNvPicPr>
          <p:nvPr/>
        </p:nvPicPr>
        <p:blipFill>
          <a:blip r:embed="rId3"/>
          <a:stretch>
            <a:fillRect/>
          </a:stretch>
        </p:blipFill>
        <p:spPr>
          <a:xfrm>
            <a:off x="5652654" y="3631946"/>
            <a:ext cx="5181600" cy="1756474"/>
          </a:xfrm>
          <a:prstGeom prst="rect">
            <a:avLst/>
          </a:prstGeom>
        </p:spPr>
      </p:pic>
    </p:spTree>
    <p:extLst>
      <p:ext uri="{BB962C8B-B14F-4D97-AF65-F5344CB8AC3E}">
        <p14:creationId xmlns:p14="http://schemas.microsoft.com/office/powerpoint/2010/main" val="495744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lstStyle/>
          <a:p>
            <a:r>
              <a:rPr lang="zh-CN" altLang="zh-CN" dirty="0"/>
              <a:t>当已经存在一个类，需要另外再创建一个和已有类非常相似的类时，通常不必将同一段代码重复多次，而是用</a:t>
            </a:r>
            <a:r>
              <a:rPr lang="zh-CN" altLang="zh-CN" dirty="0" smtClean="0"/>
              <a:t>继承</a:t>
            </a:r>
            <a:endParaRPr lang="en-US" altLang="zh-CN" dirty="0" smtClean="0"/>
          </a:p>
          <a:p>
            <a:r>
              <a:rPr lang="zh-CN" altLang="zh-CN" dirty="0" smtClean="0"/>
              <a:t>在</a:t>
            </a:r>
            <a:r>
              <a:rPr lang="zh-CN" altLang="zh-CN" dirty="0"/>
              <a:t>类上添加关联，使得位于下层的类可以“继承”位于关系上层的类的</a:t>
            </a:r>
            <a:r>
              <a:rPr lang="zh-CN" altLang="zh-CN" dirty="0" smtClean="0"/>
              <a:t>属性</a:t>
            </a:r>
            <a:endParaRPr lang="en-US" altLang="zh-CN" dirty="0" smtClean="0"/>
          </a:p>
          <a:p>
            <a:r>
              <a:rPr lang="zh-CN" altLang="zh-CN" dirty="0" smtClean="0"/>
              <a:t>继承</a:t>
            </a:r>
            <a:r>
              <a:rPr lang="zh-CN" altLang="zh-CN" dirty="0"/>
              <a:t>有利于代码的复用和</a:t>
            </a:r>
            <a:r>
              <a:rPr lang="zh-CN" altLang="zh-CN" dirty="0" smtClean="0"/>
              <a:t>规模化</a:t>
            </a:r>
            <a:endParaRPr lang="en-US" altLang="zh-CN" dirty="0" smtClean="0"/>
          </a:p>
          <a:p>
            <a:r>
              <a:rPr lang="zh-CN" altLang="zh-CN" dirty="0" smtClean="0"/>
              <a:t>和</a:t>
            </a:r>
            <a:r>
              <a:rPr lang="zh-CN" altLang="zh-CN" dirty="0"/>
              <a:t>其他语言不同的是，</a:t>
            </a:r>
            <a:r>
              <a:rPr lang="en-US" altLang="zh-CN" dirty="0"/>
              <a:t>Python</a:t>
            </a:r>
            <a:r>
              <a:rPr lang="zh-CN" altLang="zh-CN" dirty="0"/>
              <a:t>中的类还具有多继承的特性，即一个类可以有多个父类。</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39</a:t>
            </a:fld>
            <a:endParaRPr lang="zh-CN" altLang="en-US"/>
          </a:p>
        </p:txBody>
      </p:sp>
    </p:spTree>
    <p:extLst>
      <p:ext uri="{BB962C8B-B14F-4D97-AF65-F5344CB8AC3E}">
        <p14:creationId xmlns:p14="http://schemas.microsoft.com/office/powerpoint/2010/main" val="191635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normAutofit/>
          </a:bodyPr>
          <a:lstStyle/>
          <a:p>
            <a:r>
              <a:rPr lang="zh-CN" altLang="en-US" dirty="0" smtClean="0"/>
              <a:t>函数</a:t>
            </a:r>
            <a:r>
              <a:rPr lang="zh-CN" altLang="en-US" b="1" dirty="0" smtClean="0">
                <a:solidFill>
                  <a:srgbClr val="FF0000"/>
                </a:solidFill>
              </a:rPr>
              <a:t>无返回值</a:t>
            </a:r>
            <a:endParaRPr lang="en-US" altLang="zh-CN" b="1" dirty="0" smtClean="0">
              <a:solidFill>
                <a:srgbClr val="FF0000"/>
              </a:solidFill>
            </a:endParaRPr>
          </a:p>
          <a:p>
            <a:pPr lvl="1"/>
            <a:r>
              <a:rPr lang="zh-CN" altLang="en-US" dirty="0" smtClean="0"/>
              <a:t>函数无参数</a:t>
            </a:r>
            <a:endParaRPr lang="en-US" altLang="zh-CN" dirty="0" smtClean="0"/>
          </a:p>
          <a:p>
            <a:pPr lvl="2"/>
            <a:r>
              <a:rPr lang="en-US" altLang="zh-CN" dirty="0"/>
              <a:t>&lt;</a:t>
            </a:r>
            <a:r>
              <a:rPr lang="zh-CN" altLang="en-US" dirty="0"/>
              <a:t>函数名</a:t>
            </a:r>
            <a:r>
              <a:rPr lang="en-US" altLang="zh-CN" dirty="0" smtClean="0"/>
              <a:t>&gt;()</a:t>
            </a:r>
            <a:endParaRPr lang="en-US" altLang="zh-CN" dirty="0"/>
          </a:p>
          <a:p>
            <a:pPr lvl="1"/>
            <a:r>
              <a:rPr lang="zh-CN" altLang="en-US" dirty="0" smtClean="0"/>
              <a:t>函数有参数</a:t>
            </a:r>
            <a:endParaRPr lang="en-US" altLang="zh-CN" dirty="0" smtClean="0"/>
          </a:p>
          <a:p>
            <a:pPr lvl="2"/>
            <a:r>
              <a:rPr lang="en-US" altLang="zh-CN" dirty="0" smtClean="0"/>
              <a:t>&lt;</a:t>
            </a:r>
            <a:r>
              <a:rPr lang="zh-CN" altLang="en-US" dirty="0" smtClean="0"/>
              <a:t>函数名</a:t>
            </a:r>
            <a:r>
              <a:rPr lang="en-US" altLang="zh-CN" dirty="0" smtClean="0"/>
              <a:t>&gt;(</a:t>
            </a:r>
            <a:r>
              <a:rPr lang="zh-CN" altLang="en-US" dirty="0" smtClean="0"/>
              <a:t>参数列表</a:t>
            </a:r>
            <a:r>
              <a:rPr lang="en-US" altLang="zh-CN" dirty="0" smtClean="0"/>
              <a:t>)</a:t>
            </a:r>
          </a:p>
          <a:p>
            <a:pPr lvl="1"/>
            <a:endParaRPr lang="en-US" altLang="zh-CN" dirty="0" smtClean="0"/>
          </a:p>
        </p:txBody>
      </p:sp>
      <p:sp>
        <p:nvSpPr>
          <p:cNvPr id="7" name="内容占位符 6"/>
          <p:cNvSpPr>
            <a:spLocks noGrp="1"/>
          </p:cNvSpPr>
          <p:nvPr>
            <p:ph sz="half" idx="2"/>
          </p:nvPr>
        </p:nvSpPr>
        <p:spPr/>
        <p:txBody>
          <a:bodyPr/>
          <a:lstStyle/>
          <a:p>
            <a:r>
              <a:rPr lang="zh-CN" altLang="en-US" dirty="0"/>
              <a:t>函数</a:t>
            </a:r>
            <a:r>
              <a:rPr lang="zh-CN" altLang="en-US" b="1" dirty="0">
                <a:solidFill>
                  <a:srgbClr val="FF0000"/>
                </a:solidFill>
              </a:rPr>
              <a:t>有返回值</a:t>
            </a:r>
            <a:endParaRPr lang="en-US" altLang="zh-CN" b="1" dirty="0">
              <a:solidFill>
                <a:srgbClr val="FF0000"/>
              </a:solidFill>
            </a:endParaRPr>
          </a:p>
          <a:p>
            <a:pPr lvl="1"/>
            <a:r>
              <a:rPr lang="zh-CN" altLang="en-US" dirty="0"/>
              <a:t>函数无参数</a:t>
            </a:r>
            <a:endParaRPr lang="en-US" altLang="zh-CN" dirty="0"/>
          </a:p>
          <a:p>
            <a:pPr lvl="2"/>
            <a:r>
              <a:rPr lang="zh-CN" altLang="en-US" b="1" dirty="0">
                <a:solidFill>
                  <a:srgbClr val="FF0000"/>
                </a:solidFill>
              </a:rPr>
              <a:t>接收变量 </a:t>
            </a:r>
            <a:r>
              <a:rPr lang="en-US" altLang="zh-CN" b="1" dirty="0">
                <a:solidFill>
                  <a:srgbClr val="FF0000"/>
                </a:solidFill>
              </a:rPr>
              <a:t>= </a:t>
            </a:r>
            <a:r>
              <a:rPr lang="en-US" altLang="zh-CN" dirty="0"/>
              <a:t>&lt;</a:t>
            </a:r>
            <a:r>
              <a:rPr lang="zh-CN" altLang="en-US" dirty="0"/>
              <a:t>函数名</a:t>
            </a:r>
            <a:r>
              <a:rPr lang="en-US" altLang="zh-CN" dirty="0"/>
              <a:t>&gt;()</a:t>
            </a:r>
          </a:p>
          <a:p>
            <a:pPr lvl="1"/>
            <a:r>
              <a:rPr lang="zh-CN" altLang="en-US" dirty="0"/>
              <a:t>函数有参数</a:t>
            </a:r>
            <a:endParaRPr lang="en-US" altLang="zh-CN" dirty="0"/>
          </a:p>
          <a:p>
            <a:pPr lvl="2"/>
            <a:r>
              <a:rPr lang="zh-CN" altLang="en-US" b="1" dirty="0">
                <a:solidFill>
                  <a:srgbClr val="FF0000"/>
                </a:solidFill>
              </a:rPr>
              <a:t>接收变量 </a:t>
            </a:r>
            <a:r>
              <a:rPr lang="en-US" altLang="zh-CN" b="1" dirty="0">
                <a:solidFill>
                  <a:srgbClr val="FF0000"/>
                </a:solidFill>
              </a:rPr>
              <a:t>= </a:t>
            </a:r>
            <a:r>
              <a:rPr lang="en-US" altLang="zh-CN" dirty="0"/>
              <a:t>&lt;</a:t>
            </a:r>
            <a:r>
              <a:rPr lang="zh-CN" altLang="en-US" dirty="0"/>
              <a:t>函数名</a:t>
            </a:r>
            <a:r>
              <a:rPr lang="en-US" altLang="zh-CN" dirty="0"/>
              <a:t>&gt;(</a:t>
            </a:r>
            <a:r>
              <a:rPr lang="zh-CN" altLang="en-US" dirty="0"/>
              <a:t>参数列表</a:t>
            </a:r>
            <a:r>
              <a:rPr lang="en-US" altLang="zh-CN" dirty="0"/>
              <a:t>)</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a:t>
            </a:fld>
            <a:endParaRPr lang="zh-CN" altLang="en-US"/>
          </a:p>
        </p:txBody>
      </p:sp>
      <p:sp>
        <p:nvSpPr>
          <p:cNvPr id="2" name="标题 1"/>
          <p:cNvSpPr>
            <a:spLocks noGrp="1"/>
          </p:cNvSpPr>
          <p:nvPr>
            <p:ph type="title"/>
          </p:nvPr>
        </p:nvSpPr>
        <p:spPr/>
        <p:txBody>
          <a:bodyPr/>
          <a:lstStyle/>
          <a:p>
            <a:r>
              <a:rPr lang="zh-CN" altLang="en-US" dirty="0" smtClean="0"/>
              <a:t>调用函数</a:t>
            </a:r>
            <a:endParaRPr lang="zh-CN" altLang="en-US" dirty="0"/>
          </a:p>
        </p:txBody>
      </p:sp>
    </p:spTree>
    <p:extLst>
      <p:ext uri="{BB962C8B-B14F-4D97-AF65-F5344CB8AC3E}">
        <p14:creationId xmlns:p14="http://schemas.microsoft.com/office/powerpoint/2010/main" val="3480058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继承语法</a:t>
            </a:r>
            <a:endParaRPr lang="zh-CN" altLang="en-US" dirty="0"/>
          </a:p>
        </p:txBody>
      </p:sp>
      <p:pic>
        <p:nvPicPr>
          <p:cNvPr id="7" name="内容占位符 6"/>
          <p:cNvPicPr>
            <a:picLocks noGrp="1" noChangeAspect="1"/>
          </p:cNvPicPr>
          <p:nvPr>
            <p:ph idx="1"/>
          </p:nvPr>
        </p:nvPicPr>
        <p:blipFill>
          <a:blip r:embed="rId2"/>
          <a:stretch>
            <a:fillRect/>
          </a:stretch>
        </p:blipFill>
        <p:spPr>
          <a:xfrm>
            <a:off x="3133725" y="2620169"/>
            <a:ext cx="5924550" cy="2381250"/>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40</a:t>
            </a:fld>
            <a:endParaRPr lang="zh-CN" altLang="en-US"/>
          </a:p>
        </p:txBody>
      </p:sp>
    </p:spTree>
    <p:extLst>
      <p:ext uri="{BB962C8B-B14F-4D97-AF65-F5344CB8AC3E}">
        <p14:creationId xmlns:p14="http://schemas.microsoft.com/office/powerpoint/2010/main" val="3845260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继承关系</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41</a:t>
            </a:fld>
            <a:endParaRPr lang="zh-CN" altLang="en-US"/>
          </a:p>
        </p:txBody>
      </p:sp>
      <p:sp>
        <p:nvSpPr>
          <p:cNvPr id="7" name="矩形 6"/>
          <p:cNvSpPr/>
          <p:nvPr/>
        </p:nvSpPr>
        <p:spPr>
          <a:xfrm>
            <a:off x="1108364" y="4433455"/>
            <a:ext cx="1485207" cy="465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小明</a:t>
            </a:r>
            <a:endParaRPr lang="zh-CN" altLang="en-US" dirty="0"/>
          </a:p>
        </p:txBody>
      </p:sp>
      <p:sp>
        <p:nvSpPr>
          <p:cNvPr id="8" name="矩形 7"/>
          <p:cNvSpPr/>
          <p:nvPr/>
        </p:nvSpPr>
        <p:spPr>
          <a:xfrm>
            <a:off x="3122708" y="4433455"/>
            <a:ext cx="1485207" cy="465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小红</a:t>
            </a:r>
            <a:endParaRPr lang="zh-CN" altLang="en-US" dirty="0"/>
          </a:p>
        </p:txBody>
      </p:sp>
      <p:sp>
        <p:nvSpPr>
          <p:cNvPr id="9" name="矩形 8"/>
          <p:cNvSpPr/>
          <p:nvPr/>
        </p:nvSpPr>
        <p:spPr>
          <a:xfrm>
            <a:off x="5137052" y="4433454"/>
            <a:ext cx="1485207" cy="4655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小刚</a:t>
            </a:r>
            <a:endParaRPr lang="zh-CN" altLang="en-US" dirty="0"/>
          </a:p>
        </p:txBody>
      </p:sp>
      <p:sp>
        <p:nvSpPr>
          <p:cNvPr id="10" name="矩形 9"/>
          <p:cNvSpPr/>
          <p:nvPr/>
        </p:nvSpPr>
        <p:spPr>
          <a:xfrm>
            <a:off x="3122707" y="3394364"/>
            <a:ext cx="1485207" cy="465513"/>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学生</a:t>
            </a:r>
            <a:endParaRPr lang="zh-CN" altLang="en-US" dirty="0"/>
          </a:p>
        </p:txBody>
      </p:sp>
      <p:sp>
        <p:nvSpPr>
          <p:cNvPr id="11" name="矩形 10"/>
          <p:cNvSpPr/>
          <p:nvPr/>
        </p:nvSpPr>
        <p:spPr>
          <a:xfrm>
            <a:off x="5771696" y="2349123"/>
            <a:ext cx="1485207" cy="465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人</a:t>
            </a:r>
            <a:endParaRPr lang="zh-CN" altLang="en-US" dirty="0"/>
          </a:p>
        </p:txBody>
      </p:sp>
      <p:cxnSp>
        <p:nvCxnSpPr>
          <p:cNvPr id="12" name="直接箭头连接符 11"/>
          <p:cNvCxnSpPr>
            <a:stCxn id="11" idx="2"/>
            <a:endCxn id="10" idx="0"/>
          </p:cNvCxnSpPr>
          <p:nvPr/>
        </p:nvCxnSpPr>
        <p:spPr>
          <a:xfrm flipH="1">
            <a:off x="3865311" y="2814636"/>
            <a:ext cx="2648989" cy="57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2"/>
            <a:endCxn id="8" idx="0"/>
          </p:cNvCxnSpPr>
          <p:nvPr/>
        </p:nvCxnSpPr>
        <p:spPr>
          <a:xfrm>
            <a:off x="3865311" y="3859877"/>
            <a:ext cx="1" cy="5735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a:endCxn id="7" idx="0"/>
          </p:cNvCxnSpPr>
          <p:nvPr/>
        </p:nvCxnSpPr>
        <p:spPr>
          <a:xfrm flipH="1">
            <a:off x="1850968" y="3859877"/>
            <a:ext cx="2014343" cy="5735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2"/>
            <a:endCxn id="9" idx="0"/>
          </p:cNvCxnSpPr>
          <p:nvPr/>
        </p:nvCxnSpPr>
        <p:spPr>
          <a:xfrm>
            <a:off x="3865311" y="3859877"/>
            <a:ext cx="2014345" cy="573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195838" y="4433453"/>
            <a:ext cx="1485207" cy="4655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大俊</a:t>
            </a:r>
          </a:p>
        </p:txBody>
      </p:sp>
      <p:sp>
        <p:nvSpPr>
          <p:cNvPr id="17" name="矩形 16"/>
          <p:cNvSpPr/>
          <p:nvPr/>
        </p:nvSpPr>
        <p:spPr>
          <a:xfrm>
            <a:off x="9254624" y="4433452"/>
            <a:ext cx="1485207" cy="4655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大俊</a:t>
            </a:r>
          </a:p>
        </p:txBody>
      </p:sp>
      <p:sp>
        <p:nvSpPr>
          <p:cNvPr id="18" name="矩形 17"/>
          <p:cNvSpPr/>
          <p:nvPr/>
        </p:nvSpPr>
        <p:spPr>
          <a:xfrm>
            <a:off x="8262744" y="3394363"/>
            <a:ext cx="1485207" cy="465513"/>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上班族</a:t>
            </a:r>
          </a:p>
        </p:txBody>
      </p:sp>
      <p:cxnSp>
        <p:nvCxnSpPr>
          <p:cNvPr id="19" name="直接箭头连接符 18"/>
          <p:cNvCxnSpPr>
            <a:stCxn id="11" idx="2"/>
            <a:endCxn id="18" idx="0"/>
          </p:cNvCxnSpPr>
          <p:nvPr/>
        </p:nvCxnSpPr>
        <p:spPr>
          <a:xfrm>
            <a:off x="6514300" y="2814636"/>
            <a:ext cx="2491048" cy="579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8" idx="2"/>
            <a:endCxn id="16" idx="0"/>
          </p:cNvCxnSpPr>
          <p:nvPr/>
        </p:nvCxnSpPr>
        <p:spPr>
          <a:xfrm flipH="1">
            <a:off x="7938442" y="3859876"/>
            <a:ext cx="1066906" cy="573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8" idx="2"/>
            <a:endCxn id="17" idx="0"/>
          </p:cNvCxnSpPr>
          <p:nvPr/>
        </p:nvCxnSpPr>
        <p:spPr>
          <a:xfrm>
            <a:off x="9005348" y="3859876"/>
            <a:ext cx="991880" cy="5735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339340" y="3189830"/>
            <a:ext cx="908858" cy="646331"/>
          </a:xfrm>
          <a:prstGeom prst="rect">
            <a:avLst/>
          </a:prstGeom>
        </p:spPr>
        <p:txBody>
          <a:bodyPr wrap="square">
            <a:spAutoFit/>
          </a:bodyPr>
          <a:lstStyle/>
          <a:p>
            <a:r>
              <a:rPr lang="zh-CN" altLang="en-US" b="1" dirty="0" smtClean="0">
                <a:solidFill>
                  <a:srgbClr val="FF0000"/>
                </a:solidFill>
              </a:rPr>
              <a:t>上课</a:t>
            </a:r>
            <a:endParaRPr lang="zh-CN" altLang="en-US" b="1" dirty="0">
              <a:solidFill>
                <a:srgbClr val="FF0000"/>
              </a:solidFill>
            </a:endParaRPr>
          </a:p>
          <a:p>
            <a:r>
              <a:rPr lang="zh-CN" altLang="en-US" b="1" dirty="0" smtClean="0">
                <a:solidFill>
                  <a:srgbClr val="FF0000"/>
                </a:solidFill>
              </a:rPr>
              <a:t>自习</a:t>
            </a:r>
            <a:endParaRPr lang="zh-CN" altLang="en-US" b="1" dirty="0">
              <a:solidFill>
                <a:srgbClr val="FF0000"/>
              </a:solidFill>
            </a:endParaRPr>
          </a:p>
        </p:txBody>
      </p:sp>
      <p:sp>
        <p:nvSpPr>
          <p:cNvPr id="23" name="矩形 22"/>
          <p:cNvSpPr/>
          <p:nvPr/>
        </p:nvSpPr>
        <p:spPr>
          <a:xfrm>
            <a:off x="9830973" y="2980788"/>
            <a:ext cx="908858" cy="646331"/>
          </a:xfrm>
          <a:prstGeom prst="rect">
            <a:avLst/>
          </a:prstGeom>
        </p:spPr>
        <p:txBody>
          <a:bodyPr wrap="square">
            <a:spAutoFit/>
          </a:bodyPr>
          <a:lstStyle/>
          <a:p>
            <a:r>
              <a:rPr lang="zh-CN" altLang="en-US" b="1" dirty="0" smtClean="0">
                <a:solidFill>
                  <a:srgbClr val="FF0000"/>
                </a:solidFill>
              </a:rPr>
              <a:t>工作</a:t>
            </a:r>
            <a:endParaRPr lang="zh-CN" altLang="en-US" b="1" dirty="0">
              <a:solidFill>
                <a:srgbClr val="FF0000"/>
              </a:solidFill>
            </a:endParaRPr>
          </a:p>
          <a:p>
            <a:r>
              <a:rPr lang="zh-CN" altLang="en-US" b="1" dirty="0" smtClean="0">
                <a:solidFill>
                  <a:srgbClr val="FF0000"/>
                </a:solidFill>
              </a:rPr>
              <a:t>开会</a:t>
            </a:r>
            <a:endParaRPr lang="en-US" altLang="zh-CN" b="1" dirty="0" smtClean="0">
              <a:solidFill>
                <a:srgbClr val="FF0000"/>
              </a:solidFill>
            </a:endParaRPr>
          </a:p>
        </p:txBody>
      </p:sp>
      <p:sp>
        <p:nvSpPr>
          <p:cNvPr id="24" name="矩形 23"/>
          <p:cNvSpPr/>
          <p:nvPr/>
        </p:nvSpPr>
        <p:spPr>
          <a:xfrm>
            <a:off x="4947565" y="1425026"/>
            <a:ext cx="908858" cy="1754326"/>
          </a:xfrm>
          <a:prstGeom prst="rect">
            <a:avLst/>
          </a:prstGeom>
        </p:spPr>
        <p:txBody>
          <a:bodyPr wrap="square">
            <a:spAutoFit/>
          </a:bodyPr>
          <a:lstStyle/>
          <a:p>
            <a:r>
              <a:rPr lang="zh-CN" altLang="en-US" dirty="0"/>
              <a:t>吃饭</a:t>
            </a:r>
          </a:p>
          <a:p>
            <a:r>
              <a:rPr lang="zh-CN" altLang="en-US" dirty="0"/>
              <a:t>睡觉</a:t>
            </a:r>
          </a:p>
          <a:p>
            <a:r>
              <a:rPr lang="zh-CN" altLang="en-US" dirty="0" smtClean="0"/>
              <a:t>运动</a:t>
            </a:r>
            <a:endParaRPr lang="zh-CN" altLang="en-US" dirty="0"/>
          </a:p>
          <a:p>
            <a:r>
              <a:rPr lang="zh-CN" altLang="en-US" dirty="0" smtClean="0"/>
              <a:t>化妆</a:t>
            </a:r>
            <a:endParaRPr lang="zh-CN" altLang="en-US" dirty="0"/>
          </a:p>
          <a:p>
            <a:r>
              <a:rPr lang="zh-CN" altLang="en-US" dirty="0"/>
              <a:t>打游戏</a:t>
            </a:r>
          </a:p>
          <a:p>
            <a:r>
              <a:rPr lang="zh-CN" altLang="en-US" dirty="0"/>
              <a:t>看视频</a:t>
            </a:r>
          </a:p>
        </p:txBody>
      </p:sp>
    </p:spTree>
    <p:extLst>
      <p:ext uri="{BB962C8B-B14F-4D97-AF65-F5344CB8AC3E}">
        <p14:creationId xmlns:p14="http://schemas.microsoft.com/office/powerpoint/2010/main" val="1442677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p:cNvPicPr>
            <a:picLocks noGrp="1" noChangeAspect="1"/>
          </p:cNvPicPr>
          <p:nvPr>
            <p:ph sz="half" idx="1"/>
          </p:nvPr>
        </p:nvPicPr>
        <p:blipFill>
          <a:blip r:embed="rId2"/>
          <a:stretch>
            <a:fillRect/>
          </a:stretch>
        </p:blipFill>
        <p:spPr>
          <a:xfrm>
            <a:off x="1460578" y="1444625"/>
            <a:ext cx="3936844"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42</a:t>
            </a:fld>
            <a:endParaRPr lang="zh-CN" altLang="en-US"/>
          </a:p>
        </p:txBody>
      </p:sp>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12-9】</a:t>
            </a:r>
            <a:r>
              <a:rPr lang="zh-CN" altLang="en-US" dirty="0" smtClean="0"/>
              <a:t>继承单个父类</a:t>
            </a:r>
            <a:endParaRPr lang="zh-CN" altLang="en-US" dirty="0"/>
          </a:p>
        </p:txBody>
      </p:sp>
      <p:pic>
        <p:nvPicPr>
          <p:cNvPr id="12" name="内容占位符 7"/>
          <p:cNvPicPr>
            <a:picLocks noGrp="1" noChangeAspect="1"/>
          </p:cNvPicPr>
          <p:nvPr>
            <p:ph sz="half" idx="2"/>
          </p:nvPr>
        </p:nvPicPr>
        <p:blipFill>
          <a:blip r:embed="rId3"/>
          <a:stretch>
            <a:fillRect/>
          </a:stretch>
        </p:blipFill>
        <p:spPr>
          <a:xfrm>
            <a:off x="6172200" y="2743994"/>
            <a:ext cx="5181600" cy="2133600"/>
          </a:xfrm>
          <a:prstGeom prst="rect">
            <a:avLst/>
          </a:prstGeom>
        </p:spPr>
      </p:pic>
    </p:spTree>
    <p:extLst>
      <p:ext uri="{BB962C8B-B14F-4D97-AF65-F5344CB8AC3E}">
        <p14:creationId xmlns:p14="http://schemas.microsoft.com/office/powerpoint/2010/main" val="2504687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sz="half" idx="2"/>
          </p:nvPr>
        </p:nvPicPr>
        <p:blipFill>
          <a:blip r:embed="rId2"/>
          <a:stretch>
            <a:fillRect/>
          </a:stretch>
        </p:blipFill>
        <p:spPr>
          <a:xfrm>
            <a:off x="6172200" y="2296453"/>
            <a:ext cx="5181600" cy="3028681"/>
          </a:xfrm>
          <a:prstGeom prst="rect">
            <a:avLst/>
          </a:prstGeom>
        </p:spPr>
      </p:pic>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43</a:t>
            </a:fld>
            <a:endParaRPr lang="zh-CN" altLang="en-US"/>
          </a:p>
        </p:txBody>
      </p:sp>
      <p:sp>
        <p:nvSpPr>
          <p:cNvPr id="7" name="标题 6"/>
          <p:cNvSpPr>
            <a:spLocks noGrp="1"/>
          </p:cNvSpPr>
          <p:nvPr>
            <p:ph type="title"/>
          </p:nvPr>
        </p:nvSpPr>
        <p:spPr/>
        <p:txBody>
          <a:bodyPr/>
          <a:lstStyle/>
          <a:p>
            <a:r>
              <a:rPr lang="en-US" altLang="zh-CN" dirty="0"/>
              <a:t>【</a:t>
            </a:r>
            <a:r>
              <a:rPr lang="zh-CN" altLang="en-US" dirty="0"/>
              <a:t>例</a:t>
            </a:r>
            <a:r>
              <a:rPr lang="en-US" altLang="zh-CN" dirty="0" smtClean="0"/>
              <a:t>12-10】</a:t>
            </a:r>
            <a:r>
              <a:rPr lang="zh-CN" altLang="en-US" dirty="0" smtClean="0"/>
              <a:t>继承</a:t>
            </a:r>
            <a:r>
              <a:rPr lang="zh-CN" altLang="en-US" dirty="0"/>
              <a:t>单个父</a:t>
            </a:r>
            <a:r>
              <a:rPr lang="zh-CN" altLang="en-US" dirty="0" smtClean="0"/>
              <a:t>类（</a:t>
            </a:r>
            <a:r>
              <a:rPr lang="en-US" altLang="zh-CN" dirty="0" smtClean="0"/>
              <a:t>2</a:t>
            </a:r>
            <a:r>
              <a:rPr lang="zh-CN" altLang="en-US" dirty="0" smtClean="0"/>
              <a:t>）</a:t>
            </a:r>
            <a:endParaRPr lang="zh-CN" altLang="en-US" dirty="0"/>
          </a:p>
        </p:txBody>
      </p:sp>
      <p:pic>
        <p:nvPicPr>
          <p:cNvPr id="9" name="内容占位符 10"/>
          <p:cNvPicPr>
            <a:picLocks noGrp="1" noChangeAspect="1"/>
          </p:cNvPicPr>
          <p:nvPr>
            <p:ph sz="half" idx="1"/>
          </p:nvPr>
        </p:nvPicPr>
        <p:blipFill>
          <a:blip r:embed="rId3"/>
          <a:stretch>
            <a:fillRect/>
          </a:stretch>
        </p:blipFill>
        <p:spPr>
          <a:xfrm>
            <a:off x="1460578" y="1444625"/>
            <a:ext cx="3936844" cy="4732338"/>
          </a:xfrm>
          <a:prstGeom prst="rect">
            <a:avLst/>
          </a:prstGeom>
        </p:spPr>
      </p:pic>
    </p:spTree>
    <p:extLst>
      <p:ext uri="{BB962C8B-B14F-4D97-AF65-F5344CB8AC3E}">
        <p14:creationId xmlns:p14="http://schemas.microsoft.com/office/powerpoint/2010/main" val="379516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r>
              <a:rPr lang="zh-CN" altLang="zh-CN" dirty="0"/>
              <a:t>多态，即多种状态，是指在</a:t>
            </a:r>
            <a:r>
              <a:rPr lang="zh-CN" altLang="zh-CN" b="1" dirty="0">
                <a:solidFill>
                  <a:srgbClr val="FF0000"/>
                </a:solidFill>
              </a:rPr>
              <a:t>事先不知道对象</a:t>
            </a:r>
            <a:r>
              <a:rPr lang="zh-CN" altLang="zh-CN" b="1" dirty="0" smtClean="0">
                <a:solidFill>
                  <a:srgbClr val="FF0000"/>
                </a:solidFill>
              </a:rPr>
              <a:t>类型</a:t>
            </a:r>
            <a:r>
              <a:rPr lang="zh-CN" altLang="en-US" b="1" dirty="0" smtClean="0">
                <a:solidFill>
                  <a:srgbClr val="FF0000"/>
                </a:solidFill>
              </a:rPr>
              <a:t>（数字、字符串、列表、元组、集合、字典）</a:t>
            </a:r>
            <a:r>
              <a:rPr lang="zh-CN" altLang="zh-CN" dirty="0" smtClean="0"/>
              <a:t>的</a:t>
            </a:r>
            <a:r>
              <a:rPr lang="zh-CN" altLang="zh-CN" dirty="0"/>
              <a:t>情况下，可以自动根据对象的不同类型，执行相应的</a:t>
            </a:r>
            <a:r>
              <a:rPr lang="zh-CN" altLang="zh-CN" dirty="0" smtClean="0"/>
              <a:t>操作</a:t>
            </a:r>
            <a:endParaRPr lang="en-US" altLang="zh-CN" dirty="0" smtClean="0"/>
          </a:p>
          <a:p>
            <a:r>
              <a:rPr lang="zh-CN" altLang="zh-CN" dirty="0" smtClean="0"/>
              <a:t>很多</a:t>
            </a:r>
            <a:r>
              <a:rPr lang="zh-CN" altLang="zh-CN" dirty="0"/>
              <a:t>内建运算符以及函数、方法都能体现多态的</a:t>
            </a:r>
            <a:r>
              <a:rPr lang="zh-CN" altLang="zh-CN" dirty="0" smtClean="0"/>
              <a:t>性质</a:t>
            </a:r>
            <a:endParaRPr lang="zh-CN" altLang="en-US" dirty="0"/>
          </a:p>
        </p:txBody>
      </p:sp>
      <p:pic>
        <p:nvPicPr>
          <p:cNvPr id="9" name="内容占位符 8"/>
          <p:cNvPicPr>
            <a:picLocks noGrp="1" noChangeAspect="1"/>
          </p:cNvPicPr>
          <p:nvPr>
            <p:ph sz="half" idx="2"/>
          </p:nvPr>
        </p:nvPicPr>
        <p:blipFill>
          <a:blip r:embed="rId2"/>
          <a:stretch>
            <a:fillRect/>
          </a:stretch>
        </p:blipFill>
        <p:spPr>
          <a:xfrm>
            <a:off x="6380030" y="1444625"/>
            <a:ext cx="4765940"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44</a:t>
            </a:fld>
            <a:endParaRPr lang="zh-CN" altLang="en-US"/>
          </a:p>
        </p:txBody>
      </p:sp>
      <p:sp>
        <p:nvSpPr>
          <p:cNvPr id="2" name="标题 1"/>
          <p:cNvSpPr>
            <a:spLocks noGrp="1"/>
          </p:cNvSpPr>
          <p:nvPr>
            <p:ph type="title"/>
          </p:nvPr>
        </p:nvSpPr>
        <p:spPr/>
        <p:txBody>
          <a:bodyPr/>
          <a:lstStyle/>
          <a:p>
            <a:r>
              <a:rPr lang="zh-CN" altLang="en-US" dirty="0" smtClean="0"/>
              <a:t>多态</a:t>
            </a:r>
            <a:endParaRPr lang="zh-CN" altLang="en-US" dirty="0"/>
          </a:p>
        </p:txBody>
      </p:sp>
      <p:sp>
        <p:nvSpPr>
          <p:cNvPr id="7" name="文本框 6"/>
          <p:cNvSpPr txBox="1"/>
          <p:nvPr/>
        </p:nvSpPr>
        <p:spPr>
          <a:xfrm>
            <a:off x="1734589" y="5636029"/>
            <a:ext cx="3258589" cy="584775"/>
          </a:xfrm>
          <a:prstGeom prst="rect">
            <a:avLst/>
          </a:prstGeom>
          <a:noFill/>
        </p:spPr>
        <p:txBody>
          <a:bodyPr wrap="square" rtlCol="0">
            <a:spAutoFit/>
          </a:bodyPr>
          <a:lstStyle/>
          <a:p>
            <a:pPr algn="ctr"/>
            <a:r>
              <a:rPr lang="en-US" altLang="zh-CN" sz="3200" dirty="0" err="1" smtClean="0"/>
              <a:t>len</a:t>
            </a:r>
            <a:r>
              <a:rPr lang="en-US" altLang="zh-CN" sz="3200" dirty="0" smtClean="0"/>
              <a:t>()</a:t>
            </a:r>
            <a:endParaRPr lang="zh-CN" altLang="en-US" sz="3200" dirty="0"/>
          </a:p>
        </p:txBody>
      </p:sp>
    </p:spTree>
    <p:extLst>
      <p:ext uri="{BB962C8B-B14F-4D97-AF65-F5344CB8AC3E}">
        <p14:creationId xmlns:p14="http://schemas.microsoft.com/office/powerpoint/2010/main" val="2540786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模块化架构</a:t>
            </a:r>
          </a:p>
        </p:txBody>
      </p:sp>
      <p:sp>
        <p:nvSpPr>
          <p:cNvPr id="8" name="内容占位符 7"/>
          <p:cNvSpPr>
            <a:spLocks noGrp="1"/>
          </p:cNvSpPr>
          <p:nvPr>
            <p:ph idx="1"/>
          </p:nvPr>
        </p:nvSpPr>
        <p:spPr/>
        <p:txBody>
          <a:bodyPr/>
          <a:lstStyle/>
          <a:p>
            <a:r>
              <a:rPr lang="zh-CN" altLang="en-US" dirty="0"/>
              <a:t>通常</a:t>
            </a:r>
            <a:r>
              <a:rPr lang="en-US" altLang="zh-CN" dirty="0"/>
              <a:t>Python</a:t>
            </a:r>
            <a:r>
              <a:rPr lang="zh-CN" altLang="en-US" dirty="0"/>
              <a:t>程序的架构是指将一个完整的程序分割为源代码文件的集合以及将这些文件连接起来的</a:t>
            </a:r>
            <a:r>
              <a:rPr lang="zh-CN" altLang="en-US" dirty="0" smtClean="0"/>
              <a:t>方法</a:t>
            </a:r>
            <a:endParaRPr lang="en-US" altLang="zh-CN" dirty="0" smtClean="0"/>
          </a:p>
          <a:p>
            <a:r>
              <a:rPr lang="en-US" altLang="zh-CN" dirty="0" smtClean="0"/>
              <a:t>Python</a:t>
            </a:r>
            <a:r>
              <a:rPr lang="zh-CN" altLang="en-US" dirty="0"/>
              <a:t>使用模块化的方法来组织其架构，一个</a:t>
            </a:r>
            <a:r>
              <a:rPr lang="en-US" altLang="zh-CN" dirty="0"/>
              <a:t>Python</a:t>
            </a:r>
            <a:r>
              <a:rPr lang="zh-CN" altLang="en-US" dirty="0"/>
              <a:t>程序就是一个模块化的系统，它有</a:t>
            </a:r>
            <a:r>
              <a:rPr lang="zh-CN" altLang="en-US" b="1" dirty="0">
                <a:solidFill>
                  <a:srgbClr val="FF0000"/>
                </a:solidFill>
              </a:rPr>
              <a:t>一个顶层文件</a:t>
            </a:r>
            <a:r>
              <a:rPr lang="zh-CN" altLang="en-US" dirty="0"/>
              <a:t>和</a:t>
            </a:r>
            <a:r>
              <a:rPr lang="zh-CN" altLang="en-US" b="1" dirty="0">
                <a:solidFill>
                  <a:srgbClr val="FF0000"/>
                </a:solidFill>
              </a:rPr>
              <a:t>多个模块文件</a:t>
            </a:r>
          </a:p>
          <a:p>
            <a:endParaRPr lang="zh-CN" altLang="en-US" dirty="0"/>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45</a:t>
            </a:fld>
            <a:endParaRPr lang="zh-CN" altLang="en-US"/>
          </a:p>
        </p:txBody>
      </p:sp>
      <p:pic>
        <p:nvPicPr>
          <p:cNvPr id="9" name="Picture 2" descr="7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4889" y="3949467"/>
            <a:ext cx="4475519" cy="229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978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包的</a:t>
            </a:r>
            <a:r>
              <a:rPr lang="zh-CN" altLang="en-US" dirty="0" smtClean="0"/>
              <a:t>管理</a:t>
            </a:r>
            <a:endParaRPr lang="zh-CN" altLang="en-US" dirty="0"/>
          </a:p>
        </p:txBody>
      </p:sp>
      <p:sp>
        <p:nvSpPr>
          <p:cNvPr id="3" name="内容占位符 2"/>
          <p:cNvSpPr>
            <a:spLocks noGrp="1"/>
          </p:cNvSpPr>
          <p:nvPr>
            <p:ph idx="1"/>
          </p:nvPr>
        </p:nvSpPr>
        <p:spPr/>
        <p:txBody>
          <a:bodyPr>
            <a:normAutofit/>
          </a:bodyPr>
          <a:lstStyle/>
          <a:p>
            <a:r>
              <a:rPr lang="zh-CN" altLang="en-US" dirty="0"/>
              <a:t>程序以模块化组织和管理，把函数或类定义在一个以</a:t>
            </a:r>
            <a:r>
              <a:rPr lang="en-US" altLang="zh-CN" dirty="0"/>
              <a:t>.</a:t>
            </a:r>
            <a:r>
              <a:rPr lang="en-US" altLang="zh-CN" dirty="0" err="1"/>
              <a:t>py</a:t>
            </a:r>
            <a:r>
              <a:rPr lang="zh-CN" altLang="en-US" dirty="0"/>
              <a:t>为后缀的文件里，在需要的时候</a:t>
            </a:r>
            <a:r>
              <a:rPr lang="zh-CN" altLang="en-US" dirty="0" smtClean="0"/>
              <a:t>引用</a:t>
            </a:r>
            <a:endParaRPr lang="zh-CN" altLang="en-US" dirty="0"/>
          </a:p>
          <a:p>
            <a:r>
              <a:rPr lang="en-US" altLang="zh-CN" dirty="0"/>
              <a:t>Python</a:t>
            </a:r>
            <a:r>
              <a:rPr lang="zh-CN" altLang="en-US" dirty="0"/>
              <a:t>程序一般由包（</a:t>
            </a:r>
            <a:r>
              <a:rPr lang="en-US" altLang="zh-CN" dirty="0"/>
              <a:t>package</a:t>
            </a:r>
            <a:r>
              <a:rPr lang="zh-CN" altLang="en-US" dirty="0"/>
              <a:t>）、模块（</a:t>
            </a:r>
            <a:r>
              <a:rPr lang="en-US" altLang="zh-CN" dirty="0"/>
              <a:t>module</a:t>
            </a:r>
            <a:r>
              <a:rPr lang="zh-CN" altLang="en-US" dirty="0"/>
              <a:t>）和函数（</a:t>
            </a:r>
            <a:r>
              <a:rPr lang="en-US" altLang="zh-CN" dirty="0"/>
              <a:t>function</a:t>
            </a:r>
            <a:r>
              <a:rPr lang="zh-CN" altLang="en-US" dirty="0"/>
              <a:t>）三部分组成。其中，包是由一系列模块组成的集合，模块是处理某类问题的函数和类的集合</a:t>
            </a:r>
          </a:p>
          <a:p>
            <a:r>
              <a:rPr lang="zh-CN" altLang="en-US" dirty="0"/>
              <a:t>一个包中可以包含多个模块，每个模块中可以包含多个函数与类，同时也可以有执行语句，每个包其实就是完成特定任务的</a:t>
            </a:r>
            <a:r>
              <a:rPr lang="zh-CN" altLang="en-US" dirty="0" smtClean="0"/>
              <a:t>工具箱</a:t>
            </a:r>
            <a:endParaRPr lang="zh-CN" altLang="en-US" dirty="0"/>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46</a:t>
            </a:fld>
            <a:endParaRPr lang="zh-CN" altLang="en-US"/>
          </a:p>
        </p:txBody>
      </p:sp>
    </p:spTree>
    <p:extLst>
      <p:ext uri="{BB962C8B-B14F-4D97-AF65-F5344CB8AC3E}">
        <p14:creationId xmlns:p14="http://schemas.microsoft.com/office/powerpoint/2010/main" val="3529741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包的管理</a:t>
            </a:r>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47</a:t>
            </a:fld>
            <a:endParaRPr lang="zh-CN" altLang="en-US"/>
          </a:p>
        </p:txBody>
      </p:sp>
      <p:pic>
        <p:nvPicPr>
          <p:cNvPr id="7" name="Picture 2" descr="7t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21504" y="1789899"/>
            <a:ext cx="3348992" cy="410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2386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模块的安装</a:t>
            </a:r>
            <a:endParaRPr lang="zh-CN" altLang="en-US" dirty="0"/>
          </a:p>
        </p:txBody>
      </p:sp>
      <p:sp>
        <p:nvSpPr>
          <p:cNvPr id="3" name="内容占位符 2"/>
          <p:cNvSpPr>
            <a:spLocks noGrp="1"/>
          </p:cNvSpPr>
          <p:nvPr>
            <p:ph idx="1"/>
          </p:nvPr>
        </p:nvSpPr>
        <p:spPr/>
        <p:txBody>
          <a:bodyPr/>
          <a:lstStyle/>
          <a:p>
            <a:r>
              <a:rPr lang="en-US" altLang="zh-CN" dirty="0" smtClean="0"/>
              <a:t>pip install &lt;</a:t>
            </a:r>
            <a:r>
              <a:rPr lang="zh-CN" altLang="en-US" dirty="0" smtClean="0"/>
              <a:t>模块名</a:t>
            </a:r>
            <a:r>
              <a:rPr lang="en-US" altLang="zh-CN" dirty="0"/>
              <a:t>&gt;</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48</a:t>
            </a:fld>
            <a:endParaRPr lang="zh-CN" altLang="en-US"/>
          </a:p>
        </p:txBody>
      </p:sp>
    </p:spTree>
    <p:extLst>
      <p:ext uri="{BB962C8B-B14F-4D97-AF65-F5344CB8AC3E}">
        <p14:creationId xmlns:p14="http://schemas.microsoft.com/office/powerpoint/2010/main" val="3557111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smtClean="0"/>
              <a:t>模块的引用</a:t>
            </a:r>
            <a:endParaRPr lang="zh-CN" altLang="en-US" dirty="0"/>
          </a:p>
        </p:txBody>
      </p:sp>
      <p:sp>
        <p:nvSpPr>
          <p:cNvPr id="9219" name="内容占位符 2"/>
          <p:cNvSpPr>
            <a:spLocks noGrp="1"/>
          </p:cNvSpPr>
          <p:nvPr>
            <p:ph idx="1"/>
          </p:nvPr>
        </p:nvSpPr>
        <p:spPr/>
        <p:txBody>
          <a:bodyPr/>
          <a:lstStyle/>
          <a:p>
            <a:r>
              <a:rPr lang="zh-CN" altLang="en-US" dirty="0"/>
              <a:t>方式一：</a:t>
            </a:r>
            <a:endParaRPr lang="en-US" altLang="zh-CN" dirty="0"/>
          </a:p>
          <a:p>
            <a:pPr lvl="1"/>
            <a:r>
              <a:rPr lang="zh-CN" altLang="en-US" dirty="0"/>
              <a:t>程序可以调用库</a:t>
            </a:r>
            <a:r>
              <a:rPr lang="zh-CN" altLang="en-US" dirty="0" smtClean="0"/>
              <a:t>名（模块名）中</a:t>
            </a:r>
            <a:r>
              <a:rPr lang="zh-CN" altLang="en-US" dirty="0"/>
              <a:t>的所有函数，使用库中函数的格式如下：</a:t>
            </a:r>
            <a:endParaRPr lang="en-US" altLang="zh-CN" dirty="0"/>
          </a:p>
          <a:p>
            <a:pPr lvl="1"/>
            <a:endParaRPr lang="en-US" altLang="zh-CN" dirty="0"/>
          </a:p>
          <a:p>
            <a:pPr lvl="1"/>
            <a:endParaRPr lang="en-US" altLang="zh-CN" dirty="0" smtClean="0"/>
          </a:p>
          <a:p>
            <a:pPr lvl="1"/>
            <a:endParaRPr lang="en-US" altLang="zh-CN" dirty="0"/>
          </a:p>
          <a:p>
            <a:pPr lvl="1"/>
            <a:endParaRPr lang="en-US" altLang="zh-CN" dirty="0" smtClean="0"/>
          </a:p>
          <a:p>
            <a:r>
              <a:rPr lang="zh-CN" altLang="en-US" dirty="0"/>
              <a:t>方式二：</a:t>
            </a:r>
          </a:p>
          <a:p>
            <a:pPr lvl="1"/>
            <a:endParaRPr lang="en-US" altLang="zh-CN" dirty="0"/>
          </a:p>
        </p:txBody>
      </p:sp>
      <p:pic>
        <p:nvPicPr>
          <p:cNvPr id="9220"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3797" y="2578101"/>
            <a:ext cx="24669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271" y="3284538"/>
            <a:ext cx="40100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62325" y="4828381"/>
            <a:ext cx="7219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94397" y="5924550"/>
            <a:ext cx="30289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72648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endParaRPr lang="zh-CN" altLang="en-US"/>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5</a:t>
            </a:fld>
            <a:endParaRPr lang="zh-CN" altLang="en-US"/>
          </a:p>
        </p:txBody>
      </p:sp>
      <p:sp>
        <p:nvSpPr>
          <p:cNvPr id="7" name="标题 6"/>
          <p:cNvSpPr>
            <a:spLocks noGrp="1"/>
          </p:cNvSpPr>
          <p:nvPr>
            <p:ph type="title"/>
          </p:nvPr>
        </p:nvSpPr>
        <p:spPr/>
        <p:txBody>
          <a:bodyPr/>
          <a:lstStyle/>
          <a:p>
            <a:r>
              <a:rPr lang="zh-CN" altLang="en-US" dirty="0" smtClean="0"/>
              <a:t>一：无返回值、无参数的调用</a:t>
            </a:r>
            <a:endParaRPr lang="zh-CN" altLang="en-US" dirty="0"/>
          </a:p>
        </p:txBody>
      </p:sp>
      <p:pic>
        <p:nvPicPr>
          <p:cNvPr id="8" name="内容占位符 7"/>
          <p:cNvPicPr>
            <a:picLocks noGrp="1" noChangeAspect="1"/>
          </p:cNvPicPr>
          <p:nvPr>
            <p:ph sz="half" idx="2"/>
          </p:nvPr>
        </p:nvPicPr>
        <p:blipFill>
          <a:blip r:embed="rId2"/>
          <a:stretch>
            <a:fillRect/>
          </a:stretch>
        </p:blipFill>
        <p:spPr>
          <a:xfrm>
            <a:off x="7458812" y="1444625"/>
            <a:ext cx="2608375" cy="4732338"/>
          </a:xfrm>
          <a:prstGeom prst="rect">
            <a:avLst/>
          </a:prstGeom>
        </p:spPr>
      </p:pic>
    </p:spTree>
    <p:extLst>
      <p:ext uri="{BB962C8B-B14F-4D97-AF65-F5344CB8AC3E}">
        <p14:creationId xmlns:p14="http://schemas.microsoft.com/office/powerpoint/2010/main" val="3113466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zh-CN" altLang="en-US" dirty="0" smtClean="0"/>
              <a:t>一引用</a:t>
            </a:r>
            <a:r>
              <a:rPr lang="en-US" altLang="zh-CN" dirty="0" smtClean="0"/>
              <a:t>random</a:t>
            </a:r>
            <a:r>
              <a:rPr lang="zh-CN" altLang="en-US" dirty="0" smtClean="0"/>
              <a:t>库</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50</a:t>
            </a:fld>
            <a:endParaRPr lang="zh-CN" altLang="en-US"/>
          </a:p>
        </p:txBody>
      </p:sp>
      <p:pic>
        <p:nvPicPr>
          <p:cNvPr id="7" name="图片 6"/>
          <p:cNvPicPr>
            <a:picLocks noChangeAspect="1"/>
          </p:cNvPicPr>
          <p:nvPr/>
        </p:nvPicPr>
        <p:blipFill>
          <a:blip r:embed="rId2"/>
          <a:stretch>
            <a:fillRect/>
          </a:stretch>
        </p:blipFill>
        <p:spPr>
          <a:xfrm>
            <a:off x="1397000" y="2144578"/>
            <a:ext cx="9672637" cy="3195771"/>
          </a:xfrm>
          <a:prstGeom prst="rect">
            <a:avLst/>
          </a:prstGeom>
        </p:spPr>
      </p:pic>
    </p:spTree>
    <p:extLst>
      <p:ext uri="{BB962C8B-B14F-4D97-AF65-F5344CB8AC3E}">
        <p14:creationId xmlns:p14="http://schemas.microsoft.com/office/powerpoint/2010/main" val="189243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方式二引用</a:t>
            </a:r>
            <a:r>
              <a:rPr lang="en-US" altLang="zh-CN" dirty="0"/>
              <a:t>random</a:t>
            </a:r>
            <a:r>
              <a:rPr lang="zh-CN" altLang="en-US" dirty="0"/>
              <a:t>库</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51</a:t>
            </a:fld>
            <a:endParaRPr lang="zh-CN" altLang="en-US"/>
          </a:p>
        </p:txBody>
      </p:sp>
      <p:pic>
        <p:nvPicPr>
          <p:cNvPr id="7" name="图片 6"/>
          <p:cNvPicPr>
            <a:picLocks noChangeAspect="1"/>
          </p:cNvPicPr>
          <p:nvPr/>
        </p:nvPicPr>
        <p:blipFill>
          <a:blip r:embed="rId2"/>
          <a:stretch>
            <a:fillRect/>
          </a:stretch>
        </p:blipFill>
        <p:spPr>
          <a:xfrm>
            <a:off x="1466849" y="1601401"/>
            <a:ext cx="9617075" cy="4418656"/>
          </a:xfrm>
          <a:prstGeom prst="rect">
            <a:avLst/>
          </a:prstGeom>
        </p:spPr>
      </p:pic>
    </p:spTree>
    <p:extLst>
      <p:ext uri="{BB962C8B-B14F-4D97-AF65-F5344CB8AC3E}">
        <p14:creationId xmlns:p14="http://schemas.microsoft.com/office/powerpoint/2010/main" val="2263034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上机作业</a:t>
            </a:r>
            <a:r>
              <a:rPr lang="en-US" altLang="zh-CN" dirty="0" smtClean="0"/>
              <a:t>0</a:t>
            </a:r>
            <a:endParaRPr lang="zh-CN" altLang="en-US" dirty="0"/>
          </a:p>
        </p:txBody>
      </p:sp>
      <p:sp>
        <p:nvSpPr>
          <p:cNvPr id="3" name="内容占位符 2"/>
          <p:cNvSpPr>
            <a:spLocks noGrp="1"/>
          </p:cNvSpPr>
          <p:nvPr>
            <p:ph idx="1"/>
          </p:nvPr>
        </p:nvSpPr>
        <p:spPr/>
        <p:txBody>
          <a:bodyPr/>
          <a:lstStyle/>
          <a:p>
            <a:r>
              <a:rPr lang="zh-CN" altLang="en-US" dirty="0"/>
              <a:t>提交本周的所有例子</a:t>
            </a:r>
            <a:r>
              <a:rPr lang="zh-CN" altLang="en-US" dirty="0" smtClean="0"/>
              <a:t>（</a:t>
            </a:r>
            <a:r>
              <a:rPr lang="en-US" altLang="zh-CN" dirty="0" smtClean="0"/>
              <a:t>10</a:t>
            </a:r>
            <a:r>
              <a:rPr lang="zh-CN" altLang="en-US" dirty="0" smtClean="0"/>
              <a:t>个</a:t>
            </a:r>
            <a:r>
              <a:rPr lang="zh-CN" altLang="en-US" dirty="0"/>
              <a:t>）</a:t>
            </a:r>
            <a:endParaRPr lang="en-US" altLang="zh-CN" dirty="0"/>
          </a:p>
          <a:p>
            <a:r>
              <a:rPr lang="zh-CN" altLang="en-US" dirty="0"/>
              <a:t>以“学号</a:t>
            </a:r>
            <a:r>
              <a:rPr lang="en-US" altLang="zh-CN" dirty="0"/>
              <a:t>_</a:t>
            </a:r>
            <a:r>
              <a:rPr lang="zh-CN" altLang="en-US" dirty="0"/>
              <a:t>例</a:t>
            </a:r>
            <a:r>
              <a:rPr lang="en-US" altLang="zh-CN" dirty="0"/>
              <a:t>_</a:t>
            </a:r>
            <a:r>
              <a:rPr lang="zh-CN" altLang="en-US" dirty="0"/>
              <a:t>数字</a:t>
            </a:r>
            <a:r>
              <a:rPr lang="en-US" altLang="zh-CN" dirty="0"/>
              <a:t>_</a:t>
            </a:r>
            <a:r>
              <a:rPr lang="zh-CN" altLang="en-US" dirty="0"/>
              <a:t>数字</a:t>
            </a:r>
            <a:r>
              <a:rPr lang="en-US" altLang="zh-CN" dirty="0"/>
              <a:t>.</a:t>
            </a:r>
            <a:r>
              <a:rPr lang="en-US" altLang="zh-CN" dirty="0" err="1"/>
              <a:t>py</a:t>
            </a:r>
            <a:r>
              <a:rPr lang="en-US" altLang="zh-CN" dirty="0"/>
              <a:t>”</a:t>
            </a:r>
            <a:r>
              <a:rPr lang="zh-CN" altLang="en-US" dirty="0"/>
              <a:t>命名</a:t>
            </a:r>
            <a:endParaRPr lang="en-US" altLang="zh-CN" dirty="0"/>
          </a:p>
          <a:p>
            <a:r>
              <a:rPr lang="zh-CN" altLang="en-US" dirty="0"/>
              <a:t>如“</a:t>
            </a:r>
            <a:r>
              <a:rPr lang="en-US" altLang="zh-CN" dirty="0"/>
              <a:t>171100000_</a:t>
            </a:r>
            <a:r>
              <a:rPr lang="zh-CN" altLang="en-US" dirty="0"/>
              <a:t>例</a:t>
            </a:r>
            <a:r>
              <a:rPr lang="en-US" altLang="zh-CN" dirty="0" smtClean="0"/>
              <a:t>_12_2.py</a:t>
            </a:r>
            <a:r>
              <a:rPr lang="zh-CN" altLang="en-US" dirty="0"/>
              <a:t>”</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52</a:t>
            </a:fld>
            <a:endParaRPr lang="zh-CN" altLang="en-US"/>
          </a:p>
        </p:txBody>
      </p:sp>
    </p:spTree>
    <p:extLst>
      <p:ext uri="{BB962C8B-B14F-4D97-AF65-F5344CB8AC3E}">
        <p14:creationId xmlns:p14="http://schemas.microsoft.com/office/powerpoint/2010/main" val="3925288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上机</a:t>
            </a:r>
            <a:r>
              <a:rPr lang="zh-CN" altLang="en-US" dirty="0" smtClean="0"/>
              <a:t>作业</a:t>
            </a:r>
            <a:r>
              <a:rPr lang="en-US" altLang="zh-CN" dirty="0" smtClean="0"/>
              <a:t>1</a:t>
            </a:r>
            <a:endParaRPr lang="zh-CN" altLang="en-US" dirty="0"/>
          </a:p>
        </p:txBody>
      </p:sp>
      <p:sp>
        <p:nvSpPr>
          <p:cNvPr id="3" name="内容占位符 2"/>
          <p:cNvSpPr>
            <a:spLocks noGrp="1"/>
          </p:cNvSpPr>
          <p:nvPr>
            <p:ph idx="1"/>
          </p:nvPr>
        </p:nvSpPr>
        <p:spPr/>
        <p:txBody>
          <a:bodyPr/>
          <a:lstStyle/>
          <a:p>
            <a:pPr>
              <a:defRPr/>
            </a:pPr>
            <a:r>
              <a:rPr lang="zh-CN" altLang="en-US" dirty="0"/>
              <a:t>创建一</a:t>
            </a:r>
            <a:r>
              <a:rPr lang="zh-CN" altLang="en-US" dirty="0" smtClean="0"/>
              <a:t>个</a:t>
            </a:r>
            <a:r>
              <a:rPr lang="en-US" altLang="zh-CN" dirty="0" smtClean="0"/>
              <a:t>CAT</a:t>
            </a:r>
            <a:r>
              <a:rPr lang="zh-CN" altLang="en-US" dirty="0" smtClean="0"/>
              <a:t>类</a:t>
            </a:r>
            <a:r>
              <a:rPr lang="zh-CN" altLang="en-US" dirty="0"/>
              <a:t>，包含</a:t>
            </a:r>
            <a:endParaRPr lang="en-US" altLang="zh-CN" dirty="0"/>
          </a:p>
          <a:p>
            <a:pPr lvl="1">
              <a:defRPr/>
            </a:pPr>
            <a:r>
              <a:rPr lang="zh-CN" altLang="en-US" dirty="0"/>
              <a:t>类变量</a:t>
            </a:r>
            <a:endParaRPr lang="en-US" altLang="zh-CN" dirty="0"/>
          </a:p>
          <a:p>
            <a:pPr lvl="2">
              <a:defRPr/>
            </a:pPr>
            <a:r>
              <a:rPr lang="en-US" altLang="zh-CN" dirty="0" err="1"/>
              <a:t>zhonglei</a:t>
            </a:r>
            <a:r>
              <a:rPr lang="zh-CN" altLang="en-US" dirty="0"/>
              <a:t>（种类）</a:t>
            </a:r>
            <a:endParaRPr lang="en-US" altLang="zh-CN" dirty="0"/>
          </a:p>
          <a:p>
            <a:pPr lvl="2">
              <a:defRPr/>
            </a:pPr>
            <a:r>
              <a:rPr lang="en-US" altLang="zh-CN" dirty="0"/>
              <a:t>name</a:t>
            </a:r>
            <a:r>
              <a:rPr lang="zh-CN" altLang="en-US" dirty="0"/>
              <a:t>（名字）</a:t>
            </a:r>
            <a:endParaRPr lang="en-US" altLang="zh-CN" dirty="0"/>
          </a:p>
          <a:p>
            <a:pPr lvl="1">
              <a:defRPr/>
            </a:pPr>
            <a:r>
              <a:rPr lang="zh-CN" altLang="en-US" sz="3200" dirty="0"/>
              <a:t>类函数</a:t>
            </a:r>
            <a:endParaRPr lang="en-US" altLang="zh-CN" sz="3200" dirty="0"/>
          </a:p>
          <a:p>
            <a:pPr lvl="2">
              <a:defRPr/>
            </a:pPr>
            <a:r>
              <a:rPr lang="en-US" altLang="zh-CN" sz="2800" dirty="0" err="1" smtClean="0"/>
              <a:t>miaomiaobark</a:t>
            </a:r>
            <a:r>
              <a:rPr lang="zh-CN" altLang="en-US" sz="2800" dirty="0" smtClean="0"/>
              <a:t>（</a:t>
            </a:r>
            <a:r>
              <a:rPr lang="zh-CN" altLang="en-US" sz="2800" dirty="0"/>
              <a:t>喵喵</a:t>
            </a:r>
            <a:r>
              <a:rPr lang="zh-CN" altLang="en-US" sz="2800" dirty="0" smtClean="0"/>
              <a:t>叫</a:t>
            </a:r>
            <a:r>
              <a:rPr lang="zh-CN" altLang="en-US" sz="2800" dirty="0"/>
              <a:t>）</a:t>
            </a:r>
            <a:endParaRPr lang="en-US" altLang="zh-CN" sz="2800" dirty="0"/>
          </a:p>
          <a:p>
            <a:pPr lvl="2">
              <a:defRPr/>
            </a:pPr>
            <a:r>
              <a:rPr lang="en-US" altLang="zh-CN" sz="2800" dirty="0"/>
              <a:t>eat</a:t>
            </a:r>
            <a:r>
              <a:rPr lang="zh-CN" altLang="en-US" sz="2800" dirty="0"/>
              <a:t>（吃）</a:t>
            </a:r>
            <a:endParaRPr lang="en-US" altLang="zh-CN" sz="2800" dirty="0"/>
          </a:p>
          <a:p>
            <a:pPr lvl="2">
              <a:defRPr/>
            </a:pPr>
            <a:r>
              <a:rPr lang="en-US" altLang="zh-CN" sz="2800" dirty="0"/>
              <a:t>jump</a:t>
            </a:r>
            <a:r>
              <a:rPr lang="zh-CN" altLang="en-US" sz="2800" dirty="0"/>
              <a:t>（跳）</a:t>
            </a:r>
            <a:endParaRPr lang="en-US" altLang="zh-CN" sz="2800" dirty="0"/>
          </a:p>
          <a:p>
            <a:pPr>
              <a:defRPr/>
            </a:pPr>
            <a:r>
              <a:rPr lang="zh-CN" altLang="en-US" sz="3600" dirty="0"/>
              <a:t>创建三</a:t>
            </a:r>
            <a:r>
              <a:rPr lang="zh-CN" altLang="en-US" sz="3600" dirty="0" smtClean="0"/>
              <a:t>个</a:t>
            </a:r>
            <a:r>
              <a:rPr lang="en-US" altLang="zh-CN" sz="3600" dirty="0" smtClean="0"/>
              <a:t>CAT</a:t>
            </a:r>
            <a:r>
              <a:rPr lang="zh-CN" altLang="en-US" sz="3600" dirty="0" smtClean="0"/>
              <a:t>对象</a:t>
            </a:r>
            <a:r>
              <a:rPr lang="zh-CN" altLang="en-US" sz="3600" dirty="0"/>
              <a:t>，“小白猫”，“小红猫</a:t>
            </a:r>
            <a:r>
              <a:rPr lang="en-US" altLang="zh-CN" sz="3600" dirty="0"/>
              <a:t>”,”</a:t>
            </a:r>
            <a:r>
              <a:rPr lang="zh-CN" altLang="en-US" sz="3600" dirty="0"/>
              <a:t>小蓝猫</a:t>
            </a:r>
            <a:r>
              <a:rPr lang="en-US" altLang="zh-CN" sz="3600" dirty="0"/>
              <a:t>”,</a:t>
            </a:r>
            <a:r>
              <a:rPr lang="zh-CN" altLang="en-US" sz="3600" dirty="0"/>
              <a:t>分别调用不同的类变量和类函数</a:t>
            </a:r>
            <a:endParaRPr lang="en-US" altLang="zh-CN" sz="3600" dirty="0"/>
          </a:p>
          <a:p>
            <a:pPr>
              <a:defRPr/>
            </a:pPr>
            <a:endParaRPr lang="zh-CN" altLang="en-US" dirty="0"/>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53</a:t>
            </a:fld>
            <a:endParaRPr lang="zh-CN" altLang="en-US"/>
          </a:p>
        </p:txBody>
      </p:sp>
    </p:spTree>
    <p:extLst>
      <p:ext uri="{BB962C8B-B14F-4D97-AF65-F5344CB8AC3E}">
        <p14:creationId xmlns:p14="http://schemas.microsoft.com/office/powerpoint/2010/main" val="3877491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上机</a:t>
            </a:r>
            <a:r>
              <a:rPr lang="zh-CN" altLang="en-US" dirty="0" smtClean="0"/>
              <a:t>作业</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a:defRPr/>
            </a:pPr>
            <a:r>
              <a:rPr lang="zh-CN" altLang="en-US" sz="2400" dirty="0" smtClean="0"/>
              <a:t>创建一个</a:t>
            </a:r>
            <a:r>
              <a:rPr lang="en-US" altLang="zh-CN" sz="2400" dirty="0" smtClean="0"/>
              <a:t>ANIMAL</a:t>
            </a:r>
            <a:r>
              <a:rPr lang="zh-CN" altLang="en-US" sz="2400" dirty="0" smtClean="0"/>
              <a:t>类，包含</a:t>
            </a:r>
            <a:endParaRPr lang="en-US" altLang="zh-CN" sz="2400" dirty="0" smtClean="0"/>
          </a:p>
          <a:p>
            <a:pPr lvl="1">
              <a:defRPr/>
            </a:pPr>
            <a:r>
              <a:rPr lang="zh-CN" altLang="en-US" sz="2000" dirty="0" smtClean="0"/>
              <a:t>类变量</a:t>
            </a:r>
            <a:endParaRPr lang="en-US" altLang="zh-CN" sz="2000" dirty="0" smtClean="0"/>
          </a:p>
          <a:p>
            <a:pPr lvl="2">
              <a:defRPr/>
            </a:pPr>
            <a:r>
              <a:rPr lang="en-US" altLang="zh-CN" sz="1800" dirty="0" err="1" smtClean="0"/>
              <a:t>zhonglei</a:t>
            </a:r>
            <a:r>
              <a:rPr lang="zh-CN" altLang="en-US" sz="1800" dirty="0" smtClean="0"/>
              <a:t>（种类）、</a:t>
            </a:r>
            <a:r>
              <a:rPr lang="en-US" altLang="zh-CN" sz="1800" dirty="0" smtClean="0"/>
              <a:t>name</a:t>
            </a:r>
            <a:r>
              <a:rPr lang="zh-CN" altLang="en-US" sz="1800" dirty="0" smtClean="0"/>
              <a:t>（名字）</a:t>
            </a:r>
            <a:endParaRPr lang="en-US" altLang="zh-CN" sz="1800" dirty="0" smtClean="0"/>
          </a:p>
          <a:p>
            <a:pPr lvl="1">
              <a:defRPr/>
            </a:pPr>
            <a:r>
              <a:rPr lang="zh-CN" altLang="en-US" sz="2400" dirty="0" smtClean="0"/>
              <a:t>类函数</a:t>
            </a:r>
            <a:endParaRPr lang="en-US" altLang="zh-CN" sz="2400" dirty="0" smtClean="0"/>
          </a:p>
          <a:p>
            <a:pPr lvl="2">
              <a:defRPr/>
            </a:pPr>
            <a:r>
              <a:rPr lang="en-US" altLang="zh-CN" sz="2000" dirty="0" smtClean="0"/>
              <a:t>eat</a:t>
            </a:r>
            <a:r>
              <a:rPr lang="zh-CN" altLang="en-US" sz="2000" dirty="0" smtClean="0"/>
              <a:t>（吃）、</a:t>
            </a:r>
            <a:r>
              <a:rPr lang="en-US" altLang="zh-CN" sz="2000" dirty="0" smtClean="0"/>
              <a:t>jump</a:t>
            </a:r>
            <a:r>
              <a:rPr lang="zh-CN" altLang="en-US" sz="2000" dirty="0" smtClean="0"/>
              <a:t>（跳）</a:t>
            </a:r>
            <a:endParaRPr lang="en-US" altLang="zh-CN" sz="2000" dirty="0" smtClean="0"/>
          </a:p>
          <a:p>
            <a:pPr>
              <a:defRPr/>
            </a:pPr>
            <a:r>
              <a:rPr lang="zh-CN" altLang="en-US" sz="2800" dirty="0"/>
              <a:t>再</a:t>
            </a:r>
            <a:r>
              <a:rPr lang="zh-CN" altLang="en-US" sz="2800" dirty="0" smtClean="0"/>
              <a:t>创建</a:t>
            </a:r>
            <a:r>
              <a:rPr lang="zh-CN" altLang="en-US" sz="2800" dirty="0"/>
              <a:t>一个</a:t>
            </a:r>
            <a:r>
              <a:rPr lang="en-US" altLang="zh-CN" sz="2800" dirty="0"/>
              <a:t>CAT</a:t>
            </a:r>
            <a:r>
              <a:rPr lang="zh-CN" altLang="en-US" sz="2800" dirty="0"/>
              <a:t>类</a:t>
            </a:r>
            <a:r>
              <a:rPr lang="zh-CN" altLang="en-US" sz="2800" dirty="0" smtClean="0"/>
              <a:t>，继承</a:t>
            </a:r>
            <a:r>
              <a:rPr lang="en-US" altLang="zh-CN" sz="2800" dirty="0"/>
              <a:t>ANIMAL</a:t>
            </a:r>
            <a:r>
              <a:rPr lang="zh-CN" altLang="en-US" sz="2800" dirty="0" smtClean="0"/>
              <a:t>类</a:t>
            </a:r>
            <a:r>
              <a:rPr lang="en-US" altLang="zh-CN" sz="2800" dirty="0" smtClean="0"/>
              <a:t>,</a:t>
            </a:r>
            <a:r>
              <a:rPr lang="zh-CN" altLang="en-US" sz="2800" dirty="0" smtClean="0"/>
              <a:t>并包含</a:t>
            </a:r>
            <a:endParaRPr lang="en-US" altLang="zh-CN" sz="2800" dirty="0" smtClean="0"/>
          </a:p>
          <a:p>
            <a:pPr lvl="1">
              <a:defRPr/>
            </a:pPr>
            <a:r>
              <a:rPr lang="zh-CN" altLang="en-US" sz="2400" dirty="0" smtClean="0"/>
              <a:t>类函数</a:t>
            </a:r>
            <a:endParaRPr lang="en-US" altLang="zh-CN" sz="2400" dirty="0" smtClean="0"/>
          </a:p>
          <a:p>
            <a:pPr lvl="2">
              <a:defRPr/>
            </a:pPr>
            <a:r>
              <a:rPr lang="en-US" altLang="zh-CN" sz="2000" dirty="0" err="1"/>
              <a:t>miaomiaobark</a:t>
            </a:r>
            <a:r>
              <a:rPr lang="zh-CN" altLang="en-US" sz="2000" dirty="0"/>
              <a:t>（喵喵叫）</a:t>
            </a:r>
            <a:endParaRPr lang="en-US" altLang="zh-CN" sz="2000" dirty="0"/>
          </a:p>
          <a:p>
            <a:pPr>
              <a:defRPr/>
            </a:pPr>
            <a:r>
              <a:rPr lang="zh-CN" altLang="en-US" sz="2800" dirty="0" smtClean="0"/>
              <a:t>创建三个</a:t>
            </a:r>
            <a:r>
              <a:rPr lang="en-US" altLang="zh-CN" sz="2800" dirty="0" smtClean="0"/>
              <a:t>cat</a:t>
            </a:r>
            <a:r>
              <a:rPr lang="zh-CN" altLang="en-US" sz="2800" dirty="0" smtClean="0"/>
              <a:t>对象，“小白猫”，“小红猫</a:t>
            </a:r>
            <a:r>
              <a:rPr lang="en-US" altLang="zh-CN" sz="2800" dirty="0" smtClean="0"/>
              <a:t>”,”</a:t>
            </a:r>
            <a:r>
              <a:rPr lang="zh-CN" altLang="en-US" sz="2800" dirty="0" smtClean="0"/>
              <a:t>小蓝猫</a:t>
            </a:r>
            <a:r>
              <a:rPr lang="en-US" altLang="zh-CN" sz="2800" dirty="0" smtClean="0"/>
              <a:t>”,</a:t>
            </a:r>
            <a:r>
              <a:rPr lang="zh-CN" altLang="en-US" sz="2800" dirty="0" smtClean="0"/>
              <a:t>分别调用不同的类变量和类函数</a:t>
            </a:r>
            <a:endParaRPr lang="en-US" altLang="zh-CN" sz="2800" dirty="0"/>
          </a:p>
          <a:p>
            <a:pPr>
              <a:defRPr/>
            </a:pPr>
            <a:endParaRPr lang="zh-CN" altLang="en-US" sz="2400" dirty="0"/>
          </a:p>
        </p:txBody>
      </p:sp>
    </p:spTree>
    <p:extLst>
      <p:ext uri="{BB962C8B-B14F-4D97-AF65-F5344CB8AC3E}">
        <p14:creationId xmlns:p14="http://schemas.microsoft.com/office/powerpoint/2010/main" val="847915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上机</a:t>
            </a:r>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p:txBody>
          <a:bodyPr>
            <a:normAutofit lnSpcReduction="10000"/>
          </a:bodyPr>
          <a:lstStyle/>
          <a:p>
            <a:pPr>
              <a:defRPr/>
            </a:pPr>
            <a:r>
              <a:rPr lang="zh-CN" altLang="en-US" sz="2400" dirty="0" smtClean="0"/>
              <a:t>创建一个</a:t>
            </a:r>
            <a:r>
              <a:rPr lang="en-US" altLang="zh-CN" sz="2400" dirty="0" smtClean="0"/>
              <a:t>ANIMAL</a:t>
            </a:r>
            <a:r>
              <a:rPr lang="zh-CN" altLang="en-US" sz="2400" dirty="0" smtClean="0"/>
              <a:t>类，包含</a:t>
            </a:r>
            <a:endParaRPr lang="en-US" altLang="zh-CN" sz="2400" dirty="0" smtClean="0"/>
          </a:p>
          <a:p>
            <a:pPr lvl="1">
              <a:defRPr/>
            </a:pPr>
            <a:r>
              <a:rPr lang="zh-CN" altLang="en-US" sz="2000" dirty="0" smtClean="0"/>
              <a:t>类变量</a:t>
            </a:r>
            <a:endParaRPr lang="en-US" altLang="zh-CN" sz="2000" dirty="0" smtClean="0"/>
          </a:p>
          <a:p>
            <a:pPr lvl="2">
              <a:defRPr/>
            </a:pPr>
            <a:r>
              <a:rPr lang="en-US" altLang="zh-CN" sz="1800" dirty="0" err="1" smtClean="0"/>
              <a:t>zhonglei</a:t>
            </a:r>
            <a:r>
              <a:rPr lang="zh-CN" altLang="en-US" sz="1800" dirty="0" smtClean="0"/>
              <a:t>（种类）、</a:t>
            </a:r>
            <a:r>
              <a:rPr lang="en-US" altLang="zh-CN" sz="1800" dirty="0" smtClean="0"/>
              <a:t>name</a:t>
            </a:r>
            <a:r>
              <a:rPr lang="zh-CN" altLang="en-US" sz="1800" dirty="0" smtClean="0"/>
              <a:t>（名字）</a:t>
            </a:r>
            <a:endParaRPr lang="en-US" altLang="zh-CN" sz="1800" dirty="0" smtClean="0"/>
          </a:p>
          <a:p>
            <a:pPr lvl="1">
              <a:defRPr/>
            </a:pPr>
            <a:r>
              <a:rPr lang="zh-CN" altLang="en-US" sz="2400" dirty="0" smtClean="0"/>
              <a:t>类函数</a:t>
            </a:r>
            <a:endParaRPr lang="en-US" altLang="zh-CN" sz="2400" dirty="0" smtClean="0"/>
          </a:p>
          <a:p>
            <a:pPr lvl="2">
              <a:defRPr/>
            </a:pPr>
            <a:r>
              <a:rPr lang="en-US" altLang="zh-CN" sz="2000" dirty="0" smtClean="0"/>
              <a:t>eat</a:t>
            </a:r>
            <a:r>
              <a:rPr lang="zh-CN" altLang="en-US" sz="2000" dirty="0" smtClean="0"/>
              <a:t>（吃）、</a:t>
            </a:r>
            <a:r>
              <a:rPr lang="en-US" altLang="zh-CN" sz="2000" dirty="0" smtClean="0"/>
              <a:t>jump</a:t>
            </a:r>
            <a:r>
              <a:rPr lang="zh-CN" altLang="en-US" sz="2000" dirty="0" smtClean="0"/>
              <a:t>（跳）</a:t>
            </a:r>
            <a:endParaRPr lang="en-US" altLang="zh-CN" sz="2000" dirty="0" smtClean="0"/>
          </a:p>
          <a:p>
            <a:pPr>
              <a:defRPr/>
            </a:pPr>
            <a:r>
              <a:rPr lang="zh-CN" altLang="en-US" sz="2800" dirty="0"/>
              <a:t>再</a:t>
            </a:r>
            <a:r>
              <a:rPr lang="zh-CN" altLang="en-US" sz="2800" dirty="0" smtClean="0"/>
              <a:t>创建</a:t>
            </a:r>
            <a:r>
              <a:rPr lang="zh-CN" altLang="en-US" sz="2800" dirty="0"/>
              <a:t>一个</a:t>
            </a:r>
            <a:r>
              <a:rPr lang="en-US" altLang="zh-CN" sz="2800" dirty="0"/>
              <a:t>CAT</a:t>
            </a:r>
            <a:r>
              <a:rPr lang="zh-CN" altLang="en-US" sz="2800" dirty="0"/>
              <a:t>类</a:t>
            </a:r>
            <a:r>
              <a:rPr lang="zh-CN" altLang="en-US" sz="2800" dirty="0" smtClean="0"/>
              <a:t>，继承</a:t>
            </a:r>
            <a:r>
              <a:rPr lang="en-US" altLang="zh-CN" sz="2800" dirty="0"/>
              <a:t>ANIMAL</a:t>
            </a:r>
            <a:r>
              <a:rPr lang="zh-CN" altLang="en-US" sz="2800" dirty="0" smtClean="0"/>
              <a:t>类</a:t>
            </a:r>
            <a:r>
              <a:rPr lang="en-US" altLang="zh-CN" sz="2800" dirty="0" smtClean="0"/>
              <a:t>,</a:t>
            </a:r>
            <a:r>
              <a:rPr lang="zh-CN" altLang="en-US" sz="2800" dirty="0" smtClean="0"/>
              <a:t>并包含</a:t>
            </a:r>
            <a:endParaRPr lang="en-US" altLang="zh-CN" sz="2800" dirty="0" smtClean="0"/>
          </a:p>
          <a:p>
            <a:pPr lvl="1">
              <a:defRPr/>
            </a:pPr>
            <a:r>
              <a:rPr lang="zh-CN" altLang="en-US" sz="2400" dirty="0" smtClean="0"/>
              <a:t>类函数</a:t>
            </a:r>
            <a:endParaRPr lang="en-US" altLang="zh-CN" sz="2400" dirty="0" smtClean="0"/>
          </a:p>
          <a:p>
            <a:pPr lvl="2">
              <a:defRPr/>
            </a:pPr>
            <a:r>
              <a:rPr lang="en-US" altLang="zh-CN" sz="2000" dirty="0" err="1"/>
              <a:t>miaomiaobark</a:t>
            </a:r>
            <a:r>
              <a:rPr lang="zh-CN" altLang="en-US" sz="2000" dirty="0"/>
              <a:t>（喵喵叫</a:t>
            </a:r>
            <a:r>
              <a:rPr lang="zh-CN" altLang="en-US" sz="2000" dirty="0" smtClean="0"/>
              <a:t>）</a:t>
            </a:r>
            <a:endParaRPr lang="en-US" altLang="zh-CN" sz="2000" dirty="0" smtClean="0"/>
          </a:p>
          <a:p>
            <a:pPr>
              <a:defRPr/>
            </a:pPr>
            <a:r>
              <a:rPr lang="zh-CN" altLang="en-US" sz="2800" dirty="0"/>
              <a:t>再创建一</a:t>
            </a:r>
            <a:r>
              <a:rPr lang="zh-CN" altLang="en-US" sz="2800" dirty="0" smtClean="0"/>
              <a:t>个</a:t>
            </a:r>
            <a:r>
              <a:rPr lang="en-US" altLang="zh-CN" sz="2800" dirty="0" smtClean="0"/>
              <a:t>DOG</a:t>
            </a:r>
            <a:r>
              <a:rPr lang="zh-CN" altLang="en-US" sz="2800" dirty="0" smtClean="0"/>
              <a:t>类</a:t>
            </a:r>
            <a:r>
              <a:rPr lang="zh-CN" altLang="en-US" sz="2800" dirty="0"/>
              <a:t>，继承</a:t>
            </a:r>
            <a:r>
              <a:rPr lang="en-US" altLang="zh-CN" sz="2800" dirty="0"/>
              <a:t>ANIMAL</a:t>
            </a:r>
            <a:r>
              <a:rPr lang="zh-CN" altLang="en-US" sz="2800" dirty="0"/>
              <a:t>类</a:t>
            </a:r>
            <a:r>
              <a:rPr lang="en-US" altLang="zh-CN" sz="2800" dirty="0"/>
              <a:t>,</a:t>
            </a:r>
            <a:r>
              <a:rPr lang="zh-CN" altLang="en-US" sz="2800" dirty="0"/>
              <a:t>并包含</a:t>
            </a:r>
            <a:endParaRPr lang="en-US" altLang="zh-CN" sz="2800" dirty="0"/>
          </a:p>
          <a:p>
            <a:pPr lvl="1">
              <a:defRPr/>
            </a:pPr>
            <a:r>
              <a:rPr lang="zh-CN" altLang="en-US" sz="2400" dirty="0"/>
              <a:t>类函数</a:t>
            </a:r>
            <a:endParaRPr lang="en-US" altLang="zh-CN" sz="2400" dirty="0"/>
          </a:p>
          <a:p>
            <a:pPr lvl="2">
              <a:defRPr/>
            </a:pPr>
            <a:r>
              <a:rPr lang="en-US" altLang="zh-CN" sz="2000" dirty="0" err="1" smtClean="0"/>
              <a:t>wangwangbark</a:t>
            </a:r>
            <a:r>
              <a:rPr lang="zh-CN" altLang="en-US" sz="2000" dirty="0" smtClean="0"/>
              <a:t>（汪汪叫</a:t>
            </a:r>
            <a:r>
              <a:rPr lang="zh-CN" altLang="en-US" sz="2000" dirty="0"/>
              <a:t>）</a:t>
            </a:r>
            <a:endParaRPr lang="en-US" altLang="zh-CN" sz="2000" dirty="0"/>
          </a:p>
          <a:p>
            <a:pPr>
              <a:defRPr/>
            </a:pPr>
            <a:r>
              <a:rPr lang="zh-CN" altLang="en-US" sz="2800" dirty="0" smtClean="0"/>
              <a:t>创建一个</a:t>
            </a:r>
            <a:r>
              <a:rPr lang="en-US" altLang="zh-CN" sz="2800" dirty="0" smtClean="0"/>
              <a:t>cat</a:t>
            </a:r>
            <a:r>
              <a:rPr lang="zh-CN" altLang="en-US" sz="2800" dirty="0" smtClean="0"/>
              <a:t>对象 “小黑猫”和一个</a:t>
            </a:r>
            <a:r>
              <a:rPr lang="en-US" altLang="zh-CN" sz="2800" dirty="0" smtClean="0"/>
              <a:t>DOG</a:t>
            </a:r>
            <a:r>
              <a:rPr lang="zh-CN" altLang="en-US" sz="2800" dirty="0" smtClean="0"/>
              <a:t>对象“小黄狗”</a:t>
            </a:r>
            <a:r>
              <a:rPr lang="en-US" altLang="zh-CN" sz="2800" dirty="0" smtClean="0"/>
              <a:t>,</a:t>
            </a:r>
            <a:r>
              <a:rPr lang="zh-CN" altLang="en-US" sz="2800" dirty="0" smtClean="0"/>
              <a:t>分别调用不同的类变量和类函数</a:t>
            </a:r>
            <a:endParaRPr lang="en-US" altLang="zh-CN" sz="2800" dirty="0"/>
          </a:p>
          <a:p>
            <a:pPr>
              <a:defRPr/>
            </a:pPr>
            <a:endParaRPr lang="zh-CN" altLang="en-US" sz="2400" dirty="0"/>
          </a:p>
        </p:txBody>
      </p:sp>
    </p:spTree>
    <p:extLst>
      <p:ext uri="{BB962C8B-B14F-4D97-AF65-F5344CB8AC3E}">
        <p14:creationId xmlns:p14="http://schemas.microsoft.com/office/powerpoint/2010/main" val="3822103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上机</a:t>
            </a:r>
            <a:r>
              <a:rPr lang="zh-CN" altLang="en-US" dirty="0" smtClean="0"/>
              <a:t>作业</a:t>
            </a:r>
            <a:r>
              <a:rPr lang="en-US" altLang="zh-CN" dirty="0" smtClean="0"/>
              <a:t>1</a:t>
            </a:r>
            <a:endParaRPr lang="zh-CN" altLang="en-US" dirty="0"/>
          </a:p>
        </p:txBody>
      </p:sp>
      <p:sp>
        <p:nvSpPr>
          <p:cNvPr id="3" name="内容占位符 2"/>
          <p:cNvSpPr>
            <a:spLocks noGrp="1"/>
          </p:cNvSpPr>
          <p:nvPr>
            <p:ph idx="1"/>
          </p:nvPr>
        </p:nvSpPr>
        <p:spPr/>
        <p:txBody>
          <a:bodyPr/>
          <a:lstStyle/>
          <a:p>
            <a:pPr>
              <a:defRPr/>
            </a:pPr>
            <a:r>
              <a:rPr lang="en-US" altLang="zh-CN" dirty="0" smtClean="0"/>
              <a:t>1.</a:t>
            </a:r>
            <a:r>
              <a:rPr lang="zh-CN" altLang="en-US" dirty="0" smtClean="0"/>
              <a:t>使用</a:t>
            </a:r>
            <a:r>
              <a:rPr lang="zh-CN" altLang="en-US" b="1" dirty="0" smtClean="0">
                <a:solidFill>
                  <a:srgbClr val="FF0000"/>
                </a:solidFill>
              </a:rPr>
              <a:t>函数</a:t>
            </a:r>
            <a:r>
              <a:rPr lang="zh-CN" altLang="en-US" dirty="0" smtClean="0"/>
              <a:t>实现</a:t>
            </a:r>
            <a:r>
              <a:rPr lang="en-US" altLang="zh-CN" dirty="0" smtClean="0"/>
              <a:t>,</a:t>
            </a:r>
            <a:r>
              <a:rPr lang="zh-CN" altLang="en-US" dirty="0"/>
              <a:t>输入每户每年的用水量，输出总水费</a:t>
            </a:r>
            <a:endParaRPr lang="en-US" altLang="zh-CN" dirty="0" smtClean="0"/>
          </a:p>
          <a:p>
            <a:pPr lvl="1">
              <a:defRPr/>
            </a:pPr>
            <a:r>
              <a:rPr lang="zh-CN" altLang="en-US" sz="2400" dirty="0"/>
              <a:t>水费计算</a:t>
            </a:r>
            <a:endParaRPr lang="en-US" altLang="zh-CN" sz="2400" dirty="0"/>
          </a:p>
          <a:p>
            <a:pPr lvl="2">
              <a:defRPr/>
            </a:pPr>
            <a:r>
              <a:rPr lang="zh-CN" altLang="en-US" sz="2000" dirty="0"/>
              <a:t>上海市市属供排水服务区域的居民用户水价同步实行阶梯水价制度：</a:t>
            </a:r>
          </a:p>
          <a:p>
            <a:pPr lvl="3">
              <a:defRPr/>
            </a:pPr>
            <a:r>
              <a:rPr lang="zh-CN" altLang="en-US" sz="1600" dirty="0"/>
              <a:t>第一阶梯水量为每户每年</a:t>
            </a:r>
            <a:r>
              <a:rPr lang="en-US" altLang="zh-CN" sz="1600" dirty="0"/>
              <a:t>0</a:t>
            </a:r>
            <a:r>
              <a:rPr lang="zh-CN" altLang="en-US" sz="1600" dirty="0"/>
              <a:t>至</a:t>
            </a:r>
            <a:r>
              <a:rPr lang="en-US" altLang="zh-CN" sz="1600" dirty="0"/>
              <a:t>220</a:t>
            </a:r>
            <a:r>
              <a:rPr lang="zh-CN" altLang="en-US" sz="1600" dirty="0"/>
              <a:t>立方米</a:t>
            </a:r>
            <a:r>
              <a:rPr lang="en-US" altLang="zh-CN" sz="1600" dirty="0"/>
              <a:t>(</a:t>
            </a:r>
            <a:r>
              <a:rPr lang="zh-CN" altLang="en-US" sz="1600" dirty="0"/>
              <a:t>含</a:t>
            </a:r>
            <a:r>
              <a:rPr lang="en-US" altLang="zh-CN" sz="1600" dirty="0"/>
              <a:t>)</a:t>
            </a:r>
            <a:r>
              <a:rPr lang="zh-CN" altLang="en-US" sz="1600" dirty="0"/>
              <a:t>，综合水价为</a:t>
            </a:r>
            <a:r>
              <a:rPr lang="en-US" altLang="zh-CN" sz="1600" dirty="0"/>
              <a:t>3.45</a:t>
            </a:r>
            <a:r>
              <a:rPr lang="zh-CN" altLang="en-US" sz="1600" dirty="0"/>
              <a:t>元</a:t>
            </a:r>
            <a:r>
              <a:rPr lang="en-US" altLang="zh-CN" sz="1600" dirty="0"/>
              <a:t>/</a:t>
            </a:r>
            <a:r>
              <a:rPr lang="zh-CN" altLang="en-US" sz="1600" dirty="0"/>
              <a:t>立方米</a:t>
            </a:r>
            <a:r>
              <a:rPr lang="en-US" altLang="zh-CN" sz="1600" dirty="0"/>
              <a:t>;</a:t>
            </a:r>
          </a:p>
          <a:p>
            <a:pPr lvl="3">
              <a:defRPr/>
            </a:pPr>
            <a:r>
              <a:rPr lang="zh-CN" altLang="en-US" sz="1600" dirty="0"/>
              <a:t>第二阶梯水量为每户每年</a:t>
            </a:r>
            <a:r>
              <a:rPr lang="en-US" altLang="zh-CN" sz="1600" dirty="0"/>
              <a:t>220</a:t>
            </a:r>
            <a:r>
              <a:rPr lang="zh-CN" altLang="en-US" sz="1600" dirty="0"/>
              <a:t>至</a:t>
            </a:r>
            <a:r>
              <a:rPr lang="en-US" altLang="zh-CN" sz="1600" dirty="0"/>
              <a:t>300</a:t>
            </a:r>
            <a:r>
              <a:rPr lang="zh-CN" altLang="en-US" sz="1600" dirty="0"/>
              <a:t>立方米</a:t>
            </a:r>
            <a:r>
              <a:rPr lang="en-US" altLang="zh-CN" sz="1600" dirty="0"/>
              <a:t>(</a:t>
            </a:r>
            <a:r>
              <a:rPr lang="zh-CN" altLang="en-US" sz="1600" dirty="0"/>
              <a:t>含</a:t>
            </a:r>
            <a:r>
              <a:rPr lang="en-US" altLang="zh-CN" sz="1600" dirty="0"/>
              <a:t>)</a:t>
            </a:r>
            <a:r>
              <a:rPr lang="zh-CN" altLang="en-US" sz="1600" dirty="0"/>
              <a:t>，综合水价为</a:t>
            </a:r>
            <a:r>
              <a:rPr lang="en-US" altLang="zh-CN" sz="1600" dirty="0"/>
              <a:t>4.83</a:t>
            </a:r>
            <a:r>
              <a:rPr lang="zh-CN" altLang="en-US" sz="1600" dirty="0"/>
              <a:t>元</a:t>
            </a:r>
            <a:r>
              <a:rPr lang="en-US" altLang="zh-CN" sz="1600" dirty="0"/>
              <a:t>/</a:t>
            </a:r>
            <a:r>
              <a:rPr lang="zh-CN" altLang="en-US" sz="1600" dirty="0"/>
              <a:t>立方米</a:t>
            </a:r>
            <a:r>
              <a:rPr lang="en-US" altLang="zh-CN" sz="1600" dirty="0"/>
              <a:t>;</a:t>
            </a:r>
          </a:p>
          <a:p>
            <a:pPr lvl="3">
              <a:defRPr/>
            </a:pPr>
            <a:r>
              <a:rPr lang="zh-CN" altLang="en-US" sz="1600" dirty="0"/>
              <a:t>第三阶梯水量为每户每年</a:t>
            </a:r>
            <a:r>
              <a:rPr lang="en-US" altLang="zh-CN" sz="1600" dirty="0"/>
              <a:t>300</a:t>
            </a:r>
            <a:r>
              <a:rPr lang="zh-CN" altLang="en-US" sz="1600" dirty="0"/>
              <a:t>立方米以上的部分，综合水价为</a:t>
            </a:r>
            <a:r>
              <a:rPr lang="en-US" altLang="zh-CN" sz="1600" dirty="0"/>
              <a:t>5.83</a:t>
            </a:r>
            <a:r>
              <a:rPr lang="zh-CN" altLang="en-US" sz="1600" dirty="0"/>
              <a:t>元</a:t>
            </a:r>
            <a:r>
              <a:rPr lang="en-US" altLang="zh-CN" sz="1600" dirty="0"/>
              <a:t>/</a:t>
            </a:r>
            <a:r>
              <a:rPr lang="zh-CN" altLang="en-US" sz="1600" dirty="0"/>
              <a:t>立方米。</a:t>
            </a:r>
            <a:endParaRPr lang="en-US" altLang="zh-CN" sz="1600" dirty="0"/>
          </a:p>
          <a:p>
            <a:pPr>
              <a:defRPr/>
            </a:pPr>
            <a:endParaRPr lang="zh-CN" altLang="en-US" dirty="0"/>
          </a:p>
        </p:txBody>
      </p:sp>
    </p:spTree>
    <p:extLst>
      <p:ext uri="{BB962C8B-B14F-4D97-AF65-F5344CB8AC3E}">
        <p14:creationId xmlns:p14="http://schemas.microsoft.com/office/powerpoint/2010/main" val="2077924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上机</a:t>
            </a:r>
            <a:r>
              <a:rPr lang="zh-CN" altLang="en-US" dirty="0" smtClean="0"/>
              <a:t>作业</a:t>
            </a:r>
            <a:r>
              <a:rPr lang="en-US" altLang="zh-CN" dirty="0" smtClean="0"/>
              <a:t>2</a:t>
            </a:r>
            <a:endParaRPr lang="zh-CN" altLang="en-US" dirty="0"/>
          </a:p>
        </p:txBody>
      </p:sp>
      <p:sp>
        <p:nvSpPr>
          <p:cNvPr id="3" name="内容占位符 2"/>
          <p:cNvSpPr>
            <a:spLocks noGrp="1"/>
          </p:cNvSpPr>
          <p:nvPr>
            <p:ph idx="1"/>
          </p:nvPr>
        </p:nvSpPr>
        <p:spPr/>
        <p:txBody>
          <a:bodyPr/>
          <a:lstStyle/>
          <a:p>
            <a:pPr>
              <a:defRPr/>
            </a:pPr>
            <a:r>
              <a:rPr lang="en-US" altLang="zh-CN" dirty="0" smtClean="0"/>
              <a:t>2. </a:t>
            </a:r>
            <a:r>
              <a:rPr lang="zh-CN" altLang="en-US" dirty="0"/>
              <a:t>使用函数实现，按照</a:t>
            </a:r>
            <a:r>
              <a:rPr lang="en-US" altLang="zh-CN" dirty="0"/>
              <a:t>1</a:t>
            </a:r>
            <a:r>
              <a:rPr lang="zh-CN" altLang="en-US" dirty="0"/>
              <a:t>美元</a:t>
            </a:r>
            <a:r>
              <a:rPr lang="en-US" altLang="zh-CN" dirty="0"/>
              <a:t>=6</a:t>
            </a:r>
            <a:r>
              <a:rPr lang="zh-CN" altLang="en-US" dirty="0"/>
              <a:t>人民币汇率编写一个美元和人民币的双向兑换</a:t>
            </a:r>
            <a:r>
              <a:rPr lang="zh-CN" altLang="en-US" dirty="0" smtClean="0"/>
              <a:t>程序</a:t>
            </a:r>
            <a:endParaRPr lang="en-US" altLang="zh-CN" dirty="0" smtClean="0"/>
          </a:p>
          <a:p>
            <a:pPr>
              <a:defRPr/>
            </a:pPr>
            <a:r>
              <a:rPr lang="zh-CN" altLang="en-US" dirty="0" smtClean="0"/>
              <a:t>说明</a:t>
            </a:r>
            <a:endParaRPr lang="en-US" altLang="zh-CN" dirty="0" smtClean="0"/>
          </a:p>
          <a:p>
            <a:pPr lvl="1">
              <a:defRPr/>
            </a:pPr>
            <a:r>
              <a:rPr lang="zh-CN" altLang="en-US" dirty="0" smtClean="0"/>
              <a:t>设计两个函数</a:t>
            </a:r>
            <a:endParaRPr lang="en-US" altLang="zh-CN" dirty="0" smtClean="0"/>
          </a:p>
          <a:p>
            <a:pPr lvl="2">
              <a:defRPr/>
            </a:pPr>
            <a:r>
              <a:rPr lang="en-US" altLang="zh-CN" dirty="0"/>
              <a:t>RMB2Dollar</a:t>
            </a:r>
            <a:r>
              <a:rPr lang="en-US" altLang="zh-CN" dirty="0" smtClean="0"/>
              <a:t>():</a:t>
            </a:r>
            <a:r>
              <a:rPr lang="zh-CN" altLang="en-US" dirty="0" smtClean="0"/>
              <a:t>人民币转美元函数</a:t>
            </a:r>
            <a:endParaRPr lang="en-US" altLang="zh-CN" dirty="0" smtClean="0"/>
          </a:p>
          <a:p>
            <a:pPr lvl="2">
              <a:defRPr/>
            </a:pPr>
            <a:r>
              <a:rPr lang="en-US" altLang="zh-CN" dirty="0" smtClean="0"/>
              <a:t>Dollar2RMB():</a:t>
            </a:r>
            <a:r>
              <a:rPr lang="zh-CN" altLang="en-US" dirty="0" smtClean="0"/>
              <a:t>美元转人民币函数</a:t>
            </a:r>
            <a:endParaRPr lang="zh-CN" altLang="en-US" dirty="0"/>
          </a:p>
          <a:p>
            <a:pPr>
              <a:defRPr/>
            </a:pPr>
            <a:endParaRPr lang="en-US" altLang="zh-CN" dirty="0" smtClean="0"/>
          </a:p>
          <a:p>
            <a:pPr lvl="1">
              <a:defRPr/>
            </a:pPr>
            <a:endParaRPr lang="en-US" altLang="zh-CN" dirty="0" smtClean="0"/>
          </a:p>
          <a:p>
            <a:pPr>
              <a:defRPr/>
            </a:pPr>
            <a:endParaRPr lang="zh-CN" altLang="en-US" dirty="0"/>
          </a:p>
        </p:txBody>
      </p:sp>
    </p:spTree>
    <p:extLst>
      <p:ext uri="{BB962C8B-B14F-4D97-AF65-F5344CB8AC3E}">
        <p14:creationId xmlns:p14="http://schemas.microsoft.com/office/powerpoint/2010/main" val="2377704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上机</a:t>
            </a:r>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p:txBody>
          <a:bodyPr/>
          <a:lstStyle/>
          <a:p>
            <a:pPr>
              <a:defRPr/>
            </a:pPr>
            <a:r>
              <a:rPr lang="en-US" altLang="zh-CN" dirty="0" smtClean="0"/>
              <a:t>3.</a:t>
            </a:r>
            <a:r>
              <a:rPr lang="zh-CN" altLang="en-US" dirty="0" smtClean="0"/>
              <a:t>姓名缘分。</a:t>
            </a:r>
            <a:endParaRPr lang="en-US" altLang="zh-CN" dirty="0" smtClean="0"/>
          </a:p>
          <a:p>
            <a:pPr lvl="1">
              <a:defRPr/>
            </a:pPr>
            <a:r>
              <a:rPr lang="zh-CN" altLang="en-US" dirty="0" smtClean="0"/>
              <a:t>输入：你的姓名，恋人姓名</a:t>
            </a:r>
            <a:endParaRPr lang="en-US" altLang="zh-CN" dirty="0" smtClean="0"/>
          </a:p>
          <a:p>
            <a:pPr lvl="1">
              <a:defRPr/>
            </a:pPr>
            <a:r>
              <a:rPr lang="zh-CN" altLang="en-US" dirty="0" smtClean="0"/>
              <a:t>输出：缘分情况</a:t>
            </a:r>
            <a:endParaRPr lang="zh-CN" altLang="en-US" dirty="0"/>
          </a:p>
        </p:txBody>
      </p:sp>
      <p:pic>
        <p:nvPicPr>
          <p:cNvPr id="41988"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62013"/>
            <a:ext cx="30353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nvGraphicFramePr>
        <p:xfrm>
          <a:off x="1981201" y="3387725"/>
          <a:ext cx="5256214" cy="2559998"/>
        </p:xfrm>
        <a:graphic>
          <a:graphicData uri="http://schemas.openxmlformats.org/drawingml/2006/table">
            <a:tbl>
              <a:tblPr firstRow="1" bandRow="1">
                <a:tableStyleId>{5C22544A-7EE6-4342-B048-85BDC9FD1C3A}</a:tableStyleId>
              </a:tblPr>
              <a:tblGrid>
                <a:gridCol w="2628107">
                  <a:extLst>
                    <a:ext uri="{9D8B030D-6E8A-4147-A177-3AD203B41FA5}">
                      <a16:colId xmlns:a16="http://schemas.microsoft.com/office/drawing/2014/main" xmlns="" val="8167322"/>
                    </a:ext>
                  </a:extLst>
                </a:gridCol>
                <a:gridCol w="2628107">
                  <a:extLst>
                    <a:ext uri="{9D8B030D-6E8A-4147-A177-3AD203B41FA5}">
                      <a16:colId xmlns:a16="http://schemas.microsoft.com/office/drawing/2014/main" xmlns="" val="4213894008"/>
                    </a:ext>
                  </a:extLst>
                </a:gridCol>
              </a:tblGrid>
              <a:tr h="365579">
                <a:tc>
                  <a:txBody>
                    <a:bodyPr/>
                    <a:lstStyle/>
                    <a:p>
                      <a:r>
                        <a:rPr lang="zh-CN" altLang="en-US" sz="1800" dirty="0" smtClean="0"/>
                        <a:t>分值</a:t>
                      </a:r>
                      <a:endParaRPr lang="zh-CN" altLang="en-US" sz="1800" dirty="0"/>
                    </a:p>
                  </a:txBody>
                  <a:tcPr marL="91434" marR="91434" marT="45697" marB="45697"/>
                </a:tc>
                <a:tc>
                  <a:txBody>
                    <a:bodyPr/>
                    <a:lstStyle/>
                    <a:p>
                      <a:r>
                        <a:rPr lang="zh-CN" altLang="en-US" sz="1800" dirty="0" smtClean="0"/>
                        <a:t>缘分情况</a:t>
                      </a:r>
                      <a:endParaRPr lang="zh-CN" altLang="en-US" sz="1800" dirty="0"/>
                    </a:p>
                  </a:txBody>
                  <a:tcPr marL="91434" marR="91434" marT="45697" marB="45697"/>
                </a:tc>
                <a:extLst>
                  <a:ext uri="{0D108BD9-81ED-4DB2-BD59-A6C34878D82A}">
                    <a16:rowId xmlns:a16="http://schemas.microsoft.com/office/drawing/2014/main" xmlns="" val="1498584430"/>
                  </a:ext>
                </a:extLst>
              </a:tr>
              <a:tr h="365579">
                <a:tc>
                  <a:txBody>
                    <a:bodyPr/>
                    <a:lstStyle/>
                    <a:p>
                      <a:r>
                        <a:rPr lang="en-US" altLang="zh-CN" sz="1800" dirty="0" smtClean="0"/>
                        <a:t>[0,</a:t>
                      </a:r>
                      <a:r>
                        <a:rPr lang="en-US" altLang="zh-CN" sz="1800" baseline="0" dirty="0" smtClean="0"/>
                        <a:t> 60)</a:t>
                      </a:r>
                      <a:endParaRPr lang="zh-CN" altLang="en-US" sz="1800" dirty="0"/>
                    </a:p>
                  </a:txBody>
                  <a:tcPr marL="91434" marR="91434" marT="45697" marB="45697"/>
                </a:tc>
                <a:tc>
                  <a:txBody>
                    <a:bodyPr/>
                    <a:lstStyle/>
                    <a:p>
                      <a:r>
                        <a:rPr lang="zh-CN" altLang="en-US" sz="1800" dirty="0" smtClean="0"/>
                        <a:t>自行编辑</a:t>
                      </a:r>
                      <a:endParaRPr lang="zh-CN" altLang="en-US" sz="1800" dirty="0"/>
                    </a:p>
                  </a:txBody>
                  <a:tcPr marL="91434" marR="91434" marT="45697" marB="45697"/>
                </a:tc>
                <a:extLst>
                  <a:ext uri="{0D108BD9-81ED-4DB2-BD59-A6C34878D82A}">
                    <a16:rowId xmlns:a16="http://schemas.microsoft.com/office/drawing/2014/main" xmlns="" val="3854171689"/>
                  </a:ext>
                </a:extLst>
              </a:tr>
              <a:tr h="365579">
                <a:tc>
                  <a:txBody>
                    <a:bodyPr/>
                    <a:lstStyle/>
                    <a:p>
                      <a:r>
                        <a:rPr lang="en-US" altLang="zh-CN" sz="1800" dirty="0" smtClean="0"/>
                        <a:t>[60, 70)</a:t>
                      </a:r>
                      <a:endParaRPr lang="zh-CN" altLang="en-US" sz="1800" dirty="0"/>
                    </a:p>
                  </a:txBody>
                  <a:tcPr marL="91434" marR="91434"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自行编辑</a:t>
                      </a:r>
                    </a:p>
                  </a:txBody>
                  <a:tcPr marL="91434" marR="91434" marT="45697" marB="45697"/>
                </a:tc>
                <a:extLst>
                  <a:ext uri="{0D108BD9-81ED-4DB2-BD59-A6C34878D82A}">
                    <a16:rowId xmlns:a16="http://schemas.microsoft.com/office/drawing/2014/main" xmlns="" val="1377815662"/>
                  </a:ext>
                </a:extLst>
              </a:tr>
              <a:tr h="365579">
                <a:tc>
                  <a:txBody>
                    <a:bodyPr/>
                    <a:lstStyle/>
                    <a:p>
                      <a:r>
                        <a:rPr lang="en-US" altLang="zh-CN" sz="1800" dirty="0" smtClean="0"/>
                        <a:t>[70, 80)</a:t>
                      </a:r>
                      <a:endParaRPr lang="zh-CN" altLang="en-US" sz="1800" dirty="0"/>
                    </a:p>
                  </a:txBody>
                  <a:tcPr marL="91434" marR="91434" marT="45697" marB="45697"/>
                </a:tc>
                <a:tc>
                  <a:txBody>
                    <a:bodyPr/>
                    <a:lstStyle/>
                    <a:p>
                      <a:r>
                        <a:rPr lang="zh-CN" altLang="en-US" sz="1800" dirty="0" smtClean="0"/>
                        <a:t>自行编辑</a:t>
                      </a:r>
                      <a:endParaRPr lang="zh-CN" altLang="en-US" sz="1800" dirty="0"/>
                    </a:p>
                  </a:txBody>
                  <a:tcPr marL="91434" marR="91434" marT="45697" marB="45697"/>
                </a:tc>
                <a:extLst>
                  <a:ext uri="{0D108BD9-81ED-4DB2-BD59-A6C34878D82A}">
                    <a16:rowId xmlns:a16="http://schemas.microsoft.com/office/drawing/2014/main" xmlns="" val="3357953119"/>
                  </a:ext>
                </a:extLst>
              </a:tr>
              <a:tr h="365579">
                <a:tc>
                  <a:txBody>
                    <a:bodyPr/>
                    <a:lstStyle/>
                    <a:p>
                      <a:r>
                        <a:rPr lang="en-US" altLang="zh-CN" sz="1800" dirty="0" smtClean="0"/>
                        <a:t>[80,</a:t>
                      </a:r>
                      <a:r>
                        <a:rPr lang="en-US" altLang="zh-CN" sz="1800" baseline="0" dirty="0" smtClean="0"/>
                        <a:t> 90)</a:t>
                      </a:r>
                      <a:endParaRPr lang="zh-CN" altLang="en-US" sz="1800" dirty="0"/>
                    </a:p>
                  </a:txBody>
                  <a:tcPr marL="91434" marR="91434" marT="45697" marB="45697"/>
                </a:tc>
                <a:tc>
                  <a:txBody>
                    <a:bodyPr/>
                    <a:lstStyle/>
                    <a:p>
                      <a:r>
                        <a:rPr lang="zh-CN" altLang="en-US" sz="1800" dirty="0" smtClean="0"/>
                        <a:t>自行编辑</a:t>
                      </a:r>
                      <a:endParaRPr lang="zh-CN" altLang="en-US" sz="1800" dirty="0"/>
                    </a:p>
                  </a:txBody>
                  <a:tcPr marL="91434" marR="91434" marT="45697" marB="45697"/>
                </a:tc>
                <a:extLst>
                  <a:ext uri="{0D108BD9-81ED-4DB2-BD59-A6C34878D82A}">
                    <a16:rowId xmlns:a16="http://schemas.microsoft.com/office/drawing/2014/main" xmlns="" val="4102617127"/>
                  </a:ext>
                </a:extLst>
              </a:tr>
              <a:tr h="365579">
                <a:tc>
                  <a:txBody>
                    <a:bodyPr/>
                    <a:lstStyle/>
                    <a:p>
                      <a:r>
                        <a:rPr lang="en-US" altLang="zh-CN" sz="1800" dirty="0" smtClean="0"/>
                        <a:t>[90, 100)</a:t>
                      </a:r>
                      <a:endParaRPr lang="zh-CN" altLang="en-US" sz="1800" dirty="0"/>
                    </a:p>
                  </a:txBody>
                  <a:tcPr marL="91434" marR="91434" marT="45697" marB="45697"/>
                </a:tc>
                <a:tc>
                  <a:txBody>
                    <a:bodyPr/>
                    <a:lstStyle/>
                    <a:p>
                      <a:r>
                        <a:rPr lang="zh-CN" altLang="en-US" sz="1800" dirty="0" smtClean="0"/>
                        <a:t>自行编辑</a:t>
                      </a:r>
                      <a:endParaRPr lang="zh-CN" altLang="en-US" sz="1800" dirty="0"/>
                    </a:p>
                  </a:txBody>
                  <a:tcPr marL="91434" marR="91434" marT="45697" marB="45697"/>
                </a:tc>
                <a:extLst>
                  <a:ext uri="{0D108BD9-81ED-4DB2-BD59-A6C34878D82A}">
                    <a16:rowId xmlns:a16="http://schemas.microsoft.com/office/drawing/2014/main" xmlns="" val="780452041"/>
                  </a:ext>
                </a:extLst>
              </a:tr>
              <a:tr h="365579">
                <a:tc>
                  <a:txBody>
                    <a:bodyPr/>
                    <a:lstStyle/>
                    <a:p>
                      <a:r>
                        <a:rPr lang="en-US" altLang="zh-CN" sz="1800" dirty="0" smtClean="0"/>
                        <a:t>100</a:t>
                      </a:r>
                      <a:endParaRPr lang="zh-CN" altLang="en-US" sz="1800" dirty="0"/>
                    </a:p>
                  </a:txBody>
                  <a:tcPr marL="91434" marR="91434" marT="45697" marB="45697"/>
                </a:tc>
                <a:tc>
                  <a:txBody>
                    <a:bodyPr/>
                    <a:lstStyle/>
                    <a:p>
                      <a:r>
                        <a:rPr lang="zh-CN" altLang="en-US" sz="1800" dirty="0" smtClean="0"/>
                        <a:t>自行编辑</a:t>
                      </a:r>
                      <a:endParaRPr lang="zh-CN" altLang="en-US" sz="1800" dirty="0"/>
                    </a:p>
                  </a:txBody>
                  <a:tcPr marL="91434" marR="91434" marT="45697" marB="45697"/>
                </a:tc>
                <a:extLst>
                  <a:ext uri="{0D108BD9-81ED-4DB2-BD59-A6C34878D82A}">
                    <a16:rowId xmlns:a16="http://schemas.microsoft.com/office/drawing/2014/main" xmlns="" val="2994846665"/>
                  </a:ext>
                </a:extLst>
              </a:tr>
            </a:tbl>
          </a:graphicData>
        </a:graphic>
      </p:graphicFrame>
    </p:spTree>
    <p:extLst>
      <p:ext uri="{BB962C8B-B14F-4D97-AF65-F5344CB8AC3E}">
        <p14:creationId xmlns:p14="http://schemas.microsoft.com/office/powerpoint/2010/main" val="3671548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6</a:t>
            </a:fld>
            <a:endParaRPr lang="zh-CN" altLang="en-US"/>
          </a:p>
        </p:txBody>
      </p:sp>
      <p:sp>
        <p:nvSpPr>
          <p:cNvPr id="7" name="标题 6"/>
          <p:cNvSpPr>
            <a:spLocks noGrp="1"/>
          </p:cNvSpPr>
          <p:nvPr>
            <p:ph type="title"/>
          </p:nvPr>
        </p:nvSpPr>
        <p:spPr/>
        <p:txBody>
          <a:bodyPr/>
          <a:lstStyle/>
          <a:p>
            <a:r>
              <a:rPr lang="zh-CN" altLang="en-US" dirty="0" smtClean="0"/>
              <a:t>二：</a:t>
            </a:r>
            <a:r>
              <a:rPr lang="zh-CN" altLang="en-US" dirty="0"/>
              <a:t>无返回值</a:t>
            </a:r>
            <a:r>
              <a:rPr lang="zh-CN" altLang="en-US" dirty="0" smtClean="0"/>
              <a:t>、有参数</a:t>
            </a:r>
            <a:r>
              <a:rPr lang="zh-CN" altLang="en-US" dirty="0"/>
              <a:t>的调用</a:t>
            </a:r>
          </a:p>
        </p:txBody>
      </p:sp>
      <p:pic>
        <p:nvPicPr>
          <p:cNvPr id="8" name="内容占位符 7"/>
          <p:cNvPicPr>
            <a:picLocks noGrp="1" noChangeAspect="1"/>
          </p:cNvPicPr>
          <p:nvPr>
            <p:ph sz="half" idx="1"/>
          </p:nvPr>
        </p:nvPicPr>
        <p:blipFill>
          <a:blip r:embed="rId2"/>
          <a:stretch>
            <a:fillRect/>
          </a:stretch>
        </p:blipFill>
        <p:spPr>
          <a:xfrm>
            <a:off x="838200" y="2760927"/>
            <a:ext cx="5181600" cy="2099733"/>
          </a:xfrm>
          <a:prstGeom prst="rect">
            <a:avLst/>
          </a:prstGeom>
        </p:spPr>
      </p:pic>
      <p:pic>
        <p:nvPicPr>
          <p:cNvPr id="9" name="内容占位符 8"/>
          <p:cNvPicPr>
            <a:picLocks noGrp="1" noChangeAspect="1"/>
          </p:cNvPicPr>
          <p:nvPr>
            <p:ph sz="half" idx="2"/>
          </p:nvPr>
        </p:nvPicPr>
        <p:blipFill>
          <a:blip r:embed="rId3"/>
          <a:stretch>
            <a:fillRect/>
          </a:stretch>
        </p:blipFill>
        <p:spPr>
          <a:xfrm>
            <a:off x="6172200" y="2652895"/>
            <a:ext cx="5181600" cy="2315798"/>
          </a:xfrm>
          <a:prstGeom prst="rect">
            <a:avLst/>
          </a:prstGeom>
        </p:spPr>
      </p:pic>
    </p:spTree>
    <p:extLst>
      <p:ext uri="{BB962C8B-B14F-4D97-AF65-F5344CB8AC3E}">
        <p14:creationId xmlns:p14="http://schemas.microsoft.com/office/powerpoint/2010/main" val="1295972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endParaRPr lang="zh-CN" altLang="en-US"/>
          </a:p>
        </p:txBody>
      </p:sp>
      <p:sp>
        <p:nvSpPr>
          <p:cNvPr id="3" name="内容占位符 2"/>
          <p:cNvSpPr>
            <a:spLocks noGrp="1"/>
          </p:cNvSpPr>
          <p:nvPr>
            <p:ph sz="half" idx="2"/>
          </p:nvPr>
        </p:nvSpPr>
        <p:spPr/>
        <p:txBody>
          <a:bodyPr/>
          <a:lstStyle/>
          <a:p>
            <a:endParaRPr lang="zh-CN" altLang="en-US"/>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7</a:t>
            </a:fld>
            <a:endParaRPr lang="zh-CN" altLang="en-US"/>
          </a:p>
        </p:txBody>
      </p:sp>
      <p:sp>
        <p:nvSpPr>
          <p:cNvPr id="7" name="标题 6"/>
          <p:cNvSpPr>
            <a:spLocks noGrp="1"/>
          </p:cNvSpPr>
          <p:nvPr>
            <p:ph type="title"/>
          </p:nvPr>
        </p:nvSpPr>
        <p:spPr/>
        <p:txBody>
          <a:bodyPr/>
          <a:lstStyle/>
          <a:p>
            <a:r>
              <a:rPr lang="zh-CN" altLang="en-US" dirty="0" smtClean="0"/>
              <a:t>三：有返回</a:t>
            </a:r>
            <a:r>
              <a:rPr lang="zh-CN" altLang="en-US" dirty="0"/>
              <a:t>值、无参数的调用</a:t>
            </a:r>
          </a:p>
        </p:txBody>
      </p:sp>
      <p:pic>
        <p:nvPicPr>
          <p:cNvPr id="8" name="图片 7"/>
          <p:cNvPicPr>
            <a:picLocks noChangeAspect="1"/>
          </p:cNvPicPr>
          <p:nvPr/>
        </p:nvPicPr>
        <p:blipFill>
          <a:blip r:embed="rId2"/>
          <a:stretch>
            <a:fillRect/>
          </a:stretch>
        </p:blipFill>
        <p:spPr>
          <a:xfrm>
            <a:off x="1558983" y="2196081"/>
            <a:ext cx="9444037" cy="3394661"/>
          </a:xfrm>
          <a:prstGeom prst="rect">
            <a:avLst/>
          </a:prstGeom>
        </p:spPr>
      </p:pic>
    </p:spTree>
    <p:extLst>
      <p:ext uri="{BB962C8B-B14F-4D97-AF65-F5344CB8AC3E}">
        <p14:creationId xmlns:p14="http://schemas.microsoft.com/office/powerpoint/2010/main" val="1336938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p:cNvPicPr>
            <a:picLocks noGrp="1" noChangeAspect="1"/>
          </p:cNvPicPr>
          <p:nvPr>
            <p:ph sz="half" idx="1"/>
          </p:nvPr>
        </p:nvPicPr>
        <p:blipFill>
          <a:blip r:embed="rId2"/>
          <a:stretch>
            <a:fillRect/>
          </a:stretch>
        </p:blipFill>
        <p:spPr>
          <a:xfrm>
            <a:off x="1457325" y="2134394"/>
            <a:ext cx="3943350" cy="3352800"/>
          </a:xfrm>
          <a:prstGeom prst="rect">
            <a:avLst/>
          </a:prstGeom>
        </p:spPr>
      </p:pic>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8</a:t>
            </a:fld>
            <a:endParaRPr lang="zh-CN" altLang="en-US"/>
          </a:p>
        </p:txBody>
      </p:sp>
      <p:sp>
        <p:nvSpPr>
          <p:cNvPr id="7" name="标题 6"/>
          <p:cNvSpPr>
            <a:spLocks noGrp="1"/>
          </p:cNvSpPr>
          <p:nvPr>
            <p:ph type="title"/>
          </p:nvPr>
        </p:nvSpPr>
        <p:spPr/>
        <p:txBody>
          <a:bodyPr/>
          <a:lstStyle/>
          <a:p>
            <a:r>
              <a:rPr lang="zh-CN" altLang="en-US" dirty="0" smtClean="0"/>
              <a:t>四：</a:t>
            </a:r>
            <a:r>
              <a:rPr lang="zh-CN" altLang="en-US" dirty="0"/>
              <a:t>有返回值</a:t>
            </a:r>
            <a:r>
              <a:rPr lang="zh-CN" altLang="en-US" dirty="0" smtClean="0"/>
              <a:t>、有参数</a:t>
            </a:r>
            <a:r>
              <a:rPr lang="zh-CN" altLang="en-US" dirty="0"/>
              <a:t>的调用</a:t>
            </a:r>
          </a:p>
        </p:txBody>
      </p:sp>
      <p:pic>
        <p:nvPicPr>
          <p:cNvPr id="9" name="内容占位符 6"/>
          <p:cNvPicPr>
            <a:picLocks noGrp="1" noChangeAspect="1"/>
          </p:cNvPicPr>
          <p:nvPr>
            <p:ph sz="half" idx="2"/>
          </p:nvPr>
        </p:nvPicPr>
        <p:blipFill>
          <a:blip r:embed="rId3"/>
          <a:stretch>
            <a:fillRect/>
          </a:stretch>
        </p:blipFill>
        <p:spPr>
          <a:xfrm>
            <a:off x="6517110" y="1444625"/>
            <a:ext cx="4491780" cy="4732338"/>
          </a:xfrm>
          <a:prstGeom prst="rect">
            <a:avLst/>
          </a:prstGeom>
        </p:spPr>
      </p:pic>
    </p:spTree>
    <p:extLst>
      <p:ext uri="{BB962C8B-B14F-4D97-AF65-F5344CB8AC3E}">
        <p14:creationId xmlns:p14="http://schemas.microsoft.com/office/powerpoint/2010/main" val="259811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normAutofit/>
          </a:bodyPr>
          <a:lstStyle/>
          <a:p>
            <a:r>
              <a:rPr lang="zh-CN" altLang="en-US" dirty="0" smtClean="0"/>
              <a:t>函数</a:t>
            </a:r>
            <a:r>
              <a:rPr lang="zh-CN" altLang="en-US" b="1" dirty="0" smtClean="0">
                <a:solidFill>
                  <a:srgbClr val="FF0000"/>
                </a:solidFill>
              </a:rPr>
              <a:t>无返回值</a:t>
            </a:r>
            <a:endParaRPr lang="en-US" altLang="zh-CN" b="1" dirty="0" smtClean="0">
              <a:solidFill>
                <a:srgbClr val="FF0000"/>
              </a:solidFill>
            </a:endParaRPr>
          </a:p>
          <a:p>
            <a:pPr lvl="1"/>
            <a:r>
              <a:rPr lang="zh-CN" altLang="en-US" dirty="0" smtClean="0"/>
              <a:t>函数无参数</a:t>
            </a:r>
            <a:endParaRPr lang="en-US" altLang="zh-CN" dirty="0" smtClean="0"/>
          </a:p>
          <a:p>
            <a:pPr lvl="1"/>
            <a:endParaRPr lang="en-US" altLang="zh-CN" dirty="0" smtClean="0"/>
          </a:p>
          <a:p>
            <a:pPr lvl="1"/>
            <a:endParaRPr lang="en-US" altLang="zh-CN" dirty="0"/>
          </a:p>
          <a:p>
            <a:pPr lvl="1"/>
            <a:endParaRPr lang="en-US" altLang="zh-CN" dirty="0" smtClean="0"/>
          </a:p>
          <a:p>
            <a:pPr lvl="1"/>
            <a:r>
              <a:rPr lang="zh-CN" altLang="en-US" dirty="0" smtClean="0"/>
              <a:t>函数有参数</a:t>
            </a:r>
            <a:endParaRPr lang="en-US" altLang="zh-CN" dirty="0" smtClean="0"/>
          </a:p>
          <a:p>
            <a:pPr lvl="2"/>
            <a:r>
              <a:rPr lang="en-US" altLang="zh-CN" dirty="0" smtClean="0"/>
              <a:t>&lt;</a:t>
            </a:r>
            <a:r>
              <a:rPr lang="zh-CN" altLang="en-US" dirty="0" smtClean="0"/>
              <a:t>函数名</a:t>
            </a:r>
            <a:r>
              <a:rPr lang="en-US" altLang="zh-CN" dirty="0" smtClean="0"/>
              <a:t>&gt;(</a:t>
            </a:r>
            <a:r>
              <a:rPr lang="zh-CN" altLang="en-US" dirty="0" smtClean="0"/>
              <a:t>参数列表</a:t>
            </a:r>
            <a:r>
              <a:rPr lang="en-US" altLang="zh-CN" dirty="0" smtClean="0"/>
              <a:t>)</a:t>
            </a:r>
          </a:p>
          <a:p>
            <a:pPr lvl="1"/>
            <a:endParaRPr lang="en-US" altLang="zh-CN" dirty="0" smtClean="0"/>
          </a:p>
        </p:txBody>
      </p:sp>
      <p:sp>
        <p:nvSpPr>
          <p:cNvPr id="7" name="内容占位符 6"/>
          <p:cNvSpPr>
            <a:spLocks noGrp="1"/>
          </p:cNvSpPr>
          <p:nvPr>
            <p:ph sz="half" idx="2"/>
          </p:nvPr>
        </p:nvSpPr>
        <p:spPr/>
        <p:txBody>
          <a:bodyPr/>
          <a:lstStyle/>
          <a:p>
            <a:r>
              <a:rPr lang="zh-CN" altLang="en-US" dirty="0"/>
              <a:t>函数</a:t>
            </a:r>
            <a:r>
              <a:rPr lang="zh-CN" altLang="en-US" b="1" dirty="0">
                <a:solidFill>
                  <a:srgbClr val="FF0000"/>
                </a:solidFill>
              </a:rPr>
              <a:t>有返回值</a:t>
            </a:r>
            <a:endParaRPr lang="en-US" altLang="zh-CN" b="1" dirty="0">
              <a:solidFill>
                <a:srgbClr val="FF0000"/>
              </a:solidFill>
            </a:endParaRPr>
          </a:p>
          <a:p>
            <a:pPr lvl="1"/>
            <a:r>
              <a:rPr lang="zh-CN" altLang="en-US" dirty="0"/>
              <a:t>函数无参数</a:t>
            </a:r>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函数</a:t>
            </a:r>
            <a:r>
              <a:rPr lang="zh-CN" altLang="en-US" dirty="0"/>
              <a:t>有参数</a:t>
            </a:r>
            <a:endParaRPr lang="en-US" altLang="zh-CN" dirty="0"/>
          </a:p>
          <a:p>
            <a:pPr lvl="2"/>
            <a:r>
              <a:rPr lang="zh-CN" altLang="en-US" b="1" dirty="0">
                <a:solidFill>
                  <a:srgbClr val="FF0000"/>
                </a:solidFill>
              </a:rPr>
              <a:t>接收变量 </a:t>
            </a:r>
            <a:r>
              <a:rPr lang="en-US" altLang="zh-CN" b="1" dirty="0">
                <a:solidFill>
                  <a:srgbClr val="FF0000"/>
                </a:solidFill>
              </a:rPr>
              <a:t>= </a:t>
            </a:r>
            <a:r>
              <a:rPr lang="en-US" altLang="zh-CN" dirty="0"/>
              <a:t>&lt;</a:t>
            </a:r>
            <a:r>
              <a:rPr lang="zh-CN" altLang="en-US" dirty="0"/>
              <a:t>函数名</a:t>
            </a:r>
            <a:r>
              <a:rPr lang="en-US" altLang="zh-CN" dirty="0"/>
              <a:t>&gt;(</a:t>
            </a:r>
            <a:r>
              <a:rPr lang="zh-CN" altLang="en-US" dirty="0"/>
              <a:t>参数列表</a:t>
            </a:r>
            <a:r>
              <a:rPr lang="en-US" altLang="zh-CN" dirty="0"/>
              <a:t>)</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dirty="0"/>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9</a:t>
            </a:fld>
            <a:endParaRPr lang="zh-CN" altLang="en-US"/>
          </a:p>
        </p:txBody>
      </p:sp>
      <p:sp>
        <p:nvSpPr>
          <p:cNvPr id="2" name="标题 1"/>
          <p:cNvSpPr>
            <a:spLocks noGrp="1"/>
          </p:cNvSpPr>
          <p:nvPr>
            <p:ph type="title"/>
          </p:nvPr>
        </p:nvSpPr>
        <p:spPr/>
        <p:txBody>
          <a:bodyPr/>
          <a:lstStyle/>
          <a:p>
            <a:r>
              <a:rPr lang="zh-CN" altLang="en-US" dirty="0" smtClean="0"/>
              <a:t>定义函数</a:t>
            </a:r>
            <a:endParaRPr lang="zh-CN" altLang="en-US" dirty="0"/>
          </a:p>
        </p:txBody>
      </p:sp>
      <p:sp>
        <p:nvSpPr>
          <p:cNvPr id="8" name="矩形 7"/>
          <p:cNvSpPr/>
          <p:nvPr/>
        </p:nvSpPr>
        <p:spPr>
          <a:xfrm>
            <a:off x="1867593" y="2479607"/>
            <a:ext cx="2582488" cy="1200329"/>
          </a:xfrm>
          <a:prstGeom prst="rect">
            <a:avLst/>
          </a:prstGeom>
          <a:ln>
            <a:noFill/>
          </a:ln>
        </p:spPr>
        <p:txBody>
          <a:bodyPr wrap="square">
            <a:spAutoFit/>
          </a:bodyPr>
          <a:lstStyle/>
          <a:p>
            <a:r>
              <a:rPr lang="zh-CN" altLang="en-US" sz="2400" b="1" dirty="0">
                <a:solidFill>
                  <a:srgbClr val="FF0000"/>
                </a:solidFill>
              </a:rPr>
              <a:t>def &lt;函数名&gt;():</a:t>
            </a:r>
          </a:p>
          <a:p>
            <a:r>
              <a:rPr lang="zh-CN" altLang="en-US" sz="2400" b="1" dirty="0">
                <a:solidFill>
                  <a:srgbClr val="FF0000"/>
                </a:solidFill>
              </a:rPr>
              <a:t>    &lt;函数体</a:t>
            </a:r>
            <a:r>
              <a:rPr lang="zh-CN" altLang="en-US" sz="2400" b="1" dirty="0" smtClean="0">
                <a:solidFill>
                  <a:srgbClr val="FF0000"/>
                </a:solidFill>
              </a:rPr>
              <a:t>&gt;</a:t>
            </a:r>
            <a:endParaRPr lang="en-US" altLang="zh-CN" sz="2400" b="1" dirty="0" smtClean="0">
              <a:solidFill>
                <a:srgbClr val="FF0000"/>
              </a:solidFill>
            </a:endParaRPr>
          </a:p>
          <a:p>
            <a:r>
              <a:rPr lang="en-US" altLang="zh-CN" sz="2400" b="1" dirty="0">
                <a:solidFill>
                  <a:srgbClr val="FF0000"/>
                </a:solidFill>
              </a:rPr>
              <a:t> </a:t>
            </a:r>
            <a:r>
              <a:rPr lang="en-US" altLang="zh-CN" sz="2400" b="1" dirty="0" smtClean="0">
                <a:solidFill>
                  <a:srgbClr val="FF0000"/>
                </a:solidFill>
              </a:rPr>
              <a:t>   </a:t>
            </a:r>
            <a:r>
              <a:rPr lang="en-US" altLang="zh-CN" sz="2400" b="1" strike="sngStrike" dirty="0" smtClean="0">
                <a:solidFill>
                  <a:schemeClr val="accent1"/>
                </a:solidFill>
              </a:rPr>
              <a:t>return None</a:t>
            </a:r>
            <a:endParaRPr lang="zh-CN" altLang="en-US" sz="2400" b="1" strike="sngStrike" dirty="0">
              <a:solidFill>
                <a:schemeClr val="accent1"/>
              </a:solidFill>
            </a:endParaRPr>
          </a:p>
        </p:txBody>
      </p:sp>
      <p:sp>
        <p:nvSpPr>
          <p:cNvPr id="9" name="矩形 8"/>
          <p:cNvSpPr/>
          <p:nvPr/>
        </p:nvSpPr>
        <p:spPr>
          <a:xfrm>
            <a:off x="1579419" y="4976199"/>
            <a:ext cx="3580014" cy="1200329"/>
          </a:xfrm>
          <a:prstGeom prst="rect">
            <a:avLst/>
          </a:prstGeom>
          <a:ln>
            <a:noFill/>
          </a:ln>
        </p:spPr>
        <p:txBody>
          <a:bodyPr wrap="square">
            <a:spAutoFit/>
          </a:bodyPr>
          <a:lstStyle/>
          <a:p>
            <a:r>
              <a:rPr lang="zh-CN" altLang="en-US" sz="2400" b="1" dirty="0">
                <a:solidFill>
                  <a:srgbClr val="FF0000"/>
                </a:solidFill>
              </a:rPr>
              <a:t>def &lt;函数名</a:t>
            </a:r>
            <a:r>
              <a:rPr lang="zh-CN" altLang="en-US" sz="2400" b="1" dirty="0" smtClean="0">
                <a:solidFill>
                  <a:srgbClr val="FF0000"/>
                </a:solidFill>
              </a:rPr>
              <a:t>&gt;(参数列表)</a:t>
            </a:r>
            <a:r>
              <a:rPr lang="zh-CN" altLang="en-US" sz="2400" b="1" dirty="0">
                <a:solidFill>
                  <a:srgbClr val="FF0000"/>
                </a:solidFill>
              </a:rPr>
              <a:t>:</a:t>
            </a:r>
          </a:p>
          <a:p>
            <a:r>
              <a:rPr lang="zh-CN" altLang="en-US" sz="2400" b="1" dirty="0">
                <a:solidFill>
                  <a:srgbClr val="FF0000"/>
                </a:solidFill>
              </a:rPr>
              <a:t>    &lt;函数体</a:t>
            </a:r>
            <a:r>
              <a:rPr lang="zh-CN" altLang="en-US" sz="2400" b="1" dirty="0" smtClean="0">
                <a:solidFill>
                  <a:srgbClr val="FF0000"/>
                </a:solidFill>
              </a:rPr>
              <a:t>&gt;</a:t>
            </a:r>
            <a:endParaRPr lang="en-US" altLang="zh-CN" sz="2400" b="1" dirty="0" smtClean="0">
              <a:solidFill>
                <a:srgbClr val="FF0000"/>
              </a:solidFill>
            </a:endParaRPr>
          </a:p>
          <a:p>
            <a:r>
              <a:rPr lang="en-US" altLang="zh-CN" sz="2400" b="1" dirty="0">
                <a:solidFill>
                  <a:srgbClr val="FF0000"/>
                </a:solidFill>
              </a:rPr>
              <a:t> </a:t>
            </a:r>
            <a:r>
              <a:rPr lang="en-US" altLang="zh-CN" sz="2400" b="1" dirty="0" smtClean="0">
                <a:solidFill>
                  <a:srgbClr val="FF0000"/>
                </a:solidFill>
              </a:rPr>
              <a:t>   </a:t>
            </a:r>
            <a:r>
              <a:rPr lang="en-US" altLang="zh-CN" sz="2400" b="1" strike="sngStrike" dirty="0" smtClean="0">
                <a:solidFill>
                  <a:schemeClr val="accent1"/>
                </a:solidFill>
              </a:rPr>
              <a:t>return </a:t>
            </a:r>
            <a:r>
              <a:rPr lang="en-US" altLang="zh-CN" sz="2400" b="1" strike="sngStrike" dirty="0">
                <a:solidFill>
                  <a:schemeClr val="accent1"/>
                </a:solidFill>
              </a:rPr>
              <a:t>None</a:t>
            </a:r>
            <a:endParaRPr lang="zh-CN" altLang="en-US" sz="2400" b="1" strike="sngStrike" dirty="0">
              <a:solidFill>
                <a:srgbClr val="FF0000"/>
              </a:solidFill>
            </a:endParaRPr>
          </a:p>
        </p:txBody>
      </p:sp>
      <p:sp>
        <p:nvSpPr>
          <p:cNvPr id="11" name="矩形 10"/>
          <p:cNvSpPr/>
          <p:nvPr/>
        </p:nvSpPr>
        <p:spPr>
          <a:xfrm>
            <a:off x="7360919" y="2479608"/>
            <a:ext cx="2582488" cy="1200329"/>
          </a:xfrm>
          <a:prstGeom prst="rect">
            <a:avLst/>
          </a:prstGeom>
          <a:ln>
            <a:noFill/>
          </a:ln>
        </p:spPr>
        <p:txBody>
          <a:bodyPr wrap="square">
            <a:spAutoFit/>
          </a:bodyPr>
          <a:lstStyle/>
          <a:p>
            <a:r>
              <a:rPr lang="zh-CN" altLang="en-US" sz="2400" b="1" dirty="0">
                <a:solidFill>
                  <a:srgbClr val="FF0000"/>
                </a:solidFill>
              </a:rPr>
              <a:t>def &lt;函数名&gt;():</a:t>
            </a:r>
          </a:p>
          <a:p>
            <a:r>
              <a:rPr lang="zh-CN" altLang="en-US" sz="2400" b="1" dirty="0">
                <a:solidFill>
                  <a:srgbClr val="FF0000"/>
                </a:solidFill>
              </a:rPr>
              <a:t>    &lt;函数体</a:t>
            </a:r>
            <a:r>
              <a:rPr lang="zh-CN" altLang="en-US" sz="2400" b="1" dirty="0" smtClean="0">
                <a:solidFill>
                  <a:srgbClr val="FF0000"/>
                </a:solidFill>
              </a:rPr>
              <a:t>&gt;</a:t>
            </a:r>
            <a:endParaRPr lang="en-US" altLang="zh-CN" sz="2400" b="1" dirty="0" smtClean="0">
              <a:solidFill>
                <a:srgbClr val="FF0000"/>
              </a:solidFill>
            </a:endParaRPr>
          </a:p>
          <a:p>
            <a:r>
              <a:rPr lang="en-US" altLang="zh-CN" sz="2400" b="1" dirty="0">
                <a:solidFill>
                  <a:srgbClr val="FF0000"/>
                </a:solidFill>
              </a:rPr>
              <a:t> </a:t>
            </a:r>
            <a:r>
              <a:rPr lang="en-US" altLang="zh-CN" sz="2400" b="1" dirty="0" smtClean="0">
                <a:solidFill>
                  <a:srgbClr val="FF0000"/>
                </a:solidFill>
              </a:rPr>
              <a:t>   return </a:t>
            </a:r>
            <a:r>
              <a:rPr lang="zh-CN" altLang="en-US" sz="2400" b="1" dirty="0" smtClean="0">
                <a:solidFill>
                  <a:srgbClr val="FF0000"/>
                </a:solidFill>
              </a:rPr>
              <a:t>返回值</a:t>
            </a:r>
            <a:endParaRPr lang="zh-CN" altLang="en-US" sz="2400" b="1" dirty="0">
              <a:solidFill>
                <a:srgbClr val="FF0000"/>
              </a:solidFill>
            </a:endParaRPr>
          </a:p>
        </p:txBody>
      </p:sp>
      <p:sp>
        <p:nvSpPr>
          <p:cNvPr id="12" name="矩形 11"/>
          <p:cNvSpPr/>
          <p:nvPr/>
        </p:nvSpPr>
        <p:spPr>
          <a:xfrm>
            <a:off x="7360919" y="4976634"/>
            <a:ext cx="3534296" cy="1200329"/>
          </a:xfrm>
          <a:prstGeom prst="rect">
            <a:avLst/>
          </a:prstGeom>
          <a:ln>
            <a:noFill/>
          </a:ln>
        </p:spPr>
        <p:txBody>
          <a:bodyPr wrap="square">
            <a:spAutoFit/>
          </a:bodyPr>
          <a:lstStyle/>
          <a:p>
            <a:r>
              <a:rPr lang="zh-CN" altLang="en-US" sz="2400" b="1" dirty="0">
                <a:solidFill>
                  <a:srgbClr val="FF0000"/>
                </a:solidFill>
              </a:rPr>
              <a:t>def &lt;函数名</a:t>
            </a:r>
            <a:r>
              <a:rPr lang="zh-CN" altLang="en-US" sz="2400" b="1" dirty="0" smtClean="0">
                <a:solidFill>
                  <a:srgbClr val="FF0000"/>
                </a:solidFill>
              </a:rPr>
              <a:t>&gt;(</a:t>
            </a:r>
            <a:r>
              <a:rPr lang="zh-CN" altLang="en-US" sz="2400" b="1" dirty="0">
                <a:solidFill>
                  <a:srgbClr val="FF0000"/>
                </a:solidFill>
              </a:rPr>
              <a:t>参数列表</a:t>
            </a:r>
            <a:r>
              <a:rPr lang="zh-CN" altLang="en-US" sz="2400" b="1" dirty="0" smtClean="0">
                <a:solidFill>
                  <a:srgbClr val="FF0000"/>
                </a:solidFill>
              </a:rPr>
              <a:t>)</a:t>
            </a:r>
            <a:r>
              <a:rPr lang="zh-CN" altLang="en-US" sz="2400" b="1" dirty="0">
                <a:solidFill>
                  <a:srgbClr val="FF0000"/>
                </a:solidFill>
              </a:rPr>
              <a:t>:</a:t>
            </a:r>
          </a:p>
          <a:p>
            <a:r>
              <a:rPr lang="zh-CN" altLang="en-US" sz="2400" b="1" dirty="0">
                <a:solidFill>
                  <a:srgbClr val="FF0000"/>
                </a:solidFill>
              </a:rPr>
              <a:t>    &lt;函数体</a:t>
            </a:r>
            <a:r>
              <a:rPr lang="zh-CN" altLang="en-US" sz="2400" b="1" dirty="0" smtClean="0">
                <a:solidFill>
                  <a:srgbClr val="FF0000"/>
                </a:solidFill>
              </a:rPr>
              <a:t>&gt;</a:t>
            </a:r>
            <a:endParaRPr lang="en-US" altLang="zh-CN" sz="2400" b="1" dirty="0" smtClean="0">
              <a:solidFill>
                <a:srgbClr val="FF0000"/>
              </a:solidFill>
            </a:endParaRPr>
          </a:p>
          <a:p>
            <a:r>
              <a:rPr lang="en-US" altLang="zh-CN" sz="2400" b="1" dirty="0">
                <a:solidFill>
                  <a:srgbClr val="FF0000"/>
                </a:solidFill>
              </a:rPr>
              <a:t> </a:t>
            </a:r>
            <a:r>
              <a:rPr lang="en-US" altLang="zh-CN" sz="2400" b="1" dirty="0" smtClean="0">
                <a:solidFill>
                  <a:srgbClr val="FF0000"/>
                </a:solidFill>
              </a:rPr>
              <a:t>   return </a:t>
            </a:r>
            <a:r>
              <a:rPr lang="zh-CN" altLang="en-US" sz="2400" b="1" dirty="0" smtClean="0">
                <a:solidFill>
                  <a:srgbClr val="FF0000"/>
                </a:solidFill>
              </a:rPr>
              <a:t>返回值</a:t>
            </a:r>
            <a:endParaRPr lang="zh-CN" altLang="en-US" sz="2400" b="1" dirty="0">
              <a:solidFill>
                <a:srgbClr val="FF0000"/>
              </a:solidFill>
            </a:endParaRPr>
          </a:p>
        </p:txBody>
      </p:sp>
    </p:spTree>
    <p:extLst>
      <p:ext uri="{BB962C8B-B14F-4D97-AF65-F5344CB8AC3E}">
        <p14:creationId xmlns:p14="http://schemas.microsoft.com/office/powerpoint/2010/main" val="3248955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kwfud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wfudan" id="{E1362BAB-E77F-4B1B-94E7-BC9791D56CCE}" vid="{D2FFA553-2E31-419E-9B16-5C1D011AFFA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20426</TotalTime>
  <Words>1972</Words>
  <Application>Microsoft Office PowerPoint</Application>
  <PresentationFormat>宽屏</PresentationFormat>
  <Paragraphs>453</Paragraphs>
  <Slides>58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等线</vt:lpstr>
      <vt:lpstr>等线 Light</vt:lpstr>
      <vt:lpstr>宋体</vt:lpstr>
      <vt:lpstr>微软雅黑</vt:lpstr>
      <vt:lpstr>Arial</vt:lpstr>
      <vt:lpstr>Calibri</vt:lpstr>
      <vt:lpstr>Times New Roman</vt:lpstr>
      <vt:lpstr>kwfudan</vt:lpstr>
      <vt:lpstr>第7章 面向对象的程序设计</vt:lpstr>
      <vt:lpstr>上节回顾</vt:lpstr>
      <vt:lpstr>认识函数</vt:lpstr>
      <vt:lpstr>调用函数</vt:lpstr>
      <vt:lpstr>一：无返回值、无参数的调用</vt:lpstr>
      <vt:lpstr>二：无返回值、有参数的调用</vt:lpstr>
      <vt:lpstr>三：有返回值、无参数的调用</vt:lpstr>
      <vt:lpstr>四：有返回值、有参数的调用</vt:lpstr>
      <vt:lpstr>定义函数</vt:lpstr>
      <vt:lpstr>一：无返回值、无参数的定义</vt:lpstr>
      <vt:lpstr>二：无返回值、有参数的定义</vt:lpstr>
      <vt:lpstr>三：有返回值、无参数的定义</vt:lpstr>
      <vt:lpstr>四：有返回值、有参数的定义</vt:lpstr>
      <vt:lpstr>带默认参数的函数</vt:lpstr>
      <vt:lpstr>带可变数量参数的函数</vt:lpstr>
      <vt:lpstr>面向对象的程序设计</vt:lpstr>
      <vt:lpstr>简单的例子</vt:lpstr>
      <vt:lpstr>面向过程的程序设计</vt:lpstr>
      <vt:lpstr>面向对象的程序设计</vt:lpstr>
      <vt:lpstr>同学们的一天</vt:lpstr>
      <vt:lpstr>同学们的一天（总结）</vt:lpstr>
      <vt:lpstr>【例12-1】代码实现</vt:lpstr>
      <vt:lpstr>面向过程的编程</vt:lpstr>
      <vt:lpstr>面向对象编程</vt:lpstr>
      <vt:lpstr>面向对象的编程</vt:lpstr>
      <vt:lpstr>实例的方法</vt:lpstr>
      <vt:lpstr>创建类</vt:lpstr>
      <vt:lpstr>创建类（例子）</vt:lpstr>
      <vt:lpstr>【例12-2】创建类</vt:lpstr>
      <vt:lpstr>【例12-3】创建类</vt:lpstr>
      <vt:lpstr>类的实例化</vt:lpstr>
      <vt:lpstr>【例12-4】类的调用</vt:lpstr>
      <vt:lpstr>【例12-5】避免外部模块的干扰</vt:lpstr>
      <vt:lpstr>【例12-6】针对class STUDENT的调用</vt:lpstr>
      <vt:lpstr>【例12-7】调用类属性</vt:lpstr>
      <vt:lpstr>【例12-8】针对class STUDENT2的调用</vt:lpstr>
      <vt:lpstr>面向对象的特征</vt:lpstr>
      <vt:lpstr>封装</vt:lpstr>
      <vt:lpstr>继承</vt:lpstr>
      <vt:lpstr>继承语法</vt:lpstr>
      <vt:lpstr>继承关系</vt:lpstr>
      <vt:lpstr>【例12-9】继承单个父类</vt:lpstr>
      <vt:lpstr>【例12-10】继承单个父类（2）</vt:lpstr>
      <vt:lpstr>多态</vt:lpstr>
      <vt:lpstr>模块化架构</vt:lpstr>
      <vt:lpstr>包的管理</vt:lpstr>
      <vt:lpstr>包的管理</vt:lpstr>
      <vt:lpstr>模块的安装</vt:lpstr>
      <vt:lpstr>模块的引用</vt:lpstr>
      <vt:lpstr>方式一引用random库</vt:lpstr>
      <vt:lpstr>方式二引用random库</vt:lpstr>
      <vt:lpstr>上机作业0</vt:lpstr>
      <vt:lpstr>上机作业1</vt:lpstr>
      <vt:lpstr>上机作业2</vt:lpstr>
      <vt:lpstr>上机作业3</vt:lpstr>
      <vt:lpstr>上机作业1</vt:lpstr>
      <vt:lpstr>上机作业2</vt:lpstr>
      <vt:lpstr>上机作业3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中文知识图谱CN-DBpedia构建的关键技术</dc:title>
  <dc:creator>Bo Xu</dc:creator>
  <cp:lastModifiedBy>maobo</cp:lastModifiedBy>
  <cp:revision>2586</cp:revision>
  <cp:lastPrinted>2017-08-24T15:00:07Z</cp:lastPrinted>
  <dcterms:created xsi:type="dcterms:W3CDTF">2017-05-30T12:07:43Z</dcterms:created>
  <dcterms:modified xsi:type="dcterms:W3CDTF">2022-03-06T07:48:41Z</dcterms:modified>
</cp:coreProperties>
</file>