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679" r:id="rId2"/>
    <p:sldId id="867" r:id="rId3"/>
    <p:sldId id="1191" r:id="rId4"/>
    <p:sldId id="1192" r:id="rId5"/>
    <p:sldId id="1193" r:id="rId6"/>
    <p:sldId id="1158" r:id="rId7"/>
    <p:sldId id="1160" r:id="rId8"/>
    <p:sldId id="1194" r:id="rId9"/>
    <p:sldId id="1163" r:id="rId10"/>
    <p:sldId id="1164" r:id="rId11"/>
    <p:sldId id="1168" r:id="rId12"/>
    <p:sldId id="1170" r:id="rId13"/>
    <p:sldId id="1171" r:id="rId14"/>
    <p:sldId id="1172" r:id="rId15"/>
    <p:sldId id="1173" r:id="rId16"/>
    <p:sldId id="1174" r:id="rId17"/>
    <p:sldId id="1221" r:id="rId18"/>
    <p:sldId id="1222" r:id="rId19"/>
    <p:sldId id="1195" r:id="rId20"/>
    <p:sldId id="1196" r:id="rId21"/>
    <p:sldId id="1223" r:id="rId22"/>
    <p:sldId id="1224" r:id="rId23"/>
    <p:sldId id="1225" r:id="rId24"/>
    <p:sldId id="1226" r:id="rId25"/>
    <p:sldId id="1227" r:id="rId26"/>
    <p:sldId id="1228" r:id="rId27"/>
    <p:sldId id="1229" r:id="rId28"/>
    <p:sldId id="1230" r:id="rId29"/>
    <p:sldId id="1231" r:id="rId30"/>
    <p:sldId id="1232" r:id="rId31"/>
    <p:sldId id="1233" r:id="rId32"/>
    <p:sldId id="1205" r:id="rId33"/>
    <p:sldId id="1234" r:id="rId34"/>
    <p:sldId id="1235" r:id="rId35"/>
    <p:sldId id="1236" r:id="rId36"/>
    <p:sldId id="1237" r:id="rId37"/>
    <p:sldId id="1238" r:id="rId38"/>
    <p:sldId id="1239" r:id="rId39"/>
    <p:sldId id="1240" r:id="rId40"/>
    <p:sldId id="1241" r:id="rId41"/>
    <p:sldId id="1242" r:id="rId42"/>
    <p:sldId id="1243" r:id="rId43"/>
    <p:sldId id="1244" r:id="rId44"/>
    <p:sldId id="1247" r:id="rId45"/>
    <p:sldId id="1217" r:id="rId46"/>
    <p:sldId id="1246" r:id="rId47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8</a:t>
            </a:r>
            <a:r>
              <a:rPr lang="zh-CN" altLang="en-US" sz="5400" b="1" dirty="0" smtClean="0"/>
              <a:t>章 图形化</a:t>
            </a:r>
            <a:r>
              <a:rPr lang="zh-CN" altLang="en-US" sz="5400" b="1" dirty="0"/>
              <a:t>界面设计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类对象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类属性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类对象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</a:t>
            </a:r>
            <a:r>
              <a:rPr lang="zh-CN" altLang="en-US" dirty="0"/>
              <a:t>方法</a:t>
            </a:r>
            <a:r>
              <a:rPr lang="en-US" altLang="zh-CN" dirty="0" smtClean="0"/>
              <a:t>&gt;(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21" y="1795549"/>
            <a:ext cx="3814423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面向对象的特征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面向对象的编程提供了一种思维方式，使得程序员在软件设计时，关注的焦点不再只是程序的逻辑流程，而更重要的是程序中对象以及对象之间的关系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程序是面向对象的程序，具有三个特性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/>
              <a:t>多态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封装，是指将抽象得到的数据和行为相结合，将基本类结构的细节隐藏起来，通过方法接口实现对实例变量的所有</a:t>
            </a:r>
            <a:r>
              <a:rPr lang="zh-CN" altLang="zh-CN" dirty="0" smtClean="0"/>
              <a:t>访问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内容占位符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3" y="2939829"/>
            <a:ext cx="2951773" cy="3416521"/>
          </a:xfrm>
          <a:prstGeom prst="rect">
            <a:avLst/>
          </a:prstGeom>
        </p:spPr>
      </p:pic>
      <p:pic>
        <p:nvPicPr>
          <p:cNvPr id="8" name="内容占位符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3631946"/>
            <a:ext cx="5181600" cy="17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当已经存在一个类，需要另外再创建一个和已有类非常相似的类时，通常不必将同一段代码重复多次，而是用</a:t>
            </a:r>
            <a:r>
              <a:rPr lang="zh-CN" altLang="zh-CN" dirty="0" smtClean="0"/>
              <a:t>继承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类上添加关联，使得位于下层的类可以“继承”位于关系上层的类的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r>
              <a:rPr lang="zh-CN" altLang="zh-CN" dirty="0" smtClean="0"/>
              <a:t>继承</a:t>
            </a:r>
            <a:r>
              <a:rPr lang="zh-CN" altLang="zh-CN" dirty="0"/>
              <a:t>有利于代码的复用和</a:t>
            </a:r>
            <a:r>
              <a:rPr lang="zh-CN" altLang="zh-CN" dirty="0" smtClean="0"/>
              <a:t>规模化</a:t>
            </a:r>
            <a:endParaRPr lang="en-US" altLang="zh-CN" dirty="0" smtClean="0"/>
          </a:p>
          <a:p>
            <a:r>
              <a:rPr lang="zh-CN" altLang="zh-CN" dirty="0" smtClean="0"/>
              <a:t>和</a:t>
            </a:r>
            <a:r>
              <a:rPr lang="zh-CN" altLang="zh-CN" dirty="0"/>
              <a:t>其他语言不同的是，</a:t>
            </a:r>
            <a:r>
              <a:rPr lang="en-US" altLang="zh-CN" dirty="0"/>
              <a:t>Python</a:t>
            </a:r>
            <a:r>
              <a:rPr lang="zh-CN" altLang="zh-CN" dirty="0"/>
              <a:t>中的类还具有多继承的特性，即一个类可以有多个父类。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继承语法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2620169"/>
            <a:ext cx="5924550" cy="23812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578" y="1444625"/>
            <a:ext cx="3936844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继承单个父类</a:t>
            </a:r>
            <a:endParaRPr lang="zh-CN" altLang="en-US" dirty="0"/>
          </a:p>
        </p:txBody>
      </p:sp>
      <p:pic>
        <p:nvPicPr>
          <p:cNvPr id="12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43994"/>
            <a:ext cx="5181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多态，即多种状态，是指在</a:t>
            </a:r>
            <a:r>
              <a:rPr lang="zh-CN" altLang="zh-CN" b="1" dirty="0">
                <a:solidFill>
                  <a:srgbClr val="FF0000"/>
                </a:solidFill>
              </a:rPr>
              <a:t>事先不知道对象</a:t>
            </a:r>
            <a:r>
              <a:rPr lang="zh-CN" altLang="zh-CN" b="1" dirty="0" smtClean="0">
                <a:solidFill>
                  <a:srgbClr val="FF0000"/>
                </a:solidFill>
              </a:rPr>
              <a:t>类型</a:t>
            </a:r>
            <a:r>
              <a:rPr lang="zh-CN" altLang="en-US" b="1" dirty="0" smtClean="0">
                <a:solidFill>
                  <a:srgbClr val="FF0000"/>
                </a:solidFill>
              </a:rPr>
              <a:t>（数字、字符串、列表、元组、集合、字典）</a:t>
            </a:r>
            <a:r>
              <a:rPr lang="zh-CN" altLang="zh-CN" dirty="0" smtClean="0"/>
              <a:t>的</a:t>
            </a:r>
            <a:r>
              <a:rPr lang="zh-CN" altLang="zh-CN" dirty="0"/>
              <a:t>情况下，可以自动根据对象的不同类型，执行相应的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zh-CN" altLang="zh-CN" dirty="0" smtClean="0"/>
              <a:t>很多</a:t>
            </a:r>
            <a:r>
              <a:rPr lang="zh-CN" altLang="zh-CN" dirty="0"/>
              <a:t>内建运算符以及函数、方法都能体现多态的</a:t>
            </a:r>
            <a:r>
              <a:rPr lang="zh-CN" altLang="zh-CN" dirty="0" smtClean="0"/>
              <a:t>性质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030" y="1444625"/>
            <a:ext cx="4765940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34589" y="5636029"/>
            <a:ext cx="325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len</a:t>
            </a:r>
            <a:r>
              <a:rPr lang="en-US" altLang="zh-CN" sz="3200" dirty="0" smtClean="0"/>
              <a:t>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07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图形化界面设计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916833"/>
            <a:ext cx="2736304" cy="30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38" y="1901042"/>
            <a:ext cx="2866730" cy="31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901042"/>
            <a:ext cx="2759918" cy="30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5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设计好比画图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09" y="1444496"/>
            <a:ext cx="5495181" cy="4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8.1  </a:t>
            </a:r>
            <a:r>
              <a:rPr lang="zh-CN" altLang="zh-CN" dirty="0" smtClean="0">
                <a:effectLst/>
              </a:rPr>
              <a:t>窗体</a:t>
            </a:r>
            <a:r>
              <a:rPr lang="zh-CN" altLang="zh-CN" dirty="0">
                <a:effectLst/>
              </a:rPr>
              <a:t>控件布局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图形化编程的基本步骤通常包括：</a:t>
            </a:r>
          </a:p>
          <a:p>
            <a:pPr lvl="0"/>
            <a:r>
              <a:rPr lang="zh-CN" altLang="zh-CN" dirty="0"/>
              <a:t>导入</a:t>
            </a:r>
            <a:r>
              <a:rPr lang="en-US" altLang="zh-CN" dirty="0" err="1"/>
              <a:t>tkinter</a:t>
            </a:r>
            <a:r>
              <a:rPr lang="zh-CN" altLang="zh-CN" dirty="0"/>
              <a:t>模块；</a:t>
            </a:r>
          </a:p>
          <a:p>
            <a:pPr lvl="0"/>
            <a:r>
              <a:rPr lang="zh-CN" altLang="zh-CN" dirty="0"/>
              <a:t>创建</a:t>
            </a:r>
            <a:r>
              <a:rPr lang="en-US" altLang="zh-CN" dirty="0"/>
              <a:t>GUI</a:t>
            </a:r>
            <a:r>
              <a:rPr lang="zh-CN" altLang="zh-CN" dirty="0"/>
              <a:t>主窗体；</a:t>
            </a:r>
          </a:p>
          <a:p>
            <a:pPr lvl="0"/>
            <a:r>
              <a:rPr lang="zh-CN" altLang="zh-CN" dirty="0"/>
              <a:t>添加人机交互控件并编写相应的函数；</a:t>
            </a:r>
          </a:p>
          <a:p>
            <a:pPr lvl="0"/>
            <a:r>
              <a:rPr lang="zh-CN" altLang="zh-CN" dirty="0"/>
              <a:t>在主事件循环中等待用户触发事件响应。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13-1】8.1.1  </a:t>
            </a:r>
            <a:r>
              <a:rPr lang="zh-CN" altLang="en-US" dirty="0"/>
              <a:t>根</a:t>
            </a:r>
            <a:r>
              <a:rPr lang="zh-CN" altLang="en-US" dirty="0" smtClean="0"/>
              <a:t>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44496"/>
            <a:ext cx="9486900" cy="24574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153400" y="3618707"/>
            <a:ext cx="3200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8.1.2  </a:t>
            </a:r>
            <a:r>
              <a:rPr lang="en-US" altLang="zh-CN" dirty="0" err="1"/>
              <a:t>tkinter</a:t>
            </a:r>
            <a:r>
              <a:rPr lang="zh-CN" altLang="en-US" dirty="0"/>
              <a:t>常用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Button</a:t>
            </a:r>
            <a:r>
              <a:rPr lang="zh-CN" altLang="en-US" dirty="0" smtClean="0"/>
              <a:t>按钮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Entry</a:t>
            </a:r>
            <a:r>
              <a:rPr lang="zh-CN" altLang="en-US" dirty="0"/>
              <a:t>输入框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Label</a:t>
            </a:r>
            <a:r>
              <a:rPr lang="zh-CN" altLang="en-US" dirty="0"/>
              <a:t>标签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Listbox</a:t>
            </a:r>
            <a:r>
              <a:rPr lang="zh-CN" altLang="en-US" dirty="0"/>
              <a:t>列表框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Radiobutton</a:t>
            </a:r>
            <a:r>
              <a:rPr lang="zh-CN" altLang="en-US" dirty="0"/>
              <a:t>单选框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Checkbutton</a:t>
            </a:r>
            <a:r>
              <a:rPr lang="zh-CN" altLang="en-US" dirty="0"/>
              <a:t>复选框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Text</a:t>
            </a:r>
            <a:r>
              <a:rPr lang="zh-CN" altLang="en-US" dirty="0"/>
              <a:t>文本框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Menu</a:t>
            </a:r>
            <a:r>
              <a:rPr lang="zh-CN" altLang="en-US" dirty="0"/>
              <a:t>菜单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6776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9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8.1.2  </a:t>
            </a:r>
            <a:r>
              <a:rPr lang="zh-CN" altLang="en-US" dirty="0"/>
              <a:t>控件的共同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7010400" cy="4732467"/>
          </a:xfrm>
        </p:spPr>
        <p:txBody>
          <a:bodyPr>
            <a:normAutofit/>
          </a:bodyPr>
          <a:lstStyle/>
          <a:p>
            <a:r>
              <a:rPr lang="zh-CN" altLang="en-US" dirty="0"/>
              <a:t>在初始化根窗体与根窗体主循环之间，可实例化窗体控件，并设置其属性。通常格式为：</a:t>
            </a:r>
            <a:endParaRPr lang="en-US" altLang="zh-CN" dirty="0"/>
          </a:p>
          <a:p>
            <a:pPr lvl="1"/>
            <a:r>
              <a:rPr lang="en-US" altLang="zh-CN" sz="2400" dirty="0" smtClean="0"/>
              <a:t>&lt;</a:t>
            </a:r>
            <a:r>
              <a:rPr lang="zh-CN" altLang="en-US" sz="2400" dirty="0"/>
              <a:t>控件实例名</a:t>
            </a:r>
            <a:r>
              <a:rPr lang="en-US" altLang="zh-CN" sz="2400" dirty="0"/>
              <a:t>&gt; = </a:t>
            </a:r>
            <a:r>
              <a:rPr lang="zh-CN" altLang="en-US" sz="2400" dirty="0"/>
              <a:t>控件</a:t>
            </a:r>
            <a:r>
              <a:rPr lang="en-US" altLang="zh-CN" sz="2400" dirty="0"/>
              <a:t>(</a:t>
            </a:r>
            <a:r>
              <a:rPr lang="zh-CN" altLang="en-US" sz="2400" dirty="0"/>
              <a:t>父容器，</a:t>
            </a:r>
            <a:r>
              <a:rPr lang="en-US" altLang="zh-CN" sz="2400" dirty="0"/>
              <a:t>[&lt;</a:t>
            </a:r>
            <a:r>
              <a:rPr lang="zh-CN" altLang="en-US" sz="2400" dirty="0"/>
              <a:t>属性</a:t>
            </a:r>
            <a:r>
              <a:rPr lang="en-US" altLang="zh-CN" sz="2400" dirty="0"/>
              <a:t>1=</a:t>
            </a:r>
            <a:r>
              <a:rPr lang="zh-CN" altLang="en-US" sz="2400" dirty="0"/>
              <a:t>值</a:t>
            </a:r>
            <a:r>
              <a:rPr lang="en-US" altLang="zh-CN" sz="2400" dirty="0"/>
              <a:t>1&gt;, &lt;</a:t>
            </a:r>
            <a:r>
              <a:rPr lang="zh-CN" altLang="en-US" sz="2400" dirty="0"/>
              <a:t>属性</a:t>
            </a:r>
            <a:r>
              <a:rPr lang="en-US" altLang="zh-CN" sz="2400" dirty="0"/>
              <a:t>2=</a:t>
            </a:r>
            <a:r>
              <a:rPr lang="zh-CN" altLang="en-US" sz="2400" dirty="0"/>
              <a:t>值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&gt;,…,]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&lt;</a:t>
            </a:r>
            <a:r>
              <a:rPr lang="zh-CN" altLang="en-US" sz="2400" dirty="0"/>
              <a:t>控件实例名</a:t>
            </a:r>
            <a:r>
              <a:rPr lang="en-US" altLang="zh-CN" sz="2400" dirty="0"/>
              <a:t>&gt;.</a:t>
            </a:r>
            <a:r>
              <a:rPr lang="zh-CN" altLang="en-US" sz="2400" dirty="0"/>
              <a:t>布局方法</a:t>
            </a:r>
            <a:r>
              <a:rPr lang="en-US" altLang="zh-CN" sz="2400" dirty="0"/>
              <a:t>()</a:t>
            </a:r>
          </a:p>
          <a:p>
            <a:endParaRPr lang="en-US" altLang="zh-CN" sz="2000" dirty="0"/>
          </a:p>
          <a:p>
            <a:r>
              <a:rPr lang="zh-CN" altLang="en-US" dirty="0"/>
              <a:t>其中，父容器可为根窗体或其他容器控件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8317979" y="1548571"/>
            <a:ext cx="3132856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indent="266700" algn="just"/>
            <a:r>
              <a:rPr lang="en-US" kern="100" dirty="0">
                <a:latin typeface="Calibri"/>
                <a:ea typeface="宋体"/>
                <a:cs typeface="Times New Roman"/>
              </a:rPr>
              <a:t>from </a:t>
            </a:r>
            <a:r>
              <a:rPr lang="en-US" kern="100" dirty="0" err="1">
                <a:latin typeface="Calibri"/>
                <a:ea typeface="宋体"/>
                <a:cs typeface="Times New Roman"/>
              </a:rPr>
              <a:t>tkinter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 import *</a:t>
            </a:r>
          </a:p>
          <a:p>
            <a:pPr indent="266700" algn="just"/>
            <a:r>
              <a:rPr lang="en-US" kern="100" dirty="0">
                <a:latin typeface="Calibri"/>
                <a:ea typeface="宋体"/>
                <a:cs typeface="Times New Roman"/>
              </a:rPr>
              <a:t>root=</a:t>
            </a:r>
            <a:r>
              <a:rPr lang="en-US" kern="100" dirty="0" err="1">
                <a:latin typeface="Calibri"/>
                <a:ea typeface="宋体"/>
                <a:cs typeface="Times New Roman"/>
              </a:rPr>
              <a:t>Tk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()</a:t>
            </a:r>
          </a:p>
          <a:p>
            <a:pPr indent="266700" algn="just"/>
            <a:endParaRPr lang="en-US" kern="100" dirty="0"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kern="100" dirty="0">
                <a:latin typeface="Calibri"/>
                <a:ea typeface="宋体"/>
                <a:cs typeface="Times New Roman"/>
              </a:rPr>
              <a:t>#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新建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Label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控件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lb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=</a:t>
            </a:r>
            <a:r>
              <a:rPr lang="en-US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Label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(root)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lb.</a:t>
            </a:r>
            <a:r>
              <a:rPr lang="en-US" b="1" kern="100" dirty="0" err="1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pack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()</a:t>
            </a:r>
          </a:p>
          <a:p>
            <a:pPr indent="266700" algn="just"/>
            <a:endParaRPr lang="en-US" kern="100" dirty="0"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kern="100" dirty="0">
                <a:latin typeface="Calibri"/>
                <a:ea typeface="宋体"/>
                <a:cs typeface="Times New Roman"/>
              </a:rPr>
              <a:t>#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新建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Button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控件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btn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 = </a:t>
            </a:r>
            <a:r>
              <a:rPr lang="en-US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Button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(root)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btn.</a:t>
            </a:r>
            <a:r>
              <a:rPr lang="en-US" b="1" kern="100" dirty="0" err="1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pack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()</a:t>
            </a:r>
          </a:p>
          <a:p>
            <a:pPr indent="266700" algn="just"/>
            <a:endParaRPr lang="en-US" kern="100" dirty="0"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kern="100" dirty="0">
                <a:latin typeface="Calibri"/>
                <a:ea typeface="宋体"/>
                <a:cs typeface="Times New Roman"/>
              </a:rPr>
              <a:t>#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新建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Entry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控件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ent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 = </a:t>
            </a:r>
            <a:r>
              <a:rPr lang="en-US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Entry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(root)</a:t>
            </a: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ent.</a:t>
            </a:r>
            <a:r>
              <a:rPr lang="en-US" b="1" kern="100" dirty="0" err="1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pack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()</a:t>
            </a:r>
          </a:p>
          <a:p>
            <a:pPr indent="266700" algn="just"/>
            <a:endParaRPr lang="en-US" kern="100" dirty="0"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kern="100" dirty="0" err="1">
                <a:latin typeface="Calibri"/>
                <a:ea typeface="宋体"/>
                <a:cs typeface="Times New Roman"/>
              </a:rPr>
              <a:t>root.mainloop</a:t>
            </a:r>
            <a:r>
              <a:rPr lang="en-US" kern="100" dirty="0">
                <a:latin typeface="Calibri"/>
                <a:ea typeface="宋体"/>
                <a:cs typeface="Times New Roman"/>
              </a:rPr>
              <a:t>()</a:t>
            </a:r>
            <a:endParaRPr lang="zh-CN" altLang="en-US" kern="100" dirty="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2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13-2】</a:t>
            </a:r>
            <a:r>
              <a:rPr lang="zh-CN" altLang="en-US" dirty="0" smtClean="0"/>
              <a:t>标签示例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78" y="1394138"/>
            <a:ext cx="5274144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414383"/>
            <a:ext cx="4695824" cy="1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常见的控件共同属性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686719"/>
            <a:ext cx="65246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8.1.3  </a:t>
            </a:r>
            <a:r>
              <a:rPr lang="zh-CN" altLang="en-US" dirty="0"/>
              <a:t>控件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控件的布局通常有</a:t>
            </a:r>
            <a:r>
              <a:rPr lang="en-US" altLang="zh-CN" dirty="0">
                <a:solidFill>
                  <a:srgbClr val="FF0000"/>
                </a:solidFill>
              </a:rPr>
              <a:t>pack()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grid()</a:t>
            </a:r>
            <a:r>
              <a:rPr lang="zh-CN" altLang="zh-CN" dirty="0"/>
              <a:t>和</a:t>
            </a:r>
            <a:r>
              <a:rPr lang="en-US" altLang="zh-CN" dirty="0"/>
              <a:t>place()</a:t>
            </a:r>
            <a:r>
              <a:rPr lang="zh-CN" altLang="zh-CN" dirty="0"/>
              <a:t>三种方法。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pack()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方法</a:t>
            </a:r>
            <a:r>
              <a:rPr lang="en-US" altLang="zh-CN" dirty="0"/>
              <a:t>pack()</a:t>
            </a:r>
            <a:r>
              <a:rPr lang="zh-CN" altLang="zh-CN" dirty="0"/>
              <a:t>是一种简单的布局方法，如果用不加参数的默认方式，将按布局语句的先后，以最小占用空间的方式</a:t>
            </a:r>
            <a:r>
              <a:rPr lang="zh-CN" altLang="zh-CN" b="1" dirty="0">
                <a:solidFill>
                  <a:srgbClr val="FF0000"/>
                </a:solidFill>
              </a:rPr>
              <a:t>自上而下</a:t>
            </a:r>
            <a:r>
              <a:rPr lang="zh-CN" altLang="zh-CN" dirty="0"/>
              <a:t>地排列控件实例，并且保持控件本身的最小尺寸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1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13-3】</a:t>
            </a:r>
            <a:r>
              <a:rPr lang="zh-CN" altLang="zh-CN" dirty="0" smtClean="0"/>
              <a:t>用</a:t>
            </a:r>
            <a:r>
              <a:rPr lang="en-US" altLang="zh-CN" dirty="0"/>
              <a:t>pack()</a:t>
            </a:r>
            <a:r>
              <a:rPr lang="zh-CN" altLang="zh-CN" dirty="0"/>
              <a:t>方法不加参数排列标签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为</a:t>
            </a:r>
            <a:r>
              <a:rPr lang="zh-CN" altLang="zh-CN" dirty="0"/>
              <a:t>看清楚各控件实例所占用的空间大小，文本使用了不同长度的中英文，并设置</a:t>
            </a:r>
            <a:r>
              <a:rPr lang="en-US" altLang="zh-CN" dirty="0"/>
              <a:t>relief=GROOVE</a:t>
            </a:r>
            <a:r>
              <a:rPr lang="zh-CN" altLang="zh-CN" dirty="0"/>
              <a:t>的凹陷边缘属性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086008"/>
            <a:ext cx="5145657" cy="29480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3223211"/>
            <a:ext cx="3467100" cy="28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grid()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grid()</a:t>
            </a:r>
            <a:r>
              <a:rPr lang="zh-CN" altLang="en-US" dirty="0"/>
              <a:t>是基于网格的布局。先虚拟一个二维表格，再在该表格中布局控件实例。由于在虚拟表格的单元格中所布局的控件实例大小不一，单元格也没有固定或均一的大小，因此其仅用于布局的定位。</a:t>
            </a:r>
            <a:r>
              <a:rPr lang="en-US" altLang="zh-CN" dirty="0"/>
              <a:t>grid()</a:t>
            </a:r>
            <a:r>
              <a:rPr lang="zh-CN" altLang="en-US" dirty="0"/>
              <a:t>方法与</a:t>
            </a:r>
            <a:r>
              <a:rPr lang="en-US" altLang="zh-CN" dirty="0"/>
              <a:t>pack()</a:t>
            </a:r>
            <a:r>
              <a:rPr lang="zh-CN" altLang="en-US" dirty="0"/>
              <a:t>方法不能混合使用。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7" y="4038600"/>
            <a:ext cx="5324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小明</a:t>
            </a:r>
            <a:r>
              <a:rPr lang="zh-CN" altLang="en-US" dirty="0" smtClean="0"/>
              <a:t>家有一只猫和一只狗。有一天，小明打开门，小狗和小猫用叫声欢迎他。小明给它们喂了食物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小明打开门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小狗汪汪叫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小猫汪汪叫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小猫吃猫粮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小狗吃骨头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grid()</a:t>
            </a:r>
            <a:r>
              <a:rPr lang="zh-CN" altLang="en-US" dirty="0" smtClean="0"/>
              <a:t>方法参数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column</a:t>
            </a:r>
            <a:r>
              <a:rPr lang="zh-CN" altLang="en-US" dirty="0"/>
              <a:t>：控件实例的起始列，最左边为第</a:t>
            </a:r>
            <a:r>
              <a:rPr lang="en-US" altLang="zh-CN" dirty="0"/>
              <a:t>0</a:t>
            </a:r>
            <a:r>
              <a:rPr lang="zh-CN" altLang="en-US" dirty="0"/>
              <a:t>列。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columnspan</a:t>
            </a:r>
            <a:r>
              <a:rPr lang="zh-CN" altLang="en-US" dirty="0"/>
              <a:t>：控件实例</a:t>
            </a:r>
            <a:r>
              <a:rPr lang="zh-CN" altLang="en-US" b="1" dirty="0">
                <a:solidFill>
                  <a:srgbClr val="FF0000"/>
                </a:solidFill>
              </a:rPr>
              <a:t>所跨越</a:t>
            </a:r>
            <a:r>
              <a:rPr lang="zh-CN" altLang="en-US" dirty="0"/>
              <a:t>的列数，默认为</a:t>
            </a:r>
            <a:r>
              <a:rPr lang="en-US" altLang="zh-CN" dirty="0"/>
              <a:t>1</a:t>
            </a:r>
            <a:r>
              <a:rPr lang="zh-CN" altLang="en-US" dirty="0"/>
              <a:t>列。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row</a:t>
            </a:r>
            <a:r>
              <a:rPr lang="zh-CN" altLang="en-US" dirty="0"/>
              <a:t>：控件实例的起始行，最上面为第</a:t>
            </a:r>
            <a:r>
              <a:rPr lang="en-US" altLang="zh-CN" dirty="0"/>
              <a:t>0</a:t>
            </a:r>
            <a:r>
              <a:rPr lang="zh-CN" altLang="en-US" dirty="0"/>
              <a:t>行。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rowspan</a:t>
            </a:r>
            <a:r>
              <a:rPr lang="zh-CN" altLang="en-US" dirty="0"/>
              <a:t>：控件实例所</a:t>
            </a:r>
            <a:r>
              <a:rPr lang="zh-CN" altLang="en-US" b="1" dirty="0">
                <a:solidFill>
                  <a:srgbClr val="FF0000"/>
                </a:solidFill>
              </a:rPr>
              <a:t>跨越</a:t>
            </a:r>
            <a:r>
              <a:rPr lang="zh-CN" altLang="en-US" dirty="0"/>
              <a:t>的行数，默认为</a:t>
            </a:r>
            <a:r>
              <a:rPr lang="en-US" altLang="zh-CN" dirty="0"/>
              <a:t>1</a:t>
            </a:r>
            <a:r>
              <a:rPr lang="zh-CN" altLang="en-US" dirty="0"/>
              <a:t>行。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13-4】</a:t>
            </a:r>
            <a:r>
              <a:rPr lang="zh-CN" altLang="zh-CN" dirty="0" smtClean="0"/>
              <a:t>用</a:t>
            </a:r>
            <a:r>
              <a:rPr lang="en-US" altLang="zh-CN" dirty="0"/>
              <a:t>grid()</a:t>
            </a:r>
            <a:r>
              <a:rPr lang="zh-CN" altLang="zh-CN" dirty="0"/>
              <a:t>方法排列标签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069994"/>
            <a:ext cx="3371850" cy="28981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400"/>
            <a:ext cx="6419850" cy="46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8.2  </a:t>
            </a:r>
            <a:r>
              <a:rPr lang="en-US" altLang="zh-CN" dirty="0" err="1">
                <a:effectLst/>
              </a:rPr>
              <a:t>tkinter</a:t>
            </a:r>
            <a:r>
              <a:rPr lang="zh-CN" altLang="zh-CN" dirty="0">
                <a:effectLst/>
              </a:rPr>
              <a:t>常见控件的特征属性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标签和消息</a:t>
            </a:r>
            <a:endParaRPr lang="en-US" altLang="zh-CN" dirty="0" smtClean="0"/>
          </a:p>
          <a:p>
            <a:r>
              <a:rPr lang="zh-CN" altLang="en-US" dirty="0" smtClean="0"/>
              <a:t>文本框</a:t>
            </a:r>
            <a:endParaRPr lang="en-US" altLang="zh-CN" dirty="0" smtClean="0"/>
          </a:p>
          <a:p>
            <a:r>
              <a:rPr lang="zh-CN" altLang="en-US" dirty="0" smtClean="0"/>
              <a:t>输入框</a:t>
            </a:r>
            <a:endParaRPr lang="en-US" altLang="zh-CN" dirty="0" smtClean="0"/>
          </a:p>
          <a:p>
            <a:r>
              <a:rPr lang="zh-CN" altLang="zh-CN" dirty="0" smtClean="0"/>
              <a:t>按钮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91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标签（</a:t>
            </a:r>
            <a:r>
              <a:rPr lang="en-US" altLang="zh-CN" dirty="0"/>
              <a:t>Label</a:t>
            </a:r>
            <a:r>
              <a:rPr lang="zh-CN" altLang="en-US" dirty="0"/>
              <a:t>）和消息（</a:t>
            </a:r>
            <a:r>
              <a:rPr lang="en-US" altLang="zh-CN" dirty="0"/>
              <a:t>Message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标签（</a:t>
            </a:r>
            <a:r>
              <a:rPr lang="en-US" altLang="zh-CN" dirty="0"/>
              <a:t>Label</a:t>
            </a:r>
            <a:r>
              <a:rPr lang="zh-CN" altLang="en-US" dirty="0"/>
              <a:t>）和消息（</a:t>
            </a:r>
            <a:r>
              <a:rPr lang="en-US" altLang="zh-CN" dirty="0"/>
              <a:t>Message</a:t>
            </a:r>
            <a:r>
              <a:rPr lang="zh-CN" altLang="en-US" dirty="0"/>
              <a:t>）除单行与多行不同外，属性与用法基本一致，用于呈现文本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r>
              <a:rPr lang="zh-CN" altLang="en-US" dirty="0" smtClean="0"/>
              <a:t>更改</a:t>
            </a: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</a:rPr>
              <a:t>text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控件实例的</a:t>
            </a:r>
            <a:r>
              <a:rPr lang="en-US" altLang="zh-CN" dirty="0"/>
              <a:t>configure()</a:t>
            </a:r>
            <a:r>
              <a:rPr lang="zh-CN" altLang="en-US" dirty="0"/>
              <a:t>方法改变属性</a:t>
            </a:r>
            <a:r>
              <a:rPr lang="en-US" altLang="zh-CN" dirty="0"/>
              <a:t>text</a:t>
            </a:r>
            <a:r>
              <a:rPr lang="zh-CN" altLang="en-US" dirty="0"/>
              <a:t>的值，可使显示的文本发生变化；</a:t>
            </a:r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定义一个</a:t>
            </a:r>
            <a:r>
              <a:rPr lang="en-US" altLang="zh-CN" dirty="0" err="1"/>
              <a:t>tkinter</a:t>
            </a:r>
            <a:r>
              <a:rPr lang="zh-CN" altLang="en-US" dirty="0"/>
              <a:t>的内部类型变量</a:t>
            </a:r>
            <a:r>
              <a:rPr lang="en-US" altLang="zh-CN" dirty="0" err="1"/>
              <a:t>var</a:t>
            </a:r>
            <a:r>
              <a:rPr lang="en-US" altLang="zh-CN" dirty="0"/>
              <a:t>= </a:t>
            </a:r>
            <a:r>
              <a:rPr lang="en-US" altLang="zh-CN" dirty="0" err="1"/>
              <a:t>StringVar</a:t>
            </a:r>
            <a:r>
              <a:rPr lang="en-US" altLang="zh-CN" dirty="0"/>
              <a:t>()</a:t>
            </a:r>
            <a:r>
              <a:rPr lang="zh-CN" altLang="en-US" dirty="0"/>
              <a:t>，然后用</a:t>
            </a:r>
            <a:r>
              <a:rPr lang="en-US" altLang="zh-CN" dirty="0" err="1"/>
              <a:t>textvariable</a:t>
            </a:r>
            <a:r>
              <a:rPr lang="zh-CN" altLang="en-US" dirty="0"/>
              <a:t>属性与这个变量联系起来</a:t>
            </a:r>
            <a:r>
              <a:rPr lang="en-US" altLang="zh-CN" dirty="0" err="1"/>
              <a:t>textvariable</a:t>
            </a:r>
            <a:r>
              <a:rPr lang="en-US" altLang="zh-CN" dirty="0"/>
              <a:t>=</a:t>
            </a:r>
            <a:r>
              <a:rPr lang="en-US" altLang="zh-CN" dirty="0" err="1"/>
              <a:t>var</a:t>
            </a:r>
            <a:r>
              <a:rPr lang="zh-CN" altLang="en-US" dirty="0"/>
              <a:t>，用</a:t>
            </a:r>
            <a:r>
              <a:rPr lang="en-US" altLang="zh-CN" dirty="0" err="1"/>
              <a:t>var.set</a:t>
            </a:r>
            <a:r>
              <a:rPr lang="en-US" altLang="zh-CN" dirty="0"/>
              <a:t>()</a:t>
            </a:r>
            <a:r>
              <a:rPr lang="zh-CN" altLang="en-US" dirty="0"/>
              <a:t>方法改变</a:t>
            </a:r>
            <a:r>
              <a:rPr lang="en-US" altLang="zh-CN" dirty="0" err="1"/>
              <a:t>var</a:t>
            </a:r>
            <a:r>
              <a:rPr lang="zh-CN" altLang="en-US" dirty="0"/>
              <a:t>的值也可使显示文本发生变化。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13-5】</a:t>
            </a:r>
            <a:r>
              <a:rPr lang="zh-CN" altLang="en-US" dirty="0" smtClean="0"/>
              <a:t>方法一：利用</a:t>
            </a:r>
            <a:r>
              <a:rPr lang="en-US" altLang="zh-CN" dirty="0" smtClean="0"/>
              <a:t>configure()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88" y="2986559"/>
            <a:ext cx="4295611" cy="1413992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406" y="1489388"/>
            <a:ext cx="5617487" cy="47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13-6】</a:t>
            </a:r>
            <a:r>
              <a:rPr lang="zh-CN" altLang="en-US" dirty="0" smtClean="0"/>
              <a:t>方法二：利用</a:t>
            </a:r>
            <a:r>
              <a:rPr lang="en-US" altLang="zh-CN" dirty="0" err="1" smtClean="0"/>
              <a:t>var.set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677" y="1444625"/>
            <a:ext cx="6182646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101056"/>
            <a:ext cx="88201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2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13-7】</a:t>
            </a:r>
            <a:r>
              <a:rPr lang="zh-CN" altLang="en-US" dirty="0" smtClean="0"/>
              <a:t>文本框举例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每隔</a:t>
            </a:r>
            <a:r>
              <a:rPr lang="en-US" altLang="zh-CN" sz="2800" dirty="0"/>
              <a:t>1</a:t>
            </a:r>
            <a:r>
              <a:rPr lang="zh-CN" altLang="en-US" sz="2800" dirty="0"/>
              <a:t>秒取一次当前日期时间，并写入文本框</a:t>
            </a:r>
            <a:r>
              <a:rPr lang="zh-CN" altLang="en-US" sz="2800" dirty="0" smtClean="0"/>
              <a:t>中。</a:t>
            </a:r>
            <a:r>
              <a:rPr lang="zh-CN" altLang="zh-CN" sz="2800" dirty="0" smtClean="0"/>
              <a:t>本</a:t>
            </a:r>
            <a:r>
              <a:rPr lang="zh-CN" altLang="zh-CN" sz="2800" dirty="0"/>
              <a:t>例中调用</a:t>
            </a:r>
            <a:r>
              <a:rPr lang="en-US" altLang="zh-CN" sz="2800" dirty="0" err="1"/>
              <a:t>datetime.now</a:t>
            </a:r>
            <a:r>
              <a:rPr lang="en-US" altLang="zh-CN" sz="2800" dirty="0"/>
              <a:t>()</a:t>
            </a:r>
            <a:r>
              <a:rPr lang="zh-CN" altLang="zh-CN" sz="2800" dirty="0"/>
              <a:t>获取当前日期时间，用</a:t>
            </a:r>
            <a:r>
              <a:rPr lang="en-US" altLang="zh-CN" sz="2800" dirty="0"/>
              <a:t>insert()</a:t>
            </a:r>
            <a:r>
              <a:rPr lang="zh-CN" altLang="zh-CN" sz="2800" dirty="0"/>
              <a:t>方法每次从文本框</a:t>
            </a:r>
            <a:r>
              <a:rPr lang="en-US" altLang="zh-CN" sz="2800" dirty="0"/>
              <a:t>txt</a:t>
            </a:r>
            <a:r>
              <a:rPr lang="zh-CN" altLang="zh-CN" sz="2800" dirty="0"/>
              <a:t>的尾部（</a:t>
            </a:r>
            <a:r>
              <a:rPr lang="en-US" altLang="zh-CN" sz="2800" dirty="0"/>
              <a:t>END</a:t>
            </a:r>
            <a:r>
              <a:rPr lang="zh-CN" altLang="zh-CN" sz="2800" dirty="0"/>
              <a:t>）开始追加文本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3202061"/>
            <a:ext cx="3390900" cy="2921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3" y="2718668"/>
            <a:ext cx="4691062" cy="38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输入框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输入框（</a:t>
            </a:r>
            <a:r>
              <a:rPr lang="en-US" altLang="zh-CN" dirty="0"/>
              <a:t>Entry</a:t>
            </a:r>
            <a:r>
              <a:rPr lang="zh-CN" altLang="zh-CN" dirty="0"/>
              <a:t>）通常作为功能较为单一的接收单行文本输入的</a:t>
            </a:r>
            <a:r>
              <a:rPr lang="zh-CN" altLang="zh-CN" dirty="0" smtClean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get()</a:t>
            </a:r>
          </a:p>
          <a:p>
            <a:pPr lvl="1"/>
            <a:r>
              <a:rPr lang="zh-CN" altLang="zh-CN" dirty="0" smtClean="0"/>
              <a:t>删除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r>
              <a:rPr lang="en-US" altLang="zh-CN" dirty="0" smtClean="0"/>
              <a:t>delete</a:t>
            </a:r>
            <a:r>
              <a:rPr lang="en-US" altLang="zh-CN" dirty="0"/>
              <a:t>(</a:t>
            </a:r>
            <a:r>
              <a:rPr lang="zh-CN" altLang="zh-CN" dirty="0"/>
              <a:t>起始位置</a:t>
            </a:r>
            <a:r>
              <a:rPr lang="en-US" altLang="zh-CN" dirty="0"/>
              <a:t>,</a:t>
            </a:r>
            <a:r>
              <a:rPr lang="zh-CN" altLang="zh-CN" dirty="0"/>
              <a:t>终止位置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例如，</a:t>
            </a:r>
            <a:r>
              <a:rPr lang="zh-CN" altLang="zh-CN" b="1" dirty="0">
                <a:solidFill>
                  <a:srgbClr val="FF0000"/>
                </a:solidFill>
              </a:rPr>
              <a:t>清空输入框为</a:t>
            </a:r>
            <a:r>
              <a:rPr lang="en-US" altLang="zh-CN" b="1" dirty="0">
                <a:solidFill>
                  <a:srgbClr val="FF0000"/>
                </a:solidFill>
              </a:rPr>
              <a:t>delete(0,END)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其应用实例，将结合后续控件展示。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6" y="5207625"/>
            <a:ext cx="10148887" cy="8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按钮（</a:t>
            </a:r>
            <a:r>
              <a:rPr lang="en-US" altLang="zh-CN" dirty="0"/>
              <a:t>Button</a:t>
            </a:r>
            <a:r>
              <a:rPr lang="zh-CN" altLang="zh-CN" dirty="0"/>
              <a:t>）主要是为响应鼠标单击事件触发运行程序所设的，故其除控件共有属性外，</a:t>
            </a:r>
            <a:r>
              <a:rPr lang="zh-CN" altLang="zh-CN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command</a:t>
            </a:r>
            <a:r>
              <a:rPr lang="zh-CN" altLang="zh-CN" b="1" dirty="0">
                <a:solidFill>
                  <a:srgbClr val="FF0000"/>
                </a:solidFill>
              </a:rPr>
              <a:t>是最为重要的</a:t>
            </a:r>
            <a:r>
              <a:rPr lang="zh-CN" altLang="zh-CN" b="1" dirty="0" smtClean="0">
                <a:solidFill>
                  <a:srgbClr val="FF0000"/>
                </a:solidFill>
              </a:rPr>
              <a:t>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通常，将按钮要触发执行的程序以</a:t>
            </a:r>
            <a:r>
              <a:rPr lang="zh-CN" altLang="zh-CN" b="1" dirty="0">
                <a:solidFill>
                  <a:srgbClr val="FF0000"/>
                </a:solidFill>
              </a:rPr>
              <a:t>函数形式</a:t>
            </a:r>
            <a:r>
              <a:rPr lang="zh-CN" altLang="zh-CN" dirty="0"/>
              <a:t>预先定义，然后可用以下两种方法调用函数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面向过程的程序设计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340" y="1444625"/>
            <a:ext cx="4215320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按钮的第一种调用函数方法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直接调用</a:t>
            </a:r>
            <a:r>
              <a:rPr lang="zh-CN" altLang="zh-CN" dirty="0" smtClean="0"/>
              <a:t>函数</a:t>
            </a:r>
            <a:r>
              <a:rPr lang="zh-CN" altLang="en-US" dirty="0"/>
              <a:t>，</a:t>
            </a:r>
            <a:r>
              <a:rPr lang="zh-CN" altLang="zh-CN" dirty="0" smtClean="0"/>
              <a:t>参数</a:t>
            </a:r>
            <a:r>
              <a:rPr lang="zh-CN" altLang="zh-CN" dirty="0"/>
              <a:t>表达式为“</a:t>
            </a:r>
            <a:r>
              <a:rPr lang="en-US" altLang="zh-CN" dirty="0"/>
              <a:t>command</a:t>
            </a:r>
            <a:r>
              <a:rPr lang="zh-CN" altLang="zh-CN" dirty="0"/>
              <a:t>＝函数名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</a:t>
            </a:r>
            <a:r>
              <a:rPr lang="zh-CN" altLang="zh-CN" b="1" dirty="0">
                <a:solidFill>
                  <a:srgbClr val="FF0000"/>
                </a:solidFill>
              </a:rPr>
              <a:t>函数名后面不要加括号，也不能传递参数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13-8】</a:t>
            </a:r>
            <a:r>
              <a:rPr lang="zh-CN" altLang="en-US" dirty="0" smtClean="0"/>
              <a:t>加法器（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020" y="205958"/>
            <a:ext cx="4741780" cy="61503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9" y="1455237"/>
            <a:ext cx="4429125" cy="46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按钮的第二种调用函数方法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zh-CN" altLang="zh-CN" b="1" dirty="0">
                <a:solidFill>
                  <a:srgbClr val="FF0000"/>
                </a:solidFill>
              </a:rPr>
              <a:t>匿名函数</a:t>
            </a:r>
            <a:r>
              <a:rPr lang="zh-CN" altLang="zh-CN" dirty="0"/>
              <a:t>调用函数和传递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zh-CN" altLang="zh-CN" dirty="0" smtClean="0"/>
              <a:t>参数</a:t>
            </a:r>
            <a:r>
              <a:rPr lang="zh-CN" altLang="zh-CN" dirty="0"/>
              <a:t>表达式为“</a:t>
            </a:r>
            <a:r>
              <a:rPr lang="en-US" altLang="zh-CN" dirty="0"/>
              <a:t>command</a:t>
            </a:r>
            <a:r>
              <a:rPr lang="zh-CN" altLang="zh-CN" dirty="0"/>
              <a:t>＝</a:t>
            </a:r>
            <a:r>
              <a:rPr lang="en-US" altLang="zh-CN" dirty="0"/>
              <a:t>lambda:</a:t>
            </a:r>
            <a:r>
              <a:rPr lang="zh-CN" altLang="zh-CN" dirty="0"/>
              <a:t>函数名</a:t>
            </a:r>
            <a:r>
              <a:rPr lang="en-US" altLang="zh-CN" dirty="0"/>
              <a:t>(</a:t>
            </a:r>
            <a:r>
              <a:rPr lang="zh-CN" altLang="zh-CN" dirty="0"/>
              <a:t>参数列表</a:t>
            </a:r>
            <a:r>
              <a:rPr lang="en-US" altLang="zh-CN" dirty="0"/>
              <a:t>)</a:t>
            </a:r>
            <a:r>
              <a:rPr lang="zh-CN" altLang="zh-CN" dirty="0"/>
              <a:t>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13-9】</a:t>
            </a:r>
            <a:r>
              <a:rPr lang="zh-CN" altLang="en-US" dirty="0"/>
              <a:t>加法器</a:t>
            </a:r>
            <a:r>
              <a:rPr lang="zh-CN" altLang="en-US" dirty="0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464" y="1394138"/>
            <a:ext cx="4444321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8" y="1402330"/>
            <a:ext cx="5948362" cy="4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提交本周的所有例子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以“学号</a:t>
            </a:r>
            <a:r>
              <a:rPr lang="en-US" altLang="zh-CN" dirty="0"/>
              <a:t>_</a:t>
            </a:r>
            <a:r>
              <a:rPr lang="zh-CN" altLang="en-US" dirty="0"/>
              <a:t>例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”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dirty="0"/>
              <a:t>如“</a:t>
            </a:r>
            <a:r>
              <a:rPr lang="en-US" altLang="zh-CN" dirty="0"/>
              <a:t>171100000_</a:t>
            </a:r>
            <a:r>
              <a:rPr lang="zh-CN" altLang="en-US" dirty="0"/>
              <a:t>例</a:t>
            </a:r>
            <a:r>
              <a:rPr lang="en-US" altLang="zh-CN" dirty="0" smtClean="0"/>
              <a:t>_13_2.py</a:t>
            </a:r>
            <a:r>
              <a:rPr lang="zh-CN" altLang="en-US" dirty="0"/>
              <a:t>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上机作业</a:t>
            </a:r>
            <a:r>
              <a:rPr lang="en-US" altLang="zh-CN" dirty="0"/>
              <a:t>1</a:t>
            </a:r>
            <a:r>
              <a:rPr lang="zh-CN" altLang="en-US" dirty="0" smtClean="0">
                <a:effectLst/>
              </a:rPr>
              <a:t>：</a:t>
            </a:r>
            <a:r>
              <a:rPr lang="zh-CN" altLang="zh-CN" dirty="0" smtClean="0">
                <a:effectLst/>
              </a:rPr>
              <a:t>用户</a:t>
            </a:r>
            <a:r>
              <a:rPr lang="zh-CN" altLang="zh-CN" dirty="0">
                <a:effectLst/>
              </a:rPr>
              <a:t>登录界面设计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具体要求：实现用户登录功能。输入用户名和密码，点击登录按钮，在标签中输出登录结果。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564904"/>
            <a:ext cx="265215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17" y="2564905"/>
            <a:ext cx="2678272" cy="17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437113"/>
            <a:ext cx="2652150" cy="17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18" y="4437113"/>
            <a:ext cx="2711936" cy="17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3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：计算器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498" y="1444625"/>
            <a:ext cx="4413004" cy="47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zh-CN" altLang="en-US" dirty="0"/>
              <a:t>程序设计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4" y="1573877"/>
            <a:ext cx="710954" cy="1005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06137" y="1891801"/>
            <a:ext cx="16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opendoor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344" y="2674042"/>
            <a:ext cx="602780" cy="7350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06136" y="2919808"/>
            <a:ext cx="16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bark()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5" y="3635432"/>
            <a:ext cx="750916" cy="7509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06135" y="3750124"/>
            <a:ext cx="16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bark()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5" y="4549059"/>
            <a:ext cx="750916" cy="7509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06135" y="4663751"/>
            <a:ext cx="16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eat()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343" y="5526034"/>
            <a:ext cx="602780" cy="7350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06135" y="5771800"/>
            <a:ext cx="16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eat()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022" y="253695"/>
            <a:ext cx="3668735" cy="62149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06" y="4749602"/>
            <a:ext cx="200503" cy="2834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4094" y="5000463"/>
            <a:ext cx="173846" cy="2120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53" y="5212470"/>
            <a:ext cx="220928" cy="2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28" y="2181398"/>
            <a:ext cx="5191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类中包含两类元素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类方法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526852"/>
            <a:ext cx="5181600" cy="23733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类（例子）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3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()__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传递参数给类属性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82162"/>
          <a:stretch/>
        </p:blipFill>
        <p:spPr>
          <a:xfrm>
            <a:off x="2258378" y="2746951"/>
            <a:ext cx="8111973" cy="24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类对象</a:t>
            </a:r>
            <a:r>
              <a:rPr lang="en-US" altLang="zh-CN" dirty="0" smtClean="0"/>
              <a:t>&gt; =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&gt;(</a:t>
            </a:r>
            <a:r>
              <a:rPr lang="zh-CN" altLang="en-US" dirty="0" smtClean="0"/>
              <a:t>初始化参数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stu</a:t>
            </a:r>
            <a:r>
              <a:rPr lang="en-US" altLang="zh-CN" dirty="0" smtClean="0"/>
              <a:t> = STUDENT()</a:t>
            </a:r>
          </a:p>
          <a:p>
            <a:r>
              <a:rPr lang="en-US" altLang="zh-CN" dirty="0" smtClean="0"/>
              <a:t>stu2 = </a:t>
            </a:r>
            <a:r>
              <a:rPr lang="en-US" altLang="zh-CN" dirty="0"/>
              <a:t>STUDENT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小明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存在初始化函数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64" y="4715348"/>
            <a:ext cx="4049472" cy="9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20980</TotalTime>
  <Words>1520</Words>
  <Application>Microsoft Office PowerPoint</Application>
  <PresentationFormat>宽屏</PresentationFormat>
  <Paragraphs>275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等线 Light</vt:lpstr>
      <vt:lpstr>宋体</vt:lpstr>
      <vt:lpstr>Arial</vt:lpstr>
      <vt:lpstr>Calibri</vt:lpstr>
      <vt:lpstr>Times New Roman</vt:lpstr>
      <vt:lpstr>kwfudan</vt:lpstr>
      <vt:lpstr>第8章 图形化界面设计</vt:lpstr>
      <vt:lpstr>上节回顾</vt:lpstr>
      <vt:lpstr>简单的例子</vt:lpstr>
      <vt:lpstr>面向过程的程序设计</vt:lpstr>
      <vt:lpstr>面向对象的程序设计</vt:lpstr>
      <vt:lpstr>创建类</vt:lpstr>
      <vt:lpstr>创建类（例子）</vt:lpstr>
      <vt:lpstr>传递参数给类属性</vt:lpstr>
      <vt:lpstr>类的实例化</vt:lpstr>
      <vt:lpstr>类的调用</vt:lpstr>
      <vt:lpstr>面向对象的特征</vt:lpstr>
      <vt:lpstr>封装</vt:lpstr>
      <vt:lpstr>继承</vt:lpstr>
      <vt:lpstr>继承语法</vt:lpstr>
      <vt:lpstr>继承单个父类</vt:lpstr>
      <vt:lpstr>多态</vt:lpstr>
      <vt:lpstr>图形化界面设计</vt:lpstr>
      <vt:lpstr>GUI界面</vt:lpstr>
      <vt:lpstr>GUI设计好比画图</vt:lpstr>
      <vt:lpstr>8.1  窗体控件布局</vt:lpstr>
      <vt:lpstr>【例13-1】8.1.1  根窗体</vt:lpstr>
      <vt:lpstr>8.1.2  tkinter常用控件</vt:lpstr>
      <vt:lpstr>8.1.2  控件的共同属性</vt:lpstr>
      <vt:lpstr>【例13-2】标签示例</vt:lpstr>
      <vt:lpstr>常见的控件共同属性</vt:lpstr>
      <vt:lpstr>8.1.3  控件布局</vt:lpstr>
      <vt:lpstr>pack()方法</vt:lpstr>
      <vt:lpstr>【例13-3】用pack()方法不加参数排列标签</vt:lpstr>
      <vt:lpstr>grid()方法</vt:lpstr>
      <vt:lpstr>grid()方法参数</vt:lpstr>
      <vt:lpstr>【例13-4】用grid()方法排列标签</vt:lpstr>
      <vt:lpstr>8.2  tkinter常见控件的特征属性</vt:lpstr>
      <vt:lpstr>标签（Label）和消息（Message）</vt:lpstr>
      <vt:lpstr>【例13-5】方法一：利用configure()函数</vt:lpstr>
      <vt:lpstr>【例13-6】方法二：利用var.set()函数</vt:lpstr>
      <vt:lpstr>文本框</vt:lpstr>
      <vt:lpstr>【例13-7】文本框举例</vt:lpstr>
      <vt:lpstr>输入框</vt:lpstr>
      <vt:lpstr>按钮</vt:lpstr>
      <vt:lpstr>按钮的第一种调用函数方法</vt:lpstr>
      <vt:lpstr>【例13-8】加法器（1）</vt:lpstr>
      <vt:lpstr>按钮的第二种调用函数方法</vt:lpstr>
      <vt:lpstr>【例13-9】加法器（2）</vt:lpstr>
      <vt:lpstr>上机作业0</vt:lpstr>
      <vt:lpstr>上机作业1：用户登录界面设计</vt:lpstr>
      <vt:lpstr>上机作业2：计算器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2632</cp:revision>
  <cp:lastPrinted>2017-08-24T15:00:07Z</cp:lastPrinted>
  <dcterms:created xsi:type="dcterms:W3CDTF">2017-05-30T12:07:43Z</dcterms:created>
  <dcterms:modified xsi:type="dcterms:W3CDTF">2022-03-06T07:48:56Z</dcterms:modified>
</cp:coreProperties>
</file>