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45"/>
  </p:notesMasterIdLst>
  <p:handoutMasterIdLst>
    <p:handoutMasterId r:id="rId46"/>
  </p:handoutMasterIdLst>
  <p:sldIdLst>
    <p:sldId id="679" r:id="rId2"/>
    <p:sldId id="867" r:id="rId3"/>
    <p:sldId id="1222" r:id="rId4"/>
    <p:sldId id="1195" r:id="rId5"/>
    <p:sldId id="1196" r:id="rId6"/>
    <p:sldId id="1223" r:id="rId7"/>
    <p:sldId id="1224" r:id="rId8"/>
    <p:sldId id="1225" r:id="rId9"/>
    <p:sldId id="1226" r:id="rId10"/>
    <p:sldId id="1228" r:id="rId11"/>
    <p:sldId id="1245" r:id="rId12"/>
    <p:sldId id="1205" r:id="rId13"/>
    <p:sldId id="1234" r:id="rId14"/>
    <p:sldId id="1235" r:id="rId15"/>
    <p:sldId id="1236" r:id="rId16"/>
    <p:sldId id="1238" r:id="rId17"/>
    <p:sldId id="1239" r:id="rId18"/>
    <p:sldId id="1240" r:id="rId19"/>
    <p:sldId id="1241" r:id="rId20"/>
    <p:sldId id="1242" r:id="rId21"/>
    <p:sldId id="1243" r:id="rId22"/>
    <p:sldId id="1244" r:id="rId23"/>
    <p:sldId id="1250" r:id="rId24"/>
    <p:sldId id="1251" r:id="rId25"/>
    <p:sldId id="1252" r:id="rId26"/>
    <p:sldId id="1269" r:id="rId27"/>
    <p:sldId id="1253" r:id="rId28"/>
    <p:sldId id="1254" r:id="rId29"/>
    <p:sldId id="1255" r:id="rId30"/>
    <p:sldId id="1256" r:id="rId31"/>
    <p:sldId id="1257" r:id="rId32"/>
    <p:sldId id="1258" r:id="rId33"/>
    <p:sldId id="1270" r:id="rId34"/>
    <p:sldId id="1259" r:id="rId35"/>
    <p:sldId id="1260" r:id="rId36"/>
    <p:sldId id="1261" r:id="rId37"/>
    <p:sldId id="1262" r:id="rId38"/>
    <p:sldId id="1263" r:id="rId39"/>
    <p:sldId id="1266" r:id="rId40"/>
    <p:sldId id="1264" r:id="rId41"/>
    <p:sldId id="1268" r:id="rId42"/>
    <p:sldId id="1267" r:id="rId43"/>
    <p:sldId id="1271" r:id="rId44"/>
  </p:sldIdLst>
  <p:sldSz cx="12192000" cy="6858000"/>
  <p:notesSz cx="9932988" cy="6800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9" autoAdjust="0"/>
    <p:restoredTop sz="94947" autoAdjust="0"/>
  </p:normalViewPr>
  <p:slideViewPr>
    <p:cSldViewPr snapToGrid="0">
      <p:cViewPr varScale="1">
        <p:scale>
          <a:sx n="84" d="100"/>
          <a:sy n="84" d="100"/>
        </p:scale>
        <p:origin x="33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6395" y="1"/>
            <a:ext cx="4304295" cy="341224"/>
          </a:xfrm>
          <a:prstGeom prst="rect">
            <a:avLst/>
          </a:prstGeom>
        </p:spPr>
        <p:txBody>
          <a:bodyPr vert="horz" lIns="91440" tIns="45720" rIns="91440" bIns="45720" rtlCol="0"/>
          <a:lstStyle>
            <a:lvl1pPr algn="r">
              <a:defRPr sz="1200"/>
            </a:lvl1pPr>
          </a:lstStyle>
          <a:p>
            <a:fld id="{07BEBC00-9D31-4FA7-B348-F51BC2D6D6EC}" type="datetimeFigureOut">
              <a:rPr lang="zh-CN" altLang="en-US" smtClean="0"/>
              <a:t>2022/3/6</a:t>
            </a:fld>
            <a:endParaRPr lang="zh-CN" altLang="en-US"/>
          </a:p>
        </p:txBody>
      </p:sp>
      <p:sp>
        <p:nvSpPr>
          <p:cNvPr id="4" name="页脚占位符 3"/>
          <p:cNvSpPr>
            <a:spLocks noGrp="1"/>
          </p:cNvSpPr>
          <p:nvPr>
            <p:ph type="ftr" sz="quarter" idx="2"/>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6395" y="6459627"/>
            <a:ext cx="4304295" cy="341223"/>
          </a:xfrm>
          <a:prstGeom prst="rect">
            <a:avLst/>
          </a:prstGeom>
        </p:spPr>
        <p:txBody>
          <a:bodyPr vert="horz" lIns="91440" tIns="45720" rIns="91440" bIns="45720" rtlCol="0" anchor="b"/>
          <a:lstStyle>
            <a:lvl1pPr algn="r">
              <a:defRPr sz="1200"/>
            </a:lvl1pPr>
          </a:lstStyle>
          <a:p>
            <a:fld id="{1B5C31F3-25E4-4B5F-9C5E-2A394612F53B}" type="slidenum">
              <a:rPr lang="zh-CN" altLang="en-US" smtClean="0"/>
              <a:t>‹#›</a:t>
            </a:fld>
            <a:endParaRPr lang="zh-CN" altLang="en-US"/>
          </a:p>
        </p:txBody>
      </p:sp>
    </p:spTree>
    <p:extLst>
      <p:ext uri="{BB962C8B-B14F-4D97-AF65-F5344CB8AC3E}">
        <p14:creationId xmlns:p14="http://schemas.microsoft.com/office/powerpoint/2010/main" val="316104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6395" y="1"/>
            <a:ext cx="4304295" cy="341224"/>
          </a:xfrm>
          <a:prstGeom prst="rect">
            <a:avLst/>
          </a:prstGeom>
        </p:spPr>
        <p:txBody>
          <a:bodyPr vert="horz" lIns="91440" tIns="45720" rIns="91440" bIns="45720" rtlCol="0"/>
          <a:lstStyle>
            <a:lvl1pPr algn="r">
              <a:defRPr sz="1200"/>
            </a:lvl1pPr>
          </a:lstStyle>
          <a:p>
            <a:fld id="{B962C226-8081-4B42-BAF8-D6C435A8754D}"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2927350" y="850900"/>
            <a:ext cx="4078288" cy="2293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299" y="3272909"/>
            <a:ext cx="7946390" cy="267783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6395" y="6459627"/>
            <a:ext cx="4304295" cy="341223"/>
          </a:xfrm>
          <a:prstGeom prst="rect">
            <a:avLst/>
          </a:prstGeom>
        </p:spPr>
        <p:txBody>
          <a:bodyPr vert="horz" lIns="91440" tIns="45720" rIns="91440" bIns="45720" rtlCol="0" anchor="b"/>
          <a:lstStyle>
            <a:lvl1pPr algn="r">
              <a:defRPr sz="1200"/>
            </a:lvl1pPr>
          </a:lstStyle>
          <a:p>
            <a:fld id="{1925B46B-A9D9-446D-9AEE-2985CDBD4899}" type="slidenum">
              <a:rPr lang="zh-CN" altLang="en-US" smtClean="0"/>
              <a:t>‹#›</a:t>
            </a:fld>
            <a:endParaRPr lang="zh-CN" altLang="en-US"/>
          </a:p>
        </p:txBody>
      </p:sp>
    </p:spTree>
    <p:extLst>
      <p:ext uri="{BB962C8B-B14F-4D97-AF65-F5344CB8AC3E}">
        <p14:creationId xmlns:p14="http://schemas.microsoft.com/office/powerpoint/2010/main" val="317382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1925B46B-A9D9-446D-9AEE-2985CDBD4899}" type="slidenum">
              <a:rPr lang="zh-CN" altLang="en-US" smtClean="0"/>
              <a:t>1</a:t>
            </a:fld>
            <a:endParaRPr lang="zh-CN" altLang="en-US"/>
          </a:p>
        </p:txBody>
      </p:sp>
    </p:spTree>
    <p:extLst>
      <p:ext uri="{BB962C8B-B14F-4D97-AF65-F5344CB8AC3E}">
        <p14:creationId xmlns:p14="http://schemas.microsoft.com/office/powerpoint/2010/main" val="247343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1B3376-C900-482E-A899-433F53FD0DFB}"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dirty="0"/>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7137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40141C-D6C7-4793-811C-D653CC392968}"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209381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92CBF8-136E-4251-AB94-81E3C65211B5}"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43432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F9B40A-A98E-4DD6-B4FB-E4E3E1245471}"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smtClean="0"/>
              <a:t>单击此处编辑母版标题样式</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221" y="160411"/>
            <a:ext cx="1438275" cy="1438275"/>
          </a:xfrm>
          <a:prstGeom prst="rect">
            <a:avLst/>
          </a:prstGeom>
        </p:spPr>
      </p:pic>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0616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39DA9E6-B273-4B8C-9551-9003DD0BFB6D}"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6221" y="160411"/>
            <a:ext cx="1438275" cy="1438275"/>
          </a:xfrm>
          <a:prstGeom prst="rect">
            <a:avLst/>
          </a:prstGeom>
        </p:spPr>
      </p:pic>
      <p:cxnSp>
        <p:nvCxnSpPr>
          <p:cNvPr id="10" name="直线连接符 8"/>
          <p:cNvCxnSpPr/>
          <p:nvPr userDrawn="1"/>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userDrawn="1"/>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793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4293"/>
            <a:ext cx="7912395" cy="839972"/>
          </a:xfrm>
        </p:spPr>
        <p:txBody>
          <a:bodyPr>
            <a:normAutofit/>
          </a:bodyPr>
          <a:lstStyle>
            <a:lvl1pPr>
              <a:defRPr sz="4000" b="1">
                <a:solidFill>
                  <a:srgbClr val="C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userDrawn="1"/>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2850" y="288128"/>
            <a:ext cx="2700950" cy="912301"/>
          </a:xfrm>
          <a:prstGeom prst="rect">
            <a:avLst/>
          </a:prstGeom>
        </p:spPr>
      </p:pic>
    </p:spTree>
    <p:extLst>
      <p:ext uri="{BB962C8B-B14F-4D97-AF65-F5344CB8AC3E}">
        <p14:creationId xmlns:p14="http://schemas.microsoft.com/office/powerpoint/2010/main" val="107341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cxnSp>
        <p:nvCxnSpPr>
          <p:cNvPr id="12" name="直线连接符 8"/>
          <p:cNvCxnSpPr/>
          <p:nvPr userDrawn="1"/>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2850" y="288128"/>
            <a:ext cx="2700950" cy="912301"/>
          </a:xfrm>
          <a:prstGeom prst="rect">
            <a:avLst/>
          </a:prstGeom>
        </p:spPr>
      </p:pic>
    </p:spTree>
    <p:extLst>
      <p:ext uri="{BB962C8B-B14F-4D97-AF65-F5344CB8AC3E}">
        <p14:creationId xmlns:p14="http://schemas.microsoft.com/office/powerpoint/2010/main" val="891519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12" name="标题 1"/>
          <p:cNvSpPr>
            <a:spLocks noGrp="1"/>
          </p:cNvSpPr>
          <p:nvPr>
            <p:ph type="title"/>
          </p:nvPr>
        </p:nvSpPr>
        <p:spPr>
          <a:xfrm>
            <a:off x="838201" y="324293"/>
            <a:ext cx="8114414" cy="839972"/>
          </a:xfrm>
        </p:spPr>
        <p:txBody>
          <a:bodyPr>
            <a:normAutofit/>
          </a:bodyPr>
          <a:lstStyle>
            <a:lvl1pPr>
              <a:defRPr sz="4000" b="1">
                <a:solidFill>
                  <a:srgbClr val="C00000"/>
                </a:solidFill>
              </a:defRPr>
            </a:lvl1pPr>
          </a:lstStyle>
          <a:p>
            <a:r>
              <a:rPr lang="zh-CN" altLang="en-US" dirty="0" smtClean="0"/>
              <a:t>单击此处编辑母版标题样式</a:t>
            </a:r>
            <a:endParaRPr lang="zh-CN" altLang="en-US" dirty="0"/>
          </a:p>
        </p:txBody>
      </p:sp>
      <p:cxnSp>
        <p:nvCxnSpPr>
          <p:cNvPr id="17" name="直线连接符 8"/>
          <p:cNvCxnSpPr/>
          <p:nvPr userDrawn="1"/>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userDrawn="1"/>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0" y="288128"/>
            <a:ext cx="2700950" cy="912301"/>
          </a:xfrm>
          <a:prstGeom prst="rect">
            <a:avLst/>
          </a:prstGeom>
        </p:spPr>
      </p:pic>
    </p:spTree>
    <p:extLst>
      <p:ext uri="{BB962C8B-B14F-4D97-AF65-F5344CB8AC3E}">
        <p14:creationId xmlns:p14="http://schemas.microsoft.com/office/powerpoint/2010/main" val="140459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B335B9-A4AD-49F5-B8AA-38170ADB59D5}" type="datetime1">
              <a:rPr lang="zh-CN" altLang="en-US" smtClean="0"/>
              <a:t>2022/3/6</a:t>
            </a:fld>
            <a:endParaRPr lang="zh-CN" altLang="en-US"/>
          </a:p>
        </p:txBody>
      </p:sp>
      <p:sp>
        <p:nvSpPr>
          <p:cNvPr id="8" name="页脚占位符 7"/>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9" name="灯片编号占位符 8"/>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8371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D761E3-8549-4D93-8215-993B0257D012}" type="datetime1">
              <a:rPr lang="zh-CN" altLang="en-US" smtClean="0"/>
              <a:t>2022/3/6</a:t>
            </a:fld>
            <a:endParaRPr lang="zh-CN" altLang="en-US"/>
          </a:p>
        </p:txBody>
      </p:sp>
      <p:sp>
        <p:nvSpPr>
          <p:cNvPr id="4" name="页脚占位符 3"/>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5" name="灯片编号占位符 4"/>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62013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E2506-F0BB-4586-90ED-E05A37EA3BF8}" type="datetime1">
              <a:rPr lang="zh-CN" altLang="en-US" smtClean="0"/>
              <a:t>2022/3/6</a:t>
            </a:fld>
            <a:endParaRPr lang="zh-CN" altLang="en-US"/>
          </a:p>
        </p:txBody>
      </p:sp>
      <p:sp>
        <p:nvSpPr>
          <p:cNvPr id="3" name="页脚占位符 2"/>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4" name="灯片编号占位符 3"/>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8564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7F4B1F-A0D9-45E4-B33E-37786987F3D2}"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76840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21E700-7A6F-4265-95F3-0B1DEFFA59A8}"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07674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32593-0935-4FFD-8D5B-DB31C1834F99}" type="datetime1">
              <a:rPr lang="zh-CN" altLang="en-US" smtClean="0"/>
              <a:t>2022/3/6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1726451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7485" y="3454401"/>
            <a:ext cx="10668000" cy="1142574"/>
          </a:xfrm>
        </p:spPr>
        <p:txBody>
          <a:bodyPr>
            <a:normAutofit/>
          </a:bodyPr>
          <a:lstStyle/>
          <a:p>
            <a:r>
              <a:rPr lang="zh-CN" altLang="en-US" sz="5400" b="1" dirty="0" smtClean="0"/>
              <a:t>第</a:t>
            </a:r>
            <a:r>
              <a:rPr lang="en-US" altLang="zh-CN" sz="5400" b="1" dirty="0" smtClean="0"/>
              <a:t>8</a:t>
            </a:r>
            <a:r>
              <a:rPr lang="zh-CN" altLang="en-US" sz="5400" b="1" dirty="0" smtClean="0"/>
              <a:t>章 图形化</a:t>
            </a:r>
            <a:r>
              <a:rPr lang="zh-CN" altLang="en-US" sz="5400" b="1" dirty="0"/>
              <a:t>界面</a:t>
            </a:r>
            <a:r>
              <a:rPr lang="zh-CN" altLang="en-US" sz="5400" b="1" dirty="0" smtClean="0"/>
              <a:t>设计（</a:t>
            </a:r>
            <a:r>
              <a:rPr lang="en-US" altLang="zh-CN" sz="5400" b="1" dirty="0" smtClean="0"/>
              <a:t>2</a:t>
            </a:r>
            <a:r>
              <a:rPr lang="zh-CN" altLang="en-US" sz="5400" b="1" dirty="0" smtClean="0"/>
              <a:t>）</a:t>
            </a:r>
            <a:endParaRPr lang="zh-CN" altLang="en-US" sz="54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485" y="976512"/>
            <a:ext cx="4764719" cy="1609381"/>
          </a:xfrm>
          <a:prstGeom prst="rect">
            <a:avLst/>
          </a:prstGeom>
        </p:spPr>
      </p:pic>
    </p:spTree>
    <p:extLst>
      <p:ext uri="{BB962C8B-B14F-4D97-AF65-F5344CB8AC3E}">
        <p14:creationId xmlns:p14="http://schemas.microsoft.com/office/powerpoint/2010/main" val="43404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控件布局</a:t>
            </a:r>
            <a:endParaRPr lang="zh-CN" altLang="en-US" dirty="0"/>
          </a:p>
        </p:txBody>
      </p:sp>
      <p:sp>
        <p:nvSpPr>
          <p:cNvPr id="3" name="内容占位符 2"/>
          <p:cNvSpPr>
            <a:spLocks noGrp="1"/>
          </p:cNvSpPr>
          <p:nvPr>
            <p:ph idx="1"/>
          </p:nvPr>
        </p:nvSpPr>
        <p:spPr/>
        <p:txBody>
          <a:bodyPr/>
          <a:lstStyle/>
          <a:p>
            <a:r>
              <a:rPr lang="zh-CN" altLang="zh-CN" dirty="0"/>
              <a:t>控件的布局通常有</a:t>
            </a:r>
            <a:r>
              <a:rPr lang="en-US" altLang="zh-CN" dirty="0">
                <a:solidFill>
                  <a:srgbClr val="FF0000"/>
                </a:solidFill>
              </a:rPr>
              <a:t>pack()</a:t>
            </a:r>
            <a:r>
              <a:rPr lang="zh-CN" altLang="zh-CN" dirty="0"/>
              <a:t>、</a:t>
            </a:r>
            <a:r>
              <a:rPr lang="en-US" altLang="zh-CN" dirty="0">
                <a:solidFill>
                  <a:srgbClr val="FF0000"/>
                </a:solidFill>
              </a:rPr>
              <a:t>grid()</a:t>
            </a:r>
            <a:r>
              <a:rPr lang="zh-CN" altLang="zh-CN" dirty="0"/>
              <a:t>和</a:t>
            </a:r>
            <a:r>
              <a:rPr lang="en-US" altLang="zh-CN" dirty="0"/>
              <a:t>place()</a:t>
            </a:r>
            <a:r>
              <a:rPr lang="zh-CN" altLang="zh-CN" dirty="0"/>
              <a:t>三种方法。</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10</a:t>
            </a:fld>
            <a:endParaRPr lang="zh-CN" altLang="en-US"/>
          </a:p>
        </p:txBody>
      </p:sp>
    </p:spTree>
    <p:extLst>
      <p:ext uri="{BB962C8B-B14F-4D97-AF65-F5344CB8AC3E}">
        <p14:creationId xmlns:p14="http://schemas.microsoft.com/office/powerpoint/2010/main" val="384505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a:t>
            </a:r>
            <a:r>
              <a:rPr lang="en-US" altLang="zh-CN" dirty="0" smtClean="0"/>
              <a:t>GUI</a:t>
            </a:r>
            <a:r>
              <a:rPr lang="zh-CN" altLang="en-US" dirty="0" smtClean="0"/>
              <a:t>的原则</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先确定一个窗体中存在多少个控件，分别是什么控件</a:t>
            </a:r>
            <a:endParaRPr lang="en-US" altLang="zh-CN" dirty="0" smtClean="0"/>
          </a:p>
          <a:p>
            <a:r>
              <a:rPr lang="en-US" altLang="zh-CN" dirty="0" smtClean="0"/>
              <a:t>2.</a:t>
            </a:r>
            <a:r>
              <a:rPr lang="zh-CN" altLang="en-US" dirty="0" smtClean="0"/>
              <a:t>控件是按照什么方法进行布局的</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11</a:t>
            </a:fld>
            <a:endParaRPr lang="zh-CN" altLang="en-US"/>
          </a:p>
        </p:txBody>
      </p:sp>
    </p:spTree>
    <p:extLst>
      <p:ext uri="{BB962C8B-B14F-4D97-AF65-F5344CB8AC3E}">
        <p14:creationId xmlns:p14="http://schemas.microsoft.com/office/powerpoint/2010/main" val="3391461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effectLst/>
              </a:rPr>
              <a:t>tkinter</a:t>
            </a:r>
            <a:r>
              <a:rPr lang="zh-CN" altLang="zh-CN" dirty="0">
                <a:effectLst/>
              </a:rPr>
              <a:t>常见控件的特征属性</a:t>
            </a:r>
            <a:endParaRPr lang="zh-CN" altLang="en-US" dirty="0"/>
          </a:p>
        </p:txBody>
      </p:sp>
      <p:sp>
        <p:nvSpPr>
          <p:cNvPr id="3" name="内容占位符 2"/>
          <p:cNvSpPr>
            <a:spLocks noGrp="1"/>
          </p:cNvSpPr>
          <p:nvPr>
            <p:ph idx="1"/>
          </p:nvPr>
        </p:nvSpPr>
        <p:spPr/>
        <p:txBody>
          <a:bodyPr/>
          <a:lstStyle/>
          <a:p>
            <a:r>
              <a:rPr lang="zh-CN" altLang="en-US" dirty="0" smtClean="0"/>
              <a:t>标签和消息</a:t>
            </a:r>
            <a:endParaRPr lang="en-US" altLang="zh-CN" dirty="0" smtClean="0"/>
          </a:p>
          <a:p>
            <a:r>
              <a:rPr lang="zh-CN" altLang="en-US" dirty="0" smtClean="0"/>
              <a:t>文本框</a:t>
            </a:r>
            <a:endParaRPr lang="en-US" altLang="zh-CN" dirty="0" smtClean="0"/>
          </a:p>
          <a:p>
            <a:r>
              <a:rPr lang="zh-CN" altLang="en-US" dirty="0" smtClean="0"/>
              <a:t>输入框</a:t>
            </a:r>
            <a:endParaRPr lang="en-US" altLang="zh-CN" dirty="0" smtClean="0"/>
          </a:p>
          <a:p>
            <a:r>
              <a:rPr lang="zh-CN" altLang="zh-CN" dirty="0" smtClean="0"/>
              <a:t>按钮</a:t>
            </a:r>
            <a:endParaRPr lang="en-US" altLang="zh-CN" dirty="0" smtClean="0"/>
          </a:p>
        </p:txBody>
      </p:sp>
    </p:spTree>
    <p:extLst>
      <p:ext uri="{BB962C8B-B14F-4D97-AF65-F5344CB8AC3E}">
        <p14:creationId xmlns:p14="http://schemas.microsoft.com/office/powerpoint/2010/main" val="105913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标签（</a:t>
            </a:r>
            <a:r>
              <a:rPr lang="en-US" altLang="zh-CN" dirty="0"/>
              <a:t>Label</a:t>
            </a:r>
            <a:r>
              <a:rPr lang="zh-CN" altLang="en-US" dirty="0"/>
              <a:t>）和消息（</a:t>
            </a:r>
            <a:r>
              <a:rPr lang="en-US" altLang="zh-CN" dirty="0"/>
              <a:t>Message</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b="1" dirty="0" smtClean="0">
                <a:solidFill>
                  <a:srgbClr val="FF0000"/>
                </a:solidFill>
              </a:rPr>
              <a:t>在布局时，先布置一个空的标签，之后通过更改属性</a:t>
            </a:r>
            <a:r>
              <a:rPr lang="en-US" altLang="zh-CN" b="1" dirty="0" smtClean="0">
                <a:solidFill>
                  <a:srgbClr val="FF0000"/>
                </a:solidFill>
              </a:rPr>
              <a:t>text</a:t>
            </a:r>
            <a:r>
              <a:rPr lang="zh-CN" altLang="en-US" b="1" dirty="0" smtClean="0">
                <a:solidFill>
                  <a:srgbClr val="FF0000"/>
                </a:solidFill>
              </a:rPr>
              <a:t>的值来展示不同的输出结果</a:t>
            </a:r>
            <a:endParaRPr lang="zh-CN" altLang="en-US" b="1" dirty="0">
              <a:solidFill>
                <a:srgbClr val="FF0000"/>
              </a:solidFill>
            </a:endParaRPr>
          </a:p>
          <a:p>
            <a:r>
              <a:rPr lang="zh-CN" altLang="en-US" dirty="0" smtClean="0"/>
              <a:t>更改</a:t>
            </a:r>
            <a:r>
              <a:rPr lang="zh-CN" altLang="en-US" b="1" dirty="0" smtClean="0">
                <a:solidFill>
                  <a:srgbClr val="FF0000"/>
                </a:solidFill>
              </a:rPr>
              <a:t>属性</a:t>
            </a:r>
            <a:r>
              <a:rPr lang="en-US" altLang="zh-CN" b="1" dirty="0" smtClean="0">
                <a:solidFill>
                  <a:srgbClr val="FF0000"/>
                </a:solidFill>
              </a:rPr>
              <a:t>text</a:t>
            </a:r>
            <a:r>
              <a:rPr lang="zh-CN" altLang="en-US" dirty="0" smtClean="0"/>
              <a:t>的值</a:t>
            </a:r>
            <a:endParaRPr lang="en-US" altLang="zh-CN" dirty="0" smtClean="0"/>
          </a:p>
          <a:p>
            <a:pPr lvl="1"/>
            <a:r>
              <a:rPr lang="zh-CN" altLang="en-US" dirty="0" smtClean="0"/>
              <a:t>用</a:t>
            </a:r>
            <a:r>
              <a:rPr lang="zh-CN" altLang="en-US" dirty="0"/>
              <a:t>控件实例的</a:t>
            </a:r>
            <a:r>
              <a:rPr lang="en-US" altLang="zh-CN" dirty="0"/>
              <a:t>configure()</a:t>
            </a:r>
            <a:r>
              <a:rPr lang="zh-CN" altLang="en-US" dirty="0"/>
              <a:t>方法改变属性</a:t>
            </a:r>
            <a:r>
              <a:rPr lang="en-US" altLang="zh-CN" dirty="0"/>
              <a:t>text</a:t>
            </a:r>
            <a:r>
              <a:rPr lang="zh-CN" altLang="en-US" dirty="0"/>
              <a:t>的值，可使显示的文本发生变化；</a:t>
            </a:r>
          </a:p>
          <a:p>
            <a:pPr lvl="1"/>
            <a:r>
              <a:rPr lang="zh-CN" altLang="en-US" dirty="0" smtClean="0"/>
              <a:t>先</a:t>
            </a:r>
            <a:r>
              <a:rPr lang="zh-CN" altLang="en-US" dirty="0"/>
              <a:t>定义一个</a:t>
            </a:r>
            <a:r>
              <a:rPr lang="en-US" altLang="zh-CN" dirty="0" err="1"/>
              <a:t>tkinter</a:t>
            </a:r>
            <a:r>
              <a:rPr lang="zh-CN" altLang="en-US" dirty="0"/>
              <a:t>的内部类型变量</a:t>
            </a:r>
            <a:r>
              <a:rPr lang="en-US" altLang="zh-CN" dirty="0" err="1"/>
              <a:t>var</a:t>
            </a:r>
            <a:r>
              <a:rPr lang="en-US" altLang="zh-CN" dirty="0"/>
              <a:t>= </a:t>
            </a:r>
            <a:r>
              <a:rPr lang="en-US" altLang="zh-CN" dirty="0" err="1"/>
              <a:t>StringVar</a:t>
            </a:r>
            <a:r>
              <a:rPr lang="en-US" altLang="zh-CN" dirty="0"/>
              <a:t>()</a:t>
            </a:r>
            <a:r>
              <a:rPr lang="zh-CN" altLang="en-US" dirty="0"/>
              <a:t>，然后用</a:t>
            </a:r>
            <a:r>
              <a:rPr lang="en-US" altLang="zh-CN" dirty="0" err="1"/>
              <a:t>textvariable</a:t>
            </a:r>
            <a:r>
              <a:rPr lang="zh-CN" altLang="en-US" dirty="0"/>
              <a:t>属性与这个变量联系起来</a:t>
            </a:r>
            <a:r>
              <a:rPr lang="en-US" altLang="zh-CN" dirty="0" err="1"/>
              <a:t>textvariable</a:t>
            </a:r>
            <a:r>
              <a:rPr lang="en-US" altLang="zh-CN" dirty="0"/>
              <a:t>=</a:t>
            </a:r>
            <a:r>
              <a:rPr lang="en-US" altLang="zh-CN" dirty="0" err="1"/>
              <a:t>var</a:t>
            </a:r>
            <a:r>
              <a:rPr lang="zh-CN" altLang="en-US" dirty="0"/>
              <a:t>，用</a:t>
            </a:r>
            <a:r>
              <a:rPr lang="en-US" altLang="zh-CN" dirty="0" err="1"/>
              <a:t>var.set</a:t>
            </a:r>
            <a:r>
              <a:rPr lang="en-US" altLang="zh-CN" dirty="0"/>
              <a:t>()</a:t>
            </a:r>
            <a:r>
              <a:rPr lang="zh-CN" altLang="en-US" dirty="0"/>
              <a:t>方法改变</a:t>
            </a:r>
            <a:r>
              <a:rPr lang="en-US" altLang="zh-CN" dirty="0" err="1"/>
              <a:t>var</a:t>
            </a:r>
            <a:r>
              <a:rPr lang="zh-CN" altLang="en-US" dirty="0"/>
              <a:t>的值也可使显示文本发生变化。</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13</a:t>
            </a:fld>
            <a:endParaRPr lang="zh-CN" altLang="en-US"/>
          </a:p>
        </p:txBody>
      </p:sp>
    </p:spTree>
    <p:extLst>
      <p:ext uri="{BB962C8B-B14F-4D97-AF65-F5344CB8AC3E}">
        <p14:creationId xmlns:p14="http://schemas.microsoft.com/office/powerpoint/2010/main" val="2162329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方法一：利用</a:t>
            </a:r>
            <a:r>
              <a:rPr lang="en-US" altLang="zh-CN" dirty="0" smtClean="0"/>
              <a:t>configure()</a:t>
            </a:r>
            <a:r>
              <a:rPr lang="zh-CN" altLang="en-US" dirty="0" smtClean="0"/>
              <a:t>函数</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14</a:t>
            </a:fld>
            <a:endParaRPr lang="zh-CN" altLang="en-US"/>
          </a:p>
        </p:txBody>
      </p:sp>
      <p:pic>
        <p:nvPicPr>
          <p:cNvPr id="9" name="图片 8"/>
          <p:cNvPicPr>
            <a:picLocks noChangeAspect="1"/>
          </p:cNvPicPr>
          <p:nvPr/>
        </p:nvPicPr>
        <p:blipFill>
          <a:blip r:embed="rId2"/>
          <a:stretch>
            <a:fillRect/>
          </a:stretch>
        </p:blipFill>
        <p:spPr>
          <a:xfrm>
            <a:off x="7172488" y="2986559"/>
            <a:ext cx="4295611" cy="1413992"/>
          </a:xfrm>
          <a:prstGeom prst="rect">
            <a:avLst/>
          </a:prstGeom>
        </p:spPr>
      </p:pic>
      <p:pic>
        <p:nvPicPr>
          <p:cNvPr id="11" name="内容占位符 10"/>
          <p:cNvPicPr>
            <a:picLocks noGrp="1" noChangeAspect="1"/>
          </p:cNvPicPr>
          <p:nvPr>
            <p:ph idx="1"/>
          </p:nvPr>
        </p:nvPicPr>
        <p:blipFill>
          <a:blip r:embed="rId3"/>
          <a:stretch>
            <a:fillRect/>
          </a:stretch>
        </p:blipFill>
        <p:spPr>
          <a:xfrm>
            <a:off x="1058406" y="1489388"/>
            <a:ext cx="5617487" cy="4732338"/>
          </a:xfrm>
          <a:prstGeom prst="rect">
            <a:avLst/>
          </a:prstGeom>
        </p:spPr>
      </p:pic>
    </p:spTree>
    <p:extLst>
      <p:ext uri="{BB962C8B-B14F-4D97-AF65-F5344CB8AC3E}">
        <p14:creationId xmlns:p14="http://schemas.microsoft.com/office/powerpoint/2010/main" val="3340770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方法二：利用</a:t>
            </a:r>
            <a:r>
              <a:rPr lang="en-US" altLang="zh-CN" dirty="0" err="1" smtClean="0"/>
              <a:t>textvariable</a:t>
            </a:r>
            <a:r>
              <a:rPr lang="zh-CN" altLang="en-US" dirty="0" smtClean="0"/>
              <a:t>属性</a:t>
            </a:r>
            <a:endParaRPr lang="zh-CN" altLang="en-US" dirty="0"/>
          </a:p>
        </p:txBody>
      </p:sp>
      <p:pic>
        <p:nvPicPr>
          <p:cNvPr id="7" name="内容占位符 6"/>
          <p:cNvPicPr>
            <a:picLocks noGrp="1" noChangeAspect="1"/>
          </p:cNvPicPr>
          <p:nvPr>
            <p:ph idx="1"/>
          </p:nvPr>
        </p:nvPicPr>
        <p:blipFill>
          <a:blip r:embed="rId2"/>
          <a:stretch>
            <a:fillRect/>
          </a:stretch>
        </p:blipFill>
        <p:spPr>
          <a:xfrm>
            <a:off x="3004677" y="1444625"/>
            <a:ext cx="6182646"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15</a:t>
            </a:fld>
            <a:endParaRPr lang="zh-CN" altLang="en-US"/>
          </a:p>
        </p:txBody>
      </p:sp>
    </p:spTree>
    <p:extLst>
      <p:ext uri="{BB962C8B-B14F-4D97-AF65-F5344CB8AC3E}">
        <p14:creationId xmlns:p14="http://schemas.microsoft.com/office/powerpoint/2010/main" val="3601328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文本框举例</a:t>
            </a:r>
            <a:endParaRPr lang="zh-CN" altLang="en-US" dirty="0"/>
          </a:p>
        </p:txBody>
      </p:sp>
      <p:sp>
        <p:nvSpPr>
          <p:cNvPr id="3" name="内容占位符 2"/>
          <p:cNvSpPr>
            <a:spLocks noGrp="1"/>
          </p:cNvSpPr>
          <p:nvPr>
            <p:ph idx="1"/>
          </p:nvPr>
        </p:nvSpPr>
        <p:spPr/>
        <p:txBody>
          <a:bodyPr/>
          <a:lstStyle/>
          <a:p>
            <a:r>
              <a:rPr lang="zh-CN" altLang="en-US" sz="2800" dirty="0"/>
              <a:t>每隔</a:t>
            </a:r>
            <a:r>
              <a:rPr lang="en-US" altLang="zh-CN" sz="2800" dirty="0"/>
              <a:t>1</a:t>
            </a:r>
            <a:r>
              <a:rPr lang="zh-CN" altLang="en-US" sz="2800" dirty="0"/>
              <a:t>秒取一次当前日期时间，并写入文本框</a:t>
            </a:r>
            <a:r>
              <a:rPr lang="zh-CN" altLang="en-US" sz="2800" dirty="0" smtClean="0"/>
              <a:t>中。</a:t>
            </a:r>
            <a:r>
              <a:rPr lang="zh-CN" altLang="zh-CN" sz="2800" dirty="0" smtClean="0"/>
              <a:t>本</a:t>
            </a:r>
            <a:r>
              <a:rPr lang="zh-CN" altLang="zh-CN" sz="2800" dirty="0"/>
              <a:t>例中调用</a:t>
            </a:r>
            <a:r>
              <a:rPr lang="en-US" altLang="zh-CN" sz="2800" dirty="0" err="1"/>
              <a:t>datetime.now</a:t>
            </a:r>
            <a:r>
              <a:rPr lang="en-US" altLang="zh-CN" sz="2800" dirty="0"/>
              <a:t>()</a:t>
            </a:r>
            <a:r>
              <a:rPr lang="zh-CN" altLang="zh-CN" sz="2800" dirty="0"/>
              <a:t>获取当前日期时间，用</a:t>
            </a:r>
            <a:r>
              <a:rPr lang="en-US" altLang="zh-CN" sz="2800" dirty="0"/>
              <a:t>insert()</a:t>
            </a:r>
            <a:r>
              <a:rPr lang="zh-CN" altLang="zh-CN" sz="2800" dirty="0"/>
              <a:t>方法每次从文本框</a:t>
            </a:r>
            <a:r>
              <a:rPr lang="en-US" altLang="zh-CN" sz="2800" dirty="0"/>
              <a:t>txt</a:t>
            </a:r>
            <a:r>
              <a:rPr lang="zh-CN" altLang="zh-CN" sz="2800" dirty="0"/>
              <a:t>的尾部（</a:t>
            </a:r>
            <a:r>
              <a:rPr lang="en-US" altLang="zh-CN" sz="2800" dirty="0"/>
              <a:t>END</a:t>
            </a:r>
            <a:r>
              <a:rPr lang="zh-CN" altLang="zh-CN" sz="2800" dirty="0"/>
              <a:t>）开始追加文本</a:t>
            </a:r>
            <a:endParaRPr lang="zh-CN" altLang="en-US" sz="2800"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16</a:t>
            </a:fld>
            <a:endParaRPr lang="zh-CN" altLang="en-US"/>
          </a:p>
        </p:txBody>
      </p:sp>
      <p:pic>
        <p:nvPicPr>
          <p:cNvPr id="7" name="图片 6"/>
          <p:cNvPicPr>
            <a:picLocks noChangeAspect="1"/>
          </p:cNvPicPr>
          <p:nvPr/>
        </p:nvPicPr>
        <p:blipFill>
          <a:blip r:embed="rId2"/>
          <a:stretch>
            <a:fillRect/>
          </a:stretch>
        </p:blipFill>
        <p:spPr>
          <a:xfrm>
            <a:off x="7581900" y="3202061"/>
            <a:ext cx="3390900" cy="2921719"/>
          </a:xfrm>
          <a:prstGeom prst="rect">
            <a:avLst/>
          </a:prstGeom>
        </p:spPr>
      </p:pic>
      <p:pic>
        <p:nvPicPr>
          <p:cNvPr id="8" name="图片 7"/>
          <p:cNvPicPr>
            <a:picLocks noChangeAspect="1"/>
          </p:cNvPicPr>
          <p:nvPr/>
        </p:nvPicPr>
        <p:blipFill>
          <a:blip r:embed="rId3"/>
          <a:stretch>
            <a:fillRect/>
          </a:stretch>
        </p:blipFill>
        <p:spPr>
          <a:xfrm>
            <a:off x="1795463" y="2718668"/>
            <a:ext cx="4691062" cy="3888507"/>
          </a:xfrm>
          <a:prstGeom prst="rect">
            <a:avLst/>
          </a:prstGeom>
        </p:spPr>
      </p:pic>
    </p:spTree>
    <p:extLst>
      <p:ext uri="{BB962C8B-B14F-4D97-AF65-F5344CB8AC3E}">
        <p14:creationId xmlns:p14="http://schemas.microsoft.com/office/powerpoint/2010/main" val="435352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输入框</a:t>
            </a:r>
            <a:endParaRPr lang="zh-CN" altLang="en-US" dirty="0"/>
          </a:p>
        </p:txBody>
      </p:sp>
      <p:sp>
        <p:nvSpPr>
          <p:cNvPr id="3" name="内容占位符 2"/>
          <p:cNvSpPr>
            <a:spLocks noGrp="1"/>
          </p:cNvSpPr>
          <p:nvPr>
            <p:ph idx="1"/>
          </p:nvPr>
        </p:nvSpPr>
        <p:spPr/>
        <p:txBody>
          <a:bodyPr/>
          <a:lstStyle/>
          <a:p>
            <a:r>
              <a:rPr lang="zh-CN" altLang="zh-CN" dirty="0"/>
              <a:t>输入框（</a:t>
            </a:r>
            <a:r>
              <a:rPr lang="en-US" altLang="zh-CN" dirty="0"/>
              <a:t>Entry</a:t>
            </a:r>
            <a:r>
              <a:rPr lang="zh-CN" altLang="zh-CN" dirty="0"/>
              <a:t>）通常作为功能较为单一的接收单行文本输入的</a:t>
            </a:r>
            <a:r>
              <a:rPr lang="zh-CN" altLang="zh-CN" dirty="0" smtClean="0"/>
              <a:t>控件</a:t>
            </a:r>
            <a:endParaRPr lang="en-US" altLang="zh-CN" dirty="0" smtClean="0"/>
          </a:p>
          <a:p>
            <a:pPr lvl="1"/>
            <a:r>
              <a:rPr lang="zh-CN" altLang="en-US" dirty="0" smtClean="0"/>
              <a:t>取值方法</a:t>
            </a:r>
            <a:endParaRPr lang="en-US" altLang="zh-CN" dirty="0" smtClean="0"/>
          </a:p>
          <a:p>
            <a:pPr lvl="2"/>
            <a:r>
              <a:rPr lang="en-US" altLang="zh-CN" dirty="0" smtClean="0"/>
              <a:t>get()</a:t>
            </a:r>
          </a:p>
          <a:p>
            <a:pPr lvl="1"/>
            <a:r>
              <a:rPr lang="zh-CN" altLang="zh-CN" dirty="0" smtClean="0"/>
              <a:t>删除</a:t>
            </a:r>
            <a:r>
              <a:rPr lang="zh-CN" altLang="en-US" dirty="0" smtClean="0"/>
              <a:t>方法</a:t>
            </a:r>
            <a:endParaRPr lang="en-US" altLang="zh-CN" dirty="0"/>
          </a:p>
          <a:p>
            <a:pPr lvl="2"/>
            <a:r>
              <a:rPr lang="en-US" altLang="zh-CN" dirty="0" smtClean="0"/>
              <a:t>delete</a:t>
            </a:r>
            <a:r>
              <a:rPr lang="en-US" altLang="zh-CN" dirty="0"/>
              <a:t>(</a:t>
            </a:r>
            <a:r>
              <a:rPr lang="zh-CN" altLang="zh-CN" dirty="0"/>
              <a:t>起始位置</a:t>
            </a:r>
            <a:r>
              <a:rPr lang="en-US" altLang="zh-CN" dirty="0"/>
              <a:t>,</a:t>
            </a:r>
            <a:r>
              <a:rPr lang="zh-CN" altLang="zh-CN" dirty="0"/>
              <a:t>终止位置</a:t>
            </a:r>
            <a:r>
              <a:rPr lang="en-US" altLang="zh-CN" dirty="0"/>
              <a:t>)</a:t>
            </a:r>
          </a:p>
          <a:p>
            <a:pPr lvl="2"/>
            <a:r>
              <a:rPr lang="zh-CN" altLang="zh-CN" dirty="0"/>
              <a:t>例如，</a:t>
            </a:r>
            <a:r>
              <a:rPr lang="zh-CN" altLang="zh-CN" b="1" dirty="0">
                <a:solidFill>
                  <a:srgbClr val="FF0000"/>
                </a:solidFill>
              </a:rPr>
              <a:t>清空输入框为</a:t>
            </a:r>
            <a:r>
              <a:rPr lang="en-US" altLang="zh-CN" b="1" dirty="0">
                <a:solidFill>
                  <a:srgbClr val="FF0000"/>
                </a:solidFill>
              </a:rPr>
              <a:t>delete(0,END)</a:t>
            </a:r>
            <a:r>
              <a:rPr lang="zh-CN" altLang="zh-CN" dirty="0"/>
              <a:t>。</a:t>
            </a:r>
            <a:endParaRPr lang="en-US" altLang="zh-CN" dirty="0"/>
          </a:p>
          <a:p>
            <a:r>
              <a:rPr lang="zh-CN" altLang="zh-CN" dirty="0"/>
              <a:t>其应用实例，将结合后续控件展示。</a:t>
            </a:r>
            <a:endParaRPr lang="zh-CN" altLang="en-US"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17</a:t>
            </a:fld>
            <a:endParaRPr lang="zh-CN" altLang="en-US"/>
          </a:p>
        </p:txBody>
      </p:sp>
      <p:pic>
        <p:nvPicPr>
          <p:cNvPr id="7" name="图片 6"/>
          <p:cNvPicPr>
            <a:picLocks noChangeAspect="1"/>
          </p:cNvPicPr>
          <p:nvPr/>
        </p:nvPicPr>
        <p:blipFill>
          <a:blip r:embed="rId2"/>
          <a:stretch>
            <a:fillRect/>
          </a:stretch>
        </p:blipFill>
        <p:spPr>
          <a:xfrm>
            <a:off x="1021556" y="5207625"/>
            <a:ext cx="10148887" cy="802650"/>
          </a:xfrm>
          <a:prstGeom prst="rect">
            <a:avLst/>
          </a:prstGeom>
        </p:spPr>
      </p:pic>
    </p:spTree>
    <p:extLst>
      <p:ext uri="{BB962C8B-B14F-4D97-AF65-F5344CB8AC3E}">
        <p14:creationId xmlns:p14="http://schemas.microsoft.com/office/powerpoint/2010/main" val="3776292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按钮</a:t>
            </a:r>
            <a:endParaRPr lang="zh-CN" altLang="en-US" dirty="0"/>
          </a:p>
        </p:txBody>
      </p:sp>
      <p:sp>
        <p:nvSpPr>
          <p:cNvPr id="3" name="内容占位符 2"/>
          <p:cNvSpPr>
            <a:spLocks noGrp="1"/>
          </p:cNvSpPr>
          <p:nvPr>
            <p:ph idx="1"/>
          </p:nvPr>
        </p:nvSpPr>
        <p:spPr/>
        <p:txBody>
          <a:bodyPr/>
          <a:lstStyle/>
          <a:p>
            <a:r>
              <a:rPr lang="zh-CN" altLang="zh-CN" dirty="0"/>
              <a:t>按钮（</a:t>
            </a:r>
            <a:r>
              <a:rPr lang="en-US" altLang="zh-CN" dirty="0"/>
              <a:t>Button</a:t>
            </a:r>
            <a:r>
              <a:rPr lang="zh-CN" altLang="zh-CN" dirty="0"/>
              <a:t>）主要是为响应鼠标单击事件触发运行程序所设的，故其除控件共有属性外，</a:t>
            </a:r>
            <a:r>
              <a:rPr lang="zh-CN" altLang="zh-CN" b="1" dirty="0">
                <a:solidFill>
                  <a:srgbClr val="FF0000"/>
                </a:solidFill>
              </a:rPr>
              <a:t>属性</a:t>
            </a:r>
            <a:r>
              <a:rPr lang="en-US" altLang="zh-CN" b="1" dirty="0">
                <a:solidFill>
                  <a:srgbClr val="FF0000"/>
                </a:solidFill>
              </a:rPr>
              <a:t>command</a:t>
            </a:r>
            <a:r>
              <a:rPr lang="zh-CN" altLang="zh-CN" b="1" dirty="0">
                <a:solidFill>
                  <a:srgbClr val="FF0000"/>
                </a:solidFill>
              </a:rPr>
              <a:t>是最为重要的</a:t>
            </a:r>
            <a:r>
              <a:rPr lang="zh-CN" altLang="zh-CN" b="1" dirty="0" smtClean="0">
                <a:solidFill>
                  <a:srgbClr val="FF0000"/>
                </a:solidFill>
              </a:rPr>
              <a:t>属性</a:t>
            </a:r>
            <a:endParaRPr lang="en-US" altLang="zh-CN" b="1" dirty="0" smtClean="0">
              <a:solidFill>
                <a:srgbClr val="FF0000"/>
              </a:solidFill>
            </a:endParaRPr>
          </a:p>
          <a:p>
            <a:r>
              <a:rPr lang="zh-CN" altLang="zh-CN" dirty="0"/>
              <a:t>通常，将按钮要触发执行的程序以</a:t>
            </a:r>
            <a:r>
              <a:rPr lang="zh-CN" altLang="zh-CN" b="1" dirty="0">
                <a:solidFill>
                  <a:srgbClr val="FF0000"/>
                </a:solidFill>
              </a:rPr>
              <a:t>函数形式</a:t>
            </a:r>
            <a:r>
              <a:rPr lang="zh-CN" altLang="zh-CN" dirty="0"/>
              <a:t>预先定义，然后可用以下两种方法调用函数</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18</a:t>
            </a:fld>
            <a:endParaRPr lang="zh-CN" altLang="en-US"/>
          </a:p>
        </p:txBody>
      </p:sp>
    </p:spTree>
    <p:extLst>
      <p:ext uri="{BB962C8B-B14F-4D97-AF65-F5344CB8AC3E}">
        <p14:creationId xmlns:p14="http://schemas.microsoft.com/office/powerpoint/2010/main" val="377192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按钮的第一种调用函数方法</a:t>
            </a:r>
            <a:endParaRPr lang="zh-CN" altLang="en-US" dirty="0"/>
          </a:p>
        </p:txBody>
      </p:sp>
      <p:sp>
        <p:nvSpPr>
          <p:cNvPr id="3" name="内容占位符 2"/>
          <p:cNvSpPr>
            <a:spLocks noGrp="1"/>
          </p:cNvSpPr>
          <p:nvPr>
            <p:ph idx="1"/>
          </p:nvPr>
        </p:nvSpPr>
        <p:spPr/>
        <p:txBody>
          <a:bodyPr/>
          <a:lstStyle/>
          <a:p>
            <a:r>
              <a:rPr lang="zh-CN" altLang="zh-CN" dirty="0"/>
              <a:t>直接调用</a:t>
            </a:r>
            <a:r>
              <a:rPr lang="zh-CN" altLang="zh-CN" dirty="0" smtClean="0"/>
              <a:t>函数</a:t>
            </a:r>
            <a:r>
              <a:rPr lang="zh-CN" altLang="en-US" dirty="0"/>
              <a:t>，</a:t>
            </a:r>
            <a:r>
              <a:rPr lang="zh-CN" altLang="zh-CN" dirty="0" smtClean="0"/>
              <a:t>参数</a:t>
            </a:r>
            <a:r>
              <a:rPr lang="zh-CN" altLang="zh-CN" dirty="0"/>
              <a:t>表达式为“</a:t>
            </a:r>
            <a:r>
              <a:rPr lang="en-US" altLang="zh-CN" dirty="0"/>
              <a:t>command</a:t>
            </a:r>
            <a:r>
              <a:rPr lang="zh-CN" altLang="zh-CN" dirty="0"/>
              <a:t>＝函数名</a:t>
            </a:r>
            <a:r>
              <a:rPr lang="zh-CN" altLang="zh-CN" dirty="0" smtClean="0"/>
              <a:t>”</a:t>
            </a:r>
            <a:endParaRPr lang="en-US" altLang="zh-CN" dirty="0" smtClean="0"/>
          </a:p>
          <a:p>
            <a:r>
              <a:rPr lang="zh-CN" altLang="zh-CN" b="1" dirty="0" smtClean="0">
                <a:solidFill>
                  <a:srgbClr val="FF0000"/>
                </a:solidFill>
              </a:rPr>
              <a:t>注意</a:t>
            </a:r>
            <a:r>
              <a:rPr lang="zh-CN" altLang="zh-CN" b="1" dirty="0">
                <a:solidFill>
                  <a:srgbClr val="FF0000"/>
                </a:solidFill>
              </a:rPr>
              <a:t>函数名后面不要加括号，也不能传递参数</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19</a:t>
            </a:fld>
            <a:endParaRPr lang="zh-CN" altLang="en-US"/>
          </a:p>
        </p:txBody>
      </p:sp>
    </p:spTree>
    <p:extLst>
      <p:ext uri="{BB962C8B-B14F-4D97-AF65-F5344CB8AC3E}">
        <p14:creationId xmlns:p14="http://schemas.microsoft.com/office/powerpoint/2010/main" val="3751023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a:t>
            </a:fld>
            <a:endParaRPr lang="zh-CN" altLang="en-US"/>
          </a:p>
        </p:txBody>
      </p:sp>
    </p:spTree>
    <p:extLst>
      <p:ext uri="{BB962C8B-B14F-4D97-AF65-F5344CB8AC3E}">
        <p14:creationId xmlns:p14="http://schemas.microsoft.com/office/powerpoint/2010/main" val="2033662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加法器（</a:t>
            </a:r>
            <a:r>
              <a:rPr lang="en-US" altLang="zh-CN" dirty="0" smtClean="0"/>
              <a:t>1</a:t>
            </a:r>
            <a:r>
              <a:rPr lang="zh-CN" altLang="en-US" dirty="0" smtClean="0"/>
              <a:t>）</a:t>
            </a:r>
            <a:endParaRPr lang="zh-CN" altLang="en-US" dirty="0"/>
          </a:p>
        </p:txBody>
      </p:sp>
      <p:pic>
        <p:nvPicPr>
          <p:cNvPr id="7" name="内容占位符 6"/>
          <p:cNvPicPr>
            <a:picLocks noGrp="1" noChangeAspect="1"/>
          </p:cNvPicPr>
          <p:nvPr>
            <p:ph idx="1"/>
          </p:nvPr>
        </p:nvPicPr>
        <p:blipFill>
          <a:blip r:embed="rId2"/>
          <a:stretch>
            <a:fillRect/>
          </a:stretch>
        </p:blipFill>
        <p:spPr>
          <a:xfrm>
            <a:off x="6993020" y="205958"/>
            <a:ext cx="4741780" cy="6150392"/>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20</a:t>
            </a:fld>
            <a:endParaRPr lang="zh-CN" altLang="en-US"/>
          </a:p>
        </p:txBody>
      </p:sp>
      <p:pic>
        <p:nvPicPr>
          <p:cNvPr id="8" name="图片 7"/>
          <p:cNvPicPr>
            <a:picLocks noChangeAspect="1"/>
          </p:cNvPicPr>
          <p:nvPr/>
        </p:nvPicPr>
        <p:blipFill>
          <a:blip r:embed="rId3"/>
          <a:stretch>
            <a:fillRect/>
          </a:stretch>
        </p:blipFill>
        <p:spPr>
          <a:xfrm>
            <a:off x="1504949" y="1455237"/>
            <a:ext cx="4429125" cy="4698225"/>
          </a:xfrm>
          <a:prstGeom prst="rect">
            <a:avLst/>
          </a:prstGeom>
        </p:spPr>
      </p:pic>
    </p:spTree>
    <p:extLst>
      <p:ext uri="{BB962C8B-B14F-4D97-AF65-F5344CB8AC3E}">
        <p14:creationId xmlns:p14="http://schemas.microsoft.com/office/powerpoint/2010/main" val="131655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按钮的第二种调用函数方法</a:t>
            </a:r>
            <a:endParaRPr lang="zh-CN" altLang="en-US" dirty="0"/>
          </a:p>
        </p:txBody>
      </p:sp>
      <p:sp>
        <p:nvSpPr>
          <p:cNvPr id="3" name="内容占位符 2"/>
          <p:cNvSpPr>
            <a:spLocks noGrp="1"/>
          </p:cNvSpPr>
          <p:nvPr>
            <p:ph idx="1"/>
          </p:nvPr>
        </p:nvSpPr>
        <p:spPr/>
        <p:txBody>
          <a:bodyPr/>
          <a:lstStyle/>
          <a:p>
            <a:r>
              <a:rPr lang="zh-CN" altLang="zh-CN" dirty="0"/>
              <a:t>利用</a:t>
            </a:r>
            <a:r>
              <a:rPr lang="zh-CN" altLang="zh-CN" b="1" dirty="0">
                <a:solidFill>
                  <a:srgbClr val="FF0000"/>
                </a:solidFill>
              </a:rPr>
              <a:t>匿名函数</a:t>
            </a:r>
            <a:r>
              <a:rPr lang="zh-CN" altLang="zh-CN" dirty="0"/>
              <a:t>调用函数和传递</a:t>
            </a:r>
            <a:r>
              <a:rPr lang="zh-CN" altLang="zh-CN" dirty="0" smtClean="0"/>
              <a:t>参数</a:t>
            </a:r>
            <a:endParaRPr lang="en-US" altLang="zh-CN" dirty="0" smtClean="0"/>
          </a:p>
          <a:p>
            <a:r>
              <a:rPr lang="zh-CN" altLang="zh-CN" dirty="0" smtClean="0"/>
              <a:t>参数</a:t>
            </a:r>
            <a:r>
              <a:rPr lang="zh-CN" altLang="zh-CN" dirty="0"/>
              <a:t>表达式为“</a:t>
            </a:r>
            <a:r>
              <a:rPr lang="en-US" altLang="zh-CN" dirty="0"/>
              <a:t>command</a:t>
            </a:r>
            <a:r>
              <a:rPr lang="zh-CN" altLang="zh-CN" dirty="0"/>
              <a:t>＝</a:t>
            </a:r>
            <a:r>
              <a:rPr lang="en-US" altLang="zh-CN" dirty="0"/>
              <a:t>lambda:</a:t>
            </a:r>
            <a:r>
              <a:rPr lang="zh-CN" altLang="zh-CN" dirty="0"/>
              <a:t>函数名</a:t>
            </a:r>
            <a:r>
              <a:rPr lang="en-US" altLang="zh-CN" dirty="0"/>
              <a:t>(</a:t>
            </a:r>
            <a:r>
              <a:rPr lang="zh-CN" altLang="zh-CN" dirty="0"/>
              <a:t>参数列表</a:t>
            </a:r>
            <a:r>
              <a:rPr lang="en-US" altLang="zh-CN" dirty="0"/>
              <a:t>)</a:t>
            </a:r>
            <a:r>
              <a:rPr lang="zh-CN" altLang="zh-CN" dirty="0"/>
              <a:t>”</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21</a:t>
            </a:fld>
            <a:endParaRPr lang="zh-CN" altLang="en-US"/>
          </a:p>
        </p:txBody>
      </p:sp>
    </p:spTree>
    <p:extLst>
      <p:ext uri="{BB962C8B-B14F-4D97-AF65-F5344CB8AC3E}">
        <p14:creationId xmlns:p14="http://schemas.microsoft.com/office/powerpoint/2010/main" val="3351790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加法器（</a:t>
            </a:r>
            <a:r>
              <a:rPr lang="en-US" altLang="zh-CN" dirty="0" smtClean="0"/>
              <a:t>2</a:t>
            </a:r>
            <a:r>
              <a:rPr lang="zh-CN" altLang="en-US" dirty="0" smtClean="0"/>
              <a:t>）</a:t>
            </a:r>
            <a:endParaRPr lang="zh-CN" altLang="en-US" dirty="0"/>
          </a:p>
        </p:txBody>
      </p:sp>
      <p:pic>
        <p:nvPicPr>
          <p:cNvPr id="7" name="内容占位符 6"/>
          <p:cNvPicPr>
            <a:picLocks noGrp="1" noChangeAspect="1"/>
          </p:cNvPicPr>
          <p:nvPr>
            <p:ph idx="1"/>
          </p:nvPr>
        </p:nvPicPr>
        <p:blipFill>
          <a:blip r:embed="rId2"/>
          <a:stretch>
            <a:fillRect/>
          </a:stretch>
        </p:blipFill>
        <p:spPr>
          <a:xfrm>
            <a:off x="1254464" y="1394138"/>
            <a:ext cx="4444321"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22</a:t>
            </a:fld>
            <a:endParaRPr lang="zh-CN" altLang="en-US"/>
          </a:p>
        </p:txBody>
      </p:sp>
      <p:pic>
        <p:nvPicPr>
          <p:cNvPr id="8" name="图片 7"/>
          <p:cNvPicPr>
            <a:picLocks noChangeAspect="1"/>
          </p:cNvPicPr>
          <p:nvPr/>
        </p:nvPicPr>
        <p:blipFill>
          <a:blip r:embed="rId3"/>
          <a:stretch>
            <a:fillRect/>
          </a:stretch>
        </p:blipFill>
        <p:spPr>
          <a:xfrm>
            <a:off x="5995988" y="1402330"/>
            <a:ext cx="5948362" cy="4954020"/>
          </a:xfrm>
          <a:prstGeom prst="rect">
            <a:avLst/>
          </a:prstGeom>
        </p:spPr>
      </p:pic>
    </p:spTree>
    <p:extLst>
      <p:ext uri="{BB962C8B-B14F-4D97-AF65-F5344CB8AC3E}">
        <p14:creationId xmlns:p14="http://schemas.microsoft.com/office/powerpoint/2010/main" val="1165022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单选按钮</a:t>
            </a:r>
            <a:endParaRPr lang="zh-CN" altLang="en-US" dirty="0"/>
          </a:p>
        </p:txBody>
      </p:sp>
      <p:sp>
        <p:nvSpPr>
          <p:cNvPr id="3" name="内容占位符 2"/>
          <p:cNvSpPr>
            <a:spLocks noGrp="1"/>
          </p:cNvSpPr>
          <p:nvPr>
            <p:ph idx="1"/>
          </p:nvPr>
        </p:nvSpPr>
        <p:spPr/>
        <p:txBody>
          <a:bodyPr>
            <a:normAutofit/>
          </a:bodyPr>
          <a:lstStyle/>
          <a:p>
            <a:r>
              <a:rPr lang="zh-CN" altLang="zh-CN" dirty="0"/>
              <a:t>单选按钮（</a:t>
            </a:r>
            <a:r>
              <a:rPr lang="en-US" altLang="zh-CN" dirty="0" err="1"/>
              <a:t>Radiobutton</a:t>
            </a:r>
            <a:r>
              <a:rPr lang="zh-CN" altLang="zh-CN" dirty="0"/>
              <a:t>）是为响应互相排斥的若干单选项的单击事件以触发运行自定义函数所设的，该控件除具有共有属性外，还具有</a:t>
            </a:r>
            <a:r>
              <a:rPr lang="zh-CN" altLang="zh-CN" b="1" dirty="0">
                <a:solidFill>
                  <a:srgbClr val="FF0000"/>
                </a:solidFill>
              </a:rPr>
              <a:t>显示文本（</a:t>
            </a:r>
            <a:r>
              <a:rPr lang="en-US" altLang="zh-CN" b="1" dirty="0">
                <a:solidFill>
                  <a:srgbClr val="FF0000"/>
                </a:solidFill>
              </a:rPr>
              <a:t>text</a:t>
            </a:r>
            <a:r>
              <a:rPr lang="zh-CN" altLang="zh-CN" b="1" dirty="0">
                <a:solidFill>
                  <a:srgbClr val="FF0000"/>
                </a:solidFill>
              </a:rPr>
              <a:t>）</a:t>
            </a:r>
            <a:r>
              <a:rPr lang="zh-CN" altLang="zh-CN" dirty="0"/>
              <a:t>、</a:t>
            </a:r>
            <a:r>
              <a:rPr lang="zh-CN" altLang="zh-CN" b="1" dirty="0">
                <a:solidFill>
                  <a:srgbClr val="FF0000"/>
                </a:solidFill>
              </a:rPr>
              <a:t>返回变量（</a:t>
            </a:r>
            <a:r>
              <a:rPr lang="en-US" altLang="zh-CN" b="1" dirty="0">
                <a:solidFill>
                  <a:srgbClr val="FF0000"/>
                </a:solidFill>
              </a:rPr>
              <a:t>variable</a:t>
            </a:r>
            <a:r>
              <a:rPr lang="zh-CN" altLang="zh-CN" b="1" dirty="0">
                <a:solidFill>
                  <a:srgbClr val="FF0000"/>
                </a:solidFill>
              </a:rPr>
              <a:t>）</a:t>
            </a:r>
            <a:r>
              <a:rPr lang="zh-CN" altLang="zh-CN" dirty="0"/>
              <a:t>、</a:t>
            </a:r>
            <a:r>
              <a:rPr lang="zh-CN" altLang="zh-CN" b="1" dirty="0">
                <a:solidFill>
                  <a:srgbClr val="FF0000"/>
                </a:solidFill>
              </a:rPr>
              <a:t>返回值（</a:t>
            </a:r>
            <a:r>
              <a:rPr lang="en-US" altLang="zh-CN" b="1" dirty="0">
                <a:solidFill>
                  <a:srgbClr val="FF0000"/>
                </a:solidFill>
              </a:rPr>
              <a:t>value</a:t>
            </a:r>
            <a:r>
              <a:rPr lang="zh-CN" altLang="zh-CN" b="1" dirty="0">
                <a:solidFill>
                  <a:srgbClr val="FF0000"/>
                </a:solidFill>
              </a:rPr>
              <a:t>）</a:t>
            </a:r>
            <a:r>
              <a:rPr lang="zh-CN" altLang="zh-CN" dirty="0"/>
              <a:t>和</a:t>
            </a:r>
            <a:r>
              <a:rPr lang="zh-CN" altLang="zh-CN" b="1" dirty="0">
                <a:solidFill>
                  <a:srgbClr val="FF0000"/>
                </a:solidFill>
              </a:rPr>
              <a:t>响应函数名（</a:t>
            </a:r>
            <a:r>
              <a:rPr lang="en-US" altLang="zh-CN" b="1" dirty="0">
                <a:solidFill>
                  <a:srgbClr val="FF0000"/>
                </a:solidFill>
              </a:rPr>
              <a:t>command</a:t>
            </a:r>
            <a:r>
              <a:rPr lang="zh-CN" altLang="zh-CN" b="1" dirty="0">
                <a:solidFill>
                  <a:srgbClr val="FF0000"/>
                </a:solidFill>
              </a:rPr>
              <a:t>）</a:t>
            </a:r>
            <a:r>
              <a:rPr lang="zh-CN" altLang="zh-CN" dirty="0"/>
              <a:t>等重要的</a:t>
            </a:r>
            <a:r>
              <a:rPr lang="zh-CN" altLang="zh-CN" dirty="0" smtClean="0"/>
              <a:t>属性</a:t>
            </a:r>
            <a:endParaRPr lang="en-US" altLang="zh-CN" dirty="0" smtClean="0"/>
          </a:p>
          <a:p>
            <a:r>
              <a:rPr lang="en-US" altLang="zh-CN" b="1" dirty="0" smtClean="0">
                <a:solidFill>
                  <a:srgbClr val="FF0000"/>
                </a:solidFill>
              </a:rPr>
              <a:t>variable</a:t>
            </a:r>
            <a:r>
              <a:rPr lang="zh-CN" altLang="en-US" b="1" dirty="0" smtClean="0">
                <a:solidFill>
                  <a:srgbClr val="FF0000"/>
                </a:solidFill>
              </a:rPr>
              <a:t>用来分组，不同组</a:t>
            </a:r>
            <a:r>
              <a:rPr lang="en-US" altLang="zh-CN" b="1" dirty="0" smtClean="0">
                <a:solidFill>
                  <a:srgbClr val="FF0000"/>
                </a:solidFill>
              </a:rPr>
              <a:t>variable</a:t>
            </a:r>
            <a:r>
              <a:rPr lang="zh-CN" altLang="en-US" b="1" dirty="0" smtClean="0">
                <a:solidFill>
                  <a:srgbClr val="FF0000"/>
                </a:solidFill>
              </a:rPr>
              <a:t>的值不同</a:t>
            </a:r>
            <a:endParaRPr lang="en-US" altLang="zh-CN" b="1" dirty="0" smtClean="0">
              <a:solidFill>
                <a:srgbClr val="FF0000"/>
              </a:solidFill>
            </a:endParaRPr>
          </a:p>
          <a:p>
            <a:r>
              <a:rPr lang="en-US" altLang="zh-CN" b="1" dirty="0" smtClean="0">
                <a:solidFill>
                  <a:srgbClr val="FF0000"/>
                </a:solidFill>
              </a:rPr>
              <a:t>value</a:t>
            </a:r>
            <a:r>
              <a:rPr lang="zh-CN" altLang="en-US" b="1" dirty="0" smtClean="0">
                <a:solidFill>
                  <a:srgbClr val="FF0000"/>
                </a:solidFill>
              </a:rPr>
              <a:t>用来区分同一组中不同的选项</a:t>
            </a:r>
            <a:endParaRPr lang="zh-CN" altLang="zh-CN" b="1" dirty="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23</a:t>
            </a:fld>
            <a:endParaRPr lang="zh-CN" altLang="en-US"/>
          </a:p>
        </p:txBody>
      </p:sp>
    </p:spTree>
    <p:extLst>
      <p:ext uri="{BB962C8B-B14F-4D97-AF65-F5344CB8AC3E}">
        <p14:creationId xmlns:p14="http://schemas.microsoft.com/office/powerpoint/2010/main" val="1469492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单选按钮</a:t>
            </a:r>
            <a:endParaRPr lang="zh-CN" altLang="en-US" dirty="0"/>
          </a:p>
        </p:txBody>
      </p:sp>
      <p:sp>
        <p:nvSpPr>
          <p:cNvPr id="3" name="内容占位符 2"/>
          <p:cNvSpPr>
            <a:spLocks noGrp="1"/>
          </p:cNvSpPr>
          <p:nvPr>
            <p:ph idx="1"/>
          </p:nvPr>
        </p:nvSpPr>
        <p:spPr/>
        <p:txBody>
          <a:bodyPr>
            <a:normAutofit/>
          </a:bodyPr>
          <a:lstStyle/>
          <a:p>
            <a:r>
              <a:rPr lang="zh-CN" altLang="zh-CN" dirty="0" smtClean="0"/>
              <a:t>响应函数</a:t>
            </a:r>
            <a:r>
              <a:rPr lang="zh-CN" altLang="zh-CN" dirty="0"/>
              <a:t>名“</a:t>
            </a:r>
            <a:r>
              <a:rPr lang="en-US" altLang="zh-CN" dirty="0"/>
              <a:t>command=</a:t>
            </a:r>
            <a:r>
              <a:rPr lang="zh-CN" altLang="zh-CN" dirty="0"/>
              <a:t>函数名”的用法与</a:t>
            </a:r>
            <a:r>
              <a:rPr lang="en-US" altLang="zh-CN" dirty="0"/>
              <a:t>Button</a:t>
            </a:r>
            <a:r>
              <a:rPr lang="zh-CN" altLang="zh-CN" dirty="0"/>
              <a:t>相同，函数名最后也不要加括号。</a:t>
            </a:r>
          </a:p>
          <a:p>
            <a:r>
              <a:rPr lang="zh-CN" altLang="zh-CN" dirty="0"/>
              <a:t>返回变量</a:t>
            </a:r>
            <a:r>
              <a:rPr lang="en-US" altLang="zh-CN" dirty="0"/>
              <a:t>variable=</a:t>
            </a:r>
            <a:r>
              <a:rPr lang="en-US" altLang="zh-CN" dirty="0" err="1"/>
              <a:t>var</a:t>
            </a:r>
            <a:r>
              <a:rPr lang="zh-CN" altLang="zh-CN" dirty="0"/>
              <a:t>通常应预先声明变量的类型</a:t>
            </a:r>
            <a:r>
              <a:rPr lang="en-US" altLang="zh-CN" dirty="0" err="1"/>
              <a:t>var</a:t>
            </a:r>
            <a:r>
              <a:rPr lang="en-US" altLang="zh-CN" dirty="0"/>
              <a:t>= </a:t>
            </a:r>
            <a:r>
              <a:rPr lang="en-US" altLang="zh-CN" dirty="0" err="1"/>
              <a:t>IntVar</a:t>
            </a:r>
            <a:r>
              <a:rPr lang="en-US" altLang="zh-CN" dirty="0"/>
              <a:t>()</a:t>
            </a:r>
            <a:r>
              <a:rPr lang="zh-CN" altLang="zh-CN" dirty="0"/>
              <a:t>或</a:t>
            </a:r>
            <a:r>
              <a:rPr lang="en-US" altLang="zh-CN" dirty="0" err="1"/>
              <a:t>var</a:t>
            </a:r>
            <a:r>
              <a:rPr lang="en-US" altLang="zh-CN" dirty="0"/>
              <a:t>=</a:t>
            </a:r>
            <a:r>
              <a:rPr lang="en-US" altLang="zh-CN" dirty="0" err="1"/>
              <a:t>StringVar</a:t>
            </a:r>
            <a:r>
              <a:rPr lang="en-US" altLang="zh-CN" dirty="0"/>
              <a:t>()</a:t>
            </a:r>
            <a:r>
              <a:rPr lang="zh-CN" altLang="zh-CN" dirty="0"/>
              <a:t>，在所调用的函数中方可用</a:t>
            </a:r>
            <a:r>
              <a:rPr lang="en-US" altLang="zh-CN" dirty="0" err="1"/>
              <a:t>var.get</a:t>
            </a:r>
            <a:r>
              <a:rPr lang="en-US" altLang="zh-CN" dirty="0"/>
              <a:t>()</a:t>
            </a:r>
            <a:r>
              <a:rPr lang="zh-CN" altLang="zh-CN" dirty="0"/>
              <a:t>方法取得被选中实例的</a:t>
            </a:r>
            <a:r>
              <a:rPr lang="en-US" altLang="zh-CN" dirty="0"/>
              <a:t>value</a:t>
            </a:r>
            <a:r>
              <a:rPr lang="zh-CN" altLang="zh-CN" dirty="0"/>
              <a:t>值</a:t>
            </a:r>
            <a:r>
              <a:rPr lang="zh-CN" altLang="en-US"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24</a:t>
            </a:fld>
            <a:endParaRPr lang="zh-CN" altLang="en-US"/>
          </a:p>
        </p:txBody>
      </p:sp>
    </p:spTree>
    <p:extLst>
      <p:ext uri="{BB962C8B-B14F-4D97-AF65-F5344CB8AC3E}">
        <p14:creationId xmlns:p14="http://schemas.microsoft.com/office/powerpoint/2010/main" val="1481215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14-1】</a:t>
            </a:r>
            <a:r>
              <a:rPr lang="zh-CN" altLang="en-US" dirty="0" smtClean="0"/>
              <a:t>单选示例</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25</a:t>
            </a:fld>
            <a:endParaRPr lang="zh-CN" altLang="en-US"/>
          </a:p>
        </p:txBody>
      </p:sp>
      <p:pic>
        <p:nvPicPr>
          <p:cNvPr id="9" name="内容占位符 8"/>
          <p:cNvPicPr>
            <a:picLocks noGrp="1" noChangeAspect="1"/>
          </p:cNvPicPr>
          <p:nvPr>
            <p:ph idx="1"/>
          </p:nvPr>
        </p:nvPicPr>
        <p:blipFill>
          <a:blip r:embed="rId2"/>
          <a:stretch>
            <a:fillRect/>
          </a:stretch>
        </p:blipFill>
        <p:spPr>
          <a:xfrm>
            <a:off x="1306242" y="1500043"/>
            <a:ext cx="5101725" cy="4732338"/>
          </a:xfrm>
          <a:prstGeom prst="rect">
            <a:avLst/>
          </a:prstGeom>
        </p:spPr>
      </p:pic>
      <p:pic>
        <p:nvPicPr>
          <p:cNvPr id="10" name="图片 9"/>
          <p:cNvPicPr>
            <a:picLocks noChangeAspect="1"/>
          </p:cNvPicPr>
          <p:nvPr/>
        </p:nvPicPr>
        <p:blipFill>
          <a:blip r:embed="rId3"/>
          <a:stretch>
            <a:fillRect/>
          </a:stretch>
        </p:blipFill>
        <p:spPr>
          <a:xfrm>
            <a:off x="7813965" y="2487194"/>
            <a:ext cx="2384366" cy="2758035"/>
          </a:xfrm>
          <a:prstGeom prst="rect">
            <a:avLst/>
          </a:prstGeom>
        </p:spPr>
      </p:pic>
    </p:spTree>
    <p:extLst>
      <p:ext uri="{BB962C8B-B14F-4D97-AF65-F5344CB8AC3E}">
        <p14:creationId xmlns:p14="http://schemas.microsoft.com/office/powerpoint/2010/main" val="45250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14-2】</a:t>
            </a:r>
            <a:r>
              <a:rPr lang="zh-CN" altLang="en-US" dirty="0" smtClean="0"/>
              <a:t>多组单选示例</a:t>
            </a:r>
            <a:endParaRPr lang="zh-CN" altLang="en-US" dirty="0"/>
          </a:p>
        </p:txBody>
      </p:sp>
      <p:pic>
        <p:nvPicPr>
          <p:cNvPr id="7" name="内容占位符 6"/>
          <p:cNvPicPr>
            <a:picLocks noGrp="1" noChangeAspect="1"/>
          </p:cNvPicPr>
          <p:nvPr>
            <p:ph idx="1"/>
          </p:nvPr>
        </p:nvPicPr>
        <p:blipFill>
          <a:blip r:embed="rId2"/>
          <a:stretch>
            <a:fillRect/>
          </a:stretch>
        </p:blipFill>
        <p:spPr>
          <a:xfrm>
            <a:off x="7701644" y="2070644"/>
            <a:ext cx="3146827" cy="3449006"/>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26</a:t>
            </a:fld>
            <a:endParaRPr lang="zh-CN" altLang="en-US"/>
          </a:p>
        </p:txBody>
      </p:sp>
      <p:pic>
        <p:nvPicPr>
          <p:cNvPr id="8" name="图片 7"/>
          <p:cNvPicPr>
            <a:picLocks noChangeAspect="1"/>
          </p:cNvPicPr>
          <p:nvPr/>
        </p:nvPicPr>
        <p:blipFill>
          <a:blip r:embed="rId3"/>
          <a:stretch>
            <a:fillRect/>
          </a:stretch>
        </p:blipFill>
        <p:spPr>
          <a:xfrm>
            <a:off x="1927025" y="1402080"/>
            <a:ext cx="2867372" cy="5094160"/>
          </a:xfrm>
          <a:prstGeom prst="rect">
            <a:avLst/>
          </a:prstGeom>
        </p:spPr>
      </p:pic>
    </p:spTree>
    <p:extLst>
      <p:ext uri="{BB962C8B-B14F-4D97-AF65-F5344CB8AC3E}">
        <p14:creationId xmlns:p14="http://schemas.microsoft.com/office/powerpoint/2010/main" val="1215815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复选框</a:t>
            </a:r>
            <a:endParaRPr lang="zh-CN" altLang="en-US" dirty="0"/>
          </a:p>
        </p:txBody>
      </p:sp>
      <p:sp>
        <p:nvSpPr>
          <p:cNvPr id="3" name="内容占位符 2"/>
          <p:cNvSpPr>
            <a:spLocks noGrp="1"/>
          </p:cNvSpPr>
          <p:nvPr>
            <p:ph idx="1"/>
          </p:nvPr>
        </p:nvSpPr>
        <p:spPr/>
        <p:txBody>
          <a:bodyPr/>
          <a:lstStyle/>
          <a:p>
            <a:r>
              <a:rPr lang="zh-CN" altLang="zh-CN" dirty="0"/>
              <a:t>复选框（</a:t>
            </a:r>
            <a:r>
              <a:rPr lang="en-US" altLang="zh-CN" dirty="0" err="1"/>
              <a:t>Checkbutton</a:t>
            </a:r>
            <a:r>
              <a:rPr lang="zh-CN" altLang="zh-CN" dirty="0"/>
              <a:t>）是为返回多个选项值的交互控件，通常并不直接触发函数的执行。该控件除具有共有属性外，还具有显示文本（</a:t>
            </a:r>
            <a:r>
              <a:rPr lang="en-US" altLang="zh-CN" dirty="0"/>
              <a:t>text</a:t>
            </a:r>
            <a:r>
              <a:rPr lang="zh-CN" altLang="zh-CN" dirty="0"/>
              <a:t>）、返回变量（</a:t>
            </a:r>
            <a:r>
              <a:rPr lang="en-US" altLang="zh-CN" dirty="0"/>
              <a:t>variable</a:t>
            </a:r>
            <a:r>
              <a:rPr lang="zh-CN" altLang="zh-CN" dirty="0"/>
              <a:t>）、选中返回值（</a:t>
            </a:r>
            <a:r>
              <a:rPr lang="en-US" altLang="zh-CN" dirty="0" err="1"/>
              <a:t>onvalue</a:t>
            </a:r>
            <a:r>
              <a:rPr lang="zh-CN" altLang="zh-CN" dirty="0"/>
              <a:t>）和未选中默认返回值（</a:t>
            </a:r>
            <a:r>
              <a:rPr lang="en-US" altLang="zh-CN" dirty="0" err="1"/>
              <a:t>offvalue</a:t>
            </a:r>
            <a:r>
              <a:rPr lang="zh-CN" altLang="zh-CN" dirty="0"/>
              <a:t>）等重要的属性</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27</a:t>
            </a:fld>
            <a:endParaRPr lang="zh-CN" altLang="en-US"/>
          </a:p>
        </p:txBody>
      </p:sp>
    </p:spTree>
    <p:extLst>
      <p:ext uri="{BB962C8B-B14F-4D97-AF65-F5344CB8AC3E}">
        <p14:creationId xmlns:p14="http://schemas.microsoft.com/office/powerpoint/2010/main" val="3763647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复选框</a:t>
            </a:r>
            <a:endParaRPr lang="zh-CN" altLang="en-US" dirty="0"/>
          </a:p>
        </p:txBody>
      </p:sp>
      <p:sp>
        <p:nvSpPr>
          <p:cNvPr id="3" name="内容占位符 2"/>
          <p:cNvSpPr>
            <a:spLocks noGrp="1"/>
          </p:cNvSpPr>
          <p:nvPr>
            <p:ph idx="1"/>
          </p:nvPr>
        </p:nvSpPr>
        <p:spPr/>
        <p:txBody>
          <a:bodyPr/>
          <a:lstStyle/>
          <a:p>
            <a:r>
              <a:rPr lang="zh-CN" altLang="zh-CN" dirty="0"/>
              <a:t>返回变量</a:t>
            </a:r>
            <a:r>
              <a:rPr lang="en-US" altLang="zh-CN" dirty="0"/>
              <a:t>variable=</a:t>
            </a:r>
            <a:r>
              <a:rPr lang="en-US" altLang="zh-CN" dirty="0" err="1"/>
              <a:t>var</a:t>
            </a:r>
            <a:r>
              <a:rPr lang="zh-CN" altLang="zh-CN" dirty="0"/>
              <a:t>通常可以预先逐项分别声明变量的类型</a:t>
            </a:r>
            <a:r>
              <a:rPr lang="en-US" altLang="zh-CN" dirty="0" err="1"/>
              <a:t>var</a:t>
            </a:r>
            <a:r>
              <a:rPr lang="en-US" altLang="zh-CN" dirty="0"/>
              <a:t>=</a:t>
            </a:r>
            <a:r>
              <a:rPr lang="en-US" altLang="zh-CN" dirty="0" err="1"/>
              <a:t>IntVar</a:t>
            </a:r>
            <a:r>
              <a:rPr lang="en-US" altLang="zh-CN" dirty="0"/>
              <a:t>()</a:t>
            </a:r>
            <a:r>
              <a:rPr lang="zh-CN" altLang="zh-CN" dirty="0"/>
              <a:t>（默认）或</a:t>
            </a:r>
            <a:r>
              <a:rPr lang="en-US" altLang="zh-CN" dirty="0" err="1"/>
              <a:t>var</a:t>
            </a:r>
            <a:r>
              <a:rPr lang="en-US" altLang="zh-CN" dirty="0"/>
              <a:t>=</a:t>
            </a:r>
            <a:r>
              <a:rPr lang="en-US" altLang="zh-CN" dirty="0" err="1"/>
              <a:t>StringVar</a:t>
            </a:r>
            <a:r>
              <a:rPr lang="en-US" altLang="zh-CN" dirty="0"/>
              <a:t>()</a:t>
            </a:r>
            <a:r>
              <a:rPr lang="zh-CN" altLang="zh-CN" dirty="0"/>
              <a:t>，在所调用的函数中方可分别用</a:t>
            </a:r>
            <a:r>
              <a:rPr lang="en-US" altLang="zh-CN" dirty="0" err="1"/>
              <a:t>var.get</a:t>
            </a:r>
            <a:r>
              <a:rPr lang="en-US" altLang="zh-CN" dirty="0"/>
              <a:t>()</a:t>
            </a:r>
            <a:r>
              <a:rPr lang="zh-CN" altLang="zh-CN" dirty="0"/>
              <a:t>方法取得被选中实例的</a:t>
            </a:r>
            <a:r>
              <a:rPr lang="en-US" altLang="zh-CN" b="1" dirty="0" err="1">
                <a:solidFill>
                  <a:srgbClr val="FF0000"/>
                </a:solidFill>
              </a:rPr>
              <a:t>onvalue</a:t>
            </a:r>
            <a:r>
              <a:rPr lang="zh-CN" altLang="zh-CN" dirty="0"/>
              <a:t>或</a:t>
            </a:r>
            <a:r>
              <a:rPr lang="en-US" altLang="zh-CN" b="1" dirty="0" err="1">
                <a:solidFill>
                  <a:srgbClr val="FF0000"/>
                </a:solidFill>
              </a:rPr>
              <a:t>offvalue</a:t>
            </a:r>
            <a:r>
              <a:rPr lang="zh-CN" altLang="zh-CN" dirty="0"/>
              <a:t>值。</a:t>
            </a:r>
          </a:p>
          <a:p>
            <a:r>
              <a:rPr lang="zh-CN" altLang="zh-CN" dirty="0"/>
              <a:t>复选框实例通常还可分别利用</a:t>
            </a:r>
            <a:r>
              <a:rPr lang="en-US" altLang="zh-CN" dirty="0"/>
              <a:t>select()</a:t>
            </a:r>
            <a:r>
              <a:rPr lang="zh-CN" altLang="zh-CN" dirty="0"/>
              <a:t>、</a:t>
            </a:r>
            <a:r>
              <a:rPr lang="en-US" altLang="zh-CN" dirty="0"/>
              <a:t>deselect()</a:t>
            </a:r>
            <a:r>
              <a:rPr lang="zh-CN" altLang="zh-CN" dirty="0"/>
              <a:t>和</a:t>
            </a:r>
            <a:r>
              <a:rPr lang="en-US" altLang="zh-CN" dirty="0"/>
              <a:t>toggle()</a:t>
            </a:r>
            <a:r>
              <a:rPr lang="zh-CN" altLang="zh-CN" dirty="0"/>
              <a:t>方法对其进行选中、清除选中和反选操作</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28</a:t>
            </a:fld>
            <a:endParaRPr lang="zh-CN" altLang="en-US"/>
          </a:p>
        </p:txBody>
      </p:sp>
    </p:spTree>
    <p:extLst>
      <p:ext uri="{BB962C8B-B14F-4D97-AF65-F5344CB8AC3E}">
        <p14:creationId xmlns:p14="http://schemas.microsoft.com/office/powerpoint/2010/main" val="3396380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14-3】</a:t>
            </a:r>
            <a:r>
              <a:rPr lang="zh-CN" altLang="en-US" dirty="0" smtClean="0"/>
              <a:t>复选</a:t>
            </a:r>
            <a:r>
              <a:rPr lang="zh-CN" altLang="en-US" dirty="0"/>
              <a:t>示例</a:t>
            </a:r>
          </a:p>
        </p:txBody>
      </p:sp>
      <p:pic>
        <p:nvPicPr>
          <p:cNvPr id="7" name="内容占位符 6"/>
          <p:cNvPicPr>
            <a:picLocks noGrp="1" noChangeAspect="1"/>
          </p:cNvPicPr>
          <p:nvPr>
            <p:ph idx="1"/>
          </p:nvPr>
        </p:nvPicPr>
        <p:blipFill>
          <a:blip r:embed="rId2"/>
          <a:stretch>
            <a:fillRect/>
          </a:stretch>
        </p:blipFill>
        <p:spPr>
          <a:xfrm>
            <a:off x="942975" y="2181147"/>
            <a:ext cx="5005840" cy="2642637"/>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29</a:t>
            </a:fld>
            <a:endParaRPr lang="zh-CN" altLang="en-US"/>
          </a:p>
        </p:txBody>
      </p:sp>
      <p:pic>
        <p:nvPicPr>
          <p:cNvPr id="8" name="图片 7"/>
          <p:cNvPicPr>
            <a:picLocks noChangeAspect="1"/>
          </p:cNvPicPr>
          <p:nvPr/>
        </p:nvPicPr>
        <p:blipFill>
          <a:blip r:embed="rId3"/>
          <a:stretch>
            <a:fillRect/>
          </a:stretch>
        </p:blipFill>
        <p:spPr>
          <a:xfrm>
            <a:off x="7163958" y="1757975"/>
            <a:ext cx="4694667" cy="4004665"/>
          </a:xfrm>
          <a:prstGeom prst="rect">
            <a:avLst/>
          </a:prstGeom>
        </p:spPr>
      </p:pic>
      <p:pic>
        <p:nvPicPr>
          <p:cNvPr id="9" name="图片 8"/>
          <p:cNvPicPr>
            <a:picLocks noChangeAspect="1"/>
          </p:cNvPicPr>
          <p:nvPr/>
        </p:nvPicPr>
        <p:blipFill>
          <a:blip r:embed="rId4"/>
          <a:stretch>
            <a:fillRect/>
          </a:stretch>
        </p:blipFill>
        <p:spPr>
          <a:xfrm>
            <a:off x="5102416" y="3576402"/>
            <a:ext cx="1554761" cy="2632075"/>
          </a:xfrm>
          <a:prstGeom prst="rect">
            <a:avLst/>
          </a:prstGeom>
        </p:spPr>
      </p:pic>
    </p:spTree>
    <p:extLst>
      <p:ext uri="{BB962C8B-B14F-4D97-AF65-F5344CB8AC3E}">
        <p14:creationId xmlns:p14="http://schemas.microsoft.com/office/powerpoint/2010/main" val="649262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GUI</a:t>
            </a:r>
            <a:r>
              <a:rPr lang="zh-CN" altLang="en-US" dirty="0" smtClean="0"/>
              <a:t>界面</a:t>
            </a:r>
            <a:endParaRPr lang="zh-CN" altLang="en-US" dirty="0"/>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a:t>
            </a:fld>
            <a:endParaRPr lang="zh-CN" altLang="en-US"/>
          </a:p>
        </p:txBody>
      </p:sp>
      <p:sp>
        <p:nvSpPr>
          <p:cNvPr id="11" name="内容占位符 10"/>
          <p:cNvSpPr>
            <a:spLocks noGrp="1"/>
          </p:cNvSpPr>
          <p:nvPr>
            <p:ph idx="1"/>
          </p:nvPr>
        </p:nvSpPr>
        <p:spPr/>
        <p:txBody>
          <a:bodyPr/>
          <a:lstStyle/>
          <a:p>
            <a:endParaRPr lang="zh-CN" altLang="en-US" dirty="0"/>
          </a:p>
        </p:txBody>
      </p:sp>
      <p:pic>
        <p:nvPicPr>
          <p:cNvPr id="12"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916833"/>
            <a:ext cx="2736304" cy="30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438" y="1901042"/>
            <a:ext cx="2866730" cy="312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176" y="1901042"/>
            <a:ext cx="2759918" cy="304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2501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模式对话框</a:t>
            </a:r>
            <a:endParaRPr lang="zh-CN" altLang="en-US" dirty="0"/>
          </a:p>
        </p:txBody>
      </p:sp>
      <p:sp>
        <p:nvSpPr>
          <p:cNvPr id="3" name="内容占位符 2"/>
          <p:cNvSpPr>
            <a:spLocks noGrp="1"/>
          </p:cNvSpPr>
          <p:nvPr>
            <p:ph idx="1"/>
          </p:nvPr>
        </p:nvSpPr>
        <p:spPr/>
        <p:txBody>
          <a:bodyPr/>
          <a:lstStyle/>
          <a:p>
            <a:r>
              <a:rPr lang="zh-CN" altLang="zh-CN" dirty="0"/>
              <a:t>所谓模式（</a:t>
            </a:r>
            <a:r>
              <a:rPr lang="en-US" altLang="zh-CN" dirty="0"/>
              <a:t>Modal</a:t>
            </a:r>
            <a:r>
              <a:rPr lang="zh-CN" altLang="zh-CN" dirty="0"/>
              <a:t>）对话框，是相对于前面所介绍的非模式窗体而言的，所弹出的对话框必须应答，在关闭之前无法操作其后面的其他</a:t>
            </a:r>
            <a:r>
              <a:rPr lang="zh-CN" altLang="zh-CN" dirty="0" smtClean="0"/>
              <a:t>窗体</a:t>
            </a:r>
            <a:endParaRPr lang="en-US" altLang="zh-CN" dirty="0" smtClean="0"/>
          </a:p>
          <a:p>
            <a:r>
              <a:rPr lang="zh-CN" altLang="zh-CN" dirty="0" smtClean="0"/>
              <a:t>常见</a:t>
            </a:r>
            <a:r>
              <a:rPr lang="zh-CN" altLang="zh-CN" dirty="0"/>
              <a:t>的模式对话框有</a:t>
            </a:r>
            <a:r>
              <a:rPr lang="zh-CN" altLang="zh-CN" b="1" dirty="0">
                <a:solidFill>
                  <a:srgbClr val="FF0000"/>
                </a:solidFill>
              </a:rPr>
              <a:t>消息对话框</a:t>
            </a:r>
            <a:r>
              <a:rPr lang="zh-CN" altLang="zh-CN" dirty="0"/>
              <a:t>、</a:t>
            </a:r>
            <a:r>
              <a:rPr lang="zh-CN" altLang="zh-CN" b="1" dirty="0">
                <a:solidFill>
                  <a:srgbClr val="FF0000"/>
                </a:solidFill>
              </a:rPr>
              <a:t>输入对话框</a:t>
            </a:r>
            <a:r>
              <a:rPr lang="zh-CN" altLang="zh-CN" dirty="0"/>
              <a:t>、文件选择对话框、颜色选择对话框等</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30</a:t>
            </a:fld>
            <a:endParaRPr lang="zh-CN" altLang="en-US"/>
          </a:p>
        </p:txBody>
      </p:sp>
    </p:spTree>
    <p:extLst>
      <p:ext uri="{BB962C8B-B14F-4D97-AF65-F5344CB8AC3E}">
        <p14:creationId xmlns:p14="http://schemas.microsoft.com/office/powerpoint/2010/main" val="222568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消息对话框</a:t>
            </a:r>
            <a:endParaRPr lang="zh-CN" altLang="en-US" dirty="0"/>
          </a:p>
        </p:txBody>
      </p:sp>
      <p:sp>
        <p:nvSpPr>
          <p:cNvPr id="3" name="内容占位符 2"/>
          <p:cNvSpPr>
            <a:spLocks noGrp="1"/>
          </p:cNvSpPr>
          <p:nvPr>
            <p:ph idx="1"/>
          </p:nvPr>
        </p:nvSpPr>
        <p:spPr/>
        <p:txBody>
          <a:bodyPr/>
          <a:lstStyle/>
          <a:p>
            <a:r>
              <a:rPr lang="zh-CN" altLang="zh-CN" dirty="0"/>
              <a:t>引用</a:t>
            </a:r>
            <a:r>
              <a:rPr lang="en-US" altLang="zh-CN" dirty="0" err="1"/>
              <a:t>tkinter.messagebox</a:t>
            </a:r>
            <a:r>
              <a:rPr lang="zh-CN" altLang="zh-CN" dirty="0"/>
              <a:t>包，可使用表</a:t>
            </a:r>
            <a:r>
              <a:rPr lang="en-US" altLang="zh-CN" dirty="0"/>
              <a:t>8-8</a:t>
            </a:r>
            <a:r>
              <a:rPr lang="zh-CN" altLang="zh-CN" dirty="0"/>
              <a:t>中所列的消息对话框函数。执行这些函数，可弹出模式消息对话框，并根据用户的响应返回一个布尔型值。其通式为：</a:t>
            </a:r>
          </a:p>
          <a:p>
            <a:pPr marL="0" indent="0">
              <a:buNone/>
            </a:pPr>
            <a:endParaRPr lang="zh-CN" altLang="zh-CN" dirty="0"/>
          </a:p>
          <a:p>
            <a:pPr lvl="1"/>
            <a:r>
              <a:rPr lang="zh-CN" altLang="zh-CN" sz="2400" dirty="0"/>
              <a:t>消息对话框函数（</a:t>
            </a:r>
            <a:r>
              <a:rPr lang="en-US" altLang="zh-CN" sz="2400" dirty="0"/>
              <a:t>&lt;title=</a:t>
            </a:r>
            <a:r>
              <a:rPr lang="zh-CN" altLang="zh-CN" sz="2400" dirty="0"/>
              <a:t>标题文本</a:t>
            </a:r>
            <a:r>
              <a:rPr lang="en-US" altLang="zh-CN" sz="2400" dirty="0"/>
              <a:t>&gt;, &lt; message=</a:t>
            </a:r>
            <a:r>
              <a:rPr lang="zh-CN" altLang="zh-CN" sz="2400" dirty="0"/>
              <a:t>消息文本</a:t>
            </a:r>
            <a:r>
              <a:rPr lang="en-US" altLang="zh-CN" sz="2400" dirty="0"/>
              <a:t>&gt;, [</a:t>
            </a:r>
            <a:r>
              <a:rPr lang="zh-CN" altLang="zh-CN" sz="2400" dirty="0"/>
              <a:t>其他参数</a:t>
            </a:r>
            <a:r>
              <a:rPr lang="en-US" altLang="zh-CN" sz="2400" dirty="0"/>
              <a:t>]</a:t>
            </a:r>
            <a:r>
              <a:rPr lang="zh-CN" altLang="zh-CN" sz="2400"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31</a:t>
            </a:fld>
            <a:endParaRPr lang="zh-CN" altLang="en-US"/>
          </a:p>
        </p:txBody>
      </p:sp>
    </p:spTree>
    <p:extLst>
      <p:ext uri="{BB962C8B-B14F-4D97-AF65-F5344CB8AC3E}">
        <p14:creationId xmlns:p14="http://schemas.microsoft.com/office/powerpoint/2010/main" val="481262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14-4】</a:t>
            </a:r>
            <a:r>
              <a:rPr lang="zh-CN" altLang="en-US" dirty="0" smtClean="0"/>
              <a:t>消息对话框示例</a:t>
            </a:r>
            <a:endParaRPr lang="zh-CN" altLang="en-US" dirty="0"/>
          </a:p>
        </p:txBody>
      </p:sp>
      <p:pic>
        <p:nvPicPr>
          <p:cNvPr id="7" name="内容占位符 6"/>
          <p:cNvPicPr>
            <a:picLocks noGrp="1" noChangeAspect="1"/>
          </p:cNvPicPr>
          <p:nvPr>
            <p:ph idx="1"/>
          </p:nvPr>
        </p:nvPicPr>
        <p:blipFill>
          <a:blip r:embed="rId2"/>
          <a:stretch>
            <a:fillRect/>
          </a:stretch>
        </p:blipFill>
        <p:spPr>
          <a:xfrm>
            <a:off x="1021614" y="1444625"/>
            <a:ext cx="8205671"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32</a:t>
            </a:fld>
            <a:endParaRPr lang="zh-CN" altLang="en-US"/>
          </a:p>
        </p:txBody>
      </p:sp>
      <p:pic>
        <p:nvPicPr>
          <p:cNvPr id="8" name="图片 7"/>
          <p:cNvPicPr/>
          <p:nvPr/>
        </p:nvPicPr>
        <p:blipFill>
          <a:blip r:embed="rId3"/>
          <a:stretch>
            <a:fillRect/>
          </a:stretch>
        </p:blipFill>
        <p:spPr>
          <a:xfrm>
            <a:off x="8052542" y="3490466"/>
            <a:ext cx="3438525" cy="2419350"/>
          </a:xfrm>
          <a:prstGeom prst="rect">
            <a:avLst/>
          </a:prstGeom>
        </p:spPr>
      </p:pic>
    </p:spTree>
    <p:extLst>
      <p:ext uri="{BB962C8B-B14F-4D97-AF65-F5344CB8AC3E}">
        <p14:creationId xmlns:p14="http://schemas.microsoft.com/office/powerpoint/2010/main" val="3043408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14-5】</a:t>
            </a:r>
            <a:r>
              <a:rPr lang="zh-CN" altLang="en-US" dirty="0"/>
              <a:t>消息对话框示例</a:t>
            </a:r>
          </a:p>
        </p:txBody>
      </p:sp>
      <p:pic>
        <p:nvPicPr>
          <p:cNvPr id="7" name="内容占位符 6"/>
          <p:cNvPicPr>
            <a:picLocks noGrp="1" noChangeAspect="1"/>
          </p:cNvPicPr>
          <p:nvPr>
            <p:ph idx="1"/>
          </p:nvPr>
        </p:nvPicPr>
        <p:blipFill>
          <a:blip r:embed="rId2"/>
          <a:stretch>
            <a:fillRect/>
          </a:stretch>
        </p:blipFill>
        <p:spPr>
          <a:xfrm>
            <a:off x="938103" y="1394138"/>
            <a:ext cx="3100497"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33</a:t>
            </a:fld>
            <a:endParaRPr lang="zh-CN" altLang="en-US"/>
          </a:p>
        </p:txBody>
      </p:sp>
      <p:pic>
        <p:nvPicPr>
          <p:cNvPr id="8" name="图片 7"/>
          <p:cNvPicPr>
            <a:picLocks noChangeAspect="1"/>
          </p:cNvPicPr>
          <p:nvPr/>
        </p:nvPicPr>
        <p:blipFill>
          <a:blip r:embed="rId3"/>
          <a:stretch>
            <a:fillRect/>
          </a:stretch>
        </p:blipFill>
        <p:spPr>
          <a:xfrm>
            <a:off x="4184650" y="1483492"/>
            <a:ext cx="2923191" cy="4757921"/>
          </a:xfrm>
          <a:prstGeom prst="rect">
            <a:avLst/>
          </a:prstGeom>
        </p:spPr>
      </p:pic>
      <p:pic>
        <p:nvPicPr>
          <p:cNvPr id="9" name="图片 8"/>
          <p:cNvPicPr>
            <a:picLocks noChangeAspect="1"/>
          </p:cNvPicPr>
          <p:nvPr/>
        </p:nvPicPr>
        <p:blipFill>
          <a:blip r:embed="rId4"/>
          <a:stretch>
            <a:fillRect/>
          </a:stretch>
        </p:blipFill>
        <p:spPr>
          <a:xfrm>
            <a:off x="7870030" y="1551974"/>
            <a:ext cx="3343275" cy="2061175"/>
          </a:xfrm>
          <a:prstGeom prst="rect">
            <a:avLst/>
          </a:prstGeom>
        </p:spPr>
      </p:pic>
      <p:pic>
        <p:nvPicPr>
          <p:cNvPr id="10" name="图片 9"/>
          <p:cNvPicPr>
            <a:picLocks noChangeAspect="1"/>
          </p:cNvPicPr>
          <p:nvPr/>
        </p:nvPicPr>
        <p:blipFill>
          <a:blip r:embed="rId5"/>
          <a:stretch>
            <a:fillRect/>
          </a:stretch>
        </p:blipFill>
        <p:spPr>
          <a:xfrm>
            <a:off x="8610600" y="4000719"/>
            <a:ext cx="1951037" cy="2125757"/>
          </a:xfrm>
          <a:prstGeom prst="rect">
            <a:avLst/>
          </a:prstGeom>
        </p:spPr>
      </p:pic>
    </p:spTree>
    <p:extLst>
      <p:ext uri="{BB962C8B-B14F-4D97-AF65-F5344CB8AC3E}">
        <p14:creationId xmlns:p14="http://schemas.microsoft.com/office/powerpoint/2010/main" val="1992568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输入对话框</a:t>
            </a:r>
            <a:endParaRPr lang="zh-CN" altLang="en-US" dirty="0"/>
          </a:p>
        </p:txBody>
      </p:sp>
      <p:sp>
        <p:nvSpPr>
          <p:cNvPr id="3" name="内容占位符 2"/>
          <p:cNvSpPr>
            <a:spLocks noGrp="1"/>
          </p:cNvSpPr>
          <p:nvPr>
            <p:ph idx="1"/>
          </p:nvPr>
        </p:nvSpPr>
        <p:spPr/>
        <p:txBody>
          <a:bodyPr/>
          <a:lstStyle/>
          <a:p>
            <a:r>
              <a:rPr lang="zh-CN" altLang="zh-CN" dirty="0"/>
              <a:t>引用</a:t>
            </a:r>
            <a:r>
              <a:rPr lang="en-US" altLang="zh-CN" dirty="0" err="1"/>
              <a:t>tkinter.simpledialog</a:t>
            </a:r>
            <a:r>
              <a:rPr lang="zh-CN" altLang="zh-CN" dirty="0"/>
              <a:t>包，可弹出输入对话框，用以接收用户的简单</a:t>
            </a:r>
            <a:r>
              <a:rPr lang="zh-CN" altLang="zh-CN" dirty="0" smtClean="0"/>
              <a:t>输入</a:t>
            </a:r>
            <a:endParaRPr lang="zh-CN" altLang="zh-CN" dirty="0"/>
          </a:p>
          <a:p>
            <a:r>
              <a:rPr lang="zh-CN" altLang="zh-CN" dirty="0"/>
              <a:t>输入对话框通常有</a:t>
            </a:r>
            <a:r>
              <a:rPr lang="en-US" altLang="zh-CN" dirty="0" err="1"/>
              <a:t>askstring</a:t>
            </a:r>
            <a:r>
              <a:rPr lang="en-US" altLang="zh-CN" dirty="0"/>
              <a:t>()</a:t>
            </a:r>
            <a:r>
              <a:rPr lang="zh-CN" altLang="zh-CN" dirty="0"/>
              <a:t>、</a:t>
            </a:r>
            <a:r>
              <a:rPr lang="en-US" altLang="zh-CN" dirty="0" err="1"/>
              <a:t>askinteger</a:t>
            </a:r>
            <a:r>
              <a:rPr lang="en-US" altLang="zh-CN" dirty="0"/>
              <a:t>()</a:t>
            </a:r>
            <a:r>
              <a:rPr lang="zh-CN" altLang="zh-CN" dirty="0"/>
              <a:t>和</a:t>
            </a:r>
            <a:r>
              <a:rPr lang="en-US" altLang="zh-CN" dirty="0" err="1"/>
              <a:t>askfloat</a:t>
            </a:r>
            <a:r>
              <a:rPr lang="en-US" altLang="zh-CN" dirty="0"/>
              <a:t>()</a:t>
            </a:r>
            <a:r>
              <a:rPr lang="zh-CN" altLang="zh-CN" dirty="0"/>
              <a:t>三种函数，分别用于接收字符串、整数和浮点数类型的输入</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34</a:t>
            </a:fld>
            <a:endParaRPr lang="zh-CN" altLang="en-US"/>
          </a:p>
        </p:txBody>
      </p:sp>
    </p:spTree>
    <p:extLst>
      <p:ext uri="{BB962C8B-B14F-4D97-AF65-F5344CB8AC3E}">
        <p14:creationId xmlns:p14="http://schemas.microsoft.com/office/powerpoint/2010/main" val="2257916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14-6】</a:t>
            </a:r>
            <a:r>
              <a:rPr lang="zh-CN" altLang="zh-CN" dirty="0"/>
              <a:t>输入对话框</a:t>
            </a:r>
            <a:r>
              <a:rPr lang="zh-CN" altLang="en-US" dirty="0" smtClean="0"/>
              <a:t>示例</a:t>
            </a:r>
            <a:endParaRPr lang="zh-CN" altLang="en-US" dirty="0"/>
          </a:p>
        </p:txBody>
      </p:sp>
      <p:pic>
        <p:nvPicPr>
          <p:cNvPr id="7" name="内容占位符 6"/>
          <p:cNvPicPr>
            <a:picLocks noGrp="1" noChangeAspect="1"/>
          </p:cNvPicPr>
          <p:nvPr>
            <p:ph idx="1"/>
          </p:nvPr>
        </p:nvPicPr>
        <p:blipFill>
          <a:blip r:embed="rId2"/>
          <a:stretch>
            <a:fillRect/>
          </a:stretch>
        </p:blipFill>
        <p:spPr>
          <a:xfrm>
            <a:off x="998389" y="1444625"/>
            <a:ext cx="8379121"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35</a:t>
            </a:fld>
            <a:endParaRPr lang="zh-CN" altLang="en-US"/>
          </a:p>
        </p:txBody>
      </p:sp>
      <p:pic>
        <p:nvPicPr>
          <p:cNvPr id="8" name="图片 7"/>
          <p:cNvPicPr/>
          <p:nvPr/>
        </p:nvPicPr>
        <p:blipFill>
          <a:blip r:embed="rId3"/>
          <a:stretch>
            <a:fillRect/>
          </a:stretch>
        </p:blipFill>
        <p:spPr>
          <a:xfrm>
            <a:off x="8153400" y="1834922"/>
            <a:ext cx="3076575" cy="1800225"/>
          </a:xfrm>
          <a:prstGeom prst="rect">
            <a:avLst/>
          </a:prstGeom>
        </p:spPr>
      </p:pic>
    </p:spTree>
    <p:extLst>
      <p:ext uri="{BB962C8B-B14F-4D97-AF65-F5344CB8AC3E}">
        <p14:creationId xmlns:p14="http://schemas.microsoft.com/office/powerpoint/2010/main" val="4268420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事件响应</a:t>
            </a:r>
          </a:p>
        </p:txBody>
      </p:sp>
      <p:sp>
        <p:nvSpPr>
          <p:cNvPr id="3" name="内容占位符 2"/>
          <p:cNvSpPr>
            <a:spLocks noGrp="1"/>
          </p:cNvSpPr>
          <p:nvPr>
            <p:ph idx="1"/>
          </p:nvPr>
        </p:nvSpPr>
        <p:spPr/>
        <p:txBody>
          <a:bodyPr/>
          <a:lstStyle/>
          <a:p>
            <a:r>
              <a:rPr lang="zh-CN" altLang="en-US" dirty="0"/>
              <a:t>用</a:t>
            </a:r>
            <a:r>
              <a:rPr lang="en-US" altLang="zh-CN" dirty="0" err="1"/>
              <a:t>tkinter</a:t>
            </a:r>
            <a:r>
              <a:rPr lang="zh-CN" altLang="en-US" dirty="0"/>
              <a:t>可将用户事件与自定义函数绑定，用键盘或鼠标的动作事件来响应触发自定义函数的执行。其通式为：</a:t>
            </a:r>
          </a:p>
          <a:p>
            <a:pPr lvl="1"/>
            <a:r>
              <a:rPr lang="zh-CN" altLang="en-US" dirty="0"/>
              <a:t>控件实例</a:t>
            </a:r>
            <a:r>
              <a:rPr lang="en-US" altLang="zh-CN" dirty="0"/>
              <a:t>.bind</a:t>
            </a:r>
            <a:r>
              <a:rPr lang="zh-CN" altLang="en-US" dirty="0"/>
              <a:t>（</a:t>
            </a:r>
            <a:r>
              <a:rPr lang="en-US" altLang="zh-CN" dirty="0"/>
              <a:t>&lt;</a:t>
            </a:r>
            <a:r>
              <a:rPr lang="zh-CN" altLang="en-US" dirty="0"/>
              <a:t>事件代码</a:t>
            </a:r>
            <a:r>
              <a:rPr lang="en-US" altLang="zh-CN" dirty="0"/>
              <a:t>&gt;</a:t>
            </a:r>
            <a:r>
              <a:rPr lang="zh-CN" altLang="en-US" dirty="0"/>
              <a:t>，</a:t>
            </a:r>
            <a:r>
              <a:rPr lang="en-US" altLang="zh-CN" dirty="0"/>
              <a:t>&lt;</a:t>
            </a:r>
            <a:r>
              <a:rPr lang="zh-CN" altLang="en-US" dirty="0"/>
              <a:t>函数名</a:t>
            </a:r>
            <a:r>
              <a:rPr lang="en-US" altLang="zh-CN" dirty="0"/>
              <a:t>&gt;</a:t>
            </a:r>
            <a:r>
              <a:rPr lang="zh-CN" altLang="en-US" dirty="0"/>
              <a:t>）</a:t>
            </a:r>
          </a:p>
          <a:p>
            <a:pPr lvl="1"/>
            <a:r>
              <a:rPr lang="zh-CN" altLang="en-US" dirty="0"/>
              <a:t>其中，事件代码通常以半角小于号“</a:t>
            </a:r>
            <a:r>
              <a:rPr lang="en-US" altLang="zh-CN" dirty="0"/>
              <a:t>&lt;”</a:t>
            </a:r>
            <a:r>
              <a:rPr lang="zh-CN" altLang="en-US" dirty="0"/>
              <a:t>和大于号“</a:t>
            </a:r>
            <a:r>
              <a:rPr lang="en-US" altLang="zh-CN" dirty="0"/>
              <a:t>&gt;”</a:t>
            </a:r>
            <a:r>
              <a:rPr lang="zh-CN" altLang="en-US" dirty="0"/>
              <a:t>界定，包括事件和按键等</a:t>
            </a:r>
            <a:r>
              <a:rPr lang="en-US" altLang="zh-CN" dirty="0"/>
              <a:t>2~3</a:t>
            </a:r>
            <a:r>
              <a:rPr lang="zh-CN" altLang="en-US" dirty="0"/>
              <a:t>个部分，它们之间用减号</a:t>
            </a:r>
            <a:r>
              <a:rPr lang="zh-CN" altLang="en-US" dirty="0" smtClean="0"/>
              <a:t>分隔</a:t>
            </a:r>
            <a:endParaRPr lang="zh-CN" altLang="en-US"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36</a:t>
            </a:fld>
            <a:endParaRPr lang="zh-CN" altLang="en-US"/>
          </a:p>
        </p:txBody>
      </p:sp>
    </p:spTree>
    <p:extLst>
      <p:ext uri="{BB962C8B-B14F-4D97-AF65-F5344CB8AC3E}">
        <p14:creationId xmlns:p14="http://schemas.microsoft.com/office/powerpoint/2010/main" val="1055378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37</a:t>
            </a:fld>
            <a:endParaRPr lang="zh-CN" altLang="en-US"/>
          </a:p>
        </p:txBody>
      </p:sp>
      <p:pic>
        <p:nvPicPr>
          <p:cNvPr id="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670175" y="187324"/>
            <a:ext cx="6860242"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28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利用鼠标或键盘的响应值</a:t>
            </a:r>
            <a:endParaRPr lang="zh-CN" altLang="en-US" dirty="0"/>
          </a:p>
        </p:txBody>
      </p:sp>
      <p:sp>
        <p:nvSpPr>
          <p:cNvPr id="6" name="内容占位符 5"/>
          <p:cNvSpPr>
            <a:spLocks noGrp="1"/>
          </p:cNvSpPr>
          <p:nvPr>
            <p:ph idx="1"/>
          </p:nvPr>
        </p:nvSpPr>
        <p:spPr/>
        <p:txBody>
          <a:bodyPr>
            <a:normAutofit/>
          </a:bodyPr>
          <a:lstStyle/>
          <a:p>
            <a:r>
              <a:rPr lang="zh-CN" altLang="zh-CN" sz="2800" dirty="0"/>
              <a:t>将控件实例绑定到键盘事件和部分光标位置不落在具体控件实例上的鼠标事件时，还需要设置该实例执行</a:t>
            </a:r>
            <a:r>
              <a:rPr lang="en-US" altLang="zh-CN" sz="2800" dirty="0" err="1"/>
              <a:t>focus_set</a:t>
            </a:r>
            <a:r>
              <a:rPr lang="en-US" altLang="zh-CN" sz="2800" dirty="0"/>
              <a:t>()</a:t>
            </a:r>
            <a:r>
              <a:rPr lang="zh-CN" altLang="zh-CN" sz="2800" dirty="0"/>
              <a:t>方法获得焦点，才能对事件持续响应。例如</a:t>
            </a:r>
            <a:r>
              <a:rPr lang="en-US" altLang="zh-CN" sz="2800" dirty="0"/>
              <a:t>frame. </a:t>
            </a:r>
            <a:r>
              <a:rPr lang="en-US" altLang="zh-CN" sz="2800" dirty="0" err="1"/>
              <a:t>focus_set</a:t>
            </a:r>
            <a:r>
              <a:rPr lang="en-US" altLang="zh-CN" sz="2800" dirty="0"/>
              <a:t>()</a:t>
            </a:r>
            <a:r>
              <a:rPr lang="zh-CN" altLang="zh-CN" sz="2800" dirty="0"/>
              <a:t>。</a:t>
            </a:r>
          </a:p>
          <a:p>
            <a:r>
              <a:rPr lang="zh-CN" altLang="zh-CN" sz="2800" b="1" dirty="0">
                <a:solidFill>
                  <a:srgbClr val="FF0000"/>
                </a:solidFill>
              </a:rPr>
              <a:t>所调用的自定义函数若需要利用鼠标或键盘的响应值</a:t>
            </a:r>
            <a:r>
              <a:rPr lang="zh-CN" altLang="zh-CN" sz="2800" dirty="0"/>
              <a:t>，可将</a:t>
            </a:r>
            <a:r>
              <a:rPr lang="en-US" altLang="zh-CN" sz="2800" dirty="0"/>
              <a:t>event</a:t>
            </a:r>
            <a:r>
              <a:rPr lang="zh-CN" altLang="zh-CN" sz="2800" dirty="0"/>
              <a:t>作为参数，通过</a:t>
            </a:r>
            <a:r>
              <a:rPr lang="en-US" altLang="zh-CN" sz="2800" dirty="0"/>
              <a:t>event</a:t>
            </a:r>
            <a:r>
              <a:rPr lang="zh-CN" altLang="zh-CN" sz="2800" dirty="0"/>
              <a:t>的属性获取</a:t>
            </a:r>
            <a:endParaRPr lang="zh-CN" altLang="en-US" sz="2800" dirty="0"/>
          </a:p>
        </p:txBody>
      </p:sp>
      <p:sp>
        <p:nvSpPr>
          <p:cNvPr id="2" name="日期占位符 1"/>
          <p:cNvSpPr>
            <a:spLocks noGrp="1"/>
          </p:cNvSpPr>
          <p:nvPr>
            <p:ph type="dt" sz="half" idx="10"/>
          </p:nvPr>
        </p:nvSpPr>
        <p:spPr/>
        <p:txBody>
          <a:bodyPr/>
          <a:lstStyle/>
          <a:p>
            <a:fld id="{EBFE2506-F0BB-4586-90ED-E05A37EA3BF8}" type="datetime1">
              <a:rPr lang="zh-CN" altLang="en-US" smtClean="0"/>
              <a:t>2022/3/6</a:t>
            </a:fld>
            <a:endParaRPr lang="zh-CN" altLang="en-US"/>
          </a:p>
        </p:txBody>
      </p:sp>
      <p:sp>
        <p:nvSpPr>
          <p:cNvPr id="3" name="页脚占位符 2"/>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4" name="灯片编号占位符 3"/>
          <p:cNvSpPr>
            <a:spLocks noGrp="1"/>
          </p:cNvSpPr>
          <p:nvPr>
            <p:ph type="sldNum" sz="quarter" idx="12"/>
          </p:nvPr>
        </p:nvSpPr>
        <p:spPr/>
        <p:txBody>
          <a:bodyPr/>
          <a:lstStyle/>
          <a:p>
            <a:fld id="{9D762033-42AB-40B5-815B-95A960AA49EA}" type="slidenum">
              <a:rPr lang="zh-CN" altLang="en-US" smtClean="0"/>
              <a:t>38</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860800"/>
            <a:ext cx="70866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52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14-7】</a:t>
            </a:r>
            <a:r>
              <a:rPr lang="zh-CN" altLang="en-US" dirty="0"/>
              <a:t>事件响应示例</a:t>
            </a:r>
          </a:p>
        </p:txBody>
      </p:sp>
      <p:pic>
        <p:nvPicPr>
          <p:cNvPr id="7" name="内容占位符 6"/>
          <p:cNvPicPr>
            <a:picLocks noGrp="1" noChangeAspect="1"/>
          </p:cNvPicPr>
          <p:nvPr>
            <p:ph idx="1"/>
          </p:nvPr>
        </p:nvPicPr>
        <p:blipFill>
          <a:blip r:embed="rId2"/>
          <a:stretch>
            <a:fillRect/>
          </a:stretch>
        </p:blipFill>
        <p:spPr>
          <a:xfrm>
            <a:off x="1507963" y="1495425"/>
            <a:ext cx="3219774"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39</a:t>
            </a:fld>
            <a:endParaRPr lang="zh-CN" altLang="en-US"/>
          </a:p>
        </p:txBody>
      </p:sp>
      <p:pic>
        <p:nvPicPr>
          <p:cNvPr id="8" name="图片 7"/>
          <p:cNvPicPr>
            <a:picLocks noChangeAspect="1"/>
          </p:cNvPicPr>
          <p:nvPr/>
        </p:nvPicPr>
        <p:blipFill>
          <a:blip r:embed="rId3"/>
          <a:stretch>
            <a:fillRect/>
          </a:stretch>
        </p:blipFill>
        <p:spPr>
          <a:xfrm>
            <a:off x="6222999" y="2406826"/>
            <a:ext cx="2136775" cy="2500135"/>
          </a:xfrm>
          <a:prstGeom prst="rect">
            <a:avLst/>
          </a:prstGeom>
        </p:spPr>
      </p:pic>
    </p:spTree>
    <p:extLst>
      <p:ext uri="{BB962C8B-B14F-4D97-AF65-F5344CB8AC3E}">
        <p14:creationId xmlns:p14="http://schemas.microsoft.com/office/powerpoint/2010/main" val="273380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设计好比画图</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48409" y="1444496"/>
            <a:ext cx="5495181" cy="4608861"/>
          </a:xfrm>
          <a:prstGeom prst="rect">
            <a:avLst/>
          </a:prstGeom>
        </p:spPr>
      </p:pic>
    </p:spTree>
    <p:extLst>
      <p:ext uri="{BB962C8B-B14F-4D97-AF65-F5344CB8AC3E}">
        <p14:creationId xmlns:p14="http://schemas.microsoft.com/office/powerpoint/2010/main" val="2133245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14-8】</a:t>
            </a:r>
            <a:r>
              <a:rPr lang="zh-CN" altLang="en-US" dirty="0" smtClean="0"/>
              <a:t>事件响应示例</a:t>
            </a:r>
            <a:r>
              <a:rPr lang="en-US" altLang="zh-CN" dirty="0" smtClean="0"/>
              <a:t>2</a:t>
            </a:r>
            <a:endParaRPr lang="zh-CN" altLang="en-US" dirty="0"/>
          </a:p>
        </p:txBody>
      </p:sp>
      <p:pic>
        <p:nvPicPr>
          <p:cNvPr id="7" name="内容占位符 6"/>
          <p:cNvPicPr>
            <a:picLocks noGrp="1" noChangeAspect="1"/>
          </p:cNvPicPr>
          <p:nvPr>
            <p:ph idx="1"/>
          </p:nvPr>
        </p:nvPicPr>
        <p:blipFill>
          <a:blip r:embed="rId2"/>
          <a:stretch>
            <a:fillRect/>
          </a:stretch>
        </p:blipFill>
        <p:spPr>
          <a:xfrm>
            <a:off x="1277437" y="1394138"/>
            <a:ext cx="5433425"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40</a:t>
            </a:fld>
            <a:endParaRPr lang="zh-CN" altLang="en-US"/>
          </a:p>
        </p:txBody>
      </p:sp>
      <p:pic>
        <p:nvPicPr>
          <p:cNvPr id="8" name="图片 7"/>
          <p:cNvPicPr/>
          <p:nvPr/>
        </p:nvPicPr>
        <p:blipFill>
          <a:blip r:embed="rId3"/>
          <a:stretch>
            <a:fillRect/>
          </a:stretch>
        </p:blipFill>
        <p:spPr>
          <a:xfrm>
            <a:off x="8448650" y="2622070"/>
            <a:ext cx="2047875" cy="2276475"/>
          </a:xfrm>
          <a:prstGeom prst="rect">
            <a:avLst/>
          </a:prstGeom>
        </p:spPr>
      </p:pic>
    </p:spTree>
    <p:extLst>
      <p:ext uri="{BB962C8B-B14F-4D97-AF65-F5344CB8AC3E}">
        <p14:creationId xmlns:p14="http://schemas.microsoft.com/office/powerpoint/2010/main" val="784838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0</a:t>
            </a:r>
            <a:endParaRPr lang="zh-CN" altLang="en-US" dirty="0"/>
          </a:p>
        </p:txBody>
      </p:sp>
      <p:sp>
        <p:nvSpPr>
          <p:cNvPr id="3" name="内容占位符 2"/>
          <p:cNvSpPr>
            <a:spLocks noGrp="1"/>
          </p:cNvSpPr>
          <p:nvPr>
            <p:ph idx="1"/>
          </p:nvPr>
        </p:nvSpPr>
        <p:spPr/>
        <p:txBody>
          <a:bodyPr/>
          <a:lstStyle/>
          <a:p>
            <a:r>
              <a:rPr lang="zh-CN" altLang="en-US" dirty="0"/>
              <a:t>提交本周的所有例子</a:t>
            </a:r>
            <a:r>
              <a:rPr lang="zh-CN" altLang="en-US" dirty="0" smtClean="0"/>
              <a:t>（</a:t>
            </a:r>
            <a:r>
              <a:rPr lang="en-US" altLang="zh-CN" dirty="0" smtClean="0"/>
              <a:t>8</a:t>
            </a:r>
            <a:r>
              <a:rPr lang="zh-CN" altLang="en-US" dirty="0" smtClean="0"/>
              <a:t>个</a:t>
            </a:r>
            <a:r>
              <a:rPr lang="zh-CN" altLang="en-US" dirty="0"/>
              <a:t>）</a:t>
            </a:r>
            <a:endParaRPr lang="en-US" altLang="zh-CN" dirty="0"/>
          </a:p>
          <a:p>
            <a:r>
              <a:rPr lang="zh-CN" altLang="en-US" dirty="0"/>
              <a:t>以“学号</a:t>
            </a:r>
            <a:r>
              <a:rPr lang="en-US" altLang="zh-CN" dirty="0"/>
              <a:t>_</a:t>
            </a:r>
            <a:r>
              <a:rPr lang="zh-CN" altLang="en-US" dirty="0"/>
              <a:t>例</a:t>
            </a:r>
            <a:r>
              <a:rPr lang="en-US" altLang="zh-CN" dirty="0"/>
              <a:t>_</a:t>
            </a:r>
            <a:r>
              <a:rPr lang="zh-CN" altLang="en-US" dirty="0"/>
              <a:t>数字</a:t>
            </a:r>
            <a:r>
              <a:rPr lang="en-US" altLang="zh-CN" dirty="0"/>
              <a:t>_</a:t>
            </a:r>
            <a:r>
              <a:rPr lang="zh-CN" altLang="en-US" dirty="0"/>
              <a:t>数字</a:t>
            </a:r>
            <a:r>
              <a:rPr lang="en-US" altLang="zh-CN" dirty="0"/>
              <a:t>.</a:t>
            </a:r>
            <a:r>
              <a:rPr lang="en-US" altLang="zh-CN" dirty="0" err="1"/>
              <a:t>py</a:t>
            </a:r>
            <a:r>
              <a:rPr lang="en-US" altLang="zh-CN" dirty="0"/>
              <a:t>”</a:t>
            </a:r>
            <a:r>
              <a:rPr lang="zh-CN" altLang="en-US" dirty="0"/>
              <a:t>命名</a:t>
            </a:r>
            <a:endParaRPr lang="en-US" altLang="zh-CN" dirty="0"/>
          </a:p>
          <a:p>
            <a:r>
              <a:rPr lang="zh-CN" altLang="en-US" dirty="0"/>
              <a:t>如“</a:t>
            </a:r>
            <a:r>
              <a:rPr lang="en-US" altLang="zh-CN" dirty="0"/>
              <a:t>171100000_</a:t>
            </a:r>
            <a:r>
              <a:rPr lang="zh-CN" altLang="en-US" dirty="0"/>
              <a:t>例</a:t>
            </a:r>
            <a:r>
              <a:rPr lang="en-US" altLang="zh-CN" dirty="0" smtClean="0"/>
              <a:t>_14_2.py</a:t>
            </a:r>
            <a:r>
              <a:rPr lang="zh-CN" altLang="en-US"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41</a:t>
            </a:fld>
            <a:endParaRPr lang="zh-CN" altLang="en-US"/>
          </a:p>
        </p:txBody>
      </p:sp>
    </p:spTree>
    <p:extLst>
      <p:ext uri="{BB962C8B-B14F-4D97-AF65-F5344CB8AC3E}">
        <p14:creationId xmlns:p14="http://schemas.microsoft.com/office/powerpoint/2010/main" val="1816983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1</a:t>
            </a:r>
            <a:r>
              <a:rPr lang="zh-CN" altLang="en-US" dirty="0" smtClean="0"/>
              <a:t>：</a:t>
            </a:r>
            <a:r>
              <a:rPr lang="zh-CN" altLang="en-US" dirty="0"/>
              <a:t>收银台</a:t>
            </a:r>
          </a:p>
        </p:txBody>
      </p:sp>
      <p:sp>
        <p:nvSpPr>
          <p:cNvPr id="3" name="内容占位符 2"/>
          <p:cNvSpPr>
            <a:spLocks noGrp="1"/>
          </p:cNvSpPr>
          <p:nvPr>
            <p:ph idx="1"/>
          </p:nvPr>
        </p:nvSpPr>
        <p:spPr/>
        <p:txBody>
          <a:bodyPr/>
          <a:lstStyle/>
          <a:p>
            <a:endParaRPr lang="zh-CN" altLang="en-US" dirty="0"/>
          </a:p>
        </p:txBody>
      </p:sp>
      <p:pic>
        <p:nvPicPr>
          <p:cNvPr id="205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916833"/>
            <a:ext cx="2736304" cy="30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438" y="1901042"/>
            <a:ext cx="2866730" cy="312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176" y="1901042"/>
            <a:ext cx="2759918" cy="304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300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2</a:t>
            </a:r>
            <a:r>
              <a:rPr lang="zh-CN" altLang="en-US" dirty="0" smtClean="0"/>
              <a:t>：会员收银台</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右键点击“</a:t>
            </a:r>
            <a:r>
              <a:rPr lang="en-US" altLang="zh-CN" dirty="0" smtClean="0"/>
              <a:t>OK</a:t>
            </a:r>
            <a:r>
              <a:rPr lang="zh-CN" altLang="en-US" dirty="0" smtClean="0"/>
              <a:t>”按钮，弹出会员付款界面，输入会员码</a:t>
            </a:r>
            <a:endParaRPr lang="en-US" altLang="zh-CN" dirty="0" smtClean="0"/>
          </a:p>
          <a:p>
            <a:pPr lvl="1"/>
            <a:r>
              <a:rPr lang="en-US" altLang="zh-CN" dirty="0" smtClean="0"/>
              <a:t>1.1 </a:t>
            </a:r>
            <a:r>
              <a:rPr lang="zh-CN" altLang="en-US" dirty="0" smtClean="0"/>
              <a:t>如果会员码正确，最后金额打</a:t>
            </a:r>
            <a:r>
              <a:rPr lang="en-US" altLang="zh-CN" dirty="0" smtClean="0"/>
              <a:t>8</a:t>
            </a:r>
            <a:r>
              <a:rPr lang="zh-CN" altLang="en-US" dirty="0" smtClean="0"/>
              <a:t>折</a:t>
            </a:r>
            <a:endParaRPr lang="en-US" altLang="zh-CN" dirty="0" smtClean="0"/>
          </a:p>
          <a:p>
            <a:pPr lvl="1"/>
            <a:r>
              <a:rPr lang="en-US" altLang="zh-CN" dirty="0" smtClean="0"/>
              <a:t>1.2 </a:t>
            </a:r>
            <a:r>
              <a:rPr lang="zh-CN" altLang="en-US" dirty="0" smtClean="0"/>
              <a:t>如果会员码不正确，原价输出</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43</a:t>
            </a:fld>
            <a:endParaRPr lang="zh-CN" altLang="en-US"/>
          </a:p>
        </p:txBody>
      </p:sp>
      <p:pic>
        <p:nvPicPr>
          <p:cNvPr id="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94" y="3053990"/>
            <a:ext cx="2736304" cy="30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865" y="3031770"/>
            <a:ext cx="2866730" cy="312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4"/>
          <a:stretch>
            <a:fillRect/>
          </a:stretch>
        </p:blipFill>
        <p:spPr>
          <a:xfrm>
            <a:off x="3488981" y="3095701"/>
            <a:ext cx="2099019" cy="2995112"/>
          </a:xfrm>
          <a:prstGeom prst="rect">
            <a:avLst/>
          </a:prstGeom>
        </p:spPr>
      </p:pic>
      <p:pic>
        <p:nvPicPr>
          <p:cNvPr id="11" name="图片 10"/>
          <p:cNvPicPr>
            <a:picLocks noChangeAspect="1"/>
          </p:cNvPicPr>
          <p:nvPr/>
        </p:nvPicPr>
        <p:blipFill>
          <a:blip r:embed="rId5"/>
          <a:stretch>
            <a:fillRect/>
          </a:stretch>
        </p:blipFill>
        <p:spPr>
          <a:xfrm>
            <a:off x="9046460" y="3031770"/>
            <a:ext cx="2227601" cy="3213100"/>
          </a:xfrm>
          <a:prstGeom prst="rect">
            <a:avLst/>
          </a:prstGeom>
        </p:spPr>
      </p:pic>
    </p:spTree>
    <p:extLst>
      <p:ext uri="{BB962C8B-B14F-4D97-AF65-F5344CB8AC3E}">
        <p14:creationId xmlns:p14="http://schemas.microsoft.com/office/powerpoint/2010/main" val="84352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图形化编程的基本步骤</a:t>
            </a:r>
            <a:endParaRPr lang="zh-CN" altLang="en-US" dirty="0"/>
          </a:p>
        </p:txBody>
      </p:sp>
      <p:sp>
        <p:nvSpPr>
          <p:cNvPr id="3" name="内容占位符 2"/>
          <p:cNvSpPr>
            <a:spLocks noGrp="1"/>
          </p:cNvSpPr>
          <p:nvPr>
            <p:ph idx="1"/>
          </p:nvPr>
        </p:nvSpPr>
        <p:spPr/>
        <p:txBody>
          <a:bodyPr/>
          <a:lstStyle/>
          <a:p>
            <a:pPr marL="0" indent="0">
              <a:buNone/>
            </a:pPr>
            <a:r>
              <a:rPr lang="zh-CN" altLang="zh-CN" dirty="0"/>
              <a:t>图形化编程的基本步骤通常包括：</a:t>
            </a:r>
          </a:p>
          <a:p>
            <a:pPr lvl="0"/>
            <a:r>
              <a:rPr lang="zh-CN" altLang="zh-CN" dirty="0"/>
              <a:t>导入</a:t>
            </a:r>
            <a:r>
              <a:rPr lang="en-US" altLang="zh-CN" dirty="0" err="1"/>
              <a:t>tkinter</a:t>
            </a:r>
            <a:r>
              <a:rPr lang="zh-CN" altLang="zh-CN" dirty="0"/>
              <a:t>模块；</a:t>
            </a:r>
          </a:p>
          <a:p>
            <a:pPr lvl="0"/>
            <a:r>
              <a:rPr lang="zh-CN" altLang="zh-CN" dirty="0"/>
              <a:t>创建</a:t>
            </a:r>
            <a:r>
              <a:rPr lang="en-US" altLang="zh-CN" dirty="0"/>
              <a:t>GUI</a:t>
            </a:r>
            <a:r>
              <a:rPr lang="zh-CN" altLang="zh-CN" dirty="0"/>
              <a:t>主窗体；</a:t>
            </a:r>
          </a:p>
          <a:p>
            <a:pPr lvl="0"/>
            <a:r>
              <a:rPr lang="zh-CN" altLang="zh-CN" dirty="0"/>
              <a:t>添加人机交互控件并编写相应的函数；</a:t>
            </a:r>
          </a:p>
          <a:p>
            <a:pPr lvl="0"/>
            <a:r>
              <a:rPr lang="zh-CN" altLang="zh-CN" dirty="0"/>
              <a:t>在主事件循环中等待用户触发事件响应。</a:t>
            </a:r>
          </a:p>
          <a:p>
            <a:endParaRPr lang="zh-CN" altLang="en-US" dirty="0"/>
          </a:p>
        </p:txBody>
      </p:sp>
    </p:spTree>
    <p:extLst>
      <p:ext uri="{BB962C8B-B14F-4D97-AF65-F5344CB8AC3E}">
        <p14:creationId xmlns:p14="http://schemas.microsoft.com/office/powerpoint/2010/main" val="2595201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根窗体</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6</a:t>
            </a:fld>
            <a:endParaRPr lang="zh-CN" altLang="en-US"/>
          </a:p>
        </p:txBody>
      </p:sp>
      <p:pic>
        <p:nvPicPr>
          <p:cNvPr id="7" name="图片 6"/>
          <p:cNvPicPr>
            <a:picLocks noChangeAspect="1"/>
          </p:cNvPicPr>
          <p:nvPr/>
        </p:nvPicPr>
        <p:blipFill>
          <a:blip r:embed="rId2"/>
          <a:stretch>
            <a:fillRect/>
          </a:stretch>
        </p:blipFill>
        <p:spPr>
          <a:xfrm>
            <a:off x="933450" y="1444496"/>
            <a:ext cx="9486900" cy="2457450"/>
          </a:xfrm>
          <a:prstGeom prst="rect">
            <a:avLst/>
          </a:prstGeom>
        </p:spPr>
      </p:pic>
      <p:pic>
        <p:nvPicPr>
          <p:cNvPr id="8" name="图片 7"/>
          <p:cNvPicPr/>
          <p:nvPr/>
        </p:nvPicPr>
        <p:blipFill>
          <a:blip r:embed="rId3"/>
          <a:stretch>
            <a:fillRect/>
          </a:stretch>
        </p:blipFill>
        <p:spPr>
          <a:xfrm>
            <a:off x="8153400" y="3618707"/>
            <a:ext cx="3200400" cy="2647950"/>
          </a:xfrm>
          <a:prstGeom prst="rect">
            <a:avLst/>
          </a:prstGeom>
        </p:spPr>
      </p:pic>
    </p:spTree>
    <p:extLst>
      <p:ext uri="{BB962C8B-B14F-4D97-AF65-F5344CB8AC3E}">
        <p14:creationId xmlns:p14="http://schemas.microsoft.com/office/powerpoint/2010/main" val="1580614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tkinter</a:t>
            </a:r>
            <a:r>
              <a:rPr lang="zh-CN" altLang="en-US" dirty="0"/>
              <a:t>常用</a:t>
            </a:r>
            <a:r>
              <a:rPr lang="zh-CN" altLang="en-US" dirty="0" smtClean="0"/>
              <a:t>控件</a:t>
            </a:r>
            <a:endParaRPr lang="zh-CN" altLang="en-US" dirty="0"/>
          </a:p>
        </p:txBody>
      </p:sp>
      <p:sp>
        <p:nvSpPr>
          <p:cNvPr id="3" name="内容占位符 2"/>
          <p:cNvSpPr>
            <a:spLocks noGrp="1"/>
          </p:cNvSpPr>
          <p:nvPr>
            <p:ph idx="1"/>
          </p:nvPr>
        </p:nvSpPr>
        <p:spPr/>
        <p:txBody>
          <a:bodyPr/>
          <a:lstStyle/>
          <a:p>
            <a:pPr>
              <a:defRPr/>
            </a:pPr>
            <a:r>
              <a:rPr lang="en-US" altLang="zh-CN" dirty="0" smtClean="0"/>
              <a:t>Button</a:t>
            </a:r>
            <a:r>
              <a:rPr lang="zh-CN" altLang="en-US" dirty="0" smtClean="0"/>
              <a:t>按钮</a:t>
            </a:r>
            <a:endParaRPr lang="en-US" altLang="zh-CN" dirty="0"/>
          </a:p>
          <a:p>
            <a:pPr>
              <a:defRPr/>
            </a:pPr>
            <a:r>
              <a:rPr lang="en-US" altLang="zh-CN" dirty="0"/>
              <a:t>Entry</a:t>
            </a:r>
            <a:r>
              <a:rPr lang="zh-CN" altLang="en-US" dirty="0"/>
              <a:t>输入框</a:t>
            </a:r>
            <a:endParaRPr lang="en-US" altLang="zh-CN" dirty="0"/>
          </a:p>
          <a:p>
            <a:pPr>
              <a:defRPr/>
            </a:pPr>
            <a:r>
              <a:rPr lang="en-US" altLang="zh-CN" dirty="0"/>
              <a:t>Label</a:t>
            </a:r>
            <a:r>
              <a:rPr lang="zh-CN" altLang="en-US" dirty="0"/>
              <a:t>标签</a:t>
            </a:r>
            <a:endParaRPr lang="en-US" altLang="zh-CN" dirty="0"/>
          </a:p>
          <a:p>
            <a:pPr>
              <a:defRPr/>
            </a:pPr>
            <a:r>
              <a:rPr lang="en-US" altLang="zh-CN" dirty="0" err="1"/>
              <a:t>Listbox</a:t>
            </a:r>
            <a:r>
              <a:rPr lang="zh-CN" altLang="en-US" dirty="0"/>
              <a:t>列表框</a:t>
            </a:r>
            <a:endParaRPr lang="en-US" altLang="zh-CN" dirty="0"/>
          </a:p>
          <a:p>
            <a:pPr>
              <a:defRPr/>
            </a:pPr>
            <a:r>
              <a:rPr lang="en-US" altLang="zh-CN" dirty="0" err="1"/>
              <a:t>Radiobutton</a:t>
            </a:r>
            <a:r>
              <a:rPr lang="zh-CN" altLang="en-US" dirty="0"/>
              <a:t>单选框</a:t>
            </a:r>
            <a:endParaRPr lang="en-US" altLang="zh-CN" dirty="0"/>
          </a:p>
          <a:p>
            <a:pPr>
              <a:defRPr/>
            </a:pPr>
            <a:r>
              <a:rPr lang="en-US" altLang="zh-CN" dirty="0" err="1"/>
              <a:t>Checkbutton</a:t>
            </a:r>
            <a:r>
              <a:rPr lang="zh-CN" altLang="en-US" dirty="0"/>
              <a:t>复选框</a:t>
            </a:r>
            <a:endParaRPr lang="en-US" altLang="zh-CN" dirty="0"/>
          </a:p>
          <a:p>
            <a:pPr>
              <a:defRPr/>
            </a:pPr>
            <a:r>
              <a:rPr lang="en-US" altLang="zh-CN" dirty="0"/>
              <a:t>Text</a:t>
            </a:r>
            <a:r>
              <a:rPr lang="zh-CN" altLang="en-US" dirty="0"/>
              <a:t>文本框</a:t>
            </a:r>
            <a:endParaRPr lang="en-US" altLang="zh-CN" dirty="0"/>
          </a:p>
          <a:p>
            <a:pPr>
              <a:defRPr/>
            </a:pPr>
            <a:r>
              <a:rPr lang="en-US" altLang="zh-CN" dirty="0"/>
              <a:t>Menu</a:t>
            </a:r>
            <a:r>
              <a:rPr lang="zh-CN" altLang="en-US" dirty="0"/>
              <a:t>菜单</a:t>
            </a:r>
            <a:endParaRPr lang="en-US" altLang="zh-CN"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7</a:t>
            </a:fld>
            <a:endParaRPr lang="zh-CN" altLang="en-US"/>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36776"/>
            <a:ext cx="47244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960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控件</a:t>
            </a:r>
            <a:r>
              <a:rPr lang="zh-CN" altLang="en-US" dirty="0"/>
              <a:t>的共同</a:t>
            </a:r>
            <a:r>
              <a:rPr lang="zh-CN" altLang="en-US" dirty="0" smtClean="0"/>
              <a:t>属性</a:t>
            </a:r>
            <a:endParaRPr lang="zh-CN" altLang="en-US" dirty="0"/>
          </a:p>
        </p:txBody>
      </p:sp>
      <p:sp>
        <p:nvSpPr>
          <p:cNvPr id="3" name="内容占位符 2"/>
          <p:cNvSpPr>
            <a:spLocks noGrp="1"/>
          </p:cNvSpPr>
          <p:nvPr>
            <p:ph idx="1"/>
          </p:nvPr>
        </p:nvSpPr>
        <p:spPr>
          <a:xfrm>
            <a:off x="838200" y="1444496"/>
            <a:ext cx="7010400" cy="4732467"/>
          </a:xfrm>
        </p:spPr>
        <p:txBody>
          <a:bodyPr>
            <a:normAutofit/>
          </a:bodyPr>
          <a:lstStyle/>
          <a:p>
            <a:r>
              <a:rPr lang="zh-CN" altLang="en-US" dirty="0"/>
              <a:t>在初始化根窗体与根窗体主循环之间，可实例化窗体控件，并设置其属性。通常格式为：</a:t>
            </a:r>
            <a:endParaRPr lang="en-US" altLang="zh-CN" dirty="0"/>
          </a:p>
          <a:p>
            <a:pPr lvl="1"/>
            <a:r>
              <a:rPr lang="en-US" altLang="zh-CN" sz="2400" dirty="0" smtClean="0"/>
              <a:t>&lt;</a:t>
            </a:r>
            <a:r>
              <a:rPr lang="zh-CN" altLang="en-US" sz="2400" dirty="0"/>
              <a:t>控件实例名</a:t>
            </a:r>
            <a:r>
              <a:rPr lang="en-US" altLang="zh-CN" sz="2400" dirty="0"/>
              <a:t>&gt; = </a:t>
            </a:r>
            <a:r>
              <a:rPr lang="zh-CN" altLang="en-US" sz="2400" dirty="0"/>
              <a:t>控件</a:t>
            </a:r>
            <a:r>
              <a:rPr lang="en-US" altLang="zh-CN" sz="2400" dirty="0"/>
              <a:t>(</a:t>
            </a:r>
            <a:r>
              <a:rPr lang="zh-CN" altLang="en-US" sz="2400" dirty="0"/>
              <a:t>父容器，</a:t>
            </a:r>
            <a:r>
              <a:rPr lang="en-US" altLang="zh-CN" sz="2400" dirty="0"/>
              <a:t>[&lt;</a:t>
            </a:r>
            <a:r>
              <a:rPr lang="zh-CN" altLang="en-US" sz="2400" dirty="0"/>
              <a:t>属性</a:t>
            </a:r>
            <a:r>
              <a:rPr lang="en-US" altLang="zh-CN" sz="2400" dirty="0"/>
              <a:t>1=</a:t>
            </a:r>
            <a:r>
              <a:rPr lang="zh-CN" altLang="en-US" sz="2400" dirty="0"/>
              <a:t>值</a:t>
            </a:r>
            <a:r>
              <a:rPr lang="en-US" altLang="zh-CN" sz="2400" dirty="0"/>
              <a:t>1&gt;, &lt;</a:t>
            </a:r>
            <a:r>
              <a:rPr lang="zh-CN" altLang="en-US" sz="2400" dirty="0"/>
              <a:t>属性</a:t>
            </a:r>
            <a:r>
              <a:rPr lang="en-US" altLang="zh-CN" sz="2400" dirty="0"/>
              <a:t>2=</a:t>
            </a:r>
            <a:r>
              <a:rPr lang="zh-CN" altLang="en-US" sz="2400" dirty="0"/>
              <a:t>值</a:t>
            </a:r>
            <a:r>
              <a:rPr lang="en-US" altLang="zh-CN" sz="2400" dirty="0"/>
              <a:t>2</a:t>
            </a:r>
            <a:r>
              <a:rPr lang="en-US" altLang="zh-CN" sz="2400" dirty="0" smtClean="0"/>
              <a:t>&gt;,…,]</a:t>
            </a:r>
            <a:r>
              <a:rPr lang="zh-CN" altLang="en-US" sz="2400" dirty="0"/>
              <a:t>）</a:t>
            </a:r>
            <a:endParaRPr lang="en-US" altLang="zh-CN" sz="2400" dirty="0"/>
          </a:p>
          <a:p>
            <a:pPr lvl="1"/>
            <a:r>
              <a:rPr lang="en-US" altLang="zh-CN" sz="2400" dirty="0"/>
              <a:t>&lt;</a:t>
            </a:r>
            <a:r>
              <a:rPr lang="zh-CN" altLang="en-US" sz="2400" dirty="0"/>
              <a:t>控件实例名</a:t>
            </a:r>
            <a:r>
              <a:rPr lang="en-US" altLang="zh-CN" sz="2400" dirty="0"/>
              <a:t>&gt;.</a:t>
            </a:r>
            <a:r>
              <a:rPr lang="zh-CN" altLang="en-US" sz="2400" dirty="0"/>
              <a:t>布局方法</a:t>
            </a:r>
            <a:r>
              <a:rPr lang="en-US" altLang="zh-CN" sz="2400" dirty="0"/>
              <a:t>()</a:t>
            </a:r>
          </a:p>
          <a:p>
            <a:endParaRPr lang="en-US" altLang="zh-CN" sz="2000" dirty="0"/>
          </a:p>
          <a:p>
            <a:r>
              <a:rPr lang="zh-CN" altLang="en-US" dirty="0"/>
              <a:t>其中，父容器可为根窗体或其他容器控件</a:t>
            </a:r>
            <a:r>
              <a:rPr lang="zh-CN" altLang="en-US" dirty="0" smtClean="0"/>
              <a:t>实例</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8</a:t>
            </a:fld>
            <a:endParaRPr lang="zh-CN" altLang="en-US"/>
          </a:p>
        </p:txBody>
      </p:sp>
      <p:sp>
        <p:nvSpPr>
          <p:cNvPr id="8" name="文本框 2"/>
          <p:cNvSpPr txBox="1">
            <a:spLocks noChangeArrowheads="1"/>
          </p:cNvSpPr>
          <p:nvPr/>
        </p:nvSpPr>
        <p:spPr bwMode="auto">
          <a:xfrm>
            <a:off x="8317979" y="1548571"/>
            <a:ext cx="3132856" cy="4524315"/>
          </a:xfrm>
          <a:prstGeom prst="rect">
            <a:avLst/>
          </a:prstGeom>
          <a:solidFill>
            <a:srgbClr val="FFFFFF"/>
          </a:solidFill>
          <a:ln w="9525">
            <a:solidFill>
              <a:srgbClr val="FF0000"/>
            </a:solidFill>
            <a:miter lim="800000"/>
            <a:headEnd/>
            <a:tailEnd/>
          </a:ln>
        </p:spPr>
        <p:txBody>
          <a:bodyPr rot="0" vert="horz" wrap="square" lIns="91440" tIns="45720" rIns="91440" bIns="45720" anchor="t" anchorCtr="0">
            <a:spAutoFit/>
          </a:bodyPr>
          <a:lstStyle/>
          <a:p>
            <a:pPr indent="266700" algn="just"/>
            <a:r>
              <a:rPr lang="en-US" kern="100" dirty="0">
                <a:latin typeface="Calibri"/>
                <a:ea typeface="宋体"/>
                <a:cs typeface="Times New Roman"/>
              </a:rPr>
              <a:t>from </a:t>
            </a:r>
            <a:r>
              <a:rPr lang="en-US" kern="100" dirty="0" err="1">
                <a:latin typeface="Calibri"/>
                <a:ea typeface="宋体"/>
                <a:cs typeface="Times New Roman"/>
              </a:rPr>
              <a:t>tkinter</a:t>
            </a:r>
            <a:r>
              <a:rPr lang="en-US" kern="100" dirty="0">
                <a:latin typeface="Calibri"/>
                <a:ea typeface="宋体"/>
                <a:cs typeface="Times New Roman"/>
              </a:rPr>
              <a:t> import *</a:t>
            </a:r>
          </a:p>
          <a:p>
            <a:pPr indent="266700" algn="just"/>
            <a:r>
              <a:rPr lang="en-US" kern="100" dirty="0">
                <a:latin typeface="Calibri"/>
                <a:ea typeface="宋体"/>
                <a:cs typeface="Times New Roman"/>
              </a:rPr>
              <a:t>root=</a:t>
            </a:r>
            <a:r>
              <a:rPr lang="en-US" kern="100" dirty="0" err="1">
                <a:latin typeface="Calibri"/>
                <a:ea typeface="宋体"/>
                <a:cs typeface="Times New Roman"/>
              </a:rPr>
              <a:t>Tk</a:t>
            </a:r>
            <a:r>
              <a:rPr lang="en-US" kern="100" dirty="0">
                <a:latin typeface="Calibri"/>
                <a:ea typeface="宋体"/>
                <a:cs typeface="Times New Roman"/>
              </a:rPr>
              <a:t>()</a:t>
            </a:r>
          </a:p>
          <a:p>
            <a:pPr indent="266700" algn="just"/>
            <a:endParaRPr lang="en-US" kern="100" dirty="0">
              <a:latin typeface="Calibri"/>
              <a:ea typeface="宋体"/>
              <a:cs typeface="Times New Roman"/>
            </a:endParaRPr>
          </a:p>
          <a:p>
            <a:pPr indent="266700" algn="just"/>
            <a:r>
              <a:rPr lang="en-US" kern="100" dirty="0">
                <a:latin typeface="Calibri"/>
                <a:ea typeface="宋体"/>
                <a:cs typeface="Times New Roman"/>
              </a:rPr>
              <a:t>#</a:t>
            </a:r>
            <a:r>
              <a:rPr lang="zh-CN" altLang="en-US" kern="100" dirty="0">
                <a:latin typeface="Calibri"/>
                <a:ea typeface="宋体"/>
                <a:cs typeface="Times New Roman"/>
              </a:rPr>
              <a:t>新建</a:t>
            </a:r>
            <a:r>
              <a:rPr lang="en-US" kern="100" dirty="0">
                <a:latin typeface="Calibri"/>
                <a:ea typeface="宋体"/>
                <a:cs typeface="Times New Roman"/>
              </a:rPr>
              <a:t>Label</a:t>
            </a:r>
            <a:r>
              <a:rPr lang="zh-CN" altLang="en-US" kern="100" dirty="0">
                <a:latin typeface="Calibri"/>
                <a:ea typeface="宋体"/>
                <a:cs typeface="Times New Roman"/>
              </a:rPr>
              <a:t>控件</a:t>
            </a:r>
          </a:p>
          <a:p>
            <a:pPr indent="266700" algn="just"/>
            <a:r>
              <a:rPr lang="en-US" kern="100" dirty="0" err="1">
                <a:latin typeface="Calibri"/>
                <a:ea typeface="宋体"/>
                <a:cs typeface="Times New Roman"/>
              </a:rPr>
              <a:t>lb</a:t>
            </a:r>
            <a:r>
              <a:rPr lang="en-US" kern="100" dirty="0">
                <a:latin typeface="Calibri"/>
                <a:ea typeface="宋体"/>
                <a:cs typeface="Times New Roman"/>
              </a:rPr>
              <a:t>=</a:t>
            </a:r>
            <a:r>
              <a:rPr lang="en-US" b="1" kern="100" dirty="0">
                <a:solidFill>
                  <a:srgbClr val="FF0000"/>
                </a:solidFill>
                <a:latin typeface="Calibri"/>
                <a:ea typeface="宋体"/>
                <a:cs typeface="Times New Roman"/>
              </a:rPr>
              <a:t>Label</a:t>
            </a:r>
            <a:r>
              <a:rPr lang="en-US" kern="100" dirty="0">
                <a:latin typeface="Calibri"/>
                <a:ea typeface="宋体"/>
                <a:cs typeface="Times New Roman"/>
              </a:rPr>
              <a:t>(root)</a:t>
            </a:r>
          </a:p>
          <a:p>
            <a:pPr indent="266700" algn="just"/>
            <a:r>
              <a:rPr lang="en-US" kern="100" dirty="0" err="1">
                <a:latin typeface="Calibri"/>
                <a:ea typeface="宋体"/>
                <a:cs typeface="Times New Roman"/>
              </a:rPr>
              <a:t>lb.</a:t>
            </a:r>
            <a:r>
              <a:rPr lang="en-US" b="1" kern="100" dirty="0" err="1">
                <a:solidFill>
                  <a:srgbClr val="FF0000"/>
                </a:solidFill>
                <a:latin typeface="Calibri"/>
                <a:ea typeface="宋体"/>
                <a:cs typeface="Times New Roman"/>
              </a:rPr>
              <a:t>pack</a:t>
            </a:r>
            <a:r>
              <a:rPr lang="en-US" kern="100" dirty="0">
                <a:latin typeface="Calibri"/>
                <a:ea typeface="宋体"/>
                <a:cs typeface="Times New Roman"/>
              </a:rPr>
              <a:t>()</a:t>
            </a:r>
          </a:p>
          <a:p>
            <a:pPr indent="266700" algn="just"/>
            <a:endParaRPr lang="en-US" kern="100" dirty="0">
              <a:latin typeface="Calibri"/>
              <a:ea typeface="宋体"/>
              <a:cs typeface="Times New Roman"/>
            </a:endParaRPr>
          </a:p>
          <a:p>
            <a:pPr indent="266700" algn="just"/>
            <a:r>
              <a:rPr lang="en-US" kern="100" dirty="0">
                <a:latin typeface="Calibri"/>
                <a:ea typeface="宋体"/>
                <a:cs typeface="Times New Roman"/>
              </a:rPr>
              <a:t>#</a:t>
            </a:r>
            <a:r>
              <a:rPr lang="zh-CN" altLang="en-US" kern="100" dirty="0">
                <a:latin typeface="Calibri"/>
                <a:ea typeface="宋体"/>
                <a:cs typeface="Times New Roman"/>
              </a:rPr>
              <a:t>新建</a:t>
            </a:r>
            <a:r>
              <a:rPr lang="en-US" kern="100" dirty="0">
                <a:latin typeface="Calibri"/>
                <a:ea typeface="宋体"/>
                <a:cs typeface="Times New Roman"/>
              </a:rPr>
              <a:t>Button</a:t>
            </a:r>
            <a:r>
              <a:rPr lang="zh-CN" altLang="en-US" kern="100" dirty="0">
                <a:latin typeface="Calibri"/>
                <a:ea typeface="宋体"/>
                <a:cs typeface="Times New Roman"/>
              </a:rPr>
              <a:t>控件</a:t>
            </a:r>
          </a:p>
          <a:p>
            <a:pPr indent="266700" algn="just"/>
            <a:r>
              <a:rPr lang="en-US" kern="100" dirty="0" err="1">
                <a:latin typeface="Calibri"/>
                <a:ea typeface="宋体"/>
                <a:cs typeface="Times New Roman"/>
              </a:rPr>
              <a:t>btn</a:t>
            </a:r>
            <a:r>
              <a:rPr lang="en-US" kern="100" dirty="0">
                <a:latin typeface="Calibri"/>
                <a:ea typeface="宋体"/>
                <a:cs typeface="Times New Roman"/>
              </a:rPr>
              <a:t> = </a:t>
            </a:r>
            <a:r>
              <a:rPr lang="en-US" b="1" kern="100" dirty="0">
                <a:solidFill>
                  <a:srgbClr val="FF0000"/>
                </a:solidFill>
                <a:latin typeface="Calibri"/>
                <a:ea typeface="宋体"/>
                <a:cs typeface="Times New Roman"/>
              </a:rPr>
              <a:t>Button</a:t>
            </a:r>
            <a:r>
              <a:rPr lang="en-US" kern="100" dirty="0">
                <a:latin typeface="Calibri"/>
                <a:ea typeface="宋体"/>
                <a:cs typeface="Times New Roman"/>
              </a:rPr>
              <a:t>(root)</a:t>
            </a:r>
          </a:p>
          <a:p>
            <a:pPr indent="266700" algn="just"/>
            <a:r>
              <a:rPr lang="en-US" kern="100" dirty="0" err="1">
                <a:latin typeface="Calibri"/>
                <a:ea typeface="宋体"/>
                <a:cs typeface="Times New Roman"/>
              </a:rPr>
              <a:t>btn.</a:t>
            </a:r>
            <a:r>
              <a:rPr lang="en-US" b="1" kern="100" dirty="0" err="1">
                <a:solidFill>
                  <a:srgbClr val="FF0000"/>
                </a:solidFill>
                <a:latin typeface="Calibri"/>
                <a:ea typeface="宋体"/>
                <a:cs typeface="Times New Roman"/>
              </a:rPr>
              <a:t>pack</a:t>
            </a:r>
            <a:r>
              <a:rPr lang="en-US" kern="100" dirty="0">
                <a:latin typeface="Calibri"/>
                <a:ea typeface="宋体"/>
                <a:cs typeface="Times New Roman"/>
              </a:rPr>
              <a:t>()</a:t>
            </a:r>
          </a:p>
          <a:p>
            <a:pPr indent="266700" algn="just"/>
            <a:endParaRPr lang="en-US" kern="100" dirty="0">
              <a:latin typeface="Calibri"/>
              <a:ea typeface="宋体"/>
              <a:cs typeface="Times New Roman"/>
            </a:endParaRPr>
          </a:p>
          <a:p>
            <a:pPr indent="266700" algn="just"/>
            <a:r>
              <a:rPr lang="en-US" kern="100" dirty="0">
                <a:latin typeface="Calibri"/>
                <a:ea typeface="宋体"/>
                <a:cs typeface="Times New Roman"/>
              </a:rPr>
              <a:t>#</a:t>
            </a:r>
            <a:r>
              <a:rPr lang="zh-CN" altLang="en-US" kern="100" dirty="0">
                <a:latin typeface="Calibri"/>
                <a:ea typeface="宋体"/>
                <a:cs typeface="Times New Roman"/>
              </a:rPr>
              <a:t>新建</a:t>
            </a:r>
            <a:r>
              <a:rPr lang="en-US" kern="100" dirty="0">
                <a:latin typeface="Calibri"/>
                <a:ea typeface="宋体"/>
                <a:cs typeface="Times New Roman"/>
              </a:rPr>
              <a:t>Entry</a:t>
            </a:r>
            <a:r>
              <a:rPr lang="zh-CN" altLang="en-US" kern="100" dirty="0">
                <a:latin typeface="Calibri"/>
                <a:ea typeface="宋体"/>
                <a:cs typeface="Times New Roman"/>
              </a:rPr>
              <a:t>控件</a:t>
            </a:r>
          </a:p>
          <a:p>
            <a:pPr indent="266700" algn="just"/>
            <a:r>
              <a:rPr lang="en-US" kern="100" dirty="0" err="1">
                <a:latin typeface="Calibri"/>
                <a:ea typeface="宋体"/>
                <a:cs typeface="Times New Roman"/>
              </a:rPr>
              <a:t>ent</a:t>
            </a:r>
            <a:r>
              <a:rPr lang="en-US" kern="100" dirty="0">
                <a:latin typeface="Calibri"/>
                <a:ea typeface="宋体"/>
                <a:cs typeface="Times New Roman"/>
              </a:rPr>
              <a:t> = </a:t>
            </a:r>
            <a:r>
              <a:rPr lang="en-US" b="1" kern="100" dirty="0">
                <a:solidFill>
                  <a:srgbClr val="FF0000"/>
                </a:solidFill>
                <a:latin typeface="Calibri"/>
                <a:ea typeface="宋体"/>
                <a:cs typeface="Times New Roman"/>
              </a:rPr>
              <a:t>Entry</a:t>
            </a:r>
            <a:r>
              <a:rPr lang="en-US" kern="100" dirty="0">
                <a:latin typeface="Calibri"/>
                <a:ea typeface="宋体"/>
                <a:cs typeface="Times New Roman"/>
              </a:rPr>
              <a:t>(root)</a:t>
            </a:r>
          </a:p>
          <a:p>
            <a:pPr indent="266700" algn="just"/>
            <a:r>
              <a:rPr lang="en-US" kern="100" dirty="0" err="1">
                <a:latin typeface="Calibri"/>
                <a:ea typeface="宋体"/>
                <a:cs typeface="Times New Roman"/>
              </a:rPr>
              <a:t>ent.</a:t>
            </a:r>
            <a:r>
              <a:rPr lang="en-US" b="1" kern="100" dirty="0" err="1">
                <a:solidFill>
                  <a:srgbClr val="FF0000"/>
                </a:solidFill>
                <a:latin typeface="Calibri"/>
                <a:ea typeface="宋体"/>
                <a:cs typeface="Times New Roman"/>
              </a:rPr>
              <a:t>pack</a:t>
            </a:r>
            <a:r>
              <a:rPr lang="en-US" kern="100" dirty="0">
                <a:latin typeface="Calibri"/>
                <a:ea typeface="宋体"/>
                <a:cs typeface="Times New Roman"/>
              </a:rPr>
              <a:t>()</a:t>
            </a:r>
          </a:p>
          <a:p>
            <a:pPr indent="266700" algn="just"/>
            <a:endParaRPr lang="en-US" kern="100" dirty="0">
              <a:latin typeface="Calibri"/>
              <a:ea typeface="宋体"/>
              <a:cs typeface="Times New Roman"/>
            </a:endParaRPr>
          </a:p>
          <a:p>
            <a:pPr indent="266700" algn="just"/>
            <a:r>
              <a:rPr lang="en-US" kern="100" dirty="0" err="1">
                <a:latin typeface="Calibri"/>
                <a:ea typeface="宋体"/>
                <a:cs typeface="Times New Roman"/>
              </a:rPr>
              <a:t>root.mainloop</a:t>
            </a:r>
            <a:r>
              <a:rPr lang="en-US" kern="100" dirty="0">
                <a:latin typeface="Calibri"/>
                <a:ea typeface="宋体"/>
                <a:cs typeface="Times New Roman"/>
              </a:rPr>
              <a:t>()</a:t>
            </a:r>
            <a:endParaRPr lang="zh-CN" altLang="en-US" kern="100" dirty="0">
              <a:latin typeface="Calibri"/>
              <a:ea typeface="宋体"/>
              <a:cs typeface="Times New Roman"/>
            </a:endParaRPr>
          </a:p>
        </p:txBody>
      </p:sp>
    </p:spTree>
    <p:extLst>
      <p:ext uri="{BB962C8B-B14F-4D97-AF65-F5344CB8AC3E}">
        <p14:creationId xmlns:p14="http://schemas.microsoft.com/office/powerpoint/2010/main" val="398929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标签示例</a:t>
            </a:r>
            <a:endParaRPr lang="zh-CN" altLang="en-US" dirty="0"/>
          </a:p>
        </p:txBody>
      </p:sp>
      <p:pic>
        <p:nvPicPr>
          <p:cNvPr id="7" name="内容占位符 6"/>
          <p:cNvPicPr>
            <a:picLocks noGrp="1" noChangeAspect="1"/>
          </p:cNvPicPr>
          <p:nvPr>
            <p:ph idx="1"/>
          </p:nvPr>
        </p:nvPicPr>
        <p:blipFill>
          <a:blip r:embed="rId2"/>
          <a:stretch>
            <a:fillRect/>
          </a:stretch>
        </p:blipFill>
        <p:spPr>
          <a:xfrm>
            <a:off x="1191978" y="1394138"/>
            <a:ext cx="5274144"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9</a:t>
            </a:fld>
            <a:endParaRPr lang="zh-CN" altLang="en-US"/>
          </a:p>
        </p:txBody>
      </p:sp>
      <p:pic>
        <p:nvPicPr>
          <p:cNvPr id="8" name="图片 7"/>
          <p:cNvPicPr>
            <a:picLocks noChangeAspect="1"/>
          </p:cNvPicPr>
          <p:nvPr/>
        </p:nvPicPr>
        <p:blipFill>
          <a:blip r:embed="rId3"/>
          <a:stretch>
            <a:fillRect/>
          </a:stretch>
        </p:blipFill>
        <p:spPr>
          <a:xfrm>
            <a:off x="7077075" y="3414383"/>
            <a:ext cx="4695824" cy="1162379"/>
          </a:xfrm>
          <a:prstGeom prst="rect">
            <a:avLst/>
          </a:prstGeom>
        </p:spPr>
      </p:pic>
    </p:spTree>
    <p:extLst>
      <p:ext uri="{BB962C8B-B14F-4D97-AF65-F5344CB8AC3E}">
        <p14:creationId xmlns:p14="http://schemas.microsoft.com/office/powerpoint/2010/main" val="2855668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kwfud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wfudan" id="{E1362BAB-E77F-4B1B-94E7-BC9791D56CCE}" vid="{D2FFA553-2E31-419E-9B16-5C1D011AFF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21132</TotalTime>
  <Words>1527</Words>
  <Application>Microsoft Office PowerPoint</Application>
  <PresentationFormat>宽屏</PresentationFormat>
  <Paragraphs>242</Paragraphs>
  <Slides>43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Calibri</vt:lpstr>
      <vt:lpstr>Times New Roman</vt:lpstr>
      <vt:lpstr>kwfudan</vt:lpstr>
      <vt:lpstr>第8章 图形化界面设计（2）</vt:lpstr>
      <vt:lpstr>上节回顾</vt:lpstr>
      <vt:lpstr>GUI界面</vt:lpstr>
      <vt:lpstr>GUI设计好比画图</vt:lpstr>
      <vt:lpstr>图形化编程的基本步骤</vt:lpstr>
      <vt:lpstr>根窗体</vt:lpstr>
      <vt:lpstr>tkinter常用控件</vt:lpstr>
      <vt:lpstr>控件的共同属性</vt:lpstr>
      <vt:lpstr>标签示例</vt:lpstr>
      <vt:lpstr>控件布局</vt:lpstr>
      <vt:lpstr>设计GUI的原则</vt:lpstr>
      <vt:lpstr>tkinter常见控件的特征属性</vt:lpstr>
      <vt:lpstr>标签（Label）和消息（Message）</vt:lpstr>
      <vt:lpstr>方法一：利用configure()函数</vt:lpstr>
      <vt:lpstr>方法二：利用textvariable属性</vt:lpstr>
      <vt:lpstr>文本框举例</vt:lpstr>
      <vt:lpstr>输入框</vt:lpstr>
      <vt:lpstr>按钮</vt:lpstr>
      <vt:lpstr>按钮的第一种调用函数方法</vt:lpstr>
      <vt:lpstr>加法器（1）</vt:lpstr>
      <vt:lpstr>按钮的第二种调用函数方法</vt:lpstr>
      <vt:lpstr>加法器（2）</vt:lpstr>
      <vt:lpstr>单选按钮</vt:lpstr>
      <vt:lpstr>单选按钮</vt:lpstr>
      <vt:lpstr>【例14-1】单选示例</vt:lpstr>
      <vt:lpstr>【例14-2】多组单选示例</vt:lpstr>
      <vt:lpstr>复选框</vt:lpstr>
      <vt:lpstr>复选框</vt:lpstr>
      <vt:lpstr>【例14-3】复选示例</vt:lpstr>
      <vt:lpstr>模式对话框</vt:lpstr>
      <vt:lpstr>消息对话框</vt:lpstr>
      <vt:lpstr>【例14-4】消息对话框示例</vt:lpstr>
      <vt:lpstr>【例14-5】消息对话框示例</vt:lpstr>
      <vt:lpstr>输入对话框</vt:lpstr>
      <vt:lpstr>【例14-6】输入对话框示例</vt:lpstr>
      <vt:lpstr>事件响应</vt:lpstr>
      <vt:lpstr>PowerPoint 演示文稿</vt:lpstr>
      <vt:lpstr>利用鼠标或键盘的响应值</vt:lpstr>
      <vt:lpstr>【例14-7】事件响应示例</vt:lpstr>
      <vt:lpstr>【例14-8】事件响应示例2</vt:lpstr>
      <vt:lpstr>上机作业0</vt:lpstr>
      <vt:lpstr>上机作业1：收银台</vt:lpstr>
      <vt:lpstr>上机作业2：会员收银台2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中文知识图谱CN-DBpedia构建的关键技术</dc:title>
  <dc:creator>Bo Xu</dc:creator>
  <cp:lastModifiedBy>maobo</cp:lastModifiedBy>
  <cp:revision>2678</cp:revision>
  <cp:lastPrinted>2017-08-24T15:00:07Z</cp:lastPrinted>
  <dcterms:created xsi:type="dcterms:W3CDTF">2017-05-30T12:07:43Z</dcterms:created>
  <dcterms:modified xsi:type="dcterms:W3CDTF">2022-03-06T07:49:08Z</dcterms:modified>
</cp:coreProperties>
</file>