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4"/>
  </p:notesMasterIdLst>
  <p:handoutMasterIdLst>
    <p:handoutMasterId r:id="rId55"/>
  </p:handoutMasterIdLst>
  <p:sldIdLst>
    <p:sldId id="679" r:id="rId2"/>
    <p:sldId id="867" r:id="rId3"/>
    <p:sldId id="1196" r:id="rId4"/>
    <p:sldId id="1250" r:id="rId5"/>
    <p:sldId id="1269" r:id="rId6"/>
    <p:sldId id="1253" r:id="rId7"/>
    <p:sldId id="1254" r:id="rId8"/>
    <p:sldId id="1255" r:id="rId9"/>
    <p:sldId id="1256" r:id="rId10"/>
    <p:sldId id="1257" r:id="rId11"/>
    <p:sldId id="1270" r:id="rId12"/>
    <p:sldId id="1261" r:id="rId13"/>
    <p:sldId id="1262" r:id="rId14"/>
    <p:sldId id="1263" r:id="rId15"/>
    <p:sldId id="1266" r:id="rId16"/>
    <p:sldId id="1291" r:id="rId17"/>
    <p:sldId id="1292" r:id="rId18"/>
    <p:sldId id="1293" r:id="rId19"/>
    <p:sldId id="1294" r:id="rId20"/>
    <p:sldId id="1295" r:id="rId21"/>
    <p:sldId id="1296" r:id="rId22"/>
    <p:sldId id="1297" r:id="rId23"/>
    <p:sldId id="1298" r:id="rId24"/>
    <p:sldId id="1299" r:id="rId25"/>
    <p:sldId id="1300" r:id="rId26"/>
    <p:sldId id="1301" r:id="rId27"/>
    <p:sldId id="1310" r:id="rId28"/>
    <p:sldId id="1302" r:id="rId29"/>
    <p:sldId id="1316" r:id="rId30"/>
    <p:sldId id="1311" r:id="rId31"/>
    <p:sldId id="1303" r:id="rId32"/>
    <p:sldId id="1304" r:id="rId33"/>
    <p:sldId id="1312" r:id="rId34"/>
    <p:sldId id="1314" r:id="rId35"/>
    <p:sldId id="1315" r:id="rId36"/>
    <p:sldId id="1273" r:id="rId37"/>
    <p:sldId id="1281" r:id="rId38"/>
    <p:sldId id="1282" r:id="rId39"/>
    <p:sldId id="1284" r:id="rId40"/>
    <p:sldId id="1283" r:id="rId41"/>
    <p:sldId id="1317" r:id="rId42"/>
    <p:sldId id="1285" r:id="rId43"/>
    <p:sldId id="1286" r:id="rId44"/>
    <p:sldId id="1287" r:id="rId45"/>
    <p:sldId id="1288" r:id="rId46"/>
    <p:sldId id="1278" r:id="rId47"/>
    <p:sldId id="1289" r:id="rId48"/>
    <p:sldId id="1290" r:id="rId49"/>
    <p:sldId id="1268" r:id="rId50"/>
    <p:sldId id="1267" r:id="rId51"/>
    <p:sldId id="1271" r:id="rId52"/>
    <p:sldId id="1318" r:id="rId53"/>
  </p:sldIdLst>
  <p:sldSz cx="12192000" cy="6858000"/>
  <p:notesSz cx="9932988" cy="680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9" autoAdjust="0"/>
    <p:restoredTop sz="94947" autoAdjust="0"/>
  </p:normalViewPr>
  <p:slideViewPr>
    <p:cSldViewPr snapToGrid="0">
      <p:cViewPr varScale="1">
        <p:scale>
          <a:sx n="84" d="100"/>
          <a:sy n="84" d="100"/>
        </p:scale>
        <p:origin x="33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6395" y="1"/>
            <a:ext cx="4304295" cy="341224"/>
          </a:xfrm>
          <a:prstGeom prst="rect">
            <a:avLst/>
          </a:prstGeom>
        </p:spPr>
        <p:txBody>
          <a:bodyPr vert="horz" lIns="91440" tIns="45720" rIns="91440" bIns="45720" rtlCol="0"/>
          <a:lstStyle>
            <a:lvl1pPr algn="r">
              <a:defRPr sz="1200"/>
            </a:lvl1pPr>
          </a:lstStyle>
          <a:p>
            <a:fld id="{07BEBC00-9D31-4FA7-B348-F51BC2D6D6EC}" type="datetimeFigureOut">
              <a:rPr lang="zh-CN" altLang="en-US" smtClean="0"/>
              <a:t>2022/3/6</a:t>
            </a:fld>
            <a:endParaRPr lang="zh-CN" altLang="en-US"/>
          </a:p>
        </p:txBody>
      </p:sp>
      <p:sp>
        <p:nvSpPr>
          <p:cNvPr id="4" name="页脚占位符 3"/>
          <p:cNvSpPr>
            <a:spLocks noGrp="1"/>
          </p:cNvSpPr>
          <p:nvPr>
            <p:ph type="ftr" sz="quarter" idx="2"/>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6395" y="6459627"/>
            <a:ext cx="4304295" cy="341223"/>
          </a:xfrm>
          <a:prstGeom prst="rect">
            <a:avLst/>
          </a:prstGeom>
        </p:spPr>
        <p:txBody>
          <a:bodyPr vert="horz" lIns="91440" tIns="45720" rIns="91440" bIns="45720" rtlCol="0" anchor="b"/>
          <a:lstStyle>
            <a:lvl1pPr algn="r">
              <a:defRPr sz="1200"/>
            </a:lvl1pPr>
          </a:lstStyle>
          <a:p>
            <a:fld id="{1B5C31F3-25E4-4B5F-9C5E-2A394612F53B}" type="slidenum">
              <a:rPr lang="zh-CN" altLang="en-US" smtClean="0"/>
              <a:t>‹#›</a:t>
            </a:fld>
            <a:endParaRPr lang="zh-CN" altLang="en-US"/>
          </a:p>
        </p:txBody>
      </p:sp>
    </p:spTree>
    <p:extLst>
      <p:ext uri="{BB962C8B-B14F-4D97-AF65-F5344CB8AC3E}">
        <p14:creationId xmlns:p14="http://schemas.microsoft.com/office/powerpoint/2010/main" val="316104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6395" y="1"/>
            <a:ext cx="4304295" cy="341224"/>
          </a:xfrm>
          <a:prstGeom prst="rect">
            <a:avLst/>
          </a:prstGeom>
        </p:spPr>
        <p:txBody>
          <a:bodyPr vert="horz" lIns="91440" tIns="45720" rIns="91440" bIns="45720" rtlCol="0"/>
          <a:lstStyle>
            <a:lvl1pPr algn="r">
              <a:defRPr sz="1200"/>
            </a:lvl1pPr>
          </a:lstStyle>
          <a:p>
            <a:fld id="{B962C226-8081-4B42-BAF8-D6C435A8754D}"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2927350" y="850900"/>
            <a:ext cx="4078288" cy="2293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299" y="3272909"/>
            <a:ext cx="7946390" cy="267783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6395" y="6459627"/>
            <a:ext cx="4304295" cy="341223"/>
          </a:xfrm>
          <a:prstGeom prst="rect">
            <a:avLst/>
          </a:prstGeom>
        </p:spPr>
        <p:txBody>
          <a:bodyPr vert="horz" lIns="91440" tIns="45720" rIns="91440" bIns="45720" rtlCol="0" anchor="b"/>
          <a:lstStyle>
            <a:lvl1pPr algn="r">
              <a:defRPr sz="1200"/>
            </a:lvl1pPr>
          </a:lstStyle>
          <a:p>
            <a:fld id="{1925B46B-A9D9-446D-9AEE-2985CDBD4899}" type="slidenum">
              <a:rPr lang="zh-CN" altLang="en-US" smtClean="0"/>
              <a:t>‹#›</a:t>
            </a:fld>
            <a:endParaRPr lang="zh-CN" altLang="en-US"/>
          </a:p>
        </p:txBody>
      </p:sp>
    </p:spTree>
    <p:extLst>
      <p:ext uri="{BB962C8B-B14F-4D97-AF65-F5344CB8AC3E}">
        <p14:creationId xmlns:p14="http://schemas.microsoft.com/office/powerpoint/2010/main" val="317382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dirty="0" smtClean="0"/>
          </a:p>
        </p:txBody>
      </p:sp>
      <p:sp>
        <p:nvSpPr>
          <p:cNvPr id="4" name="灯片编号占位符 3"/>
          <p:cNvSpPr>
            <a:spLocks noGrp="1"/>
          </p:cNvSpPr>
          <p:nvPr>
            <p:ph type="sldNum" sz="quarter" idx="10"/>
          </p:nvPr>
        </p:nvSpPr>
        <p:spPr/>
        <p:txBody>
          <a:bodyPr/>
          <a:lstStyle/>
          <a:p>
            <a:fld id="{1925B46B-A9D9-446D-9AEE-2985CDBD4899}" type="slidenum">
              <a:rPr lang="zh-CN" altLang="en-US" smtClean="0"/>
              <a:t>1</a:t>
            </a:fld>
            <a:endParaRPr lang="zh-CN" altLang="en-US"/>
          </a:p>
        </p:txBody>
      </p:sp>
    </p:spTree>
    <p:extLst>
      <p:ext uri="{BB962C8B-B14F-4D97-AF65-F5344CB8AC3E}">
        <p14:creationId xmlns:p14="http://schemas.microsoft.com/office/powerpoint/2010/main" val="247343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1B3376-C900-482E-A899-433F53FD0DFB}"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dirty="0"/>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137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40141C-D6C7-4793-811C-D653CC392968}"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20938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92CBF8-136E-4251-AB94-81E3C65211B5}"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43432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F9B40A-A98E-4DD6-B4FB-E4E3E1245471}"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0616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39DA9E6-B273-4B8C-9551-9003DD0BFB6D}"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6221" y="160411"/>
            <a:ext cx="1438275" cy="1438275"/>
          </a:xfrm>
          <a:prstGeom prst="rect">
            <a:avLst/>
          </a:prstGeom>
        </p:spPr>
      </p:pic>
      <p:cxnSp>
        <p:nvCxnSpPr>
          <p:cNvPr id="10" name="直线连接符 8"/>
          <p:cNvCxnSpPr/>
          <p:nvPr userDrawn="1"/>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userDrawn="1"/>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936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4293"/>
            <a:ext cx="7912395"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107341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a:t>
            </a:fld>
            <a:endParaRPr lang="zh-CN" altLang="en-US"/>
          </a:p>
        </p:txBody>
      </p:sp>
      <p:cxnSp>
        <p:nvCxnSpPr>
          <p:cNvPr id="12" name="直线连接符 8"/>
          <p:cNvCxnSpPr/>
          <p:nvPr userDrawn="1"/>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2850" y="288128"/>
            <a:ext cx="2700950" cy="912301"/>
          </a:xfrm>
          <a:prstGeom prst="rect">
            <a:avLst/>
          </a:prstGeom>
        </p:spPr>
      </p:pic>
    </p:spTree>
    <p:extLst>
      <p:ext uri="{BB962C8B-B14F-4D97-AF65-F5344CB8AC3E}">
        <p14:creationId xmlns:p14="http://schemas.microsoft.com/office/powerpoint/2010/main" val="891519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
        <p:nvSpPr>
          <p:cNvPr id="12" name="标题 1"/>
          <p:cNvSpPr>
            <a:spLocks noGrp="1"/>
          </p:cNvSpPr>
          <p:nvPr>
            <p:ph type="title"/>
          </p:nvPr>
        </p:nvSpPr>
        <p:spPr>
          <a:xfrm>
            <a:off x="838201" y="324293"/>
            <a:ext cx="8114414" cy="839972"/>
          </a:xfrm>
        </p:spPr>
        <p:txBody>
          <a:bodyPr>
            <a:normAutofit/>
          </a:bodyPr>
          <a:lstStyle>
            <a:lvl1pPr>
              <a:defRPr sz="4000" b="1">
                <a:solidFill>
                  <a:srgbClr val="C00000"/>
                </a:solidFill>
              </a:defRPr>
            </a:lvl1pPr>
          </a:lstStyle>
          <a:p>
            <a:r>
              <a:rPr lang="zh-CN" altLang="en-US" dirty="0" smtClean="0"/>
              <a:t>单击此处编辑母版标题样式</a:t>
            </a:r>
            <a:endParaRPr lang="zh-CN" altLang="en-US" dirty="0"/>
          </a:p>
        </p:txBody>
      </p:sp>
      <p:cxnSp>
        <p:nvCxnSpPr>
          <p:cNvPr id="17" name="直线连接符 8"/>
          <p:cNvCxnSpPr/>
          <p:nvPr userDrawn="1"/>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userDrawn="1"/>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0" y="288128"/>
            <a:ext cx="2700950" cy="912301"/>
          </a:xfrm>
          <a:prstGeom prst="rect">
            <a:avLst/>
          </a:prstGeom>
        </p:spPr>
      </p:pic>
    </p:spTree>
    <p:extLst>
      <p:ext uri="{BB962C8B-B14F-4D97-AF65-F5344CB8AC3E}">
        <p14:creationId xmlns:p14="http://schemas.microsoft.com/office/powerpoint/2010/main" val="140459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B335B9-A4AD-49F5-B8AA-38170ADB59D5}" type="datetime1">
              <a:rPr lang="zh-CN" altLang="en-US" smtClean="0"/>
              <a:t>2022/3/6</a:t>
            </a:fld>
            <a:endParaRPr lang="zh-CN" altLang="en-US"/>
          </a:p>
        </p:txBody>
      </p:sp>
      <p:sp>
        <p:nvSpPr>
          <p:cNvPr id="8" name="页脚占位符 7"/>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9" name="灯片编号占位符 8"/>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8371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D761E3-8549-4D93-8215-993B0257D012}" type="datetime1">
              <a:rPr lang="zh-CN" altLang="en-US" smtClean="0"/>
              <a:t>2022/3/6</a:t>
            </a:fld>
            <a:endParaRPr lang="zh-CN" altLang="en-US"/>
          </a:p>
        </p:txBody>
      </p:sp>
      <p:sp>
        <p:nvSpPr>
          <p:cNvPr id="4" name="页脚占位符 3"/>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5" name="灯片编号占位符 4"/>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62013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E2506-F0BB-4586-90ED-E05A37EA3BF8}" type="datetime1">
              <a:rPr lang="zh-CN" altLang="en-US" smtClean="0"/>
              <a:t>2022/3/6</a:t>
            </a:fld>
            <a:endParaRPr lang="zh-CN" altLang="en-US"/>
          </a:p>
        </p:txBody>
      </p:sp>
      <p:sp>
        <p:nvSpPr>
          <p:cNvPr id="3" name="页脚占位符 2"/>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4" name="灯片编号占位符 3"/>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8564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F4B1F-A0D9-45E4-B33E-37786987F3D2}"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76840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21E700-7A6F-4265-95F3-0B1DEFFA59A8}" type="datetime1">
              <a:rPr lang="zh-CN" altLang="en-US" smtClean="0"/>
              <a:t>2022/3/6</a:t>
            </a:fld>
            <a:endParaRPr lang="zh-CN" altLang="en-US"/>
          </a:p>
        </p:txBody>
      </p:sp>
      <p:sp>
        <p:nvSpPr>
          <p:cNvPr id="6" name="页脚占位符 5"/>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7" name="灯片编号占位符 6"/>
          <p:cNvSpPr>
            <a:spLocks noGrp="1"/>
          </p:cNvSpPr>
          <p:nvPr>
            <p:ph type="sldNum" sz="quarter" idx="12"/>
          </p:nvPr>
        </p:nvSpPr>
        <p:spPr/>
        <p:txBody>
          <a:body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307674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32593-0935-4FFD-8D5B-DB31C1834F99}" type="datetime1">
              <a:rPr lang="zh-CN" altLang="en-US" smtClean="0"/>
              <a:t>2022/3/6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2033-42AB-40B5-815B-95A960AA49EA}" type="slidenum">
              <a:rPr lang="zh-CN" altLang="en-US" smtClean="0"/>
              <a:t>‹#›</a:t>
            </a:fld>
            <a:endParaRPr lang="zh-CN" altLang="en-US"/>
          </a:p>
        </p:txBody>
      </p:sp>
    </p:spTree>
    <p:extLst>
      <p:ext uri="{BB962C8B-B14F-4D97-AF65-F5344CB8AC3E}">
        <p14:creationId xmlns:p14="http://schemas.microsoft.com/office/powerpoint/2010/main" val="11726451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7485" y="3454401"/>
            <a:ext cx="10668000" cy="1142574"/>
          </a:xfrm>
        </p:spPr>
        <p:txBody>
          <a:bodyPr>
            <a:normAutofit/>
          </a:bodyPr>
          <a:lstStyle/>
          <a:p>
            <a:r>
              <a:rPr lang="zh-CN" altLang="en-US" sz="5400" b="1" dirty="0" smtClean="0"/>
              <a:t>第</a:t>
            </a:r>
            <a:r>
              <a:rPr lang="en-US" altLang="zh-CN" sz="5400" b="1" dirty="0" smtClean="0"/>
              <a:t>9</a:t>
            </a:r>
            <a:r>
              <a:rPr lang="zh-CN" altLang="en-US" sz="5400" b="1" dirty="0" smtClean="0"/>
              <a:t>章 图形</a:t>
            </a:r>
            <a:r>
              <a:rPr lang="zh-CN" altLang="en-US" sz="5400" b="1" dirty="0"/>
              <a:t>绘制</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485" y="976512"/>
            <a:ext cx="4764719" cy="1609381"/>
          </a:xfrm>
          <a:prstGeom prst="rect">
            <a:avLst/>
          </a:prstGeom>
        </p:spPr>
      </p:pic>
    </p:spTree>
    <p:extLst>
      <p:ext uri="{BB962C8B-B14F-4D97-AF65-F5344CB8AC3E}">
        <p14:creationId xmlns:p14="http://schemas.microsoft.com/office/powerpoint/2010/main" val="43404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消息对话框</a:t>
            </a:r>
            <a:endParaRPr lang="zh-CN" altLang="en-US" dirty="0"/>
          </a:p>
        </p:txBody>
      </p:sp>
      <p:sp>
        <p:nvSpPr>
          <p:cNvPr id="3" name="内容占位符 2"/>
          <p:cNvSpPr>
            <a:spLocks noGrp="1"/>
          </p:cNvSpPr>
          <p:nvPr>
            <p:ph idx="1"/>
          </p:nvPr>
        </p:nvSpPr>
        <p:spPr/>
        <p:txBody>
          <a:bodyPr/>
          <a:lstStyle/>
          <a:p>
            <a:r>
              <a:rPr lang="zh-CN" altLang="zh-CN" dirty="0"/>
              <a:t>引用</a:t>
            </a:r>
            <a:r>
              <a:rPr lang="en-US" altLang="zh-CN" dirty="0" err="1"/>
              <a:t>tkinter.messagebox</a:t>
            </a:r>
            <a:r>
              <a:rPr lang="zh-CN" altLang="zh-CN" dirty="0"/>
              <a:t>包，可使用表</a:t>
            </a:r>
            <a:r>
              <a:rPr lang="en-US" altLang="zh-CN" dirty="0"/>
              <a:t>8-8</a:t>
            </a:r>
            <a:r>
              <a:rPr lang="zh-CN" altLang="zh-CN" dirty="0"/>
              <a:t>中所列的消息对话框函数。执行这些函数，可弹出模式消息对话框，并根据用户的响应返回一个布尔型值。其通式为：</a:t>
            </a:r>
          </a:p>
          <a:p>
            <a:pPr marL="0" indent="0">
              <a:buNone/>
            </a:pPr>
            <a:endParaRPr lang="zh-CN" altLang="zh-CN" dirty="0"/>
          </a:p>
          <a:p>
            <a:pPr lvl="1"/>
            <a:r>
              <a:rPr lang="zh-CN" altLang="zh-CN" sz="2400" dirty="0"/>
              <a:t>消息对话框函数（</a:t>
            </a:r>
            <a:r>
              <a:rPr lang="en-US" altLang="zh-CN" sz="2400" dirty="0"/>
              <a:t>&lt;title=</a:t>
            </a:r>
            <a:r>
              <a:rPr lang="zh-CN" altLang="zh-CN" sz="2400" dirty="0"/>
              <a:t>标题文本</a:t>
            </a:r>
            <a:r>
              <a:rPr lang="en-US" altLang="zh-CN" sz="2400" dirty="0"/>
              <a:t>&gt;, &lt; message=</a:t>
            </a:r>
            <a:r>
              <a:rPr lang="zh-CN" altLang="zh-CN" sz="2400" dirty="0"/>
              <a:t>消息文本</a:t>
            </a:r>
            <a:r>
              <a:rPr lang="en-US" altLang="zh-CN" sz="2400" dirty="0"/>
              <a:t>&gt;, [</a:t>
            </a:r>
            <a:r>
              <a:rPr lang="zh-CN" altLang="zh-CN" sz="2400" dirty="0"/>
              <a:t>其他参数</a:t>
            </a:r>
            <a:r>
              <a:rPr lang="en-US" altLang="zh-CN" sz="2400" dirty="0"/>
              <a:t>]</a:t>
            </a:r>
            <a:r>
              <a:rPr lang="zh-CN" altLang="zh-CN" sz="2400"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10</a:t>
            </a:fld>
            <a:endParaRPr lang="zh-CN" altLang="en-US"/>
          </a:p>
        </p:txBody>
      </p:sp>
    </p:spTree>
    <p:extLst>
      <p:ext uri="{BB962C8B-B14F-4D97-AF65-F5344CB8AC3E}">
        <p14:creationId xmlns:p14="http://schemas.microsoft.com/office/powerpoint/2010/main" val="48126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a:t>
            </a:r>
            <a:r>
              <a:rPr lang="zh-CN" altLang="en-US" dirty="0"/>
              <a:t>对话框示例</a:t>
            </a:r>
          </a:p>
        </p:txBody>
      </p:sp>
      <p:pic>
        <p:nvPicPr>
          <p:cNvPr id="7" name="内容占位符 6"/>
          <p:cNvPicPr>
            <a:picLocks noGrp="1" noChangeAspect="1"/>
          </p:cNvPicPr>
          <p:nvPr>
            <p:ph idx="1"/>
          </p:nvPr>
        </p:nvPicPr>
        <p:blipFill>
          <a:blip r:embed="rId2"/>
          <a:stretch>
            <a:fillRect/>
          </a:stretch>
        </p:blipFill>
        <p:spPr>
          <a:xfrm>
            <a:off x="938103" y="1394138"/>
            <a:ext cx="3100497"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11</a:t>
            </a:fld>
            <a:endParaRPr lang="zh-CN" altLang="en-US"/>
          </a:p>
        </p:txBody>
      </p:sp>
      <p:pic>
        <p:nvPicPr>
          <p:cNvPr id="8" name="图片 7"/>
          <p:cNvPicPr>
            <a:picLocks noChangeAspect="1"/>
          </p:cNvPicPr>
          <p:nvPr/>
        </p:nvPicPr>
        <p:blipFill>
          <a:blip r:embed="rId3"/>
          <a:stretch>
            <a:fillRect/>
          </a:stretch>
        </p:blipFill>
        <p:spPr>
          <a:xfrm>
            <a:off x="4184650" y="1483492"/>
            <a:ext cx="2923191" cy="4757921"/>
          </a:xfrm>
          <a:prstGeom prst="rect">
            <a:avLst/>
          </a:prstGeom>
        </p:spPr>
      </p:pic>
      <p:pic>
        <p:nvPicPr>
          <p:cNvPr id="9" name="图片 8"/>
          <p:cNvPicPr>
            <a:picLocks noChangeAspect="1"/>
          </p:cNvPicPr>
          <p:nvPr/>
        </p:nvPicPr>
        <p:blipFill>
          <a:blip r:embed="rId4"/>
          <a:stretch>
            <a:fillRect/>
          </a:stretch>
        </p:blipFill>
        <p:spPr>
          <a:xfrm>
            <a:off x="7870030" y="1551974"/>
            <a:ext cx="3343275" cy="2061175"/>
          </a:xfrm>
          <a:prstGeom prst="rect">
            <a:avLst/>
          </a:prstGeom>
        </p:spPr>
      </p:pic>
      <p:pic>
        <p:nvPicPr>
          <p:cNvPr id="10" name="图片 9"/>
          <p:cNvPicPr>
            <a:picLocks noChangeAspect="1"/>
          </p:cNvPicPr>
          <p:nvPr/>
        </p:nvPicPr>
        <p:blipFill>
          <a:blip r:embed="rId5"/>
          <a:stretch>
            <a:fillRect/>
          </a:stretch>
        </p:blipFill>
        <p:spPr>
          <a:xfrm>
            <a:off x="8610600" y="4000719"/>
            <a:ext cx="1951037" cy="2125757"/>
          </a:xfrm>
          <a:prstGeom prst="rect">
            <a:avLst/>
          </a:prstGeom>
        </p:spPr>
      </p:pic>
    </p:spTree>
    <p:extLst>
      <p:ext uri="{BB962C8B-B14F-4D97-AF65-F5344CB8AC3E}">
        <p14:creationId xmlns:p14="http://schemas.microsoft.com/office/powerpoint/2010/main" val="199256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事件响应</a:t>
            </a:r>
          </a:p>
        </p:txBody>
      </p:sp>
      <p:sp>
        <p:nvSpPr>
          <p:cNvPr id="3" name="内容占位符 2"/>
          <p:cNvSpPr>
            <a:spLocks noGrp="1"/>
          </p:cNvSpPr>
          <p:nvPr>
            <p:ph idx="1"/>
          </p:nvPr>
        </p:nvSpPr>
        <p:spPr/>
        <p:txBody>
          <a:bodyPr/>
          <a:lstStyle/>
          <a:p>
            <a:r>
              <a:rPr lang="zh-CN" altLang="en-US" dirty="0"/>
              <a:t>用</a:t>
            </a:r>
            <a:r>
              <a:rPr lang="en-US" altLang="zh-CN" dirty="0" err="1"/>
              <a:t>tkinter</a:t>
            </a:r>
            <a:r>
              <a:rPr lang="zh-CN" altLang="en-US" dirty="0"/>
              <a:t>可将用户事件与自定义函数绑定，用键盘或鼠标的动作事件来响应触发自定义函数的执行。其通式为：</a:t>
            </a:r>
          </a:p>
          <a:p>
            <a:pPr lvl="1"/>
            <a:r>
              <a:rPr lang="zh-CN" altLang="en-US" dirty="0"/>
              <a:t>控件实例</a:t>
            </a:r>
            <a:r>
              <a:rPr lang="en-US" altLang="zh-CN" dirty="0"/>
              <a:t>.bind</a:t>
            </a:r>
            <a:r>
              <a:rPr lang="zh-CN" altLang="en-US" dirty="0"/>
              <a:t>（</a:t>
            </a:r>
            <a:r>
              <a:rPr lang="en-US" altLang="zh-CN" dirty="0"/>
              <a:t>&lt;</a:t>
            </a:r>
            <a:r>
              <a:rPr lang="zh-CN" altLang="en-US" dirty="0"/>
              <a:t>事件代码</a:t>
            </a:r>
            <a:r>
              <a:rPr lang="en-US" altLang="zh-CN" dirty="0"/>
              <a:t>&gt;</a:t>
            </a:r>
            <a:r>
              <a:rPr lang="zh-CN" altLang="en-US" dirty="0"/>
              <a:t>，</a:t>
            </a:r>
            <a:r>
              <a:rPr lang="en-US" altLang="zh-CN" dirty="0"/>
              <a:t>&lt;</a:t>
            </a:r>
            <a:r>
              <a:rPr lang="zh-CN" altLang="en-US" dirty="0"/>
              <a:t>函数名</a:t>
            </a:r>
            <a:r>
              <a:rPr lang="en-US" altLang="zh-CN" dirty="0"/>
              <a:t>&gt;</a:t>
            </a:r>
            <a:r>
              <a:rPr lang="zh-CN" altLang="en-US" dirty="0"/>
              <a:t>）</a:t>
            </a:r>
          </a:p>
          <a:p>
            <a:pPr lvl="1"/>
            <a:r>
              <a:rPr lang="zh-CN" altLang="en-US" dirty="0"/>
              <a:t>其中，事件代码通常以半角小于号“</a:t>
            </a:r>
            <a:r>
              <a:rPr lang="en-US" altLang="zh-CN" dirty="0"/>
              <a:t>&lt;”</a:t>
            </a:r>
            <a:r>
              <a:rPr lang="zh-CN" altLang="en-US" dirty="0"/>
              <a:t>和大于号“</a:t>
            </a:r>
            <a:r>
              <a:rPr lang="en-US" altLang="zh-CN" dirty="0"/>
              <a:t>&gt;”</a:t>
            </a:r>
            <a:r>
              <a:rPr lang="zh-CN" altLang="en-US" dirty="0"/>
              <a:t>界定，包括事件和按键等</a:t>
            </a:r>
            <a:r>
              <a:rPr lang="en-US" altLang="zh-CN" dirty="0"/>
              <a:t>2~3</a:t>
            </a:r>
            <a:r>
              <a:rPr lang="zh-CN" altLang="en-US" dirty="0"/>
              <a:t>个部分，它们之间用减号</a:t>
            </a:r>
            <a:r>
              <a:rPr lang="zh-CN" altLang="en-US" dirty="0" smtClean="0"/>
              <a:t>分隔</a:t>
            </a:r>
            <a:endParaRPr lang="zh-CN" altLang="en-US" dirty="0"/>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12</a:t>
            </a:fld>
            <a:endParaRPr lang="zh-CN" altLang="en-US"/>
          </a:p>
        </p:txBody>
      </p:sp>
    </p:spTree>
    <p:extLst>
      <p:ext uri="{BB962C8B-B14F-4D97-AF65-F5344CB8AC3E}">
        <p14:creationId xmlns:p14="http://schemas.microsoft.com/office/powerpoint/2010/main" val="105537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13</a:t>
            </a:fld>
            <a:endParaRPr lang="zh-CN" altLang="en-US"/>
          </a:p>
        </p:txBody>
      </p:sp>
      <p:pic>
        <p:nvPicPr>
          <p:cNvPr id="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70175" y="187324"/>
            <a:ext cx="6860242"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28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利用鼠标或键盘的响应值</a:t>
            </a:r>
            <a:endParaRPr lang="zh-CN" altLang="en-US" dirty="0"/>
          </a:p>
        </p:txBody>
      </p:sp>
      <p:sp>
        <p:nvSpPr>
          <p:cNvPr id="6" name="内容占位符 5"/>
          <p:cNvSpPr>
            <a:spLocks noGrp="1"/>
          </p:cNvSpPr>
          <p:nvPr>
            <p:ph idx="1"/>
          </p:nvPr>
        </p:nvSpPr>
        <p:spPr/>
        <p:txBody>
          <a:bodyPr>
            <a:normAutofit/>
          </a:bodyPr>
          <a:lstStyle/>
          <a:p>
            <a:r>
              <a:rPr lang="zh-CN" altLang="zh-CN" sz="2800" dirty="0"/>
              <a:t>将控件实例绑定到键盘事件和部分光标位置不落在具体控件实例上的鼠标事件时，还需要设置该实例执行</a:t>
            </a:r>
            <a:r>
              <a:rPr lang="en-US" altLang="zh-CN" sz="2800" dirty="0" err="1"/>
              <a:t>focus_set</a:t>
            </a:r>
            <a:r>
              <a:rPr lang="en-US" altLang="zh-CN" sz="2800" dirty="0"/>
              <a:t>()</a:t>
            </a:r>
            <a:r>
              <a:rPr lang="zh-CN" altLang="zh-CN" sz="2800" dirty="0"/>
              <a:t>方法获得焦点，才能对事件持续响应。例如</a:t>
            </a:r>
            <a:r>
              <a:rPr lang="en-US" altLang="zh-CN" sz="2800" dirty="0"/>
              <a:t>frame. </a:t>
            </a:r>
            <a:r>
              <a:rPr lang="en-US" altLang="zh-CN" sz="2800" dirty="0" err="1"/>
              <a:t>focus_set</a:t>
            </a:r>
            <a:r>
              <a:rPr lang="en-US" altLang="zh-CN" sz="2800" dirty="0"/>
              <a:t>()</a:t>
            </a:r>
            <a:r>
              <a:rPr lang="zh-CN" altLang="zh-CN" sz="2800" dirty="0"/>
              <a:t>。</a:t>
            </a:r>
          </a:p>
          <a:p>
            <a:r>
              <a:rPr lang="zh-CN" altLang="zh-CN" sz="2800" b="1" dirty="0">
                <a:solidFill>
                  <a:srgbClr val="FF0000"/>
                </a:solidFill>
              </a:rPr>
              <a:t>所调用的自定义函数若需要利用鼠标或键盘的响应值</a:t>
            </a:r>
            <a:r>
              <a:rPr lang="zh-CN" altLang="zh-CN" sz="2800" dirty="0"/>
              <a:t>，可将</a:t>
            </a:r>
            <a:r>
              <a:rPr lang="en-US" altLang="zh-CN" sz="2800" dirty="0"/>
              <a:t>event</a:t>
            </a:r>
            <a:r>
              <a:rPr lang="zh-CN" altLang="zh-CN" sz="2800" dirty="0"/>
              <a:t>作为参数，通过</a:t>
            </a:r>
            <a:r>
              <a:rPr lang="en-US" altLang="zh-CN" sz="2800" dirty="0"/>
              <a:t>event</a:t>
            </a:r>
            <a:r>
              <a:rPr lang="zh-CN" altLang="zh-CN" sz="2800" dirty="0"/>
              <a:t>的属性获取</a:t>
            </a:r>
            <a:endParaRPr lang="zh-CN" altLang="en-US" sz="2800" dirty="0"/>
          </a:p>
        </p:txBody>
      </p:sp>
      <p:sp>
        <p:nvSpPr>
          <p:cNvPr id="2" name="日期占位符 1"/>
          <p:cNvSpPr>
            <a:spLocks noGrp="1"/>
          </p:cNvSpPr>
          <p:nvPr>
            <p:ph type="dt" sz="half" idx="10"/>
          </p:nvPr>
        </p:nvSpPr>
        <p:spPr/>
        <p:txBody>
          <a:bodyPr/>
          <a:lstStyle/>
          <a:p>
            <a:fld id="{EBFE2506-F0BB-4586-90ED-E05A37EA3BF8}" type="datetime1">
              <a:rPr lang="zh-CN" altLang="en-US" smtClean="0"/>
              <a:t>2022/3/6</a:t>
            </a:fld>
            <a:endParaRPr lang="zh-CN" altLang="en-US"/>
          </a:p>
        </p:txBody>
      </p:sp>
      <p:sp>
        <p:nvSpPr>
          <p:cNvPr id="3" name="页脚占位符 2"/>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4" name="灯片编号占位符 3"/>
          <p:cNvSpPr>
            <a:spLocks noGrp="1"/>
          </p:cNvSpPr>
          <p:nvPr>
            <p:ph type="sldNum" sz="quarter" idx="12"/>
          </p:nvPr>
        </p:nvSpPr>
        <p:spPr/>
        <p:txBody>
          <a:bodyPr/>
          <a:lstStyle/>
          <a:p>
            <a:fld id="{9D762033-42AB-40B5-815B-95A960AA49EA}" type="slidenum">
              <a:rPr lang="zh-CN" altLang="en-US" smtClean="0"/>
              <a:t>14</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3860800"/>
            <a:ext cx="70866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52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a:t>
            </a:r>
            <a:r>
              <a:rPr lang="zh-CN" altLang="en-US" dirty="0"/>
              <a:t>响应示例</a:t>
            </a:r>
          </a:p>
        </p:txBody>
      </p:sp>
      <p:pic>
        <p:nvPicPr>
          <p:cNvPr id="7" name="内容占位符 6"/>
          <p:cNvPicPr>
            <a:picLocks noGrp="1" noChangeAspect="1"/>
          </p:cNvPicPr>
          <p:nvPr>
            <p:ph idx="1"/>
          </p:nvPr>
        </p:nvPicPr>
        <p:blipFill>
          <a:blip r:embed="rId2"/>
          <a:stretch>
            <a:fillRect/>
          </a:stretch>
        </p:blipFill>
        <p:spPr>
          <a:xfrm>
            <a:off x="1507963" y="1495425"/>
            <a:ext cx="3219774"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15</a:t>
            </a:fld>
            <a:endParaRPr lang="zh-CN" altLang="en-US"/>
          </a:p>
        </p:txBody>
      </p:sp>
      <p:pic>
        <p:nvPicPr>
          <p:cNvPr id="8" name="图片 7"/>
          <p:cNvPicPr>
            <a:picLocks noChangeAspect="1"/>
          </p:cNvPicPr>
          <p:nvPr/>
        </p:nvPicPr>
        <p:blipFill>
          <a:blip r:embed="rId3"/>
          <a:stretch>
            <a:fillRect/>
          </a:stretch>
        </p:blipFill>
        <p:spPr>
          <a:xfrm>
            <a:off x="6222999" y="2406826"/>
            <a:ext cx="2136775" cy="2500135"/>
          </a:xfrm>
          <a:prstGeom prst="rect">
            <a:avLst/>
          </a:prstGeom>
        </p:spPr>
      </p:pic>
    </p:spTree>
    <p:extLst>
      <p:ext uri="{BB962C8B-B14F-4D97-AF65-F5344CB8AC3E}">
        <p14:creationId xmlns:p14="http://schemas.microsoft.com/office/powerpoint/2010/main" val="273380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turtle</a:t>
            </a:r>
            <a:r>
              <a:rPr lang="zh-CN" altLang="en-US" dirty="0" smtClean="0"/>
              <a:t>库</a:t>
            </a:r>
            <a:r>
              <a:rPr lang="zh-CN" altLang="en-US" dirty="0"/>
              <a:t>绘图</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16</a:t>
            </a:fld>
            <a:endParaRPr lang="zh-CN" altLang="en-US"/>
          </a:p>
        </p:txBody>
      </p:sp>
    </p:spTree>
    <p:extLst>
      <p:ext uri="{BB962C8B-B14F-4D97-AF65-F5344CB8AC3E}">
        <p14:creationId xmlns:p14="http://schemas.microsoft.com/office/powerpoint/2010/main" val="237312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Turtle</a:t>
            </a:r>
            <a:r>
              <a:rPr lang="zh-CN" altLang="en-US" dirty="0" smtClean="0"/>
              <a:t>库</a:t>
            </a:r>
            <a:endParaRPr lang="zh-CN" altLang="en-US" dirty="0"/>
          </a:p>
        </p:txBody>
      </p:sp>
      <p:sp>
        <p:nvSpPr>
          <p:cNvPr id="3" name="内容占位符 2"/>
          <p:cNvSpPr>
            <a:spLocks noGrp="1"/>
          </p:cNvSpPr>
          <p:nvPr>
            <p:ph idx="1"/>
          </p:nvPr>
        </p:nvSpPr>
        <p:spPr/>
        <p:txBody>
          <a:bodyPr/>
          <a:lstStyle/>
          <a:p>
            <a:r>
              <a:rPr lang="en-US" altLang="zh-CN" dirty="0"/>
              <a:t>Turtle</a:t>
            </a:r>
            <a:r>
              <a:rPr lang="zh-CN" altLang="en-US" dirty="0"/>
              <a:t>库是</a:t>
            </a:r>
            <a:r>
              <a:rPr lang="en-US" altLang="zh-CN" dirty="0"/>
              <a:t>Python</a:t>
            </a:r>
            <a:r>
              <a:rPr lang="zh-CN" altLang="en-US" dirty="0"/>
              <a:t>语言中一个很流行的绘制图像的函数库</a:t>
            </a:r>
          </a:p>
          <a:p>
            <a:r>
              <a:rPr lang="zh-CN" altLang="en-US" dirty="0"/>
              <a:t>使用</a:t>
            </a:r>
            <a:r>
              <a:rPr lang="en-US" altLang="zh-CN" dirty="0"/>
              <a:t>turtle</a:t>
            </a:r>
            <a:r>
              <a:rPr lang="zh-CN" altLang="en-US" dirty="0"/>
              <a:t>库，同学们头脑里需要有这样一个概念：</a:t>
            </a:r>
          </a:p>
          <a:p>
            <a:pPr lvl="1"/>
            <a:r>
              <a:rPr lang="zh-CN" altLang="en-US" dirty="0"/>
              <a:t>想象一个小乌龟，在一个横轴为</a:t>
            </a:r>
            <a:r>
              <a:rPr lang="en-US" altLang="zh-CN" dirty="0"/>
              <a:t>x</a:t>
            </a:r>
            <a:r>
              <a:rPr lang="zh-CN" altLang="en-US" dirty="0"/>
              <a:t>、纵轴为</a:t>
            </a:r>
            <a:r>
              <a:rPr lang="en-US" altLang="zh-CN" dirty="0"/>
              <a:t>y</a:t>
            </a:r>
            <a:r>
              <a:rPr lang="zh-CN" altLang="en-US" dirty="0"/>
              <a:t>的坐标系原点，</a:t>
            </a:r>
            <a:r>
              <a:rPr lang="en-US" altLang="zh-CN" dirty="0"/>
              <a:t>(0,0)</a:t>
            </a:r>
            <a:r>
              <a:rPr lang="zh-CN" altLang="en-US" dirty="0"/>
              <a:t>位置开始</a:t>
            </a:r>
          </a:p>
          <a:p>
            <a:pPr lvl="1"/>
            <a:r>
              <a:rPr lang="zh-CN" altLang="en-US" dirty="0"/>
              <a:t>它根据一组函数指令的控制，在这个平面坐标系中移动，从而在它爬行的路径上绘制了图形</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17</a:t>
            </a:fld>
            <a:endParaRPr lang="zh-CN" altLang="en-US"/>
          </a:p>
        </p:txBody>
      </p:sp>
    </p:spTree>
    <p:extLst>
      <p:ext uri="{BB962C8B-B14F-4D97-AF65-F5344CB8AC3E}">
        <p14:creationId xmlns:p14="http://schemas.microsoft.com/office/powerpoint/2010/main" val="3497676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latin typeface="微软雅黑" panose="020B0503020204020204" pitchFamily="34" charset="-122"/>
                <a:ea typeface="微软雅黑" panose="020B0503020204020204" pitchFamily="34" charset="-122"/>
              </a:rPr>
              <a:t>turtle</a:t>
            </a:r>
            <a:r>
              <a:rPr lang="zh-CN" altLang="en-US" smtClean="0">
                <a:latin typeface="微软雅黑" panose="020B0503020204020204" pitchFamily="34" charset="-122"/>
                <a:ea typeface="微软雅黑" panose="020B0503020204020204" pitchFamily="34" charset="-122"/>
              </a:rPr>
              <a:t>库语法元素分析</a:t>
            </a:r>
            <a:endParaRPr lang="zh-CN" altLang="en-US" smtClean="0"/>
          </a:p>
        </p:txBody>
      </p:sp>
      <p:sp>
        <p:nvSpPr>
          <p:cNvPr id="13315" name="内容占位符 2"/>
          <p:cNvSpPr>
            <a:spLocks noGrp="1"/>
          </p:cNvSpPr>
          <p:nvPr>
            <p:ph idx="1"/>
          </p:nvPr>
        </p:nvSpPr>
        <p:spPr/>
        <p:txBody>
          <a:bodyPr/>
          <a:lstStyle/>
          <a:p>
            <a:r>
              <a:rPr lang="zh-CN" altLang="en-US"/>
              <a:t>绘图坐标体系</a:t>
            </a:r>
            <a:endParaRPr lang="en-US" altLang="zh-CN"/>
          </a:p>
          <a:p>
            <a:r>
              <a:rPr lang="zh-CN" altLang="en-US"/>
              <a:t>画笔控制函数</a:t>
            </a:r>
            <a:endParaRPr lang="en-US" altLang="zh-CN"/>
          </a:p>
          <a:p>
            <a:r>
              <a:rPr lang="zh-CN" altLang="en-US"/>
              <a:t>形状控制函数</a:t>
            </a:r>
            <a:endParaRPr lang="en-US" altLang="zh-CN"/>
          </a:p>
          <a:p>
            <a:endParaRPr lang="zh-CN" altLang="en-US"/>
          </a:p>
        </p:txBody>
      </p:sp>
    </p:spTree>
    <p:extLst>
      <p:ext uri="{BB962C8B-B14F-4D97-AF65-F5344CB8AC3E}">
        <p14:creationId xmlns:p14="http://schemas.microsoft.com/office/powerpoint/2010/main" val="3149360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Turtle</a:t>
            </a:r>
            <a:r>
              <a:rPr lang="zh-CN" altLang="en-US" smtClean="0"/>
              <a:t>库绘图坐标体系</a:t>
            </a:r>
          </a:p>
        </p:txBody>
      </p:sp>
      <p:sp>
        <p:nvSpPr>
          <p:cNvPr id="15363" name="内容占位符 2"/>
          <p:cNvSpPr>
            <a:spLocks noGrp="1"/>
          </p:cNvSpPr>
          <p:nvPr>
            <p:ph idx="1"/>
          </p:nvPr>
        </p:nvSpPr>
        <p:spPr/>
        <p:txBody>
          <a:bodyPr/>
          <a:lstStyle/>
          <a:p>
            <a:endParaRPr lang="zh-CN" altLang="en-US" smtClean="0"/>
          </a:p>
        </p:txBody>
      </p:sp>
      <p:pic>
        <p:nvPicPr>
          <p:cNvPr id="153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62139"/>
            <a:ext cx="6858000"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48300" y="2781301"/>
            <a:ext cx="1295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左侧方向</a:t>
            </a:r>
          </a:p>
        </p:txBody>
      </p:sp>
      <p:sp>
        <p:nvSpPr>
          <p:cNvPr id="6" name="矩形 5"/>
          <p:cNvSpPr/>
          <p:nvPr/>
        </p:nvSpPr>
        <p:spPr>
          <a:xfrm>
            <a:off x="5448300" y="4941889"/>
            <a:ext cx="1295400"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右侧方向</a:t>
            </a:r>
          </a:p>
        </p:txBody>
      </p:sp>
      <p:sp>
        <p:nvSpPr>
          <p:cNvPr id="7" name="矩形 6"/>
          <p:cNvSpPr/>
          <p:nvPr/>
        </p:nvSpPr>
        <p:spPr>
          <a:xfrm>
            <a:off x="7464425" y="3516313"/>
            <a:ext cx="1295400"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前进方向</a:t>
            </a:r>
          </a:p>
        </p:txBody>
      </p:sp>
      <p:sp>
        <p:nvSpPr>
          <p:cNvPr id="8" name="矩形 7"/>
          <p:cNvSpPr/>
          <p:nvPr/>
        </p:nvSpPr>
        <p:spPr>
          <a:xfrm>
            <a:off x="3575050" y="3503614"/>
            <a:ext cx="1296988"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后退方向</a:t>
            </a:r>
          </a:p>
        </p:txBody>
      </p:sp>
      <p:cxnSp>
        <p:nvCxnSpPr>
          <p:cNvPr id="10" name="直接箭头连接符 9"/>
          <p:cNvCxnSpPr/>
          <p:nvPr/>
        </p:nvCxnSpPr>
        <p:spPr>
          <a:xfrm>
            <a:off x="3359150" y="5516563"/>
            <a:ext cx="144145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V="1">
            <a:off x="3359150" y="4292601"/>
            <a:ext cx="0" cy="12239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4" name="矩形 13"/>
          <p:cNvSpPr/>
          <p:nvPr/>
        </p:nvSpPr>
        <p:spPr>
          <a:xfrm>
            <a:off x="3863975" y="5026026"/>
            <a:ext cx="1295400" cy="360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x</a:t>
            </a:r>
            <a:endParaRPr lang="zh-CN" altLang="en-US" dirty="0">
              <a:solidFill>
                <a:schemeClr val="tx1"/>
              </a:solidFill>
            </a:endParaRPr>
          </a:p>
        </p:txBody>
      </p:sp>
      <p:sp>
        <p:nvSpPr>
          <p:cNvPr id="15372" name="矩形 15"/>
          <p:cNvSpPr>
            <a:spLocks noChangeArrowheads="1"/>
          </p:cNvSpPr>
          <p:nvPr/>
        </p:nvSpPr>
        <p:spPr bwMode="auto">
          <a:xfrm>
            <a:off x="3425825" y="428307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y</a:t>
            </a:r>
            <a:endParaRPr lang="zh-CN" altLang="en-US"/>
          </a:p>
        </p:txBody>
      </p:sp>
      <p:sp>
        <p:nvSpPr>
          <p:cNvPr id="15373" name="矩形 16"/>
          <p:cNvSpPr>
            <a:spLocks noChangeArrowheads="1"/>
          </p:cNvSpPr>
          <p:nvPr/>
        </p:nvSpPr>
        <p:spPr bwMode="auto">
          <a:xfrm>
            <a:off x="5700713" y="4108450"/>
            <a:ext cx="658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(0,0)</a:t>
            </a:r>
            <a:endParaRPr lang="zh-CN" altLang="en-US"/>
          </a:p>
        </p:txBody>
      </p:sp>
    </p:spTree>
    <p:extLst>
      <p:ext uri="{BB962C8B-B14F-4D97-AF65-F5344CB8AC3E}">
        <p14:creationId xmlns:p14="http://schemas.microsoft.com/office/powerpoint/2010/main" val="37783789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a:t>
            </a:fld>
            <a:endParaRPr lang="zh-CN" altLang="en-US"/>
          </a:p>
        </p:txBody>
      </p:sp>
    </p:spTree>
    <p:extLst>
      <p:ext uri="{BB962C8B-B14F-4D97-AF65-F5344CB8AC3E}">
        <p14:creationId xmlns:p14="http://schemas.microsoft.com/office/powerpoint/2010/main" val="203366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sz="3200" dirty="0" err="1">
                <a:solidFill>
                  <a:schemeClr val="tx1">
                    <a:lumMod val="85000"/>
                    <a:lumOff val="15000"/>
                  </a:schemeClr>
                </a:solidFill>
                <a:latin typeface="微软雅黑" panose="020B0503020204020204" pitchFamily="34" charset="-122"/>
                <a:ea typeface="微软雅黑" panose="020B0503020204020204" pitchFamily="34" charset="-122"/>
              </a:rPr>
              <a:t>turtle.setup</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(width, height, </a:t>
            </a:r>
            <a:r>
              <a:rPr lang="en-US" altLang="zh-CN" sz="3200" dirty="0" err="1">
                <a:solidFill>
                  <a:schemeClr val="tx1">
                    <a:lumMod val="85000"/>
                    <a:lumOff val="15000"/>
                  </a:schemeClr>
                </a:solidFill>
                <a:latin typeface="微软雅黑" panose="020B0503020204020204" pitchFamily="34" charset="-122"/>
                <a:ea typeface="微软雅黑" panose="020B0503020204020204" pitchFamily="34" charset="-122"/>
              </a:rPr>
              <a:t>startx</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dirty="0" err="1">
                <a:solidFill>
                  <a:schemeClr val="tx1">
                    <a:lumMod val="85000"/>
                    <a:lumOff val="15000"/>
                  </a:schemeClr>
                </a:solidFill>
                <a:latin typeface="微软雅黑" panose="020B0503020204020204" pitchFamily="34" charset="-122"/>
                <a:ea typeface="微软雅黑" panose="020B0503020204020204" pitchFamily="34" charset="-122"/>
              </a:rPr>
              <a:t>starty</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dirty="0"/>
          </a:p>
        </p:txBody>
      </p:sp>
      <p:sp>
        <p:nvSpPr>
          <p:cNvPr id="16387" name="内容占位符 2"/>
          <p:cNvSpPr>
            <a:spLocks noGrp="1"/>
          </p:cNvSpPr>
          <p:nvPr>
            <p:ph idx="1"/>
          </p:nvPr>
        </p:nvSpPr>
        <p:spPr/>
        <p:txBody>
          <a:bodyPr/>
          <a:lstStyle/>
          <a:p>
            <a:r>
              <a:rPr lang="zh-CN" altLang="en-US"/>
              <a:t>作用：设置主窗体的大小</a:t>
            </a:r>
            <a:endParaRPr lang="en-US" altLang="zh-CN"/>
          </a:p>
          <a:p>
            <a:r>
              <a:rPr lang="zh-CN" altLang="en-US"/>
              <a:t>参数：</a:t>
            </a:r>
            <a:endParaRPr lang="en-US" altLang="zh-CN"/>
          </a:p>
          <a:p>
            <a:pPr lvl="1"/>
            <a:r>
              <a:rPr lang="en-US" altLang="zh-CN"/>
              <a:t>width: </a:t>
            </a:r>
            <a:r>
              <a:rPr lang="zh-CN" altLang="en-US"/>
              <a:t>窗口宽度</a:t>
            </a:r>
            <a:endParaRPr lang="en-US" altLang="zh-CN"/>
          </a:p>
          <a:p>
            <a:pPr lvl="1"/>
            <a:r>
              <a:rPr lang="en-US" altLang="zh-CN"/>
              <a:t>height: </a:t>
            </a:r>
            <a:r>
              <a:rPr lang="zh-CN" altLang="en-US"/>
              <a:t>窗口高度</a:t>
            </a:r>
          </a:p>
          <a:p>
            <a:pPr lvl="1"/>
            <a:r>
              <a:rPr lang="en-US" altLang="zh-CN"/>
              <a:t>startx: </a:t>
            </a:r>
            <a:r>
              <a:rPr lang="zh-CN" altLang="en-US"/>
              <a:t>窗口左侧与屏幕左侧的像素距离</a:t>
            </a:r>
          </a:p>
          <a:p>
            <a:pPr lvl="1"/>
            <a:r>
              <a:rPr lang="en-US" altLang="zh-CN"/>
              <a:t>starty: </a:t>
            </a:r>
            <a:r>
              <a:rPr lang="zh-CN" altLang="en-US"/>
              <a:t>窗口顶侧与屏幕顶侧的像素距离</a:t>
            </a:r>
          </a:p>
          <a:p>
            <a:pPr lvl="1"/>
            <a:endParaRPr lang="en-US" altLang="zh-CN"/>
          </a:p>
          <a:p>
            <a:pPr lvl="1"/>
            <a:endParaRPr lang="zh-CN" altLang="en-US"/>
          </a:p>
        </p:txBody>
      </p:sp>
      <p:sp>
        <p:nvSpPr>
          <p:cNvPr id="3" name="矩形 2"/>
          <p:cNvSpPr/>
          <p:nvPr/>
        </p:nvSpPr>
        <p:spPr>
          <a:xfrm>
            <a:off x="2848494" y="5056600"/>
            <a:ext cx="6096000" cy="923330"/>
          </a:xfrm>
          <a:prstGeom prst="rect">
            <a:avLst/>
          </a:prstGeom>
        </p:spPr>
        <p:txBody>
          <a:bodyPr>
            <a:spAutoFit/>
          </a:bodyPr>
          <a:lstStyle/>
          <a:p>
            <a:r>
              <a:rPr lang="zh-CN" altLang="en-US" dirty="0"/>
              <a:t>import turtle</a:t>
            </a:r>
          </a:p>
          <a:p>
            <a:endParaRPr lang="zh-CN" altLang="en-US" dirty="0"/>
          </a:p>
          <a:p>
            <a:r>
              <a:rPr lang="zh-CN" altLang="en-US" dirty="0"/>
              <a:t>turtle.setup(600,600,200,200)</a:t>
            </a:r>
          </a:p>
        </p:txBody>
      </p:sp>
    </p:spTree>
    <p:extLst>
      <p:ext uri="{BB962C8B-B14F-4D97-AF65-F5344CB8AC3E}">
        <p14:creationId xmlns:p14="http://schemas.microsoft.com/office/powerpoint/2010/main" val="275309190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marL="342900" indent="-342900"/>
            <a:r>
              <a:rPr lang="en-US" altLang="zh-CN" sz="2400">
                <a:latin typeface="微软雅黑" panose="020B0503020204020204" pitchFamily="34" charset="-122"/>
                <a:ea typeface="微软雅黑" panose="020B0503020204020204" pitchFamily="34" charset="-122"/>
              </a:rPr>
              <a:t>turtle.setup(width, height, startx, starty)</a:t>
            </a:r>
            <a:endParaRPr lang="zh-CN" altLang="en-US" smtClean="0"/>
          </a:p>
        </p:txBody>
      </p:sp>
      <p:sp>
        <p:nvSpPr>
          <p:cNvPr id="17411" name="内容占位符 2"/>
          <p:cNvSpPr>
            <a:spLocks noGrp="1"/>
          </p:cNvSpPr>
          <p:nvPr>
            <p:ph idx="1"/>
          </p:nvPr>
        </p:nvSpPr>
        <p:spPr>
          <a:xfrm>
            <a:off x="2414588" y="1638301"/>
            <a:ext cx="8229600" cy="4525963"/>
          </a:xfrm>
        </p:spPr>
        <p:txBody>
          <a:bodyPr/>
          <a:lstStyle/>
          <a:p>
            <a:endParaRPr lang="zh-CN" altLang="en-US" smtClean="0"/>
          </a:p>
        </p:txBody>
      </p:sp>
      <p:pic>
        <p:nvPicPr>
          <p:cNvPr id="174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1628775"/>
            <a:ext cx="7831137"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矩形 6"/>
          <p:cNvSpPr>
            <a:spLocks noChangeArrowheads="1"/>
          </p:cNvSpPr>
          <p:nvPr/>
        </p:nvSpPr>
        <p:spPr bwMode="auto">
          <a:xfrm>
            <a:off x="6102351" y="5627688"/>
            <a:ext cx="722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width</a:t>
            </a:r>
            <a:endParaRPr lang="zh-CN" altLang="en-US"/>
          </a:p>
        </p:txBody>
      </p:sp>
      <p:sp>
        <p:nvSpPr>
          <p:cNvPr id="17414" name="矩形 7"/>
          <p:cNvSpPr>
            <a:spLocks noChangeArrowheads="1"/>
          </p:cNvSpPr>
          <p:nvPr/>
        </p:nvSpPr>
        <p:spPr bwMode="auto">
          <a:xfrm>
            <a:off x="9221788" y="3716339"/>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height</a:t>
            </a:r>
            <a:endParaRPr lang="zh-CN" altLang="en-US"/>
          </a:p>
        </p:txBody>
      </p:sp>
      <p:sp>
        <p:nvSpPr>
          <p:cNvPr id="17415" name="矩形 8"/>
          <p:cNvSpPr>
            <a:spLocks noChangeArrowheads="1"/>
          </p:cNvSpPr>
          <p:nvPr/>
        </p:nvSpPr>
        <p:spPr bwMode="auto">
          <a:xfrm>
            <a:off x="6089650" y="1954214"/>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starty</a:t>
            </a:r>
            <a:endParaRPr lang="zh-CN" altLang="en-US"/>
          </a:p>
        </p:txBody>
      </p:sp>
      <p:sp>
        <p:nvSpPr>
          <p:cNvPr id="17416" name="矩形 9"/>
          <p:cNvSpPr>
            <a:spLocks noChangeArrowheads="1"/>
          </p:cNvSpPr>
          <p:nvPr/>
        </p:nvSpPr>
        <p:spPr bwMode="auto">
          <a:xfrm>
            <a:off x="2482850" y="3170238"/>
            <a:ext cx="74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startx</a:t>
            </a:r>
            <a:endParaRPr lang="zh-CN" altLang="en-US"/>
          </a:p>
        </p:txBody>
      </p:sp>
      <p:cxnSp>
        <p:nvCxnSpPr>
          <p:cNvPr id="12" name="直接连接符 11"/>
          <p:cNvCxnSpPr/>
          <p:nvPr/>
        </p:nvCxnSpPr>
        <p:spPr>
          <a:xfrm>
            <a:off x="2281239" y="3538538"/>
            <a:ext cx="1152525"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3505201" y="5699125"/>
            <a:ext cx="5472113"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flipH="1">
            <a:off x="9221788" y="2530475"/>
            <a:ext cx="0" cy="295275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a:off x="5737225" y="1595439"/>
            <a:ext cx="0" cy="93503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965537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画笔控制函数</a:t>
            </a:r>
          </a:p>
        </p:txBody>
      </p:sp>
      <p:sp>
        <p:nvSpPr>
          <p:cNvPr id="18435" name="内容占位符 2"/>
          <p:cNvSpPr>
            <a:spLocks noGrp="1"/>
          </p:cNvSpPr>
          <p:nvPr>
            <p:ph idx="1"/>
          </p:nvPr>
        </p:nvSpPr>
        <p:spPr/>
        <p:txBody>
          <a:bodyPr/>
          <a:lstStyle/>
          <a:p>
            <a:r>
              <a:rPr lang="en-US" altLang="zh-CN"/>
              <a:t>turtle.penup()</a:t>
            </a:r>
          </a:p>
          <a:p>
            <a:pPr lvl="1"/>
            <a:r>
              <a:rPr lang="zh-CN" altLang="en-US"/>
              <a:t>别名：</a:t>
            </a:r>
            <a:r>
              <a:rPr lang="en-US" altLang="zh-CN"/>
              <a:t>turtle.pu(), turtle.up()</a:t>
            </a:r>
          </a:p>
          <a:p>
            <a:pPr lvl="1"/>
            <a:r>
              <a:rPr lang="zh-CN" altLang="en-US"/>
              <a:t>作用：抬起画笔，之后移动画笔不绘制形状</a:t>
            </a:r>
            <a:endParaRPr lang="en-US" altLang="zh-CN"/>
          </a:p>
          <a:p>
            <a:pPr lvl="1"/>
            <a:r>
              <a:rPr lang="zh-CN" altLang="en-US"/>
              <a:t>参数：无</a:t>
            </a:r>
            <a:endParaRPr lang="en-US" altLang="zh-CN"/>
          </a:p>
          <a:p>
            <a:r>
              <a:rPr lang="en-US" altLang="zh-CN"/>
              <a:t>turtle.pendown()</a:t>
            </a:r>
          </a:p>
          <a:p>
            <a:pPr lvl="1"/>
            <a:r>
              <a:rPr lang="zh-CN" altLang="en-US"/>
              <a:t>别名：</a:t>
            </a:r>
            <a:r>
              <a:rPr lang="en-US" altLang="zh-CN"/>
              <a:t>turtle.pd(), turtle.down()</a:t>
            </a:r>
          </a:p>
          <a:p>
            <a:pPr lvl="1"/>
            <a:r>
              <a:rPr lang="zh-CN" altLang="en-US"/>
              <a:t>作用：落下画笔，之后移动画笔将绘制形状</a:t>
            </a:r>
            <a:endParaRPr lang="en-US" altLang="zh-CN"/>
          </a:p>
          <a:p>
            <a:pPr lvl="1"/>
            <a:r>
              <a:rPr lang="zh-CN" altLang="en-US"/>
              <a:t>参数：无</a:t>
            </a:r>
            <a:endParaRPr lang="en-US" altLang="zh-CN"/>
          </a:p>
          <a:p>
            <a:pPr lvl="1"/>
            <a:endParaRPr lang="zh-CN" altLang="en-US"/>
          </a:p>
        </p:txBody>
      </p:sp>
    </p:spTree>
    <p:extLst>
      <p:ext uri="{BB962C8B-B14F-4D97-AF65-F5344CB8AC3E}">
        <p14:creationId xmlns:p14="http://schemas.microsoft.com/office/powerpoint/2010/main" val="71042950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画笔控制函数</a:t>
            </a:r>
          </a:p>
        </p:txBody>
      </p:sp>
      <p:sp>
        <p:nvSpPr>
          <p:cNvPr id="19459" name="内容占位符 2"/>
          <p:cNvSpPr>
            <a:spLocks noGrp="1"/>
          </p:cNvSpPr>
          <p:nvPr>
            <p:ph idx="1"/>
          </p:nvPr>
        </p:nvSpPr>
        <p:spPr/>
        <p:txBody>
          <a:bodyPr/>
          <a:lstStyle/>
          <a:p>
            <a:r>
              <a:rPr lang="en-US" altLang="zh-CN"/>
              <a:t>turtle.pensize(width)</a:t>
            </a:r>
          </a:p>
          <a:p>
            <a:pPr lvl="1"/>
            <a:r>
              <a:rPr lang="zh-CN" altLang="en-US"/>
              <a:t>别名：</a:t>
            </a:r>
            <a:r>
              <a:rPr lang="en-US" altLang="zh-CN"/>
              <a:t>turtle.width()</a:t>
            </a:r>
          </a:p>
          <a:p>
            <a:pPr lvl="1"/>
            <a:r>
              <a:rPr lang="zh-CN" altLang="en-US"/>
              <a:t>作用：设置画笔宽度，当无参数输入时返回当前画笔宽度</a:t>
            </a:r>
            <a:endParaRPr lang="en-US" altLang="zh-CN"/>
          </a:p>
          <a:p>
            <a:pPr lvl="1"/>
            <a:r>
              <a:rPr lang="zh-CN" altLang="en-US"/>
              <a:t>参数：</a:t>
            </a:r>
            <a:r>
              <a:rPr lang="en-US" altLang="zh-CN"/>
              <a:t>width</a:t>
            </a:r>
            <a:r>
              <a:rPr lang="zh-CN" altLang="en-US"/>
              <a:t>，可有可无</a:t>
            </a:r>
            <a:endParaRPr lang="en-US" altLang="zh-CN"/>
          </a:p>
          <a:p>
            <a:pPr lvl="1"/>
            <a:endParaRPr lang="zh-CN" altLang="en-US"/>
          </a:p>
        </p:txBody>
      </p:sp>
    </p:spTree>
    <p:extLst>
      <p:ext uri="{BB962C8B-B14F-4D97-AF65-F5344CB8AC3E}">
        <p14:creationId xmlns:p14="http://schemas.microsoft.com/office/powerpoint/2010/main" val="169213939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画笔控制函数</a:t>
            </a:r>
          </a:p>
        </p:txBody>
      </p:sp>
      <p:sp>
        <p:nvSpPr>
          <p:cNvPr id="20483" name="内容占位符 2"/>
          <p:cNvSpPr>
            <a:spLocks noGrp="1"/>
          </p:cNvSpPr>
          <p:nvPr>
            <p:ph idx="1"/>
          </p:nvPr>
        </p:nvSpPr>
        <p:spPr/>
        <p:txBody>
          <a:bodyPr/>
          <a:lstStyle/>
          <a:p>
            <a:r>
              <a:rPr lang="en-US" altLang="zh-CN" sz="3600"/>
              <a:t>turtle.pencolor(colorstring)</a:t>
            </a:r>
          </a:p>
          <a:p>
            <a:pPr lvl="1"/>
            <a:r>
              <a:rPr lang="zh-CN" altLang="en-US" sz="3200"/>
              <a:t>别名：</a:t>
            </a:r>
            <a:r>
              <a:rPr lang="en-US" altLang="zh-CN" sz="3200"/>
              <a:t>turtle.pencolor((r,g,b))</a:t>
            </a:r>
          </a:p>
          <a:p>
            <a:pPr lvl="1"/>
            <a:r>
              <a:rPr lang="zh-CN" altLang="en-US" sz="3200"/>
              <a:t>作用：设置画笔颜色，当无参数输入时返回当前画笔颜色</a:t>
            </a:r>
            <a:endParaRPr lang="en-US" altLang="zh-CN" sz="3200"/>
          </a:p>
          <a:p>
            <a:pPr lvl="1"/>
            <a:r>
              <a:rPr lang="zh-CN" altLang="en-US" sz="3200"/>
              <a:t>参数：</a:t>
            </a:r>
            <a:endParaRPr lang="en-US" altLang="zh-CN" sz="3200"/>
          </a:p>
          <a:p>
            <a:pPr lvl="2"/>
            <a:r>
              <a:rPr lang="en-US" altLang="zh-CN"/>
              <a:t>colorstring: </a:t>
            </a:r>
            <a:r>
              <a:rPr lang="zh-CN" altLang="en-US"/>
              <a:t>表示颜色的字符串</a:t>
            </a:r>
            <a:endParaRPr lang="en-US" altLang="zh-CN"/>
          </a:p>
          <a:p>
            <a:pPr lvl="2"/>
            <a:r>
              <a:rPr lang="en-US" altLang="zh-CN"/>
              <a:t>(r,g,b): </a:t>
            </a:r>
            <a:r>
              <a:rPr lang="zh-CN" altLang="en-US"/>
              <a:t>颜色对应的</a:t>
            </a:r>
            <a:r>
              <a:rPr lang="en-US" altLang="zh-CN"/>
              <a:t>RGB</a:t>
            </a:r>
            <a:r>
              <a:rPr lang="zh-CN" altLang="en-US"/>
              <a:t>数值</a:t>
            </a:r>
            <a:endParaRPr lang="en-US" altLang="zh-CN"/>
          </a:p>
          <a:p>
            <a:pPr lvl="1"/>
            <a:endParaRPr lang="zh-CN" altLang="en-US" sz="3200"/>
          </a:p>
        </p:txBody>
      </p:sp>
    </p:spTree>
    <p:extLst>
      <p:ext uri="{BB962C8B-B14F-4D97-AF65-F5344CB8AC3E}">
        <p14:creationId xmlns:p14="http://schemas.microsoft.com/office/powerpoint/2010/main" val="135536722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部分典型</a:t>
            </a:r>
            <a:r>
              <a:rPr lang="en-US" altLang="zh-CN" smtClean="0"/>
              <a:t>RGB</a:t>
            </a:r>
            <a:r>
              <a:rPr lang="zh-CN" altLang="en-US" smtClean="0"/>
              <a:t>颜色对照表</a:t>
            </a:r>
          </a:p>
        </p:txBody>
      </p:sp>
      <p:sp>
        <p:nvSpPr>
          <p:cNvPr id="21507" name="内容占位符 2"/>
          <p:cNvSpPr>
            <a:spLocks noGrp="1"/>
          </p:cNvSpPr>
          <p:nvPr>
            <p:ph idx="1"/>
          </p:nvPr>
        </p:nvSpPr>
        <p:spPr/>
        <p:txBody>
          <a:bodyPr/>
          <a:lstStyle/>
          <a:p>
            <a:endParaRPr lang="zh-CN" altLang="en-US" smtClean="0"/>
          </a:p>
        </p:txBody>
      </p:sp>
      <p:graphicFrame>
        <p:nvGraphicFramePr>
          <p:cNvPr id="4" name="表格 3"/>
          <p:cNvGraphicFramePr>
            <a:graphicFrameLocks noGrp="1"/>
          </p:cNvGraphicFramePr>
          <p:nvPr/>
        </p:nvGraphicFramePr>
        <p:xfrm>
          <a:off x="3216275" y="2379664"/>
          <a:ext cx="6096000" cy="2967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483487862"/>
                    </a:ext>
                  </a:extLst>
                </a:gridCol>
                <a:gridCol w="3048000">
                  <a:extLst>
                    <a:ext uri="{9D8B030D-6E8A-4147-A177-3AD203B41FA5}">
                      <a16:colId xmlns:a16="http://schemas.microsoft.com/office/drawing/2014/main" xmlns="" val="2925687848"/>
                    </a:ext>
                  </a:extLst>
                </a:gridCol>
              </a:tblGrid>
              <a:tr h="370880">
                <a:tc>
                  <a:txBody>
                    <a:bodyPr/>
                    <a:lstStyle/>
                    <a:p>
                      <a:pPr algn="ctr"/>
                      <a:r>
                        <a:rPr lang="zh-CN" altLang="en-US" sz="1800" dirty="0" smtClean="0"/>
                        <a:t>英文名称</a:t>
                      </a:r>
                      <a:endParaRPr lang="zh-CN" altLang="en-US" sz="1800" dirty="0"/>
                    </a:p>
                  </a:txBody>
                  <a:tcPr marT="45725" marB="45725"/>
                </a:tc>
                <a:tc>
                  <a:txBody>
                    <a:bodyPr/>
                    <a:lstStyle/>
                    <a:p>
                      <a:pPr algn="ctr"/>
                      <a:r>
                        <a:rPr lang="en-US" altLang="zh-CN" sz="1800" dirty="0" smtClean="0"/>
                        <a:t>R G B</a:t>
                      </a:r>
                      <a:endParaRPr lang="zh-CN" altLang="en-US" sz="1800" dirty="0"/>
                    </a:p>
                  </a:txBody>
                  <a:tcPr marT="45725" marB="45725"/>
                </a:tc>
                <a:extLst>
                  <a:ext uri="{0D108BD9-81ED-4DB2-BD59-A6C34878D82A}">
                    <a16:rowId xmlns:a16="http://schemas.microsoft.com/office/drawing/2014/main" xmlns="" val="2548335196"/>
                  </a:ext>
                </a:extLst>
              </a:tr>
              <a:tr h="370880">
                <a:tc>
                  <a:txBody>
                    <a:bodyPr/>
                    <a:lstStyle/>
                    <a:p>
                      <a:pPr algn="ctr"/>
                      <a:r>
                        <a:rPr lang="en-US" altLang="zh-CN" sz="1800" dirty="0" smtClean="0"/>
                        <a:t>white</a:t>
                      </a:r>
                      <a:endParaRPr lang="zh-CN" altLang="en-US" sz="1800" dirty="0"/>
                    </a:p>
                  </a:txBody>
                  <a:tcPr marT="45725" marB="45725"/>
                </a:tc>
                <a:tc>
                  <a:txBody>
                    <a:bodyPr/>
                    <a:lstStyle/>
                    <a:p>
                      <a:pPr algn="ctr"/>
                      <a:r>
                        <a:rPr lang="en-US" altLang="zh-CN" sz="1800" dirty="0" smtClean="0"/>
                        <a:t>255 255 255</a:t>
                      </a:r>
                      <a:endParaRPr lang="zh-CN" altLang="en-US" sz="1800" dirty="0"/>
                    </a:p>
                  </a:txBody>
                  <a:tcPr marT="45725" marB="45725"/>
                </a:tc>
                <a:extLst>
                  <a:ext uri="{0D108BD9-81ED-4DB2-BD59-A6C34878D82A}">
                    <a16:rowId xmlns:a16="http://schemas.microsoft.com/office/drawing/2014/main" xmlns="" val="1053540184"/>
                  </a:ext>
                </a:extLst>
              </a:tr>
              <a:tr h="370880">
                <a:tc>
                  <a:txBody>
                    <a:bodyPr/>
                    <a:lstStyle/>
                    <a:p>
                      <a:pPr algn="ctr"/>
                      <a:r>
                        <a:rPr lang="en-US" altLang="zh-CN" sz="1800" dirty="0" smtClean="0"/>
                        <a:t>black</a:t>
                      </a:r>
                      <a:endParaRPr lang="zh-CN" altLang="en-US" sz="1800" dirty="0"/>
                    </a:p>
                  </a:txBody>
                  <a:tcPr marT="45725" marB="45725"/>
                </a:tc>
                <a:tc>
                  <a:txBody>
                    <a:bodyPr/>
                    <a:lstStyle/>
                    <a:p>
                      <a:pPr algn="ctr"/>
                      <a:r>
                        <a:rPr lang="en-US" altLang="zh-CN" sz="1800" dirty="0" smtClean="0"/>
                        <a:t>0 0 0</a:t>
                      </a:r>
                      <a:endParaRPr lang="zh-CN" altLang="en-US" sz="1800" dirty="0"/>
                    </a:p>
                  </a:txBody>
                  <a:tcPr marT="45725" marB="45725"/>
                </a:tc>
                <a:extLst>
                  <a:ext uri="{0D108BD9-81ED-4DB2-BD59-A6C34878D82A}">
                    <a16:rowId xmlns:a16="http://schemas.microsoft.com/office/drawing/2014/main" xmlns="" val="2803980017"/>
                  </a:ext>
                </a:extLst>
              </a:tr>
              <a:tr h="370880">
                <a:tc>
                  <a:txBody>
                    <a:bodyPr/>
                    <a:lstStyle/>
                    <a:p>
                      <a:pPr algn="ctr"/>
                      <a:r>
                        <a:rPr lang="en-US" altLang="zh-CN" sz="1800" dirty="0" smtClean="0"/>
                        <a:t>grey</a:t>
                      </a:r>
                      <a:endParaRPr lang="zh-CN" altLang="en-US" sz="1800" dirty="0"/>
                    </a:p>
                  </a:txBody>
                  <a:tcPr marT="45725" marB="45725"/>
                </a:tc>
                <a:tc>
                  <a:txBody>
                    <a:bodyPr/>
                    <a:lstStyle/>
                    <a:p>
                      <a:pPr algn="ctr"/>
                      <a:r>
                        <a:rPr lang="en-US" altLang="zh-CN" sz="1800" dirty="0" smtClean="0"/>
                        <a:t>190 190 190</a:t>
                      </a:r>
                      <a:endParaRPr lang="zh-CN" altLang="en-US" sz="1800" dirty="0"/>
                    </a:p>
                  </a:txBody>
                  <a:tcPr marT="45725" marB="45725"/>
                </a:tc>
                <a:extLst>
                  <a:ext uri="{0D108BD9-81ED-4DB2-BD59-A6C34878D82A}">
                    <a16:rowId xmlns:a16="http://schemas.microsoft.com/office/drawing/2014/main" xmlns="" val="2414312236"/>
                  </a:ext>
                </a:extLst>
              </a:tr>
              <a:tr h="370880">
                <a:tc>
                  <a:txBody>
                    <a:bodyPr/>
                    <a:lstStyle/>
                    <a:p>
                      <a:pPr algn="ctr"/>
                      <a:r>
                        <a:rPr lang="en-US" altLang="zh-CN" sz="1800" dirty="0" err="1" smtClean="0"/>
                        <a:t>darkgreen</a:t>
                      </a:r>
                      <a:endParaRPr lang="zh-CN" altLang="en-US" sz="1800" dirty="0"/>
                    </a:p>
                  </a:txBody>
                  <a:tcPr marT="45725" marB="45725"/>
                </a:tc>
                <a:tc>
                  <a:txBody>
                    <a:bodyPr/>
                    <a:lstStyle/>
                    <a:p>
                      <a:pPr algn="ctr"/>
                      <a:r>
                        <a:rPr lang="en-US" altLang="zh-CN" sz="1800" dirty="0" smtClean="0"/>
                        <a:t>0 100 0</a:t>
                      </a:r>
                      <a:endParaRPr lang="zh-CN" altLang="en-US" sz="1800" dirty="0"/>
                    </a:p>
                  </a:txBody>
                  <a:tcPr marT="45725" marB="45725"/>
                </a:tc>
                <a:extLst>
                  <a:ext uri="{0D108BD9-81ED-4DB2-BD59-A6C34878D82A}">
                    <a16:rowId xmlns:a16="http://schemas.microsoft.com/office/drawing/2014/main" xmlns="" val="3054735613"/>
                  </a:ext>
                </a:extLst>
              </a:tr>
              <a:tr h="370880">
                <a:tc>
                  <a:txBody>
                    <a:bodyPr/>
                    <a:lstStyle/>
                    <a:p>
                      <a:pPr algn="ctr"/>
                      <a:r>
                        <a:rPr lang="en-US" altLang="zh-CN" sz="1800" dirty="0" smtClean="0"/>
                        <a:t>gold</a:t>
                      </a:r>
                      <a:endParaRPr lang="zh-CN" altLang="en-US" sz="1800" dirty="0"/>
                    </a:p>
                  </a:txBody>
                  <a:tcPr marT="45725" marB="45725"/>
                </a:tc>
                <a:tc>
                  <a:txBody>
                    <a:bodyPr/>
                    <a:lstStyle/>
                    <a:p>
                      <a:pPr algn="ctr"/>
                      <a:r>
                        <a:rPr lang="en-US" altLang="zh-CN" sz="1800" dirty="0" smtClean="0"/>
                        <a:t>255 215 0</a:t>
                      </a:r>
                      <a:endParaRPr lang="zh-CN" altLang="en-US" sz="1800" dirty="0"/>
                    </a:p>
                  </a:txBody>
                  <a:tcPr marT="45725" marB="45725"/>
                </a:tc>
                <a:extLst>
                  <a:ext uri="{0D108BD9-81ED-4DB2-BD59-A6C34878D82A}">
                    <a16:rowId xmlns:a16="http://schemas.microsoft.com/office/drawing/2014/main" xmlns="" val="4224570164"/>
                  </a:ext>
                </a:extLst>
              </a:tr>
              <a:tr h="370880">
                <a:tc>
                  <a:txBody>
                    <a:bodyPr/>
                    <a:lstStyle/>
                    <a:p>
                      <a:pPr algn="ctr"/>
                      <a:r>
                        <a:rPr lang="en-US" altLang="zh-CN" sz="1800" dirty="0" smtClean="0"/>
                        <a:t>violet</a:t>
                      </a:r>
                      <a:endParaRPr lang="zh-CN" altLang="en-US" sz="1800" dirty="0"/>
                    </a:p>
                  </a:txBody>
                  <a:tcPr marT="45725" marB="45725"/>
                </a:tc>
                <a:tc>
                  <a:txBody>
                    <a:bodyPr/>
                    <a:lstStyle/>
                    <a:p>
                      <a:pPr algn="ctr"/>
                      <a:r>
                        <a:rPr lang="en-US" altLang="zh-CN" sz="1800" dirty="0" smtClean="0"/>
                        <a:t>238 130 238</a:t>
                      </a:r>
                      <a:endParaRPr lang="zh-CN" altLang="en-US" sz="1800" dirty="0"/>
                    </a:p>
                  </a:txBody>
                  <a:tcPr marT="45725" marB="45725"/>
                </a:tc>
                <a:extLst>
                  <a:ext uri="{0D108BD9-81ED-4DB2-BD59-A6C34878D82A}">
                    <a16:rowId xmlns:a16="http://schemas.microsoft.com/office/drawing/2014/main" xmlns="" val="1305265167"/>
                  </a:ext>
                </a:extLst>
              </a:tr>
              <a:tr h="370880">
                <a:tc>
                  <a:txBody>
                    <a:bodyPr/>
                    <a:lstStyle/>
                    <a:p>
                      <a:pPr algn="ctr"/>
                      <a:r>
                        <a:rPr lang="en-US" altLang="zh-CN" sz="1800" dirty="0" smtClean="0"/>
                        <a:t>purple</a:t>
                      </a:r>
                      <a:endParaRPr lang="zh-CN" altLang="en-US" sz="1800" dirty="0"/>
                    </a:p>
                  </a:txBody>
                  <a:tcPr marT="45725" marB="45725"/>
                </a:tc>
                <a:tc>
                  <a:txBody>
                    <a:bodyPr/>
                    <a:lstStyle/>
                    <a:p>
                      <a:pPr algn="ctr"/>
                      <a:r>
                        <a:rPr lang="en-US" altLang="zh-CN" sz="1800" dirty="0" smtClean="0"/>
                        <a:t>160 32 240</a:t>
                      </a:r>
                      <a:endParaRPr lang="zh-CN" altLang="en-US" sz="1800" dirty="0"/>
                    </a:p>
                  </a:txBody>
                  <a:tcPr marT="45725" marB="45725"/>
                </a:tc>
                <a:extLst>
                  <a:ext uri="{0D108BD9-81ED-4DB2-BD59-A6C34878D82A}">
                    <a16:rowId xmlns:a16="http://schemas.microsoft.com/office/drawing/2014/main" xmlns="" val="3765802894"/>
                  </a:ext>
                </a:extLst>
              </a:tr>
            </a:tbl>
          </a:graphicData>
        </a:graphic>
      </p:graphicFrame>
    </p:spTree>
    <p:extLst>
      <p:ext uri="{BB962C8B-B14F-4D97-AF65-F5344CB8AC3E}">
        <p14:creationId xmlns:p14="http://schemas.microsoft.com/office/powerpoint/2010/main" val="270837315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形状绘制函数</a:t>
            </a:r>
          </a:p>
        </p:txBody>
      </p:sp>
      <p:sp>
        <p:nvSpPr>
          <p:cNvPr id="22531" name="内容占位符 2"/>
          <p:cNvSpPr>
            <a:spLocks noGrp="1"/>
          </p:cNvSpPr>
          <p:nvPr>
            <p:ph idx="1"/>
          </p:nvPr>
        </p:nvSpPr>
        <p:spPr/>
        <p:txBody>
          <a:bodyPr/>
          <a:lstStyle/>
          <a:p>
            <a:r>
              <a:rPr lang="en-US" altLang="zh-CN"/>
              <a:t>turtle.fd(distance)</a:t>
            </a:r>
          </a:p>
          <a:p>
            <a:pPr lvl="1"/>
            <a:r>
              <a:rPr lang="zh-CN" altLang="en-US"/>
              <a:t>别名：</a:t>
            </a:r>
            <a:r>
              <a:rPr lang="en-US" altLang="zh-CN"/>
              <a:t>turtle.forword(distance)</a:t>
            </a:r>
          </a:p>
          <a:p>
            <a:pPr lvl="1"/>
            <a:r>
              <a:rPr lang="zh-CN" altLang="en-US"/>
              <a:t>作用：向小海龟当前行进方向前进</a:t>
            </a:r>
            <a:r>
              <a:rPr lang="en-US" altLang="zh-CN"/>
              <a:t>distance</a:t>
            </a:r>
            <a:r>
              <a:rPr lang="zh-CN" altLang="en-US"/>
              <a:t>距离</a:t>
            </a:r>
            <a:endParaRPr lang="en-US" altLang="zh-CN"/>
          </a:p>
          <a:p>
            <a:pPr lvl="1"/>
            <a:r>
              <a:rPr lang="zh-CN" altLang="en-US"/>
              <a:t>参数：</a:t>
            </a:r>
            <a:endParaRPr lang="en-US" altLang="zh-CN"/>
          </a:p>
          <a:p>
            <a:pPr lvl="2"/>
            <a:r>
              <a:rPr lang="en-US" altLang="zh-CN" sz="2000"/>
              <a:t>distance: </a:t>
            </a:r>
            <a:r>
              <a:rPr lang="zh-CN" altLang="en-US" sz="2000"/>
              <a:t>行进距离的像素值，当值为负数时，表示向相反方向前进</a:t>
            </a:r>
            <a:endParaRPr lang="en-US" altLang="zh-CN" sz="2000"/>
          </a:p>
          <a:p>
            <a:pPr lvl="1"/>
            <a:endParaRPr lang="zh-CN" altLang="en-US"/>
          </a:p>
        </p:txBody>
      </p:sp>
    </p:spTree>
    <p:extLst>
      <p:ext uri="{BB962C8B-B14F-4D97-AF65-F5344CB8AC3E}">
        <p14:creationId xmlns:p14="http://schemas.microsoft.com/office/powerpoint/2010/main" val="336463713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形状绘制函数</a:t>
            </a:r>
          </a:p>
        </p:txBody>
      </p:sp>
      <p:sp>
        <p:nvSpPr>
          <p:cNvPr id="22531" name="内容占位符 2"/>
          <p:cNvSpPr>
            <a:spLocks noGrp="1"/>
          </p:cNvSpPr>
          <p:nvPr>
            <p:ph idx="1"/>
          </p:nvPr>
        </p:nvSpPr>
        <p:spPr/>
        <p:txBody>
          <a:bodyPr/>
          <a:lstStyle/>
          <a:p>
            <a:r>
              <a:rPr lang="en-US" altLang="zh-CN" dirty="0" err="1" smtClean="0"/>
              <a:t>turtle.bk</a:t>
            </a:r>
            <a:r>
              <a:rPr lang="en-US" altLang="zh-CN" dirty="0" smtClean="0"/>
              <a:t>(distance</a:t>
            </a:r>
            <a:r>
              <a:rPr lang="en-US" altLang="zh-CN" dirty="0"/>
              <a:t>)</a:t>
            </a:r>
          </a:p>
          <a:p>
            <a:pPr lvl="1"/>
            <a:r>
              <a:rPr lang="zh-CN" altLang="en-US" dirty="0"/>
              <a:t>别名：</a:t>
            </a:r>
            <a:r>
              <a:rPr lang="en-US" altLang="zh-CN" dirty="0" err="1" smtClean="0"/>
              <a:t>turtle.backward</a:t>
            </a:r>
            <a:r>
              <a:rPr lang="en-US" altLang="zh-CN" dirty="0" smtClean="0"/>
              <a:t>(distance)</a:t>
            </a:r>
            <a:r>
              <a:rPr lang="zh-CN" altLang="en-US" dirty="0" smtClean="0"/>
              <a:t>，</a:t>
            </a:r>
            <a:r>
              <a:rPr lang="en-US" altLang="zh-CN" dirty="0" err="1" smtClean="0"/>
              <a:t>turtle.back</a:t>
            </a:r>
            <a:r>
              <a:rPr lang="en-US" altLang="zh-CN" dirty="0" smtClean="0"/>
              <a:t>(distance)</a:t>
            </a:r>
            <a:endParaRPr lang="en-US" altLang="zh-CN" dirty="0"/>
          </a:p>
          <a:p>
            <a:pPr lvl="1"/>
            <a:r>
              <a:rPr lang="zh-CN" altLang="en-US" dirty="0"/>
              <a:t>作用：向小海龟</a:t>
            </a:r>
            <a:r>
              <a:rPr lang="zh-CN" altLang="en-US" dirty="0" smtClean="0"/>
              <a:t>当前后退方向</a:t>
            </a:r>
            <a:r>
              <a:rPr lang="zh-CN" altLang="en-US" dirty="0"/>
              <a:t>前进</a:t>
            </a:r>
            <a:r>
              <a:rPr lang="en-US" altLang="zh-CN" dirty="0"/>
              <a:t>distance</a:t>
            </a:r>
            <a:r>
              <a:rPr lang="zh-CN" altLang="en-US" dirty="0"/>
              <a:t>距离</a:t>
            </a:r>
            <a:endParaRPr lang="en-US" altLang="zh-CN" dirty="0"/>
          </a:p>
          <a:p>
            <a:pPr lvl="1"/>
            <a:r>
              <a:rPr lang="zh-CN" altLang="en-US" dirty="0"/>
              <a:t>参数：</a:t>
            </a:r>
            <a:endParaRPr lang="en-US" altLang="zh-CN" dirty="0"/>
          </a:p>
          <a:p>
            <a:pPr lvl="2"/>
            <a:r>
              <a:rPr lang="en-US" altLang="zh-CN" sz="2000" dirty="0"/>
              <a:t>distance: </a:t>
            </a:r>
            <a:r>
              <a:rPr lang="zh-CN" altLang="en-US" sz="2000" dirty="0"/>
              <a:t>行进距离的像素值，当值为负数时，表示向相反方向</a:t>
            </a:r>
            <a:r>
              <a:rPr lang="zh-CN" altLang="en-US" sz="2000" dirty="0" smtClean="0"/>
              <a:t>前进</a:t>
            </a:r>
            <a:endParaRPr lang="en-US" altLang="zh-CN" sz="2000" dirty="0" smtClean="0"/>
          </a:p>
          <a:p>
            <a:endParaRPr lang="en-US" altLang="zh-CN" sz="2800" dirty="0"/>
          </a:p>
          <a:p>
            <a:endParaRPr lang="en-US" altLang="zh-CN" sz="2800" dirty="0"/>
          </a:p>
          <a:p>
            <a:pPr lvl="1"/>
            <a:endParaRPr lang="zh-CN" altLang="en-US" dirty="0"/>
          </a:p>
        </p:txBody>
      </p:sp>
    </p:spTree>
    <p:extLst>
      <p:ext uri="{BB962C8B-B14F-4D97-AF65-F5344CB8AC3E}">
        <p14:creationId xmlns:p14="http://schemas.microsoft.com/office/powerpoint/2010/main" val="108581916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a:t>
            </a:r>
            <a:r>
              <a:rPr lang="zh-CN" altLang="en-US" dirty="0" smtClean="0"/>
              <a:t>例</a:t>
            </a:r>
            <a:r>
              <a:rPr lang="en-US" altLang="zh-CN" dirty="0" smtClean="0"/>
              <a:t>15-1】</a:t>
            </a:r>
            <a:r>
              <a:rPr lang="zh-CN" altLang="en-US" dirty="0" smtClean="0"/>
              <a:t>形状绘制函数</a:t>
            </a:r>
          </a:p>
        </p:txBody>
      </p:sp>
      <p:sp>
        <p:nvSpPr>
          <p:cNvPr id="23555" name="内容占位符 2"/>
          <p:cNvSpPr>
            <a:spLocks noGrp="1"/>
          </p:cNvSpPr>
          <p:nvPr>
            <p:ph idx="1"/>
          </p:nvPr>
        </p:nvSpPr>
        <p:spPr/>
        <p:txBody>
          <a:bodyPr/>
          <a:lstStyle/>
          <a:p>
            <a:r>
              <a:rPr lang="en-US" altLang="zh-CN" sz="3600" dirty="0" err="1"/>
              <a:t>turtle.seth</a:t>
            </a:r>
            <a:r>
              <a:rPr lang="en-US" altLang="zh-CN" sz="3600" dirty="0"/>
              <a:t>(</a:t>
            </a:r>
            <a:r>
              <a:rPr lang="en-US" altLang="zh-CN" sz="3600" dirty="0" err="1"/>
              <a:t>to_angle</a:t>
            </a:r>
            <a:r>
              <a:rPr lang="en-US" altLang="zh-CN" sz="3600" dirty="0"/>
              <a:t>)</a:t>
            </a:r>
          </a:p>
          <a:p>
            <a:pPr lvl="1"/>
            <a:r>
              <a:rPr lang="zh-CN" altLang="en-US" sz="3200" dirty="0"/>
              <a:t>别名：</a:t>
            </a:r>
            <a:r>
              <a:rPr lang="en-US" altLang="zh-CN" sz="3200" dirty="0" err="1"/>
              <a:t>turtle.setheading</a:t>
            </a:r>
            <a:r>
              <a:rPr lang="en-US" altLang="zh-CN" sz="3200" dirty="0"/>
              <a:t>(</a:t>
            </a:r>
            <a:r>
              <a:rPr lang="en-US" altLang="zh-CN" sz="3200" dirty="0" err="1"/>
              <a:t>to_angle</a:t>
            </a:r>
            <a:r>
              <a:rPr lang="en-US" altLang="zh-CN" sz="3200" dirty="0"/>
              <a:t>)</a:t>
            </a:r>
          </a:p>
          <a:p>
            <a:pPr lvl="1"/>
            <a:r>
              <a:rPr lang="zh-CN" altLang="en-US" sz="3200" dirty="0"/>
              <a:t>作用：设置小海龟当前行进方向为</a:t>
            </a:r>
            <a:r>
              <a:rPr lang="en-US" altLang="zh-CN" sz="3200" dirty="0" err="1"/>
              <a:t>to_angle</a:t>
            </a:r>
            <a:r>
              <a:rPr lang="zh-CN" altLang="en-US" sz="3200" dirty="0"/>
              <a:t>，该角度是</a:t>
            </a:r>
            <a:r>
              <a:rPr lang="zh-CN" altLang="en-US" sz="3200" dirty="0">
                <a:solidFill>
                  <a:srgbClr val="FF0000"/>
                </a:solidFill>
              </a:rPr>
              <a:t>绝对</a:t>
            </a:r>
            <a:r>
              <a:rPr lang="zh-CN" altLang="en-US" sz="3200" dirty="0"/>
              <a:t>方向角度值</a:t>
            </a:r>
            <a:endParaRPr lang="en-US" altLang="zh-CN" sz="3200" dirty="0"/>
          </a:p>
          <a:p>
            <a:pPr lvl="1"/>
            <a:r>
              <a:rPr lang="zh-CN" altLang="en-US" sz="3200" dirty="0"/>
              <a:t>参数：</a:t>
            </a:r>
            <a:endParaRPr lang="en-US" altLang="zh-CN" sz="3200" dirty="0"/>
          </a:p>
          <a:p>
            <a:pPr lvl="2"/>
            <a:r>
              <a:rPr lang="en-US" altLang="zh-CN" dirty="0" err="1"/>
              <a:t>to_angle</a:t>
            </a:r>
            <a:r>
              <a:rPr lang="en-US" altLang="zh-CN" dirty="0" smtClean="0"/>
              <a:t>: </a:t>
            </a:r>
            <a:r>
              <a:rPr lang="zh-CN" altLang="en-US" dirty="0"/>
              <a:t>角度的整数值</a:t>
            </a:r>
            <a:endParaRPr lang="en-US" altLang="zh-CN" dirty="0"/>
          </a:p>
          <a:p>
            <a:pPr lvl="1"/>
            <a:endParaRPr lang="zh-CN" altLang="en-US" sz="3200" dirty="0"/>
          </a:p>
        </p:txBody>
      </p:sp>
      <p:pic>
        <p:nvPicPr>
          <p:cNvPr id="2" name="图片 1"/>
          <p:cNvPicPr>
            <a:picLocks noChangeAspect="1"/>
          </p:cNvPicPr>
          <p:nvPr/>
        </p:nvPicPr>
        <p:blipFill>
          <a:blip r:embed="rId2"/>
          <a:stretch>
            <a:fillRect/>
          </a:stretch>
        </p:blipFill>
        <p:spPr>
          <a:xfrm>
            <a:off x="8559926" y="3260898"/>
            <a:ext cx="2402915" cy="3360940"/>
          </a:xfrm>
          <a:prstGeom prst="rect">
            <a:avLst/>
          </a:prstGeom>
        </p:spPr>
      </p:pic>
      <p:pic>
        <p:nvPicPr>
          <p:cNvPr id="3" name="图片 2"/>
          <p:cNvPicPr>
            <a:picLocks noChangeAspect="1"/>
          </p:cNvPicPr>
          <p:nvPr/>
        </p:nvPicPr>
        <p:blipFill>
          <a:blip r:embed="rId3"/>
          <a:stretch>
            <a:fillRect/>
          </a:stretch>
        </p:blipFill>
        <p:spPr>
          <a:xfrm>
            <a:off x="5658701" y="3639278"/>
            <a:ext cx="2325192" cy="2431321"/>
          </a:xfrm>
          <a:prstGeom prst="rect">
            <a:avLst/>
          </a:prstGeom>
        </p:spPr>
      </p:pic>
    </p:spTree>
    <p:extLst>
      <p:ext uri="{BB962C8B-B14F-4D97-AF65-F5344CB8AC3E}">
        <p14:creationId xmlns:p14="http://schemas.microsoft.com/office/powerpoint/2010/main" val="11483612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形状绘制函数</a:t>
            </a:r>
          </a:p>
        </p:txBody>
      </p:sp>
      <p:sp>
        <p:nvSpPr>
          <p:cNvPr id="3" name="内容占位符 2"/>
          <p:cNvSpPr>
            <a:spLocks noGrp="1"/>
          </p:cNvSpPr>
          <p:nvPr>
            <p:ph idx="1"/>
          </p:nvPr>
        </p:nvSpPr>
        <p:spPr/>
        <p:txBody>
          <a:bodyPr/>
          <a:lstStyle/>
          <a:p>
            <a:r>
              <a:rPr lang="en-US" altLang="zh-CN" dirty="0" err="1" smtClean="0"/>
              <a:t>turtle.left</a:t>
            </a:r>
            <a:r>
              <a:rPr lang="en-US" altLang="zh-CN" dirty="0" smtClean="0"/>
              <a:t>(</a:t>
            </a:r>
            <a:r>
              <a:rPr lang="en-US" altLang="zh-CN" dirty="0" err="1" smtClean="0"/>
              <a:t>to_angle</a:t>
            </a:r>
            <a:r>
              <a:rPr lang="en-US" altLang="zh-CN" dirty="0"/>
              <a:t>)</a:t>
            </a:r>
          </a:p>
          <a:p>
            <a:pPr lvl="1"/>
            <a:r>
              <a:rPr lang="zh-CN" altLang="zh-CN" dirty="0" smtClean="0"/>
              <a:t>箭头</a:t>
            </a:r>
            <a:r>
              <a:rPr lang="zh-CN" altLang="zh-CN" dirty="0"/>
              <a:t>方向</a:t>
            </a:r>
            <a:r>
              <a:rPr lang="zh-CN" altLang="zh-CN" dirty="0" smtClean="0"/>
              <a:t>左转</a:t>
            </a:r>
            <a:r>
              <a:rPr lang="zh-CN" altLang="en-US" dirty="0" smtClean="0"/>
              <a:t>，该</a:t>
            </a:r>
            <a:r>
              <a:rPr lang="zh-CN" altLang="en-US" dirty="0"/>
              <a:t>角度</a:t>
            </a:r>
            <a:r>
              <a:rPr lang="zh-CN" altLang="en-US" dirty="0" smtClean="0"/>
              <a:t>是</a:t>
            </a:r>
            <a:r>
              <a:rPr lang="zh-CN" altLang="en-US" dirty="0">
                <a:solidFill>
                  <a:srgbClr val="FF0000"/>
                </a:solidFill>
              </a:rPr>
              <a:t>相对</a:t>
            </a:r>
            <a:r>
              <a:rPr lang="zh-CN" altLang="en-US" dirty="0" smtClean="0"/>
              <a:t>方向</a:t>
            </a:r>
            <a:r>
              <a:rPr lang="zh-CN" altLang="en-US" dirty="0"/>
              <a:t>角度值</a:t>
            </a:r>
            <a:endParaRPr lang="en-US" altLang="zh-CN" dirty="0" smtClean="0"/>
          </a:p>
          <a:p>
            <a:r>
              <a:rPr lang="en-US" altLang="zh-CN" dirty="0" err="1" smtClean="0"/>
              <a:t>turtle.right</a:t>
            </a:r>
            <a:r>
              <a:rPr lang="en-US" altLang="zh-CN" dirty="0" smtClean="0"/>
              <a:t>(</a:t>
            </a:r>
            <a:r>
              <a:rPr lang="en-US" altLang="zh-CN" dirty="0" err="1" smtClean="0"/>
              <a:t>to_angle</a:t>
            </a:r>
            <a:r>
              <a:rPr lang="en-US" altLang="zh-CN" dirty="0"/>
              <a:t>)</a:t>
            </a:r>
          </a:p>
          <a:p>
            <a:pPr lvl="1"/>
            <a:r>
              <a:rPr lang="zh-CN" altLang="zh-CN" dirty="0" smtClean="0"/>
              <a:t>箭头</a:t>
            </a:r>
            <a:r>
              <a:rPr lang="zh-CN" altLang="zh-CN" dirty="0"/>
              <a:t>方向</a:t>
            </a:r>
            <a:r>
              <a:rPr lang="zh-CN" altLang="zh-CN" dirty="0" smtClean="0"/>
              <a:t>右转</a:t>
            </a:r>
            <a:r>
              <a:rPr lang="zh-CN" altLang="en-US" dirty="0" smtClean="0"/>
              <a:t>，该</a:t>
            </a:r>
            <a:r>
              <a:rPr lang="zh-CN" altLang="en-US" dirty="0"/>
              <a:t>角度是</a:t>
            </a:r>
            <a:r>
              <a:rPr lang="zh-CN" altLang="en-US" dirty="0">
                <a:solidFill>
                  <a:srgbClr val="FF0000"/>
                </a:solidFill>
              </a:rPr>
              <a:t>相对</a:t>
            </a:r>
            <a:r>
              <a:rPr lang="zh-CN" altLang="en-US" dirty="0"/>
              <a:t>方向角度值</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29</a:t>
            </a:fld>
            <a:endParaRPr lang="zh-CN" altLang="en-US"/>
          </a:p>
        </p:txBody>
      </p:sp>
    </p:spTree>
    <p:extLst>
      <p:ext uri="{BB962C8B-B14F-4D97-AF65-F5344CB8AC3E}">
        <p14:creationId xmlns:p14="http://schemas.microsoft.com/office/powerpoint/2010/main" val="806561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图形化编程的基本步骤</a:t>
            </a:r>
            <a:endParaRPr lang="zh-CN" altLang="en-US" dirty="0"/>
          </a:p>
        </p:txBody>
      </p:sp>
      <p:sp>
        <p:nvSpPr>
          <p:cNvPr id="3" name="内容占位符 2"/>
          <p:cNvSpPr>
            <a:spLocks noGrp="1"/>
          </p:cNvSpPr>
          <p:nvPr>
            <p:ph idx="1"/>
          </p:nvPr>
        </p:nvSpPr>
        <p:spPr/>
        <p:txBody>
          <a:bodyPr/>
          <a:lstStyle/>
          <a:p>
            <a:pPr marL="0" indent="0">
              <a:buNone/>
            </a:pPr>
            <a:r>
              <a:rPr lang="zh-CN" altLang="zh-CN" dirty="0"/>
              <a:t>图形化编程的基本步骤通常包括：</a:t>
            </a:r>
          </a:p>
          <a:p>
            <a:pPr lvl="0"/>
            <a:r>
              <a:rPr lang="zh-CN" altLang="zh-CN" dirty="0"/>
              <a:t>导入</a:t>
            </a:r>
            <a:r>
              <a:rPr lang="en-US" altLang="zh-CN" dirty="0" err="1"/>
              <a:t>tkinter</a:t>
            </a:r>
            <a:r>
              <a:rPr lang="zh-CN" altLang="zh-CN" dirty="0"/>
              <a:t>模块；</a:t>
            </a:r>
          </a:p>
          <a:p>
            <a:pPr lvl="0"/>
            <a:r>
              <a:rPr lang="zh-CN" altLang="zh-CN" dirty="0"/>
              <a:t>创建</a:t>
            </a:r>
            <a:r>
              <a:rPr lang="en-US" altLang="zh-CN" dirty="0"/>
              <a:t>GUI</a:t>
            </a:r>
            <a:r>
              <a:rPr lang="zh-CN" altLang="zh-CN" dirty="0"/>
              <a:t>主窗体；</a:t>
            </a:r>
          </a:p>
          <a:p>
            <a:pPr lvl="0"/>
            <a:r>
              <a:rPr lang="zh-CN" altLang="zh-CN" dirty="0"/>
              <a:t>添加人机交互控件并编写相应的函数；</a:t>
            </a:r>
          </a:p>
          <a:p>
            <a:pPr lvl="0"/>
            <a:r>
              <a:rPr lang="zh-CN" altLang="zh-CN" dirty="0"/>
              <a:t>在主事件循环中等待用户触发事件响应。</a:t>
            </a:r>
          </a:p>
          <a:p>
            <a:endParaRPr lang="zh-CN" altLang="en-US" dirty="0"/>
          </a:p>
        </p:txBody>
      </p:sp>
    </p:spTree>
    <p:extLst>
      <p:ext uri="{BB962C8B-B14F-4D97-AF65-F5344CB8AC3E}">
        <p14:creationId xmlns:p14="http://schemas.microsoft.com/office/powerpoint/2010/main" val="259520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15-2】</a:t>
            </a:r>
            <a:r>
              <a:rPr lang="zh-CN" altLang="en-US" dirty="0" smtClean="0"/>
              <a:t>形状</a:t>
            </a:r>
            <a:r>
              <a:rPr lang="zh-CN" altLang="en-US" dirty="0"/>
              <a:t>绘制函数</a:t>
            </a:r>
          </a:p>
        </p:txBody>
      </p:sp>
      <p:sp>
        <p:nvSpPr>
          <p:cNvPr id="3" name="内容占位符 2"/>
          <p:cNvSpPr>
            <a:spLocks noGrp="1"/>
          </p:cNvSpPr>
          <p:nvPr>
            <p:ph idx="1"/>
          </p:nvPr>
        </p:nvSpPr>
        <p:spPr/>
        <p:txBody>
          <a:bodyPr/>
          <a:lstStyle/>
          <a:p>
            <a:r>
              <a:rPr lang="en-US" altLang="zh-CN" dirty="0" err="1" smtClean="0"/>
              <a:t>turtle.goto</a:t>
            </a:r>
            <a:r>
              <a:rPr lang="en-US" altLang="zh-CN" dirty="0" smtClean="0"/>
              <a:t>(</a:t>
            </a:r>
            <a:r>
              <a:rPr lang="en-US" altLang="zh-CN" dirty="0" err="1" smtClean="0"/>
              <a:t>x,y</a:t>
            </a:r>
            <a:r>
              <a:rPr lang="en-US" altLang="zh-CN" dirty="0" smtClean="0"/>
              <a:t>)</a:t>
            </a:r>
          </a:p>
          <a:p>
            <a:pPr lvl="1"/>
            <a:r>
              <a:rPr lang="zh-CN" altLang="en-US" dirty="0" smtClean="0"/>
              <a:t>作用：</a:t>
            </a:r>
            <a:r>
              <a:rPr lang="zh-CN" altLang="zh-CN" dirty="0" smtClean="0"/>
              <a:t>位移</a:t>
            </a:r>
            <a:r>
              <a:rPr lang="zh-CN" altLang="zh-CN" dirty="0"/>
              <a:t>至某点的</a:t>
            </a:r>
            <a:r>
              <a:rPr lang="zh-CN" altLang="zh-CN" dirty="0" smtClean="0"/>
              <a:t>方法</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30</a:t>
            </a:fld>
            <a:endParaRPr lang="zh-CN" altLang="en-US"/>
          </a:p>
        </p:txBody>
      </p:sp>
      <p:pic>
        <p:nvPicPr>
          <p:cNvPr id="7" name="图片 6"/>
          <p:cNvPicPr>
            <a:picLocks noChangeAspect="1"/>
          </p:cNvPicPr>
          <p:nvPr/>
        </p:nvPicPr>
        <p:blipFill>
          <a:blip r:embed="rId2"/>
          <a:stretch>
            <a:fillRect/>
          </a:stretch>
        </p:blipFill>
        <p:spPr>
          <a:xfrm>
            <a:off x="6816634" y="1885207"/>
            <a:ext cx="3345502" cy="3851044"/>
          </a:xfrm>
          <a:prstGeom prst="rect">
            <a:avLst/>
          </a:prstGeom>
        </p:spPr>
      </p:pic>
    </p:spTree>
    <p:extLst>
      <p:ext uri="{BB962C8B-B14F-4D97-AF65-F5344CB8AC3E}">
        <p14:creationId xmlns:p14="http://schemas.microsoft.com/office/powerpoint/2010/main" val="839306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Turtle</a:t>
            </a:r>
            <a:r>
              <a:rPr lang="zh-CN" altLang="en-US" smtClean="0"/>
              <a:t>库角度坐标体系</a:t>
            </a:r>
          </a:p>
        </p:txBody>
      </p:sp>
      <p:sp>
        <p:nvSpPr>
          <p:cNvPr id="24579" name="内容占位符 2"/>
          <p:cNvSpPr>
            <a:spLocks noGrp="1"/>
          </p:cNvSpPr>
          <p:nvPr>
            <p:ph idx="1"/>
          </p:nvPr>
        </p:nvSpPr>
        <p:spPr/>
        <p:txBody>
          <a:bodyPr/>
          <a:lstStyle/>
          <a:p>
            <a:endParaRPr lang="zh-CN" altLang="en-US" smtClean="0"/>
          </a:p>
        </p:txBody>
      </p:sp>
      <p:pic>
        <p:nvPicPr>
          <p:cNvPr id="245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62139"/>
            <a:ext cx="6858000"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48300" y="2781301"/>
            <a:ext cx="1295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90/-270</a:t>
            </a:r>
            <a:r>
              <a:rPr lang="zh-CN" altLang="en-US" dirty="0">
                <a:solidFill>
                  <a:schemeClr val="tx1"/>
                </a:solidFill>
              </a:rPr>
              <a:t>度</a:t>
            </a:r>
          </a:p>
        </p:txBody>
      </p:sp>
      <p:sp>
        <p:nvSpPr>
          <p:cNvPr id="6" name="矩形 5"/>
          <p:cNvSpPr/>
          <p:nvPr/>
        </p:nvSpPr>
        <p:spPr>
          <a:xfrm>
            <a:off x="5448300" y="5184776"/>
            <a:ext cx="1295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270/-90</a:t>
            </a:r>
            <a:r>
              <a:rPr lang="zh-CN" altLang="en-US" dirty="0">
                <a:solidFill>
                  <a:schemeClr val="tx1"/>
                </a:solidFill>
              </a:rPr>
              <a:t>度</a:t>
            </a:r>
          </a:p>
        </p:txBody>
      </p:sp>
      <p:sp>
        <p:nvSpPr>
          <p:cNvPr id="7" name="矩形 6"/>
          <p:cNvSpPr/>
          <p:nvPr/>
        </p:nvSpPr>
        <p:spPr>
          <a:xfrm>
            <a:off x="7464425" y="3516313"/>
            <a:ext cx="1295400" cy="36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0/360</a:t>
            </a:r>
            <a:r>
              <a:rPr lang="zh-CN" altLang="en-US" dirty="0">
                <a:solidFill>
                  <a:schemeClr val="tx1"/>
                </a:solidFill>
              </a:rPr>
              <a:t>度</a:t>
            </a:r>
          </a:p>
        </p:txBody>
      </p:sp>
      <p:sp>
        <p:nvSpPr>
          <p:cNvPr id="8" name="矩形 7"/>
          <p:cNvSpPr/>
          <p:nvPr/>
        </p:nvSpPr>
        <p:spPr>
          <a:xfrm>
            <a:off x="3575050" y="3503614"/>
            <a:ext cx="1441450"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180/-180</a:t>
            </a:r>
            <a:r>
              <a:rPr lang="zh-CN" altLang="en-US" dirty="0">
                <a:solidFill>
                  <a:schemeClr val="tx1"/>
                </a:solidFill>
              </a:rPr>
              <a:t>度</a:t>
            </a:r>
          </a:p>
        </p:txBody>
      </p:sp>
      <p:cxnSp>
        <p:nvCxnSpPr>
          <p:cNvPr id="10" name="直接箭头连接符 9"/>
          <p:cNvCxnSpPr/>
          <p:nvPr/>
        </p:nvCxnSpPr>
        <p:spPr>
          <a:xfrm>
            <a:off x="3359150" y="5516563"/>
            <a:ext cx="1441450" cy="0"/>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V="1">
            <a:off x="3359150" y="4292601"/>
            <a:ext cx="0" cy="12239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14" name="矩形 13"/>
          <p:cNvSpPr/>
          <p:nvPr/>
        </p:nvSpPr>
        <p:spPr>
          <a:xfrm>
            <a:off x="3863975" y="5026026"/>
            <a:ext cx="1295400" cy="360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x</a:t>
            </a:r>
            <a:endParaRPr lang="zh-CN" altLang="en-US" dirty="0">
              <a:solidFill>
                <a:schemeClr val="tx1"/>
              </a:solidFill>
            </a:endParaRPr>
          </a:p>
        </p:txBody>
      </p:sp>
      <p:sp>
        <p:nvSpPr>
          <p:cNvPr id="24588" name="矩形 15"/>
          <p:cNvSpPr>
            <a:spLocks noChangeArrowheads="1"/>
          </p:cNvSpPr>
          <p:nvPr/>
        </p:nvSpPr>
        <p:spPr bwMode="auto">
          <a:xfrm>
            <a:off x="3425825" y="428307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y</a:t>
            </a:r>
            <a:endParaRPr lang="zh-CN" altLang="en-US"/>
          </a:p>
        </p:txBody>
      </p:sp>
      <p:sp>
        <p:nvSpPr>
          <p:cNvPr id="24589" name="矩形 16"/>
          <p:cNvSpPr>
            <a:spLocks noChangeArrowheads="1"/>
          </p:cNvSpPr>
          <p:nvPr/>
        </p:nvSpPr>
        <p:spPr bwMode="auto">
          <a:xfrm>
            <a:off x="5700713" y="4108450"/>
            <a:ext cx="658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(0,0)</a:t>
            </a:r>
            <a:endParaRPr lang="zh-CN" altLang="en-US"/>
          </a:p>
        </p:txBody>
      </p:sp>
      <p:cxnSp>
        <p:nvCxnSpPr>
          <p:cNvPr id="12" name="直接连接符 11"/>
          <p:cNvCxnSpPr/>
          <p:nvPr/>
        </p:nvCxnSpPr>
        <p:spPr>
          <a:xfrm>
            <a:off x="6096000" y="3213101"/>
            <a:ext cx="0" cy="66357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102350" y="4437064"/>
            <a:ext cx="0" cy="6635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18993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形状绘制函数</a:t>
            </a:r>
          </a:p>
        </p:txBody>
      </p:sp>
      <p:sp>
        <p:nvSpPr>
          <p:cNvPr id="25603" name="内容占位符 2"/>
          <p:cNvSpPr>
            <a:spLocks noGrp="1"/>
          </p:cNvSpPr>
          <p:nvPr>
            <p:ph idx="1"/>
          </p:nvPr>
        </p:nvSpPr>
        <p:spPr/>
        <p:txBody>
          <a:bodyPr/>
          <a:lstStyle/>
          <a:p>
            <a:r>
              <a:rPr lang="en-US" altLang="zh-CN" sz="3600" dirty="0" err="1" smtClean="0"/>
              <a:t>turtle.circle</a:t>
            </a:r>
            <a:r>
              <a:rPr lang="en-US" altLang="zh-CN" sz="3600" dirty="0" smtClean="0"/>
              <a:t>(radius)</a:t>
            </a:r>
            <a:endParaRPr lang="en-US" altLang="zh-CN" sz="3600" dirty="0"/>
          </a:p>
          <a:p>
            <a:pPr lvl="1"/>
            <a:r>
              <a:rPr lang="zh-CN" altLang="en-US" sz="3200" dirty="0"/>
              <a:t>作用：根据半径</a:t>
            </a:r>
            <a:r>
              <a:rPr lang="en-US" altLang="zh-CN" sz="3200" dirty="0"/>
              <a:t>radius</a:t>
            </a:r>
            <a:r>
              <a:rPr lang="zh-CN" altLang="en-US" sz="3200" dirty="0"/>
              <a:t>绘制</a:t>
            </a:r>
            <a:r>
              <a:rPr lang="en-US" altLang="zh-CN" sz="3200" dirty="0"/>
              <a:t>extent</a:t>
            </a:r>
            <a:r>
              <a:rPr lang="zh-CN" altLang="en-US" sz="3200" dirty="0"/>
              <a:t>角度的弧形</a:t>
            </a:r>
            <a:endParaRPr lang="en-US" altLang="zh-CN" sz="3200" dirty="0"/>
          </a:p>
          <a:p>
            <a:pPr lvl="1"/>
            <a:r>
              <a:rPr lang="zh-CN" altLang="en-US" sz="3200" dirty="0"/>
              <a:t>参数：</a:t>
            </a:r>
            <a:endParaRPr lang="en-US" altLang="zh-CN" sz="3200" dirty="0"/>
          </a:p>
          <a:p>
            <a:pPr lvl="2"/>
            <a:r>
              <a:rPr lang="en-US" altLang="zh-CN" dirty="0"/>
              <a:t>radius: </a:t>
            </a:r>
            <a:r>
              <a:rPr lang="zh-CN" altLang="en-US" dirty="0"/>
              <a:t>弧形半径，当值为正数时</a:t>
            </a:r>
            <a:r>
              <a:rPr lang="zh-CN" altLang="en-US" dirty="0" smtClean="0"/>
              <a:t>，圆心在</a:t>
            </a:r>
            <a:r>
              <a:rPr lang="zh-CN" altLang="en-US" dirty="0"/>
              <a:t>小海龟左侧，当值为负数时</a:t>
            </a:r>
            <a:r>
              <a:rPr lang="zh-CN" altLang="en-US" dirty="0" smtClean="0"/>
              <a:t>，圆心在</a:t>
            </a:r>
            <a:r>
              <a:rPr lang="zh-CN" altLang="en-US" dirty="0"/>
              <a:t>小海龟右侧</a:t>
            </a:r>
            <a:endParaRPr lang="en-US" altLang="zh-CN" dirty="0"/>
          </a:p>
          <a:p>
            <a:pPr lvl="2"/>
            <a:r>
              <a:rPr lang="en-US" altLang="zh-CN" dirty="0"/>
              <a:t>extent: </a:t>
            </a:r>
            <a:r>
              <a:rPr lang="zh-CN" altLang="en-US" dirty="0"/>
              <a:t>绘制弧形的角度，当不设置参数或参数设置为</a:t>
            </a:r>
            <a:r>
              <a:rPr lang="en-US" altLang="zh-CN" dirty="0"/>
              <a:t>None</a:t>
            </a:r>
            <a:r>
              <a:rPr lang="zh-CN" altLang="en-US" dirty="0"/>
              <a:t>时，绘制整个</a:t>
            </a:r>
            <a:r>
              <a:rPr lang="zh-CN" altLang="en-US" dirty="0" smtClean="0"/>
              <a:t>圆形</a:t>
            </a:r>
            <a:endParaRPr lang="en-US" altLang="zh-CN" dirty="0" smtClean="0"/>
          </a:p>
          <a:p>
            <a:pPr lvl="2"/>
            <a:r>
              <a:rPr lang="en-US" altLang="zh-CN" dirty="0" smtClean="0"/>
              <a:t>steps: n&gt;=3, </a:t>
            </a:r>
            <a:r>
              <a:rPr lang="zh-CN" altLang="en-US" dirty="0" smtClean="0"/>
              <a:t>画圆的内接</a:t>
            </a:r>
            <a:r>
              <a:rPr lang="en-US" altLang="zh-CN" dirty="0" smtClean="0"/>
              <a:t>n</a:t>
            </a:r>
            <a:r>
              <a:rPr lang="zh-CN" altLang="en-US" dirty="0" smtClean="0"/>
              <a:t>边形</a:t>
            </a:r>
            <a:endParaRPr lang="en-US" altLang="zh-CN" dirty="0"/>
          </a:p>
          <a:p>
            <a:pPr lvl="1"/>
            <a:endParaRPr lang="zh-CN" altLang="en-US" sz="3200" dirty="0"/>
          </a:p>
        </p:txBody>
      </p:sp>
      <p:sp>
        <p:nvSpPr>
          <p:cNvPr id="4" name="矩形 3"/>
          <p:cNvSpPr/>
          <p:nvPr/>
        </p:nvSpPr>
        <p:spPr>
          <a:xfrm>
            <a:off x="7429500" y="4773136"/>
            <a:ext cx="4476750" cy="1477328"/>
          </a:xfrm>
          <a:prstGeom prst="rect">
            <a:avLst/>
          </a:prstGeom>
        </p:spPr>
        <p:txBody>
          <a:bodyPr wrap="square">
            <a:spAutoFit/>
          </a:bodyPr>
          <a:lstStyle/>
          <a:p>
            <a:r>
              <a:rPr lang="zh-CN" altLang="en-US" dirty="0"/>
              <a:t>import turtle</a:t>
            </a:r>
          </a:p>
          <a:p>
            <a:endParaRPr lang="zh-CN" altLang="en-US" dirty="0"/>
          </a:p>
          <a:p>
            <a:r>
              <a:rPr lang="zh-CN" altLang="en-US" dirty="0"/>
              <a:t>turtle.setup(600,600,200,200)</a:t>
            </a:r>
          </a:p>
          <a:p>
            <a:endParaRPr lang="zh-CN" altLang="en-US" dirty="0"/>
          </a:p>
          <a:p>
            <a:r>
              <a:rPr lang="zh-CN" altLang="en-US" dirty="0"/>
              <a:t>turtle.circle(50, 180)</a:t>
            </a:r>
          </a:p>
        </p:txBody>
      </p:sp>
      <p:sp>
        <p:nvSpPr>
          <p:cNvPr id="2" name="矩形 1"/>
          <p:cNvSpPr/>
          <p:nvPr/>
        </p:nvSpPr>
        <p:spPr>
          <a:xfrm>
            <a:off x="1835150" y="5052536"/>
            <a:ext cx="6096000" cy="1477328"/>
          </a:xfrm>
          <a:prstGeom prst="rect">
            <a:avLst/>
          </a:prstGeom>
        </p:spPr>
        <p:txBody>
          <a:bodyPr>
            <a:spAutoFit/>
          </a:bodyPr>
          <a:lstStyle/>
          <a:p>
            <a:r>
              <a:rPr lang="zh-CN" altLang="en-US" dirty="0"/>
              <a:t>import turtle</a:t>
            </a:r>
          </a:p>
          <a:p>
            <a:endParaRPr lang="zh-CN" altLang="en-US" dirty="0"/>
          </a:p>
          <a:p>
            <a:r>
              <a:rPr lang="zh-CN" altLang="en-US" dirty="0"/>
              <a:t>turtle.setup(600,600,200,200)</a:t>
            </a:r>
          </a:p>
          <a:p>
            <a:endParaRPr lang="zh-CN" altLang="en-US" dirty="0"/>
          </a:p>
          <a:p>
            <a:r>
              <a:rPr lang="zh-CN" altLang="en-US" dirty="0"/>
              <a:t>turtle.circle(50, </a:t>
            </a:r>
            <a:r>
              <a:rPr lang="zh-CN" altLang="en-US" b="1" dirty="0">
                <a:solidFill>
                  <a:srgbClr val="FF0000"/>
                </a:solidFill>
              </a:rPr>
              <a:t>steps</a:t>
            </a:r>
            <a:r>
              <a:rPr lang="zh-CN" altLang="en-US" dirty="0"/>
              <a:t>=4)</a:t>
            </a:r>
          </a:p>
        </p:txBody>
      </p:sp>
    </p:spTree>
    <p:extLst>
      <p:ext uri="{BB962C8B-B14F-4D97-AF65-F5344CB8AC3E}">
        <p14:creationId xmlns:p14="http://schemas.microsoft.com/office/powerpoint/2010/main" val="55760065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形状绘制函数</a:t>
            </a:r>
          </a:p>
        </p:txBody>
      </p:sp>
      <p:sp>
        <p:nvSpPr>
          <p:cNvPr id="25603" name="内容占位符 2"/>
          <p:cNvSpPr>
            <a:spLocks noGrp="1"/>
          </p:cNvSpPr>
          <p:nvPr>
            <p:ph idx="1"/>
          </p:nvPr>
        </p:nvSpPr>
        <p:spPr/>
        <p:txBody>
          <a:bodyPr/>
          <a:lstStyle/>
          <a:p>
            <a:r>
              <a:rPr lang="en-US" altLang="zh-CN" sz="3600" dirty="0" err="1" smtClean="0"/>
              <a:t>turtle.write</a:t>
            </a:r>
            <a:r>
              <a:rPr lang="en-US" altLang="zh-CN" sz="3600" dirty="0" smtClean="0"/>
              <a:t>(text)</a:t>
            </a:r>
            <a:endParaRPr lang="en-US" altLang="zh-CN" sz="3600" dirty="0"/>
          </a:p>
          <a:p>
            <a:pPr lvl="1"/>
            <a:r>
              <a:rPr lang="zh-CN" altLang="en-US" sz="3200" dirty="0"/>
              <a:t>作用：输出文字</a:t>
            </a:r>
            <a:endParaRPr lang="en-US" altLang="zh-CN" sz="3200" dirty="0"/>
          </a:p>
          <a:p>
            <a:pPr lvl="1"/>
            <a:r>
              <a:rPr lang="zh-CN" altLang="en-US" sz="3200" dirty="0"/>
              <a:t>参数：</a:t>
            </a:r>
            <a:endParaRPr lang="en-US" altLang="zh-CN" sz="3200" dirty="0"/>
          </a:p>
          <a:p>
            <a:pPr lvl="2"/>
            <a:r>
              <a:rPr lang="en-US" altLang="zh-CN" dirty="0" smtClean="0"/>
              <a:t>text: </a:t>
            </a:r>
            <a:r>
              <a:rPr lang="zh-CN" altLang="en-US" dirty="0" smtClean="0"/>
              <a:t>字符串</a:t>
            </a:r>
            <a:endParaRPr lang="en-US" altLang="zh-CN" dirty="0" smtClean="0"/>
          </a:p>
          <a:p>
            <a:pPr lvl="2"/>
            <a:r>
              <a:rPr lang="en-US" altLang="zh-CN" dirty="0" smtClean="0"/>
              <a:t>move: True, False </a:t>
            </a:r>
          </a:p>
          <a:p>
            <a:pPr lvl="2"/>
            <a:r>
              <a:rPr lang="en-US" altLang="zh-CN" dirty="0" smtClean="0"/>
              <a:t>align:  </a:t>
            </a:r>
            <a:r>
              <a:rPr lang="en-US" altLang="zh-CN" dirty="0"/>
              <a:t>left</a:t>
            </a:r>
            <a:r>
              <a:rPr lang="zh-CN" altLang="en-US" dirty="0"/>
              <a:t>，</a:t>
            </a:r>
            <a:r>
              <a:rPr lang="en-US" altLang="zh-CN" dirty="0"/>
              <a:t>center</a:t>
            </a:r>
            <a:r>
              <a:rPr lang="zh-CN" altLang="en-US" dirty="0"/>
              <a:t>，</a:t>
            </a:r>
            <a:r>
              <a:rPr lang="en-US" altLang="zh-CN" dirty="0"/>
              <a:t>right</a:t>
            </a:r>
          </a:p>
          <a:p>
            <a:pPr lvl="2"/>
            <a:r>
              <a:rPr lang="en-US" altLang="zh-CN" dirty="0" smtClean="0"/>
              <a:t>font: </a:t>
            </a:r>
            <a:r>
              <a:rPr lang="zh-CN" altLang="en-US" dirty="0" smtClean="0"/>
              <a:t>元组</a:t>
            </a:r>
            <a:r>
              <a:rPr lang="zh-CN" altLang="en-US" dirty="0"/>
              <a:t>型字体设置（字体、字号、字形）</a:t>
            </a:r>
            <a:endParaRPr lang="zh-CN" altLang="en-US" sz="3200" dirty="0"/>
          </a:p>
        </p:txBody>
      </p:sp>
    </p:spTree>
    <p:extLst>
      <p:ext uri="{BB962C8B-B14F-4D97-AF65-F5344CB8AC3E}">
        <p14:creationId xmlns:p14="http://schemas.microsoft.com/office/powerpoint/2010/main" val="245197125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3981450" cy="4732467"/>
          </a:xfrm>
        </p:spPr>
        <p:txBody>
          <a:bodyPr>
            <a:normAutofit/>
          </a:bodyPr>
          <a:lstStyle/>
          <a:p>
            <a:r>
              <a:rPr lang="zh-CN" altLang="en-US" sz="2800" dirty="0"/>
              <a:t>从原点出发至坐标点（</a:t>
            </a:r>
            <a:r>
              <a:rPr lang="en-US" altLang="zh-CN" sz="2800" dirty="0"/>
              <a:t>-100,100</a:t>
            </a:r>
            <a:r>
              <a:rPr lang="zh-CN" altLang="en-US" sz="2800" dirty="0"/>
              <a:t>），改为红色，沿光标指向（默认方向为水平向右）前进</a:t>
            </a:r>
            <a:r>
              <a:rPr lang="en-US" altLang="zh-CN" sz="2800" dirty="0"/>
              <a:t>200</a:t>
            </a:r>
            <a:r>
              <a:rPr lang="zh-CN" altLang="en-US" sz="2800" dirty="0"/>
              <a:t>像素，改为蓝色，后退</a:t>
            </a:r>
            <a:r>
              <a:rPr lang="en-US" altLang="zh-CN" sz="2800" dirty="0"/>
              <a:t>100</a:t>
            </a:r>
            <a:r>
              <a:rPr lang="zh-CN" altLang="en-US" sz="2800" dirty="0"/>
              <a:t>像素，以动画模式输出文字（黑体，</a:t>
            </a:r>
            <a:r>
              <a:rPr lang="en-US" altLang="zh-CN" sz="2800" dirty="0"/>
              <a:t>36</a:t>
            </a:r>
            <a:r>
              <a:rPr lang="zh-CN" altLang="en-US" sz="2800" dirty="0"/>
              <a:t>磅，斜体）</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34</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15-3】</a:t>
            </a:r>
            <a:endParaRPr lang="zh-CN" altLang="en-US" dirty="0"/>
          </a:p>
        </p:txBody>
      </p:sp>
      <p:pic>
        <p:nvPicPr>
          <p:cNvPr id="9" name="内容占位符 6"/>
          <p:cNvPicPr>
            <a:picLocks noGrp="1" noChangeAspect="1"/>
          </p:cNvPicPr>
          <p:nvPr>
            <p:ph sz="half" idx="2"/>
          </p:nvPr>
        </p:nvPicPr>
        <p:blipFill>
          <a:blip r:embed="rId2"/>
          <a:stretch>
            <a:fillRect/>
          </a:stretch>
        </p:blipFill>
        <p:spPr>
          <a:xfrm>
            <a:off x="6305550" y="4058734"/>
            <a:ext cx="4210050" cy="2178563"/>
          </a:xfrm>
          <a:prstGeom prst="rect">
            <a:avLst/>
          </a:prstGeom>
        </p:spPr>
      </p:pic>
      <p:pic>
        <p:nvPicPr>
          <p:cNvPr id="10" name="图片 9"/>
          <p:cNvPicPr>
            <a:picLocks noChangeAspect="1"/>
          </p:cNvPicPr>
          <p:nvPr/>
        </p:nvPicPr>
        <p:blipFill>
          <a:blip r:embed="rId3"/>
          <a:stretch>
            <a:fillRect/>
          </a:stretch>
        </p:blipFill>
        <p:spPr>
          <a:xfrm>
            <a:off x="6934226" y="1444496"/>
            <a:ext cx="2952697" cy="2368621"/>
          </a:xfrm>
          <a:prstGeom prst="rect">
            <a:avLst/>
          </a:prstGeom>
        </p:spPr>
      </p:pic>
    </p:spTree>
    <p:extLst>
      <p:ext uri="{BB962C8B-B14F-4D97-AF65-F5344CB8AC3E}">
        <p14:creationId xmlns:p14="http://schemas.microsoft.com/office/powerpoint/2010/main" val="354718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a:bodyPr>
          <a:lstStyle/>
          <a:p>
            <a:r>
              <a:rPr lang="zh-CN" altLang="en-US" sz="2400" dirty="0"/>
              <a:t>以</a:t>
            </a:r>
            <a:r>
              <a:rPr lang="en-US" altLang="zh-CN" sz="2400" dirty="0"/>
              <a:t>5</a:t>
            </a:r>
            <a:r>
              <a:rPr lang="zh-CN" altLang="en-US" sz="2400" dirty="0"/>
              <a:t>像素笔触重复执行“前进</a:t>
            </a:r>
            <a:r>
              <a:rPr lang="en-US" altLang="zh-CN" sz="2400" dirty="0"/>
              <a:t>100</a:t>
            </a:r>
            <a:r>
              <a:rPr lang="zh-CN" altLang="en-US" sz="2400" dirty="0"/>
              <a:t>像素，右转</a:t>
            </a:r>
            <a:r>
              <a:rPr lang="en-US" altLang="zh-CN" sz="2400" dirty="0"/>
              <a:t>60</a:t>
            </a:r>
            <a:r>
              <a:rPr lang="zh-CN" altLang="en-US" sz="2400" dirty="0"/>
              <a:t>度”的操作共</a:t>
            </a:r>
            <a:r>
              <a:rPr lang="en-US" altLang="zh-CN" sz="2400" dirty="0"/>
              <a:t>6</a:t>
            </a:r>
            <a:r>
              <a:rPr lang="zh-CN" altLang="en-US" sz="2400" dirty="0"/>
              <a:t>次，绘制红色正六边形；再用</a:t>
            </a:r>
            <a:r>
              <a:rPr lang="en-US" altLang="zh-CN" sz="2400" dirty="0"/>
              <a:t>circle()</a:t>
            </a:r>
            <a:r>
              <a:rPr lang="zh-CN" altLang="en-US" sz="2400" dirty="0"/>
              <a:t>方法画半径为</a:t>
            </a:r>
            <a:r>
              <a:rPr lang="en-US" altLang="zh-CN" sz="2400" dirty="0"/>
              <a:t>60</a:t>
            </a:r>
            <a:r>
              <a:rPr lang="zh-CN" altLang="en-US" sz="2400" dirty="0"/>
              <a:t>像素的红色圆内接正六边形；然后抬笔移动至（</a:t>
            </a:r>
            <a:r>
              <a:rPr lang="en-US" altLang="zh-CN" sz="2400" dirty="0"/>
              <a:t>-50,200</a:t>
            </a:r>
            <a:r>
              <a:rPr lang="zh-CN" altLang="en-US" sz="2400" dirty="0"/>
              <a:t>）点落笔，重复执行“右转</a:t>
            </a:r>
            <a:r>
              <a:rPr lang="en-US" altLang="zh-CN" sz="2400" dirty="0"/>
              <a:t>144</a:t>
            </a:r>
            <a:r>
              <a:rPr lang="zh-CN" altLang="en-US" sz="2400" dirty="0"/>
              <a:t>度，前进</a:t>
            </a:r>
            <a:r>
              <a:rPr lang="en-US" altLang="zh-CN" sz="2400" dirty="0"/>
              <a:t>400</a:t>
            </a:r>
            <a:r>
              <a:rPr lang="zh-CN" altLang="en-US" sz="2400" dirty="0"/>
              <a:t>像素”的操作共</a:t>
            </a:r>
            <a:r>
              <a:rPr lang="en-US" altLang="zh-CN" sz="2400" dirty="0"/>
              <a:t>5</a:t>
            </a:r>
            <a:r>
              <a:rPr lang="zh-CN" altLang="en-US" sz="2400" dirty="0"/>
              <a:t>次，绘制五角星</a:t>
            </a:r>
          </a:p>
        </p:txBody>
      </p:sp>
      <p:pic>
        <p:nvPicPr>
          <p:cNvPr id="9" name="内容占位符 8"/>
          <p:cNvPicPr>
            <a:picLocks noGrp="1" noChangeAspect="1"/>
          </p:cNvPicPr>
          <p:nvPr>
            <p:ph sz="half" idx="2"/>
          </p:nvPr>
        </p:nvPicPr>
        <p:blipFill>
          <a:blip r:embed="rId2"/>
          <a:stretch>
            <a:fillRect/>
          </a:stretch>
        </p:blipFill>
        <p:spPr>
          <a:xfrm>
            <a:off x="6172200" y="1464619"/>
            <a:ext cx="5181600" cy="4692350"/>
          </a:xfrm>
          <a:prstGeom prst="rect">
            <a:avLst/>
          </a:prstGeom>
        </p:spPr>
      </p:pic>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35</a:t>
            </a:fld>
            <a:endParaRPr lang="zh-CN" altLang="en-US"/>
          </a:p>
        </p:txBody>
      </p:sp>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15-4】</a:t>
            </a:r>
            <a:endParaRPr lang="zh-CN" altLang="en-US" dirty="0"/>
          </a:p>
        </p:txBody>
      </p:sp>
      <p:pic>
        <p:nvPicPr>
          <p:cNvPr id="8" name="图片 7"/>
          <p:cNvPicPr>
            <a:picLocks noChangeAspect="1"/>
          </p:cNvPicPr>
          <p:nvPr/>
        </p:nvPicPr>
        <p:blipFill>
          <a:blip r:embed="rId3"/>
          <a:stretch>
            <a:fillRect/>
          </a:stretch>
        </p:blipFill>
        <p:spPr>
          <a:xfrm>
            <a:off x="2811578" y="3911600"/>
            <a:ext cx="2262072" cy="2182812"/>
          </a:xfrm>
          <a:prstGeom prst="rect">
            <a:avLst/>
          </a:prstGeom>
        </p:spPr>
      </p:pic>
    </p:spTree>
    <p:extLst>
      <p:ext uri="{BB962C8B-B14F-4D97-AF65-F5344CB8AC3E}">
        <p14:creationId xmlns:p14="http://schemas.microsoft.com/office/powerpoint/2010/main" val="300448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Canvas</a:t>
            </a:r>
            <a:r>
              <a:rPr lang="zh-CN" altLang="en-US" dirty="0"/>
              <a:t>绘图</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36</a:t>
            </a:fld>
            <a:endParaRPr lang="zh-CN" altLang="en-US"/>
          </a:p>
        </p:txBody>
      </p:sp>
    </p:spTree>
    <p:extLst>
      <p:ext uri="{BB962C8B-B14F-4D97-AF65-F5344CB8AC3E}">
        <p14:creationId xmlns:p14="http://schemas.microsoft.com/office/powerpoint/2010/main" val="85112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Canvas</a:t>
            </a:r>
            <a:r>
              <a:rPr lang="zh-CN" altLang="en-US" dirty="0" smtClean="0"/>
              <a:t>控件</a:t>
            </a:r>
            <a:endParaRPr lang="zh-CN" altLang="en-US" dirty="0"/>
          </a:p>
        </p:txBody>
      </p:sp>
      <p:sp>
        <p:nvSpPr>
          <p:cNvPr id="8" name="内容占位符 7"/>
          <p:cNvSpPr>
            <a:spLocks noGrp="1"/>
          </p:cNvSpPr>
          <p:nvPr>
            <p:ph idx="1"/>
          </p:nvPr>
        </p:nvSpPr>
        <p:spPr/>
        <p:txBody>
          <a:bodyPr/>
          <a:lstStyle/>
          <a:p>
            <a:r>
              <a:rPr lang="en-US" altLang="zh-CN" dirty="0" smtClean="0"/>
              <a:t>Canvas</a:t>
            </a:r>
            <a:r>
              <a:rPr lang="zh-CN" altLang="en-US" dirty="0" smtClean="0"/>
              <a:t>是</a:t>
            </a:r>
            <a:r>
              <a:rPr lang="en-US" altLang="zh-CN" dirty="0" err="1" smtClean="0"/>
              <a:t>tkinter</a:t>
            </a:r>
            <a:r>
              <a:rPr lang="zh-CN" altLang="en-US" dirty="0" smtClean="0"/>
              <a:t>的一个控件，用于绘图</a:t>
            </a:r>
            <a:endParaRPr lang="zh-CN" altLang="en-US" dirty="0"/>
          </a:p>
        </p:txBody>
      </p:sp>
      <p:sp>
        <p:nvSpPr>
          <p:cNvPr id="4" name="日期占位符 3"/>
          <p:cNvSpPr>
            <a:spLocks noGrp="1"/>
          </p:cNvSpPr>
          <p:nvPr>
            <p:ph type="dt" sz="half" idx="10"/>
          </p:nvPr>
        </p:nvSpPr>
        <p:spPr/>
        <p:txBody>
          <a:bodyPr/>
          <a:lstStyle/>
          <a:p>
            <a:fld id="{3DA9E9CE-5ED9-418B-BE79-9A22F248737F}"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37</a:t>
            </a:fld>
            <a:endParaRPr lang="zh-CN" altLang="en-US"/>
          </a:p>
        </p:txBody>
      </p:sp>
      <p:sp>
        <p:nvSpPr>
          <p:cNvPr id="9" name="矩形 8"/>
          <p:cNvSpPr/>
          <p:nvPr/>
        </p:nvSpPr>
        <p:spPr>
          <a:xfrm>
            <a:off x="2057400" y="3487563"/>
            <a:ext cx="7081058" cy="707886"/>
          </a:xfrm>
          <a:prstGeom prst="rect">
            <a:avLst/>
          </a:prstGeom>
        </p:spPr>
        <p:txBody>
          <a:bodyPr wrap="square">
            <a:spAutoFit/>
          </a:bodyPr>
          <a:lstStyle/>
          <a:p>
            <a:r>
              <a:rPr lang="en-US" altLang="zh-CN" sz="2000" dirty="0" err="1"/>
              <a:t>mycanvas</a:t>
            </a:r>
            <a:r>
              <a:rPr lang="en-US" altLang="zh-CN" sz="2000" dirty="0"/>
              <a:t>=Canvas(</a:t>
            </a:r>
            <a:r>
              <a:rPr lang="en-US" altLang="zh-CN" sz="2000" dirty="0" err="1"/>
              <a:t>root,bg</a:t>
            </a:r>
            <a:r>
              <a:rPr lang="en-US" altLang="zh-CN" sz="2000" dirty="0"/>
              <a:t>='</a:t>
            </a:r>
            <a:r>
              <a:rPr lang="en-US" altLang="zh-CN" sz="2000" dirty="0" err="1"/>
              <a:t>red',height</a:t>
            </a:r>
            <a:r>
              <a:rPr lang="en-US" altLang="zh-CN" sz="2000" dirty="0"/>
              <a:t>=200,width=280)</a:t>
            </a:r>
          </a:p>
          <a:p>
            <a:r>
              <a:rPr lang="en-US" altLang="zh-CN" sz="2000" dirty="0" err="1"/>
              <a:t>mycanvas.pack</a:t>
            </a:r>
            <a:r>
              <a:rPr lang="en-US" altLang="zh-CN" sz="2000" dirty="0"/>
              <a:t>()</a:t>
            </a:r>
          </a:p>
        </p:txBody>
      </p:sp>
    </p:spTree>
    <p:extLst>
      <p:ext uri="{BB962C8B-B14F-4D97-AF65-F5344CB8AC3E}">
        <p14:creationId xmlns:p14="http://schemas.microsoft.com/office/powerpoint/2010/main" val="3006311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15-5】</a:t>
            </a:r>
            <a:r>
              <a:rPr lang="zh-CN" altLang="zh-CN" dirty="0" smtClean="0"/>
              <a:t>创建</a:t>
            </a:r>
            <a:r>
              <a:rPr lang="zh-CN" altLang="zh-CN" dirty="0"/>
              <a:t>画布和颜色填充</a:t>
            </a:r>
            <a:endParaRPr lang="zh-CN" altLang="en-US" dirty="0"/>
          </a:p>
        </p:txBody>
      </p:sp>
      <p:sp>
        <p:nvSpPr>
          <p:cNvPr id="3" name="内容占位符 2"/>
          <p:cNvSpPr>
            <a:spLocks noGrp="1"/>
          </p:cNvSpPr>
          <p:nvPr>
            <p:ph idx="1"/>
          </p:nvPr>
        </p:nvSpPr>
        <p:spPr/>
        <p:txBody>
          <a:bodyPr/>
          <a:lstStyle/>
          <a:p>
            <a:r>
              <a:rPr lang="en-US" altLang="zh-CN" dirty="0"/>
              <a:t>Canvas</a:t>
            </a:r>
            <a:r>
              <a:rPr lang="zh-CN" altLang="zh-CN" dirty="0"/>
              <a:t>画布的坐标原点在左上角，默认单位是像素，</a:t>
            </a:r>
            <a:r>
              <a:rPr lang="en-US" altLang="zh-CN" i="1" dirty="0"/>
              <a:t>x</a:t>
            </a:r>
            <a:r>
              <a:rPr lang="zh-CN" altLang="zh-CN" dirty="0"/>
              <a:t>轴向右为正，</a:t>
            </a:r>
            <a:r>
              <a:rPr lang="en-US" altLang="zh-CN" i="1" dirty="0"/>
              <a:t>y</a:t>
            </a:r>
            <a:r>
              <a:rPr lang="zh-CN" altLang="zh-CN" dirty="0"/>
              <a:t>轴向下为</a:t>
            </a:r>
            <a:r>
              <a:rPr lang="zh-CN" altLang="zh-CN" dirty="0" smtClean="0"/>
              <a:t>正</a:t>
            </a:r>
            <a:endParaRPr lang="en-US" altLang="zh-CN" dirty="0" smtClean="0"/>
          </a:p>
          <a:p>
            <a:r>
              <a:rPr lang="zh-CN" altLang="en-US" dirty="0"/>
              <a:t>在</a:t>
            </a:r>
            <a:r>
              <a:rPr lang="en-US" altLang="zh-CN" dirty="0"/>
              <a:t>320×240</a:t>
            </a:r>
            <a:r>
              <a:rPr lang="zh-CN" altLang="en-US" dirty="0"/>
              <a:t>的窗体上创建高</a:t>
            </a:r>
            <a:r>
              <a:rPr lang="en-US" altLang="zh-CN" dirty="0"/>
              <a:t>200</a:t>
            </a:r>
            <a:r>
              <a:rPr lang="zh-CN" altLang="en-US" dirty="0"/>
              <a:t>，宽</a:t>
            </a:r>
            <a:r>
              <a:rPr lang="en-US" altLang="zh-CN" dirty="0"/>
              <a:t>280</a:t>
            </a:r>
            <a:r>
              <a:rPr lang="zh-CN" altLang="en-US" dirty="0"/>
              <a:t>的画布，并填充红色</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38</a:t>
            </a:fld>
            <a:endParaRPr lang="zh-CN" altLang="en-US"/>
          </a:p>
        </p:txBody>
      </p:sp>
      <p:pic>
        <p:nvPicPr>
          <p:cNvPr id="8" name="图片 7"/>
          <p:cNvPicPr>
            <a:picLocks noChangeAspect="1"/>
          </p:cNvPicPr>
          <p:nvPr/>
        </p:nvPicPr>
        <p:blipFill>
          <a:blip r:embed="rId2"/>
          <a:stretch>
            <a:fillRect/>
          </a:stretch>
        </p:blipFill>
        <p:spPr>
          <a:xfrm>
            <a:off x="1219199" y="3658285"/>
            <a:ext cx="5824515" cy="2361106"/>
          </a:xfrm>
          <a:prstGeom prst="rect">
            <a:avLst/>
          </a:prstGeom>
        </p:spPr>
      </p:pic>
      <p:pic>
        <p:nvPicPr>
          <p:cNvPr id="9" name="图片 8"/>
          <p:cNvPicPr>
            <a:picLocks noChangeAspect="1"/>
          </p:cNvPicPr>
          <p:nvPr/>
        </p:nvPicPr>
        <p:blipFill>
          <a:blip r:embed="rId3"/>
          <a:stretch>
            <a:fillRect/>
          </a:stretch>
        </p:blipFill>
        <p:spPr>
          <a:xfrm>
            <a:off x="7952510" y="3482163"/>
            <a:ext cx="3194510" cy="2713349"/>
          </a:xfrm>
          <a:prstGeom prst="rect">
            <a:avLst/>
          </a:prstGeom>
        </p:spPr>
      </p:pic>
    </p:spTree>
    <p:extLst>
      <p:ext uri="{BB962C8B-B14F-4D97-AF65-F5344CB8AC3E}">
        <p14:creationId xmlns:p14="http://schemas.microsoft.com/office/powerpoint/2010/main" val="86658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Canvas</a:t>
            </a:r>
            <a:r>
              <a:rPr lang="zh-CN" altLang="en-US" dirty="0" smtClean="0"/>
              <a:t>主要属性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39</a:t>
            </a:fld>
            <a:endParaRPr lang="zh-CN" alt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8737" y="2710656"/>
            <a:ext cx="9534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00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单选按钮</a:t>
            </a:r>
            <a:endParaRPr lang="zh-CN" altLang="en-US" dirty="0"/>
          </a:p>
        </p:txBody>
      </p:sp>
      <p:sp>
        <p:nvSpPr>
          <p:cNvPr id="3" name="内容占位符 2"/>
          <p:cNvSpPr>
            <a:spLocks noGrp="1"/>
          </p:cNvSpPr>
          <p:nvPr>
            <p:ph idx="1"/>
          </p:nvPr>
        </p:nvSpPr>
        <p:spPr/>
        <p:txBody>
          <a:bodyPr>
            <a:normAutofit/>
          </a:bodyPr>
          <a:lstStyle/>
          <a:p>
            <a:r>
              <a:rPr lang="zh-CN" altLang="zh-CN" dirty="0"/>
              <a:t>单选按钮（</a:t>
            </a:r>
            <a:r>
              <a:rPr lang="en-US" altLang="zh-CN" dirty="0" err="1"/>
              <a:t>Radiobutton</a:t>
            </a:r>
            <a:r>
              <a:rPr lang="zh-CN" altLang="zh-CN" dirty="0"/>
              <a:t>）是为响应互相排斥的若干单选项的单击事件以触发运行自定义函数所设的，该控件除具有共有属性外，还具有</a:t>
            </a:r>
            <a:r>
              <a:rPr lang="zh-CN" altLang="zh-CN" b="1" dirty="0">
                <a:solidFill>
                  <a:srgbClr val="FF0000"/>
                </a:solidFill>
              </a:rPr>
              <a:t>显示文本（</a:t>
            </a:r>
            <a:r>
              <a:rPr lang="en-US" altLang="zh-CN" b="1" dirty="0">
                <a:solidFill>
                  <a:srgbClr val="FF0000"/>
                </a:solidFill>
              </a:rPr>
              <a:t>text</a:t>
            </a:r>
            <a:r>
              <a:rPr lang="zh-CN" altLang="zh-CN" b="1" dirty="0">
                <a:solidFill>
                  <a:srgbClr val="FF0000"/>
                </a:solidFill>
              </a:rPr>
              <a:t>）</a:t>
            </a:r>
            <a:r>
              <a:rPr lang="zh-CN" altLang="zh-CN" dirty="0"/>
              <a:t>、</a:t>
            </a:r>
            <a:r>
              <a:rPr lang="zh-CN" altLang="zh-CN" b="1" dirty="0">
                <a:solidFill>
                  <a:srgbClr val="FF0000"/>
                </a:solidFill>
              </a:rPr>
              <a:t>返回变量（</a:t>
            </a:r>
            <a:r>
              <a:rPr lang="en-US" altLang="zh-CN" b="1" dirty="0">
                <a:solidFill>
                  <a:srgbClr val="FF0000"/>
                </a:solidFill>
              </a:rPr>
              <a:t>variable</a:t>
            </a:r>
            <a:r>
              <a:rPr lang="zh-CN" altLang="zh-CN" b="1" dirty="0">
                <a:solidFill>
                  <a:srgbClr val="FF0000"/>
                </a:solidFill>
              </a:rPr>
              <a:t>）</a:t>
            </a:r>
            <a:r>
              <a:rPr lang="zh-CN" altLang="zh-CN" dirty="0"/>
              <a:t>、</a:t>
            </a:r>
            <a:r>
              <a:rPr lang="zh-CN" altLang="zh-CN" b="1" dirty="0">
                <a:solidFill>
                  <a:srgbClr val="FF0000"/>
                </a:solidFill>
              </a:rPr>
              <a:t>返回值（</a:t>
            </a:r>
            <a:r>
              <a:rPr lang="en-US" altLang="zh-CN" b="1" dirty="0">
                <a:solidFill>
                  <a:srgbClr val="FF0000"/>
                </a:solidFill>
              </a:rPr>
              <a:t>value</a:t>
            </a:r>
            <a:r>
              <a:rPr lang="zh-CN" altLang="zh-CN" b="1" dirty="0">
                <a:solidFill>
                  <a:srgbClr val="FF0000"/>
                </a:solidFill>
              </a:rPr>
              <a:t>）</a:t>
            </a:r>
            <a:r>
              <a:rPr lang="zh-CN" altLang="zh-CN" dirty="0"/>
              <a:t>和</a:t>
            </a:r>
            <a:r>
              <a:rPr lang="zh-CN" altLang="zh-CN" b="1" dirty="0">
                <a:solidFill>
                  <a:srgbClr val="FF0000"/>
                </a:solidFill>
              </a:rPr>
              <a:t>响应函数名（</a:t>
            </a:r>
            <a:r>
              <a:rPr lang="en-US" altLang="zh-CN" b="1" dirty="0">
                <a:solidFill>
                  <a:srgbClr val="FF0000"/>
                </a:solidFill>
              </a:rPr>
              <a:t>command</a:t>
            </a:r>
            <a:r>
              <a:rPr lang="zh-CN" altLang="zh-CN" b="1" dirty="0">
                <a:solidFill>
                  <a:srgbClr val="FF0000"/>
                </a:solidFill>
              </a:rPr>
              <a:t>）</a:t>
            </a:r>
            <a:r>
              <a:rPr lang="zh-CN" altLang="zh-CN" dirty="0"/>
              <a:t>等重要的</a:t>
            </a:r>
            <a:r>
              <a:rPr lang="zh-CN" altLang="zh-CN" dirty="0" smtClean="0"/>
              <a:t>属性</a:t>
            </a:r>
            <a:endParaRPr lang="en-US" altLang="zh-CN" dirty="0" smtClean="0"/>
          </a:p>
          <a:p>
            <a:r>
              <a:rPr lang="en-US" altLang="zh-CN" b="1" dirty="0" smtClean="0">
                <a:solidFill>
                  <a:srgbClr val="FF0000"/>
                </a:solidFill>
              </a:rPr>
              <a:t>variable</a:t>
            </a:r>
            <a:r>
              <a:rPr lang="zh-CN" altLang="en-US" b="1" dirty="0" smtClean="0">
                <a:solidFill>
                  <a:srgbClr val="FF0000"/>
                </a:solidFill>
              </a:rPr>
              <a:t>用来分组，不同组</a:t>
            </a:r>
            <a:r>
              <a:rPr lang="en-US" altLang="zh-CN" b="1" dirty="0" smtClean="0">
                <a:solidFill>
                  <a:srgbClr val="FF0000"/>
                </a:solidFill>
              </a:rPr>
              <a:t>variable</a:t>
            </a:r>
            <a:r>
              <a:rPr lang="zh-CN" altLang="en-US" b="1" dirty="0" smtClean="0">
                <a:solidFill>
                  <a:srgbClr val="FF0000"/>
                </a:solidFill>
              </a:rPr>
              <a:t>的值不同</a:t>
            </a:r>
            <a:endParaRPr lang="en-US" altLang="zh-CN" b="1" dirty="0" smtClean="0">
              <a:solidFill>
                <a:srgbClr val="FF0000"/>
              </a:solidFill>
            </a:endParaRPr>
          </a:p>
          <a:p>
            <a:r>
              <a:rPr lang="en-US" altLang="zh-CN" b="1" dirty="0" smtClean="0">
                <a:solidFill>
                  <a:srgbClr val="FF0000"/>
                </a:solidFill>
              </a:rPr>
              <a:t>value</a:t>
            </a:r>
            <a:r>
              <a:rPr lang="zh-CN" altLang="en-US" b="1" dirty="0" smtClean="0">
                <a:solidFill>
                  <a:srgbClr val="FF0000"/>
                </a:solidFill>
              </a:rPr>
              <a:t>用来区分同一组中不同的选项</a:t>
            </a:r>
            <a:endParaRPr lang="zh-CN" altLang="zh-CN" b="1"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a:t>
            </a:fld>
            <a:endParaRPr lang="zh-CN" altLang="en-US"/>
          </a:p>
        </p:txBody>
      </p:sp>
    </p:spTree>
    <p:extLst>
      <p:ext uri="{BB962C8B-B14F-4D97-AF65-F5344CB8AC3E}">
        <p14:creationId xmlns:p14="http://schemas.microsoft.com/office/powerpoint/2010/main" val="1469492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绘制图形</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40</a:t>
            </a:fld>
            <a:endParaRPr lang="zh-CN" altLang="en-US"/>
          </a:p>
        </p:txBody>
      </p:sp>
      <p:grpSp>
        <p:nvGrpSpPr>
          <p:cNvPr id="7" name="组合 6"/>
          <p:cNvGrpSpPr/>
          <p:nvPr/>
        </p:nvGrpSpPr>
        <p:grpSpPr>
          <a:xfrm>
            <a:off x="2133240" y="1745357"/>
            <a:ext cx="7925520" cy="3892194"/>
            <a:chOff x="611560" y="504383"/>
            <a:chExt cx="7925520" cy="3892194"/>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04383"/>
              <a:ext cx="7925519" cy="226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0928"/>
              <a:ext cx="7925520" cy="161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41323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15-6】 Canvas</a:t>
            </a:r>
            <a:r>
              <a:rPr lang="zh-CN" altLang="en-US" dirty="0" smtClean="0"/>
              <a:t>的坐标系</a:t>
            </a:r>
            <a:endParaRPr lang="zh-CN" altLang="en-US" dirty="0"/>
          </a:p>
        </p:txBody>
      </p:sp>
      <p:pic>
        <p:nvPicPr>
          <p:cNvPr id="8" name="内容占位符 7"/>
          <p:cNvPicPr>
            <a:picLocks noGrp="1" noChangeAspect="1"/>
          </p:cNvPicPr>
          <p:nvPr>
            <p:ph idx="1"/>
          </p:nvPr>
        </p:nvPicPr>
        <p:blipFill>
          <a:blip r:embed="rId2"/>
          <a:stretch>
            <a:fillRect/>
          </a:stretch>
        </p:blipFill>
        <p:spPr>
          <a:xfrm>
            <a:off x="5958714" y="1527175"/>
            <a:ext cx="5583762"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41</a:t>
            </a:fld>
            <a:endParaRPr lang="zh-CN" altLang="en-US"/>
          </a:p>
        </p:txBody>
      </p:sp>
      <p:pic>
        <p:nvPicPr>
          <p:cNvPr id="7" name="图片 6"/>
          <p:cNvPicPr>
            <a:picLocks noChangeAspect="1"/>
          </p:cNvPicPr>
          <p:nvPr/>
        </p:nvPicPr>
        <p:blipFill>
          <a:blip r:embed="rId3"/>
          <a:stretch>
            <a:fillRect/>
          </a:stretch>
        </p:blipFill>
        <p:spPr>
          <a:xfrm>
            <a:off x="1649450" y="2082800"/>
            <a:ext cx="3762337" cy="3192462"/>
          </a:xfrm>
          <a:prstGeom prst="rect">
            <a:avLst/>
          </a:prstGeom>
        </p:spPr>
      </p:pic>
    </p:spTree>
    <p:extLst>
      <p:ext uri="{BB962C8B-B14F-4D97-AF65-F5344CB8AC3E}">
        <p14:creationId xmlns:p14="http://schemas.microsoft.com/office/powerpoint/2010/main" val="209207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zh-CN" sz="2000" dirty="0"/>
              <a:t>在</a:t>
            </a:r>
            <a:r>
              <a:rPr lang="en-US" altLang="zh-CN" sz="2000" dirty="0"/>
              <a:t>320×240</a:t>
            </a:r>
            <a:r>
              <a:rPr lang="zh-CN" altLang="zh-CN" sz="2000" dirty="0"/>
              <a:t>的窗体上创建高</a:t>
            </a:r>
            <a:r>
              <a:rPr lang="en-US" altLang="zh-CN" sz="2000" dirty="0"/>
              <a:t>200</a:t>
            </a:r>
            <a:r>
              <a:rPr lang="zh-CN" altLang="zh-CN" sz="2000" dirty="0"/>
              <a:t>像素，宽</a:t>
            </a:r>
            <a:r>
              <a:rPr lang="en-US" altLang="zh-CN" sz="2000" dirty="0"/>
              <a:t>300</a:t>
            </a:r>
            <a:r>
              <a:rPr lang="zh-CN" altLang="zh-CN" sz="2000" dirty="0"/>
              <a:t>像素的画布，鼠标单击画布，依次绘出：从（</a:t>
            </a:r>
            <a:r>
              <a:rPr lang="en-US" altLang="zh-CN" sz="2000" dirty="0"/>
              <a:t>90,10</a:t>
            </a:r>
            <a:r>
              <a:rPr lang="zh-CN" altLang="zh-CN" sz="2000" dirty="0"/>
              <a:t>）到（</a:t>
            </a:r>
            <a:r>
              <a:rPr lang="en-US" altLang="zh-CN" sz="2000" dirty="0"/>
              <a:t>200,200</a:t>
            </a:r>
            <a:r>
              <a:rPr lang="zh-CN" altLang="zh-CN" sz="2000" dirty="0"/>
              <a:t>）点的矩形；从（</a:t>
            </a:r>
            <a:r>
              <a:rPr lang="en-US" altLang="zh-CN" sz="2000" dirty="0"/>
              <a:t>90,10</a:t>
            </a:r>
            <a:r>
              <a:rPr lang="zh-CN" altLang="zh-CN" sz="2000" dirty="0"/>
              <a:t>）到（</a:t>
            </a:r>
            <a:r>
              <a:rPr lang="en-US" altLang="zh-CN" sz="2000" dirty="0"/>
              <a:t>200,200</a:t>
            </a:r>
            <a:r>
              <a:rPr lang="zh-CN" altLang="zh-CN" sz="2000" dirty="0"/>
              <a:t>）点的内切椭圆并填充绿色；从（</a:t>
            </a:r>
            <a:r>
              <a:rPr lang="en-US" altLang="zh-CN" sz="2000" dirty="0"/>
              <a:t>90,10</a:t>
            </a:r>
            <a:r>
              <a:rPr lang="zh-CN" altLang="zh-CN" sz="2000" dirty="0"/>
              <a:t>）到（</a:t>
            </a:r>
            <a:r>
              <a:rPr lang="en-US" altLang="zh-CN" sz="2000" dirty="0"/>
              <a:t>200,200</a:t>
            </a:r>
            <a:r>
              <a:rPr lang="zh-CN" altLang="zh-CN" sz="2000" dirty="0"/>
              <a:t>）点的内切扇形并填充粉红色；连接（</a:t>
            </a:r>
            <a:r>
              <a:rPr lang="en-US" altLang="zh-CN" sz="2000" dirty="0"/>
              <a:t>20,180</a:t>
            </a:r>
            <a:r>
              <a:rPr lang="zh-CN" altLang="zh-CN" sz="2000" dirty="0"/>
              <a:t>）、（</a:t>
            </a:r>
            <a:r>
              <a:rPr lang="en-US" altLang="zh-CN" sz="2000" dirty="0"/>
              <a:t>150,10</a:t>
            </a:r>
            <a:r>
              <a:rPr lang="zh-CN" altLang="zh-CN" sz="2000" dirty="0"/>
              <a:t>）和（</a:t>
            </a:r>
            <a:r>
              <a:rPr lang="en-US" altLang="zh-CN" sz="2000" dirty="0"/>
              <a:t>290,180</a:t>
            </a:r>
            <a:r>
              <a:rPr lang="zh-CN" altLang="zh-CN" sz="2000" dirty="0"/>
              <a:t>）三点形成蓝色框线且无色填充的三角形；从（</a:t>
            </a:r>
            <a:r>
              <a:rPr lang="en-US" altLang="zh-CN" sz="2000" dirty="0"/>
              <a:t>10,105</a:t>
            </a:r>
            <a:r>
              <a:rPr lang="zh-CN" altLang="zh-CN" sz="2000" dirty="0"/>
              <a:t>）到（</a:t>
            </a:r>
            <a:r>
              <a:rPr lang="en-US" altLang="zh-CN" sz="2000" dirty="0"/>
              <a:t>290,105</a:t>
            </a:r>
            <a:r>
              <a:rPr lang="zh-CN" altLang="zh-CN" sz="2000" dirty="0"/>
              <a:t>）点的红色直线；以（</a:t>
            </a:r>
            <a:r>
              <a:rPr lang="en-US" altLang="zh-CN" sz="2000" dirty="0"/>
              <a:t>50,10</a:t>
            </a:r>
            <a:r>
              <a:rPr lang="zh-CN" altLang="zh-CN" sz="2000" dirty="0"/>
              <a:t>）为起点用</a:t>
            </a:r>
            <a:r>
              <a:rPr lang="en-US" altLang="zh-CN" sz="2000" dirty="0"/>
              <a:t>RGB"#123456"</a:t>
            </a:r>
            <a:r>
              <a:rPr lang="zh-CN" altLang="zh-CN" sz="2000" dirty="0"/>
              <a:t>颜色绘制文本标签</a:t>
            </a:r>
            <a:r>
              <a:rPr lang="en-US" altLang="zh-CN" sz="2000" dirty="0"/>
              <a:t>“</a:t>
            </a:r>
            <a:r>
              <a:rPr lang="zh-CN" altLang="zh-CN" sz="2000" dirty="0"/>
              <a:t>我的画布</a:t>
            </a:r>
            <a:r>
              <a:rPr lang="en-US" altLang="zh-CN" sz="2000" dirty="0"/>
              <a:t>”</a:t>
            </a:r>
            <a:r>
              <a:rPr lang="zh-CN" altLang="zh-CN" sz="2000" dirty="0"/>
              <a:t>。单击</a:t>
            </a:r>
            <a:r>
              <a:rPr lang="en-US" altLang="zh-CN" sz="2000" dirty="0"/>
              <a:t>“</a:t>
            </a:r>
            <a:r>
              <a:rPr lang="zh-CN" altLang="zh-CN" sz="2000" dirty="0"/>
              <a:t>清空</a:t>
            </a:r>
            <a:r>
              <a:rPr lang="en-US" altLang="zh-CN" sz="2000" dirty="0"/>
              <a:t>”</a:t>
            </a:r>
            <a:r>
              <a:rPr lang="zh-CN" altLang="zh-CN" sz="2000" dirty="0"/>
              <a:t>按钮删除所有图形</a:t>
            </a:r>
            <a:endParaRPr lang="zh-CN" altLang="en-US" sz="2000" dirty="0"/>
          </a:p>
          <a:p>
            <a:endParaRPr lang="zh-CN" altLang="en-US" sz="2000" dirty="0"/>
          </a:p>
        </p:txBody>
      </p:sp>
      <p:pic>
        <p:nvPicPr>
          <p:cNvPr id="10" name="内容占位符 9"/>
          <p:cNvPicPr>
            <a:picLocks noGrp="1" noChangeAspect="1"/>
          </p:cNvPicPr>
          <p:nvPr>
            <p:ph sz="half" idx="2"/>
          </p:nvPr>
        </p:nvPicPr>
        <p:blipFill>
          <a:blip r:embed="rId2"/>
          <a:stretch>
            <a:fillRect/>
          </a:stretch>
        </p:blipFill>
        <p:spPr>
          <a:xfrm>
            <a:off x="6534958" y="1444625"/>
            <a:ext cx="4456084" cy="4732338"/>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42</a:t>
            </a:fld>
            <a:endParaRPr lang="zh-CN" altLang="en-US"/>
          </a:p>
        </p:txBody>
      </p:sp>
      <p:sp>
        <p:nvSpPr>
          <p:cNvPr id="8" name="标题 7"/>
          <p:cNvSpPr>
            <a:spLocks noGrp="1"/>
          </p:cNvSpPr>
          <p:nvPr>
            <p:ph type="title"/>
          </p:nvPr>
        </p:nvSpPr>
        <p:spPr/>
        <p:txBody>
          <a:bodyPr/>
          <a:lstStyle/>
          <a:p>
            <a:r>
              <a:rPr lang="en-US" altLang="zh-CN" dirty="0"/>
              <a:t>【</a:t>
            </a:r>
            <a:r>
              <a:rPr lang="zh-CN" altLang="en-US" dirty="0"/>
              <a:t>例</a:t>
            </a:r>
            <a:r>
              <a:rPr lang="en-US" altLang="zh-CN" dirty="0" smtClean="0"/>
              <a:t>15-7】</a:t>
            </a:r>
            <a:r>
              <a:rPr lang="zh-CN" altLang="en-US" dirty="0" smtClean="0"/>
              <a:t>绘制</a:t>
            </a:r>
            <a:r>
              <a:rPr lang="zh-CN" altLang="en-US" dirty="0"/>
              <a:t>图形</a:t>
            </a:r>
          </a:p>
        </p:txBody>
      </p:sp>
      <p:pic>
        <p:nvPicPr>
          <p:cNvPr id="11" name="图片 10"/>
          <p:cNvPicPr>
            <a:picLocks noChangeAspect="1"/>
          </p:cNvPicPr>
          <p:nvPr/>
        </p:nvPicPr>
        <p:blipFill>
          <a:blip r:embed="rId3"/>
          <a:stretch>
            <a:fillRect/>
          </a:stretch>
        </p:blipFill>
        <p:spPr>
          <a:xfrm>
            <a:off x="2289189" y="4605337"/>
            <a:ext cx="2279621" cy="1933575"/>
          </a:xfrm>
          <a:prstGeom prst="rect">
            <a:avLst/>
          </a:prstGeom>
        </p:spPr>
      </p:pic>
    </p:spTree>
    <p:extLst>
      <p:ext uri="{BB962C8B-B14F-4D97-AF65-F5344CB8AC3E}">
        <p14:creationId xmlns:p14="http://schemas.microsoft.com/office/powerpoint/2010/main" val="3756092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a:t>
            </a:r>
            <a:r>
              <a:rPr lang="zh-CN" altLang="en-US" dirty="0"/>
              <a:t>例</a:t>
            </a:r>
            <a:r>
              <a:rPr lang="en-US" altLang="zh-CN" dirty="0" smtClean="0"/>
              <a:t>15-8】</a:t>
            </a:r>
            <a:r>
              <a:rPr lang="zh-CN" altLang="zh-CN" dirty="0" smtClean="0"/>
              <a:t>呈现</a:t>
            </a:r>
            <a:r>
              <a:rPr lang="zh-CN" altLang="zh-CN" dirty="0"/>
              <a:t>位图图像</a:t>
            </a:r>
            <a:endParaRPr lang="zh-CN" altLang="en-US" dirty="0"/>
          </a:p>
        </p:txBody>
      </p:sp>
      <p:sp>
        <p:nvSpPr>
          <p:cNvPr id="8" name="内容占位符 7"/>
          <p:cNvSpPr>
            <a:spLocks noGrp="1"/>
          </p:cNvSpPr>
          <p:nvPr>
            <p:ph idx="1"/>
          </p:nvPr>
        </p:nvSpPr>
        <p:spPr/>
        <p:txBody>
          <a:bodyPr/>
          <a:lstStyle/>
          <a:p>
            <a:r>
              <a:rPr lang="en-US" altLang="zh-CN" dirty="0"/>
              <a:t>Canvas</a:t>
            </a:r>
            <a:r>
              <a:rPr lang="zh-CN" altLang="zh-CN" dirty="0"/>
              <a:t>画布支持呈现位图图像文件，文件类型包括</a:t>
            </a:r>
            <a:r>
              <a:rPr lang="en-US" altLang="zh-CN" dirty="0"/>
              <a:t>GIF</a:t>
            </a:r>
            <a:r>
              <a:rPr lang="zh-CN" altLang="zh-CN" dirty="0"/>
              <a:t>（</a:t>
            </a:r>
            <a:r>
              <a:rPr lang="zh-CN" altLang="zh-CN" b="1" dirty="0">
                <a:solidFill>
                  <a:srgbClr val="FF0000"/>
                </a:solidFill>
              </a:rPr>
              <a:t>无动画</a:t>
            </a:r>
            <a:r>
              <a:rPr lang="zh-CN" altLang="zh-CN" dirty="0"/>
              <a:t>）、</a:t>
            </a:r>
            <a:r>
              <a:rPr lang="en-US" altLang="zh-CN" dirty="0"/>
              <a:t>PNG</a:t>
            </a:r>
            <a:r>
              <a:rPr lang="zh-CN" altLang="zh-CN" dirty="0"/>
              <a:t>等格式，但不支持</a:t>
            </a:r>
            <a:r>
              <a:rPr lang="en-US" altLang="zh-CN" dirty="0"/>
              <a:t>JPG</a:t>
            </a:r>
            <a:r>
              <a:rPr lang="zh-CN" altLang="zh-CN" dirty="0"/>
              <a:t>格式。</a:t>
            </a:r>
          </a:p>
          <a:p>
            <a:endParaRPr lang="zh-CN" altLang="en-US" dirty="0"/>
          </a:p>
        </p:txBody>
      </p:sp>
      <p:sp>
        <p:nvSpPr>
          <p:cNvPr id="4" name="日期占位符 3"/>
          <p:cNvSpPr>
            <a:spLocks noGrp="1"/>
          </p:cNvSpPr>
          <p:nvPr>
            <p:ph type="dt" sz="half" idx="10"/>
          </p:nvPr>
        </p:nvSpPr>
        <p:spPr/>
        <p:txBody>
          <a:bodyPr/>
          <a:lstStyle/>
          <a:p>
            <a:fld id="{6881B41B-6A88-4A3C-9234-65AB5F077EC2}"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43</a:t>
            </a:fld>
            <a:endParaRPr lang="zh-CN" altLang="en-US"/>
          </a:p>
        </p:txBody>
      </p:sp>
      <p:pic>
        <p:nvPicPr>
          <p:cNvPr id="9" name="图片 8"/>
          <p:cNvPicPr>
            <a:picLocks noChangeAspect="1"/>
          </p:cNvPicPr>
          <p:nvPr/>
        </p:nvPicPr>
        <p:blipFill>
          <a:blip r:embed="rId2"/>
          <a:stretch>
            <a:fillRect/>
          </a:stretch>
        </p:blipFill>
        <p:spPr>
          <a:xfrm>
            <a:off x="8257308" y="2854854"/>
            <a:ext cx="2559051" cy="2159199"/>
          </a:xfrm>
          <a:prstGeom prst="rect">
            <a:avLst/>
          </a:prstGeom>
        </p:spPr>
      </p:pic>
      <p:pic>
        <p:nvPicPr>
          <p:cNvPr id="10" name="图片 9"/>
          <p:cNvPicPr>
            <a:picLocks noChangeAspect="1"/>
          </p:cNvPicPr>
          <p:nvPr/>
        </p:nvPicPr>
        <p:blipFill>
          <a:blip r:embed="rId3"/>
          <a:stretch>
            <a:fillRect/>
          </a:stretch>
        </p:blipFill>
        <p:spPr>
          <a:xfrm>
            <a:off x="1650999" y="3076964"/>
            <a:ext cx="4606925" cy="223442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2476500"/>
            <a:ext cx="1905000" cy="1905000"/>
          </a:xfrm>
          <a:prstGeom prst="rect">
            <a:avLst/>
          </a:prstGeom>
        </p:spPr>
      </p:pic>
    </p:spTree>
    <p:extLst>
      <p:ext uri="{BB962C8B-B14F-4D97-AF65-F5344CB8AC3E}">
        <p14:creationId xmlns:p14="http://schemas.microsoft.com/office/powerpoint/2010/main" val="261265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利用鼠标事件</a:t>
            </a:r>
            <a:r>
              <a:rPr lang="zh-CN" altLang="en-US" dirty="0" smtClean="0"/>
              <a:t>绘图</a:t>
            </a:r>
            <a:endParaRPr lang="zh-CN" altLang="en-US" dirty="0"/>
          </a:p>
        </p:txBody>
      </p:sp>
      <p:sp>
        <p:nvSpPr>
          <p:cNvPr id="3" name="内容占位符 2"/>
          <p:cNvSpPr>
            <a:spLocks noGrp="1"/>
          </p:cNvSpPr>
          <p:nvPr>
            <p:ph idx="1"/>
          </p:nvPr>
        </p:nvSpPr>
        <p:spPr/>
        <p:txBody>
          <a:bodyPr/>
          <a:lstStyle/>
          <a:p>
            <a:r>
              <a:rPr lang="zh-CN" altLang="en-US" dirty="0"/>
              <a:t>利用按住鼠标左键移动的鼠标事件，不断读取鼠标当前位置，每次扩张</a:t>
            </a:r>
            <a:r>
              <a:rPr lang="en-US" altLang="zh-CN" dirty="0"/>
              <a:t>1</a:t>
            </a:r>
            <a:r>
              <a:rPr lang="zh-CN" altLang="en-US" dirty="0"/>
              <a:t>个像素绘制椭圆点，即可在画布上留下鼠标轨迹。</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44</a:t>
            </a:fld>
            <a:endParaRPr lang="zh-CN" altLang="en-US"/>
          </a:p>
        </p:txBody>
      </p:sp>
    </p:spTree>
    <p:extLst>
      <p:ext uri="{BB962C8B-B14F-4D97-AF65-F5344CB8AC3E}">
        <p14:creationId xmlns:p14="http://schemas.microsoft.com/office/powerpoint/2010/main" val="1556905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15-9】</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320×240</a:t>
            </a:r>
            <a:r>
              <a:rPr lang="zh-CN" altLang="en-US" dirty="0"/>
              <a:t>的窗体上创建画布，并以蓝色笔创建鼠标画板</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45</a:t>
            </a:fld>
            <a:endParaRPr lang="zh-CN" altLang="en-US"/>
          </a:p>
        </p:txBody>
      </p:sp>
      <p:pic>
        <p:nvPicPr>
          <p:cNvPr id="7" name="图片 6"/>
          <p:cNvPicPr>
            <a:picLocks noChangeAspect="1"/>
          </p:cNvPicPr>
          <p:nvPr/>
        </p:nvPicPr>
        <p:blipFill>
          <a:blip r:embed="rId2"/>
          <a:stretch>
            <a:fillRect/>
          </a:stretch>
        </p:blipFill>
        <p:spPr>
          <a:xfrm>
            <a:off x="1766888" y="2500127"/>
            <a:ext cx="4329112" cy="3154547"/>
          </a:xfrm>
          <a:prstGeom prst="rect">
            <a:avLst/>
          </a:prstGeom>
        </p:spPr>
      </p:pic>
      <p:pic>
        <p:nvPicPr>
          <p:cNvPr id="8" name="图片 7"/>
          <p:cNvPicPr>
            <a:picLocks noChangeAspect="1"/>
          </p:cNvPicPr>
          <p:nvPr/>
        </p:nvPicPr>
        <p:blipFill>
          <a:blip r:embed="rId3"/>
          <a:stretch>
            <a:fillRect/>
          </a:stretch>
        </p:blipFill>
        <p:spPr>
          <a:xfrm>
            <a:off x="6864350" y="2434226"/>
            <a:ext cx="4267200" cy="3628437"/>
          </a:xfrm>
          <a:prstGeom prst="rect">
            <a:avLst/>
          </a:prstGeom>
        </p:spPr>
      </p:pic>
    </p:spTree>
    <p:extLst>
      <p:ext uri="{BB962C8B-B14F-4D97-AF65-F5344CB8AC3E}">
        <p14:creationId xmlns:p14="http://schemas.microsoft.com/office/powerpoint/2010/main" val="3307037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effectLst/>
              </a:rPr>
              <a:t>Canvas</a:t>
            </a:r>
            <a:r>
              <a:rPr lang="zh-CN" altLang="zh-CN" dirty="0">
                <a:effectLst/>
              </a:rPr>
              <a:t>画布上的函数图形</a:t>
            </a:r>
            <a:r>
              <a:rPr lang="zh-CN" altLang="zh-CN" dirty="0" smtClean="0">
                <a:effectLst/>
              </a:rPr>
              <a:t>绘制</a:t>
            </a:r>
            <a:endParaRPr lang="zh-CN" altLang="en-US" dirty="0"/>
          </a:p>
        </p:txBody>
      </p:sp>
      <p:sp>
        <p:nvSpPr>
          <p:cNvPr id="3" name="内容占位符 2"/>
          <p:cNvSpPr>
            <a:spLocks noGrp="1"/>
          </p:cNvSpPr>
          <p:nvPr>
            <p:ph idx="1"/>
          </p:nvPr>
        </p:nvSpPr>
        <p:spPr/>
        <p:txBody>
          <a:bodyPr/>
          <a:lstStyle/>
          <a:p>
            <a:r>
              <a:rPr lang="zh-CN" altLang="zh-CN" dirty="0"/>
              <a:t>用</a:t>
            </a:r>
            <a:r>
              <a:rPr lang="en-US" altLang="zh-CN" dirty="0" err="1"/>
              <a:t>create_line</a:t>
            </a:r>
            <a:r>
              <a:rPr lang="en-US" altLang="zh-CN" dirty="0"/>
              <a:t>()</a:t>
            </a:r>
            <a:r>
              <a:rPr lang="zh-CN" altLang="zh-CN" dirty="0"/>
              <a:t>方法可在画布上绘制直线，而随着变量的变化，用该方法连续绘制微直线，即可得到函数的</a:t>
            </a:r>
            <a:r>
              <a:rPr lang="zh-CN" altLang="zh-CN" dirty="0" smtClean="0"/>
              <a:t>图形</a:t>
            </a:r>
            <a:r>
              <a:rPr lang="en-US" altLang="zh-CN" dirty="0" smtClean="0"/>
              <a:t>“</a:t>
            </a:r>
            <a:r>
              <a:rPr lang="zh-CN" altLang="zh-CN" dirty="0"/>
              <a:t>分而治之</a:t>
            </a:r>
            <a:r>
              <a:rPr lang="en-US" altLang="zh-CN" dirty="0"/>
              <a:t>”</a:t>
            </a:r>
            <a:r>
              <a:rPr lang="zh-CN" altLang="zh-CN" dirty="0"/>
              <a:t>的计算思维原则</a:t>
            </a:r>
          </a:p>
          <a:p>
            <a:endParaRPr lang="zh-CN" altLang="en-US" dirty="0"/>
          </a:p>
        </p:txBody>
      </p:sp>
    </p:spTree>
    <p:extLst>
      <p:ext uri="{BB962C8B-B14F-4D97-AF65-F5344CB8AC3E}">
        <p14:creationId xmlns:p14="http://schemas.microsoft.com/office/powerpoint/2010/main" val="965493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15-10】</a:t>
            </a:r>
            <a:endParaRPr lang="zh-CN" altLang="en-US" dirty="0"/>
          </a:p>
        </p:txBody>
      </p:sp>
      <p:pic>
        <p:nvPicPr>
          <p:cNvPr id="8" name="内容占位符 7"/>
          <p:cNvPicPr>
            <a:picLocks noGrp="1" noChangeAspect="1"/>
          </p:cNvPicPr>
          <p:nvPr>
            <p:ph idx="1"/>
          </p:nvPr>
        </p:nvPicPr>
        <p:blipFill>
          <a:blip r:embed="rId2"/>
          <a:stretch>
            <a:fillRect/>
          </a:stretch>
        </p:blipFill>
        <p:spPr>
          <a:xfrm>
            <a:off x="2540000" y="1918989"/>
            <a:ext cx="4275725" cy="3669665"/>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47</a:t>
            </a:fld>
            <a:endParaRPr lang="zh-CN" altLang="en-US"/>
          </a:p>
        </p:txBody>
      </p:sp>
      <p:pic>
        <p:nvPicPr>
          <p:cNvPr id="7" name="图片 6"/>
          <p:cNvPicPr>
            <a:picLocks noChangeAspect="1"/>
          </p:cNvPicPr>
          <p:nvPr/>
        </p:nvPicPr>
        <p:blipFill>
          <a:blip r:embed="rId3"/>
          <a:stretch>
            <a:fillRect/>
          </a:stretch>
        </p:blipFill>
        <p:spPr>
          <a:xfrm>
            <a:off x="8462455" y="324293"/>
            <a:ext cx="3348545" cy="6103536"/>
          </a:xfrm>
          <a:prstGeom prst="rect">
            <a:avLst/>
          </a:prstGeom>
        </p:spPr>
      </p:pic>
    </p:spTree>
    <p:extLst>
      <p:ext uri="{BB962C8B-B14F-4D97-AF65-F5344CB8AC3E}">
        <p14:creationId xmlns:p14="http://schemas.microsoft.com/office/powerpoint/2010/main" val="57673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smtClean="0"/>
              <a:t>15-11】</a:t>
            </a:r>
            <a:endParaRPr lang="zh-CN" altLang="en-US" dirty="0"/>
          </a:p>
        </p:txBody>
      </p:sp>
      <p:pic>
        <p:nvPicPr>
          <p:cNvPr id="7" name="内容占位符 6"/>
          <p:cNvPicPr>
            <a:picLocks noGrp="1" noChangeAspect="1"/>
          </p:cNvPicPr>
          <p:nvPr>
            <p:ph idx="1"/>
          </p:nvPr>
        </p:nvPicPr>
        <p:blipFill>
          <a:blip r:embed="rId2"/>
          <a:stretch>
            <a:fillRect/>
          </a:stretch>
        </p:blipFill>
        <p:spPr>
          <a:xfrm>
            <a:off x="9026276" y="2088856"/>
            <a:ext cx="2697823" cy="2833605"/>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48</a:t>
            </a:fld>
            <a:endParaRPr lang="zh-CN" altLang="en-US"/>
          </a:p>
        </p:txBody>
      </p:sp>
      <p:pic>
        <p:nvPicPr>
          <p:cNvPr id="8" name="图片 7"/>
          <p:cNvPicPr>
            <a:picLocks noChangeAspect="1"/>
          </p:cNvPicPr>
          <p:nvPr/>
        </p:nvPicPr>
        <p:blipFill>
          <a:blip r:embed="rId3"/>
          <a:stretch>
            <a:fillRect/>
          </a:stretch>
        </p:blipFill>
        <p:spPr>
          <a:xfrm>
            <a:off x="4038600" y="1610778"/>
            <a:ext cx="4095750" cy="4678216"/>
          </a:xfrm>
          <a:prstGeom prst="rect">
            <a:avLst/>
          </a:prstGeom>
        </p:spPr>
      </p:pic>
      <p:sp>
        <p:nvSpPr>
          <p:cNvPr id="9" name="矩形 8"/>
          <p:cNvSpPr/>
          <p:nvPr/>
        </p:nvSpPr>
        <p:spPr>
          <a:xfrm>
            <a:off x="228600" y="2267288"/>
            <a:ext cx="3702050" cy="2585323"/>
          </a:xfrm>
          <a:prstGeom prst="rect">
            <a:avLst/>
          </a:prstGeom>
        </p:spPr>
        <p:txBody>
          <a:bodyPr wrap="square">
            <a:spAutoFit/>
          </a:bodyPr>
          <a:lstStyle/>
          <a:p>
            <a:r>
              <a:rPr lang="zh-CN" altLang="zh-CN" dirty="0"/>
              <a:t>设置坐标原点(</a:t>
            </a:r>
            <a:r>
              <a:rPr lang="zh-CN" altLang="zh-CN" i="1" dirty="0"/>
              <a:t>x</a:t>
            </a:r>
            <a:r>
              <a:rPr lang="zh-CN" altLang="zh-CN" baseline="-25000" dirty="0"/>
              <a:t>0</a:t>
            </a:r>
            <a:r>
              <a:rPr lang="zh-CN" altLang="zh-CN" dirty="0"/>
              <a:t>,</a:t>
            </a:r>
            <a:r>
              <a:rPr lang="zh-CN" altLang="zh-CN" i="1" dirty="0"/>
              <a:t> y</a:t>
            </a:r>
            <a:r>
              <a:rPr lang="zh-CN" altLang="zh-CN" baseline="-25000" dirty="0"/>
              <a:t>0</a:t>
            </a:r>
            <a:r>
              <a:rPr lang="zh-CN" altLang="zh-CN" dirty="0"/>
              <a:t>)为画布的中心（</a:t>
            </a:r>
            <a:r>
              <a:rPr lang="zh-CN" altLang="zh-CN" i="1" dirty="0"/>
              <a:t>x</a:t>
            </a:r>
            <a:r>
              <a:rPr lang="zh-CN" altLang="zh-CN" baseline="-25000" dirty="0"/>
              <a:t>0</a:t>
            </a:r>
            <a:r>
              <a:rPr lang="zh-CN" altLang="zh-CN" dirty="0"/>
              <a:t>, </a:t>
            </a:r>
            <a:r>
              <a:rPr lang="zh-CN" altLang="zh-CN" i="1" dirty="0"/>
              <a:t>y</a:t>
            </a:r>
            <a:r>
              <a:rPr lang="zh-CN" altLang="zh-CN" baseline="-25000" dirty="0"/>
              <a:t>0</a:t>
            </a:r>
            <a:r>
              <a:rPr lang="zh-CN" altLang="zh-CN" dirty="0"/>
              <a:t>分别为画布宽、高的一半），以红色虚线绘制坐标轴，并按以下公式绘制函数曲线：</a:t>
            </a:r>
          </a:p>
          <a:p>
            <a:r>
              <a:rPr lang="en-US" altLang="zh-CN" i="1" dirty="0"/>
              <a:t>x</a:t>
            </a:r>
            <a:r>
              <a:rPr lang="en-US" altLang="zh-CN" dirty="0"/>
              <a:t>=(</a:t>
            </a:r>
            <a:r>
              <a:rPr lang="en-US" altLang="zh-CN" i="1" dirty="0"/>
              <a:t>w</a:t>
            </a:r>
            <a:r>
              <a:rPr lang="en-US" altLang="zh-CN" baseline="-25000" dirty="0"/>
              <a:t>0 </a:t>
            </a:r>
            <a:r>
              <a:rPr lang="en-US" altLang="zh-CN" dirty="0"/>
              <a:t>/32)×(cos</a:t>
            </a:r>
            <a:r>
              <a:rPr lang="en-US" altLang="zh-CN" i="1" dirty="0"/>
              <a:t>t</a:t>
            </a:r>
            <a:r>
              <a:rPr lang="en-US" altLang="zh-CN" dirty="0"/>
              <a:t>-</a:t>
            </a:r>
            <a:r>
              <a:rPr lang="en-US" altLang="zh-CN" i="1" dirty="0" err="1"/>
              <a:t>t</a:t>
            </a:r>
            <a:r>
              <a:rPr lang="en-US" altLang="zh-CN" dirty="0" err="1"/>
              <a:t>sin</a:t>
            </a:r>
            <a:r>
              <a:rPr lang="en-US" altLang="zh-CN" i="1" dirty="0" err="1"/>
              <a:t>t</a:t>
            </a:r>
            <a:r>
              <a:rPr lang="en-US" altLang="zh-CN" dirty="0"/>
              <a:t>)</a:t>
            </a:r>
            <a:endParaRPr lang="zh-CN" altLang="zh-CN" dirty="0"/>
          </a:p>
          <a:p>
            <a:r>
              <a:rPr lang="en-US" altLang="zh-CN" i="1" dirty="0"/>
              <a:t>y</a:t>
            </a:r>
            <a:r>
              <a:rPr lang="en-US" altLang="zh-CN" dirty="0"/>
              <a:t>=(</a:t>
            </a:r>
            <a:r>
              <a:rPr lang="en-US" altLang="zh-CN" i="1" dirty="0"/>
              <a:t>h</a:t>
            </a:r>
            <a:r>
              <a:rPr lang="en-US" altLang="zh-CN" baseline="-25000" dirty="0"/>
              <a:t>0 </a:t>
            </a:r>
            <a:r>
              <a:rPr lang="en-US" altLang="zh-CN" dirty="0"/>
              <a:t>/32)×(</a:t>
            </a:r>
            <a:r>
              <a:rPr lang="en-US" altLang="zh-CN" dirty="0" err="1"/>
              <a:t>sin</a:t>
            </a:r>
            <a:r>
              <a:rPr lang="en-US" altLang="zh-CN" i="1" dirty="0" err="1"/>
              <a:t>t</a:t>
            </a:r>
            <a:r>
              <a:rPr lang="en-US" altLang="zh-CN" dirty="0" err="1"/>
              <a:t>+</a:t>
            </a:r>
            <a:r>
              <a:rPr lang="en-US" altLang="zh-CN" i="1" dirty="0" err="1"/>
              <a:t>t</a:t>
            </a:r>
            <a:r>
              <a:rPr lang="en-US" altLang="zh-CN" dirty="0" err="1"/>
              <a:t>cos</a:t>
            </a:r>
            <a:r>
              <a:rPr lang="en-US" altLang="zh-CN" i="1" dirty="0" err="1"/>
              <a:t>t</a:t>
            </a:r>
            <a:r>
              <a:rPr lang="en-US" altLang="zh-CN" dirty="0"/>
              <a:t>)</a:t>
            </a:r>
            <a:endParaRPr lang="zh-CN" altLang="zh-CN" dirty="0"/>
          </a:p>
          <a:p>
            <a:r>
              <a:rPr lang="zh-CN" altLang="zh-CN" dirty="0"/>
              <a:t>式中，</a:t>
            </a:r>
            <a:r>
              <a:rPr lang="en-US" altLang="zh-CN" i="1" dirty="0"/>
              <a:t>w</a:t>
            </a:r>
            <a:r>
              <a:rPr lang="en-US" altLang="zh-CN" baseline="-25000" dirty="0"/>
              <a:t>0</a:t>
            </a:r>
            <a:r>
              <a:rPr lang="zh-CN" altLang="zh-CN" dirty="0"/>
              <a:t>是画布宽的一半，</a:t>
            </a:r>
            <a:r>
              <a:rPr lang="en-US" altLang="zh-CN" i="1" dirty="0"/>
              <a:t>h</a:t>
            </a:r>
            <a:r>
              <a:rPr lang="en-US" altLang="zh-CN" baseline="-25000" dirty="0"/>
              <a:t>0</a:t>
            </a:r>
            <a:r>
              <a:rPr lang="zh-CN" altLang="zh-CN" dirty="0"/>
              <a:t>是画布高的一半。</a:t>
            </a:r>
            <a:r>
              <a:rPr lang="en-US" altLang="zh-CN" i="1" dirty="0"/>
              <a:t>t</a:t>
            </a:r>
            <a:r>
              <a:rPr lang="zh-CN" altLang="zh-CN" dirty="0"/>
              <a:t>的取值范围为</a:t>
            </a:r>
            <a:r>
              <a:rPr lang="en-US" altLang="zh-CN" dirty="0"/>
              <a:t>0</a:t>
            </a:r>
            <a:r>
              <a:rPr lang="zh-CN" altLang="zh-CN" dirty="0"/>
              <a:t>～</a:t>
            </a:r>
            <a:r>
              <a:rPr lang="en-US" altLang="zh-CN" dirty="0"/>
              <a:t>25</a:t>
            </a:r>
            <a:r>
              <a:rPr lang="zh-CN" altLang="zh-CN" dirty="0"/>
              <a:t>，步长为</a:t>
            </a:r>
            <a:r>
              <a:rPr lang="en-US" altLang="zh-CN" dirty="0"/>
              <a:t>0.01</a:t>
            </a:r>
            <a:r>
              <a:rPr lang="zh-CN" altLang="zh-CN" dirty="0"/>
              <a:t>。</a:t>
            </a:r>
            <a:endParaRPr lang="zh-CN" altLang="en-US" dirty="0"/>
          </a:p>
        </p:txBody>
      </p:sp>
    </p:spTree>
    <p:extLst>
      <p:ext uri="{BB962C8B-B14F-4D97-AF65-F5344CB8AC3E}">
        <p14:creationId xmlns:p14="http://schemas.microsoft.com/office/powerpoint/2010/main" val="21569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0</a:t>
            </a:r>
            <a:endParaRPr lang="zh-CN" altLang="en-US" dirty="0"/>
          </a:p>
        </p:txBody>
      </p:sp>
      <p:sp>
        <p:nvSpPr>
          <p:cNvPr id="3" name="内容占位符 2"/>
          <p:cNvSpPr>
            <a:spLocks noGrp="1"/>
          </p:cNvSpPr>
          <p:nvPr>
            <p:ph idx="1"/>
          </p:nvPr>
        </p:nvSpPr>
        <p:spPr/>
        <p:txBody>
          <a:bodyPr/>
          <a:lstStyle/>
          <a:p>
            <a:r>
              <a:rPr lang="zh-CN" altLang="en-US" dirty="0"/>
              <a:t>提交本周的所有例子</a:t>
            </a:r>
            <a:r>
              <a:rPr lang="zh-CN" altLang="en-US" dirty="0" smtClean="0"/>
              <a:t>（</a:t>
            </a:r>
            <a:r>
              <a:rPr lang="en-US" altLang="zh-CN" dirty="0" smtClean="0"/>
              <a:t>11</a:t>
            </a:r>
            <a:r>
              <a:rPr lang="zh-CN" altLang="en-US" dirty="0" smtClean="0"/>
              <a:t>个</a:t>
            </a:r>
            <a:r>
              <a:rPr lang="zh-CN" altLang="en-US" dirty="0"/>
              <a:t>）</a:t>
            </a:r>
            <a:endParaRPr lang="en-US" altLang="zh-CN" dirty="0"/>
          </a:p>
          <a:p>
            <a:r>
              <a:rPr lang="zh-CN" altLang="en-US" dirty="0"/>
              <a:t>以“学号</a:t>
            </a:r>
            <a:r>
              <a:rPr lang="en-US" altLang="zh-CN" dirty="0"/>
              <a:t>_</a:t>
            </a:r>
            <a:r>
              <a:rPr lang="zh-CN" altLang="en-US" dirty="0"/>
              <a:t>例</a:t>
            </a:r>
            <a:r>
              <a:rPr lang="en-US" altLang="zh-CN" dirty="0"/>
              <a:t>_</a:t>
            </a:r>
            <a:r>
              <a:rPr lang="zh-CN" altLang="en-US" dirty="0"/>
              <a:t>数字</a:t>
            </a:r>
            <a:r>
              <a:rPr lang="en-US" altLang="zh-CN" dirty="0"/>
              <a:t>_</a:t>
            </a:r>
            <a:r>
              <a:rPr lang="zh-CN" altLang="en-US" dirty="0"/>
              <a:t>数字</a:t>
            </a:r>
            <a:r>
              <a:rPr lang="en-US" altLang="zh-CN" dirty="0"/>
              <a:t>.</a:t>
            </a:r>
            <a:r>
              <a:rPr lang="en-US" altLang="zh-CN" dirty="0" err="1"/>
              <a:t>py</a:t>
            </a:r>
            <a:r>
              <a:rPr lang="en-US" altLang="zh-CN" dirty="0"/>
              <a:t>”</a:t>
            </a:r>
            <a:r>
              <a:rPr lang="zh-CN" altLang="en-US" dirty="0"/>
              <a:t>命名</a:t>
            </a:r>
            <a:endParaRPr lang="en-US" altLang="zh-CN" dirty="0"/>
          </a:p>
          <a:p>
            <a:r>
              <a:rPr lang="zh-CN" altLang="en-US" dirty="0"/>
              <a:t>如“</a:t>
            </a:r>
            <a:r>
              <a:rPr lang="en-US" altLang="zh-CN" dirty="0"/>
              <a:t>171100000_</a:t>
            </a:r>
            <a:r>
              <a:rPr lang="zh-CN" altLang="en-US" dirty="0"/>
              <a:t>例</a:t>
            </a:r>
            <a:r>
              <a:rPr lang="en-US" altLang="zh-CN" dirty="0" smtClean="0"/>
              <a:t>_15_2.py</a:t>
            </a:r>
            <a:r>
              <a:rPr lang="zh-CN" altLang="en-US" dirty="0"/>
              <a:t>”</a:t>
            </a:r>
          </a:p>
          <a:p>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49</a:t>
            </a:fld>
            <a:endParaRPr lang="zh-CN" altLang="en-US"/>
          </a:p>
        </p:txBody>
      </p:sp>
    </p:spTree>
    <p:extLst>
      <p:ext uri="{BB962C8B-B14F-4D97-AF65-F5344CB8AC3E}">
        <p14:creationId xmlns:p14="http://schemas.microsoft.com/office/powerpoint/2010/main" val="181698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多组单选示例</a:t>
            </a:r>
            <a:endParaRPr lang="zh-CN" altLang="en-US" dirty="0"/>
          </a:p>
        </p:txBody>
      </p:sp>
      <p:pic>
        <p:nvPicPr>
          <p:cNvPr id="7" name="内容占位符 6"/>
          <p:cNvPicPr>
            <a:picLocks noGrp="1" noChangeAspect="1"/>
          </p:cNvPicPr>
          <p:nvPr>
            <p:ph idx="1"/>
          </p:nvPr>
        </p:nvPicPr>
        <p:blipFill>
          <a:blip r:embed="rId2"/>
          <a:stretch>
            <a:fillRect/>
          </a:stretch>
        </p:blipFill>
        <p:spPr>
          <a:xfrm>
            <a:off x="7701644" y="2070644"/>
            <a:ext cx="3146827" cy="3449006"/>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a:t>
            </a:fld>
            <a:endParaRPr lang="zh-CN" altLang="en-US"/>
          </a:p>
        </p:txBody>
      </p:sp>
      <p:pic>
        <p:nvPicPr>
          <p:cNvPr id="8" name="图片 7"/>
          <p:cNvPicPr>
            <a:picLocks noChangeAspect="1"/>
          </p:cNvPicPr>
          <p:nvPr/>
        </p:nvPicPr>
        <p:blipFill>
          <a:blip r:embed="rId3"/>
          <a:stretch>
            <a:fillRect/>
          </a:stretch>
        </p:blipFill>
        <p:spPr>
          <a:xfrm>
            <a:off x="1927025" y="1402080"/>
            <a:ext cx="2867372" cy="5094160"/>
          </a:xfrm>
          <a:prstGeom prst="rect">
            <a:avLst/>
          </a:prstGeom>
        </p:spPr>
      </p:pic>
    </p:spTree>
    <p:extLst>
      <p:ext uri="{BB962C8B-B14F-4D97-AF65-F5344CB8AC3E}">
        <p14:creationId xmlns:p14="http://schemas.microsoft.com/office/powerpoint/2010/main" val="1215815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上机作业</a:t>
            </a:r>
            <a:r>
              <a:rPr lang="en-US" altLang="zh-CN" dirty="0" smtClean="0"/>
              <a:t>1</a:t>
            </a:r>
            <a:r>
              <a:rPr lang="zh-CN" altLang="en-US" dirty="0"/>
              <a:t>：叠加等边三角形的绘制</a:t>
            </a:r>
          </a:p>
        </p:txBody>
      </p:sp>
      <p:sp>
        <p:nvSpPr>
          <p:cNvPr id="3" name="内容占位符 2"/>
          <p:cNvSpPr>
            <a:spLocks noGrp="1"/>
          </p:cNvSpPr>
          <p:nvPr>
            <p:ph idx="1"/>
          </p:nvPr>
        </p:nvSpPr>
        <p:spPr/>
        <p:txBody>
          <a:bodyPr/>
          <a:lstStyle/>
          <a:p>
            <a:r>
              <a:rPr lang="zh-CN" altLang="en-US" dirty="0"/>
              <a:t>使用</a:t>
            </a:r>
            <a:r>
              <a:rPr lang="en-US" altLang="zh-CN" dirty="0"/>
              <a:t>turtle</a:t>
            </a:r>
            <a:r>
              <a:rPr lang="zh-CN" altLang="en-US" dirty="0"/>
              <a:t>库中的</a:t>
            </a:r>
            <a:r>
              <a:rPr lang="en-US" altLang="zh-CN" dirty="0" err="1"/>
              <a:t>turtle.fd</a:t>
            </a:r>
            <a:r>
              <a:rPr lang="en-US" altLang="zh-CN" dirty="0"/>
              <a:t>()</a:t>
            </a:r>
            <a:r>
              <a:rPr lang="zh-CN" altLang="en-US" dirty="0"/>
              <a:t>函数和</a:t>
            </a:r>
            <a:r>
              <a:rPr lang="en-US" altLang="zh-CN" dirty="0" err="1"/>
              <a:t>turtle.seth</a:t>
            </a:r>
            <a:r>
              <a:rPr lang="en-US" altLang="zh-CN" dirty="0"/>
              <a:t>()</a:t>
            </a:r>
            <a:r>
              <a:rPr lang="zh-CN" altLang="en-US" dirty="0"/>
              <a:t>函数绘制一个叠加等边三角形</a:t>
            </a:r>
          </a:p>
          <a:p>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723" y="2483324"/>
            <a:ext cx="3494059" cy="3117376"/>
          </a:xfrm>
          <a:prstGeom prst="rect">
            <a:avLst/>
          </a:prstGeom>
        </p:spPr>
      </p:pic>
    </p:spTree>
    <p:extLst>
      <p:ext uri="{BB962C8B-B14F-4D97-AF65-F5344CB8AC3E}">
        <p14:creationId xmlns:p14="http://schemas.microsoft.com/office/powerpoint/2010/main" val="2368300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2</a:t>
            </a:r>
            <a:r>
              <a:rPr lang="zh-CN" altLang="en-US" dirty="0"/>
              <a:t>：六角形的绘制</a:t>
            </a:r>
          </a:p>
        </p:txBody>
      </p:sp>
      <p:sp>
        <p:nvSpPr>
          <p:cNvPr id="3" name="内容占位符 2"/>
          <p:cNvSpPr>
            <a:spLocks noGrp="1"/>
          </p:cNvSpPr>
          <p:nvPr>
            <p:ph idx="1"/>
          </p:nvPr>
        </p:nvSpPr>
        <p:spPr/>
        <p:txBody>
          <a:bodyPr/>
          <a:lstStyle/>
          <a:p>
            <a:r>
              <a:rPr lang="zh-CN" altLang="en-US" dirty="0"/>
              <a:t>利用</a:t>
            </a:r>
            <a:r>
              <a:rPr lang="en-US" altLang="zh-CN" dirty="0"/>
              <a:t>turtle</a:t>
            </a:r>
            <a:r>
              <a:rPr lang="zh-CN" altLang="en-US" dirty="0"/>
              <a:t>库绘制一个六角形</a:t>
            </a:r>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51</a:t>
            </a:fld>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904" y="2415821"/>
            <a:ext cx="3835729" cy="3075342"/>
          </a:xfrm>
          <a:prstGeom prst="rect">
            <a:avLst/>
          </a:prstGeom>
        </p:spPr>
      </p:pic>
    </p:spTree>
    <p:extLst>
      <p:ext uri="{BB962C8B-B14F-4D97-AF65-F5344CB8AC3E}">
        <p14:creationId xmlns:p14="http://schemas.microsoft.com/office/powerpoint/2010/main" val="84352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r>
              <a:rPr lang="en-US" altLang="zh-CN" dirty="0" smtClean="0"/>
              <a:t>3</a:t>
            </a:r>
            <a:r>
              <a:rPr lang="zh-CN" altLang="en-US" smtClean="0"/>
              <a:t>：星型的绘制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使用</a:t>
                </a:r>
                <a:r>
                  <a:rPr lang="en-US" altLang="zh-CN" dirty="0" err="1" smtClean="0"/>
                  <a:t>tkinter</a:t>
                </a:r>
                <a:r>
                  <a:rPr lang="zh-CN" altLang="en-US" dirty="0" smtClean="0"/>
                  <a:t>库，创建</a:t>
                </a:r>
                <a:r>
                  <a:rPr lang="en-US" altLang="zh-CN" dirty="0" smtClean="0"/>
                  <a:t>600</a:t>
                </a:r>
                <a:r>
                  <a:rPr lang="zh-CN" altLang="en-US" dirty="0" smtClean="0"/>
                  <a:t>*</a:t>
                </a:r>
                <a:r>
                  <a:rPr lang="en-US" altLang="zh-CN" dirty="0" smtClean="0"/>
                  <a:t>600</a:t>
                </a:r>
                <a:r>
                  <a:rPr lang="zh-CN" altLang="en-US" dirty="0" smtClean="0"/>
                  <a:t>的画布，以红色实线绘制坐标轴。当</a:t>
                </a:r>
                <a:r>
                  <a:rPr lang="en-US" altLang="zh-CN" dirty="0" smtClean="0"/>
                  <a:t>a=80,t</a:t>
                </a:r>
                <a:r>
                  <a:rPr lang="zh-CN" altLang="en-US" dirty="0" smtClean="0"/>
                  <a:t>在</a:t>
                </a:r>
                <a14:m>
                  <m:oMath xmlns:m="http://schemas.openxmlformats.org/officeDocument/2006/math">
                    <m:r>
                      <a:rPr lang="en-US" altLang="zh-CN" b="0" i="1" smtClean="0">
                        <a:latin typeface="Cambria Math" panose="02040503050406030204" pitchFamily="18" charset="0"/>
                      </a:rPr>
                      <m:t>−</m:t>
                    </m:r>
                    <m:r>
                      <a:rPr lang="zh-CN" altLang="en-US" b="0" i="1" smtClean="0">
                        <a:latin typeface="Cambria Math" panose="02040503050406030204" pitchFamily="18" charset="0"/>
                      </a:rPr>
                      <m:t>𝜋</m:t>
                    </m:r>
                    <m:r>
                      <a:rPr lang="en-US" altLang="zh-CN" i="1">
                        <a:latin typeface="Cambria Math" panose="02040503050406030204" pitchFamily="18" charset="0"/>
                      </a:rPr>
                      <m:t>~</m:t>
                    </m:r>
                    <m:r>
                      <a:rPr lang="zh-CN" altLang="en-US" i="1" smtClean="0">
                        <a:latin typeface="Cambria Math" panose="02040503050406030204" pitchFamily="18" charset="0"/>
                      </a:rPr>
                      <m:t>𝜋</m:t>
                    </m:r>
                  </m:oMath>
                </a14:m>
                <a:r>
                  <a:rPr lang="zh-CN" altLang="en-US" dirty="0" smtClean="0"/>
                  <a:t>范围内以步长</a:t>
                </a:r>
                <a:r>
                  <a:rPr lang="en-US" altLang="zh-CN" dirty="0" smtClean="0"/>
                  <a:t>0.01</a:t>
                </a:r>
                <a:r>
                  <a:rPr lang="zh-CN" altLang="en-US" dirty="0" smtClean="0"/>
                  <a:t>变化时，用蓝色绘制函数图形。效果如图所示</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𝑡</m:t>
                          </m:r>
                        </m:e>
                      </m:func>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i="1">
                              <a:latin typeface="Cambria Math" panose="02040503050406030204" pitchFamily="18" charset="0"/>
                            </a:rPr>
                            <m:t>2</m:t>
                          </m:r>
                          <m:r>
                            <a:rPr lang="en-US" altLang="zh-CN" i="1">
                              <a:latin typeface="Cambria Math" panose="02040503050406030204" pitchFamily="18" charset="0"/>
                            </a:rPr>
                            <m:t>𝑡</m:t>
                          </m:r>
                        </m:e>
                      </m:func>
                      <m:r>
                        <a:rPr lang="en-US" altLang="zh-CN" b="0" i="1" smtClean="0">
                          <a:latin typeface="Cambria Math" panose="02040503050406030204" pitchFamily="18" charset="0"/>
                        </a:rPr>
                        <m:t>)</m:t>
                      </m:r>
                    </m:oMath>
                  </m:oMathPara>
                </a14:m>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𝑡</m:t>
                          </m:r>
                        </m:e>
                      </m:func>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i="1">
                              <a:latin typeface="Cambria Math" panose="02040503050406030204" pitchFamily="18" charset="0"/>
                            </a:rPr>
                            <m:t>2</m:t>
                          </m:r>
                          <m:r>
                            <a:rPr lang="en-US" altLang="zh-CN" i="1">
                              <a:latin typeface="Cambria Math" panose="02040503050406030204" pitchFamily="18" charset="0"/>
                            </a:rPr>
                            <m:t>𝑡</m:t>
                          </m:r>
                        </m:e>
                      </m:func>
                      <m:r>
                        <a:rPr lang="en-US" altLang="zh-CN" i="1">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33" t="-270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52</a:t>
            </a:fld>
            <a:endParaRPr lang="zh-CN" altLang="en-US"/>
          </a:p>
        </p:txBody>
      </p:sp>
      <p:pic>
        <p:nvPicPr>
          <p:cNvPr id="7" name="图片 6"/>
          <p:cNvPicPr>
            <a:picLocks noChangeAspect="1"/>
          </p:cNvPicPr>
          <p:nvPr/>
        </p:nvPicPr>
        <p:blipFill>
          <a:blip r:embed="rId3"/>
          <a:stretch>
            <a:fillRect/>
          </a:stretch>
        </p:blipFill>
        <p:spPr>
          <a:xfrm>
            <a:off x="8033273" y="2689452"/>
            <a:ext cx="3320527" cy="3487511"/>
          </a:xfrm>
          <a:prstGeom prst="rect">
            <a:avLst/>
          </a:prstGeom>
        </p:spPr>
      </p:pic>
    </p:spTree>
    <p:extLst>
      <p:ext uri="{BB962C8B-B14F-4D97-AF65-F5344CB8AC3E}">
        <p14:creationId xmlns:p14="http://schemas.microsoft.com/office/powerpoint/2010/main" val="364003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复选框</a:t>
            </a:r>
            <a:endParaRPr lang="zh-CN" altLang="en-US" dirty="0"/>
          </a:p>
        </p:txBody>
      </p:sp>
      <p:sp>
        <p:nvSpPr>
          <p:cNvPr id="3" name="内容占位符 2"/>
          <p:cNvSpPr>
            <a:spLocks noGrp="1"/>
          </p:cNvSpPr>
          <p:nvPr>
            <p:ph idx="1"/>
          </p:nvPr>
        </p:nvSpPr>
        <p:spPr/>
        <p:txBody>
          <a:bodyPr/>
          <a:lstStyle/>
          <a:p>
            <a:r>
              <a:rPr lang="zh-CN" altLang="zh-CN" dirty="0"/>
              <a:t>复选框（</a:t>
            </a:r>
            <a:r>
              <a:rPr lang="en-US" altLang="zh-CN" dirty="0" err="1"/>
              <a:t>Checkbutton</a:t>
            </a:r>
            <a:r>
              <a:rPr lang="zh-CN" altLang="zh-CN" dirty="0"/>
              <a:t>）是为返回多个选项值的交互控件，通常并不直接触发函数的执行。该控件除具有共有属性外，还具有显示文本（</a:t>
            </a:r>
            <a:r>
              <a:rPr lang="en-US" altLang="zh-CN" dirty="0"/>
              <a:t>text</a:t>
            </a:r>
            <a:r>
              <a:rPr lang="zh-CN" altLang="zh-CN" dirty="0"/>
              <a:t>）、返回变量（</a:t>
            </a:r>
            <a:r>
              <a:rPr lang="en-US" altLang="zh-CN" dirty="0"/>
              <a:t>variable</a:t>
            </a:r>
            <a:r>
              <a:rPr lang="zh-CN" altLang="zh-CN" dirty="0"/>
              <a:t>）、选中返回值（</a:t>
            </a:r>
            <a:r>
              <a:rPr lang="en-US" altLang="zh-CN" dirty="0" err="1"/>
              <a:t>onvalue</a:t>
            </a:r>
            <a:r>
              <a:rPr lang="zh-CN" altLang="zh-CN" dirty="0"/>
              <a:t>）和未选中默认返回值（</a:t>
            </a:r>
            <a:r>
              <a:rPr lang="en-US" altLang="zh-CN" dirty="0" err="1"/>
              <a:t>offvalue</a:t>
            </a:r>
            <a:r>
              <a:rPr lang="zh-CN" altLang="zh-CN" dirty="0"/>
              <a:t>）等重要的属性</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6</a:t>
            </a:fld>
            <a:endParaRPr lang="zh-CN" altLang="en-US"/>
          </a:p>
        </p:txBody>
      </p:sp>
    </p:spTree>
    <p:extLst>
      <p:ext uri="{BB962C8B-B14F-4D97-AF65-F5344CB8AC3E}">
        <p14:creationId xmlns:p14="http://schemas.microsoft.com/office/powerpoint/2010/main" val="3763647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复选框</a:t>
            </a:r>
            <a:endParaRPr lang="zh-CN" altLang="en-US" dirty="0"/>
          </a:p>
        </p:txBody>
      </p:sp>
      <p:sp>
        <p:nvSpPr>
          <p:cNvPr id="3" name="内容占位符 2"/>
          <p:cNvSpPr>
            <a:spLocks noGrp="1"/>
          </p:cNvSpPr>
          <p:nvPr>
            <p:ph idx="1"/>
          </p:nvPr>
        </p:nvSpPr>
        <p:spPr/>
        <p:txBody>
          <a:bodyPr/>
          <a:lstStyle/>
          <a:p>
            <a:r>
              <a:rPr lang="zh-CN" altLang="zh-CN" dirty="0"/>
              <a:t>返回变量</a:t>
            </a:r>
            <a:r>
              <a:rPr lang="en-US" altLang="zh-CN" dirty="0"/>
              <a:t>variable=</a:t>
            </a:r>
            <a:r>
              <a:rPr lang="en-US" altLang="zh-CN" dirty="0" err="1"/>
              <a:t>var</a:t>
            </a:r>
            <a:r>
              <a:rPr lang="zh-CN" altLang="zh-CN" dirty="0"/>
              <a:t>通常可以预先逐项分别声明变量的类型</a:t>
            </a:r>
            <a:r>
              <a:rPr lang="en-US" altLang="zh-CN" dirty="0" err="1"/>
              <a:t>var</a:t>
            </a:r>
            <a:r>
              <a:rPr lang="en-US" altLang="zh-CN" dirty="0"/>
              <a:t>=</a:t>
            </a:r>
            <a:r>
              <a:rPr lang="en-US" altLang="zh-CN" dirty="0" err="1"/>
              <a:t>IntVar</a:t>
            </a:r>
            <a:r>
              <a:rPr lang="en-US" altLang="zh-CN" dirty="0"/>
              <a:t>()</a:t>
            </a:r>
            <a:r>
              <a:rPr lang="zh-CN" altLang="zh-CN" dirty="0"/>
              <a:t>（默认）或</a:t>
            </a:r>
            <a:r>
              <a:rPr lang="en-US" altLang="zh-CN" dirty="0" err="1"/>
              <a:t>var</a:t>
            </a:r>
            <a:r>
              <a:rPr lang="en-US" altLang="zh-CN" dirty="0"/>
              <a:t>=</a:t>
            </a:r>
            <a:r>
              <a:rPr lang="en-US" altLang="zh-CN" dirty="0" err="1"/>
              <a:t>StringVar</a:t>
            </a:r>
            <a:r>
              <a:rPr lang="en-US" altLang="zh-CN" dirty="0"/>
              <a:t>()</a:t>
            </a:r>
            <a:r>
              <a:rPr lang="zh-CN" altLang="zh-CN" dirty="0"/>
              <a:t>，在所调用的函数中方可分别用</a:t>
            </a:r>
            <a:r>
              <a:rPr lang="en-US" altLang="zh-CN" dirty="0" err="1"/>
              <a:t>var.get</a:t>
            </a:r>
            <a:r>
              <a:rPr lang="en-US" altLang="zh-CN" dirty="0"/>
              <a:t>()</a:t>
            </a:r>
            <a:r>
              <a:rPr lang="zh-CN" altLang="zh-CN" dirty="0"/>
              <a:t>方法取得被选中实例的</a:t>
            </a:r>
            <a:r>
              <a:rPr lang="en-US" altLang="zh-CN" b="1" dirty="0" err="1">
                <a:solidFill>
                  <a:srgbClr val="FF0000"/>
                </a:solidFill>
              </a:rPr>
              <a:t>onvalue</a:t>
            </a:r>
            <a:r>
              <a:rPr lang="zh-CN" altLang="zh-CN" dirty="0"/>
              <a:t>或</a:t>
            </a:r>
            <a:r>
              <a:rPr lang="en-US" altLang="zh-CN" b="1" dirty="0" err="1">
                <a:solidFill>
                  <a:srgbClr val="FF0000"/>
                </a:solidFill>
              </a:rPr>
              <a:t>offvalue</a:t>
            </a:r>
            <a:r>
              <a:rPr lang="zh-CN" altLang="zh-CN" dirty="0"/>
              <a:t>值。</a:t>
            </a:r>
          </a:p>
          <a:p>
            <a:r>
              <a:rPr lang="zh-CN" altLang="zh-CN" dirty="0"/>
              <a:t>复选框实例通常还可分别利用</a:t>
            </a:r>
            <a:r>
              <a:rPr lang="en-US" altLang="zh-CN" dirty="0"/>
              <a:t>select()</a:t>
            </a:r>
            <a:r>
              <a:rPr lang="zh-CN" altLang="zh-CN" dirty="0"/>
              <a:t>、</a:t>
            </a:r>
            <a:r>
              <a:rPr lang="en-US" altLang="zh-CN" dirty="0"/>
              <a:t>deselect()</a:t>
            </a:r>
            <a:r>
              <a:rPr lang="zh-CN" altLang="zh-CN" dirty="0"/>
              <a:t>和</a:t>
            </a:r>
            <a:r>
              <a:rPr lang="en-US" altLang="zh-CN" dirty="0"/>
              <a:t>toggle()</a:t>
            </a:r>
            <a:r>
              <a:rPr lang="zh-CN" altLang="zh-CN" dirty="0"/>
              <a:t>方法对其进行选中、清除选中和反选操作</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7</a:t>
            </a:fld>
            <a:endParaRPr lang="zh-CN" altLang="en-US"/>
          </a:p>
        </p:txBody>
      </p:sp>
    </p:spTree>
    <p:extLst>
      <p:ext uri="{BB962C8B-B14F-4D97-AF65-F5344CB8AC3E}">
        <p14:creationId xmlns:p14="http://schemas.microsoft.com/office/powerpoint/2010/main" val="339638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复选</a:t>
            </a:r>
            <a:r>
              <a:rPr lang="zh-CN" altLang="en-US" dirty="0"/>
              <a:t>示例</a:t>
            </a:r>
          </a:p>
        </p:txBody>
      </p:sp>
      <p:pic>
        <p:nvPicPr>
          <p:cNvPr id="7" name="内容占位符 6"/>
          <p:cNvPicPr>
            <a:picLocks noGrp="1" noChangeAspect="1"/>
          </p:cNvPicPr>
          <p:nvPr>
            <p:ph idx="1"/>
          </p:nvPr>
        </p:nvPicPr>
        <p:blipFill>
          <a:blip r:embed="rId2"/>
          <a:stretch>
            <a:fillRect/>
          </a:stretch>
        </p:blipFill>
        <p:spPr>
          <a:xfrm>
            <a:off x="942975" y="2181147"/>
            <a:ext cx="5005840" cy="2642637"/>
          </a:xfrm>
          <a:prstGeom prst="rect">
            <a:avLst/>
          </a:prstGeom>
        </p:spPr>
      </p:pic>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8</a:t>
            </a:fld>
            <a:endParaRPr lang="zh-CN" altLang="en-US"/>
          </a:p>
        </p:txBody>
      </p:sp>
      <p:pic>
        <p:nvPicPr>
          <p:cNvPr id="8" name="图片 7"/>
          <p:cNvPicPr>
            <a:picLocks noChangeAspect="1"/>
          </p:cNvPicPr>
          <p:nvPr/>
        </p:nvPicPr>
        <p:blipFill>
          <a:blip r:embed="rId3"/>
          <a:stretch>
            <a:fillRect/>
          </a:stretch>
        </p:blipFill>
        <p:spPr>
          <a:xfrm>
            <a:off x="7163958" y="1757975"/>
            <a:ext cx="4694667" cy="4004665"/>
          </a:xfrm>
          <a:prstGeom prst="rect">
            <a:avLst/>
          </a:prstGeom>
        </p:spPr>
      </p:pic>
      <p:pic>
        <p:nvPicPr>
          <p:cNvPr id="9" name="图片 8"/>
          <p:cNvPicPr>
            <a:picLocks noChangeAspect="1"/>
          </p:cNvPicPr>
          <p:nvPr/>
        </p:nvPicPr>
        <p:blipFill>
          <a:blip r:embed="rId4"/>
          <a:stretch>
            <a:fillRect/>
          </a:stretch>
        </p:blipFill>
        <p:spPr>
          <a:xfrm>
            <a:off x="5102416" y="3576402"/>
            <a:ext cx="1554761" cy="2632075"/>
          </a:xfrm>
          <a:prstGeom prst="rect">
            <a:avLst/>
          </a:prstGeom>
        </p:spPr>
      </p:pic>
    </p:spTree>
    <p:extLst>
      <p:ext uri="{BB962C8B-B14F-4D97-AF65-F5344CB8AC3E}">
        <p14:creationId xmlns:p14="http://schemas.microsoft.com/office/powerpoint/2010/main" val="649262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模式对话框</a:t>
            </a:r>
            <a:endParaRPr lang="zh-CN" altLang="en-US" dirty="0"/>
          </a:p>
        </p:txBody>
      </p:sp>
      <p:sp>
        <p:nvSpPr>
          <p:cNvPr id="3" name="内容占位符 2"/>
          <p:cNvSpPr>
            <a:spLocks noGrp="1"/>
          </p:cNvSpPr>
          <p:nvPr>
            <p:ph idx="1"/>
          </p:nvPr>
        </p:nvSpPr>
        <p:spPr/>
        <p:txBody>
          <a:bodyPr/>
          <a:lstStyle/>
          <a:p>
            <a:r>
              <a:rPr lang="zh-CN" altLang="zh-CN" dirty="0"/>
              <a:t>所谓模式（</a:t>
            </a:r>
            <a:r>
              <a:rPr lang="en-US" altLang="zh-CN" dirty="0"/>
              <a:t>Modal</a:t>
            </a:r>
            <a:r>
              <a:rPr lang="zh-CN" altLang="zh-CN" dirty="0"/>
              <a:t>）对话框，是相对于前面所介绍的非模式窗体而言的，所弹出的对话框必须应答，在关闭之前无法操作其后面的其他</a:t>
            </a:r>
            <a:r>
              <a:rPr lang="zh-CN" altLang="zh-CN" dirty="0" smtClean="0"/>
              <a:t>窗体</a:t>
            </a:r>
            <a:endParaRPr lang="en-US" altLang="zh-CN" dirty="0" smtClean="0"/>
          </a:p>
          <a:p>
            <a:r>
              <a:rPr lang="zh-CN" altLang="zh-CN" dirty="0" smtClean="0"/>
              <a:t>常见</a:t>
            </a:r>
            <a:r>
              <a:rPr lang="zh-CN" altLang="zh-CN" dirty="0"/>
              <a:t>的模式对话框有</a:t>
            </a:r>
            <a:r>
              <a:rPr lang="zh-CN" altLang="zh-CN" b="1" dirty="0">
                <a:solidFill>
                  <a:srgbClr val="FF0000"/>
                </a:solidFill>
              </a:rPr>
              <a:t>消息对话框</a:t>
            </a:r>
            <a:r>
              <a:rPr lang="zh-CN" altLang="zh-CN" dirty="0"/>
              <a:t>、</a:t>
            </a:r>
            <a:r>
              <a:rPr lang="zh-CN" altLang="zh-CN" b="1" dirty="0">
                <a:solidFill>
                  <a:srgbClr val="FF0000"/>
                </a:solidFill>
              </a:rPr>
              <a:t>输入对话框</a:t>
            </a:r>
            <a:r>
              <a:rPr lang="zh-CN" altLang="zh-CN" dirty="0"/>
              <a:t>、文件选择对话框、颜色选择对话框等</a:t>
            </a:r>
            <a:endParaRPr lang="zh-CN" altLang="en-US" dirty="0"/>
          </a:p>
        </p:txBody>
      </p:sp>
      <p:sp>
        <p:nvSpPr>
          <p:cNvPr id="4" name="日期占位符 3"/>
          <p:cNvSpPr>
            <a:spLocks noGrp="1"/>
          </p:cNvSpPr>
          <p:nvPr>
            <p:ph type="dt" sz="half" idx="10"/>
          </p:nvPr>
        </p:nvSpPr>
        <p:spPr/>
        <p:txBody>
          <a:bodyPr/>
          <a:lstStyle/>
          <a:p>
            <a:fld id="{55FEEB2D-479C-46B8-A930-2D0F08662AB9}" type="datetime1">
              <a:rPr lang="zh-CN" altLang="en-US" smtClean="0"/>
              <a:t>2022/3/6</a:t>
            </a:fld>
            <a:endParaRPr lang="zh-CN" altLang="en-US"/>
          </a:p>
        </p:txBody>
      </p:sp>
      <p:sp>
        <p:nvSpPr>
          <p:cNvPr id="5" name="页脚占位符 4"/>
          <p:cNvSpPr>
            <a:spLocks noGrp="1"/>
          </p:cNvSpPr>
          <p:nvPr>
            <p:ph type="ftr" sz="quarter" idx="11"/>
          </p:nvPr>
        </p:nvSpPr>
        <p:spPr/>
        <p:txBody>
          <a:bodyPr/>
          <a:lstStyle/>
          <a:p>
            <a:r>
              <a:rPr lang="en-US" altLang="zh-CN" smtClean="0"/>
              <a:t>Python</a:t>
            </a:r>
            <a:r>
              <a:rPr lang="zh-CN" altLang="en-US" smtClean="0"/>
              <a:t>语言程序设计</a:t>
            </a:r>
            <a:endParaRPr lang="zh-CN" altLang="en-US"/>
          </a:p>
        </p:txBody>
      </p:sp>
      <p:sp>
        <p:nvSpPr>
          <p:cNvPr id="6" name="灯片编号占位符 5"/>
          <p:cNvSpPr>
            <a:spLocks noGrp="1"/>
          </p:cNvSpPr>
          <p:nvPr>
            <p:ph type="sldNum" sz="quarter" idx="12"/>
          </p:nvPr>
        </p:nvSpPr>
        <p:spPr/>
        <p:txBody>
          <a:bodyPr/>
          <a:lstStyle/>
          <a:p>
            <a:fld id="{9D762033-42AB-40B5-815B-95A960AA49EA}" type="slidenum">
              <a:rPr lang="zh-CN" altLang="en-US" smtClean="0"/>
              <a:t>9</a:t>
            </a:fld>
            <a:endParaRPr lang="zh-CN" altLang="en-US"/>
          </a:p>
        </p:txBody>
      </p:sp>
    </p:spTree>
    <p:extLst>
      <p:ext uri="{BB962C8B-B14F-4D97-AF65-F5344CB8AC3E}">
        <p14:creationId xmlns:p14="http://schemas.microsoft.com/office/powerpoint/2010/main" val="222568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kwfud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wfudan" id="{E1362BAB-E77F-4B1B-94E7-BC9791D56CCE}" vid="{D2FFA553-2E31-419E-9B16-5C1D011AFF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21353</TotalTime>
  <Words>2122</Words>
  <Application>Microsoft Office PowerPoint</Application>
  <PresentationFormat>宽屏</PresentationFormat>
  <Paragraphs>312</Paragraphs>
  <Slides>52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等线</vt:lpstr>
      <vt:lpstr>等线 Light</vt:lpstr>
      <vt:lpstr>宋体</vt:lpstr>
      <vt:lpstr>微软雅黑</vt:lpstr>
      <vt:lpstr>Arial</vt:lpstr>
      <vt:lpstr>Calibri</vt:lpstr>
      <vt:lpstr>Cambria Math</vt:lpstr>
      <vt:lpstr>kwfudan</vt:lpstr>
      <vt:lpstr>第9章 图形绘制</vt:lpstr>
      <vt:lpstr>上节回顾</vt:lpstr>
      <vt:lpstr>图形化编程的基本步骤</vt:lpstr>
      <vt:lpstr>单选按钮</vt:lpstr>
      <vt:lpstr>多组单选示例</vt:lpstr>
      <vt:lpstr>复选框</vt:lpstr>
      <vt:lpstr>复选框</vt:lpstr>
      <vt:lpstr>复选示例</vt:lpstr>
      <vt:lpstr>模式对话框</vt:lpstr>
      <vt:lpstr>消息对话框</vt:lpstr>
      <vt:lpstr>消息对话框示例</vt:lpstr>
      <vt:lpstr>事件响应</vt:lpstr>
      <vt:lpstr>PowerPoint 演示文稿</vt:lpstr>
      <vt:lpstr>利用鼠标或键盘的响应值</vt:lpstr>
      <vt:lpstr>事件响应示例</vt:lpstr>
      <vt:lpstr>turtle库绘图</vt:lpstr>
      <vt:lpstr>Turtle库</vt:lpstr>
      <vt:lpstr>turtle库语法元素分析</vt:lpstr>
      <vt:lpstr>Turtle库绘图坐标体系</vt:lpstr>
      <vt:lpstr>turtle.setup(width, height, startx, starty)</vt:lpstr>
      <vt:lpstr>turtle.setup(width, height, startx, starty)</vt:lpstr>
      <vt:lpstr>画笔控制函数</vt:lpstr>
      <vt:lpstr>画笔控制函数</vt:lpstr>
      <vt:lpstr>画笔控制函数</vt:lpstr>
      <vt:lpstr>部分典型RGB颜色对照表</vt:lpstr>
      <vt:lpstr>形状绘制函数</vt:lpstr>
      <vt:lpstr>形状绘制函数</vt:lpstr>
      <vt:lpstr>【例15-1】形状绘制函数</vt:lpstr>
      <vt:lpstr>形状绘制函数</vt:lpstr>
      <vt:lpstr>【例15-2】形状绘制函数</vt:lpstr>
      <vt:lpstr>Turtle库角度坐标体系</vt:lpstr>
      <vt:lpstr>形状绘制函数</vt:lpstr>
      <vt:lpstr>形状绘制函数</vt:lpstr>
      <vt:lpstr>【例15-3】</vt:lpstr>
      <vt:lpstr>【例15-4】</vt:lpstr>
      <vt:lpstr>Canvas绘图</vt:lpstr>
      <vt:lpstr>Canvas控件</vt:lpstr>
      <vt:lpstr>【例15-5】创建画布和颜色填充</vt:lpstr>
      <vt:lpstr>Canvas主要属性</vt:lpstr>
      <vt:lpstr>绘制图形</vt:lpstr>
      <vt:lpstr>【例15-6】 Canvas的坐标系</vt:lpstr>
      <vt:lpstr>【例15-7】绘制图形</vt:lpstr>
      <vt:lpstr>【例15-8】呈现位图图像</vt:lpstr>
      <vt:lpstr>利用鼠标事件绘图</vt:lpstr>
      <vt:lpstr>【例15-9】</vt:lpstr>
      <vt:lpstr>Canvas画布上的函数图形绘制</vt:lpstr>
      <vt:lpstr>【例15-10】</vt:lpstr>
      <vt:lpstr>【例15-11】</vt:lpstr>
      <vt:lpstr>上机作业0</vt:lpstr>
      <vt:lpstr>上机作业1：叠加等边三角形的绘制</vt:lpstr>
      <vt:lpstr>上机作业2：六角形的绘制</vt:lpstr>
      <vt:lpstr>上机作业3：星型的绘制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中文知识图谱CN-DBpedia构建的关键技术</dc:title>
  <dc:creator>Bo Xu</dc:creator>
  <cp:lastModifiedBy>maobo</cp:lastModifiedBy>
  <cp:revision>2741</cp:revision>
  <cp:lastPrinted>2017-08-24T15:00:07Z</cp:lastPrinted>
  <dcterms:created xsi:type="dcterms:W3CDTF">2017-05-30T12:07:43Z</dcterms:created>
  <dcterms:modified xsi:type="dcterms:W3CDTF">2022-03-06T07:49:24Z</dcterms:modified>
</cp:coreProperties>
</file>