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70"/>
  </p:notesMasterIdLst>
  <p:handoutMasterIdLst>
    <p:handoutMasterId r:id="rId71"/>
  </p:handoutMasterIdLst>
  <p:sldIdLst>
    <p:sldId id="679" r:id="rId2"/>
    <p:sldId id="747" r:id="rId3"/>
    <p:sldId id="748" r:id="rId4"/>
    <p:sldId id="752" r:id="rId5"/>
    <p:sldId id="749" r:id="rId6"/>
    <p:sldId id="750" r:id="rId7"/>
    <p:sldId id="751" r:id="rId8"/>
    <p:sldId id="754" r:id="rId9"/>
    <p:sldId id="753" r:id="rId10"/>
    <p:sldId id="681" r:id="rId11"/>
    <p:sldId id="695" r:id="rId12"/>
    <p:sldId id="696" r:id="rId13"/>
    <p:sldId id="697" r:id="rId14"/>
    <p:sldId id="698" r:id="rId15"/>
    <p:sldId id="682" r:id="rId16"/>
    <p:sldId id="699" r:id="rId17"/>
    <p:sldId id="700" r:id="rId18"/>
    <p:sldId id="683" r:id="rId19"/>
    <p:sldId id="684" r:id="rId20"/>
    <p:sldId id="755" r:id="rId21"/>
    <p:sldId id="756" r:id="rId22"/>
    <p:sldId id="757" r:id="rId23"/>
    <p:sldId id="758" r:id="rId24"/>
    <p:sldId id="685" r:id="rId25"/>
    <p:sldId id="760" r:id="rId26"/>
    <p:sldId id="761" r:id="rId27"/>
    <p:sldId id="762" r:id="rId28"/>
    <p:sldId id="759" r:id="rId29"/>
    <p:sldId id="767" r:id="rId30"/>
    <p:sldId id="768" r:id="rId31"/>
    <p:sldId id="764" r:id="rId32"/>
    <p:sldId id="766" r:id="rId33"/>
    <p:sldId id="769" r:id="rId34"/>
    <p:sldId id="770" r:id="rId35"/>
    <p:sldId id="763" r:id="rId36"/>
    <p:sldId id="778" r:id="rId37"/>
    <p:sldId id="775" r:id="rId38"/>
    <p:sldId id="771" r:id="rId39"/>
    <p:sldId id="772" r:id="rId40"/>
    <p:sldId id="773" r:id="rId41"/>
    <p:sldId id="774" r:id="rId42"/>
    <p:sldId id="776" r:id="rId43"/>
    <p:sldId id="777" r:id="rId44"/>
    <p:sldId id="779" r:id="rId45"/>
    <p:sldId id="724" r:id="rId46"/>
    <p:sldId id="725" r:id="rId47"/>
    <p:sldId id="726" r:id="rId48"/>
    <p:sldId id="727" r:id="rId49"/>
    <p:sldId id="728" r:id="rId50"/>
    <p:sldId id="730" r:id="rId51"/>
    <p:sldId id="731" r:id="rId52"/>
    <p:sldId id="732" r:id="rId53"/>
    <p:sldId id="733" r:id="rId54"/>
    <p:sldId id="734" r:id="rId55"/>
    <p:sldId id="735" r:id="rId56"/>
    <p:sldId id="736" r:id="rId57"/>
    <p:sldId id="737" r:id="rId58"/>
    <p:sldId id="739" r:id="rId59"/>
    <p:sldId id="740" r:id="rId60"/>
    <p:sldId id="744" r:id="rId61"/>
    <p:sldId id="745" r:id="rId62"/>
    <p:sldId id="746" r:id="rId63"/>
    <p:sldId id="782" r:id="rId64"/>
    <p:sldId id="780" r:id="rId65"/>
    <p:sldId id="781" r:id="rId66"/>
    <p:sldId id="783" r:id="rId67"/>
    <p:sldId id="784" r:id="rId68"/>
    <p:sldId id="785" r:id="rId69"/>
  </p:sldIdLst>
  <p:sldSz cx="12192000" cy="6858000"/>
  <p:notesSz cx="9932988" cy="680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947" autoAdjust="0"/>
  </p:normalViewPr>
  <p:slideViewPr>
    <p:cSldViewPr snapToGrid="0">
      <p:cViewPr varScale="1">
        <p:scale>
          <a:sx n="76" d="100"/>
          <a:sy n="76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BC00-9D31-4FA7-B348-F51BC2D6D6EC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31F3-25E4-4B5F-9C5E-2A394612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C226-8081-4B42-BAF8-D6C435A8754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299" y="3272909"/>
            <a:ext cx="7946390" cy="2677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B46B-A9D9-446D-9AEE-2985CDBD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B46B-A9D9-446D-9AEE-2985CDBD48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376-C900-482E-A899-433F53FD0DFB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1C-D6C7-4793-811C-D653CC39296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BF8-136E-4251-AB94-81E3C65211B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40A-A98E-4DD6-B4FB-E4E3E1245471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A9E6-B273-4B8C-9551-9003DD0BFB6D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3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791239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1" y="324293"/>
            <a:ext cx="8114414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5B9-A4AD-49F5-B8AA-38170ADB59D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61E3-8549-4D93-8215-993B0257D01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506-F0BB-4586-90ED-E05A37EA3BF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B1F-A0D9-45E4-B33E-37786987F3D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E700-7A6F-4265-95F3-0B1DEFFA59A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2593-0935-4FFD-8D5B-DB31C1834F9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485" y="3454401"/>
            <a:ext cx="10668000" cy="114257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第二章：</a:t>
            </a:r>
            <a:r>
              <a:rPr lang="en-US" altLang="zh-CN" sz="5400" b="1" dirty="0" smtClean="0"/>
              <a:t>Python</a:t>
            </a:r>
            <a:r>
              <a:rPr lang="zh-CN" altLang="en-US" sz="5400" b="1" dirty="0" smtClean="0"/>
              <a:t>程序的基本语法</a:t>
            </a:r>
            <a:endParaRPr lang="zh-CN" altLang="en-US" sz="5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5" y="976512"/>
            <a:ext cx="4764719" cy="16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输入数据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输入（</a:t>
            </a:r>
            <a:r>
              <a:rPr lang="en-US" altLang="zh-CN" dirty="0"/>
              <a:t>Input</a:t>
            </a:r>
            <a:r>
              <a:rPr lang="zh-CN" altLang="en-US" dirty="0"/>
              <a:t>）是一个程序的开始</a:t>
            </a:r>
          </a:p>
          <a:p>
            <a:pPr>
              <a:defRPr/>
            </a:pPr>
            <a:r>
              <a:rPr lang="zh-CN" altLang="en-US" dirty="0"/>
              <a:t>程序要处理的数据有多种来源，形成了多种输入方式</a:t>
            </a:r>
          </a:p>
          <a:p>
            <a:pPr lvl="1">
              <a:defRPr/>
            </a:pPr>
            <a:r>
              <a:rPr lang="zh-CN" altLang="en-US" dirty="0" smtClean="0"/>
              <a:t>内部参数输入，初始化变量</a:t>
            </a:r>
          </a:p>
          <a:p>
            <a:pPr lvl="1">
              <a:defRPr/>
            </a:pPr>
            <a:r>
              <a:rPr lang="zh-CN" altLang="en-US" dirty="0" smtClean="0"/>
              <a:t>随机数据输入，使用随机数</a:t>
            </a:r>
          </a:p>
          <a:p>
            <a:pPr lvl="1">
              <a:defRPr/>
            </a:pPr>
            <a:r>
              <a:rPr lang="zh-CN" altLang="en-US" dirty="0" smtClean="0"/>
              <a:t>控制台输入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交互界面输入</a:t>
            </a:r>
          </a:p>
          <a:p>
            <a:pPr lvl="1">
              <a:defRPr/>
            </a:pPr>
            <a:r>
              <a:rPr lang="zh-CN" altLang="en-US" dirty="0" smtClean="0"/>
              <a:t>文件</a:t>
            </a:r>
            <a:r>
              <a:rPr lang="zh-CN" altLang="en-US" dirty="0"/>
              <a:t>输入</a:t>
            </a:r>
            <a:r>
              <a:rPr lang="en-US" altLang="zh-CN" dirty="0"/>
              <a:t>, </a:t>
            </a:r>
            <a:r>
              <a:rPr lang="zh-CN" altLang="en-US" dirty="0"/>
              <a:t>如</a:t>
            </a:r>
            <a:r>
              <a:rPr lang="en-US" altLang="zh-CN" dirty="0"/>
              <a:t>Excel</a:t>
            </a:r>
            <a:r>
              <a:rPr lang="zh-CN" altLang="en-US" dirty="0"/>
              <a:t>文件，数据库</a:t>
            </a:r>
          </a:p>
          <a:p>
            <a:pPr lvl="1">
              <a:defRPr/>
            </a:pPr>
            <a:r>
              <a:rPr lang="zh-CN" altLang="en-US" dirty="0"/>
              <a:t>网络输入，使用特定的网络协议和接口</a:t>
            </a:r>
          </a:p>
          <a:p>
            <a:pPr>
              <a:defRPr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072809" y="5496479"/>
                <a:ext cx="3742660" cy="6804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= 4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+ 5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09" y="5496479"/>
                <a:ext cx="3742660" cy="680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内部参数输入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505" y="2204613"/>
            <a:ext cx="2247900" cy="20002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随机数据输入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245" y="2203837"/>
            <a:ext cx="3800475" cy="280987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9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控制台输入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942"/>
          <a:stretch/>
        </p:blipFill>
        <p:spPr>
          <a:xfrm>
            <a:off x="1057275" y="1987843"/>
            <a:ext cx="2981325" cy="233167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31" y="2227941"/>
            <a:ext cx="7133920" cy="18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交互界面输入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212" y="2415381"/>
            <a:ext cx="5743575" cy="27908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输出数据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输出（</a:t>
            </a:r>
            <a:r>
              <a:rPr lang="en-US" altLang="zh-CN" dirty="0"/>
              <a:t>Output</a:t>
            </a:r>
            <a:r>
              <a:rPr lang="zh-CN" altLang="en-US" dirty="0"/>
              <a:t>）是程序展示运算成果的方式</a:t>
            </a:r>
          </a:p>
          <a:p>
            <a:pPr>
              <a:defRPr/>
            </a:pPr>
            <a:r>
              <a:rPr lang="zh-CN" altLang="en-US" dirty="0"/>
              <a:t>程序 的输出方式包括：</a:t>
            </a:r>
          </a:p>
          <a:p>
            <a:pPr lvl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控制台输出</a:t>
            </a:r>
          </a:p>
          <a:p>
            <a:pPr lvl="1">
              <a:defRPr/>
            </a:pPr>
            <a:r>
              <a:rPr lang="zh-CN" altLang="en-US" dirty="0"/>
              <a:t>图形输出</a:t>
            </a:r>
          </a:p>
          <a:p>
            <a:pPr lvl="1">
              <a:defRPr/>
            </a:pPr>
            <a:r>
              <a:rPr lang="zh-CN" altLang="en-US" dirty="0"/>
              <a:t>文件输出</a:t>
            </a:r>
          </a:p>
          <a:p>
            <a:pPr lvl="1">
              <a:defRPr/>
            </a:pPr>
            <a:r>
              <a:rPr lang="zh-CN" altLang="en-US" dirty="0"/>
              <a:t>网络输出</a:t>
            </a:r>
          </a:p>
          <a:p>
            <a:pPr lvl="1">
              <a:defRPr/>
            </a:pPr>
            <a:r>
              <a:rPr lang="zh-CN" altLang="en-US" dirty="0"/>
              <a:t>操作系统内部变量输出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819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914B2-9B44-48F7-9750-D6C97AA2943A}" type="datetime1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2022/3/6</a:t>
            </a:fld>
            <a:endParaRPr lang="zh-CN" altLang="en-US" sz="1400"/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Python</a:t>
            </a:r>
            <a:r>
              <a:rPr lang="zh-CN" altLang="en-US" sz="1400"/>
              <a:t>语言程序设计</a:t>
            </a:r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745823-A3E3-4501-B516-44A96CF68FCE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86801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控制台输出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2797"/>
            <a:ext cx="10515600" cy="311599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图形输出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986" y="1444625"/>
            <a:ext cx="8430028" cy="473233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处理</a:t>
            </a:r>
            <a:r>
              <a:rPr lang="zh-CN" altLang="en-US" dirty="0"/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处理（</a:t>
            </a:r>
            <a:r>
              <a:rPr lang="en-US" altLang="zh-CN" dirty="0"/>
              <a:t>Process</a:t>
            </a:r>
            <a:r>
              <a:rPr lang="zh-CN" altLang="en-US" dirty="0"/>
              <a:t>）是程序对输入数据进行计算产生输出结果的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pPr>
              <a:defRPr/>
            </a:pPr>
            <a:r>
              <a:rPr lang="zh-CN" altLang="en-US" dirty="0" smtClean="0"/>
              <a:t>处理数据可以按照是执行指令的过程</a:t>
            </a:r>
            <a:endParaRPr lang="zh-CN" altLang="en-US" dirty="0"/>
          </a:p>
        </p:txBody>
      </p:sp>
      <p:sp>
        <p:nvSpPr>
          <p:cNvPr id="922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C89F06-B421-4749-8DB2-81461C8FD2C2}" type="datetime1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2022/3/6</a:t>
            </a:fld>
            <a:endParaRPr lang="zh-CN" altLang="en-US" sz="1400"/>
          </a:p>
        </p:txBody>
      </p:sp>
      <p:sp>
        <p:nvSpPr>
          <p:cNvPr id="922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Python</a:t>
            </a:r>
            <a:r>
              <a:rPr lang="zh-CN" altLang="en-US" sz="1400"/>
              <a:t>语言程序设计</a:t>
            </a:r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810A2-2C81-4475-B60E-016219290B63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69854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圆面积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输入：圆</a:t>
            </a:r>
            <a:r>
              <a:rPr lang="zh-CN" altLang="en-US" dirty="0" smtClean="0"/>
              <a:t>半径</a:t>
            </a:r>
            <a:r>
              <a:rPr lang="en-US" altLang="zh-CN" dirty="0" smtClean="0"/>
              <a:t>radius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处理</a:t>
            </a:r>
            <a:r>
              <a:rPr lang="zh-CN" altLang="en-US" dirty="0"/>
              <a:t>：计算圆面积</a:t>
            </a:r>
            <a:r>
              <a:rPr lang="en-US" altLang="zh-CN" dirty="0"/>
              <a:t>area = π * radius * radius </a:t>
            </a:r>
            <a:r>
              <a:rPr lang="zh-CN" altLang="en-US" dirty="0"/>
              <a:t>（此处，</a:t>
            </a:r>
            <a:r>
              <a:rPr lang="en-US" altLang="zh-CN" dirty="0"/>
              <a:t>π</a:t>
            </a:r>
            <a:r>
              <a:rPr lang="zh-CN" altLang="en-US" dirty="0"/>
              <a:t>取</a:t>
            </a:r>
            <a:r>
              <a:rPr lang="en-US" altLang="zh-CN" dirty="0"/>
              <a:t>3.1415</a:t>
            </a:r>
            <a:r>
              <a:rPr lang="zh-CN" altLang="en-US" dirty="0"/>
              <a:t>）</a:t>
            </a:r>
          </a:p>
          <a:p>
            <a:pPr>
              <a:defRPr/>
            </a:pPr>
            <a:r>
              <a:rPr lang="zh-CN" altLang="en-US" dirty="0" smtClean="0"/>
              <a:t>输出</a:t>
            </a:r>
            <a:r>
              <a:rPr lang="zh-CN" altLang="en-US" dirty="0"/>
              <a:t>：圆面积</a:t>
            </a:r>
            <a:r>
              <a:rPr lang="en-US" altLang="zh-CN" dirty="0"/>
              <a:t>area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024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32BD2B-12CB-4812-A48B-101F67EFBBA6}" type="datetime1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2022/3/6</a:t>
            </a:fld>
            <a:endParaRPr lang="zh-CN" altLang="en-US" sz="1400"/>
          </a:p>
        </p:txBody>
      </p:sp>
      <p:sp>
        <p:nvSpPr>
          <p:cNvPr id="1024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Python</a:t>
            </a:r>
            <a:r>
              <a:rPr lang="zh-CN" altLang="en-US" sz="1400"/>
              <a:t>语言程序设计</a:t>
            </a:r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C0B73E-85F4-4614-9BCE-5FB79B0BD90A}" type="slidenum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40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867400" y="3605593"/>
            <a:ext cx="457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radius = 25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area = 3.1415 * radius * radius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/>
              <a:t>print(area</a:t>
            </a:r>
            <a:r>
              <a:rPr lang="zh-CN" altLang="en-US" sz="2400" dirty="0" smtClean="0"/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1807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计算机是</a:t>
            </a:r>
            <a:r>
              <a:rPr lang="zh-CN" altLang="en-US" dirty="0">
                <a:solidFill>
                  <a:srgbClr val="00B050"/>
                </a:solidFill>
              </a:rPr>
              <a:t>根据指令</a:t>
            </a:r>
            <a:r>
              <a:rPr lang="zh-CN" altLang="en-US" dirty="0">
                <a:solidFill>
                  <a:srgbClr val="00B0F0"/>
                </a:solidFill>
              </a:rPr>
              <a:t>操作数据</a:t>
            </a:r>
            <a:r>
              <a:rPr lang="zh-CN" altLang="en-US" dirty="0"/>
              <a:t>的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程序</a:t>
            </a:r>
            <a:r>
              <a:rPr lang="zh-CN" altLang="en-US" dirty="0"/>
              <a:t>是能够完成特定功能的一组</a:t>
            </a:r>
            <a:r>
              <a:rPr lang="zh-CN" altLang="en-US" b="1" dirty="0">
                <a:solidFill>
                  <a:srgbClr val="FF0000"/>
                </a:solidFill>
              </a:rPr>
              <a:t>指令序列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05" y="4747224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50" y="3052180"/>
            <a:ext cx="110331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4983642" y="3686386"/>
            <a:ext cx="3338808" cy="10608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8" idx="2"/>
          </p:cNvCxnSpPr>
          <p:nvPr/>
        </p:nvCxnSpPr>
        <p:spPr>
          <a:xfrm flipV="1">
            <a:off x="5512280" y="4320592"/>
            <a:ext cx="3361826" cy="955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033315" y="37208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输入数据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921150" y="48427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输出数据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490097" y="2622041"/>
            <a:ext cx="795670" cy="43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</a:t>
            </a:r>
          </a:p>
        </p:txBody>
      </p:sp>
      <p:sp>
        <p:nvSpPr>
          <p:cNvPr id="14" name="矩形 13"/>
          <p:cNvSpPr/>
          <p:nvPr/>
        </p:nvSpPr>
        <p:spPr>
          <a:xfrm>
            <a:off x="4585807" y="5926211"/>
            <a:ext cx="795670" cy="430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7" idx="1"/>
            <a:endCxn id="7" idx="0"/>
          </p:cNvCxnSpPr>
          <p:nvPr/>
        </p:nvCxnSpPr>
        <p:spPr>
          <a:xfrm rot="10800000" flipH="1">
            <a:off x="4455005" y="4747224"/>
            <a:ext cx="528638" cy="528638"/>
          </a:xfrm>
          <a:prstGeom prst="curvedConnector4">
            <a:avLst>
              <a:gd name="adj1" fmla="val -43243"/>
              <a:gd name="adj2" fmla="val 14324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31809" y="40835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处理数据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05336" y="4453707"/>
            <a:ext cx="7681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2</a:t>
            </a:r>
          </a:p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3</a:t>
            </a:r>
          </a:p>
          <a:p>
            <a:pPr algn="ctr"/>
            <a:r>
              <a:rPr lang="zh-CN" altLang="en-US" dirty="0" smtClean="0"/>
              <a:t>指令</a:t>
            </a:r>
            <a:r>
              <a:rPr lang="en-US" altLang="zh-CN" dirty="0" smtClean="0"/>
              <a:t>4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8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的基本数据类型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zh-CN" altLang="en-US" dirty="0"/>
              <a:t>字符串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</a:t>
            </a:r>
            <a:r>
              <a:rPr lang="zh-CN" altLang="en-US" dirty="0" smtClean="0"/>
              <a:t>包括四种</a:t>
            </a:r>
            <a:r>
              <a:rPr lang="zh-CN" altLang="en-US" dirty="0"/>
              <a:t>数字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 </a:t>
            </a:r>
            <a:r>
              <a:rPr lang="en-US" altLang="zh-CN" dirty="0" err="1" smtClean="0"/>
              <a:t>int</a:t>
            </a:r>
            <a:endParaRPr lang="en-US" altLang="zh-CN" dirty="0"/>
          </a:p>
          <a:p>
            <a:pPr lvl="2"/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浮点数（小数）</a:t>
            </a:r>
            <a:r>
              <a:rPr lang="en-US" altLang="zh-CN" dirty="0" smtClean="0"/>
              <a:t>float</a:t>
            </a:r>
          </a:p>
          <a:p>
            <a:pPr lvl="2"/>
            <a:r>
              <a:rPr lang="en-US" altLang="zh-CN" dirty="0" smtClean="0"/>
              <a:t>1.1</a:t>
            </a:r>
          </a:p>
          <a:p>
            <a:pPr lvl="1"/>
            <a:r>
              <a:rPr lang="zh-CN" altLang="en-US" dirty="0" smtClean="0"/>
              <a:t>复数 </a:t>
            </a:r>
            <a:r>
              <a:rPr lang="en-US" altLang="zh-CN" dirty="0" smtClean="0"/>
              <a:t>complex</a:t>
            </a:r>
          </a:p>
          <a:p>
            <a:pPr lvl="2"/>
            <a:r>
              <a:rPr lang="en-US" altLang="zh-CN" dirty="0" smtClean="0"/>
              <a:t>1 + 2j</a:t>
            </a:r>
          </a:p>
          <a:p>
            <a:pPr lvl="1"/>
            <a:r>
              <a:rPr lang="zh-CN" altLang="en-US" dirty="0"/>
              <a:t>布尔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bool</a:t>
            </a:r>
          </a:p>
          <a:p>
            <a:pPr lvl="2"/>
            <a:r>
              <a:rPr lang="en-US" altLang="zh-CN" dirty="0" smtClean="0"/>
              <a:t>True, False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字符串类型的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字符串是字符的序列表示</a:t>
            </a:r>
          </a:p>
          <a:p>
            <a:r>
              <a:rPr lang="zh-CN" altLang="en-US" dirty="0"/>
              <a:t>有三种表示方式</a:t>
            </a:r>
          </a:p>
          <a:p>
            <a:pPr lvl="1"/>
            <a:r>
              <a:rPr lang="zh-CN" altLang="en-US" dirty="0" smtClean="0"/>
              <a:t>单引号 ‘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’</a:t>
            </a:r>
            <a:endParaRPr lang="zh-CN" altLang="en-US" dirty="0"/>
          </a:p>
          <a:p>
            <a:pPr lvl="1"/>
            <a:r>
              <a:rPr lang="zh-CN" altLang="en-US" dirty="0" smtClean="0"/>
              <a:t>双引号 “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”</a:t>
            </a:r>
            <a:endParaRPr lang="zh-CN" altLang="en-US" dirty="0"/>
          </a:p>
          <a:p>
            <a:pPr lvl="1"/>
            <a:r>
              <a:rPr lang="zh-CN" altLang="en-US" dirty="0" smtClean="0"/>
              <a:t>三</a:t>
            </a:r>
            <a:r>
              <a:rPr lang="zh-CN" altLang="en-US" dirty="0"/>
              <a:t>引号 </a:t>
            </a:r>
            <a:r>
              <a:rPr lang="en-US" altLang="zh-CN" dirty="0" smtClean="0"/>
              <a:t>''‘hello world'''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881" y="2848307"/>
            <a:ext cx="2800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语法元素</a:t>
            </a:r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3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发生</a:t>
            </a:r>
            <a:r>
              <a:rPr lang="zh-CN" altLang="en-US" b="1" dirty="0">
                <a:solidFill>
                  <a:srgbClr val="FF0000"/>
                </a:solidFill>
              </a:rPr>
              <a:t>改变</a:t>
            </a:r>
            <a:r>
              <a:rPr lang="zh-CN" altLang="en-US" dirty="0"/>
              <a:t>或者可以发生改变的</a:t>
            </a:r>
            <a:r>
              <a:rPr lang="zh-CN" altLang="en-US" b="1" dirty="0">
                <a:solidFill>
                  <a:srgbClr val="FF0000"/>
                </a:solidFill>
              </a:rPr>
              <a:t>元素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81939" y="2943368"/>
            <a:ext cx="3327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/>
              <a:t> = 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/>
              <a:t> + 1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400" dirty="0" smtClean="0"/>
              <a:t> = 3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 smtClean="0"/>
              <a:t> – 2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400" dirty="0" smtClean="0"/>
              <a:t> = 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400" dirty="0" smtClean="0"/>
              <a:t> + 3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：说出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说出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的值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37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变量的命名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允许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zh-CN" altLang="en-US" dirty="0"/>
              <a:t>大写字母、小写字母、数字、下划线</a:t>
            </a:r>
            <a:r>
              <a:rPr lang="en-US" altLang="zh-CN" dirty="0"/>
              <a:t>(_)</a:t>
            </a:r>
            <a:r>
              <a:rPr lang="zh-CN" altLang="en-US" dirty="0"/>
              <a:t>和汉字等字符及其组合给变量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pPr lvl="1"/>
            <a:r>
              <a:rPr lang="zh-CN" altLang="en-US" dirty="0"/>
              <a:t>长度没有限制</a:t>
            </a:r>
            <a:endParaRPr lang="en-US" altLang="zh-CN" dirty="0" smtClean="0"/>
          </a:p>
          <a:p>
            <a:r>
              <a:rPr lang="zh-CN" altLang="en-US" dirty="0" smtClean="0"/>
              <a:t>禁止</a:t>
            </a:r>
            <a:endParaRPr lang="en-US" altLang="zh-CN" dirty="0"/>
          </a:p>
          <a:p>
            <a:pPr lvl="1"/>
            <a:r>
              <a:rPr lang="zh-CN" altLang="en-US" dirty="0" smtClean="0"/>
              <a:t>名字</a:t>
            </a:r>
            <a:r>
              <a:rPr lang="zh-CN" altLang="en-US" dirty="0"/>
              <a:t>的首字符不能是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中间</a:t>
            </a:r>
            <a:r>
              <a:rPr lang="zh-CN" altLang="en-US" dirty="0"/>
              <a:t>不能出现</a:t>
            </a:r>
            <a:r>
              <a:rPr lang="zh-CN" altLang="en-US" dirty="0" smtClean="0"/>
              <a:t>空格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不能和</a:t>
            </a:r>
            <a:r>
              <a:rPr lang="zh-CN" altLang="en-US" b="1" dirty="0" smtClean="0">
                <a:solidFill>
                  <a:srgbClr val="FF0000"/>
                </a:solidFill>
              </a:rPr>
              <a:t>保留字</a:t>
            </a:r>
            <a:r>
              <a:rPr lang="zh-CN" altLang="en-US" dirty="0" smtClean="0"/>
              <a:t>名字相同</a:t>
            </a:r>
            <a:endParaRPr lang="zh-CN" altLang="en-US" dirty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标识符</a:t>
            </a:r>
            <a:r>
              <a:rPr lang="zh-CN" altLang="en-US" dirty="0"/>
              <a:t>对大小写</a:t>
            </a:r>
            <a:r>
              <a:rPr lang="zh-CN" altLang="en-US" dirty="0" smtClean="0"/>
              <a:t>敏感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是两个不同的名字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保留字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保留字即</a:t>
            </a:r>
            <a:r>
              <a:rPr lang="zh-CN" altLang="en-US" b="1" dirty="0" smtClean="0">
                <a:solidFill>
                  <a:srgbClr val="FF0000"/>
                </a:solidFill>
              </a:rPr>
              <a:t>关键字</a:t>
            </a:r>
            <a:r>
              <a:rPr lang="zh-CN" altLang="en-US" dirty="0" smtClean="0"/>
              <a:t>，</a:t>
            </a:r>
            <a:r>
              <a:rPr lang="zh-CN" altLang="en-US" dirty="0"/>
              <a:t>我们</a:t>
            </a:r>
            <a:r>
              <a:rPr lang="zh-CN" altLang="en-US" b="1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把它们用作</a:t>
            </a:r>
            <a:r>
              <a:rPr lang="zh-CN" altLang="en-US" dirty="0" smtClean="0"/>
              <a:t>任何</a:t>
            </a:r>
            <a:r>
              <a:rPr lang="zh-CN" altLang="en-US" b="1" dirty="0" smtClean="0">
                <a:solidFill>
                  <a:srgbClr val="FF0000"/>
                </a:solidFill>
              </a:rPr>
              <a:t>变量名称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查看关键字列表</a:t>
            </a:r>
            <a:endParaRPr lang="en-US" altLang="zh-CN" dirty="0"/>
          </a:p>
          <a:p>
            <a:pPr lvl="1"/>
            <a:r>
              <a:rPr lang="en-US" altLang="zh-CN" dirty="0" smtClean="0"/>
              <a:t>&gt;&gt;&gt;</a:t>
            </a:r>
            <a:r>
              <a:rPr lang="zh-CN" altLang="en-US" dirty="0" smtClean="0"/>
              <a:t> </a:t>
            </a:r>
            <a:r>
              <a:rPr lang="en-US" altLang="zh-CN" dirty="0"/>
              <a:t>import keyword </a:t>
            </a:r>
          </a:p>
          <a:p>
            <a:pPr lvl="1"/>
            <a:r>
              <a:rPr lang="en-US" altLang="zh-CN" dirty="0"/>
              <a:t>&gt;&gt;&gt; </a:t>
            </a:r>
            <a:r>
              <a:rPr lang="en-US" altLang="zh-CN" dirty="0" err="1"/>
              <a:t>keyword.kwlist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</a:t>
            </a:r>
            <a:r>
              <a:rPr lang="en-US" altLang="zh-CN" dirty="0"/>
              <a:t>'</a:t>
            </a:r>
            <a:r>
              <a:rPr lang="en-US" altLang="zh-CN" b="1" dirty="0"/>
              <a:t>False</a:t>
            </a:r>
            <a:r>
              <a:rPr lang="en-US" altLang="zh-CN" dirty="0"/>
              <a:t>', </a:t>
            </a:r>
            <a:r>
              <a:rPr lang="en-US" altLang="zh-CN" dirty="0" smtClean="0"/>
              <a:t>'</a:t>
            </a:r>
            <a:r>
              <a:rPr lang="en-US" altLang="zh-CN" b="1" dirty="0" smtClean="0"/>
              <a:t>None</a:t>
            </a:r>
            <a:r>
              <a:rPr lang="en-US" altLang="zh-CN" dirty="0" smtClean="0"/>
              <a:t>', </a:t>
            </a:r>
            <a:r>
              <a:rPr lang="en-US" altLang="zh-CN" dirty="0"/>
              <a:t>'</a:t>
            </a:r>
            <a:r>
              <a:rPr lang="en-US" altLang="zh-CN" b="1" dirty="0"/>
              <a:t>True</a:t>
            </a:r>
            <a:r>
              <a:rPr lang="en-US" altLang="zh-CN" dirty="0"/>
              <a:t>', '</a:t>
            </a:r>
            <a:r>
              <a:rPr lang="en-US" altLang="zh-CN" b="1" dirty="0"/>
              <a:t>and</a:t>
            </a:r>
            <a:r>
              <a:rPr lang="en-US" altLang="zh-CN" dirty="0"/>
              <a:t>', 'as', 'assert', '</a:t>
            </a:r>
            <a:r>
              <a:rPr lang="en-US" altLang="zh-CN" b="1" dirty="0"/>
              <a:t>break</a:t>
            </a:r>
            <a:r>
              <a:rPr lang="en-US" altLang="zh-CN" dirty="0"/>
              <a:t>', '</a:t>
            </a:r>
            <a:r>
              <a:rPr lang="en-US" altLang="zh-CN" b="1" dirty="0"/>
              <a:t>class</a:t>
            </a:r>
            <a:r>
              <a:rPr lang="en-US" altLang="zh-CN" dirty="0"/>
              <a:t>', '</a:t>
            </a:r>
            <a:r>
              <a:rPr lang="en-US" altLang="zh-CN" b="1" dirty="0"/>
              <a:t>continue</a:t>
            </a:r>
            <a:r>
              <a:rPr lang="en-US" altLang="zh-CN" dirty="0"/>
              <a:t>', '</a:t>
            </a:r>
            <a:r>
              <a:rPr lang="en-US" altLang="zh-CN" b="1" dirty="0" err="1"/>
              <a:t>def</a:t>
            </a:r>
            <a:r>
              <a:rPr lang="en-US" altLang="zh-CN" dirty="0"/>
              <a:t>', '</a:t>
            </a:r>
            <a:r>
              <a:rPr lang="en-US" altLang="zh-CN" b="1" dirty="0"/>
              <a:t>del</a:t>
            </a:r>
            <a:r>
              <a:rPr lang="en-US" altLang="zh-CN" dirty="0"/>
              <a:t>', '</a:t>
            </a:r>
            <a:r>
              <a:rPr lang="en-US" altLang="zh-CN" b="1" dirty="0" err="1"/>
              <a:t>elif</a:t>
            </a:r>
            <a:r>
              <a:rPr lang="en-US" altLang="zh-CN" dirty="0"/>
              <a:t>', '</a:t>
            </a:r>
            <a:r>
              <a:rPr lang="en-US" altLang="zh-CN" b="1" dirty="0"/>
              <a:t>else</a:t>
            </a:r>
            <a:r>
              <a:rPr lang="en-US" altLang="zh-CN" dirty="0"/>
              <a:t>', 'except', 'finally', '</a:t>
            </a:r>
            <a:r>
              <a:rPr lang="en-US" altLang="zh-CN" b="1" dirty="0"/>
              <a:t>for</a:t>
            </a:r>
            <a:r>
              <a:rPr lang="en-US" altLang="zh-CN" dirty="0"/>
              <a:t>', '</a:t>
            </a:r>
            <a:r>
              <a:rPr lang="en-US" altLang="zh-CN" b="1" dirty="0"/>
              <a:t>from</a:t>
            </a:r>
            <a:r>
              <a:rPr lang="en-US" altLang="zh-CN" dirty="0"/>
              <a:t>', 'global', '</a:t>
            </a:r>
            <a:r>
              <a:rPr lang="en-US" altLang="zh-CN" b="1" dirty="0"/>
              <a:t>if</a:t>
            </a:r>
            <a:r>
              <a:rPr lang="en-US" altLang="zh-CN" dirty="0"/>
              <a:t>', '</a:t>
            </a:r>
            <a:r>
              <a:rPr lang="en-US" altLang="zh-CN" b="1" dirty="0"/>
              <a:t>import</a:t>
            </a:r>
            <a:r>
              <a:rPr lang="en-US" altLang="zh-CN" dirty="0"/>
              <a:t>', '</a:t>
            </a:r>
            <a:r>
              <a:rPr lang="en-US" altLang="zh-CN" b="1" dirty="0"/>
              <a:t>in</a:t>
            </a:r>
            <a:r>
              <a:rPr lang="en-US" altLang="zh-CN" dirty="0"/>
              <a:t>', '</a:t>
            </a:r>
            <a:r>
              <a:rPr lang="en-US" altLang="zh-CN" b="1" dirty="0"/>
              <a:t>is</a:t>
            </a:r>
            <a:r>
              <a:rPr lang="en-US" altLang="zh-CN" dirty="0"/>
              <a:t>', '</a:t>
            </a:r>
            <a:r>
              <a:rPr lang="en-US" altLang="zh-CN" b="1" dirty="0"/>
              <a:t>lambda</a:t>
            </a:r>
            <a:r>
              <a:rPr lang="en-US" altLang="zh-CN" dirty="0"/>
              <a:t>', 'nonlocal', '</a:t>
            </a:r>
            <a:r>
              <a:rPr lang="en-US" altLang="zh-CN" b="1" dirty="0"/>
              <a:t>not</a:t>
            </a:r>
            <a:r>
              <a:rPr lang="en-US" altLang="zh-CN" dirty="0"/>
              <a:t>', '</a:t>
            </a:r>
            <a:r>
              <a:rPr lang="en-US" altLang="zh-CN" b="1" dirty="0"/>
              <a:t>or</a:t>
            </a:r>
            <a:r>
              <a:rPr lang="en-US" altLang="zh-CN" dirty="0"/>
              <a:t>', '</a:t>
            </a:r>
            <a:r>
              <a:rPr lang="en-US" altLang="zh-CN" b="1" dirty="0"/>
              <a:t>pass</a:t>
            </a:r>
            <a:r>
              <a:rPr lang="en-US" altLang="zh-CN" dirty="0"/>
              <a:t>', 'raise', '</a:t>
            </a:r>
            <a:r>
              <a:rPr lang="en-US" altLang="zh-CN" b="1" dirty="0"/>
              <a:t>return</a:t>
            </a:r>
            <a:r>
              <a:rPr lang="en-US" altLang="zh-CN" dirty="0"/>
              <a:t>', 'try', '</a:t>
            </a:r>
            <a:r>
              <a:rPr lang="en-US" altLang="zh-CN" b="1" dirty="0"/>
              <a:t>while</a:t>
            </a:r>
            <a:r>
              <a:rPr lang="en-US" altLang="zh-CN" dirty="0"/>
              <a:t>', 'with', 'yield']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赋值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语言中，</a:t>
            </a:r>
            <a:r>
              <a:rPr lang="en-US" altLang="zh-CN" dirty="0"/>
              <a:t>= </a:t>
            </a:r>
            <a:r>
              <a:rPr lang="zh-CN" altLang="en-US" dirty="0"/>
              <a:t>表示“赋值”，即将等号右侧的值计算后将结果值赋给左侧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95330" y="3241080"/>
            <a:ext cx="3327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/>
              <a:t> 2</a:t>
            </a:r>
          </a:p>
          <a:p>
            <a:r>
              <a:rPr lang="en-US" altLang="zh-CN" sz="2400" dirty="0" smtClean="0"/>
              <a:t>b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/>
              <a:t> 3.4</a:t>
            </a:r>
          </a:p>
          <a:p>
            <a:r>
              <a:rPr lang="en-US" altLang="zh-CN" sz="2400" dirty="0" smtClean="0"/>
              <a:t>c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/>
              <a:t> “hello world”</a:t>
            </a:r>
          </a:p>
          <a:p>
            <a:r>
              <a:rPr lang="en-US" altLang="zh-CN" sz="2400" dirty="0" smtClean="0"/>
              <a:t>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/>
              <a:t> ‘hello human’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273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函数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将特定功能代码编写在一个函数里，便于阅读和复用，也使得程序模块化更好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函数可以理解为对一组表达特定功能表达式的封装，它与数学函数类似，能够接收变量并输出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内置函数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自带的函数，不用自己定义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4294967295"/>
          </p:nvPr>
        </p:nvSpPr>
        <p:spPr>
          <a:xfrm>
            <a:off x="7010400" y="1444625"/>
            <a:ext cx="5181600" cy="4732338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507" y="3657609"/>
            <a:ext cx="4134293" cy="2609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33475" y="5003839"/>
            <a:ext cx="4895850" cy="65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tx1"/>
                </a:solidFill>
              </a:rPr>
              <a:t>y = f(x) = 1.8x + 32</a:t>
            </a:r>
          </a:p>
        </p:txBody>
      </p:sp>
    </p:spTree>
    <p:extLst>
      <p:ext uri="{BB962C8B-B14F-4D97-AF65-F5344CB8AC3E}">
        <p14:creationId xmlns:p14="http://schemas.microsoft.com/office/powerpoint/2010/main" val="28024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游戏：模拟程序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893" y="2536500"/>
            <a:ext cx="1346791" cy="11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517798" y="1947075"/>
            <a:ext cx="1525771" cy="499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3232298" y="2721935"/>
            <a:ext cx="616688" cy="38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3" y="2343236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9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type()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dirty="0"/>
              <a:t>返回变量和数据的类型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45263"/>
          <a:stretch/>
        </p:blipFill>
        <p:spPr>
          <a:xfrm>
            <a:off x="5724060" y="2063390"/>
            <a:ext cx="2429340" cy="24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print()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控制台输出的唯一方式</a:t>
            </a:r>
          </a:p>
          <a:p>
            <a:r>
              <a:rPr lang="zh-CN" altLang="en-US" dirty="0" smtClean="0"/>
              <a:t>输出方式一：输出变量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print(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zh-CN" altLang="en-US" b="1" dirty="0" smtClean="0">
                <a:solidFill>
                  <a:srgbClr val="FF0000"/>
                </a:solidFill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输出方式二：输出字符串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rint(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zh-CN" altLang="en-US" b="1" dirty="0" smtClean="0">
                <a:solidFill>
                  <a:srgbClr val="FF0000"/>
                </a:solidFill>
              </a:rPr>
              <a:t>字符串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00037" y="1502405"/>
            <a:ext cx="21849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= 2</a:t>
            </a:r>
          </a:p>
          <a:p>
            <a:r>
              <a:rPr lang="en-US" altLang="zh-CN" dirty="0"/>
              <a:t>b = 3.4</a:t>
            </a:r>
          </a:p>
          <a:p>
            <a:r>
              <a:rPr lang="en-US" altLang="zh-CN" dirty="0"/>
              <a:t>c = “hello world”</a:t>
            </a:r>
          </a:p>
          <a:p>
            <a:r>
              <a:rPr lang="en-US" altLang="zh-CN" dirty="0"/>
              <a:t>d = ‘hello human’ 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rint(a)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rint(b)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print(c)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rint(d)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2214" y="4293942"/>
            <a:ext cx="2184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print(“hello world”)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b="1" dirty="0" smtClean="0">
                <a:solidFill>
                  <a:srgbClr val="FF0000"/>
                </a:solidFill>
              </a:rPr>
              <a:t>rint(‘hello human’)</a:t>
            </a:r>
          </a:p>
        </p:txBody>
      </p:sp>
    </p:spTree>
    <p:extLst>
      <p:ext uri="{BB962C8B-B14F-4D97-AF65-F5344CB8AC3E}">
        <p14:creationId xmlns:p14="http://schemas.microsoft.com/office/powerpoint/2010/main" val="32088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en-US" altLang="zh-CN" dirty="0"/>
              <a:t>input()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控制台输入的唯一方式</a:t>
            </a:r>
          </a:p>
          <a:p>
            <a:r>
              <a:rPr lang="en-US" altLang="zh-CN" dirty="0"/>
              <a:t>&lt;</a:t>
            </a:r>
            <a:r>
              <a:rPr lang="zh-CN" altLang="en-US" dirty="0"/>
              <a:t>字符串变量</a:t>
            </a:r>
            <a:r>
              <a:rPr lang="en-US" altLang="zh-CN" dirty="0"/>
              <a:t>&gt; = input(&lt;</a:t>
            </a:r>
            <a:r>
              <a:rPr lang="zh-CN" altLang="en-US" dirty="0"/>
              <a:t>提示性文字</a:t>
            </a:r>
            <a:r>
              <a:rPr lang="en-US" altLang="zh-CN" dirty="0"/>
              <a:t>&gt;)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b="1" dirty="0" smtClean="0">
                <a:solidFill>
                  <a:srgbClr val="FF0000"/>
                </a:solidFill>
              </a:rPr>
              <a:t>控制台输入</a:t>
            </a:r>
            <a:r>
              <a:rPr lang="zh-CN" altLang="en-US" dirty="0" smtClean="0"/>
              <a:t>获得</a:t>
            </a:r>
            <a:r>
              <a:rPr lang="zh-CN" altLang="en-US" dirty="0"/>
              <a:t>的变量为</a:t>
            </a:r>
            <a:r>
              <a:rPr lang="zh-CN" altLang="en-US" b="1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变量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88" y="3810729"/>
            <a:ext cx="6553200" cy="2362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939" t="105" r="2408" b="-304"/>
          <a:stretch/>
        </p:blipFill>
        <p:spPr>
          <a:xfrm>
            <a:off x="8354532" y="1859459"/>
            <a:ext cx="2348023" cy="44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(&lt;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&gt;)</a:t>
            </a:r>
            <a:r>
              <a:rPr lang="zh-CN" altLang="en-US" dirty="0" smtClean="0"/>
              <a:t>函数是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语言中一个十分重要的函数，它能够以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表达式的方式解析并执行字符串，将返回结果输出</a:t>
            </a:r>
            <a:endParaRPr lang="en-US" altLang="zh-CN" dirty="0" smtClean="0"/>
          </a:p>
          <a:p>
            <a:r>
              <a:rPr lang="zh-CN" altLang="en-US" dirty="0" smtClean="0"/>
              <a:t>“慧眼识珠”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86" y="3593456"/>
            <a:ext cx="3279590" cy="21264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70" y="3217490"/>
            <a:ext cx="5039169" cy="23616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89898" y="5719873"/>
            <a:ext cx="278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识别不出，则报错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75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eval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+ input()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929" y="2077022"/>
            <a:ext cx="5143500" cy="29146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算数</a:t>
            </a:r>
            <a:r>
              <a:rPr lang="zh-CN" altLang="en-US" dirty="0"/>
              <a:t>运算符 </a:t>
            </a:r>
          </a:p>
          <a:p>
            <a:pPr lvl="1">
              <a:defRPr/>
            </a:pP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r>
              <a:rPr lang="en-US" altLang="zh-CN" dirty="0"/>
              <a:t>/</a:t>
            </a:r>
          </a:p>
          <a:p>
            <a:pPr lvl="1">
              <a:defRPr/>
            </a:pPr>
            <a:r>
              <a:rPr lang="en-US" altLang="zh-CN" dirty="0"/>
              <a:t>% </a:t>
            </a:r>
            <a:r>
              <a:rPr lang="zh-CN" altLang="en-US" dirty="0"/>
              <a:t>取余</a:t>
            </a:r>
          </a:p>
          <a:p>
            <a:pPr lvl="1">
              <a:defRPr/>
            </a:pPr>
            <a:r>
              <a:rPr lang="zh-CN" altLang="en-US" dirty="0"/>
              <a:t>*</a:t>
            </a:r>
            <a:r>
              <a:rPr lang="en-US" altLang="zh-CN" dirty="0"/>
              <a:t>*</a:t>
            </a:r>
            <a:r>
              <a:rPr lang="zh-CN" altLang="en-US" dirty="0"/>
              <a:t> 求幂</a:t>
            </a:r>
          </a:p>
          <a:p>
            <a:pPr lvl="1">
              <a:defRPr/>
            </a:pPr>
            <a:r>
              <a:rPr lang="en-US" altLang="zh-CN" dirty="0"/>
              <a:t>// </a:t>
            </a:r>
            <a:r>
              <a:rPr lang="zh-CN" altLang="en-US" dirty="0"/>
              <a:t>取整除</a:t>
            </a:r>
            <a:endParaRPr lang="en-US" altLang="zh-CN" dirty="0"/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赋值</a:t>
            </a:r>
            <a:r>
              <a:rPr lang="zh-CN" altLang="en-US" dirty="0"/>
              <a:t>运算符 </a:t>
            </a:r>
          </a:p>
          <a:p>
            <a:pPr lvl="1">
              <a:defRPr/>
            </a:pPr>
            <a:r>
              <a:rPr lang="en-US" altLang="zh-CN" dirty="0"/>
              <a:t>=</a:t>
            </a:r>
          </a:p>
          <a:p>
            <a:pPr lvl="1">
              <a:defRPr/>
            </a:pP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，*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/=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比较</a:t>
            </a:r>
            <a:r>
              <a:rPr lang="zh-CN" altLang="en-US" dirty="0"/>
              <a:t>运算符 </a:t>
            </a:r>
          </a:p>
          <a:p>
            <a:pPr lvl="1">
              <a:defRPr/>
            </a:pPr>
            <a:r>
              <a:rPr lang="en-US" altLang="zh-CN" dirty="0"/>
              <a:t>==</a:t>
            </a:r>
            <a:r>
              <a:rPr lang="zh-CN" altLang="en-US" dirty="0"/>
              <a:t>， </a:t>
            </a:r>
            <a:r>
              <a:rPr lang="en-US" altLang="zh-CN" dirty="0"/>
              <a:t>!=</a:t>
            </a:r>
          </a:p>
          <a:p>
            <a:pPr lvl="1">
              <a:defRPr/>
            </a:pPr>
            <a:r>
              <a:rPr lang="en-US" altLang="zh-CN" dirty="0"/>
              <a:t>&gt;, &gt;=, &lt;, &lt;=</a:t>
            </a: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逻辑</a:t>
            </a:r>
            <a:r>
              <a:rPr lang="zh-CN" altLang="en-US" dirty="0"/>
              <a:t>运算符 </a:t>
            </a:r>
          </a:p>
          <a:p>
            <a:pPr lvl="1">
              <a:defRPr/>
            </a:pPr>
            <a:r>
              <a:rPr lang="en-US" altLang="zh-CN" dirty="0" smtClean="0"/>
              <a:t>and </a:t>
            </a:r>
            <a:r>
              <a:rPr lang="zh-CN" altLang="en-US" dirty="0" smtClean="0"/>
              <a:t>与</a:t>
            </a:r>
            <a:endParaRPr lang="en-US" altLang="zh-CN" dirty="0"/>
          </a:p>
          <a:p>
            <a:pPr lvl="1">
              <a:defRPr/>
            </a:pPr>
            <a:r>
              <a:rPr lang="en-US" altLang="zh-CN" dirty="0" smtClean="0"/>
              <a:t>or </a:t>
            </a:r>
            <a:r>
              <a:rPr lang="zh-CN" altLang="en-US" dirty="0" smtClean="0"/>
              <a:t>或</a:t>
            </a:r>
            <a:endParaRPr lang="en-US" altLang="zh-CN" dirty="0"/>
          </a:p>
          <a:p>
            <a:pPr lvl="1">
              <a:defRPr/>
            </a:pPr>
            <a:r>
              <a:rPr lang="en-US" altLang="zh-CN" dirty="0" smtClean="0"/>
              <a:t>not </a:t>
            </a:r>
            <a:r>
              <a:rPr lang="zh-CN" altLang="en-US" dirty="0" smtClean="0"/>
              <a:t>非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1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一行语句代表一条指令</a:t>
            </a:r>
            <a:endParaRPr lang="en-US" altLang="zh-CN" dirty="0" smtClean="0"/>
          </a:p>
          <a:p>
            <a:r>
              <a:rPr lang="zh-CN" altLang="en-US" dirty="0" smtClean="0"/>
              <a:t>超长语句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超过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允许但不提倡使用反斜杠连接符（“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建议用圆括号来连接行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注释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程序员在代码中加入的说明信息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不被计算机执行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以“</a:t>
            </a:r>
            <a:r>
              <a:rPr lang="en-US" altLang="zh-CN" b="1" dirty="0" smtClean="0">
                <a:solidFill>
                  <a:srgbClr val="FF0000"/>
                </a:solidFill>
              </a:rPr>
              <a:t>#</a:t>
            </a:r>
            <a:r>
              <a:rPr lang="zh-CN" altLang="en-US" dirty="0" smtClean="0"/>
              <a:t>”号开头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444496"/>
            <a:ext cx="5433257" cy="36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6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操作数字类型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4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内置的数值运算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044473" y="1673453"/>
          <a:ext cx="7129462" cy="4114800"/>
        </p:xfrm>
        <a:graphic>
          <a:graphicData uri="http://schemas.openxmlformats.org/drawingml/2006/table">
            <a:tbl>
              <a:tblPr/>
              <a:tblGrid>
                <a:gridCol w="1783691">
                  <a:extLst>
                    <a:ext uri="{9D8B030D-6E8A-4147-A177-3AD203B41FA5}">
                      <a16:colId xmlns="" xmlns:a16="http://schemas.microsoft.com/office/drawing/2014/main" val="2000205910"/>
                    </a:ext>
                  </a:extLst>
                </a:gridCol>
                <a:gridCol w="5345771">
                  <a:extLst>
                    <a:ext uri="{9D8B030D-6E8A-4147-A177-3AD203B41FA5}">
                      <a16:colId xmlns="" xmlns:a16="http://schemas.microsoft.com/office/drawing/2014/main" val="2018448207"/>
                    </a:ext>
                  </a:extLst>
                </a:gridCol>
              </a:tblGrid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99845552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+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之和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438450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-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之差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83745097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*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之积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1996606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/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7016388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//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之整数商，即：不大于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之商的最大整数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3997518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% 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之商的余数，也称为模运算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912077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的负值，即：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x*(-1)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873291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+x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本身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4642812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x**y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次幂，即：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207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内置的数值运算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解释器提供了一些内置函数，在这些内置函数之中，有</a:t>
            </a:r>
            <a:r>
              <a:rPr lang="en-US" altLang="zh-CN" dirty="0"/>
              <a:t>6</a:t>
            </a:r>
            <a:r>
              <a:rPr lang="zh-CN" altLang="en-US" dirty="0"/>
              <a:t>个函数与数值运算相关 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343150" y="2678792"/>
          <a:ext cx="7705725" cy="2763840"/>
        </p:xfrm>
        <a:graphic>
          <a:graphicData uri="http://schemas.openxmlformats.org/drawingml/2006/table">
            <a:tbl>
              <a:tblPr/>
              <a:tblGrid>
                <a:gridCol w="1927391">
                  <a:extLst>
                    <a:ext uri="{9D8B030D-6E8A-4147-A177-3AD203B41FA5}">
                      <a16:colId xmlns="" xmlns:a16="http://schemas.microsoft.com/office/drawing/2014/main" val="1822435302"/>
                    </a:ext>
                  </a:extLst>
                </a:gridCol>
                <a:gridCol w="5778334">
                  <a:extLst>
                    <a:ext uri="{9D8B030D-6E8A-4147-A177-3AD203B41FA5}">
                      <a16:colId xmlns="" xmlns:a16="http://schemas.microsoft.com/office/drawing/2014/main" val="3924359236"/>
                    </a:ext>
                  </a:extLst>
                </a:gridCol>
              </a:tblGrid>
              <a:tr h="4114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函数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3592970"/>
                  </a:ext>
                </a:extLst>
              </a:tr>
              <a:tr h="392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abs(x)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的绝对值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3116342"/>
                  </a:ext>
                </a:extLst>
              </a:tr>
              <a:tr h="392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divmod(x, y)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(x//y, x%y)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，输出为二元组形式（也称为元组类型）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6100297"/>
                  </a:ext>
                </a:extLst>
              </a:tr>
              <a:tr h="392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pow(x, y[, z])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(x**y)%z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[..]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表示该参数可以省略，即：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pow(x,y)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，它与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x**y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相同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3717423"/>
                  </a:ext>
                </a:extLst>
              </a:tr>
              <a:tr h="392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round(x[, ndigits])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四舍五入，保留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ndigits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位小数。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round(x)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返回四舍五入的整数值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5195244"/>
                  </a:ext>
                </a:extLst>
              </a:tr>
              <a:tr h="392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max(x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的最大值，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没有限定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9502035"/>
                  </a:ext>
                </a:extLst>
              </a:tr>
              <a:tr h="3920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min(x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x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x</a:t>
                      </a:r>
                      <a:r>
                        <a:rPr kumimoji="0" lang="en-US" altLang="zh-C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…,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的最小值，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没有限定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847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游戏：模拟程序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893" y="2536500"/>
            <a:ext cx="1346791" cy="11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517798" y="1947075"/>
            <a:ext cx="1525771" cy="499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2004" y="2129978"/>
            <a:ext cx="332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 = 2x + 1</a:t>
            </a:r>
          </a:p>
        </p:txBody>
      </p:sp>
      <p:sp>
        <p:nvSpPr>
          <p:cNvPr id="10" name="右箭头 9"/>
          <p:cNvSpPr/>
          <p:nvPr/>
        </p:nvSpPr>
        <p:spPr>
          <a:xfrm>
            <a:off x="3232298" y="2721935"/>
            <a:ext cx="616688" cy="38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3" y="2343236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8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数字类型的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40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209800" y="2554968"/>
          <a:ext cx="7272338" cy="1874838"/>
        </p:xfrm>
        <a:graphic>
          <a:graphicData uri="http://schemas.openxmlformats.org/drawingml/2006/table">
            <a:tbl>
              <a:tblPr/>
              <a:tblGrid>
                <a:gridCol w="1819056">
                  <a:extLst>
                    <a:ext uri="{9D8B030D-6E8A-4147-A177-3AD203B41FA5}">
                      <a16:colId xmlns="" xmlns:a16="http://schemas.microsoft.com/office/drawing/2014/main" val="3481634927"/>
                    </a:ext>
                  </a:extLst>
                </a:gridCol>
                <a:gridCol w="5453282">
                  <a:extLst>
                    <a:ext uri="{9D8B030D-6E8A-4147-A177-3AD203B41FA5}">
                      <a16:colId xmlns="" xmlns:a16="http://schemas.microsoft.com/office/drawing/2014/main" val="1845805870"/>
                    </a:ext>
                  </a:extLst>
                </a:gridCol>
              </a:tblGrid>
              <a:tr h="411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3629900"/>
                  </a:ext>
                </a:extLst>
              </a:tr>
              <a:tr h="365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int(x)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转换为整数，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可以是浮点数或字符串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3363836"/>
                  </a:ext>
                </a:extLst>
              </a:tr>
              <a:tr h="3658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float(x)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转换为浮点数，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可以是整数或字符串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028534"/>
                  </a:ext>
                </a:extLst>
              </a:tr>
              <a:tr h="7316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complex(re[, im])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生成一个复数，实部为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，虚部为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可以是整数、浮点数或字符串，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可以是整数或浮点数但不能为字符串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581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31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数字类型的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三种类型可以相互</a:t>
            </a:r>
            <a:r>
              <a:rPr lang="zh-CN" altLang="en-US" dirty="0" smtClean="0"/>
              <a:t>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/>
              <a:t>：</a:t>
            </a:r>
            <a:r>
              <a:rPr lang="en-US" altLang="zh-CN" dirty="0" err="1"/>
              <a:t>int</a:t>
            </a:r>
            <a:r>
              <a:rPr lang="en-US" altLang="zh-CN" dirty="0"/>
              <a:t>(), float(), complex()</a:t>
            </a:r>
          </a:p>
          <a:p>
            <a:r>
              <a:rPr lang="zh-CN" altLang="en-US" dirty="0"/>
              <a:t>示例：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(4.5) = 4 </a:t>
            </a:r>
            <a:r>
              <a:rPr lang="zh-CN" altLang="en-US" dirty="0"/>
              <a:t>（直接去掉小数部分）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float(4) = 4.0 </a:t>
            </a:r>
            <a:r>
              <a:rPr lang="zh-CN" altLang="en-US" dirty="0"/>
              <a:t>（增加小数部分）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complex(4) = 4 + 0J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0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例子：天天向上的</a:t>
            </a:r>
            <a:r>
              <a:rPr lang="zh-CN" altLang="en-US" dirty="0" smtClean="0"/>
              <a:t>力量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天，以第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天的能力值为基数，记为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，当好好学习时能力值相比前一天提高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‰，当没有学习时由于遗忘等原因能力值相比前一天下降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‰。每天努力和每天放任，一年下来的能力值相差多少呢？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天天向上的力量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3163094"/>
            <a:ext cx="8001000" cy="12954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操作字符串类型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5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字符串的序号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正向递增序号</a:t>
            </a:r>
          </a:p>
          <a:p>
            <a:r>
              <a:rPr lang="zh-CN" altLang="en-US" dirty="0"/>
              <a:t>反向递减序号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66" y="2775111"/>
            <a:ext cx="6549615" cy="264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7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单个索引可以访问字符串中的特定位置</a:t>
            </a:r>
          </a:p>
          <a:p>
            <a:pPr lvl="1"/>
            <a:r>
              <a:rPr lang="zh-CN" altLang="en-US" dirty="0" smtClean="0"/>
              <a:t>格式</a:t>
            </a:r>
            <a:r>
              <a:rPr lang="zh-CN" altLang="en-US" dirty="0"/>
              <a:t>为</a:t>
            </a:r>
            <a:r>
              <a:rPr lang="en-US" altLang="zh-CN" dirty="0"/>
              <a:t>&lt;string&gt;[&lt;</a:t>
            </a:r>
            <a:r>
              <a:rPr lang="zh-CN" altLang="en-US" dirty="0"/>
              <a:t>索引</a:t>
            </a:r>
            <a:r>
              <a:rPr lang="en-US" altLang="zh-CN" dirty="0"/>
              <a:t>&gt;]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62716"/>
            <a:ext cx="3925888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8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字符串区间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  <a:r>
              <a:rPr lang="en-US" altLang="zh-CN" dirty="0"/>
              <a:t>&lt;string&gt;[&lt;start&gt;:&lt;end&gt;]</a:t>
            </a:r>
          </a:p>
          <a:p>
            <a:r>
              <a:rPr lang="en-US" altLang="zh-CN" dirty="0"/>
              <a:t>&lt;string&gt;[N:M]</a:t>
            </a:r>
            <a:r>
              <a:rPr lang="zh-CN" altLang="en-US" dirty="0"/>
              <a:t>表示一个左闭右开区间</a:t>
            </a:r>
            <a:r>
              <a:rPr lang="en-US" altLang="zh-CN" dirty="0"/>
              <a:t>[N,M)</a:t>
            </a:r>
          </a:p>
          <a:p>
            <a:r>
              <a:rPr lang="en-US" altLang="zh-CN" dirty="0"/>
              <a:t>&lt;string&gt;[0:4] – “Hell”</a:t>
            </a:r>
          </a:p>
          <a:p>
            <a:r>
              <a:rPr lang="en-US" altLang="zh-CN" dirty="0"/>
              <a:t>&lt;string&gt;[2:-1] – “</a:t>
            </a:r>
            <a:r>
              <a:rPr lang="en-US" altLang="zh-CN" dirty="0" err="1"/>
              <a:t>llo</a:t>
            </a:r>
            <a:r>
              <a:rPr lang="en-US" altLang="zh-CN" dirty="0"/>
              <a:t> </a:t>
            </a:r>
            <a:r>
              <a:rPr lang="en-US" altLang="zh-CN" dirty="0" err="1"/>
              <a:t>Worl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&lt;string&gt;[-3:] – “</a:t>
            </a:r>
            <a:r>
              <a:rPr lang="en-US" altLang="zh-CN" dirty="0" err="1"/>
              <a:t>rld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&lt;string&gt;[:3] – “Hel”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528" y="4019778"/>
            <a:ext cx="4695825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转义字符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语言转义符： </a:t>
            </a:r>
            <a:r>
              <a:rPr lang="en-US" altLang="zh-CN" dirty="0"/>
              <a:t>\</a:t>
            </a:r>
          </a:p>
          <a:p>
            <a:pPr lvl="1"/>
            <a:r>
              <a:rPr lang="zh-CN" altLang="en-US" dirty="0"/>
              <a:t>与后面相邻的一个字符共同组成新的含义</a:t>
            </a:r>
          </a:p>
          <a:p>
            <a:r>
              <a:rPr lang="zh-CN" altLang="en-US" dirty="0"/>
              <a:t> 一些例子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\n </a:t>
            </a:r>
            <a:r>
              <a:rPr lang="zh-CN" altLang="en-US" dirty="0"/>
              <a:t>表示换行        </a:t>
            </a:r>
            <a:r>
              <a:rPr lang="en-US" altLang="zh-CN" dirty="0"/>
              <a:t>\\ </a:t>
            </a:r>
            <a:r>
              <a:rPr lang="zh-CN" altLang="en-US" dirty="0"/>
              <a:t>表示反斜杠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\’</a:t>
            </a:r>
            <a:r>
              <a:rPr lang="zh-CN" altLang="en-US" dirty="0"/>
              <a:t>表示单引号     </a:t>
            </a:r>
            <a:r>
              <a:rPr lang="en-US" altLang="zh-CN" dirty="0"/>
              <a:t>\”</a:t>
            </a:r>
            <a:r>
              <a:rPr lang="zh-CN" altLang="en-US" dirty="0"/>
              <a:t>表示双引号</a:t>
            </a:r>
          </a:p>
          <a:p>
            <a:pPr lvl="1"/>
            <a:r>
              <a:rPr lang="en-US" altLang="zh-CN" dirty="0"/>
              <a:t>\t </a:t>
            </a:r>
            <a:r>
              <a:rPr lang="zh-CN" altLang="en-US" dirty="0"/>
              <a:t>表示制表符 （</a:t>
            </a:r>
            <a:r>
              <a:rPr lang="en-US" altLang="zh-CN" dirty="0"/>
              <a:t>Tab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34" y="4429352"/>
            <a:ext cx="35242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3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基本的字符串操作符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49</a:t>
            </a:fld>
            <a:endParaRPr lang="zh-CN" altLang="en-US"/>
          </a:p>
        </p:txBody>
      </p:sp>
      <p:graphicFrame>
        <p:nvGraphicFramePr>
          <p:cNvPr id="8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317543"/>
              </p:ext>
            </p:extLst>
          </p:nvPr>
        </p:nvGraphicFramePr>
        <p:xfrm>
          <a:off x="1902960" y="2528661"/>
          <a:ext cx="82296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3973866648"/>
                    </a:ext>
                  </a:extLst>
                </a:gridCol>
                <a:gridCol w="6069360">
                  <a:extLst>
                    <a:ext uri="{9D8B030D-6E8A-4147-A177-3AD203B41FA5}">
                      <a16:colId xmlns="" xmlns:a16="http://schemas.microsoft.com/office/drawing/2014/main" val="223146466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操作符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描述</a:t>
                      </a:r>
                      <a:endParaRPr lang="zh-CN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="" xmlns:a16="http://schemas.microsoft.com/office/drawing/2014/main" val="61391512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x</a:t>
                      </a:r>
                      <a:r>
                        <a:rPr lang="en-US" altLang="zh-CN" sz="1800" baseline="0" dirty="0" smtClean="0"/>
                        <a:t> + y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连接两个字符串 </a:t>
                      </a:r>
                      <a:r>
                        <a:rPr lang="en-US" altLang="zh-CN" sz="1800" dirty="0" smtClean="0"/>
                        <a:t>x</a:t>
                      </a:r>
                      <a:r>
                        <a:rPr lang="en-US" altLang="zh-CN" sz="1800" baseline="0" dirty="0" smtClean="0"/>
                        <a:t> </a:t>
                      </a:r>
                      <a:r>
                        <a:rPr lang="zh-CN" altLang="en-US" sz="1800" baseline="0" dirty="0" smtClean="0"/>
                        <a:t>与 </a:t>
                      </a:r>
                      <a:r>
                        <a:rPr lang="en-US" altLang="zh-CN" sz="1800" baseline="0" dirty="0" smtClean="0"/>
                        <a:t>y</a:t>
                      </a:r>
                      <a:endParaRPr lang="zh-CN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="" xmlns:a16="http://schemas.microsoft.com/office/drawing/2014/main" val="14474595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x</a:t>
                      </a:r>
                      <a:r>
                        <a:rPr lang="en-US" altLang="zh-CN" sz="1800" baseline="0" dirty="0" smtClean="0"/>
                        <a:t> * n </a:t>
                      </a:r>
                      <a:r>
                        <a:rPr lang="zh-CN" altLang="en-US" sz="1800" baseline="0" dirty="0" smtClean="0"/>
                        <a:t>或 </a:t>
                      </a:r>
                      <a:r>
                        <a:rPr lang="en-US" altLang="zh-CN" sz="1800" baseline="0" dirty="0" smtClean="0"/>
                        <a:t>n * x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复制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次字符串</a:t>
                      </a:r>
                      <a:r>
                        <a:rPr lang="en-US" altLang="zh-CN" sz="1800" dirty="0" smtClean="0"/>
                        <a:t>x</a:t>
                      </a:r>
                      <a:endParaRPr lang="zh-CN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="" xmlns:a16="http://schemas.microsoft.com/office/drawing/2014/main" val="183451109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x</a:t>
                      </a:r>
                      <a:r>
                        <a:rPr lang="en-US" altLang="zh-CN" sz="1800" baseline="0" dirty="0" smtClean="0"/>
                        <a:t> in s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如果</a:t>
                      </a:r>
                      <a:r>
                        <a:rPr lang="en-US" altLang="zh-CN" sz="1800" dirty="0" smtClean="0"/>
                        <a:t>x</a:t>
                      </a:r>
                      <a:r>
                        <a:rPr lang="zh-CN" altLang="en-US" sz="1800" dirty="0" smtClean="0"/>
                        <a:t>是</a:t>
                      </a:r>
                      <a:r>
                        <a:rPr lang="en-US" altLang="zh-CN" sz="1800" dirty="0" smtClean="0"/>
                        <a:t>s</a:t>
                      </a:r>
                      <a:r>
                        <a:rPr lang="zh-CN" altLang="en-US" sz="1800" dirty="0" smtClean="0"/>
                        <a:t>的子串，返回</a:t>
                      </a:r>
                      <a:r>
                        <a:rPr lang="en-US" altLang="zh-CN" sz="1800" dirty="0" smtClean="0"/>
                        <a:t>True</a:t>
                      </a:r>
                      <a:r>
                        <a:rPr lang="zh-CN" altLang="en-US" sz="1800" dirty="0" smtClean="0"/>
                        <a:t>，否则返回</a:t>
                      </a:r>
                      <a:r>
                        <a:rPr lang="en-US" altLang="zh-CN" sz="1800" dirty="0" smtClean="0"/>
                        <a:t>False</a:t>
                      </a:r>
                      <a:endParaRPr lang="zh-CN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="" xmlns:a16="http://schemas.microsoft.com/office/drawing/2014/main" val="401284459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str</a:t>
                      </a:r>
                      <a:r>
                        <a:rPr lang="en-US" altLang="zh-CN" sz="1800" dirty="0" smtClean="0"/>
                        <a:t>[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en-US" altLang="zh-CN" sz="1800" dirty="0" smtClean="0"/>
                        <a:t>]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索引，返回第</a:t>
                      </a:r>
                      <a:r>
                        <a:rPr lang="en-US" altLang="zh-CN" sz="1800" dirty="0" err="1" smtClean="0"/>
                        <a:t>i</a:t>
                      </a:r>
                      <a:r>
                        <a:rPr lang="zh-CN" altLang="en-US" sz="1800" dirty="0" smtClean="0"/>
                        <a:t>个字符</a:t>
                      </a:r>
                      <a:endParaRPr lang="zh-CN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="" xmlns:a16="http://schemas.microsoft.com/office/drawing/2014/main" val="62595145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str</a:t>
                      </a:r>
                      <a:r>
                        <a:rPr lang="en-US" altLang="zh-CN" sz="1800" dirty="0" smtClean="0"/>
                        <a:t>[N:M]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切片，返回索引第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到第</a:t>
                      </a:r>
                      <a:r>
                        <a:rPr lang="en-US" altLang="zh-CN" sz="1800" dirty="0" smtClean="0"/>
                        <a:t>M</a:t>
                      </a:r>
                      <a:r>
                        <a:rPr lang="zh-CN" altLang="en-US" sz="1800" dirty="0" smtClean="0"/>
                        <a:t>的子串，其中不包含</a:t>
                      </a:r>
                      <a:r>
                        <a:rPr lang="en-US" altLang="zh-CN" sz="1800" dirty="0" smtClean="0"/>
                        <a:t>M</a:t>
                      </a:r>
                      <a:endParaRPr lang="zh-CN" alt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="" xmlns:a16="http://schemas.microsoft.com/office/drawing/2014/main" val="77976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4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游戏：模拟程序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893" y="2536500"/>
            <a:ext cx="1346791" cy="11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517798" y="1947075"/>
            <a:ext cx="1525771" cy="499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2004" y="2129978"/>
            <a:ext cx="332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 = 3a – 2</a:t>
            </a:r>
          </a:p>
        </p:txBody>
      </p:sp>
      <p:sp>
        <p:nvSpPr>
          <p:cNvPr id="10" name="右箭头 9"/>
          <p:cNvSpPr/>
          <p:nvPr/>
        </p:nvSpPr>
        <p:spPr>
          <a:xfrm>
            <a:off x="3232298" y="2721935"/>
            <a:ext cx="616688" cy="38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3" y="2343236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8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字符串操作示例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331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205039"/>
            <a:ext cx="72771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8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内置的字符串处理函数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011849"/>
              </p:ext>
            </p:extLst>
          </p:nvPr>
        </p:nvGraphicFramePr>
        <p:xfrm>
          <a:off x="2135188" y="2492375"/>
          <a:ext cx="8229600" cy="185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="" xmlns:a16="http://schemas.microsoft.com/office/drawing/2014/main" val="3973866648"/>
                    </a:ext>
                  </a:extLst>
                </a:gridCol>
                <a:gridCol w="6069360">
                  <a:extLst>
                    <a:ext uri="{9D8B030D-6E8A-4147-A177-3AD203B41FA5}">
                      <a16:colId xmlns="" xmlns:a16="http://schemas.microsoft.com/office/drawing/2014/main" val="2231464663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操作符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描述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="" xmlns:a16="http://schemas.microsoft.com/office/drawing/2014/main" val="61391512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len</a:t>
                      </a:r>
                      <a:r>
                        <a:rPr lang="en-US" altLang="zh-CN" sz="1800" dirty="0" smtClean="0"/>
                        <a:t>(x)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返回字符串</a:t>
                      </a:r>
                      <a:r>
                        <a:rPr lang="en-US" altLang="zh-CN" sz="1800" dirty="0" smtClean="0"/>
                        <a:t>x</a:t>
                      </a:r>
                      <a:r>
                        <a:rPr lang="zh-CN" altLang="en-US" sz="1800" dirty="0" smtClean="0"/>
                        <a:t>的长度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="" xmlns:a16="http://schemas.microsoft.com/office/drawing/2014/main" val="14474595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str</a:t>
                      </a:r>
                      <a:r>
                        <a:rPr lang="en-US" altLang="zh-CN" sz="1800" dirty="0" smtClean="0"/>
                        <a:t>(x)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返回任意类型</a:t>
                      </a:r>
                      <a:r>
                        <a:rPr lang="en-US" altLang="zh-CN" sz="1800" dirty="0" smtClean="0"/>
                        <a:t>x</a:t>
                      </a:r>
                      <a:r>
                        <a:rPr lang="zh-CN" altLang="en-US" sz="1800" dirty="0" smtClean="0"/>
                        <a:t>所对应的字符串形式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="" xmlns:a16="http://schemas.microsoft.com/office/drawing/2014/main" val="183451109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chr</a:t>
                      </a:r>
                      <a:r>
                        <a:rPr lang="en-US" altLang="zh-CN" sz="1800" dirty="0" smtClean="0"/>
                        <a:t>(x)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</a:t>
                      </a:r>
                      <a:r>
                        <a:rPr lang="en-US" altLang="zh-CN" sz="1800" dirty="0" smtClean="0"/>
                        <a:t>Unicode</a:t>
                      </a:r>
                      <a:r>
                        <a:rPr lang="zh-CN" altLang="en-US" sz="1800" dirty="0" smtClean="0"/>
                        <a:t>编码</a:t>
                      </a:r>
                      <a:r>
                        <a:rPr lang="en-US" altLang="zh-CN" sz="1800" dirty="0" smtClean="0"/>
                        <a:t>x</a:t>
                      </a:r>
                      <a:r>
                        <a:rPr lang="zh-CN" altLang="en-US" sz="1800" dirty="0" smtClean="0"/>
                        <a:t>对应的单字符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="" xmlns:a16="http://schemas.microsoft.com/office/drawing/2014/main" val="401284459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ord</a:t>
                      </a:r>
                      <a:r>
                        <a:rPr lang="en-US" altLang="zh-CN" sz="1800" dirty="0" smtClean="0"/>
                        <a:t>(x)</a:t>
                      </a:r>
                      <a:endParaRPr lang="zh-CN" altLang="en-US" sz="1800" dirty="0"/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返回单字符表示的</a:t>
                      </a:r>
                      <a:r>
                        <a:rPr lang="en-US" altLang="zh-CN" sz="1800" dirty="0" smtClean="0"/>
                        <a:t>Unicode</a:t>
                      </a:r>
                      <a:endParaRPr lang="zh-CN" altLang="en-US" sz="1800" dirty="0"/>
                    </a:p>
                  </a:txBody>
                  <a:tcPr marT="45742" marB="45742"/>
                </a:tc>
                <a:extLst>
                  <a:ext uri="{0D108BD9-81ED-4DB2-BD59-A6C34878D82A}">
                    <a16:rowId xmlns="" xmlns:a16="http://schemas.microsoft.com/office/drawing/2014/main" val="62595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1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ASCII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0" y="1600201"/>
            <a:ext cx="5511800" cy="4525963"/>
          </a:xfrm>
        </p:spPr>
      </p:pic>
      <p:sp>
        <p:nvSpPr>
          <p:cNvPr id="5" name="矩形 4"/>
          <p:cNvSpPr/>
          <p:nvPr/>
        </p:nvSpPr>
        <p:spPr>
          <a:xfrm>
            <a:off x="8740775" y="4797425"/>
            <a:ext cx="1727200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67526" y="4778375"/>
            <a:ext cx="1368425" cy="433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40326" y="4773613"/>
            <a:ext cx="1368425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48388" y="2968625"/>
            <a:ext cx="360362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5368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0002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0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ASCII</a:t>
            </a:r>
            <a:r>
              <a:rPr lang="zh-CN" altLang="en-US" dirty="0" smtClean="0"/>
              <a:t>编码到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ASCII</a:t>
            </a:r>
            <a:r>
              <a:rPr lang="zh-CN" altLang="en-US" dirty="0" smtClean="0"/>
              <a:t>编码只针对英文设计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Unicode</a:t>
            </a:r>
            <a:r>
              <a:rPr lang="zh-CN" altLang="en-US" dirty="0" smtClean="0"/>
              <a:t>编码支持几乎所有书写语言的字符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24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凯撒密码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凯撒密码是古罗马凯撒大帝用来对军事情况进行加密的算法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其基本思想是：通过把字母</a:t>
            </a:r>
            <a:r>
              <a:rPr lang="zh-CN" altLang="en-US" dirty="0" smtClean="0"/>
              <a:t>移动</a:t>
            </a:r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zh-CN" altLang="en-US" dirty="0" smtClean="0"/>
              <a:t>来</a:t>
            </a:r>
            <a:r>
              <a:rPr lang="zh-CN" altLang="en-US" dirty="0"/>
              <a:t>实现加密和</a:t>
            </a:r>
            <a:r>
              <a:rPr lang="zh-CN" altLang="en-US" dirty="0" smtClean="0"/>
              <a:t>解密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48525" y="4786314"/>
            <a:ext cx="2673350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pic>
      <p:sp>
        <p:nvSpPr>
          <p:cNvPr id="17413" name="矩形 2"/>
          <p:cNvSpPr>
            <a:spLocks noChangeArrowheads="1"/>
          </p:cNvSpPr>
          <p:nvPr/>
        </p:nvSpPr>
        <p:spPr bwMode="auto">
          <a:xfrm>
            <a:off x="1847851" y="3870325"/>
            <a:ext cx="75152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原文：</a:t>
            </a:r>
            <a:r>
              <a:rPr lang="en-US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A B C D E F G H I J K L M N O P Q R S T U V W X Y Z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密文：</a:t>
            </a:r>
            <a:r>
              <a:rPr lang="en-US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D E F G H I J K L M N O P Q R S T U V W X Y Z A B C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原文字符</a:t>
            </a:r>
            <a:r>
              <a:rPr lang="en-US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P</a:t>
            </a:r>
            <a:r>
              <a:rPr lang="zh-CN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，其密文字符</a:t>
            </a:r>
            <a:r>
              <a:rPr lang="en-US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lang="zh-CN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满足如下条件：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宋体" panose="02010600030101010101" pitchFamily="2" charset="-122"/>
                <a:cs typeface="Courier New" panose="02070309020205020404" pitchFamily="49" charset="0"/>
              </a:rPr>
              <a:t>C = ( P + 3 ) mod 26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Calibri" panose="020F0502020204030204" pitchFamily="34" charset="0"/>
                <a:cs typeface="Courier New" panose="02070309020205020404" pitchFamily="49" charset="0"/>
              </a:rPr>
              <a:t>解密方法反之，满足：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宋体" panose="02010600030101010101" pitchFamily="2" charset="-122"/>
                <a:cs typeface="Courier New" panose="02070309020205020404" pitchFamily="49" charset="0"/>
              </a:rPr>
              <a:t>P = ( C – 3 ) mod 26</a:t>
            </a:r>
            <a:endParaRPr lang="zh-CN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例子：将</a:t>
            </a:r>
            <a:r>
              <a:rPr lang="zh-CN" altLang="en-US" dirty="0"/>
              <a:t>单个</a:t>
            </a:r>
            <a:r>
              <a:rPr lang="zh-CN" altLang="en-US" dirty="0" smtClean="0"/>
              <a:t>小写字母加密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75860" y="2738182"/>
            <a:ext cx="7536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character = input("请输入明文：")</a:t>
            </a:r>
          </a:p>
          <a:p>
            <a:r>
              <a:rPr lang="zh-CN" altLang="en-US" dirty="0"/>
              <a:t>password = chr(ord("a") + (ord(character) - ord("a") + 3) % 26)</a:t>
            </a:r>
          </a:p>
          <a:p>
            <a:r>
              <a:rPr lang="zh-CN" altLang="en-US" dirty="0"/>
              <a:t>print("密码为：")</a:t>
            </a:r>
          </a:p>
          <a:p>
            <a:r>
              <a:rPr lang="zh-CN" altLang="en-US" dirty="0"/>
              <a:t>print(password)</a:t>
            </a:r>
          </a:p>
        </p:txBody>
      </p:sp>
    </p:spTree>
    <p:extLst>
      <p:ext uri="{BB962C8B-B14F-4D97-AF65-F5344CB8AC3E}">
        <p14:creationId xmlns:p14="http://schemas.microsoft.com/office/powerpoint/2010/main" val="16677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内置的字符串处理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466975" y="2276476"/>
          <a:ext cx="7258050" cy="2925792"/>
        </p:xfrm>
        <a:graphic>
          <a:graphicData uri="http://schemas.openxmlformats.org/drawingml/2006/table">
            <a:tbl>
              <a:tblPr/>
              <a:tblGrid>
                <a:gridCol w="3349625">
                  <a:extLst>
                    <a:ext uri="{9D8B030D-6E8A-4147-A177-3AD203B41FA5}">
                      <a16:colId xmlns="" xmlns:a16="http://schemas.microsoft.com/office/drawing/2014/main" val="3792677340"/>
                    </a:ext>
                  </a:extLst>
                </a:gridCol>
                <a:gridCol w="3908425">
                  <a:extLst>
                    <a:ext uri="{9D8B030D-6E8A-4147-A177-3AD203B41FA5}">
                      <a16:colId xmlns="" xmlns:a16="http://schemas.microsoft.com/office/drawing/2014/main" val="3858905759"/>
                    </a:ext>
                  </a:extLst>
                </a:gridCol>
              </a:tblGrid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310988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&lt;string&gt;.upper()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字符串中字母大写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6116255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&lt;string&gt;.lower()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字符串中字母小写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5799437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strip()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去两边空格及去指定字符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7563343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split(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seq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按指定字符分割字符串为数组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3964742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join(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iterable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连接两个字符串序列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5991298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find(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搜索指定字符串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188070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&lt;string&gt;.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replace(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old, new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字符串替换</a:t>
                      </a:r>
                    </a:p>
                  </a:txBody>
                  <a:tcPr marL="91444" marR="91444" marT="45702" marB="4570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8695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3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039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2711450" y="765176"/>
            <a:ext cx="53149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内置的字符串处理方法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24114" y="1500189"/>
          <a:ext cx="7488237" cy="4783131"/>
        </p:xfrm>
        <a:graphic>
          <a:graphicData uri="http://schemas.openxmlformats.org/drawingml/2006/table">
            <a:tbl>
              <a:tblPr/>
              <a:tblGrid>
                <a:gridCol w="2649367">
                  <a:extLst>
                    <a:ext uri="{9D8B030D-6E8A-4147-A177-3AD203B41FA5}">
                      <a16:colId xmlns="" xmlns:a16="http://schemas.microsoft.com/office/drawing/2014/main" val="3374795428"/>
                    </a:ext>
                  </a:extLst>
                </a:gridCol>
                <a:gridCol w="4838870">
                  <a:extLst>
                    <a:ext uri="{9D8B030D-6E8A-4147-A177-3AD203B41FA5}">
                      <a16:colId xmlns="" xmlns:a16="http://schemas.microsoft.com/office/drawing/2014/main" val="1158789701"/>
                    </a:ext>
                  </a:extLst>
                </a:gridCol>
              </a:tblGrid>
              <a:tr h="258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2130749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str.lower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的副本，全部字符小写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2737073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str.upper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的副本，全部字符大写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2024993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str.islower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所有字符都是小写时，返回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183423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 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isnumeric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所有字符都是字符时，返回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5139573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str.isspace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 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所有字符都是空格，返回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1628719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str.endswith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(suffix[,start[,end]])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[start: end] 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suffix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结尾返回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306230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str.startswith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(prefix[, start[, end]]) 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[start: end] 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suffix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开始返回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6803385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str.split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sep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=None,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maxsplit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=-1)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返回一个列表，由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sep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被分割的部分构成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5968363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str.count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(sub[,start[,end]])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[start: end]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子串出现的次数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7064111"/>
                  </a:ext>
                </a:extLst>
              </a:tr>
              <a:tr h="517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str.replace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(old, new[, count])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的副本，所有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old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子串被替换为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，如果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给出，则前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old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出现被替换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8403689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str.center(width[, fillchar])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字符串居中函数，详见函数定义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2625638"/>
                  </a:ext>
                </a:extLst>
              </a:tr>
              <a:tr h="47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str.strip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([chars]) 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的副本，在其左侧和右侧去掉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chars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中列出的字符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4011772"/>
                  </a:ext>
                </a:extLst>
              </a:tr>
              <a:tr h="27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str.format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返回字符串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的一种排版格式，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3.6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节将详细介绍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6492791"/>
                  </a:ext>
                </a:extLst>
              </a:tr>
              <a:tr h="517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str.join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iterable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返回一个新字符串，由组合数据类型（见第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章）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iterable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变量的每个元素组成，元素间用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zh-CN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分割</a:t>
                      </a:r>
                      <a:endParaRPr kumimoji="0" lang="zh-CN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699" marR="6669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085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3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print()</a:t>
            </a:r>
            <a:r>
              <a:rPr lang="zh-CN" altLang="en-US" dirty="0" smtClean="0"/>
              <a:t>函数高阶用法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format()</a:t>
            </a:r>
            <a:r>
              <a:rPr lang="zh-CN" altLang="en-US" dirty="0" smtClean="0"/>
              <a:t>方法的基本使用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format()</a:t>
            </a:r>
            <a:r>
              <a:rPr lang="zh-CN" altLang="en-US" dirty="0" smtClean="0"/>
              <a:t>方法的格式控制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9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为什么会有字符串的格式化问题？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当需要同时输出字符串和变量，就需要字符串的格式化</a:t>
            </a:r>
            <a:endParaRPr lang="zh-CN" altLang="en-US" dirty="0"/>
          </a:p>
        </p:txBody>
      </p:sp>
      <p:sp>
        <p:nvSpPr>
          <p:cNvPr id="23556" name="矩形 2"/>
          <p:cNvSpPr>
            <a:spLocks noChangeArrowheads="1"/>
          </p:cNvSpPr>
          <p:nvPr/>
        </p:nvSpPr>
        <p:spPr bwMode="auto">
          <a:xfrm>
            <a:off x="2409568" y="3810729"/>
            <a:ext cx="75152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日志：</a:t>
            </a:r>
            <a:endParaRPr lang="en-US" altLang="zh-CN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zh-CN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2016-12-31</a:t>
            </a: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”：计算机</a:t>
            </a:r>
            <a:r>
              <a:rPr lang="en-US" altLang="zh-CN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cs typeface="Courier New" panose="02070309020205020404" pitchFamily="49" charset="0"/>
              </a:rPr>
              <a:t>CPU</a:t>
            </a: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占用率为</a:t>
            </a:r>
            <a:r>
              <a:rPr lang="en-US" altLang="zh-CN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10</a:t>
            </a:r>
            <a:r>
              <a:rPr lang="en-US" altLang="zh-CN" sz="2400" dirty="0">
                <a:latin typeface="Calibri" panose="020F0502020204030204" pitchFamily="34" charset="0"/>
                <a:cs typeface="Courier New" panose="02070309020205020404" pitchFamily="49" charset="0"/>
              </a:rPr>
              <a:t>%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zh-CN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2016-12-30</a:t>
            </a: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”：计算机</a:t>
            </a:r>
            <a:r>
              <a:rPr lang="en-US" altLang="zh-CN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cs typeface="Courier New" panose="02070309020205020404" pitchFamily="49" charset="0"/>
              </a:rPr>
              <a:t>CPU</a:t>
            </a: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占用率为</a:t>
            </a:r>
            <a:r>
              <a:rPr lang="en-US" altLang="zh-CN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5</a:t>
            </a:r>
            <a:r>
              <a:rPr lang="en-US" altLang="zh-CN" sz="2400" dirty="0">
                <a:latin typeface="Calibri" panose="020F0502020204030204" pitchFamily="34" charset="0"/>
                <a:cs typeface="Courier New" panose="02070309020205020404" pitchFamily="49" charset="0"/>
              </a:rPr>
              <a:t>%</a:t>
            </a:r>
            <a:endParaRPr lang="zh-CN" altLang="zh-CN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zh-CN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2016-12-29</a:t>
            </a:r>
            <a:r>
              <a:rPr lang="en-US" altLang="zh-CN" sz="2400" dirty="0">
                <a:latin typeface="Calibri" panose="020F0502020204030204" pitchFamily="34" charset="0"/>
                <a:cs typeface="Courier New" panose="02070309020205020404" pitchFamily="49" charset="0"/>
              </a:rPr>
              <a:t>”   </a:t>
            </a: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：计算机</a:t>
            </a:r>
            <a:r>
              <a:rPr lang="en-US" altLang="zh-CN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OFFICE</a:t>
            </a: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cs typeface="Courier New" panose="02070309020205020404" pitchFamily="49" charset="0"/>
              </a:rPr>
              <a:t>CPU</a:t>
            </a:r>
            <a:r>
              <a:rPr lang="zh-CN" alt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占用率为</a:t>
            </a:r>
            <a:r>
              <a:rPr lang="en-US" altLang="zh-CN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30</a:t>
            </a:r>
            <a:r>
              <a:rPr lang="en-US" altLang="zh-CN" sz="2400" dirty="0">
                <a:latin typeface="Calibri" panose="020F0502020204030204" pitchFamily="34" charset="0"/>
                <a:cs typeface="Courier New" panose="02070309020205020404" pitchFamily="49" charset="0"/>
              </a:rPr>
              <a:t>%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zh-C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1730" y="22524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输出方式一：输出变量</a:t>
            </a:r>
            <a:endParaRPr lang="en-US" altLang="zh-CN" dirty="0"/>
          </a:p>
          <a:p>
            <a:pPr lvl="1"/>
            <a:r>
              <a:rPr lang="en-US" altLang="zh-CN" dirty="0"/>
              <a:t>print(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en-US" b="1" dirty="0">
                <a:solidFill>
                  <a:srgbClr val="FF0000"/>
                </a:solidFill>
              </a:rPr>
              <a:t>变量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输出方式二：输出字符串</a:t>
            </a:r>
            <a:endParaRPr lang="en-US" altLang="zh-CN" dirty="0"/>
          </a:p>
          <a:p>
            <a:pPr lvl="1"/>
            <a:r>
              <a:rPr lang="en-US" altLang="zh-CN" dirty="0"/>
              <a:t>print(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en-US" b="1" dirty="0">
                <a:solidFill>
                  <a:srgbClr val="FF0000"/>
                </a:solidFill>
              </a:rPr>
              <a:t>字符串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3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游戏：模拟程序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893" y="2536500"/>
            <a:ext cx="1346791" cy="11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517798" y="1947075"/>
            <a:ext cx="1525771" cy="499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2004" y="2129978"/>
            <a:ext cx="332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 = 2b + 3</a:t>
            </a:r>
          </a:p>
        </p:txBody>
      </p:sp>
      <p:sp>
        <p:nvSpPr>
          <p:cNvPr id="10" name="右箭头 9"/>
          <p:cNvSpPr/>
          <p:nvPr/>
        </p:nvSpPr>
        <p:spPr>
          <a:xfrm>
            <a:off x="3232298" y="2721935"/>
            <a:ext cx="616688" cy="38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3" y="2343236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13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format()</a:t>
            </a:r>
            <a:r>
              <a:rPr lang="zh-CN" altLang="en-US" dirty="0"/>
              <a:t>方法的基本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zh-CN" dirty="0"/>
              <a:t>字符串</a:t>
            </a:r>
            <a:r>
              <a:rPr lang="en-US" altLang="zh-CN" dirty="0"/>
              <a:t>format()</a:t>
            </a:r>
            <a:r>
              <a:rPr lang="zh-CN" altLang="zh-CN" dirty="0"/>
              <a:t>方法的基本使用格式是：</a:t>
            </a:r>
            <a:endParaRPr lang="zh-CN" altLang="en-US" dirty="0"/>
          </a:p>
          <a:p>
            <a:pPr>
              <a:spcBef>
                <a:spcPct val="0"/>
              </a:spcBef>
              <a:buFontTx/>
              <a:buNone/>
            </a:pPr>
            <a:endParaRPr lang="zh-CN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/>
              <a:t>&lt;</a:t>
            </a:r>
            <a:r>
              <a:rPr lang="zh-CN" altLang="zh-CN" dirty="0"/>
              <a:t>模板字符串</a:t>
            </a:r>
            <a:r>
              <a:rPr lang="en-US" altLang="zh-CN" dirty="0"/>
              <a:t>&gt;.format(&lt;</a:t>
            </a:r>
            <a:r>
              <a:rPr lang="zh-CN" altLang="zh-CN" dirty="0"/>
              <a:t>逗号分隔的参数</a:t>
            </a:r>
            <a:r>
              <a:rPr lang="en-US" altLang="zh-CN" dirty="0"/>
              <a:t>&gt;)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49852"/>
            <a:ext cx="73644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875881" y="5618957"/>
            <a:ext cx="403225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槽的默认顺序从</a:t>
            </a:r>
            <a:r>
              <a:rPr lang="en-US" altLang="zh-CN" b="1" dirty="0">
                <a:solidFill>
                  <a:schemeClr val="tx1"/>
                </a:solidFill>
              </a:rPr>
              <a:t>0</a:t>
            </a:r>
            <a:r>
              <a:rPr lang="zh-CN" altLang="en-US" b="1" dirty="0">
                <a:solidFill>
                  <a:schemeClr val="tx1"/>
                </a:solidFill>
              </a:rPr>
              <a:t>开始计数</a:t>
            </a:r>
          </a:p>
        </p:txBody>
      </p:sp>
    </p:spTree>
    <p:extLst>
      <p:ext uri="{BB962C8B-B14F-4D97-AF65-F5344CB8AC3E}">
        <p14:creationId xmlns:p14="http://schemas.microsoft.com/office/powerpoint/2010/main" val="23244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更改槽的</a:t>
            </a:r>
            <a:r>
              <a:rPr lang="zh-CN" altLang="en-US" dirty="0" smtClean="0"/>
              <a:t>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2924175"/>
            <a:ext cx="73437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4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format()</a:t>
            </a:r>
            <a:r>
              <a:rPr lang="zh-CN" altLang="en-US" dirty="0"/>
              <a:t>方法的格式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format()</a:t>
            </a:r>
            <a:r>
              <a:rPr lang="zh-CN" altLang="en-US" dirty="0"/>
              <a:t>方法中模板字符串的槽除了包括参数序号，还可以包括格式控制信息。此时，槽的内部样式如下：</a:t>
            </a:r>
          </a:p>
          <a:p>
            <a:pPr lvl="1"/>
            <a:r>
              <a:rPr lang="en-US" altLang="zh-CN" dirty="0"/>
              <a:t>{&lt;</a:t>
            </a:r>
            <a:r>
              <a:rPr lang="zh-CN" altLang="en-US" dirty="0"/>
              <a:t>参数序号</a:t>
            </a:r>
            <a:r>
              <a:rPr lang="en-US" altLang="zh-CN" dirty="0"/>
              <a:t>&gt;: &lt;</a:t>
            </a:r>
            <a:r>
              <a:rPr lang="zh-CN" altLang="en-US" dirty="0"/>
              <a:t>格式控制标记</a:t>
            </a:r>
            <a:r>
              <a:rPr lang="en-US" altLang="zh-CN" dirty="0"/>
              <a:t>&gt;}  </a:t>
            </a:r>
          </a:p>
          <a:p>
            <a:r>
              <a:rPr lang="zh-CN" altLang="en-US" dirty="0"/>
              <a:t>其中，格式控制标记用来控制参数显示时的格式 。格式控制标记包括：</a:t>
            </a:r>
            <a:r>
              <a:rPr lang="en-US" altLang="zh-CN" dirty="0"/>
              <a:t>&lt;</a:t>
            </a:r>
            <a:r>
              <a:rPr lang="zh-CN" altLang="en-US" dirty="0"/>
              <a:t>填充</a:t>
            </a:r>
            <a:r>
              <a:rPr lang="en-US" altLang="zh-CN" dirty="0"/>
              <a:t>&gt;&lt;</a:t>
            </a:r>
            <a:r>
              <a:rPr lang="zh-CN" altLang="en-US" dirty="0"/>
              <a:t>对齐</a:t>
            </a:r>
            <a:r>
              <a:rPr lang="en-US" altLang="zh-CN" dirty="0"/>
              <a:t>&gt;&lt;</a:t>
            </a:r>
            <a:r>
              <a:rPr lang="zh-CN" altLang="en-US" dirty="0"/>
              <a:t>宽度</a:t>
            </a:r>
            <a:r>
              <a:rPr lang="en-US" altLang="zh-CN" dirty="0"/>
              <a:t>&gt;,&lt;.</a:t>
            </a:r>
            <a:r>
              <a:rPr lang="zh-CN" altLang="en-US" dirty="0"/>
              <a:t>精度</a:t>
            </a:r>
            <a:r>
              <a:rPr lang="en-US" altLang="zh-CN" dirty="0"/>
              <a:t>&gt;&lt;</a:t>
            </a:r>
            <a:r>
              <a:rPr lang="zh-CN" altLang="en-US" dirty="0"/>
              <a:t>类型</a:t>
            </a:r>
            <a:r>
              <a:rPr lang="en-US" altLang="zh-CN" dirty="0"/>
              <a:t>&gt;6</a:t>
            </a:r>
            <a:r>
              <a:rPr lang="zh-CN" altLang="en-US" dirty="0"/>
              <a:t>个字段，这些字段都是可选的，可以组合使用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250569"/>
            <a:ext cx="763905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6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&lt;</a:t>
            </a:r>
            <a:r>
              <a:rPr lang="zh-CN" altLang="en-US" sz="2800" dirty="0"/>
              <a:t>填充</a:t>
            </a:r>
            <a:r>
              <a:rPr lang="en-US" altLang="zh-CN" sz="2800" dirty="0"/>
              <a:t>&gt;&lt;</a:t>
            </a:r>
            <a:r>
              <a:rPr lang="zh-CN" altLang="en-US" sz="2800" dirty="0"/>
              <a:t>对齐</a:t>
            </a:r>
            <a:r>
              <a:rPr lang="en-US" altLang="zh-CN" sz="2800" dirty="0"/>
              <a:t>&gt;&lt;</a:t>
            </a:r>
            <a:r>
              <a:rPr lang="zh-CN" altLang="en-US" sz="2800" dirty="0"/>
              <a:t>宽度</a:t>
            </a:r>
            <a:r>
              <a:rPr lang="en-US" altLang="zh-CN" sz="2800" dirty="0"/>
              <a:t>&gt; </a:t>
            </a:r>
          </a:p>
          <a:p>
            <a:pPr lvl="1">
              <a:defRPr/>
            </a:pPr>
            <a:r>
              <a:rPr lang="en-US" altLang="zh-CN" sz="2400" dirty="0"/>
              <a:t>#</a:t>
            </a:r>
            <a:r>
              <a:rPr lang="zh-CN" altLang="en-US" sz="2400" dirty="0"/>
              <a:t>宽度为</a:t>
            </a:r>
            <a:r>
              <a:rPr lang="en-US" altLang="zh-CN" sz="2400" dirty="0"/>
              <a:t>30</a:t>
            </a:r>
            <a:r>
              <a:rPr lang="zh-CN" altLang="en-US" sz="2400" dirty="0"/>
              <a:t>，居中对齐，且使用</a:t>
            </a:r>
            <a:r>
              <a:rPr lang="en-US" altLang="zh-CN" sz="2400" dirty="0"/>
              <a:t>'-'</a:t>
            </a:r>
            <a:r>
              <a:rPr lang="zh-CN" altLang="en-US" sz="2400" dirty="0"/>
              <a:t>填充 </a:t>
            </a:r>
          </a:p>
          <a:p>
            <a:pPr lvl="2">
              <a:defRPr/>
            </a:pPr>
            <a:r>
              <a:rPr lang="en-US" altLang="zh-CN" dirty="0"/>
              <a:t>"{0:-^30}".format(s)</a:t>
            </a:r>
          </a:p>
          <a:p>
            <a:pPr>
              <a:defRPr/>
            </a:pPr>
            <a:r>
              <a:rPr lang="en-US" altLang="zh-CN" sz="2800" dirty="0"/>
              <a:t>&lt;.</a:t>
            </a:r>
            <a:r>
              <a:rPr lang="zh-CN" altLang="en-US" sz="2800" dirty="0"/>
              <a:t>精度</a:t>
            </a:r>
            <a:r>
              <a:rPr lang="en-US" altLang="zh-CN" sz="2800" dirty="0"/>
              <a:t>&gt;&lt;</a:t>
            </a:r>
            <a:r>
              <a:rPr lang="zh-CN" altLang="en-US" sz="2800" dirty="0"/>
              <a:t>类型</a:t>
            </a:r>
            <a:r>
              <a:rPr lang="en-US" altLang="zh-CN" sz="2800" dirty="0"/>
              <a:t>&gt; </a:t>
            </a:r>
          </a:p>
          <a:p>
            <a:pPr lvl="1">
              <a:defRPr/>
            </a:pPr>
            <a:r>
              <a:rPr lang="en-US" altLang="zh-CN" sz="2400" dirty="0"/>
              <a:t>#</a:t>
            </a:r>
            <a:r>
              <a:rPr lang="zh-CN" altLang="en-US" sz="2400" dirty="0"/>
              <a:t>保留两位小数 </a:t>
            </a:r>
          </a:p>
          <a:p>
            <a:pPr lvl="2">
              <a:defRPr/>
            </a:pPr>
            <a:r>
              <a:rPr lang="en-US" altLang="zh-CN" dirty="0"/>
              <a:t>"{:.2f}".format(s)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数字输出</a:t>
            </a:r>
            <a:endParaRPr lang="en-US" altLang="zh-CN" dirty="0" smtClean="0"/>
          </a:p>
          <a:p>
            <a:r>
              <a:rPr lang="en-US" altLang="zh-CN" dirty="0" smtClean="0"/>
              <a:t>BMI</a:t>
            </a:r>
            <a:r>
              <a:rPr lang="zh-CN" altLang="en-US" dirty="0" smtClean="0"/>
              <a:t>值计算</a:t>
            </a:r>
            <a:endParaRPr lang="en-US" altLang="zh-CN" dirty="0" smtClean="0"/>
          </a:p>
          <a:p>
            <a:r>
              <a:rPr lang="zh-CN" altLang="en-US" dirty="0" smtClean="0"/>
              <a:t>统计长度</a:t>
            </a:r>
            <a:endParaRPr lang="en-US" altLang="zh-CN" dirty="0" smtClean="0"/>
          </a:p>
          <a:p>
            <a:r>
              <a:rPr lang="zh-CN" altLang="en-US" dirty="0" smtClean="0"/>
              <a:t>数字加密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数字输出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</a:t>
            </a:r>
            <a:r>
              <a:rPr lang="zh-CN" altLang="en-US" dirty="0" smtClean="0"/>
              <a:t>实现，从</a:t>
            </a:r>
            <a:r>
              <a:rPr lang="zh-CN" altLang="en-US" dirty="0"/>
              <a:t>键盘输入一个</a:t>
            </a:r>
            <a:r>
              <a:rPr lang="en-US" altLang="zh-CN" dirty="0"/>
              <a:t>5</a:t>
            </a:r>
            <a:r>
              <a:rPr lang="zh-CN" altLang="en-US" dirty="0"/>
              <a:t>位数字</a:t>
            </a:r>
            <a:r>
              <a:rPr lang="zh-CN" altLang="en-US" dirty="0" smtClean="0"/>
              <a:t>，分别输出它的个位数和千位数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0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BMI</a:t>
            </a:r>
            <a:r>
              <a:rPr lang="zh-CN" altLang="en-US" dirty="0"/>
              <a:t>值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</a:t>
            </a:r>
            <a:r>
              <a:rPr lang="zh-CN" altLang="en-US" dirty="0" smtClean="0"/>
              <a:t>实现，分别输入身高和体重，输出</a:t>
            </a:r>
            <a:r>
              <a:rPr lang="en-US" altLang="zh-CN" dirty="0" smtClean="0"/>
              <a:t>BMI</a:t>
            </a:r>
            <a:r>
              <a:rPr lang="zh-CN" altLang="en-US" dirty="0" smtClean="0"/>
              <a:t>值，并保留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位小数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79745" y="2951938"/>
            <a:ext cx="5126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微软雅黑" panose="020B0503020204020204" pitchFamily="34" charset="-122"/>
                <a:cs typeface="宋体" panose="02010600030101010101" pitchFamily="2" charset="-122"/>
              </a:rPr>
              <a:t>BMI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值 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= 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体重（公斤）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/ 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（ 身高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米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) * 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身高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米</a:t>
            </a:r>
            <a:r>
              <a:rPr lang="en-US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) </a:t>
            </a:r>
            <a:r>
              <a:rPr lang="zh-CN" altLang="zh-CN" kern="0" dirty="0">
                <a:ea typeface="微软雅黑" panose="020B0503020204020204" pitchFamily="34" charset="-122"/>
                <a:cs typeface="宋体" panose="02010600030101010101" pitchFamily="2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4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统计</a:t>
            </a:r>
            <a:r>
              <a:rPr lang="zh-CN" altLang="en-US" dirty="0" smtClean="0"/>
              <a:t>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编程实现统计</a:t>
            </a:r>
            <a:r>
              <a:rPr lang="zh-CN" altLang="en-US" dirty="0" smtClean="0"/>
              <a:t>任意数的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次幂的值和位数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次幂的值为</a:t>
            </a:r>
            <a:r>
              <a:rPr lang="en-US" altLang="zh-CN" dirty="0" smtClean="0"/>
              <a:t>1048576</a:t>
            </a:r>
            <a:r>
              <a:rPr lang="zh-CN" altLang="en-US" dirty="0" smtClean="0"/>
              <a:t>，位数为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2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某个公司采用公用电话传递数据，数据是四位的整数，在传递过程中是加密的，加密规则如下：每位数字都加上</a:t>
            </a:r>
            <a:r>
              <a:rPr lang="en-US" altLang="zh-CN" dirty="0"/>
              <a:t>5,</a:t>
            </a:r>
            <a:r>
              <a:rPr lang="zh-CN" altLang="en-US" dirty="0"/>
              <a:t>然后用和除以</a:t>
            </a:r>
            <a:r>
              <a:rPr lang="en-US" altLang="zh-CN" dirty="0"/>
              <a:t>10</a:t>
            </a:r>
            <a:r>
              <a:rPr lang="zh-CN" altLang="en-US" dirty="0"/>
              <a:t>的余数代替该数字，再将第一位和第三位交换，第二位和第四位交换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编程实现，输入一个四位数明文，输出密码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游戏：模拟程序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893" y="2536500"/>
            <a:ext cx="1346791" cy="11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517798" y="1947075"/>
            <a:ext cx="1525771" cy="499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2004" y="2129978"/>
            <a:ext cx="332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：说出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3232298" y="2721935"/>
            <a:ext cx="616688" cy="38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3" y="2343236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6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游戏：模拟程序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893" y="2536500"/>
            <a:ext cx="1346791" cy="11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517798" y="1947075"/>
            <a:ext cx="1525771" cy="499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2004" y="2129978"/>
            <a:ext cx="332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：说出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3232298" y="2721935"/>
            <a:ext cx="616688" cy="38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3" y="2343236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4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游戏：模拟程序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893" y="2536500"/>
            <a:ext cx="1346791" cy="114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形标注 7"/>
          <p:cNvSpPr/>
          <p:nvPr/>
        </p:nvSpPr>
        <p:spPr>
          <a:xfrm>
            <a:off x="1517798" y="1947075"/>
            <a:ext cx="1525771" cy="49973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任意数</a:t>
            </a:r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32004" y="2129978"/>
            <a:ext cx="3327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 = 2x + 1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b = 3a – 2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 = 2b + 3</a:t>
            </a:r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：说出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r>
              <a:rPr lang="zh-CN" altLang="en-US" sz="2400" dirty="0" smtClean="0"/>
              <a:t>指令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说出</a:t>
            </a:r>
            <a:r>
              <a:rPr lang="en-US" altLang="zh-CN" sz="2400" dirty="0"/>
              <a:t>a</a:t>
            </a:r>
            <a:r>
              <a:rPr lang="zh-CN" altLang="en-US" sz="2400" dirty="0"/>
              <a:t>的值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3232298" y="2721935"/>
            <a:ext cx="616688" cy="38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643" y="2343236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6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wfudan" id="{E1362BAB-E77F-4B1B-94E7-BC9791D56CCE}" vid="{D2FFA553-2E31-419E-9B16-5C1D011AFF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17622</TotalTime>
  <Words>2918</Words>
  <Application>Microsoft Office PowerPoint</Application>
  <PresentationFormat>宽屏</PresentationFormat>
  <Paragraphs>572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kwfudan</vt:lpstr>
      <vt:lpstr>第二章：Python程序的基本语法</vt:lpstr>
      <vt:lpstr>程序的原理</vt:lpstr>
      <vt:lpstr>小游戏：模拟程序</vt:lpstr>
      <vt:lpstr>小游戏：模拟程序</vt:lpstr>
      <vt:lpstr>小游戏：模拟程序</vt:lpstr>
      <vt:lpstr>小游戏：模拟程序</vt:lpstr>
      <vt:lpstr>小游戏：模拟程序</vt:lpstr>
      <vt:lpstr>小游戏：模拟程序</vt:lpstr>
      <vt:lpstr>小游戏：模拟程序</vt:lpstr>
      <vt:lpstr>输入数据</vt:lpstr>
      <vt:lpstr>内部参数输入</vt:lpstr>
      <vt:lpstr>随机数据输入</vt:lpstr>
      <vt:lpstr>控制台输入</vt:lpstr>
      <vt:lpstr>交互界面输入</vt:lpstr>
      <vt:lpstr>输出数据</vt:lpstr>
      <vt:lpstr>控制台输出</vt:lpstr>
      <vt:lpstr>图形输出</vt:lpstr>
      <vt:lpstr>处理数据</vt:lpstr>
      <vt:lpstr>圆面积计算</vt:lpstr>
      <vt:lpstr>Python的基本数据类型</vt:lpstr>
      <vt:lpstr>Python基本数据类型</vt:lpstr>
      <vt:lpstr>数字类型</vt:lpstr>
      <vt:lpstr>字符串类型的表示</vt:lpstr>
      <vt:lpstr>Python语法元素</vt:lpstr>
      <vt:lpstr>1.变量</vt:lpstr>
      <vt:lpstr>变量的命名</vt:lpstr>
      <vt:lpstr>保留字</vt:lpstr>
      <vt:lpstr>2. 赋值</vt:lpstr>
      <vt:lpstr>3.函数</vt:lpstr>
      <vt:lpstr>3.1 type()函数</vt:lpstr>
      <vt:lpstr>3.2 print()函数</vt:lpstr>
      <vt:lpstr>3.3 input()函数</vt:lpstr>
      <vt:lpstr>3.4 eval()函数</vt:lpstr>
      <vt:lpstr>eval()函数 + input()函数</vt:lpstr>
      <vt:lpstr>4. 运算符</vt:lpstr>
      <vt:lpstr>5. 语句</vt:lpstr>
      <vt:lpstr>操作数字类型</vt:lpstr>
      <vt:lpstr>内置的数值运算操作符</vt:lpstr>
      <vt:lpstr>内置的数值运算函数</vt:lpstr>
      <vt:lpstr>数字类型的转换</vt:lpstr>
      <vt:lpstr>数字类型的转换</vt:lpstr>
      <vt:lpstr>例子：天天向上的力量</vt:lpstr>
      <vt:lpstr>天天向上的力量</vt:lpstr>
      <vt:lpstr>操作字符串类型</vt:lpstr>
      <vt:lpstr>字符串的序号体系</vt:lpstr>
      <vt:lpstr>索引访问</vt:lpstr>
      <vt:lpstr>字符串区间访问</vt:lpstr>
      <vt:lpstr>转义字符</vt:lpstr>
      <vt:lpstr>基本的字符串操作符</vt:lpstr>
      <vt:lpstr>字符串操作示例</vt:lpstr>
      <vt:lpstr>内置的字符串处理函数</vt:lpstr>
      <vt:lpstr>ASCII编码</vt:lpstr>
      <vt:lpstr>ASCII编码到Unicode编码</vt:lpstr>
      <vt:lpstr>凯撒密码</vt:lpstr>
      <vt:lpstr>例子：将单个小写字母加密</vt:lpstr>
      <vt:lpstr>内置的字符串处理方法</vt:lpstr>
      <vt:lpstr>PowerPoint 演示文稿</vt:lpstr>
      <vt:lpstr>print()函数高阶用法</vt:lpstr>
      <vt:lpstr>为什么会有字符串的格式化问题？</vt:lpstr>
      <vt:lpstr> format()方法的基本使用</vt:lpstr>
      <vt:lpstr>更改槽的顺序</vt:lpstr>
      <vt:lpstr> format()方法的格式控制</vt:lpstr>
      <vt:lpstr>例子</vt:lpstr>
      <vt:lpstr>上机作业</vt:lpstr>
      <vt:lpstr>数字输出</vt:lpstr>
      <vt:lpstr>BMI值计算</vt:lpstr>
      <vt:lpstr>统计长度</vt:lpstr>
      <vt:lpstr>数字加密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中文知识图谱CN-DBpedia构建的关键技术</dc:title>
  <dc:creator>Bo Xu</dc:creator>
  <cp:lastModifiedBy>maobo</cp:lastModifiedBy>
  <cp:revision>1901</cp:revision>
  <cp:lastPrinted>2017-08-24T15:00:07Z</cp:lastPrinted>
  <dcterms:created xsi:type="dcterms:W3CDTF">2017-05-30T12:07:43Z</dcterms:created>
  <dcterms:modified xsi:type="dcterms:W3CDTF">2022-03-07T00:28:00Z</dcterms:modified>
</cp:coreProperties>
</file>