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3"/>
  </p:notesMasterIdLst>
  <p:handoutMasterIdLst>
    <p:handoutMasterId r:id="rId54"/>
  </p:handoutMasterIdLst>
  <p:sldIdLst>
    <p:sldId id="679" r:id="rId2"/>
    <p:sldId id="747" r:id="rId3"/>
    <p:sldId id="753" r:id="rId4"/>
    <p:sldId id="788" r:id="rId5"/>
    <p:sldId id="789" r:id="rId6"/>
    <p:sldId id="790" r:id="rId7"/>
    <p:sldId id="791" r:id="rId8"/>
    <p:sldId id="792" r:id="rId9"/>
    <p:sldId id="786" r:id="rId10"/>
    <p:sldId id="793" r:id="rId11"/>
    <p:sldId id="794" r:id="rId12"/>
    <p:sldId id="795" r:id="rId13"/>
    <p:sldId id="796" r:id="rId14"/>
    <p:sldId id="797" r:id="rId15"/>
    <p:sldId id="798" r:id="rId16"/>
    <p:sldId id="756" r:id="rId17"/>
    <p:sldId id="799" r:id="rId18"/>
    <p:sldId id="804" r:id="rId19"/>
    <p:sldId id="801" r:id="rId20"/>
    <p:sldId id="805" r:id="rId21"/>
    <p:sldId id="806" r:id="rId22"/>
    <p:sldId id="807" r:id="rId23"/>
    <p:sldId id="802" r:id="rId24"/>
    <p:sldId id="803" r:id="rId25"/>
    <p:sldId id="808" r:id="rId26"/>
    <p:sldId id="760" r:id="rId27"/>
    <p:sldId id="761" r:id="rId28"/>
    <p:sldId id="762" r:id="rId29"/>
    <p:sldId id="809" r:id="rId30"/>
    <p:sldId id="759" r:id="rId31"/>
    <p:sldId id="810" r:id="rId32"/>
    <p:sldId id="763" r:id="rId33"/>
    <p:sldId id="811" r:id="rId34"/>
    <p:sldId id="778" r:id="rId35"/>
    <p:sldId id="812" r:id="rId36"/>
    <p:sldId id="767" r:id="rId37"/>
    <p:sldId id="768" r:id="rId38"/>
    <p:sldId id="764" r:id="rId39"/>
    <p:sldId id="813" r:id="rId40"/>
    <p:sldId id="766" r:id="rId41"/>
    <p:sldId id="769" r:id="rId42"/>
    <p:sldId id="770" r:id="rId43"/>
    <p:sldId id="776" r:id="rId44"/>
    <p:sldId id="777" r:id="rId45"/>
    <p:sldId id="731" r:id="rId46"/>
    <p:sldId id="736" r:id="rId47"/>
    <p:sldId id="780" r:id="rId48"/>
    <p:sldId id="781" r:id="rId49"/>
    <p:sldId id="783" r:id="rId50"/>
    <p:sldId id="784" r:id="rId51"/>
    <p:sldId id="785" r:id="rId52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112" d="100"/>
          <a:sy n="112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课程回顾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圆面积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60534"/>
            <a:ext cx="4706492" cy="1555866"/>
          </a:xfrm>
        </p:spPr>
      </p:pic>
    </p:spTree>
    <p:extLst>
      <p:ext uri="{BB962C8B-B14F-4D97-AF65-F5344CB8AC3E}">
        <p14:creationId xmlns:p14="http://schemas.microsoft.com/office/powerpoint/2010/main" val="33533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简单的人名对话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17" y="2962273"/>
            <a:ext cx="7413966" cy="1297670"/>
          </a:xfrm>
        </p:spPr>
      </p:pic>
    </p:spTree>
    <p:extLst>
      <p:ext uri="{BB962C8B-B14F-4D97-AF65-F5344CB8AC3E}">
        <p14:creationId xmlns:p14="http://schemas.microsoft.com/office/powerpoint/2010/main" val="492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斐波那契数列的计算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15" y="2931089"/>
            <a:ext cx="3348704" cy="1517539"/>
          </a:xfrm>
        </p:spPr>
      </p:pic>
    </p:spTree>
    <p:extLst>
      <p:ext uri="{BB962C8B-B14F-4D97-AF65-F5344CB8AC3E}">
        <p14:creationId xmlns:p14="http://schemas.microsoft.com/office/powerpoint/2010/main" val="12256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zh-CN" altLang="en-US" dirty="0"/>
              <a:t>同切圆的绘制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13" y="2528430"/>
            <a:ext cx="2813162" cy="1782312"/>
          </a:xfrm>
        </p:spPr>
      </p:pic>
    </p:spTree>
    <p:extLst>
      <p:ext uri="{BB962C8B-B14F-4D97-AF65-F5344CB8AC3E}">
        <p14:creationId xmlns:p14="http://schemas.microsoft.com/office/powerpoint/2010/main" val="40216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示例</a:t>
            </a:r>
            <a:r>
              <a:rPr lang="en-US" altLang="zh-CN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/>
              <a:t>日期和时间的输出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08" y="2708726"/>
            <a:ext cx="7141184" cy="1464132"/>
          </a:xfrm>
        </p:spPr>
      </p:pic>
    </p:spTree>
    <p:extLst>
      <p:ext uri="{BB962C8B-B14F-4D97-AF65-F5344CB8AC3E}">
        <p14:creationId xmlns:p14="http://schemas.microsoft.com/office/powerpoint/2010/main" val="6945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计算机是</a:t>
            </a:r>
            <a:r>
              <a:rPr lang="zh-CN" altLang="en-US" dirty="0">
                <a:solidFill>
                  <a:srgbClr val="00B050"/>
                </a:solidFill>
              </a:rPr>
              <a:t>根据指令</a:t>
            </a:r>
            <a:r>
              <a:rPr lang="zh-CN" altLang="en-US" dirty="0">
                <a:solidFill>
                  <a:srgbClr val="00B0F0"/>
                </a:solidFill>
              </a:rPr>
              <a:t>操作数据</a:t>
            </a:r>
            <a:r>
              <a:rPr lang="zh-CN" altLang="en-US" dirty="0"/>
              <a:t>的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是能够完成特定功能的一组</a:t>
            </a:r>
            <a:r>
              <a:rPr lang="zh-CN" altLang="en-US" b="1" dirty="0">
                <a:solidFill>
                  <a:srgbClr val="FF0000"/>
                </a:solidFill>
              </a:rPr>
              <a:t>指令序列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05" y="4747224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50" y="3052180"/>
            <a:ext cx="11033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4983642" y="3686386"/>
            <a:ext cx="3338808" cy="1060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2"/>
          </p:cNvCxnSpPr>
          <p:nvPr/>
        </p:nvCxnSpPr>
        <p:spPr>
          <a:xfrm flipV="1">
            <a:off x="5512280" y="4320592"/>
            <a:ext cx="3361826" cy="955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3315" y="37208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21150" y="48427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90097" y="262204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sp>
        <p:nvSpPr>
          <p:cNvPr id="14" name="矩形 13"/>
          <p:cNvSpPr/>
          <p:nvPr/>
        </p:nvSpPr>
        <p:spPr>
          <a:xfrm>
            <a:off x="4585807" y="592621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7" idx="1"/>
            <a:endCxn id="7" idx="0"/>
          </p:cNvCxnSpPr>
          <p:nvPr/>
        </p:nvCxnSpPr>
        <p:spPr>
          <a:xfrm rot="10800000" flipH="1">
            <a:off x="4455005" y="4747224"/>
            <a:ext cx="528638" cy="528638"/>
          </a:xfrm>
          <a:prstGeom prst="curvedConnector4">
            <a:avLst>
              <a:gd name="adj1" fmla="val -43243"/>
              <a:gd name="adj2" fmla="val 14324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31809" y="40835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处理数据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05336" y="4453707"/>
            <a:ext cx="7681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2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/>
              <a:t>整数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浮点数（小数）</a:t>
            </a:r>
            <a:r>
              <a:rPr lang="en-US" altLang="zh-CN" dirty="0"/>
              <a:t>float</a:t>
            </a:r>
          </a:p>
          <a:p>
            <a:pPr lvl="2"/>
            <a:r>
              <a:rPr lang="en-US" altLang="zh-CN" dirty="0"/>
              <a:t>1.1</a:t>
            </a:r>
          </a:p>
          <a:p>
            <a:pPr lvl="1"/>
            <a:r>
              <a:rPr lang="zh-CN" altLang="en-US" dirty="0"/>
              <a:t>复数 </a:t>
            </a:r>
            <a:r>
              <a:rPr lang="en-US" altLang="zh-CN" dirty="0"/>
              <a:t>complex</a:t>
            </a:r>
          </a:p>
          <a:p>
            <a:pPr lvl="2"/>
            <a:r>
              <a:rPr lang="en-US" altLang="zh-CN" dirty="0"/>
              <a:t>1 + 2j</a:t>
            </a:r>
          </a:p>
          <a:p>
            <a:pPr lvl="1"/>
            <a:r>
              <a:rPr lang="zh-CN" altLang="en-US" dirty="0"/>
              <a:t>布尔值 </a:t>
            </a:r>
            <a:r>
              <a:rPr lang="en-US" altLang="zh-CN" dirty="0"/>
              <a:t>bool</a:t>
            </a:r>
          </a:p>
          <a:p>
            <a:pPr lvl="2"/>
            <a:r>
              <a:rPr lang="en-US" altLang="zh-CN" dirty="0"/>
              <a:t>True, 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字符串 </a:t>
            </a:r>
            <a:r>
              <a:rPr lang="en-US" altLang="zh-CN" dirty="0" smtClean="0"/>
              <a:t>string</a:t>
            </a:r>
          </a:p>
          <a:p>
            <a:pPr lvl="1"/>
            <a:r>
              <a:rPr lang="zh-CN" altLang="en-US" dirty="0"/>
              <a:t>单引号 ‘</a:t>
            </a:r>
            <a:r>
              <a:rPr lang="en-US" altLang="zh-CN" dirty="0"/>
              <a:t>hello world</a:t>
            </a:r>
            <a:r>
              <a:rPr lang="zh-CN" altLang="en-US" dirty="0"/>
              <a:t>’</a:t>
            </a:r>
          </a:p>
          <a:p>
            <a:pPr lvl="1"/>
            <a:r>
              <a:rPr lang="zh-CN" altLang="en-US" dirty="0"/>
              <a:t>双引号 “</a:t>
            </a:r>
            <a:r>
              <a:rPr lang="en-US" altLang="zh-CN" dirty="0"/>
              <a:t>hello world</a:t>
            </a:r>
            <a:r>
              <a:rPr lang="zh-CN" altLang="en-US" dirty="0"/>
              <a:t>”</a:t>
            </a:r>
          </a:p>
          <a:p>
            <a:pPr lvl="1"/>
            <a:r>
              <a:rPr lang="zh-CN" altLang="en-US" dirty="0"/>
              <a:t>三引号 </a:t>
            </a:r>
            <a:r>
              <a:rPr lang="en-US" altLang="zh-CN" dirty="0"/>
              <a:t>''‘hello world'''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56" y="3810729"/>
            <a:ext cx="2800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类型不同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功能不同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数字用于进行数值运算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字符串用于进行字符处理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数字和字符串的区别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3702779"/>
            <a:ext cx="2232909" cy="996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45263"/>
          <a:stretch/>
        </p:blipFill>
        <p:spPr>
          <a:xfrm>
            <a:off x="1444160" y="2311949"/>
            <a:ext cx="3024626" cy="29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数值运算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18302"/>
              </p:ext>
            </p:extLst>
          </p:nvPr>
        </p:nvGraphicFramePr>
        <p:xfrm>
          <a:off x="1007269" y="1753329"/>
          <a:ext cx="5755481" cy="4114800"/>
        </p:xfrm>
        <a:graphic>
          <a:graphicData uri="http://schemas.openxmlformats.org/drawingml/2006/table">
            <a:tbl>
              <a:tblPr/>
              <a:tblGrid>
                <a:gridCol w="1439940">
                  <a:extLst>
                    <a:ext uri="{9D8B030D-6E8A-4147-A177-3AD203B41FA5}">
                      <a16:colId xmlns:a16="http://schemas.microsoft.com/office/drawing/2014/main" xmlns="" val="2000205910"/>
                    </a:ext>
                  </a:extLst>
                </a:gridCol>
                <a:gridCol w="4315541">
                  <a:extLst>
                    <a:ext uri="{9D8B030D-6E8A-4147-A177-3AD203B41FA5}">
                      <a16:colId xmlns:a16="http://schemas.microsoft.com/office/drawing/2014/main" xmlns="" val="2018448207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9845552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之和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438450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-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3745097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* 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之积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1996606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701638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//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之整数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399751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%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之商的余数，也称为模运算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912077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的负值，即：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x*(-1)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873291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本身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4642812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x**y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次幂，即：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07405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77" y="1837532"/>
            <a:ext cx="4180623" cy="42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示例：汇率转换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美元</a:t>
            </a:r>
            <a:r>
              <a:rPr lang="en-US" altLang="zh-CN" dirty="0"/>
              <a:t>=6.8680</a:t>
            </a:r>
            <a:r>
              <a:rPr lang="zh-CN" altLang="en-US" dirty="0"/>
              <a:t>人民币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619375"/>
            <a:ext cx="7629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计算机是</a:t>
            </a:r>
            <a:r>
              <a:rPr lang="zh-CN" altLang="en-US" dirty="0">
                <a:solidFill>
                  <a:srgbClr val="00B050"/>
                </a:solidFill>
              </a:rPr>
              <a:t>根据指令</a:t>
            </a:r>
            <a:r>
              <a:rPr lang="zh-CN" altLang="en-US" dirty="0">
                <a:solidFill>
                  <a:srgbClr val="00B0F0"/>
                </a:solidFill>
              </a:rPr>
              <a:t>操作数据</a:t>
            </a:r>
            <a:r>
              <a:rPr lang="zh-CN" altLang="en-US" dirty="0"/>
              <a:t>的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是能够完成特定功能的一组</a:t>
            </a:r>
            <a:r>
              <a:rPr lang="zh-CN" altLang="en-US" b="1" dirty="0">
                <a:solidFill>
                  <a:srgbClr val="FF0000"/>
                </a:solidFill>
              </a:rPr>
              <a:t>指令序列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05" y="4747224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50" y="3052180"/>
            <a:ext cx="11033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4983642" y="3686386"/>
            <a:ext cx="3338808" cy="1060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2"/>
          </p:cNvCxnSpPr>
          <p:nvPr/>
        </p:nvCxnSpPr>
        <p:spPr>
          <a:xfrm flipV="1">
            <a:off x="5512280" y="4320592"/>
            <a:ext cx="3361826" cy="955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3315" y="37208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21150" y="48427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90097" y="262204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sp>
        <p:nvSpPr>
          <p:cNvPr id="14" name="矩形 13"/>
          <p:cNvSpPr/>
          <p:nvPr/>
        </p:nvSpPr>
        <p:spPr>
          <a:xfrm>
            <a:off x="4585807" y="592621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7" idx="1"/>
            <a:endCxn id="7" idx="0"/>
          </p:cNvCxnSpPr>
          <p:nvPr/>
        </p:nvCxnSpPr>
        <p:spPr>
          <a:xfrm rot="10800000" flipH="1">
            <a:off x="4455005" y="4747224"/>
            <a:ext cx="528638" cy="528638"/>
          </a:xfrm>
          <a:prstGeom prst="curvedConnector4">
            <a:avLst>
              <a:gd name="adj1" fmla="val -43243"/>
              <a:gd name="adj2" fmla="val 14324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31809" y="40835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处理数据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05336" y="4453707"/>
            <a:ext cx="7681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字符串的序号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正向递增序号</a:t>
            </a:r>
          </a:p>
          <a:p>
            <a:r>
              <a:rPr lang="zh-CN" altLang="en-US" dirty="0"/>
              <a:t>反向递减序号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6" y="2775111"/>
            <a:ext cx="6549615" cy="264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单个索引可以访问字符串中的特定位置</a:t>
            </a:r>
            <a:endParaRPr lang="en-US" altLang="zh-CN" dirty="0" smtClean="0"/>
          </a:p>
          <a:p>
            <a:r>
              <a:rPr lang="zh-CN" altLang="en-US" dirty="0" smtClean="0"/>
              <a:t>从字符串中获取一个字符</a:t>
            </a:r>
            <a:endParaRPr lang="zh-CN" altLang="en-US" dirty="0"/>
          </a:p>
          <a:p>
            <a:pPr lvl="1"/>
            <a:r>
              <a:rPr lang="zh-CN" altLang="en-US" dirty="0" smtClean="0"/>
              <a:t>格式为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字符串变量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&gt;]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7" y="3348037"/>
            <a:ext cx="6234625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字符串区间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字符串变量</a:t>
            </a:r>
            <a:r>
              <a:rPr lang="en-US" altLang="zh-CN" dirty="0" smtClean="0"/>
              <a:t>&gt;[&lt;</a:t>
            </a:r>
            <a:r>
              <a:rPr lang="en-US" altLang="zh-CN" dirty="0"/>
              <a:t>start&gt;:&lt;end&gt;]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字符串变量</a:t>
            </a:r>
            <a:r>
              <a:rPr lang="en-US" altLang="zh-CN" dirty="0" smtClean="0"/>
              <a:t>&gt;[N:M</a:t>
            </a:r>
            <a:r>
              <a:rPr lang="en-US" altLang="zh-CN" dirty="0"/>
              <a:t>]</a:t>
            </a:r>
            <a:r>
              <a:rPr lang="zh-CN" altLang="en-US" dirty="0"/>
              <a:t>表示一个左闭右开区间</a:t>
            </a:r>
            <a:r>
              <a:rPr lang="en-US" altLang="zh-CN" dirty="0"/>
              <a:t>[N,M)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63284"/>
            <a:ext cx="8908262" cy="30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示例：获取星期字符串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9"/>
            <a:ext cx="72771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5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73550" y="1343652"/>
            <a:ext cx="49212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给代码中需要用到的数据类型取名字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7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发生</a:t>
            </a:r>
            <a:r>
              <a:rPr lang="zh-CN" altLang="en-US" b="1" dirty="0">
                <a:solidFill>
                  <a:srgbClr val="FF0000"/>
                </a:solidFill>
              </a:rPr>
              <a:t>改变</a:t>
            </a:r>
            <a:r>
              <a:rPr lang="zh-CN" altLang="en-US" dirty="0"/>
              <a:t>或者可以发生改变的</a:t>
            </a:r>
            <a:r>
              <a:rPr lang="zh-CN" altLang="en-US" b="1" dirty="0">
                <a:solidFill>
                  <a:srgbClr val="FF0000"/>
                </a:solidFill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1939" y="294336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 = 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/>
              <a:t> + 1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/>
              <a:t> = 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 – 2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 = 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/>
              <a:t> + 3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说出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的值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7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允许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/>
              <a:t>大写字母、小写字母、数字、下划线</a:t>
            </a:r>
            <a:r>
              <a:rPr lang="en-US" altLang="zh-CN" dirty="0"/>
              <a:t>(_)</a:t>
            </a:r>
            <a:r>
              <a:rPr lang="zh-CN" altLang="en-US" dirty="0"/>
              <a:t>和汉字等字符及其组合给变量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r>
              <a:rPr lang="zh-CN" altLang="en-US" dirty="0"/>
              <a:t>长度没有限制</a:t>
            </a:r>
            <a:endParaRPr lang="en-US" altLang="zh-CN" dirty="0" smtClean="0"/>
          </a:p>
          <a:p>
            <a:r>
              <a:rPr lang="zh-CN" altLang="en-US" dirty="0" smtClean="0"/>
              <a:t>禁止</a:t>
            </a:r>
            <a:endParaRPr lang="en-US" altLang="zh-CN" dirty="0"/>
          </a:p>
          <a:p>
            <a:pPr lvl="1"/>
            <a:r>
              <a:rPr lang="zh-CN" altLang="en-US" dirty="0" smtClean="0"/>
              <a:t>名字</a:t>
            </a:r>
            <a:r>
              <a:rPr lang="zh-CN" altLang="en-US" dirty="0"/>
              <a:t>的首字符不能是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</a:t>
            </a:r>
            <a:r>
              <a:rPr lang="zh-CN" altLang="en-US" dirty="0"/>
              <a:t>不能出现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不能和</a:t>
            </a:r>
            <a:r>
              <a:rPr lang="zh-CN" altLang="en-US" b="1" dirty="0" smtClean="0">
                <a:solidFill>
                  <a:srgbClr val="FF0000"/>
                </a:solidFill>
              </a:rPr>
              <a:t>保留字</a:t>
            </a:r>
            <a:r>
              <a:rPr lang="zh-CN" altLang="en-US" dirty="0" smtClean="0"/>
              <a:t>名字相同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</a:t>
            </a:r>
            <a:r>
              <a:rPr lang="zh-CN" altLang="en-US" dirty="0"/>
              <a:t>对大小写</a:t>
            </a:r>
            <a:r>
              <a:rPr lang="zh-CN" altLang="en-US" dirty="0" smtClean="0"/>
              <a:t>敏感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是两个不同的名字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保留字即</a:t>
            </a:r>
            <a:r>
              <a:rPr lang="zh-CN" altLang="en-US" b="1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，</a:t>
            </a:r>
            <a:r>
              <a:rPr lang="zh-CN" altLang="en-US" dirty="0"/>
              <a:t>我们</a:t>
            </a:r>
            <a:r>
              <a:rPr lang="zh-CN" altLang="en-US" b="1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把它们用作</a:t>
            </a:r>
            <a:r>
              <a:rPr lang="zh-CN" altLang="en-US" dirty="0" smtClean="0"/>
              <a:t>任何</a:t>
            </a:r>
            <a:r>
              <a:rPr lang="zh-CN" altLang="en-US" b="1" dirty="0" smtClean="0">
                <a:solidFill>
                  <a:srgbClr val="FF0000"/>
                </a:solidFill>
              </a:rPr>
              <a:t>变量名称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查看关键字列表</a:t>
            </a:r>
            <a:endParaRPr lang="en-US" altLang="zh-CN" dirty="0"/>
          </a:p>
          <a:p>
            <a:pPr lvl="1"/>
            <a:r>
              <a:rPr lang="en-US" altLang="zh-CN" dirty="0" smtClean="0"/>
              <a:t>&gt;&gt;&gt;</a:t>
            </a:r>
            <a:r>
              <a:rPr lang="zh-CN" altLang="en-US" dirty="0" smtClean="0"/>
              <a:t> </a:t>
            </a:r>
            <a:r>
              <a:rPr lang="en-US" altLang="zh-CN" dirty="0"/>
              <a:t>import keyword </a:t>
            </a:r>
          </a:p>
          <a:p>
            <a:pPr lvl="1"/>
            <a:r>
              <a:rPr lang="en-US" altLang="zh-CN" dirty="0"/>
              <a:t>&gt;&gt;&gt; </a:t>
            </a:r>
            <a:r>
              <a:rPr lang="en-US" altLang="zh-CN" dirty="0" err="1"/>
              <a:t>keyword.kwlist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/>
              <a:t>'</a:t>
            </a:r>
            <a:r>
              <a:rPr lang="en-US" altLang="zh-CN" b="1" dirty="0"/>
              <a:t>False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b="1" dirty="0" smtClean="0"/>
              <a:t>None</a:t>
            </a:r>
            <a:r>
              <a:rPr lang="en-US" altLang="zh-CN" dirty="0" smtClean="0"/>
              <a:t>', </a:t>
            </a:r>
            <a:r>
              <a:rPr lang="en-US" altLang="zh-CN" dirty="0"/>
              <a:t>'</a:t>
            </a:r>
            <a:r>
              <a:rPr lang="en-US" altLang="zh-CN" b="1" dirty="0"/>
              <a:t>True</a:t>
            </a:r>
            <a:r>
              <a:rPr lang="en-US" altLang="zh-CN" dirty="0"/>
              <a:t>', '</a:t>
            </a:r>
            <a:r>
              <a:rPr lang="en-US" altLang="zh-CN" b="1" dirty="0"/>
              <a:t>and</a:t>
            </a:r>
            <a:r>
              <a:rPr lang="en-US" altLang="zh-CN" dirty="0"/>
              <a:t>', 'as', 'assert', '</a:t>
            </a:r>
            <a:r>
              <a:rPr lang="en-US" altLang="zh-CN" b="1" dirty="0"/>
              <a:t>break</a:t>
            </a:r>
            <a:r>
              <a:rPr lang="en-US" altLang="zh-CN" dirty="0"/>
              <a:t>', '</a:t>
            </a:r>
            <a:r>
              <a:rPr lang="en-US" altLang="zh-CN" b="1" dirty="0"/>
              <a:t>class</a:t>
            </a:r>
            <a:r>
              <a:rPr lang="en-US" altLang="zh-CN" dirty="0"/>
              <a:t>', '</a:t>
            </a:r>
            <a:r>
              <a:rPr lang="en-US" altLang="zh-CN" b="1" dirty="0"/>
              <a:t>continue</a:t>
            </a:r>
            <a:r>
              <a:rPr lang="en-US" altLang="zh-CN" dirty="0"/>
              <a:t>', '</a:t>
            </a:r>
            <a:r>
              <a:rPr lang="en-US" altLang="zh-CN" b="1" dirty="0" err="1"/>
              <a:t>def</a:t>
            </a:r>
            <a:r>
              <a:rPr lang="en-US" altLang="zh-CN" dirty="0"/>
              <a:t>', '</a:t>
            </a:r>
            <a:r>
              <a:rPr lang="en-US" altLang="zh-CN" b="1" dirty="0"/>
              <a:t>del</a:t>
            </a:r>
            <a:r>
              <a:rPr lang="en-US" altLang="zh-CN" dirty="0"/>
              <a:t>', '</a:t>
            </a:r>
            <a:r>
              <a:rPr lang="en-US" altLang="zh-CN" b="1" dirty="0" err="1"/>
              <a:t>elif</a:t>
            </a:r>
            <a:r>
              <a:rPr lang="en-US" altLang="zh-CN" dirty="0"/>
              <a:t>', '</a:t>
            </a:r>
            <a:r>
              <a:rPr lang="en-US" altLang="zh-CN" b="1" dirty="0"/>
              <a:t>else</a:t>
            </a:r>
            <a:r>
              <a:rPr lang="en-US" altLang="zh-CN" dirty="0"/>
              <a:t>', 'except', 'finally', '</a:t>
            </a:r>
            <a:r>
              <a:rPr lang="en-US" altLang="zh-CN" b="1" dirty="0"/>
              <a:t>for</a:t>
            </a:r>
            <a:r>
              <a:rPr lang="en-US" altLang="zh-CN" dirty="0"/>
              <a:t>', '</a:t>
            </a:r>
            <a:r>
              <a:rPr lang="en-US" altLang="zh-CN" b="1" dirty="0"/>
              <a:t>from</a:t>
            </a:r>
            <a:r>
              <a:rPr lang="en-US" altLang="zh-CN" dirty="0"/>
              <a:t>', 'global', '</a:t>
            </a:r>
            <a:r>
              <a:rPr lang="en-US" altLang="zh-CN" b="1" dirty="0"/>
              <a:t>if</a:t>
            </a:r>
            <a:r>
              <a:rPr lang="en-US" altLang="zh-CN" dirty="0"/>
              <a:t>', '</a:t>
            </a:r>
            <a:r>
              <a:rPr lang="en-US" altLang="zh-CN" b="1" dirty="0"/>
              <a:t>import</a:t>
            </a:r>
            <a:r>
              <a:rPr lang="en-US" altLang="zh-CN" dirty="0"/>
              <a:t>', '</a:t>
            </a:r>
            <a:r>
              <a:rPr lang="en-US" altLang="zh-CN" b="1" dirty="0"/>
              <a:t>in</a:t>
            </a:r>
            <a:r>
              <a:rPr lang="en-US" altLang="zh-CN" dirty="0"/>
              <a:t>', '</a:t>
            </a:r>
            <a:r>
              <a:rPr lang="en-US" altLang="zh-CN" b="1" dirty="0"/>
              <a:t>is</a:t>
            </a:r>
            <a:r>
              <a:rPr lang="en-US" altLang="zh-CN" dirty="0"/>
              <a:t>', '</a:t>
            </a:r>
            <a:r>
              <a:rPr lang="en-US" altLang="zh-CN" b="1" dirty="0"/>
              <a:t>lambda</a:t>
            </a:r>
            <a:r>
              <a:rPr lang="en-US" altLang="zh-CN" dirty="0"/>
              <a:t>', 'nonlocal', '</a:t>
            </a:r>
            <a:r>
              <a:rPr lang="en-US" altLang="zh-CN" b="1" dirty="0"/>
              <a:t>not</a:t>
            </a:r>
            <a:r>
              <a:rPr lang="en-US" altLang="zh-CN" dirty="0"/>
              <a:t>', '</a:t>
            </a:r>
            <a:r>
              <a:rPr lang="en-US" altLang="zh-CN" b="1" dirty="0"/>
              <a:t>or</a:t>
            </a:r>
            <a:r>
              <a:rPr lang="en-US" altLang="zh-CN" dirty="0"/>
              <a:t>', '</a:t>
            </a:r>
            <a:r>
              <a:rPr lang="en-US" altLang="zh-CN" b="1" dirty="0"/>
              <a:t>pass</a:t>
            </a:r>
            <a:r>
              <a:rPr lang="en-US" altLang="zh-CN" dirty="0"/>
              <a:t>', 'raise', '</a:t>
            </a:r>
            <a:r>
              <a:rPr lang="en-US" altLang="zh-CN" b="1" dirty="0"/>
              <a:t>return</a:t>
            </a:r>
            <a:r>
              <a:rPr lang="en-US" altLang="zh-CN" dirty="0"/>
              <a:t>', 'try', '</a:t>
            </a:r>
            <a:r>
              <a:rPr lang="en-US" altLang="zh-CN" b="1" dirty="0"/>
              <a:t>while</a:t>
            </a:r>
            <a:r>
              <a:rPr lang="en-US" altLang="zh-CN" dirty="0"/>
              <a:t>', 'with', 'yield']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30700" y="1794502"/>
            <a:ext cx="49212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 </a:t>
            </a:r>
            <a:r>
              <a:rPr lang="zh-CN" altLang="en-US" dirty="0" smtClean="0"/>
              <a:t>将值赋给变量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 = 2x + 1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 = 3a – 2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 = 2b + 3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说出</a:t>
            </a:r>
            <a:r>
              <a:rPr lang="en-US" altLang="zh-CN" sz="2400" dirty="0"/>
              <a:t>a</a:t>
            </a:r>
            <a:r>
              <a:rPr lang="zh-CN" altLang="en-US" sz="2400" dirty="0"/>
              <a:t>的值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6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语言中，</a:t>
            </a:r>
            <a:r>
              <a:rPr lang="en-US" altLang="zh-CN" dirty="0"/>
              <a:t>= </a:t>
            </a:r>
            <a:r>
              <a:rPr lang="zh-CN" altLang="en-US" dirty="0"/>
              <a:t>表示“赋值”，即将等号右侧的值计算后将结果值赋给左侧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5330" y="3241080"/>
            <a:ext cx="332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2</a:t>
            </a:r>
          </a:p>
          <a:p>
            <a:r>
              <a:rPr lang="en-US" altLang="zh-CN" sz="2400" dirty="0" smtClean="0"/>
              <a:t>b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3.4</a:t>
            </a:r>
          </a:p>
          <a:p>
            <a:r>
              <a:rPr lang="en-US" altLang="zh-CN" sz="2400" dirty="0" smtClean="0"/>
              <a:t>c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“hello world”</a:t>
            </a:r>
          </a:p>
          <a:p>
            <a:r>
              <a:rPr lang="en-US" altLang="zh-CN" sz="2400" dirty="0" smtClean="0"/>
              <a:t>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‘hello human’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27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0950" y="4899652"/>
            <a:ext cx="49212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进行运算操作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0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算数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</a:p>
          <a:p>
            <a:pPr lvl="1">
              <a:defRPr/>
            </a:pPr>
            <a:r>
              <a:rPr lang="en-US" altLang="zh-CN" dirty="0"/>
              <a:t>% </a:t>
            </a:r>
            <a:r>
              <a:rPr lang="zh-CN" altLang="en-US" dirty="0"/>
              <a:t>取余</a:t>
            </a:r>
          </a:p>
          <a:p>
            <a:pPr lvl="1">
              <a:defRPr/>
            </a:pPr>
            <a:r>
              <a:rPr lang="zh-CN" altLang="en-US" dirty="0"/>
              <a:t>*</a:t>
            </a:r>
            <a:r>
              <a:rPr lang="en-US" altLang="zh-CN" dirty="0"/>
              <a:t>*</a:t>
            </a:r>
            <a:r>
              <a:rPr lang="zh-CN" altLang="en-US" dirty="0"/>
              <a:t> 求幂</a:t>
            </a:r>
          </a:p>
          <a:p>
            <a:pPr lvl="1">
              <a:defRPr/>
            </a:pPr>
            <a:r>
              <a:rPr lang="en-US" altLang="zh-CN" dirty="0"/>
              <a:t>// </a:t>
            </a:r>
            <a:r>
              <a:rPr lang="zh-CN" altLang="en-US" dirty="0"/>
              <a:t>取整除</a:t>
            </a:r>
            <a:endParaRPr lang="en-US" altLang="zh-CN" dirty="0"/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=</a:t>
            </a:r>
          </a:p>
          <a:p>
            <a:pPr lvl="1">
              <a:defRPr/>
            </a:pP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，*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/=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==</a:t>
            </a:r>
            <a:r>
              <a:rPr lang="zh-CN" altLang="en-US" dirty="0"/>
              <a:t>， </a:t>
            </a:r>
            <a:r>
              <a:rPr lang="en-US" altLang="zh-CN" dirty="0"/>
              <a:t>!=</a:t>
            </a:r>
          </a:p>
          <a:p>
            <a:pPr lvl="1">
              <a:defRPr/>
            </a:pPr>
            <a:r>
              <a:rPr lang="en-US" altLang="zh-CN" dirty="0"/>
              <a:t>&gt;, &gt;=, &lt;, &lt;=</a:t>
            </a: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逻辑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 smtClean="0"/>
              <a:t>and </a:t>
            </a:r>
            <a:r>
              <a:rPr lang="zh-CN" altLang="en-US" dirty="0" smtClean="0"/>
              <a:t>与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or </a:t>
            </a:r>
            <a:r>
              <a:rPr lang="zh-CN" altLang="en-US" dirty="0" smtClean="0"/>
              <a:t>或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not </a:t>
            </a:r>
            <a:r>
              <a:rPr lang="zh-CN" altLang="en-US" dirty="0" smtClean="0"/>
              <a:t>非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1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0950" y="5388602"/>
            <a:ext cx="49212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</a:t>
            </a:r>
            <a:r>
              <a:rPr lang="zh-CN" altLang="en-US" dirty="0" smtClean="0"/>
              <a:t>一条指令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5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一行语句代表一条指令</a:t>
            </a:r>
            <a:endParaRPr lang="en-US" altLang="zh-CN" dirty="0" smtClean="0"/>
          </a:p>
          <a:p>
            <a:r>
              <a:rPr lang="zh-CN" altLang="en-US" dirty="0" smtClean="0"/>
              <a:t>超长语句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允许但不提倡使用反斜杠连接符（“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建议用圆括号来连接行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程序员在代码中加入的说明信息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不被计算机执行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以“</a:t>
            </a:r>
            <a:r>
              <a:rPr lang="en-US" altLang="zh-CN" b="1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/>
              <a:t>”号开头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44496"/>
            <a:ext cx="5433257" cy="3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内置函数）</a:t>
            </a:r>
            <a:endParaRPr lang="en-US" altLang="zh-CN" dirty="0" smtClean="0"/>
          </a:p>
          <a:p>
            <a:pPr lvl="1"/>
            <a:r>
              <a:rPr lang="en-US" altLang="zh-CN" dirty="0"/>
              <a:t>3.1 type()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3.3 input()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dirty="0"/>
              <a:t>3.4 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运算符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0950" y="3455129"/>
            <a:ext cx="492125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执行特定功能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2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将特定功能代码编写在一个函数里，便于阅读和复用，也使得程序模块化更好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函数可以理解为对一组表达特定功能表达式的封装，它与数学函数类似，能够接收变量并输出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内置函数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自带的函数，不用自己定义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4294967295"/>
          </p:nvPr>
        </p:nvSpPr>
        <p:spPr>
          <a:xfrm>
            <a:off x="7010400" y="1444625"/>
            <a:ext cx="5181600" cy="4732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07" y="3657609"/>
            <a:ext cx="4134293" cy="2609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33475" y="5003839"/>
            <a:ext cx="4895850" cy="65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y = f(x) = 1.8x + 32</a:t>
            </a:r>
          </a:p>
        </p:txBody>
      </p:sp>
    </p:spTree>
    <p:extLst>
      <p:ext uri="{BB962C8B-B14F-4D97-AF65-F5344CB8AC3E}">
        <p14:creationId xmlns:p14="http://schemas.microsoft.com/office/powerpoint/2010/main" val="28024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type()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返回变量和数据的类型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36" y="2736785"/>
            <a:ext cx="8577328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print()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控制台输出的唯一方式</a:t>
            </a:r>
          </a:p>
          <a:p>
            <a:r>
              <a:rPr lang="zh-CN" altLang="en-US" dirty="0" smtClean="0"/>
              <a:t>输出方式一：输出变量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输出方式二：输出字符串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rint(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00037" y="1502405"/>
            <a:ext cx="218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= 2</a:t>
            </a:r>
          </a:p>
          <a:p>
            <a:r>
              <a:rPr lang="en-US" altLang="zh-CN" dirty="0"/>
              <a:t>b = 3.4</a:t>
            </a:r>
          </a:p>
          <a:p>
            <a:r>
              <a:rPr lang="en-US" altLang="zh-CN" dirty="0"/>
              <a:t>c = “hello world”</a:t>
            </a:r>
          </a:p>
          <a:p>
            <a:r>
              <a:rPr lang="en-US" altLang="zh-CN" dirty="0"/>
              <a:t>d = ‘hello human’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rint(a)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rint(b)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print(c)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2214" y="4293942"/>
            <a:ext cx="218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print(“hello world”)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rint(‘hello human’)</a:t>
            </a:r>
          </a:p>
        </p:txBody>
      </p:sp>
    </p:spTree>
    <p:extLst>
      <p:ext uri="{BB962C8B-B14F-4D97-AF65-F5344CB8AC3E}">
        <p14:creationId xmlns:p14="http://schemas.microsoft.com/office/powerpoint/2010/main" val="32088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3.2 print()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方式三：输出变量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</a:t>
            </a:r>
            <a:r>
              <a:rPr lang="zh-CN" altLang="en-US" dirty="0" smtClean="0"/>
              <a:t>“</a:t>
            </a:r>
            <a:r>
              <a:rPr lang="en-US" altLang="zh-CN" dirty="0" smtClean="0"/>
              <a:t>&lt;</a:t>
            </a:r>
            <a:r>
              <a:rPr lang="zh-CN" altLang="zh-CN" dirty="0"/>
              <a:t>模板字符串</a:t>
            </a:r>
            <a:r>
              <a:rPr lang="en-US" altLang="zh-CN" dirty="0" smtClean="0"/>
              <a:t>&gt;</a:t>
            </a:r>
            <a:r>
              <a:rPr lang="zh-CN" altLang="en-US" dirty="0"/>
              <a:t>”</a:t>
            </a:r>
            <a:r>
              <a:rPr lang="en-US" altLang="zh-CN" dirty="0" smtClean="0"/>
              <a:t>.</a:t>
            </a:r>
            <a:r>
              <a:rPr lang="en-US" altLang="zh-CN" dirty="0"/>
              <a:t>format(&lt;</a:t>
            </a:r>
            <a:r>
              <a:rPr lang="zh-CN" altLang="zh-CN" dirty="0"/>
              <a:t>逗号分隔的参数</a:t>
            </a:r>
            <a:r>
              <a:rPr lang="en-US" altLang="zh-CN" dirty="0" smtClean="0"/>
              <a:t>&gt;))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3" y="3532188"/>
            <a:ext cx="4797567" cy="178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790" y="3449638"/>
            <a:ext cx="3881609" cy="1947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404100" y="5759450"/>
            <a:ext cx="2444750" cy="37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保留两位小数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1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：下载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下载并安装</a:t>
            </a:r>
            <a:r>
              <a:rPr lang="en-US" altLang="zh-CN" dirty="0"/>
              <a:t>Python</a:t>
            </a:r>
            <a:r>
              <a:rPr lang="zh-CN" altLang="en-US" dirty="0"/>
              <a:t>基本开发和</a:t>
            </a:r>
            <a:r>
              <a:rPr lang="zh-CN" altLang="en-US" dirty="0" smtClean="0"/>
              <a:t>运行环境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主页网址：</a:t>
            </a:r>
            <a:r>
              <a:rPr lang="en-US" altLang="zh-CN" dirty="0"/>
              <a:t>www.python.org/downloads/</a:t>
            </a:r>
          </a:p>
          <a:p>
            <a:r>
              <a:rPr lang="zh-CN" altLang="en-US" dirty="0"/>
              <a:t>根据操作系统不同选择不同版本</a:t>
            </a:r>
          </a:p>
          <a:p>
            <a:r>
              <a:rPr lang="zh-CN" altLang="en-US" dirty="0"/>
              <a:t>下载相应的</a:t>
            </a:r>
            <a:r>
              <a:rPr lang="en-US" altLang="zh-CN" dirty="0"/>
              <a:t>Python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以上系列</a:t>
            </a:r>
            <a:r>
              <a:rPr lang="zh-CN" altLang="en-US" dirty="0"/>
              <a:t>版本程序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13" y="2698794"/>
            <a:ext cx="3101774" cy="375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73073"/>
            <a:ext cx="5262594" cy="2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/>
              <a:t>input()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控制台输入的唯一方式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字符串变量</a:t>
            </a:r>
            <a:r>
              <a:rPr lang="en-US" altLang="zh-CN" dirty="0"/>
              <a:t>&gt; = input(&lt;</a:t>
            </a:r>
            <a:r>
              <a:rPr lang="zh-CN" altLang="en-US" dirty="0"/>
              <a:t>提示性文字</a:t>
            </a:r>
            <a:r>
              <a:rPr lang="en-US" altLang="zh-CN" dirty="0"/>
              <a:t>&gt;)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b="1" dirty="0" smtClean="0">
                <a:solidFill>
                  <a:srgbClr val="FF0000"/>
                </a:solidFill>
              </a:rPr>
              <a:t>控制台输入</a:t>
            </a:r>
            <a:r>
              <a:rPr lang="zh-CN" altLang="en-US" dirty="0" smtClean="0"/>
              <a:t>获得</a:t>
            </a:r>
            <a:r>
              <a:rPr lang="zh-CN" altLang="en-US" dirty="0"/>
              <a:t>的变量为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变量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59929"/>
            <a:ext cx="6553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(&lt;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&gt;)</a:t>
            </a:r>
            <a:r>
              <a:rPr lang="zh-CN" altLang="en-US" dirty="0" smtClean="0"/>
              <a:t>函数将字符串转换为相应的数字类型或数字表达式</a:t>
            </a:r>
            <a:endParaRPr lang="en-US" altLang="zh-CN" dirty="0" smtClean="0"/>
          </a:p>
          <a:p>
            <a:r>
              <a:rPr lang="zh-CN" altLang="en-US" dirty="0" smtClean="0"/>
              <a:t>“慧眼识珠”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70" y="3217490"/>
            <a:ext cx="5039169" cy="2361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89898" y="5719873"/>
            <a:ext cx="27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识别不出，则报错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9" y="3726490"/>
            <a:ext cx="5110351" cy="1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input()</a:t>
            </a:r>
            <a:r>
              <a:rPr lang="zh-CN" altLang="en-US" dirty="0" smtClean="0"/>
              <a:t>函数联用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7" y="2724150"/>
            <a:ext cx="703014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例子：天天向上的</a:t>
            </a:r>
            <a:r>
              <a:rPr lang="zh-CN" altLang="en-US" dirty="0" smtClean="0"/>
              <a:t>力量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天的能力值为基数，记为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，当好好学习时能力值相比前一天提高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‰，当没有学习时由于遗忘等原因能力值相比前一天下降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‰。每天努力和每天放任，一年下来的能力值相差多少呢？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天天向上的力量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2695575"/>
            <a:ext cx="9393238" cy="17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内置的字符串处理函数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471803"/>
              </p:ext>
            </p:extLst>
          </p:nvPr>
        </p:nvGraphicFramePr>
        <p:xfrm>
          <a:off x="2135188" y="1698625"/>
          <a:ext cx="8229600" cy="185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3973866648"/>
                    </a:ext>
                  </a:extLst>
                </a:gridCol>
                <a:gridCol w="6069360">
                  <a:extLst>
                    <a:ext uri="{9D8B030D-6E8A-4147-A177-3AD203B41FA5}">
                      <a16:colId xmlns:a16="http://schemas.microsoft.com/office/drawing/2014/main" xmlns="" val="2231464663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操作符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描述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xmlns="" val="61391512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len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的长度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xmlns="" val="14474595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str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返回任意类型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所对应的字符串形式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xmlns="" val="183451109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chr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</a:t>
                      </a:r>
                      <a:r>
                        <a:rPr lang="en-US" altLang="zh-CN" sz="1800" dirty="0" smtClean="0"/>
                        <a:t>Unicode</a:t>
                      </a:r>
                      <a:r>
                        <a:rPr lang="zh-CN" altLang="en-US" sz="1800" dirty="0" smtClean="0"/>
                        <a:t>编码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对应的单字符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xmlns="" val="401284459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ord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返回单字符表示的</a:t>
                      </a:r>
                      <a:r>
                        <a:rPr lang="en-US" altLang="zh-CN" sz="1800" dirty="0" smtClean="0"/>
                        <a:t>Unicode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xmlns="" val="62595145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4227512"/>
            <a:ext cx="5425642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内置的字符串处理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93677"/>
              </p:ext>
            </p:extLst>
          </p:nvPr>
        </p:nvGraphicFramePr>
        <p:xfrm>
          <a:off x="2466975" y="1444496"/>
          <a:ext cx="7258050" cy="2925792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xmlns="" val="3792677340"/>
                    </a:ext>
                  </a:extLst>
                </a:gridCol>
                <a:gridCol w="3908425">
                  <a:extLst>
                    <a:ext uri="{9D8B030D-6E8A-4147-A177-3AD203B41FA5}">
                      <a16:colId xmlns:a16="http://schemas.microsoft.com/office/drawing/2014/main" xmlns="" val="3858905759"/>
                    </a:ext>
                  </a:extLst>
                </a:gridCol>
              </a:tblGrid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10988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&lt;string&gt;.upper()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字符串中字母大写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116255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&lt;string&gt;.lower()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字符串中字母小写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799437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strip()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去两边空格及去指定字符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563343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按指定字符分割字符串为数组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3964742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iterable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连接两个字符串序列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5991298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搜索指定字符串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88070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old, new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字符串替换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869542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2" y="4449762"/>
            <a:ext cx="3823331" cy="23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数字输出</a:t>
            </a:r>
            <a:endParaRPr lang="en-US" altLang="zh-CN" dirty="0" smtClean="0"/>
          </a:p>
          <a:p>
            <a:r>
              <a:rPr lang="en-US" altLang="zh-CN" dirty="0" smtClean="0"/>
              <a:t>BMI</a:t>
            </a:r>
            <a:r>
              <a:rPr lang="zh-CN" altLang="en-US" dirty="0" smtClean="0"/>
              <a:t>值计算</a:t>
            </a:r>
            <a:endParaRPr lang="en-US" altLang="zh-CN" dirty="0" smtClean="0"/>
          </a:p>
          <a:p>
            <a:r>
              <a:rPr lang="zh-CN" altLang="en-US" dirty="0" smtClean="0"/>
              <a:t>统计长度</a:t>
            </a:r>
            <a:endParaRPr lang="en-US" altLang="zh-CN" dirty="0" smtClean="0"/>
          </a:p>
          <a:p>
            <a:r>
              <a:rPr lang="zh-CN" altLang="en-US" dirty="0" smtClean="0"/>
              <a:t>数字加密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数字输出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r>
              <a:rPr lang="zh-CN" altLang="en-US" dirty="0" smtClean="0"/>
              <a:t>实现，从</a:t>
            </a:r>
            <a:r>
              <a:rPr lang="zh-CN" altLang="en-US" dirty="0"/>
              <a:t>键盘输入一个</a:t>
            </a:r>
            <a:r>
              <a:rPr lang="en-US" altLang="zh-CN" dirty="0"/>
              <a:t>5</a:t>
            </a:r>
            <a:r>
              <a:rPr lang="zh-CN" altLang="en-US" dirty="0"/>
              <a:t>位数字</a:t>
            </a:r>
            <a:r>
              <a:rPr lang="zh-CN" altLang="en-US" dirty="0" smtClean="0"/>
              <a:t>，分别输出它的个位数和千位数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BMI</a:t>
            </a:r>
            <a:r>
              <a:rPr lang="zh-CN" altLang="en-US" dirty="0"/>
              <a:t>值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r>
              <a:rPr lang="zh-CN" altLang="en-US" dirty="0" smtClean="0"/>
              <a:t>实现，分别输入身高和体重，输出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值，并保留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位小数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9745" y="2951938"/>
            <a:ext cx="512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BMI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值 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体重（公斤）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/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（ 身高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米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) *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身高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米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)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61" y="1479550"/>
            <a:ext cx="6891245" cy="42407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3500" y="5314950"/>
            <a:ext cx="18669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编程实现统计</a:t>
            </a:r>
            <a:r>
              <a:rPr lang="zh-CN" altLang="en-US" dirty="0" smtClean="0"/>
              <a:t>任意数的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次幂的值和位数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次幂的值为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，位数为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某个公司采用公用电话传递数据，数据是四位的整数，在传递过程中是加密的，加密规则如下：每位数字都加上</a:t>
            </a:r>
            <a:r>
              <a:rPr lang="en-US" altLang="zh-CN" dirty="0"/>
              <a:t>5,</a:t>
            </a:r>
            <a:r>
              <a:rPr lang="zh-CN" altLang="en-US" dirty="0"/>
              <a:t>然后用和除以</a:t>
            </a:r>
            <a:r>
              <a:rPr lang="en-US" altLang="zh-CN" dirty="0"/>
              <a:t>10</a:t>
            </a:r>
            <a:r>
              <a:rPr lang="zh-CN" altLang="en-US" dirty="0"/>
              <a:t>的余数代替该数字，再将第一位和第三位交换，第二位和第四位交换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编程实现，输入一个四位数明文，输出密码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启动</a:t>
            </a:r>
            <a:r>
              <a:rPr lang="zh-CN" altLang="en-US" dirty="0" smtClean="0"/>
              <a:t>编程环境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“开始”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”</a:t>
            </a:r>
            <a:r>
              <a:rPr lang="en-US" altLang="zh-CN" dirty="0" smtClean="0">
                <a:sym typeface="Wingdings" panose="05000000000000000000" pitchFamily="2" charset="2"/>
              </a:rPr>
              <a:t>”IDLE”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90" y="2691600"/>
            <a:ext cx="4374608" cy="2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File”-&gt;”New File”, 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r>
              <a:rPr lang="en-US" altLang="zh-CN" dirty="0" smtClean="0"/>
              <a:t>“File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-&gt;”Save”</a:t>
            </a:r>
            <a:r>
              <a:rPr lang="zh-CN" altLang="en-US" dirty="0" smtClean="0"/>
              <a:t>，保存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3105878"/>
            <a:ext cx="8190890" cy="283772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：新建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在“***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中编写指令</a:t>
            </a:r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Run”-&gt;”Run Module” </a:t>
            </a:r>
            <a:r>
              <a:rPr lang="zh-CN" altLang="en-US" dirty="0"/>
              <a:t>运行程序，查看结果</a:t>
            </a:r>
          </a:p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56" y="1590666"/>
            <a:ext cx="4890276" cy="340678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开始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3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 = 2x + 1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 = 3a – 2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 = 2b + 3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说出</a:t>
            </a:r>
            <a:r>
              <a:rPr lang="en-US" altLang="zh-CN" sz="2400" dirty="0"/>
              <a:t>a</a:t>
            </a:r>
            <a:r>
              <a:rPr lang="zh-CN" altLang="en-US" sz="2400" dirty="0"/>
              <a:t>的值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96" y="4002448"/>
            <a:ext cx="3484156" cy="2241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0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18123</TotalTime>
  <Words>1982</Words>
  <Application>Microsoft Office PowerPoint</Application>
  <PresentationFormat>宽屏</PresentationFormat>
  <Paragraphs>462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kwfudan</vt:lpstr>
      <vt:lpstr>课程回顾</vt:lpstr>
      <vt:lpstr>程序的原理</vt:lpstr>
      <vt:lpstr>小游戏：模拟程序</vt:lpstr>
      <vt:lpstr>开始编程1：下载python</vt:lpstr>
      <vt:lpstr>开始编程2：安装python</vt:lpstr>
      <vt:lpstr>开始编程3：启动编程环境</vt:lpstr>
      <vt:lpstr>开始编程4：新建/保存Python文件</vt:lpstr>
      <vt:lpstr>开始编程5：运行Python文件</vt:lpstr>
      <vt:lpstr>代码示例</vt:lpstr>
      <vt:lpstr>示例1：圆面积计算</vt:lpstr>
      <vt:lpstr>示例2：简单的人名对话</vt:lpstr>
      <vt:lpstr>示例3：斐波那契数列的计算</vt:lpstr>
      <vt:lpstr>示例4：同切圆的绘制</vt:lpstr>
      <vt:lpstr>示例5：日期和时间的输出</vt:lpstr>
      <vt:lpstr>程序的原理</vt:lpstr>
      <vt:lpstr>Python基本数据类型</vt:lpstr>
      <vt:lpstr>数字和字符串的区别</vt:lpstr>
      <vt:lpstr>数值运算</vt:lpstr>
      <vt:lpstr>示例：汇率转换</vt:lpstr>
      <vt:lpstr>字符串的序号体系</vt:lpstr>
      <vt:lpstr>索引访问</vt:lpstr>
      <vt:lpstr>字符串区间访问</vt:lpstr>
      <vt:lpstr>示例：获取星期字符串</vt:lpstr>
      <vt:lpstr>Python语法元素</vt:lpstr>
      <vt:lpstr>Python语法元素</vt:lpstr>
      <vt:lpstr>1.变量</vt:lpstr>
      <vt:lpstr>变量的命名</vt:lpstr>
      <vt:lpstr>保留字</vt:lpstr>
      <vt:lpstr>Python语法元素</vt:lpstr>
      <vt:lpstr>2. 赋值</vt:lpstr>
      <vt:lpstr>Python语法元素</vt:lpstr>
      <vt:lpstr>4. 运算符</vt:lpstr>
      <vt:lpstr>Python语法元素</vt:lpstr>
      <vt:lpstr>5. 语句</vt:lpstr>
      <vt:lpstr>Python语法元素</vt:lpstr>
      <vt:lpstr>3.函数</vt:lpstr>
      <vt:lpstr>3.1 type()函数</vt:lpstr>
      <vt:lpstr>3.2 print()函数</vt:lpstr>
      <vt:lpstr>3.2 print()函数</vt:lpstr>
      <vt:lpstr>3.3 input()函数</vt:lpstr>
      <vt:lpstr>3.4 eval()函数</vt:lpstr>
      <vt:lpstr>eval()函数和input()函数联用</vt:lpstr>
      <vt:lpstr>例子：天天向上的力量</vt:lpstr>
      <vt:lpstr>天天向上的力量</vt:lpstr>
      <vt:lpstr>内置的字符串处理函数</vt:lpstr>
      <vt:lpstr>内置的字符串处理方法</vt:lpstr>
      <vt:lpstr>上机作业</vt:lpstr>
      <vt:lpstr>数字输出</vt:lpstr>
      <vt:lpstr>BMI值计算</vt:lpstr>
      <vt:lpstr>统计长度</vt:lpstr>
      <vt:lpstr>数字加密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1984</cp:revision>
  <cp:lastPrinted>2017-08-24T15:00:07Z</cp:lastPrinted>
  <dcterms:created xsi:type="dcterms:W3CDTF">2017-05-30T12:07:43Z</dcterms:created>
  <dcterms:modified xsi:type="dcterms:W3CDTF">2022-03-07T00:28:18Z</dcterms:modified>
</cp:coreProperties>
</file>