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47"/>
  </p:notesMasterIdLst>
  <p:handoutMasterIdLst>
    <p:handoutMasterId r:id="rId48"/>
  </p:handoutMasterIdLst>
  <p:sldIdLst>
    <p:sldId id="679" r:id="rId2"/>
    <p:sldId id="816" r:id="rId3"/>
    <p:sldId id="817" r:id="rId4"/>
    <p:sldId id="818" r:id="rId5"/>
    <p:sldId id="819" r:id="rId6"/>
    <p:sldId id="820" r:id="rId7"/>
    <p:sldId id="821" r:id="rId8"/>
    <p:sldId id="822" r:id="rId9"/>
    <p:sldId id="827" r:id="rId10"/>
    <p:sldId id="828" r:id="rId11"/>
    <p:sldId id="829" r:id="rId12"/>
    <p:sldId id="830" r:id="rId13"/>
    <p:sldId id="831" r:id="rId14"/>
    <p:sldId id="832" r:id="rId15"/>
    <p:sldId id="823" r:id="rId16"/>
    <p:sldId id="834" r:id="rId17"/>
    <p:sldId id="837" r:id="rId18"/>
    <p:sldId id="839" r:id="rId19"/>
    <p:sldId id="838" r:id="rId20"/>
    <p:sldId id="840" r:id="rId21"/>
    <p:sldId id="841" r:id="rId22"/>
    <p:sldId id="842" r:id="rId23"/>
    <p:sldId id="843" r:id="rId24"/>
    <p:sldId id="844" r:id="rId25"/>
    <p:sldId id="860" r:id="rId26"/>
    <p:sldId id="861" r:id="rId27"/>
    <p:sldId id="862" r:id="rId28"/>
    <p:sldId id="845" r:id="rId29"/>
    <p:sldId id="846" r:id="rId30"/>
    <p:sldId id="847" r:id="rId31"/>
    <p:sldId id="849" r:id="rId32"/>
    <p:sldId id="848" r:id="rId33"/>
    <p:sldId id="850" r:id="rId34"/>
    <p:sldId id="851" r:id="rId35"/>
    <p:sldId id="852" r:id="rId36"/>
    <p:sldId id="854" r:id="rId37"/>
    <p:sldId id="853" r:id="rId38"/>
    <p:sldId id="856" r:id="rId39"/>
    <p:sldId id="857" r:id="rId40"/>
    <p:sldId id="858" r:id="rId41"/>
    <p:sldId id="859" r:id="rId42"/>
    <p:sldId id="863" r:id="rId43"/>
    <p:sldId id="865" r:id="rId44"/>
    <p:sldId id="864" r:id="rId45"/>
    <p:sldId id="866" r:id="rId46"/>
  </p:sldIdLst>
  <p:sldSz cx="12192000" cy="6858000"/>
  <p:notesSz cx="9932988" cy="6800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9" autoAdjust="0"/>
    <p:restoredTop sz="94947" autoAdjust="0"/>
  </p:normalViewPr>
  <p:slideViewPr>
    <p:cSldViewPr snapToGrid="0">
      <p:cViewPr varScale="1">
        <p:scale>
          <a:sx n="84" d="100"/>
          <a:sy n="84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6395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BC00-9D31-4FA7-B348-F51BC2D6D6EC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6395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C31F3-25E4-4B5F-9C5E-2A394612F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41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6395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C226-8081-4B42-BAF8-D6C435A8754D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78288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299" y="3272909"/>
            <a:ext cx="7946390" cy="26778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6395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B46B-A9D9-446D-9AEE-2985CDBD4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2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B46B-A9D9-446D-9AEE-2985CDBD48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3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3376-C900-482E-A899-433F53FD0DFB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141C-D6C7-4793-811C-D653CC39296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1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BF8-136E-4251-AB94-81E3C65211B5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0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B40A-A98E-4DD6-B4FB-E4E3E1245471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21" y="160411"/>
            <a:ext cx="1438275" cy="1438275"/>
          </a:xfrm>
          <a:prstGeom prst="rect">
            <a:avLst/>
          </a:prstGeom>
        </p:spPr>
      </p:pic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16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A9E6-B273-4B8C-9551-9003DD0BFB6D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21" y="160411"/>
            <a:ext cx="1438275" cy="1438275"/>
          </a:xfrm>
          <a:prstGeom prst="rect">
            <a:avLst/>
          </a:prstGeom>
        </p:spPr>
      </p:pic>
      <p:cxnSp>
        <p:nvCxnSpPr>
          <p:cNvPr id="10" name="直线连接符 8"/>
          <p:cNvCxnSpPr/>
          <p:nvPr userDrawn="1"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 userDrawn="1"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3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7912395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10515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11"/>
          <p:cNvSpPr/>
          <p:nvPr userDrawn="1"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5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64882"/>
            <a:ext cx="10515600" cy="282667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9CE-5ED9-418B-BE79-9A22F248737F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线连接符 8"/>
          <p:cNvCxnSpPr/>
          <p:nvPr userDrawn="1"/>
        </p:nvCxnSpPr>
        <p:spPr>
          <a:xfrm>
            <a:off x="801975" y="4446613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 userDrawn="1"/>
        </p:nvSpPr>
        <p:spPr>
          <a:xfrm rot="5400000">
            <a:off x="401297" y="455870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5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1" y="324293"/>
            <a:ext cx="8114414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17" name="直线连接符 8"/>
          <p:cNvCxnSpPr/>
          <p:nvPr userDrawn="1"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五边形 19"/>
          <p:cNvSpPr/>
          <p:nvPr userDrawn="1"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9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35B9-A4AD-49F5-B8AA-38170ADB59D5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61E3-8549-4D93-8215-993B0257D01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3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506-F0BB-4586-90ED-E05A37EA3BF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4B1F-A0D9-45E4-B33E-37786987F3D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0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E700-7A6F-4265-95F3-0B1DEFFA59A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74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32593-0935-4FFD-8D5B-DB31C1834F9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4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7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7485" y="3454401"/>
            <a:ext cx="10668000" cy="1142574"/>
          </a:xfrm>
        </p:spPr>
        <p:txBody>
          <a:bodyPr>
            <a:normAutofit/>
          </a:bodyPr>
          <a:lstStyle/>
          <a:p>
            <a:r>
              <a:rPr lang="zh-CN" altLang="en-US" sz="5400" b="1" dirty="0" smtClean="0"/>
              <a:t>第</a:t>
            </a:r>
            <a:r>
              <a:rPr lang="en-US" altLang="zh-CN" sz="5400" b="1" dirty="0" smtClean="0"/>
              <a:t>3</a:t>
            </a:r>
            <a:r>
              <a:rPr lang="zh-CN" altLang="en-US" sz="5400" b="1" dirty="0" smtClean="0"/>
              <a:t>章 </a:t>
            </a:r>
            <a:r>
              <a:rPr lang="en-US" altLang="zh-CN" sz="5400" b="1" dirty="0" smtClean="0"/>
              <a:t>Python</a:t>
            </a:r>
            <a:r>
              <a:rPr lang="zh-CN" altLang="en-US" sz="5400" b="1" dirty="0" smtClean="0"/>
              <a:t>程序的基本流程控制</a:t>
            </a:r>
            <a:endParaRPr lang="zh-CN" altLang="en-US" sz="5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5" y="976512"/>
            <a:ext cx="4764719" cy="16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3-2】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编写程序，从键盘输入圆的半径，计算并输出圆的周长和面积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555" y="2767013"/>
            <a:ext cx="93726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3-3】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编写程序，从键盘输入年份，输出当年的年历。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3226233"/>
            <a:ext cx="63531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9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举例：上厕所</a:t>
            </a:r>
            <a:endParaRPr lang="en-US" altLang="zh-CN" dirty="0" smtClean="0"/>
          </a:p>
          <a:p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：走到厕所门口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：进男厕所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：进女厕所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：出厕所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026" name="Picture 2" descr="https://timgsa.baidu.com/timg?image&amp;quality=80&amp;size=b9999_10000&amp;sec=1539667381030&amp;di=0a8112e4ee26ecf6c65bedc644c6ef88&amp;imgtype=0&amp;src=http%3A%2F%2Fimgsrc.baidu.com%2Fimgad%2Fpic%2Fitem%2Fbd3eb13533fa828bac1733c8f61f4134970a5ae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988424"/>
            <a:ext cx="3651250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942974" y="4752975"/>
            <a:ext cx="4657725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顺序结构无法选择性执行代码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65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举例：上厕所</a:t>
            </a:r>
            <a:endParaRPr lang="en-US" altLang="zh-CN" dirty="0"/>
          </a:p>
          <a:p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：走到厕所门口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：如果是男生，进男厕所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dirty="0"/>
              <a:t>如果</a:t>
            </a:r>
            <a:r>
              <a:rPr lang="zh-CN" altLang="en-US" dirty="0" smtClean="0"/>
              <a:t>是女生</a:t>
            </a:r>
            <a:r>
              <a:rPr lang="zh-CN" altLang="en-US" dirty="0"/>
              <a:t>，</a:t>
            </a:r>
            <a:r>
              <a:rPr lang="zh-CN" altLang="en-US" dirty="0" smtClean="0"/>
              <a:t>进女厕所</a:t>
            </a:r>
            <a:endParaRPr lang="en-US" altLang="zh-CN" dirty="0" smtClean="0"/>
          </a:p>
          <a:p>
            <a:pPr lvl="1"/>
            <a:r>
              <a:rPr lang="zh-CN" altLang="en-US" dirty="0"/>
              <a:t>指令</a:t>
            </a:r>
            <a:r>
              <a:rPr lang="en-US" altLang="zh-CN" dirty="0"/>
              <a:t>4</a:t>
            </a:r>
            <a:r>
              <a:rPr lang="zh-CN" altLang="en-US" dirty="0"/>
              <a:t>：出厕所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026" name="Picture 2" descr="https://timgsa.baidu.com/timg?image&amp;quality=80&amp;size=b9999_10000&amp;sec=1539667381030&amp;di=0a8112e4ee26ecf6c65bedc644c6ef88&amp;imgtype=0&amp;src=http%3A%2F%2Fimgsrc.baidu.com%2Fimgad%2Fpic%2Fitem%2Fbd3eb13533fa828bac1733c8f61f4134970a5ae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988424"/>
            <a:ext cx="3651250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252537" y="4620499"/>
            <a:ext cx="4657725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分支结构可以选择性执行代码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8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举例：上厕所</a:t>
            </a:r>
            <a:endParaRPr lang="en-US" altLang="zh-CN" dirty="0"/>
          </a:p>
          <a:p>
            <a:r>
              <a:rPr lang="zh-CN" altLang="en-US" dirty="0" smtClean="0"/>
              <a:t>男生版指令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：走到厕所门口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：如果是男生，进男厕所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指令</a:t>
            </a:r>
            <a:r>
              <a:rPr lang="en-US" altLang="zh-CN" dirty="0"/>
              <a:t>4</a:t>
            </a:r>
            <a:r>
              <a:rPr lang="zh-CN" altLang="en-US" dirty="0"/>
              <a:t>：出厕所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举例：上厕所</a:t>
            </a:r>
            <a:endParaRPr lang="en-US" altLang="zh-CN" dirty="0"/>
          </a:p>
          <a:p>
            <a:r>
              <a:rPr lang="zh-CN" altLang="en-US" dirty="0" smtClean="0"/>
              <a:t>女生</a:t>
            </a:r>
            <a:r>
              <a:rPr lang="zh-CN" altLang="en-US" dirty="0"/>
              <a:t>版指令</a:t>
            </a:r>
            <a:endParaRPr lang="en-US" altLang="zh-CN" dirty="0"/>
          </a:p>
          <a:p>
            <a:pPr lvl="1"/>
            <a:r>
              <a:rPr lang="zh-CN" altLang="en-US" dirty="0"/>
              <a:t>指令</a:t>
            </a:r>
            <a:r>
              <a:rPr lang="en-US" altLang="zh-CN" dirty="0"/>
              <a:t>1</a:t>
            </a:r>
            <a:r>
              <a:rPr lang="zh-CN" altLang="en-US" dirty="0"/>
              <a:t>：走到厕所门口</a:t>
            </a:r>
            <a:endParaRPr lang="en-US" altLang="zh-CN" dirty="0"/>
          </a:p>
          <a:p>
            <a:pPr lvl="1"/>
            <a:r>
              <a:rPr lang="zh-CN" altLang="en-US" dirty="0" smtClean="0"/>
              <a:t>指令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dirty="0"/>
              <a:t>如果</a:t>
            </a:r>
            <a:r>
              <a:rPr lang="zh-CN" altLang="en-US" dirty="0" smtClean="0"/>
              <a:t>是女生</a:t>
            </a:r>
            <a:r>
              <a:rPr lang="zh-CN" altLang="en-US" dirty="0"/>
              <a:t>，</a:t>
            </a:r>
            <a:r>
              <a:rPr lang="zh-CN" altLang="en-US" dirty="0" smtClean="0"/>
              <a:t>进女厕所</a:t>
            </a:r>
            <a:endParaRPr lang="en-US" altLang="zh-CN" dirty="0"/>
          </a:p>
          <a:p>
            <a:pPr lvl="1"/>
            <a:r>
              <a:rPr lang="zh-CN" altLang="en-US" dirty="0"/>
              <a:t>指令</a:t>
            </a:r>
            <a:r>
              <a:rPr lang="en-US" altLang="zh-CN" dirty="0"/>
              <a:t>4</a:t>
            </a:r>
            <a:r>
              <a:rPr lang="zh-CN" altLang="en-US" dirty="0"/>
              <a:t>：出厕所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96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15</a:t>
            </a:fld>
            <a:endParaRPr lang="zh-CN" altLang="en-US"/>
          </a:p>
        </p:txBody>
      </p:sp>
      <p:cxnSp>
        <p:nvCxnSpPr>
          <p:cNvPr id="9" name="直接箭头连接符 8"/>
          <p:cNvCxnSpPr>
            <a:stCxn id="12" idx="2"/>
            <a:endCxn id="10" idx="0"/>
          </p:cNvCxnSpPr>
          <p:nvPr/>
        </p:nvCxnSpPr>
        <p:spPr>
          <a:xfrm>
            <a:off x="6486523" y="2148682"/>
            <a:ext cx="1" cy="647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菱形 9"/>
          <p:cNvSpPr/>
          <p:nvPr/>
        </p:nvSpPr>
        <p:spPr>
          <a:xfrm>
            <a:off x="5472112" y="2796382"/>
            <a:ext cx="2028824" cy="7524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是男生？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72110" y="1472407"/>
            <a:ext cx="202882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走到厕所门口</a:t>
            </a:r>
          </a:p>
        </p:txBody>
      </p:sp>
      <p:sp>
        <p:nvSpPr>
          <p:cNvPr id="15" name="矩形 14"/>
          <p:cNvSpPr/>
          <p:nvPr/>
        </p:nvSpPr>
        <p:spPr>
          <a:xfrm>
            <a:off x="3905250" y="4213226"/>
            <a:ext cx="202882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dirty="0"/>
              <a:t>进男厕所</a:t>
            </a:r>
            <a:endParaRPr lang="en-US" altLang="zh-CN" dirty="0"/>
          </a:p>
        </p:txBody>
      </p:sp>
      <p:cxnSp>
        <p:nvCxnSpPr>
          <p:cNvPr id="20" name="直接箭头连接符 19"/>
          <p:cNvCxnSpPr>
            <a:stCxn id="10" idx="1"/>
            <a:endCxn id="15" idx="0"/>
          </p:cNvCxnSpPr>
          <p:nvPr/>
        </p:nvCxnSpPr>
        <p:spPr>
          <a:xfrm rot="10800000" flipV="1">
            <a:off x="4919664" y="3172620"/>
            <a:ext cx="552449" cy="10406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071591" y="4213225"/>
            <a:ext cx="202882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dirty="0"/>
              <a:t>进女厕所</a:t>
            </a:r>
            <a:endParaRPr lang="en-US" altLang="zh-CN" dirty="0"/>
          </a:p>
        </p:txBody>
      </p:sp>
      <p:cxnSp>
        <p:nvCxnSpPr>
          <p:cNvPr id="24" name="直接箭头连接符 23"/>
          <p:cNvCxnSpPr>
            <a:stCxn id="10" idx="3"/>
            <a:endCxn id="23" idx="0"/>
          </p:cNvCxnSpPr>
          <p:nvPr/>
        </p:nvCxnSpPr>
        <p:spPr>
          <a:xfrm>
            <a:off x="7500936" y="3172620"/>
            <a:ext cx="585068" cy="104060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362450" y="348218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353425" y="348218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472110" y="5500688"/>
            <a:ext cx="202882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走到厕所门口</a:t>
            </a:r>
          </a:p>
        </p:txBody>
      </p:sp>
      <p:cxnSp>
        <p:nvCxnSpPr>
          <p:cNvPr id="34" name="直接箭头连接符 19"/>
          <p:cNvCxnSpPr>
            <a:stCxn id="15" idx="2"/>
            <a:endCxn id="33" idx="0"/>
          </p:cNvCxnSpPr>
          <p:nvPr/>
        </p:nvCxnSpPr>
        <p:spPr>
          <a:xfrm>
            <a:off x="4919663" y="4889501"/>
            <a:ext cx="1566860" cy="611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19"/>
          <p:cNvCxnSpPr>
            <a:stCxn id="23" idx="2"/>
            <a:endCxn id="33" idx="0"/>
          </p:cNvCxnSpPr>
          <p:nvPr/>
        </p:nvCxnSpPr>
        <p:spPr>
          <a:xfrm flipH="1">
            <a:off x="6486523" y="4889500"/>
            <a:ext cx="1599481" cy="611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5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16</a:t>
            </a:fld>
            <a:endParaRPr lang="zh-CN" altLang="en-US"/>
          </a:p>
        </p:txBody>
      </p:sp>
      <p:cxnSp>
        <p:nvCxnSpPr>
          <p:cNvPr id="9" name="直接箭头连接符 8"/>
          <p:cNvCxnSpPr>
            <a:stCxn id="12" idx="2"/>
            <a:endCxn id="10" idx="0"/>
          </p:cNvCxnSpPr>
          <p:nvPr/>
        </p:nvCxnSpPr>
        <p:spPr>
          <a:xfrm>
            <a:off x="6486523" y="2148682"/>
            <a:ext cx="1" cy="647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菱形 9"/>
          <p:cNvSpPr/>
          <p:nvPr/>
        </p:nvSpPr>
        <p:spPr>
          <a:xfrm>
            <a:off x="5472112" y="2796382"/>
            <a:ext cx="2028824" cy="752475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是男生？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72110" y="1472407"/>
            <a:ext cx="202882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走到厕所门口</a:t>
            </a:r>
          </a:p>
        </p:txBody>
      </p:sp>
      <p:sp>
        <p:nvSpPr>
          <p:cNvPr id="15" name="矩形 14"/>
          <p:cNvSpPr/>
          <p:nvPr/>
        </p:nvSpPr>
        <p:spPr>
          <a:xfrm>
            <a:off x="3905250" y="4213226"/>
            <a:ext cx="202882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dirty="0"/>
              <a:t>进男厕所</a:t>
            </a:r>
            <a:endParaRPr lang="en-US" altLang="zh-CN" dirty="0"/>
          </a:p>
        </p:txBody>
      </p:sp>
      <p:cxnSp>
        <p:nvCxnSpPr>
          <p:cNvPr id="20" name="直接箭头连接符 19"/>
          <p:cNvCxnSpPr>
            <a:stCxn id="10" idx="1"/>
            <a:endCxn id="15" idx="0"/>
          </p:cNvCxnSpPr>
          <p:nvPr/>
        </p:nvCxnSpPr>
        <p:spPr>
          <a:xfrm rot="10800000" flipV="1">
            <a:off x="4919664" y="3172620"/>
            <a:ext cx="552449" cy="10406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071591" y="4213225"/>
            <a:ext cx="202882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CN" altLang="en-US" dirty="0"/>
              <a:t>进女厕所</a:t>
            </a:r>
            <a:endParaRPr lang="en-US" altLang="zh-CN" dirty="0"/>
          </a:p>
        </p:txBody>
      </p:sp>
      <p:cxnSp>
        <p:nvCxnSpPr>
          <p:cNvPr id="24" name="直接箭头连接符 23"/>
          <p:cNvCxnSpPr>
            <a:stCxn id="10" idx="3"/>
            <a:endCxn id="23" idx="0"/>
          </p:cNvCxnSpPr>
          <p:nvPr/>
        </p:nvCxnSpPr>
        <p:spPr>
          <a:xfrm>
            <a:off x="7500936" y="3172620"/>
            <a:ext cx="585068" cy="104060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648075" y="3482182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是（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353425" y="3482182"/>
            <a:ext cx="117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472110" y="5500688"/>
            <a:ext cx="202882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走到厕所门口</a:t>
            </a:r>
          </a:p>
        </p:txBody>
      </p:sp>
      <p:cxnSp>
        <p:nvCxnSpPr>
          <p:cNvPr id="34" name="直接箭头连接符 19"/>
          <p:cNvCxnSpPr>
            <a:stCxn id="15" idx="2"/>
            <a:endCxn id="33" idx="0"/>
          </p:cNvCxnSpPr>
          <p:nvPr/>
        </p:nvCxnSpPr>
        <p:spPr>
          <a:xfrm>
            <a:off x="4919663" y="4889501"/>
            <a:ext cx="1566860" cy="611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19"/>
          <p:cNvCxnSpPr>
            <a:stCxn id="23" idx="2"/>
            <a:endCxn id="33" idx="0"/>
          </p:cNvCxnSpPr>
          <p:nvPr/>
        </p:nvCxnSpPr>
        <p:spPr>
          <a:xfrm flipH="1">
            <a:off x="6486523" y="4889500"/>
            <a:ext cx="1599481" cy="611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434259" y="2611715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条件表达式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00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zh-CN" dirty="0" smtClean="0"/>
              <a:t>语句</a:t>
            </a:r>
            <a:endParaRPr lang="zh-CN" altLang="en-US" dirty="0"/>
          </a:p>
        </p:txBody>
      </p:sp>
      <p:pic>
        <p:nvPicPr>
          <p:cNvPr id="2050" name="Picture 2" descr="3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81" y="2385517"/>
            <a:ext cx="3024816" cy="3213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32105" y="1484784"/>
            <a:ext cx="2179365" cy="180146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lang="zh-CN" altLang="en-US" sz="2400" dirty="0">
                <a:latin typeface="Courier New" pitchFamily="49" charset="0"/>
                <a:ea typeface="宋体" pitchFamily="2" charset="-122"/>
                <a:cs typeface="宋体" pitchFamily="2" charset="-122"/>
              </a:rPr>
              <a:t>表达式</a:t>
            </a:r>
            <a:r>
              <a:rPr lang="en-US" altLang="zh-CN" sz="2400" dirty="0">
                <a:latin typeface="Courier New" pitchFamily="49" charset="0"/>
                <a:ea typeface="宋体" pitchFamily="2" charset="-122"/>
                <a:cs typeface="宋体" pitchFamily="2" charset="-122"/>
              </a:rPr>
              <a:t>:</a:t>
            </a:r>
            <a:endParaRPr lang="en-US" altLang="zh-CN" sz="2400" dirty="0"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en-US" sz="2400" dirty="0"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endParaRPr lang="zh-CN" altLang="en-US" sz="5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2032" y="3810729"/>
            <a:ext cx="4577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满足条件</a:t>
            </a:r>
            <a:r>
              <a:rPr lang="zh-CN" altLang="en-US" sz="2400" dirty="0" smtClean="0"/>
              <a:t>就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执行</a:t>
            </a:r>
            <a:r>
              <a:rPr lang="zh-CN" altLang="en-US" sz="2400" dirty="0" smtClean="0"/>
              <a:t>某些语句块；</a:t>
            </a:r>
            <a:endParaRPr lang="en-US" altLang="zh-CN" sz="2400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不满足条件</a:t>
            </a:r>
            <a:r>
              <a:rPr lang="zh-CN" altLang="en-US" sz="2400" dirty="0" smtClean="0"/>
              <a:t>就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不执行</a:t>
            </a:r>
            <a:r>
              <a:rPr lang="zh-CN" altLang="en-US" sz="2400" dirty="0" smtClean="0"/>
              <a:t>某些语句块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9759142" y="2072640"/>
            <a:ext cx="1347007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缩进，用四个空格表示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43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语中</a:t>
            </a:r>
            <a:r>
              <a:rPr lang="en-US" altLang="zh-CN" dirty="0"/>
              <a:t>&lt;</a:t>
            </a:r>
            <a:r>
              <a:rPr lang="zh-CN" altLang="en-US" dirty="0"/>
              <a:t>条件</a:t>
            </a:r>
            <a:r>
              <a:rPr lang="en-US" altLang="zh-CN" dirty="0"/>
              <a:t>&gt;</a:t>
            </a:r>
            <a:r>
              <a:rPr lang="zh-CN" altLang="en-US" dirty="0"/>
              <a:t>部分可以使用任何能够产生</a:t>
            </a:r>
            <a:r>
              <a:rPr lang="en-US" altLang="zh-CN" b="1" dirty="0">
                <a:solidFill>
                  <a:srgbClr val="FF0000"/>
                </a:solidFill>
              </a:rPr>
              <a:t>True</a:t>
            </a:r>
            <a:r>
              <a:rPr lang="zh-CN" altLang="en-US" dirty="0"/>
              <a:t>或</a:t>
            </a:r>
            <a:r>
              <a:rPr lang="en-US" altLang="zh-CN" b="1" dirty="0">
                <a:solidFill>
                  <a:srgbClr val="FF0000"/>
                </a:solidFill>
              </a:rPr>
              <a:t>False</a:t>
            </a:r>
            <a:r>
              <a:rPr lang="zh-CN" altLang="en-US" dirty="0"/>
              <a:t>的语句</a:t>
            </a:r>
          </a:p>
          <a:p>
            <a:r>
              <a:rPr lang="zh-CN" altLang="en-US" dirty="0"/>
              <a:t>形成判断条件最常见的方式是采用关系操作符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语言共有</a:t>
            </a:r>
            <a:r>
              <a:rPr lang="en-US" altLang="zh-CN" dirty="0"/>
              <a:t>6</a:t>
            </a:r>
            <a:r>
              <a:rPr lang="zh-CN" altLang="en-US" dirty="0"/>
              <a:t>个关系</a:t>
            </a:r>
            <a:r>
              <a:rPr lang="zh-CN" altLang="en-US" dirty="0" smtClean="0"/>
              <a:t>操作符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99886"/>
              </p:ext>
            </p:extLst>
          </p:nvPr>
        </p:nvGraphicFramePr>
        <p:xfrm>
          <a:off x="2866795" y="3717032"/>
          <a:ext cx="6541715" cy="2398140"/>
        </p:xfrm>
        <a:graphic>
          <a:graphicData uri="http://schemas.openxmlformats.org/drawingml/2006/table">
            <a:tbl>
              <a:tblPr firstRow="1" firstCol="1" bandRow="1"/>
              <a:tblGrid>
                <a:gridCol w="2269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1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499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96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操作符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数学符号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操作符含义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9752">
                <a:tc>
                  <a:txBody>
                    <a:bodyPr/>
                    <a:lstStyle/>
                    <a:p>
                      <a:pPr marL="208280" marR="19558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&lt;</a:t>
                      </a:r>
                      <a:r>
                        <a:rPr lang="en-US" sz="1400" kern="10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 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2270" marR="36957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&lt;</a:t>
                      </a:r>
                      <a:r>
                        <a:rPr lang="en-US" sz="1400" kern="10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 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小于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9752">
                <a:tc>
                  <a:txBody>
                    <a:bodyPr/>
                    <a:lstStyle/>
                    <a:p>
                      <a:pPr marL="208280" marR="19558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&lt;=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8280" marR="19558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≤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小于等于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9752">
                <a:tc>
                  <a:txBody>
                    <a:bodyPr/>
                    <a:lstStyle/>
                    <a:p>
                      <a:pPr marL="208280" marR="19558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&gt;=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8280" marR="19558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≥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大于等于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9752">
                <a:tc>
                  <a:txBody>
                    <a:bodyPr/>
                    <a:lstStyle/>
                    <a:p>
                      <a:pPr marL="208280" marR="19558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&gt; 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8280" marR="19558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&gt; 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大于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9752">
                <a:tc>
                  <a:txBody>
                    <a:bodyPr/>
                    <a:lstStyle/>
                    <a:p>
                      <a:pPr marL="208280" marR="19558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==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2270" marR="369570" algn="ctr">
                        <a:lnSpc>
                          <a:spcPts val="1180"/>
                        </a:lnSpc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=</a:t>
                      </a:r>
                      <a:endParaRPr lang="zh-CN" sz="14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等于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9752">
                <a:tc>
                  <a:txBody>
                    <a:bodyPr/>
                    <a:lstStyle/>
                    <a:p>
                      <a:pPr marL="208280" marR="19558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!</a:t>
                      </a:r>
                      <a:r>
                        <a:rPr lang="en-US" sz="1400" i="1" kern="100" dirty="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=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2"/>
                      <a:stretch>
                        <a:fillRect l="-132270" t="-647170" r="-149291" b="-188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不等于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2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3-4】</a:t>
            </a:r>
            <a:r>
              <a:rPr lang="zh-CN" altLang="en-US" dirty="0" smtClean="0"/>
              <a:t>去网吧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（单分支</a:t>
            </a:r>
            <a:r>
              <a:rPr lang="zh-CN" altLang="en-US" dirty="0"/>
              <a:t>结构）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864995"/>
            <a:ext cx="69913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5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基本语句及顺序结构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4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if-else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&lt;</a:t>
            </a:r>
            <a:r>
              <a:rPr lang="zh-CN" altLang="en-US" dirty="0"/>
              <a:t>语句块</a:t>
            </a:r>
            <a:r>
              <a:rPr lang="en-US" altLang="zh-CN" dirty="0"/>
              <a:t>1&gt;</a:t>
            </a:r>
            <a:r>
              <a:rPr lang="zh-CN" altLang="en-US" dirty="0"/>
              <a:t>是在</a:t>
            </a:r>
            <a:r>
              <a:rPr lang="en-US" altLang="zh-CN" dirty="0"/>
              <a:t>if</a:t>
            </a:r>
            <a:r>
              <a:rPr lang="zh-CN" altLang="en-US" b="1" dirty="0">
                <a:solidFill>
                  <a:srgbClr val="FF0000"/>
                </a:solidFill>
              </a:rPr>
              <a:t>条件满足</a:t>
            </a:r>
            <a:r>
              <a:rPr lang="zh-CN" altLang="en-US" dirty="0"/>
              <a:t>后执行的一个或多个语句序列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语句块</a:t>
            </a:r>
            <a:r>
              <a:rPr lang="en-US" altLang="zh-CN" dirty="0"/>
              <a:t>2&gt;</a:t>
            </a:r>
            <a:r>
              <a:rPr lang="zh-CN" altLang="en-US" dirty="0"/>
              <a:t>是</a:t>
            </a:r>
            <a:r>
              <a:rPr lang="en-US" altLang="zh-CN" dirty="0"/>
              <a:t>if</a:t>
            </a:r>
            <a:r>
              <a:rPr lang="zh-CN" altLang="en-US" b="1" dirty="0">
                <a:solidFill>
                  <a:srgbClr val="FF0000"/>
                </a:solidFill>
              </a:rPr>
              <a:t>条件不满足</a:t>
            </a:r>
            <a:r>
              <a:rPr lang="zh-CN" altLang="en-US" dirty="0"/>
              <a:t>后执行的语句序列</a:t>
            </a:r>
          </a:p>
          <a:p>
            <a:r>
              <a:rPr lang="zh-CN" altLang="en-US" dirty="0"/>
              <a:t>二分支语句用于区分</a:t>
            </a:r>
            <a:r>
              <a:rPr lang="en-US" altLang="zh-CN" dirty="0"/>
              <a:t>&lt;</a:t>
            </a:r>
            <a:r>
              <a:rPr lang="zh-CN" altLang="en-US" dirty="0"/>
              <a:t>条件</a:t>
            </a:r>
            <a:r>
              <a:rPr lang="en-US" altLang="zh-CN" dirty="0"/>
              <a:t>&gt;</a:t>
            </a:r>
            <a:r>
              <a:rPr lang="zh-CN" altLang="en-US" dirty="0"/>
              <a:t>的两种可能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  <a:r>
              <a:rPr lang="zh-CN" altLang="en-US" dirty="0"/>
              <a:t>，分别形成执行路径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74741" y="1500626"/>
            <a:ext cx="2703859" cy="202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表达式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1: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1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else: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2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94393" y="2155767"/>
            <a:ext cx="1347007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缩进，用四个空格表示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0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3-5】</a:t>
            </a:r>
            <a:r>
              <a:rPr lang="zh-CN" altLang="en-US" dirty="0"/>
              <a:t>去</a:t>
            </a:r>
            <a:r>
              <a:rPr lang="zh-CN" altLang="en-US" dirty="0" smtClean="0"/>
              <a:t>网吧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（二分支</a:t>
            </a:r>
            <a:r>
              <a:rPr lang="zh-CN" altLang="en-US" dirty="0"/>
              <a:t>结构）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66" y="1444496"/>
            <a:ext cx="5229225" cy="46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多分支结构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8" name="Picture 2" descr="3t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46" y="1853809"/>
            <a:ext cx="5138591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17781" y="2010473"/>
            <a:ext cx="2703859" cy="27363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7E6E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表达式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1: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A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elif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表达式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2: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B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elif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表达式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3: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C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else: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语句块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D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45178" y="5037921"/>
            <a:ext cx="1347007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缩进，用四个空格表示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23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3-6】</a:t>
            </a:r>
            <a:r>
              <a:rPr lang="zh-CN" altLang="en-US" dirty="0"/>
              <a:t>去</a:t>
            </a:r>
            <a:r>
              <a:rPr lang="zh-CN" altLang="en-US" dirty="0" smtClean="0"/>
              <a:t>网吧</a:t>
            </a:r>
            <a:r>
              <a:rPr lang="en-US" altLang="zh-CN" dirty="0" smtClean="0"/>
              <a:t>3</a:t>
            </a:r>
            <a:r>
              <a:rPr lang="zh-CN" altLang="en-US" dirty="0" smtClean="0"/>
              <a:t>（多分支结构）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017" y="1512683"/>
            <a:ext cx="4976899" cy="46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5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多条件判断（逻辑运算）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68189" y="1451652"/>
            <a:ext cx="4372495" cy="78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 &lt;</a:t>
            </a:r>
            <a:r>
              <a:rPr lang="zh-CN" altLang="en-US" dirty="0" smtClean="0"/>
              <a:t>条件一</a:t>
            </a:r>
            <a:r>
              <a:rPr lang="en-US" altLang="zh-CN" dirty="0" smtClean="0"/>
              <a:t>&gt; and &lt;</a:t>
            </a:r>
            <a:r>
              <a:rPr lang="zh-CN" altLang="en-US" dirty="0" smtClean="0"/>
              <a:t>条件二</a:t>
            </a:r>
            <a:r>
              <a:rPr lang="en-US" altLang="zh-CN" dirty="0" smtClean="0"/>
              <a:t>&gt; and &lt;</a:t>
            </a:r>
            <a:r>
              <a:rPr lang="zh-CN" altLang="en-US" dirty="0" smtClean="0"/>
              <a:t>条件三</a:t>
            </a:r>
            <a:r>
              <a:rPr lang="en-US" altLang="zh-CN" dirty="0" smtClean="0"/>
              <a:t>&gt;: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68189" y="2782054"/>
            <a:ext cx="4372495" cy="78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 &lt;</a:t>
            </a:r>
            <a:r>
              <a:rPr lang="zh-CN" altLang="en-US" dirty="0" smtClean="0"/>
              <a:t>条件一</a:t>
            </a:r>
            <a:r>
              <a:rPr lang="en-US" altLang="zh-CN" dirty="0" smtClean="0"/>
              <a:t>&gt; or &lt;</a:t>
            </a:r>
            <a:r>
              <a:rPr lang="zh-CN" altLang="en-US" dirty="0" smtClean="0"/>
              <a:t>条件二</a:t>
            </a:r>
            <a:r>
              <a:rPr lang="en-US" altLang="zh-CN" dirty="0" smtClean="0"/>
              <a:t>&gt; or &lt;</a:t>
            </a:r>
            <a:r>
              <a:rPr lang="zh-CN" altLang="en-US" dirty="0" smtClean="0"/>
              <a:t>条件三</a:t>
            </a:r>
            <a:r>
              <a:rPr lang="en-US" altLang="zh-CN" dirty="0" smtClean="0"/>
              <a:t>&gt;: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868189" y="4112456"/>
            <a:ext cx="4372495" cy="78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 not &lt;</a:t>
            </a:r>
            <a:r>
              <a:rPr lang="zh-CN" altLang="en-US" dirty="0" smtClean="0"/>
              <a:t>条件一</a:t>
            </a:r>
            <a:r>
              <a:rPr lang="en-US" altLang="zh-CN" dirty="0" smtClean="0"/>
              <a:t>&gt;: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868188" y="5287567"/>
            <a:ext cx="4372495" cy="78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if &lt;</a:t>
            </a:r>
            <a:r>
              <a:rPr lang="zh-CN" altLang="en-US" dirty="0" smtClean="0"/>
              <a:t>条件一</a:t>
            </a:r>
            <a:r>
              <a:rPr lang="en-US" altLang="zh-CN" dirty="0" smtClean="0"/>
              <a:t>&gt; and &lt;</a:t>
            </a:r>
            <a:r>
              <a:rPr lang="zh-CN" altLang="en-US" dirty="0" smtClean="0"/>
              <a:t>条件二</a:t>
            </a:r>
            <a:r>
              <a:rPr lang="en-US" altLang="zh-CN" dirty="0" smtClean="0"/>
              <a:t>&gt; or &lt;</a:t>
            </a:r>
            <a:r>
              <a:rPr lang="zh-CN" altLang="en-US" dirty="0" smtClean="0"/>
              <a:t>条件三</a:t>
            </a:r>
            <a:r>
              <a:rPr lang="en-US" altLang="zh-CN" dirty="0" smtClean="0"/>
              <a:t>&gt;: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内容占位符 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575406"/>
              </p:ext>
            </p:extLst>
          </p:nvPr>
        </p:nvGraphicFramePr>
        <p:xfrm>
          <a:off x="990718" y="3301134"/>
          <a:ext cx="5181363" cy="1176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21">
                  <a:extLst>
                    <a:ext uri="{9D8B030D-6E8A-4147-A177-3AD203B41FA5}">
                      <a16:colId xmlns:a16="http://schemas.microsoft.com/office/drawing/2014/main" xmlns="" val="3353432721"/>
                    </a:ext>
                  </a:extLst>
                </a:gridCol>
                <a:gridCol w="1727121">
                  <a:extLst>
                    <a:ext uri="{9D8B030D-6E8A-4147-A177-3AD203B41FA5}">
                      <a16:colId xmlns:a16="http://schemas.microsoft.com/office/drawing/2014/main" xmlns="" val="1098544805"/>
                    </a:ext>
                  </a:extLst>
                </a:gridCol>
                <a:gridCol w="1727121">
                  <a:extLst>
                    <a:ext uri="{9D8B030D-6E8A-4147-A177-3AD203B41FA5}">
                      <a16:colId xmlns:a16="http://schemas.microsoft.com/office/drawing/2014/main" xmlns="" val="2896641377"/>
                    </a:ext>
                  </a:extLst>
                </a:gridCol>
              </a:tblGrid>
              <a:tr h="3922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3673" marR="83673"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marL="83673" marR="83673"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marL="83673" marR="83673"/>
                </a:tc>
                <a:extLst>
                  <a:ext uri="{0D108BD9-81ED-4DB2-BD59-A6C34878D82A}">
                    <a16:rowId xmlns:a16="http://schemas.microsoft.com/office/drawing/2014/main" xmlns="" val="2356857918"/>
                  </a:ext>
                </a:extLst>
              </a:tr>
              <a:tr h="3922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 marL="83673" marR="83673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 marL="83673" marR="836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False</a:t>
                      </a:r>
                      <a:endParaRPr lang="zh-CN" altLang="en-US" dirty="0" smtClean="0"/>
                    </a:p>
                  </a:txBody>
                  <a:tcPr marL="83673" marR="83673"/>
                </a:tc>
                <a:extLst>
                  <a:ext uri="{0D108BD9-81ED-4DB2-BD59-A6C34878D82A}">
                    <a16:rowId xmlns:a16="http://schemas.microsoft.com/office/drawing/2014/main" xmlns="" val="2529950773"/>
                  </a:ext>
                </a:extLst>
              </a:tr>
              <a:tr h="3922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 marL="83673" marR="836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False</a:t>
                      </a:r>
                      <a:endParaRPr lang="zh-CN" altLang="en-US" dirty="0" smtClean="0"/>
                    </a:p>
                  </a:txBody>
                  <a:tcPr marL="83673" marR="83673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 marL="83673" marR="83673"/>
                </a:tc>
                <a:extLst>
                  <a:ext uri="{0D108BD9-81ED-4DB2-BD59-A6C34878D82A}">
                    <a16:rowId xmlns:a16="http://schemas.microsoft.com/office/drawing/2014/main" xmlns="" val="4124515383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多条件判断（逻辑运算）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03376" y="3685031"/>
            <a:ext cx="36068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</a:t>
            </a:r>
            <a:r>
              <a:rPr lang="zh-CN" altLang="en-US" dirty="0" smtClean="0"/>
              <a:t>：一个为假，整体为假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2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多条件判断（逻辑运算）</a:t>
            </a:r>
            <a:endParaRPr lang="zh-CN" altLang="en-US" dirty="0"/>
          </a:p>
        </p:txBody>
      </p:sp>
      <p:graphicFrame>
        <p:nvGraphicFramePr>
          <p:cNvPr id="17" name="内容占位符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744423"/>
              </p:ext>
            </p:extLst>
          </p:nvPr>
        </p:nvGraphicFramePr>
        <p:xfrm>
          <a:off x="838202" y="3203980"/>
          <a:ext cx="5181363" cy="1146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21">
                  <a:extLst>
                    <a:ext uri="{9D8B030D-6E8A-4147-A177-3AD203B41FA5}">
                      <a16:colId xmlns:a16="http://schemas.microsoft.com/office/drawing/2014/main" xmlns="" val="3353432721"/>
                    </a:ext>
                  </a:extLst>
                </a:gridCol>
                <a:gridCol w="1727121">
                  <a:extLst>
                    <a:ext uri="{9D8B030D-6E8A-4147-A177-3AD203B41FA5}">
                      <a16:colId xmlns:a16="http://schemas.microsoft.com/office/drawing/2014/main" xmlns="" val="1098544805"/>
                    </a:ext>
                  </a:extLst>
                </a:gridCol>
                <a:gridCol w="1727121">
                  <a:extLst>
                    <a:ext uri="{9D8B030D-6E8A-4147-A177-3AD203B41FA5}">
                      <a16:colId xmlns:a16="http://schemas.microsoft.com/office/drawing/2014/main" xmlns="" val="2896641377"/>
                    </a:ext>
                  </a:extLst>
                </a:gridCol>
              </a:tblGrid>
              <a:tr h="38211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6857918"/>
                  </a:ext>
                </a:extLst>
              </a:tr>
              <a:tr h="382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True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9950773"/>
                  </a:ext>
                </a:extLst>
              </a:tr>
              <a:tr h="382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True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4515383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6750858" y="3599354"/>
            <a:ext cx="36068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</a:t>
            </a:r>
            <a:r>
              <a:rPr lang="zh-CN" altLang="en-US" dirty="0" smtClean="0"/>
              <a:t>：一个为真，整体为真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85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多条件判断（逻辑运算）</a:t>
            </a:r>
            <a:endParaRPr lang="zh-CN" altLang="en-US" dirty="0"/>
          </a:p>
        </p:txBody>
      </p:sp>
      <p:graphicFrame>
        <p:nvGraphicFramePr>
          <p:cNvPr id="18" name="内容占位符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67234"/>
              </p:ext>
            </p:extLst>
          </p:nvPr>
        </p:nvGraphicFramePr>
        <p:xfrm>
          <a:off x="990718" y="3500466"/>
          <a:ext cx="5181363" cy="827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21">
                  <a:extLst>
                    <a:ext uri="{9D8B030D-6E8A-4147-A177-3AD203B41FA5}">
                      <a16:colId xmlns:a16="http://schemas.microsoft.com/office/drawing/2014/main" xmlns="" val="3353432721"/>
                    </a:ext>
                  </a:extLst>
                </a:gridCol>
                <a:gridCol w="1727121">
                  <a:extLst>
                    <a:ext uri="{9D8B030D-6E8A-4147-A177-3AD203B41FA5}">
                      <a16:colId xmlns:a16="http://schemas.microsoft.com/office/drawing/2014/main" xmlns="" val="1098544805"/>
                    </a:ext>
                  </a:extLst>
                </a:gridCol>
                <a:gridCol w="1727121">
                  <a:extLst>
                    <a:ext uri="{9D8B030D-6E8A-4147-A177-3AD203B41FA5}">
                      <a16:colId xmlns:a16="http://schemas.microsoft.com/office/drawing/2014/main" xmlns="" val="2896641377"/>
                    </a:ext>
                  </a:extLst>
                </a:gridCol>
              </a:tblGrid>
              <a:tr h="39940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6857918"/>
                  </a:ext>
                </a:extLst>
              </a:tr>
              <a:tr h="4282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True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9950773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6903376" y="3736512"/>
            <a:ext cx="36068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</a:t>
            </a:r>
            <a:r>
              <a:rPr lang="zh-CN" altLang="en-US" dirty="0" smtClean="0"/>
              <a:t>：非黑即白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内容占位符 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87928112"/>
              </p:ext>
            </p:extLst>
          </p:nvPr>
        </p:nvGraphicFramePr>
        <p:xfrm>
          <a:off x="838200" y="1444625"/>
          <a:ext cx="5181363" cy="1176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21">
                  <a:extLst>
                    <a:ext uri="{9D8B030D-6E8A-4147-A177-3AD203B41FA5}">
                      <a16:colId xmlns:a16="http://schemas.microsoft.com/office/drawing/2014/main" xmlns="" val="3353432721"/>
                    </a:ext>
                  </a:extLst>
                </a:gridCol>
                <a:gridCol w="1727121">
                  <a:extLst>
                    <a:ext uri="{9D8B030D-6E8A-4147-A177-3AD203B41FA5}">
                      <a16:colId xmlns:a16="http://schemas.microsoft.com/office/drawing/2014/main" xmlns="" val="1098544805"/>
                    </a:ext>
                  </a:extLst>
                </a:gridCol>
                <a:gridCol w="1727121">
                  <a:extLst>
                    <a:ext uri="{9D8B030D-6E8A-4147-A177-3AD203B41FA5}">
                      <a16:colId xmlns:a16="http://schemas.microsoft.com/office/drawing/2014/main" xmlns="" val="2896641377"/>
                    </a:ext>
                  </a:extLst>
                </a:gridCol>
              </a:tblGrid>
              <a:tr h="3922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3673" marR="83673"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marL="83673" marR="83673"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marL="83673" marR="83673"/>
                </a:tc>
                <a:extLst>
                  <a:ext uri="{0D108BD9-81ED-4DB2-BD59-A6C34878D82A}">
                    <a16:rowId xmlns:a16="http://schemas.microsoft.com/office/drawing/2014/main" xmlns="" val="2356857918"/>
                  </a:ext>
                </a:extLst>
              </a:tr>
              <a:tr h="3922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 marL="83673" marR="83673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 marL="83673" marR="836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False</a:t>
                      </a:r>
                      <a:endParaRPr lang="zh-CN" altLang="en-US" dirty="0" smtClean="0"/>
                    </a:p>
                  </a:txBody>
                  <a:tcPr marL="83673" marR="83673"/>
                </a:tc>
                <a:extLst>
                  <a:ext uri="{0D108BD9-81ED-4DB2-BD59-A6C34878D82A}">
                    <a16:rowId xmlns:a16="http://schemas.microsoft.com/office/drawing/2014/main" xmlns="" val="2529950773"/>
                  </a:ext>
                </a:extLst>
              </a:tr>
              <a:tr h="39221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 marL="83673" marR="8367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False</a:t>
                      </a:r>
                      <a:endParaRPr lang="zh-CN" altLang="en-US" dirty="0" smtClean="0"/>
                    </a:p>
                  </a:txBody>
                  <a:tcPr marL="83673" marR="83673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 marL="83673" marR="83673"/>
                </a:tc>
                <a:extLst>
                  <a:ext uri="{0D108BD9-81ED-4DB2-BD59-A6C34878D82A}">
                    <a16:rowId xmlns:a16="http://schemas.microsoft.com/office/drawing/2014/main" xmlns="" val="4124515383"/>
                  </a:ext>
                </a:extLst>
              </a:tr>
            </a:tbl>
          </a:graphicData>
        </a:graphic>
      </p:graphicFrame>
      <p:sp>
        <p:nvSpPr>
          <p:cNvPr id="16" name="内容占位符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判断条件真假</a:t>
            </a:r>
            <a:endParaRPr lang="en-US" altLang="zh-CN" dirty="0" smtClean="0"/>
          </a:p>
          <a:p>
            <a:pPr marL="514350" indent="-514350">
              <a:buAutoNum type="arabicParenR"/>
            </a:pPr>
            <a:r>
              <a:rPr lang="en-US" altLang="zh-CN" dirty="0" smtClean="0"/>
              <a:t>5%3==1 and 5 &lt; 3+8</a:t>
            </a:r>
          </a:p>
          <a:p>
            <a:pPr marL="514350" indent="-514350">
              <a:buAutoNum type="arabicParenR"/>
            </a:pPr>
            <a:r>
              <a:rPr lang="en-US" altLang="zh-CN" dirty="0" smtClean="0"/>
              <a:t>5&gt;=3*1.6 and 7*2 &lt;= 9</a:t>
            </a:r>
          </a:p>
          <a:p>
            <a:pPr marL="514350" indent="-514350">
              <a:buAutoNum type="arabicParenR"/>
            </a:pPr>
            <a:r>
              <a:rPr lang="en-US" altLang="zh-CN" dirty="0" smtClean="0"/>
              <a:t>20/5 &gt; 4 or 5//2 &lt; 2.1</a:t>
            </a:r>
          </a:p>
          <a:p>
            <a:pPr marL="514350" indent="-514350">
              <a:buAutoNum type="arabicParenR"/>
            </a:pPr>
            <a:r>
              <a:rPr lang="en-US" altLang="zh-CN" dirty="0" smtClean="0"/>
              <a:t>5&gt;=3 or 7 &lt;= 9</a:t>
            </a:r>
          </a:p>
          <a:p>
            <a:pPr marL="514350" indent="-514350">
              <a:buAutoNum type="arabicParenR"/>
            </a:pPr>
            <a:r>
              <a:rPr lang="en-US" altLang="zh-CN" dirty="0" smtClean="0"/>
              <a:t>not 3&gt;5</a:t>
            </a:r>
          </a:p>
          <a:p>
            <a:pPr marL="514350" indent="-514350">
              <a:buAutoNum type="arabicParenR"/>
            </a:pPr>
            <a:r>
              <a:rPr lang="en-US" altLang="zh-CN" dirty="0" smtClean="0"/>
              <a:t>3 &lt; 5 and 5 &gt; 3 or 5 &gt; 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多条件判断（逻辑运算）</a:t>
            </a:r>
            <a:endParaRPr lang="zh-CN" altLang="en-US" dirty="0"/>
          </a:p>
        </p:txBody>
      </p:sp>
      <p:graphicFrame>
        <p:nvGraphicFramePr>
          <p:cNvPr id="17" name="内容占位符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744423"/>
              </p:ext>
            </p:extLst>
          </p:nvPr>
        </p:nvGraphicFramePr>
        <p:xfrm>
          <a:off x="838202" y="3203980"/>
          <a:ext cx="5181363" cy="1146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21">
                  <a:extLst>
                    <a:ext uri="{9D8B030D-6E8A-4147-A177-3AD203B41FA5}">
                      <a16:colId xmlns:a16="http://schemas.microsoft.com/office/drawing/2014/main" xmlns="" val="3353432721"/>
                    </a:ext>
                  </a:extLst>
                </a:gridCol>
                <a:gridCol w="1727121">
                  <a:extLst>
                    <a:ext uri="{9D8B030D-6E8A-4147-A177-3AD203B41FA5}">
                      <a16:colId xmlns:a16="http://schemas.microsoft.com/office/drawing/2014/main" xmlns="" val="1098544805"/>
                    </a:ext>
                  </a:extLst>
                </a:gridCol>
                <a:gridCol w="1727121">
                  <a:extLst>
                    <a:ext uri="{9D8B030D-6E8A-4147-A177-3AD203B41FA5}">
                      <a16:colId xmlns:a16="http://schemas.microsoft.com/office/drawing/2014/main" xmlns="" val="2896641377"/>
                    </a:ext>
                  </a:extLst>
                </a:gridCol>
              </a:tblGrid>
              <a:tr h="38211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6857918"/>
                  </a:ext>
                </a:extLst>
              </a:tr>
              <a:tr h="382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True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9950773"/>
                  </a:ext>
                </a:extLst>
              </a:tr>
              <a:tr h="38211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True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4515383"/>
                  </a:ext>
                </a:extLst>
              </a:tr>
            </a:tbl>
          </a:graphicData>
        </a:graphic>
      </p:graphicFrame>
      <p:graphicFrame>
        <p:nvGraphicFramePr>
          <p:cNvPr id="18" name="内容占位符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081243"/>
              </p:ext>
            </p:extLst>
          </p:nvPr>
        </p:nvGraphicFramePr>
        <p:xfrm>
          <a:off x="838200" y="4847128"/>
          <a:ext cx="5181363" cy="827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21">
                  <a:extLst>
                    <a:ext uri="{9D8B030D-6E8A-4147-A177-3AD203B41FA5}">
                      <a16:colId xmlns:a16="http://schemas.microsoft.com/office/drawing/2014/main" xmlns="" val="3353432721"/>
                    </a:ext>
                  </a:extLst>
                </a:gridCol>
                <a:gridCol w="1727121">
                  <a:extLst>
                    <a:ext uri="{9D8B030D-6E8A-4147-A177-3AD203B41FA5}">
                      <a16:colId xmlns:a16="http://schemas.microsoft.com/office/drawing/2014/main" xmlns="" val="1098544805"/>
                    </a:ext>
                  </a:extLst>
                </a:gridCol>
                <a:gridCol w="1727121">
                  <a:extLst>
                    <a:ext uri="{9D8B030D-6E8A-4147-A177-3AD203B41FA5}">
                      <a16:colId xmlns:a16="http://schemas.microsoft.com/office/drawing/2014/main" xmlns="" val="2896641377"/>
                    </a:ext>
                  </a:extLst>
                </a:gridCol>
              </a:tblGrid>
              <a:tr h="39940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6857918"/>
                  </a:ext>
                </a:extLst>
              </a:tr>
              <a:tr h="4282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True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995077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574800" y="2768600"/>
            <a:ext cx="36068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</a:t>
            </a:r>
            <a:r>
              <a:rPr lang="zh-CN" altLang="en-US" dirty="0" smtClean="0"/>
              <a:t>：一个为假，整体为假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74800" y="4401835"/>
            <a:ext cx="36068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</a:t>
            </a:r>
            <a:r>
              <a:rPr lang="zh-CN" altLang="en-US" dirty="0" smtClean="0"/>
              <a:t>：一个为真，整体为真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74800" y="5832207"/>
            <a:ext cx="36068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</a:t>
            </a:r>
            <a:r>
              <a:rPr lang="zh-CN" altLang="en-US" dirty="0" smtClean="0"/>
              <a:t>：非黑即白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06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【例</a:t>
            </a:r>
            <a:r>
              <a:rPr lang="en-US" altLang="zh-CN" dirty="0" smtClean="0"/>
              <a:t>3-7</a:t>
            </a:r>
            <a:r>
              <a:rPr lang="zh-CN" altLang="zh-CN" dirty="0" smtClean="0"/>
              <a:t>】</a:t>
            </a:r>
            <a:r>
              <a:rPr lang="zh-CN" altLang="en-US" dirty="0" smtClean="0"/>
              <a:t>判断三角形（多</a:t>
            </a:r>
            <a:r>
              <a:rPr lang="zh-CN" altLang="en-US" dirty="0"/>
              <a:t>条件判断）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编写</a:t>
            </a:r>
            <a:r>
              <a:rPr lang="zh-CN" altLang="zh-CN" dirty="0"/>
              <a:t>程序，从键盘输入三条边，判断是否能够构成一个三角形。如果能，则提示可以构成三角形；如果不能，则提示不能构成三角形。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7070"/>
            <a:ext cx="10724939" cy="291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9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3.1  </a:t>
            </a:r>
            <a:r>
              <a:rPr lang="zh-CN" altLang="zh-CN" dirty="0">
                <a:effectLst/>
              </a:rPr>
              <a:t>基本</a:t>
            </a:r>
            <a:r>
              <a:rPr lang="zh-CN" altLang="zh-CN" dirty="0" smtClean="0">
                <a:effectLst/>
              </a:rPr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464" lvl="1" indent="0">
              <a:buNone/>
            </a:pPr>
            <a:r>
              <a:rPr lang="en-US" altLang="zh-CN" dirty="0" smtClean="0"/>
              <a:t>1</a:t>
            </a:r>
            <a:r>
              <a:rPr lang="zh-CN" altLang="zh-CN" dirty="0"/>
              <a:t>．赋值</a:t>
            </a:r>
            <a:r>
              <a:rPr lang="zh-CN" altLang="zh-CN" dirty="0" smtClean="0"/>
              <a:t>语句</a:t>
            </a:r>
            <a:r>
              <a:rPr lang="en-US" altLang="zh-CN" dirty="0"/>
              <a:t> </a:t>
            </a:r>
            <a:r>
              <a:rPr lang="en-US" altLang="zh-CN" dirty="0" smtClean="0"/>
              <a:t>a = 3</a:t>
            </a:r>
            <a:endParaRPr lang="en-US" altLang="zh-CN" dirty="0"/>
          </a:p>
          <a:p>
            <a:pPr marL="283464" lvl="1" indent="0">
              <a:buNone/>
            </a:pPr>
            <a:r>
              <a:rPr lang="en-US" altLang="zh-CN" dirty="0" smtClean="0"/>
              <a:t>2</a:t>
            </a:r>
            <a:r>
              <a:rPr lang="zh-CN" altLang="zh-CN" dirty="0"/>
              <a:t>．复合赋值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pPr marL="283464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）序列</a:t>
            </a:r>
            <a:r>
              <a:rPr lang="zh-CN" altLang="zh-CN" dirty="0" smtClean="0"/>
              <a:t>赋值</a:t>
            </a:r>
            <a:r>
              <a:rPr lang="en-US" altLang="zh-CN" dirty="0" smtClean="0"/>
              <a:t>     </a:t>
            </a:r>
            <a:r>
              <a:rPr lang="en-US" altLang="zh-CN" dirty="0"/>
              <a:t>x</a:t>
            </a:r>
            <a:r>
              <a:rPr lang="en-US" altLang="zh-CN" dirty="0" smtClean="0"/>
              <a:t>, y </a:t>
            </a:r>
            <a:r>
              <a:rPr lang="en-US" altLang="zh-CN" dirty="0"/>
              <a:t>= </a:t>
            </a:r>
            <a:r>
              <a:rPr lang="en-US" altLang="zh-CN" dirty="0" smtClean="0"/>
              <a:t>1, 1.5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16" y="3239077"/>
            <a:ext cx="40957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分支语句</a:t>
            </a:r>
            <a:r>
              <a:rPr lang="zh-CN" altLang="en-US" dirty="0" smtClean="0"/>
              <a:t>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当有多个条件需要满足并且条件之间有递进关系时，可以使用分支语句的嵌套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其中</a:t>
            </a:r>
            <a:r>
              <a:rPr lang="zh-CN" altLang="zh-CN" dirty="0"/>
              <a:t>，</a:t>
            </a:r>
            <a:r>
              <a:rPr lang="en-US" altLang="zh-CN" dirty="0"/>
              <a:t>if</a:t>
            </a:r>
            <a:r>
              <a:rPr lang="zh-CN" altLang="zh-CN" dirty="0"/>
              <a:t>子句、</a:t>
            </a:r>
            <a:r>
              <a:rPr lang="en-US" altLang="zh-CN" dirty="0" err="1"/>
              <a:t>elif</a:t>
            </a:r>
            <a:r>
              <a:rPr lang="zh-CN" altLang="zh-CN" dirty="0"/>
              <a:t>子句以及</a:t>
            </a:r>
            <a:r>
              <a:rPr lang="en-US" altLang="zh-CN" dirty="0"/>
              <a:t>else</a:t>
            </a:r>
            <a:r>
              <a:rPr lang="zh-CN" altLang="zh-CN" dirty="0"/>
              <a:t>子句中都可以嵌套</a:t>
            </a:r>
            <a:r>
              <a:rPr lang="en-US" altLang="zh-CN" dirty="0"/>
              <a:t>if</a:t>
            </a:r>
            <a:r>
              <a:rPr lang="zh-CN" altLang="zh-CN" dirty="0"/>
              <a:t>语句或者</a:t>
            </a:r>
            <a:r>
              <a:rPr lang="en-US" altLang="zh-CN" dirty="0"/>
              <a:t>if-</a:t>
            </a:r>
            <a:r>
              <a:rPr lang="en-US" altLang="zh-CN" dirty="0" err="1"/>
              <a:t>elif</a:t>
            </a:r>
            <a:r>
              <a:rPr lang="en-US" altLang="zh-CN" dirty="0"/>
              <a:t>-else</a:t>
            </a:r>
            <a:r>
              <a:rPr lang="zh-CN" altLang="zh-CN" dirty="0"/>
              <a:t>子句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85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zh-CN" dirty="0"/>
              <a:t>我国的婚姻法规定，男性</a:t>
            </a:r>
            <a:r>
              <a:rPr lang="en-US" altLang="zh-CN" dirty="0"/>
              <a:t>22</a:t>
            </a:r>
            <a:r>
              <a:rPr lang="zh-CN" altLang="zh-CN" dirty="0"/>
              <a:t>岁为合法结婚年龄，女性</a:t>
            </a:r>
            <a:r>
              <a:rPr lang="en-US" altLang="zh-CN" dirty="0"/>
              <a:t>20</a:t>
            </a:r>
            <a:r>
              <a:rPr lang="zh-CN" altLang="zh-CN" dirty="0"/>
              <a:t>岁为合法结婚年龄。因此如果要判断一个人是否到了合法结婚年龄，首先需要使用双分支结构判断性别，再用递进的双分支结构判断年龄，并输出判断结果。</a:t>
            </a:r>
          </a:p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3600" dirty="0"/>
              <a:t>【例</a:t>
            </a:r>
            <a:r>
              <a:rPr lang="en-US" altLang="zh-CN" sz="3600" dirty="0" smtClean="0"/>
              <a:t>3-8</a:t>
            </a:r>
            <a:r>
              <a:rPr lang="zh-CN" altLang="zh-CN" sz="3600" dirty="0" smtClean="0"/>
              <a:t>】</a:t>
            </a:r>
            <a:r>
              <a:rPr lang="zh-CN" altLang="en-US" sz="3600" dirty="0" smtClean="0"/>
              <a:t>合法结婚年龄（嵌套分支</a:t>
            </a:r>
            <a:r>
              <a:rPr lang="zh-CN" altLang="en-US" sz="3600" dirty="0"/>
              <a:t>语句）</a:t>
            </a:r>
            <a:endParaRPr lang="zh-CN" altLang="en-US" dirty="0"/>
          </a:p>
        </p:txBody>
      </p:sp>
      <p:pic>
        <p:nvPicPr>
          <p:cNvPr id="3074" name="Picture 2" descr="http://kk.51.com/refer?url=https://mmbiz.qpic.cn/mmbiz_jpg/ibte5YjUeeRWia2y1cjm0WYJM9QdLUMk8vZxmmWvBXRt05UO0xvEFqykHwoGQRgyqROicicOiaLCwFVLHt0O9wef7lg/640?wx_fmt=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72"/>
          <a:stretch/>
        </p:blipFill>
        <p:spPr bwMode="auto">
          <a:xfrm>
            <a:off x="6313913" y="1407286"/>
            <a:ext cx="2506237" cy="491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kk.51.com/refer?url=https://mmbiz.qpic.cn/mmbiz_jpg/ibte5YjUeeRWia2y1cjm0WYJM9QdLUMk8vZxmmWvBXRt05UO0xvEFqykHwoGQRgyqROicicOiaLCwFVLHt0O9wef7lg/640?wx_fmt=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11"/>
          <a:stretch/>
        </p:blipFill>
        <p:spPr bwMode="auto">
          <a:xfrm>
            <a:off x="8883650" y="1407286"/>
            <a:ext cx="2534637" cy="326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70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zh-CN" dirty="0"/>
              <a:t>我国的婚姻法规定，男性</a:t>
            </a:r>
            <a:r>
              <a:rPr lang="en-US" altLang="zh-CN" dirty="0"/>
              <a:t>22</a:t>
            </a:r>
            <a:r>
              <a:rPr lang="zh-CN" altLang="zh-CN" dirty="0"/>
              <a:t>岁为合法结婚年龄，女性</a:t>
            </a:r>
            <a:r>
              <a:rPr lang="en-US" altLang="zh-CN" dirty="0"/>
              <a:t>20</a:t>
            </a:r>
            <a:r>
              <a:rPr lang="zh-CN" altLang="zh-CN" dirty="0"/>
              <a:t>岁为合法结婚年龄。因此如果要判断一个人是否到了合法结婚年龄，首先需要使用双分支结构判断性别，再用递进的双分支结构判断年龄，并输出判断结果。</a:t>
            </a:r>
          </a:p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/>
              <a:t>【例</a:t>
            </a:r>
            <a:r>
              <a:rPr lang="en-US" altLang="zh-CN" sz="3200" dirty="0"/>
              <a:t>3-8</a:t>
            </a:r>
            <a:r>
              <a:rPr lang="zh-CN" altLang="zh-CN" sz="3200" dirty="0"/>
              <a:t>】</a:t>
            </a:r>
            <a:r>
              <a:rPr lang="zh-CN" altLang="en-US" sz="3200" dirty="0"/>
              <a:t>合法结婚年龄（嵌套分支语句）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444496"/>
            <a:ext cx="5592536" cy="41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编写程序，从键盘输入用户名和密码，要求先判断用户名再判断密码，如果用户名不正确，则直接提示用户名输入有误；如果用户名正确，则进一步判断密码，并给出判断结果的提示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3-9】</a:t>
            </a:r>
            <a:r>
              <a:rPr lang="zh-CN" altLang="en-US" dirty="0" smtClean="0"/>
              <a:t>用户登录（嵌套分支语句）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548753"/>
            <a:ext cx="5156200" cy="33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9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zh-CN" altLang="en-US" dirty="0"/>
              <a:t>程序，开发一个小型计算器，从键盘输入两个数字和一个运算符，根据运算符（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、*、</a:t>
            </a:r>
            <a:r>
              <a:rPr lang="en-US" altLang="zh-CN" dirty="0"/>
              <a:t>/</a:t>
            </a:r>
            <a:r>
              <a:rPr lang="zh-CN" altLang="en-US" dirty="0"/>
              <a:t>）进行相应的数学运算，如果不是这</a:t>
            </a:r>
            <a:r>
              <a:rPr lang="en-US" altLang="zh-CN" dirty="0"/>
              <a:t>4</a:t>
            </a:r>
            <a:r>
              <a:rPr lang="zh-CN" altLang="en-US" dirty="0"/>
              <a:t>种运算符，则给出错误提示。</a:t>
            </a:r>
          </a:p>
          <a:p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2402" y="1444625"/>
            <a:ext cx="5041196" cy="47323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3-8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多分支</a:t>
            </a:r>
            <a:r>
              <a:rPr lang="en-US" altLang="zh-CN" dirty="0" smtClean="0"/>
              <a:t>+</a:t>
            </a:r>
            <a:r>
              <a:rPr lang="zh-CN" altLang="en-US" dirty="0" smtClean="0"/>
              <a:t>嵌套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99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多个不同的分支语句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2258258"/>
            <a:ext cx="700881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BMI的定义如下：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BMI =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体重（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身高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例如，一个人身高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1.75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米、体重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公斤，他的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BMI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24.49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en-US" sz="20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00999"/>
              </p:ext>
            </p:extLst>
          </p:nvPr>
        </p:nvGraphicFramePr>
        <p:xfrm>
          <a:off x="657225" y="4222749"/>
          <a:ext cx="5848349" cy="1828800"/>
        </p:xfrm>
        <a:graphic>
          <a:graphicData uri="http://schemas.openxmlformats.org/drawingml/2006/table">
            <a:tbl>
              <a:tblPr/>
              <a:tblGrid>
                <a:gridCol w="1948992">
                  <a:extLst>
                    <a:ext uri="{9D8B030D-6E8A-4147-A177-3AD203B41FA5}">
                      <a16:colId xmlns:a16="http://schemas.microsoft.com/office/drawing/2014/main" xmlns="" val="2083724310"/>
                    </a:ext>
                  </a:extLst>
                </a:gridCol>
                <a:gridCol w="1948993">
                  <a:extLst>
                    <a:ext uri="{9D8B030D-6E8A-4147-A177-3AD203B41FA5}">
                      <a16:colId xmlns:a16="http://schemas.microsoft.com/office/drawing/2014/main" xmlns="" val="557684559"/>
                    </a:ext>
                  </a:extLst>
                </a:gridCol>
                <a:gridCol w="1950364">
                  <a:extLst>
                    <a:ext uri="{9D8B030D-6E8A-4147-A177-3AD203B41FA5}">
                      <a16:colId xmlns:a16="http://schemas.microsoft.com/office/drawing/2014/main" xmlns="" val="356974530"/>
                    </a:ext>
                  </a:extLst>
                </a:gridCol>
              </a:tblGrid>
              <a:tr h="3414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分类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国际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值（kg/m</a:t>
                      </a:r>
                      <a:r>
                        <a:rPr kumimoji="0" lang="zh-CN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国内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值（kg/m</a:t>
                      </a:r>
                      <a:r>
                        <a:rPr kumimoji="0" lang="zh-CN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8747390"/>
                  </a:ext>
                </a:extLst>
              </a:tr>
              <a:tr h="3642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偏瘦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 18.5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 18.5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3139393"/>
                  </a:ext>
                </a:extLst>
              </a:tr>
              <a:tr h="3642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正常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18.5 ~ 25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18.5 ~ 24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4086309"/>
                  </a:ext>
                </a:extLst>
              </a:tr>
              <a:tr h="3642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偏胖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 ~ 30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 ~ 28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599990"/>
                  </a:ext>
                </a:extLst>
              </a:tr>
              <a:tr h="3642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肥胖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 30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 28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1228381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180010"/>
            <a:ext cx="4505325" cy="654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0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引入第三方库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方式一：</a:t>
            </a:r>
            <a:endParaRPr lang="en-US" altLang="zh-CN" dirty="0"/>
          </a:p>
          <a:p>
            <a:pPr lvl="1"/>
            <a:r>
              <a:rPr lang="zh-CN" altLang="en-US" dirty="0"/>
              <a:t>程序可以调用库名中的所有函数，使用库中函数的格式如下：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方式二：</a:t>
            </a:r>
          </a:p>
          <a:p>
            <a:pPr lvl="1"/>
            <a:endParaRPr lang="en-US" altLang="zh-CN" dirty="0"/>
          </a:p>
        </p:txBody>
      </p:sp>
      <p:pic>
        <p:nvPicPr>
          <p:cNvPr id="922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797" y="2578101"/>
            <a:ext cx="2466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71" y="3284538"/>
            <a:ext cx="4010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4828381"/>
            <a:ext cx="72199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397" y="5924550"/>
            <a:ext cx="30289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358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37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30615"/>
              </p:ext>
            </p:extLst>
          </p:nvPr>
        </p:nvGraphicFramePr>
        <p:xfrm>
          <a:off x="2336800" y="2193925"/>
          <a:ext cx="8326438" cy="3087689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446541105"/>
                    </a:ext>
                  </a:extLst>
                </a:gridCol>
                <a:gridCol w="5697538">
                  <a:extLst>
                    <a:ext uri="{9D8B030D-6E8A-4147-A177-3AD203B41FA5}">
                      <a16:colId xmlns:a16="http://schemas.microsoft.com/office/drawing/2014/main" xmlns="" val="2246298374"/>
                    </a:ext>
                  </a:extLst>
                </a:gridCol>
              </a:tblGrid>
              <a:tr h="3657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4907726"/>
                  </a:ext>
                </a:extLst>
              </a:tr>
              <a:tr h="388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seed(a=None)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初始化随机数种子，默认值为当前系统时间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3303232"/>
                  </a:ext>
                </a:extLst>
              </a:tr>
              <a:tr h="388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random()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[0.0, 1.0)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之间的随机小数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247225"/>
                  </a:ext>
                </a:extLst>
              </a:tr>
              <a:tr h="388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randint(a, b)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a,b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之间的整数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2659372"/>
                  </a:ext>
                </a:extLst>
              </a:tr>
              <a:tr h="388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uniform(a, b)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[a, b]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之间的随机小数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9084994"/>
                  </a:ext>
                </a:extLst>
              </a:tr>
              <a:tr h="388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choice(seq)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从序列类型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例如：列表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中随机返回一个元素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7817307"/>
                  </a:ext>
                </a:extLst>
              </a:tr>
              <a:tr h="388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shuffle(seq)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将序列类型中元素随机排列，返回打乱后的序列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7627271"/>
                  </a:ext>
                </a:extLst>
              </a:tr>
              <a:tr h="3888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sample(pop, k)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pop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类型中随机选取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个元素，以列表类型返回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408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方式</a:t>
            </a:r>
            <a:r>
              <a:rPr lang="zh-CN" altLang="en-US" dirty="0" smtClean="0"/>
              <a:t>一引用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144578"/>
            <a:ext cx="9672637" cy="319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9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方式二引用</a:t>
            </a:r>
            <a:r>
              <a:rPr lang="en-US" altLang="zh-CN" dirty="0"/>
              <a:t>random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49" y="1601401"/>
            <a:ext cx="9617075" cy="441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3.1  </a:t>
            </a:r>
            <a:r>
              <a:rPr lang="zh-CN" altLang="zh-CN" dirty="0">
                <a:effectLst/>
              </a:rPr>
              <a:t>基本</a:t>
            </a:r>
            <a:r>
              <a:rPr lang="zh-CN" altLang="zh-CN" dirty="0" smtClean="0">
                <a:effectLst/>
              </a:rPr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464" lvl="1" indent="0">
              <a:buNone/>
            </a:pPr>
            <a:r>
              <a:rPr lang="en-US" altLang="zh-CN" dirty="0" smtClean="0"/>
              <a:t>1</a:t>
            </a:r>
            <a:r>
              <a:rPr lang="zh-CN" altLang="zh-CN" dirty="0"/>
              <a:t>．赋值</a:t>
            </a:r>
            <a:r>
              <a:rPr lang="zh-CN" altLang="zh-CN" dirty="0" smtClean="0"/>
              <a:t>语句</a:t>
            </a:r>
            <a:r>
              <a:rPr lang="en-US" altLang="zh-CN" dirty="0"/>
              <a:t> </a:t>
            </a:r>
            <a:r>
              <a:rPr lang="en-US" altLang="zh-CN" dirty="0" smtClean="0"/>
              <a:t>a = 3</a:t>
            </a:r>
            <a:endParaRPr lang="en-US" altLang="zh-CN" dirty="0"/>
          </a:p>
          <a:p>
            <a:pPr marL="283464" lvl="1" indent="0">
              <a:buNone/>
            </a:pPr>
            <a:r>
              <a:rPr lang="en-US" altLang="zh-CN" dirty="0" smtClean="0"/>
              <a:t>2</a:t>
            </a:r>
            <a:r>
              <a:rPr lang="zh-CN" altLang="zh-CN" dirty="0"/>
              <a:t>．复合赋值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pPr marL="283464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）序列</a:t>
            </a:r>
            <a:r>
              <a:rPr lang="zh-CN" altLang="zh-CN" dirty="0" smtClean="0"/>
              <a:t>赋值</a:t>
            </a:r>
            <a:r>
              <a:rPr lang="en-US" altLang="zh-CN" dirty="0" smtClean="0"/>
              <a:t>     </a:t>
            </a:r>
            <a:r>
              <a:rPr lang="en-US" altLang="zh-CN" dirty="0"/>
              <a:t>x</a:t>
            </a:r>
            <a:r>
              <a:rPr lang="en-US" altLang="zh-CN" dirty="0" smtClean="0"/>
              <a:t>, y </a:t>
            </a:r>
            <a:r>
              <a:rPr lang="en-US" altLang="zh-CN" dirty="0"/>
              <a:t>= </a:t>
            </a:r>
            <a:r>
              <a:rPr lang="en-US" altLang="zh-CN" dirty="0" smtClean="0"/>
              <a:t>1, 1.5</a:t>
            </a:r>
          </a:p>
          <a:p>
            <a:pPr marL="283464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）多目标</a:t>
            </a:r>
            <a:r>
              <a:rPr lang="zh-CN" altLang="zh-CN" dirty="0" smtClean="0"/>
              <a:t>赋值</a:t>
            </a:r>
            <a:r>
              <a:rPr lang="en-US" altLang="zh-CN" dirty="0" smtClean="0"/>
              <a:t>   </a:t>
            </a:r>
            <a:r>
              <a:rPr lang="en-US" altLang="zh-CN" dirty="0"/>
              <a:t>first=second=third</a:t>
            </a:r>
            <a:r>
              <a:rPr lang="en-US" altLang="zh-CN" dirty="0" smtClean="0"/>
              <a:t>=“welcome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2" y="3517900"/>
            <a:ext cx="6224301" cy="23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5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方式二引用</a:t>
            </a:r>
            <a:r>
              <a:rPr lang="en-US" altLang="zh-CN" dirty="0"/>
              <a:t>random</a:t>
            </a:r>
            <a:r>
              <a:rPr lang="zh-CN" altLang="en-US" dirty="0" smtClean="0"/>
              <a:t>库（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38300"/>
            <a:ext cx="10248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2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zh-CN" altLang="en-US" dirty="0"/>
              <a:t>程序，调用随机函数生成一个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 smtClean="0"/>
              <a:t>10</a:t>
            </a:r>
            <a:r>
              <a:rPr lang="zh-CN" altLang="en-US" dirty="0" smtClean="0"/>
              <a:t>之间</a:t>
            </a:r>
            <a:r>
              <a:rPr lang="zh-CN" altLang="en-US" dirty="0"/>
              <a:t>的随机整数，从键盘输入数字进行猜谜，给出猜测结果（太大、太小、成功）的提示。</a:t>
            </a:r>
          </a:p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3-9】</a:t>
            </a:r>
            <a:r>
              <a:rPr lang="zh-CN" altLang="en-US" dirty="0" smtClean="0"/>
              <a:t>猜数字（</a:t>
            </a:r>
            <a:r>
              <a:rPr lang="en-US" altLang="zh-CN" dirty="0" smtClean="0"/>
              <a:t>random+</a:t>
            </a:r>
            <a:r>
              <a:rPr lang="zh-CN" altLang="en-US" dirty="0" smtClean="0"/>
              <a:t>分支）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2879"/>
            <a:ext cx="5585998" cy="37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4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编写程序，产生两个</a:t>
            </a:r>
            <a:r>
              <a:rPr lang="en-US" altLang="zh-CN" dirty="0" smtClean="0"/>
              <a:t>10</a:t>
            </a:r>
            <a:r>
              <a:rPr lang="zh-CN" altLang="en-US" dirty="0" smtClean="0"/>
              <a:t>以内的随机整数，以第一个随机整数为半径，第二个随机整数为高，计算并输出圆锥体的体积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24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编写程序，从键盘输入一个年份值，判断该年是否是闰年并输出判断结果。（提示：若该年份值能被</a:t>
            </a:r>
            <a:r>
              <a:rPr lang="en-US" altLang="zh-CN" dirty="0" smtClean="0"/>
              <a:t>4</a:t>
            </a:r>
            <a:r>
              <a:rPr lang="zh-CN" altLang="en-US" dirty="0" smtClean="0"/>
              <a:t>整除且不能被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整除或者该年份值能被</a:t>
            </a:r>
            <a:r>
              <a:rPr lang="en-US" altLang="zh-CN" dirty="0" smtClean="0"/>
              <a:t>400</a:t>
            </a:r>
            <a:r>
              <a:rPr lang="zh-CN" altLang="en-US" dirty="0" smtClean="0"/>
              <a:t>整除，则该年是闰年，否则不是）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8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编写程序，从键盘输入</a:t>
                </a:r>
                <a:r>
                  <a:rPr lang="en-US" altLang="zh-CN" dirty="0" err="1" smtClean="0"/>
                  <a:t>a,b,c</a:t>
                </a:r>
                <a:r>
                  <a:rPr lang="zh-CN" altLang="en-US" dirty="0" smtClean="0"/>
                  <a:t>的值，计算一元二次方程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bx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的根，根据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−4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ac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值大于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、等于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及小于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分别进行讨论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上机作业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/>
              <a:t>水费</a:t>
            </a:r>
            <a:r>
              <a:rPr lang="zh-CN" altLang="en-US" sz="2800" dirty="0"/>
              <a:t>计算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上海市市属供排水服务区域的居民用户水价同步实行阶梯水价制度：</a:t>
            </a:r>
          </a:p>
          <a:p>
            <a:pPr lvl="2">
              <a:defRPr/>
            </a:pPr>
            <a:r>
              <a:rPr lang="zh-CN" altLang="en-US" sz="2000" dirty="0"/>
              <a:t>第一阶梯水量为每户每年</a:t>
            </a:r>
            <a:r>
              <a:rPr lang="en-US" altLang="zh-CN" sz="2000" dirty="0"/>
              <a:t>0</a:t>
            </a:r>
            <a:r>
              <a:rPr lang="zh-CN" altLang="en-US" sz="2000" dirty="0"/>
              <a:t>至</a:t>
            </a:r>
            <a:r>
              <a:rPr lang="en-US" altLang="zh-CN" sz="2000" dirty="0"/>
              <a:t>220</a:t>
            </a:r>
            <a:r>
              <a:rPr lang="zh-CN" altLang="en-US" sz="2000" dirty="0"/>
              <a:t>立方米</a:t>
            </a:r>
            <a:r>
              <a:rPr lang="en-US" altLang="zh-CN" sz="2000" dirty="0"/>
              <a:t>(</a:t>
            </a:r>
            <a:r>
              <a:rPr lang="zh-CN" altLang="en-US" sz="2000" dirty="0"/>
              <a:t>含</a:t>
            </a:r>
            <a:r>
              <a:rPr lang="en-US" altLang="zh-CN" sz="2000" dirty="0"/>
              <a:t>)</a:t>
            </a:r>
            <a:r>
              <a:rPr lang="zh-CN" altLang="en-US" sz="2000" dirty="0"/>
              <a:t>，综合水价为</a:t>
            </a:r>
            <a:r>
              <a:rPr lang="en-US" altLang="zh-CN" sz="2000" dirty="0"/>
              <a:t>3.45</a:t>
            </a:r>
            <a:r>
              <a:rPr lang="zh-CN" altLang="en-US" sz="2000" dirty="0"/>
              <a:t>元</a:t>
            </a:r>
            <a:r>
              <a:rPr lang="en-US" altLang="zh-CN" sz="2000" dirty="0"/>
              <a:t>/</a:t>
            </a:r>
            <a:r>
              <a:rPr lang="zh-CN" altLang="en-US" sz="2000" dirty="0"/>
              <a:t>立方米</a:t>
            </a:r>
            <a:r>
              <a:rPr lang="en-US" altLang="zh-CN" sz="2000" dirty="0"/>
              <a:t>;</a:t>
            </a:r>
          </a:p>
          <a:p>
            <a:pPr lvl="2">
              <a:defRPr/>
            </a:pPr>
            <a:r>
              <a:rPr lang="zh-CN" altLang="en-US" sz="2000" dirty="0"/>
              <a:t>第二阶梯水量为每户每年</a:t>
            </a:r>
            <a:r>
              <a:rPr lang="en-US" altLang="zh-CN" sz="2000" dirty="0"/>
              <a:t>220</a:t>
            </a:r>
            <a:r>
              <a:rPr lang="zh-CN" altLang="en-US" sz="2000" dirty="0"/>
              <a:t>至</a:t>
            </a:r>
            <a:r>
              <a:rPr lang="en-US" altLang="zh-CN" sz="2000" dirty="0"/>
              <a:t>300</a:t>
            </a:r>
            <a:r>
              <a:rPr lang="zh-CN" altLang="en-US" sz="2000" dirty="0"/>
              <a:t>立方米</a:t>
            </a:r>
            <a:r>
              <a:rPr lang="en-US" altLang="zh-CN" sz="2000" dirty="0"/>
              <a:t>(</a:t>
            </a:r>
            <a:r>
              <a:rPr lang="zh-CN" altLang="en-US" sz="2000" dirty="0"/>
              <a:t>含</a:t>
            </a:r>
            <a:r>
              <a:rPr lang="en-US" altLang="zh-CN" sz="2000" dirty="0"/>
              <a:t>)</a:t>
            </a:r>
            <a:r>
              <a:rPr lang="zh-CN" altLang="en-US" sz="2000" dirty="0"/>
              <a:t>，综合水价为</a:t>
            </a:r>
            <a:r>
              <a:rPr lang="en-US" altLang="zh-CN" sz="2000" dirty="0"/>
              <a:t>4.83</a:t>
            </a:r>
            <a:r>
              <a:rPr lang="zh-CN" altLang="en-US" sz="2000" dirty="0"/>
              <a:t>元</a:t>
            </a:r>
            <a:r>
              <a:rPr lang="en-US" altLang="zh-CN" sz="2000" dirty="0"/>
              <a:t>/</a:t>
            </a:r>
            <a:r>
              <a:rPr lang="zh-CN" altLang="en-US" sz="2000" dirty="0"/>
              <a:t>立方米</a:t>
            </a:r>
            <a:r>
              <a:rPr lang="en-US" altLang="zh-CN" sz="2000" dirty="0"/>
              <a:t>;</a:t>
            </a:r>
          </a:p>
          <a:p>
            <a:pPr lvl="2">
              <a:defRPr/>
            </a:pPr>
            <a:r>
              <a:rPr lang="zh-CN" altLang="en-US" sz="2000" dirty="0"/>
              <a:t>第三阶梯水量为每户每年</a:t>
            </a:r>
            <a:r>
              <a:rPr lang="en-US" altLang="zh-CN" sz="2000" dirty="0"/>
              <a:t>300</a:t>
            </a:r>
            <a:r>
              <a:rPr lang="zh-CN" altLang="en-US" sz="2000" dirty="0"/>
              <a:t>立方米以上的部分，综合水价为</a:t>
            </a:r>
            <a:r>
              <a:rPr lang="en-US" altLang="zh-CN" sz="2000" dirty="0"/>
              <a:t>5.83</a:t>
            </a:r>
            <a:r>
              <a:rPr lang="zh-CN" altLang="en-US" sz="2000" dirty="0"/>
              <a:t>元</a:t>
            </a:r>
            <a:r>
              <a:rPr lang="en-US" altLang="zh-CN" sz="2000" dirty="0"/>
              <a:t>/</a:t>
            </a:r>
            <a:r>
              <a:rPr lang="zh-CN" altLang="en-US" sz="2000" dirty="0"/>
              <a:t>立方米。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2400" dirty="0"/>
              <a:t>编写程序，实现输入每户每年的用水量，输出总水费</a:t>
            </a:r>
          </a:p>
          <a:p>
            <a:pPr>
              <a:defRPr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88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3.1  </a:t>
            </a:r>
            <a:r>
              <a:rPr lang="zh-CN" altLang="zh-CN" dirty="0">
                <a:effectLst/>
              </a:rPr>
              <a:t>基本</a:t>
            </a:r>
            <a:r>
              <a:rPr lang="zh-CN" altLang="zh-CN" dirty="0" smtClean="0">
                <a:effectLst/>
              </a:rPr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464" lvl="1" indent="0">
              <a:buNone/>
            </a:pPr>
            <a:r>
              <a:rPr lang="en-US" altLang="zh-CN" dirty="0" smtClean="0"/>
              <a:t>1</a:t>
            </a:r>
            <a:r>
              <a:rPr lang="zh-CN" altLang="zh-CN" dirty="0"/>
              <a:t>．赋值</a:t>
            </a:r>
            <a:r>
              <a:rPr lang="zh-CN" altLang="zh-CN" dirty="0" smtClean="0"/>
              <a:t>语句</a:t>
            </a:r>
            <a:r>
              <a:rPr lang="en-US" altLang="zh-CN" dirty="0"/>
              <a:t> </a:t>
            </a:r>
            <a:r>
              <a:rPr lang="en-US" altLang="zh-CN" dirty="0" smtClean="0"/>
              <a:t>a = 3</a:t>
            </a:r>
            <a:endParaRPr lang="en-US" altLang="zh-CN" dirty="0"/>
          </a:p>
          <a:p>
            <a:pPr marL="283464" lvl="1" indent="0">
              <a:buNone/>
            </a:pPr>
            <a:r>
              <a:rPr lang="en-US" altLang="zh-CN" dirty="0" smtClean="0"/>
              <a:t>2</a:t>
            </a:r>
            <a:r>
              <a:rPr lang="zh-CN" altLang="zh-CN" dirty="0"/>
              <a:t>．复合赋值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pPr marL="283464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）序列</a:t>
            </a:r>
            <a:r>
              <a:rPr lang="zh-CN" altLang="zh-CN" dirty="0" smtClean="0"/>
              <a:t>赋值</a:t>
            </a:r>
            <a:r>
              <a:rPr lang="en-US" altLang="zh-CN" dirty="0" smtClean="0"/>
              <a:t>     </a:t>
            </a:r>
            <a:r>
              <a:rPr lang="en-US" altLang="zh-CN" dirty="0"/>
              <a:t>x</a:t>
            </a:r>
            <a:r>
              <a:rPr lang="en-US" altLang="zh-CN" dirty="0" smtClean="0"/>
              <a:t>, y </a:t>
            </a:r>
            <a:r>
              <a:rPr lang="en-US" altLang="zh-CN" dirty="0"/>
              <a:t>= </a:t>
            </a:r>
            <a:r>
              <a:rPr lang="en-US" altLang="zh-CN" dirty="0" smtClean="0"/>
              <a:t>1, 1.5</a:t>
            </a:r>
          </a:p>
          <a:p>
            <a:pPr marL="283464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）多目标</a:t>
            </a:r>
            <a:r>
              <a:rPr lang="zh-CN" altLang="zh-CN" dirty="0" smtClean="0"/>
              <a:t>赋值</a:t>
            </a:r>
            <a:r>
              <a:rPr lang="en-US" altLang="zh-CN" dirty="0" smtClean="0"/>
              <a:t>   </a:t>
            </a:r>
            <a:r>
              <a:rPr lang="en-US" altLang="zh-CN" dirty="0"/>
              <a:t>first=second=third</a:t>
            </a:r>
            <a:r>
              <a:rPr lang="en-US" altLang="zh-CN" dirty="0" smtClean="0"/>
              <a:t>=“welcome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283464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）复合赋值</a:t>
            </a:r>
            <a:r>
              <a:rPr lang="en-US" altLang="zh-CN" dirty="0"/>
              <a:t>  age += 3</a:t>
            </a:r>
            <a:endParaRPr lang="zh-CN" altLang="zh-CN" dirty="0"/>
          </a:p>
          <a:p>
            <a:pPr marL="283464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381" y="3681097"/>
            <a:ext cx="4903066" cy="28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8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算术复合赋值运算符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815130"/>
              </p:ext>
            </p:extLst>
          </p:nvPr>
        </p:nvGraphicFramePr>
        <p:xfrm>
          <a:off x="1395700" y="2118750"/>
          <a:ext cx="8745826" cy="3592830"/>
        </p:xfrm>
        <a:graphic>
          <a:graphicData uri="http://schemas.openxmlformats.org/drawingml/2006/table">
            <a:tbl>
              <a:tblPr/>
              <a:tblGrid>
                <a:gridCol w="17503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81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7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简单的赋值运算符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 = a + b </a:t>
                      </a:r>
                      <a:r>
                        <a:rPr lang="zh-CN" altLang="en-US">
                          <a:effectLst/>
                        </a:rPr>
                        <a:t>将 </a:t>
                      </a:r>
                      <a:r>
                        <a:rPr lang="en-US">
                          <a:effectLst/>
                        </a:rPr>
                        <a:t>a + b </a:t>
                      </a:r>
                      <a:r>
                        <a:rPr lang="zh-CN" altLang="en-US">
                          <a:effectLst/>
                        </a:rPr>
                        <a:t>的运算结果赋值为 </a:t>
                      </a:r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+=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加法赋值运算符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c += a 等效于 c = c + a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-=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减法赋值运算符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c -= a 等效于 c = c - a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*</a:t>
                      </a:r>
                      <a:r>
                        <a:rPr lang="en-US" altLang="zh-CN" dirty="0"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乘法赋值运算符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c *= a 等效于 c = c * a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/=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除法赋值运算符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c /= a 等效于 c = c / a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%=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取模赋值运算符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c %= a 等效于 c = c % a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**</a:t>
                      </a:r>
                      <a:r>
                        <a:rPr lang="en-US" altLang="zh-CN" dirty="0">
                          <a:effectLst/>
                        </a:rPr>
                        <a:t>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幂赋值运算符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c **= a 等效于 c = c ** a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//=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取整除赋值运算符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c //= a 等效于 c = c // a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程序由三种基本结构组成：</a:t>
            </a:r>
          </a:p>
          <a:p>
            <a:pPr lvl="1"/>
            <a:r>
              <a:rPr lang="zh-CN" altLang="en-US" dirty="0"/>
              <a:t>顺序</a:t>
            </a:r>
            <a:r>
              <a:rPr lang="zh-CN" altLang="en-US" dirty="0" smtClean="0"/>
              <a:t>结构：按顺序执行每条语句</a:t>
            </a:r>
            <a:endParaRPr lang="zh-CN" altLang="en-US" dirty="0"/>
          </a:p>
          <a:p>
            <a:pPr lvl="1"/>
            <a:r>
              <a:rPr lang="zh-CN" altLang="en-US" dirty="0"/>
              <a:t>分支</a:t>
            </a:r>
            <a:r>
              <a:rPr lang="zh-CN" altLang="en-US" dirty="0" smtClean="0"/>
              <a:t>结构：</a:t>
            </a:r>
            <a:r>
              <a:rPr lang="zh-CN" altLang="en-US" b="1" dirty="0" smtClean="0">
                <a:solidFill>
                  <a:srgbClr val="FF0000"/>
                </a:solidFill>
              </a:rPr>
              <a:t>选择性</a:t>
            </a:r>
            <a:r>
              <a:rPr lang="zh-CN" altLang="en-US" dirty="0" smtClean="0"/>
              <a:t>的执行</a:t>
            </a:r>
            <a:r>
              <a:rPr lang="zh-CN" altLang="en-US" b="1" dirty="0" smtClean="0">
                <a:solidFill>
                  <a:srgbClr val="FF0000"/>
                </a:solidFill>
              </a:rPr>
              <a:t>部分</a:t>
            </a:r>
            <a:r>
              <a:rPr lang="zh-CN" altLang="en-US" dirty="0" smtClean="0"/>
              <a:t>语句</a:t>
            </a:r>
            <a:endParaRPr lang="zh-CN" altLang="en-US" dirty="0"/>
          </a:p>
          <a:p>
            <a:pPr lvl="1"/>
            <a:r>
              <a:rPr lang="zh-CN" altLang="en-US" dirty="0"/>
              <a:t>循环</a:t>
            </a:r>
            <a:r>
              <a:rPr lang="zh-CN" altLang="en-US" dirty="0" smtClean="0"/>
              <a:t>结构：</a:t>
            </a:r>
            <a:r>
              <a:rPr lang="zh-CN" altLang="en-US" b="1" dirty="0" smtClean="0">
                <a:solidFill>
                  <a:srgbClr val="FF0000"/>
                </a:solidFill>
              </a:rPr>
              <a:t>重复性</a:t>
            </a:r>
            <a:r>
              <a:rPr lang="zh-CN" altLang="en-US" dirty="0" smtClean="0"/>
              <a:t>的执行</a:t>
            </a:r>
            <a:r>
              <a:rPr lang="zh-CN" altLang="en-US" b="1" dirty="0" smtClean="0">
                <a:solidFill>
                  <a:srgbClr val="FF0000"/>
                </a:solidFill>
              </a:rPr>
              <a:t>部分</a:t>
            </a:r>
            <a:r>
              <a:rPr lang="zh-CN" altLang="en-US" dirty="0" smtClean="0"/>
              <a:t>语句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Picture 4" descr="3t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122" y="3546763"/>
            <a:ext cx="688007" cy="174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3t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051" y="3595884"/>
            <a:ext cx="1553161" cy="165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835338" y="5421754"/>
            <a:ext cx="111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顺序结构</a:t>
            </a:r>
          </a:p>
        </p:txBody>
      </p:sp>
      <p:sp>
        <p:nvSpPr>
          <p:cNvPr id="12" name="矩形 11"/>
          <p:cNvSpPr/>
          <p:nvPr/>
        </p:nvSpPr>
        <p:spPr>
          <a:xfrm>
            <a:off x="4106816" y="5421754"/>
            <a:ext cx="1139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分支结构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488949" y="5465982"/>
            <a:ext cx="1130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循环结构</a:t>
            </a:r>
            <a:endParaRPr lang="zh-CN" altLang="en-US" dirty="0"/>
          </a:p>
        </p:txBody>
      </p:sp>
      <p:pic>
        <p:nvPicPr>
          <p:cNvPr id="14" name="Picture 2" descr="3t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779" y="3603134"/>
            <a:ext cx="1132371" cy="161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7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程序工作的一般流程为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结果输出</a:t>
            </a:r>
            <a:endParaRPr lang="en-US" altLang="zh-CN" dirty="0" smtClean="0"/>
          </a:p>
          <a:p>
            <a:r>
              <a:rPr lang="zh-CN" altLang="en-US" dirty="0" smtClean="0"/>
              <a:t>顺序</a:t>
            </a:r>
            <a:r>
              <a:rPr lang="zh-CN" altLang="en-US" dirty="0"/>
              <a:t>结构是指为了解决某些实际问题，</a:t>
            </a:r>
            <a:r>
              <a:rPr lang="zh-CN" altLang="en-US" b="1" dirty="0">
                <a:solidFill>
                  <a:srgbClr val="FF0000"/>
                </a:solidFill>
              </a:rPr>
              <a:t>自上而下</a:t>
            </a:r>
            <a:r>
              <a:rPr lang="zh-CN" altLang="en-US" dirty="0"/>
              <a:t>依次执行各条语句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2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3-1】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zh-CN" altLang="en-US" dirty="0"/>
              <a:t>程序，从键盘输入语文、数学、英语三门功课的成绩，计算并输出平均成绩，要求平均成绩小数点后保留</a:t>
            </a:r>
            <a:r>
              <a:rPr lang="en-US" altLang="zh-CN" dirty="0"/>
              <a:t>1</a:t>
            </a:r>
            <a:r>
              <a:rPr lang="zh-CN" altLang="en-US" dirty="0"/>
              <a:t>位。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2947901"/>
            <a:ext cx="8982075" cy="2933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09800" y="5958278"/>
            <a:ext cx="3154680" cy="437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练习：试试将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替换成</a:t>
            </a:r>
            <a:r>
              <a:rPr lang="en-US" altLang="zh-CN" dirty="0" err="1" smtClean="0"/>
              <a:t>eval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96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wfud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wfudan" id="{E1362BAB-E77F-4B1B-94E7-BC9791D56CCE}" vid="{D2FFA553-2E31-419E-9B16-5C1D011AFFA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18430</TotalTime>
  <Words>2065</Words>
  <Application>Microsoft Office PowerPoint</Application>
  <PresentationFormat>宽屏</PresentationFormat>
  <Paragraphs>430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Courier New</vt:lpstr>
      <vt:lpstr>Times New Roman</vt:lpstr>
      <vt:lpstr>kwfudan</vt:lpstr>
      <vt:lpstr>第3章 Python程序的基本流程控制</vt:lpstr>
      <vt:lpstr>基本语句及顺序结构</vt:lpstr>
      <vt:lpstr>3.1  基本语句</vt:lpstr>
      <vt:lpstr>3.1  基本语句</vt:lpstr>
      <vt:lpstr>3.1  基本语句</vt:lpstr>
      <vt:lpstr>算术复合赋值运算符</vt:lpstr>
      <vt:lpstr>程序的基本结构</vt:lpstr>
      <vt:lpstr>顺序结构</vt:lpstr>
      <vt:lpstr>【例3-1】 </vt:lpstr>
      <vt:lpstr>【例3-2】 </vt:lpstr>
      <vt:lpstr>【例3-3】</vt:lpstr>
      <vt:lpstr>分支结构</vt:lpstr>
      <vt:lpstr>分支结构</vt:lpstr>
      <vt:lpstr>分支结构</vt:lpstr>
      <vt:lpstr>分支结构</vt:lpstr>
      <vt:lpstr>分支结构</vt:lpstr>
      <vt:lpstr>单分支结构</vt:lpstr>
      <vt:lpstr>条件</vt:lpstr>
      <vt:lpstr>【例3-4】去网吧1（单分支结构）</vt:lpstr>
      <vt:lpstr>二分支结构</vt:lpstr>
      <vt:lpstr>【例3-5】去网吧2（二分支结构）</vt:lpstr>
      <vt:lpstr>多分支结构</vt:lpstr>
      <vt:lpstr>【例3-6】去网吧3（多分支结构）</vt:lpstr>
      <vt:lpstr>多条件判断（逻辑运算）</vt:lpstr>
      <vt:lpstr>多条件判断（逻辑运算）</vt:lpstr>
      <vt:lpstr>多条件判断（逻辑运算）</vt:lpstr>
      <vt:lpstr>多条件判断（逻辑运算）</vt:lpstr>
      <vt:lpstr>多条件判断（逻辑运算）</vt:lpstr>
      <vt:lpstr>【例3-7】判断三角形（多条件判断）</vt:lpstr>
      <vt:lpstr>分支语句嵌套</vt:lpstr>
      <vt:lpstr>【例3-8】合法结婚年龄（嵌套分支语句）</vt:lpstr>
      <vt:lpstr>【例3-8】合法结婚年龄（嵌套分支语句）</vt:lpstr>
      <vt:lpstr>【例3-9】用户登录（嵌套分支语句）</vt:lpstr>
      <vt:lpstr>【例3-8】多分支+嵌套</vt:lpstr>
      <vt:lpstr>多个不同的分支语句</vt:lpstr>
      <vt:lpstr>引入第三方库</vt:lpstr>
      <vt:lpstr>random库</vt:lpstr>
      <vt:lpstr>方式一引用random库</vt:lpstr>
      <vt:lpstr>方式二引用random库</vt:lpstr>
      <vt:lpstr>方式二引用random库（2）</vt:lpstr>
      <vt:lpstr>【例3-9】猜数字（random+分支）</vt:lpstr>
      <vt:lpstr>上机作业1</vt:lpstr>
      <vt:lpstr>上机作业2</vt:lpstr>
      <vt:lpstr>上机作业3</vt:lpstr>
      <vt:lpstr>上机作业4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中文知识图谱CN-DBpedia构建的关键技术</dc:title>
  <dc:creator>Bo Xu</dc:creator>
  <cp:lastModifiedBy>maobo</cp:lastModifiedBy>
  <cp:revision>2129</cp:revision>
  <cp:lastPrinted>2017-08-24T15:00:07Z</cp:lastPrinted>
  <dcterms:created xsi:type="dcterms:W3CDTF">2017-05-30T12:07:43Z</dcterms:created>
  <dcterms:modified xsi:type="dcterms:W3CDTF">2022-03-07T00:28:34Z</dcterms:modified>
</cp:coreProperties>
</file>