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48"/>
  </p:notesMasterIdLst>
  <p:handoutMasterIdLst>
    <p:handoutMasterId r:id="rId49"/>
  </p:handoutMasterIdLst>
  <p:sldIdLst>
    <p:sldId id="679" r:id="rId2"/>
    <p:sldId id="867" r:id="rId3"/>
    <p:sldId id="819" r:id="rId4"/>
    <p:sldId id="837" r:id="rId5"/>
    <p:sldId id="840" r:id="rId6"/>
    <p:sldId id="868" r:id="rId7"/>
    <p:sldId id="844" r:id="rId8"/>
    <p:sldId id="847" r:id="rId9"/>
    <p:sldId id="854" r:id="rId10"/>
    <p:sldId id="885" r:id="rId11"/>
    <p:sldId id="870" r:id="rId12"/>
    <p:sldId id="886" r:id="rId13"/>
    <p:sldId id="887" r:id="rId14"/>
    <p:sldId id="889" r:id="rId15"/>
    <p:sldId id="890" r:id="rId16"/>
    <p:sldId id="892" r:id="rId17"/>
    <p:sldId id="893" r:id="rId18"/>
    <p:sldId id="894" r:id="rId19"/>
    <p:sldId id="877" r:id="rId20"/>
    <p:sldId id="895" r:id="rId21"/>
    <p:sldId id="878" r:id="rId22"/>
    <p:sldId id="897" r:id="rId23"/>
    <p:sldId id="898" r:id="rId24"/>
    <p:sldId id="879" r:id="rId25"/>
    <p:sldId id="899" r:id="rId26"/>
    <p:sldId id="896" r:id="rId27"/>
    <p:sldId id="900" r:id="rId28"/>
    <p:sldId id="902" r:id="rId29"/>
    <p:sldId id="901" r:id="rId30"/>
    <p:sldId id="912" r:id="rId31"/>
    <p:sldId id="903" r:id="rId32"/>
    <p:sldId id="904" r:id="rId33"/>
    <p:sldId id="905" r:id="rId34"/>
    <p:sldId id="915" r:id="rId35"/>
    <p:sldId id="913" r:id="rId36"/>
    <p:sldId id="916" r:id="rId37"/>
    <p:sldId id="906" r:id="rId38"/>
    <p:sldId id="907" r:id="rId39"/>
    <p:sldId id="908" r:id="rId40"/>
    <p:sldId id="910" r:id="rId41"/>
    <p:sldId id="911" r:id="rId42"/>
    <p:sldId id="921" r:id="rId43"/>
    <p:sldId id="917" r:id="rId44"/>
    <p:sldId id="918" r:id="rId45"/>
    <p:sldId id="919" r:id="rId46"/>
    <p:sldId id="920" r:id="rId47"/>
  </p:sldIdLst>
  <p:sldSz cx="12192000" cy="6858000"/>
  <p:notesSz cx="9932988" cy="6800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9" autoAdjust="0"/>
    <p:restoredTop sz="94947" autoAdjust="0"/>
  </p:normalViewPr>
  <p:slideViewPr>
    <p:cSldViewPr snapToGrid="0">
      <p:cViewPr varScale="1">
        <p:scale>
          <a:sx n="84" d="100"/>
          <a:sy n="84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BC00-9D31-4FA7-B348-F51BC2D6D6EC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C31F3-25E4-4B5F-9C5E-2A394612F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C226-8081-4B42-BAF8-D6C435A8754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299" y="3272909"/>
            <a:ext cx="7946390" cy="2677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B46B-A9D9-446D-9AEE-2985CDBD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B46B-A9D9-446D-9AEE-2985CDBD48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3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376-C900-482E-A899-433F53FD0DFB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1C-D6C7-4793-811C-D653CC39296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BF8-136E-4251-AB94-81E3C65211B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40A-A98E-4DD6-B4FB-E4E3E1245471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1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A9E6-B273-4B8C-9551-9003DD0BFB6D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 userDrawn="1"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 userDrawn="1"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3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791239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线连接符 8"/>
          <p:cNvCxnSpPr/>
          <p:nvPr userDrawn="1"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 userDrawn="1"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1" y="324293"/>
            <a:ext cx="8114414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 userDrawn="1"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35B9-A4AD-49F5-B8AA-38170ADB59D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61E3-8549-4D93-8215-993B0257D01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506-F0BB-4586-90ED-E05A37EA3BF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B1F-A0D9-45E4-B33E-37786987F3D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E700-7A6F-4265-95F3-0B1DEFFA59A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2593-0935-4FFD-8D5B-DB31C1834F9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485" y="3454401"/>
            <a:ext cx="10668000" cy="1142574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3</a:t>
            </a:r>
            <a:r>
              <a:rPr lang="zh-CN" altLang="en-US" sz="5400" b="1" dirty="0" smtClean="0"/>
              <a:t>章 </a:t>
            </a:r>
            <a:r>
              <a:rPr lang="en-US" altLang="zh-CN" sz="5400" b="1" dirty="0" smtClean="0"/>
              <a:t>Python</a:t>
            </a:r>
            <a:r>
              <a:rPr lang="zh-CN" altLang="en-US" sz="5400" b="1" dirty="0" smtClean="0"/>
              <a:t>程序的基本流程控制（</a:t>
            </a:r>
            <a:r>
              <a:rPr lang="en-US" altLang="zh-CN" sz="5400" b="1" dirty="0" smtClean="0"/>
              <a:t>2</a:t>
            </a:r>
            <a:r>
              <a:rPr lang="zh-CN" altLang="en-US" sz="5400" b="1" dirty="0" smtClean="0"/>
              <a:t>）</a:t>
            </a:r>
            <a:endParaRPr lang="zh-CN" altLang="en-US" sz="5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5" y="976512"/>
            <a:ext cx="4764719" cy="16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3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循环分类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根据循环执行次数的确定性，循环可以分为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确定次数循环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非确定次数循环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 smtClean="0"/>
              <a:t>确定次数循环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非确定次数循环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遍历循环</a:t>
            </a:r>
            <a:r>
              <a:rPr lang="en-US" altLang="zh-CN" dirty="0"/>
              <a:t>: 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确定次数循环指循环体对循环次数有明确的定义循环次数</a:t>
            </a:r>
          </a:p>
          <a:p>
            <a:r>
              <a:rPr lang="zh-CN" altLang="en-US" dirty="0"/>
              <a:t>遍历循环：采用</a:t>
            </a:r>
            <a:r>
              <a:rPr lang="zh-CN" altLang="en-US"/>
              <a:t>遍历</a:t>
            </a:r>
            <a:r>
              <a:rPr lang="zh-CN" altLang="en-US" smtClean="0"/>
              <a:t>结构（对象）中</a:t>
            </a:r>
            <a:r>
              <a:rPr lang="zh-CN" altLang="en-US" dirty="0"/>
              <a:t>元素个数来体现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通过保留字</a:t>
            </a:r>
            <a:r>
              <a:rPr lang="en-US" altLang="zh-CN" dirty="0"/>
              <a:t>for</a:t>
            </a:r>
            <a:r>
              <a:rPr lang="zh-CN" altLang="en-US" dirty="0"/>
              <a:t>实现“遍历循环” 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14901" y="3862331"/>
            <a:ext cx="4451697" cy="172819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循环变量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对象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A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宋体" pitchFamily="2" charset="-122"/>
              </a:rPr>
              <a:t>else:  #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宋体" pitchFamily="2" charset="-122"/>
              </a:rPr>
              <a:t>可选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宋体" pitchFamily="2" charset="-122"/>
              </a:rPr>
              <a:t>     语句块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宋体" pitchFamily="2" charset="-122"/>
              </a:rPr>
              <a:t>B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 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9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遍历循环</a:t>
            </a:r>
            <a:r>
              <a:rPr lang="en-US" altLang="zh-CN" dirty="0"/>
              <a:t>: for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遍历结构可以是字符串、文件、组合数据类型或range()函数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83799"/>
              </p:ext>
            </p:extLst>
          </p:nvPr>
        </p:nvGraphicFramePr>
        <p:xfrm>
          <a:off x="1579563" y="2742826"/>
          <a:ext cx="9686952" cy="3062287"/>
        </p:xfrm>
        <a:graphic>
          <a:graphicData uri="http://schemas.openxmlformats.org/drawingml/2006/table">
            <a:tbl>
              <a:tblPr/>
              <a:tblGrid>
                <a:gridCol w="2317365">
                  <a:extLst>
                    <a:ext uri="{9D8B030D-6E8A-4147-A177-3AD203B41FA5}">
                      <a16:colId xmlns:a16="http://schemas.microsoft.com/office/drawing/2014/main" xmlns="" val="2412508430"/>
                    </a:ext>
                  </a:extLst>
                </a:gridCol>
                <a:gridCol w="2504973">
                  <a:extLst>
                    <a:ext uri="{9D8B030D-6E8A-4147-A177-3AD203B41FA5}">
                      <a16:colId xmlns:a16="http://schemas.microsoft.com/office/drawing/2014/main" xmlns="" val="3547799605"/>
                    </a:ext>
                  </a:extLst>
                </a:gridCol>
                <a:gridCol w="2504973">
                  <a:extLst>
                    <a:ext uri="{9D8B030D-6E8A-4147-A177-3AD203B41FA5}">
                      <a16:colId xmlns:a16="http://schemas.microsoft.com/office/drawing/2014/main" xmlns="" val="2357808641"/>
                    </a:ext>
                  </a:extLst>
                </a:gridCol>
                <a:gridCol w="2359641">
                  <a:extLst>
                    <a:ext uri="{9D8B030D-6E8A-4147-A177-3AD203B41FA5}">
                      <a16:colId xmlns:a16="http://schemas.microsoft.com/office/drawing/2014/main" xmlns="" val="1286797247"/>
                    </a:ext>
                  </a:extLst>
                </a:gridCol>
              </a:tblGrid>
              <a:tr h="3062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循环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 range(N):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&lt;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遍历字符串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c in s: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&lt;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遍历文件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的每一行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line in fi: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&lt;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遍历列表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item in ls: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&lt;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409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内建函数</a:t>
            </a:r>
            <a:r>
              <a:rPr lang="en-US" altLang="zh-CN" dirty="0"/>
              <a:t>range()</a:t>
            </a:r>
            <a:r>
              <a:rPr lang="zh-CN" altLang="en-US" dirty="0"/>
              <a:t>用于生成整数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r>
              <a:rPr lang="zh-CN" altLang="en-US" dirty="0" smtClean="0"/>
              <a:t>通常</a:t>
            </a:r>
            <a:r>
              <a:rPr lang="zh-CN" altLang="en-US" dirty="0"/>
              <a:t>的写法是：</a:t>
            </a:r>
            <a:r>
              <a:rPr lang="en-US" altLang="zh-CN" dirty="0"/>
              <a:t>range(start, end, step</a:t>
            </a:r>
            <a:r>
              <a:rPr lang="en-US" altLang="zh-CN" dirty="0" smtClean="0"/>
              <a:t>)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左闭右开区间</a:t>
            </a:r>
            <a:r>
              <a:rPr lang="en-US" altLang="zh-CN" b="1" dirty="0" smtClean="0">
                <a:solidFill>
                  <a:srgbClr val="FF0000"/>
                </a:solidFill>
              </a:rPr>
              <a:t>[start, end)</a:t>
            </a:r>
          </a:p>
          <a:p>
            <a:r>
              <a:rPr lang="en-US" altLang="zh-CN" dirty="0" smtClean="0"/>
              <a:t>step</a:t>
            </a:r>
            <a:r>
              <a:rPr lang="zh-CN" altLang="en-US" dirty="0"/>
              <a:t>代表序列的步长（可以省略，默认值是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1767" y="1444625"/>
            <a:ext cx="3302465" cy="4732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+ range()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13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 smtClean="0"/>
              <a:t>3-1</a:t>
            </a:r>
            <a:r>
              <a:rPr lang="zh-CN" altLang="zh-CN" dirty="0" smtClean="0"/>
              <a:t>】</a:t>
            </a:r>
            <a:r>
              <a:rPr lang="zh-CN" altLang="en-US" dirty="0" smtClean="0"/>
              <a:t>自然数之和（</a:t>
            </a:r>
            <a:r>
              <a:rPr lang="en-US" altLang="zh-CN" dirty="0" err="1" smtClean="0"/>
              <a:t>for+range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编写程序，使用</a:t>
            </a:r>
            <a:r>
              <a:rPr lang="en-US" altLang="zh-CN" dirty="0"/>
              <a:t>for</a:t>
            </a:r>
            <a:r>
              <a:rPr lang="zh-CN" altLang="zh-CN" dirty="0"/>
              <a:t>语句计算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10000</a:t>
            </a:r>
            <a:r>
              <a:rPr lang="zh-CN" altLang="zh-CN" dirty="0"/>
              <a:t>的自然数之和。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23" y="3148358"/>
            <a:ext cx="81819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4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【例</a:t>
            </a:r>
            <a:r>
              <a:rPr lang="en-US" altLang="zh-CN" dirty="0" smtClean="0"/>
              <a:t>3-2</a:t>
            </a:r>
            <a:r>
              <a:rPr lang="zh-CN" altLang="zh-CN" dirty="0" smtClean="0"/>
              <a:t>】</a:t>
            </a:r>
            <a:r>
              <a:rPr lang="zh-CN" altLang="en-US" dirty="0" smtClean="0"/>
              <a:t>自然数</a:t>
            </a:r>
            <a:r>
              <a:rPr lang="zh-CN" altLang="en-US" dirty="0"/>
              <a:t>偶数</a:t>
            </a:r>
            <a:r>
              <a:rPr lang="zh-CN" altLang="en-US" dirty="0" smtClean="0"/>
              <a:t>之和（</a:t>
            </a:r>
            <a:r>
              <a:rPr lang="en-US" altLang="zh-CN" dirty="0" err="1" smtClean="0"/>
              <a:t>for+range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编写程序，使用</a:t>
            </a:r>
            <a:r>
              <a:rPr lang="en-US" altLang="zh-CN" dirty="0"/>
              <a:t>for</a:t>
            </a:r>
            <a:r>
              <a:rPr lang="zh-CN" altLang="zh-CN" dirty="0"/>
              <a:t>语句计算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10000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偶数</a:t>
            </a:r>
            <a:r>
              <a:rPr lang="zh-CN" altLang="zh-CN" dirty="0" smtClean="0"/>
              <a:t>自然数</a:t>
            </a:r>
            <a:r>
              <a:rPr lang="zh-CN" altLang="zh-CN" dirty="0"/>
              <a:t>之和。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2286000"/>
            <a:ext cx="8239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for+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字符串可以看作是字符的序列</a:t>
            </a:r>
            <a:endParaRPr lang="en-US" altLang="zh-CN" dirty="0" smtClean="0"/>
          </a:p>
          <a:p>
            <a:r>
              <a:rPr lang="zh-CN" altLang="en-US" dirty="0" smtClean="0"/>
              <a:t>每个字符作为一个循环变量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41" y="3227070"/>
            <a:ext cx="55149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 smtClean="0"/>
              <a:t>3-3</a:t>
            </a:r>
            <a:r>
              <a:rPr lang="zh-CN" altLang="zh-CN" dirty="0" smtClean="0"/>
              <a:t>】</a:t>
            </a:r>
            <a:r>
              <a:rPr lang="zh-CN" altLang="en-US" dirty="0" smtClean="0"/>
              <a:t>统计字符出现次数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统计“山”出现次数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69" y="2709949"/>
            <a:ext cx="53911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5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【例</a:t>
            </a:r>
            <a:r>
              <a:rPr lang="en-US" altLang="zh-CN" dirty="0" smtClean="0"/>
              <a:t>3-4</a:t>
            </a:r>
            <a:r>
              <a:rPr lang="zh-CN" altLang="zh-CN" dirty="0" smtClean="0"/>
              <a:t>】</a:t>
            </a:r>
            <a:r>
              <a:rPr lang="zh-CN" altLang="en-US" dirty="0" smtClean="0"/>
              <a:t>凯撒密码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1229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060576"/>
            <a:ext cx="84391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6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说明：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函数不换行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默认情况下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print(“”, end = “\n”)</a:t>
            </a:r>
          </a:p>
          <a:p>
            <a:r>
              <a:rPr lang="zh-CN" altLang="en-US" dirty="0"/>
              <a:t>不</a:t>
            </a:r>
            <a:r>
              <a:rPr lang="zh-CN" altLang="en-US" dirty="0" smtClean="0"/>
              <a:t>换行</a:t>
            </a:r>
            <a:endParaRPr lang="en-US" altLang="zh-CN" dirty="0" smtClean="0"/>
          </a:p>
          <a:p>
            <a:pPr lvl="1"/>
            <a:r>
              <a:rPr lang="en-US" altLang="zh-CN" dirty="0"/>
              <a:t>print(“”, end = </a:t>
            </a:r>
            <a:r>
              <a:rPr lang="en-US" altLang="zh-CN" dirty="0" smtClean="0"/>
              <a:t>“”)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581" y="1444496"/>
            <a:ext cx="3699637" cy="46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列表遍历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331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2781301"/>
            <a:ext cx="82962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4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 smtClean="0"/>
              <a:t>3-5</a:t>
            </a:r>
            <a:r>
              <a:rPr lang="zh-CN" altLang="zh-CN" dirty="0" smtClean="0"/>
              <a:t>】</a:t>
            </a:r>
            <a:r>
              <a:rPr lang="zh-CN" altLang="en-US" dirty="0" smtClean="0"/>
              <a:t>谁在说谎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编写程序，解决以下问题。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个人中有一人做了好事，已知有三个人说了真话，根据下面对话判断是谁做的好事。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说：不是我；</a:t>
            </a: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说：是</a:t>
            </a:r>
            <a:r>
              <a:rPr lang="en-US" altLang="zh-CN" dirty="0"/>
              <a:t>C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说：是</a:t>
            </a:r>
            <a:r>
              <a:rPr lang="en-US" altLang="zh-CN" dirty="0"/>
              <a:t>D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说：</a:t>
            </a:r>
            <a:r>
              <a:rPr lang="en-US" altLang="zh-CN" dirty="0"/>
              <a:t>C</a:t>
            </a:r>
            <a:r>
              <a:rPr lang="zh-CN" altLang="en-US" dirty="0"/>
              <a:t>胡说。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341932"/>
            <a:ext cx="7866516" cy="10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说明：布尔值本质上还是数字类型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True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</a:t>
            </a:r>
          </a:p>
          <a:p>
            <a:r>
              <a:rPr lang="en-US" altLang="zh-CN" dirty="0" err="1" smtClean="0"/>
              <a:t>Flase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766" y="1542597"/>
            <a:ext cx="3590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434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141663"/>
            <a:ext cx="800258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7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for-else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974169"/>
            <a:ext cx="9486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6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无限循环</a:t>
            </a:r>
            <a:r>
              <a:rPr lang="en-US" altLang="zh-CN" dirty="0"/>
              <a:t>: while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无限循环一直保持循环操作直到特定循环条件不被满足才结束，不需要提前知道确定循环次数。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通过保留字</a:t>
            </a:r>
            <a:r>
              <a:rPr lang="en-US" altLang="zh-CN" dirty="0"/>
              <a:t>while</a:t>
            </a:r>
            <a:r>
              <a:rPr lang="zh-CN" altLang="en-US" dirty="0"/>
              <a:t>实现无限循环，使用方法如下：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65027" y="3301121"/>
            <a:ext cx="6214402" cy="1940124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初始值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while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:  #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表达式的值为真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  语句块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A	  #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符合条件时执行的语句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else:       	  #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可选项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  语句块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B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Picture 2" descr="3t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5" y="3049595"/>
            <a:ext cx="1872208" cy="267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86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 smtClean="0"/>
              <a:t>3-6</a:t>
            </a:r>
            <a:r>
              <a:rPr lang="zh-CN" altLang="zh-CN" dirty="0" smtClean="0"/>
              <a:t>】</a:t>
            </a:r>
            <a:r>
              <a:rPr lang="zh-CN" altLang="en-US" dirty="0" smtClean="0"/>
              <a:t>计次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566647"/>
            <a:ext cx="8534400" cy="325755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89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3-7】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π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的近似值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编写程序，用下列公式计算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π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的近似值，直到最后一项的绝对值小于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en-US" altLang="zh-CN" baseline="30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2631221"/>
            <a:ext cx="6724650" cy="3725129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0892"/>
              </p:ext>
            </p:extLst>
          </p:nvPr>
        </p:nvGraphicFramePr>
        <p:xfrm>
          <a:off x="6096000" y="2073176"/>
          <a:ext cx="2968276" cy="784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r:id="rId4" imgW="1333500" imgH="355600" progId="Equation.DSMT4">
                  <p:embed/>
                </p:oleObj>
              </mc:Choice>
              <mc:Fallback>
                <p:oleObj r:id="rId4" imgW="1333500" imgH="3556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073176"/>
                        <a:ext cx="2968276" cy="7844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3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while</a:t>
            </a:r>
            <a:r>
              <a:rPr lang="zh-CN" altLang="en-US" dirty="0"/>
              <a:t>循环中，如果表达式的值恒真，循环将一直执行下去，无法靠自身终止，从而产生死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78" y="3299287"/>
            <a:ext cx="6286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3.1  </a:t>
            </a:r>
            <a:r>
              <a:rPr lang="zh-CN" altLang="zh-CN" dirty="0">
                <a:effectLst/>
              </a:rPr>
              <a:t>基本</a:t>
            </a:r>
            <a:r>
              <a:rPr lang="zh-CN" altLang="zh-CN" dirty="0" smtClean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464" lvl="1" indent="0">
              <a:buNone/>
            </a:pPr>
            <a:r>
              <a:rPr lang="en-US" altLang="zh-CN" dirty="0" smtClean="0"/>
              <a:t>1</a:t>
            </a:r>
            <a:r>
              <a:rPr lang="zh-CN" altLang="zh-CN" dirty="0"/>
              <a:t>．赋值</a:t>
            </a:r>
            <a:r>
              <a:rPr lang="zh-CN" altLang="zh-CN" dirty="0" smtClean="0"/>
              <a:t>语句</a:t>
            </a:r>
            <a:r>
              <a:rPr lang="en-US" altLang="zh-CN" dirty="0"/>
              <a:t> </a:t>
            </a:r>
            <a:r>
              <a:rPr lang="en-US" altLang="zh-CN" dirty="0" smtClean="0"/>
              <a:t>a = 3</a:t>
            </a:r>
            <a:endParaRPr lang="en-US" altLang="zh-CN" dirty="0"/>
          </a:p>
          <a:p>
            <a:pPr marL="283464" lvl="1" indent="0">
              <a:buNone/>
            </a:pPr>
            <a:r>
              <a:rPr lang="en-US" altLang="zh-CN" dirty="0" smtClean="0"/>
              <a:t>2</a:t>
            </a:r>
            <a:r>
              <a:rPr lang="zh-CN" altLang="zh-CN" dirty="0"/>
              <a:t>．复合赋值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pPr marL="283464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）序列</a:t>
            </a:r>
            <a:r>
              <a:rPr lang="zh-CN" altLang="zh-CN" dirty="0" smtClean="0"/>
              <a:t>赋值</a:t>
            </a:r>
            <a:r>
              <a:rPr lang="en-US" altLang="zh-CN" dirty="0" smtClean="0"/>
              <a:t>     </a:t>
            </a:r>
            <a:r>
              <a:rPr lang="en-US" altLang="zh-CN" dirty="0"/>
              <a:t>x</a:t>
            </a:r>
            <a:r>
              <a:rPr lang="en-US" altLang="zh-CN" dirty="0" smtClean="0"/>
              <a:t>, y </a:t>
            </a:r>
            <a:r>
              <a:rPr lang="en-US" altLang="zh-CN" dirty="0"/>
              <a:t>= </a:t>
            </a:r>
            <a:r>
              <a:rPr lang="en-US" altLang="zh-CN" dirty="0" smtClean="0"/>
              <a:t>1, 1.5</a:t>
            </a:r>
          </a:p>
          <a:p>
            <a:pPr marL="283464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）多目标</a:t>
            </a:r>
            <a:r>
              <a:rPr lang="zh-CN" altLang="zh-CN" dirty="0" smtClean="0"/>
              <a:t>赋值</a:t>
            </a:r>
            <a:r>
              <a:rPr lang="en-US" altLang="zh-CN" dirty="0" smtClean="0"/>
              <a:t>   </a:t>
            </a:r>
            <a:r>
              <a:rPr lang="en-US" altLang="zh-CN" dirty="0"/>
              <a:t>first=second=third</a:t>
            </a:r>
            <a:r>
              <a:rPr lang="en-US" altLang="zh-CN" dirty="0" smtClean="0"/>
              <a:t>=“welcome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283464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）复合赋值</a:t>
            </a:r>
            <a:r>
              <a:rPr lang="en-US" altLang="zh-CN" dirty="0"/>
              <a:t>  age += 3</a:t>
            </a:r>
            <a:endParaRPr lang="zh-CN" altLang="zh-CN" dirty="0"/>
          </a:p>
          <a:p>
            <a:pPr marL="283464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9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想一想：老虎机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金币数量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彩票选择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游走位置（随机数）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奖励计算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Picture 2" descr="https://timgsa.baidu.com/timg?image&amp;quality=80&amp;size=b9999_10000&amp;sec=1540445279653&amp;di=1a6cb683bb4b4256d75677038b5efcbf&amp;imgtype=0&amp;src=http%3A%2F%2Fimg008.hc360.cn%2Fk3%2FM09%2FF6%2FFE%2FBd5bC4CA86FD11D87F2507Db8Ab5ECED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32" y="1343652"/>
            <a:ext cx="3817800" cy="509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为了解决复杂的</a:t>
            </a:r>
            <a:r>
              <a:rPr lang="zh-CN" altLang="en-US" dirty="0" smtClean="0"/>
              <a:t>问题，可以</a:t>
            </a:r>
            <a:r>
              <a:rPr lang="zh-CN" altLang="en-US" dirty="0"/>
              <a:t>使用循环语句的嵌套，嵌套层数不限，但是循环的内外层之间不能交叉。其中，双层循环是一种常用的循环嵌套，循环的总次数等于内外层次数之积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3518354"/>
            <a:ext cx="4410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 smtClean="0"/>
              <a:t>3-8</a:t>
            </a:r>
            <a:r>
              <a:rPr lang="zh-CN" altLang="zh-CN" dirty="0" smtClean="0"/>
              <a:t>】</a:t>
            </a:r>
            <a:r>
              <a:rPr lang="zh-CN" altLang="zh-CN" dirty="0"/>
              <a:t>九九乘法表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编写程序，使用双重循环输出九九乘法表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609396"/>
            <a:ext cx="83153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1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 smtClean="0"/>
              <a:t>3-9</a:t>
            </a:r>
            <a:r>
              <a:rPr lang="zh-CN" altLang="zh-CN" dirty="0" smtClean="0"/>
              <a:t>】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三角形图案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编写程序，使用双重循环输出所示三角形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80" y="2382837"/>
            <a:ext cx="4429125" cy="3209925"/>
          </a:xfrm>
          <a:prstGeom prst="rect">
            <a:avLst/>
          </a:prstGeom>
        </p:spPr>
      </p:pic>
      <p:pic>
        <p:nvPicPr>
          <p:cNvPr id="8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03" y="2422572"/>
            <a:ext cx="2796431" cy="277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中断当前循环</a:t>
            </a:r>
            <a:r>
              <a:rPr lang="en-US" altLang="zh-CN" dirty="0" smtClean="0"/>
              <a:t>break</a:t>
            </a:r>
          </a:p>
          <a:p>
            <a:r>
              <a:rPr lang="zh-CN" altLang="en-US" dirty="0" smtClean="0"/>
              <a:t>中断本次循环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3-10】</a:t>
            </a:r>
            <a:r>
              <a:rPr lang="zh-CN" altLang="en-US" dirty="0" smtClean="0"/>
              <a:t>：打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次游戏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38" y="1912527"/>
            <a:ext cx="6109713" cy="343671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39" y="1386632"/>
            <a:ext cx="3970060" cy="489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3-11】</a:t>
            </a:r>
            <a:r>
              <a:rPr lang="zh-CN" altLang="en-US" dirty="0" smtClean="0"/>
              <a:t>中断循环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中断游戏，不玩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break</a:t>
            </a:r>
          </a:p>
          <a:p>
            <a:r>
              <a:rPr lang="zh-CN" altLang="en-US" dirty="0"/>
              <a:t>中断本次游戏，开始下一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261" y="254000"/>
            <a:ext cx="5295739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转移和中断语句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/>
              <a:t>语句</a:t>
            </a:r>
          </a:p>
          <a:p>
            <a:pPr lvl="1"/>
            <a:r>
              <a:rPr lang="en-US" altLang="zh-CN" dirty="0"/>
              <a:t>break</a:t>
            </a:r>
            <a:r>
              <a:rPr lang="zh-CN" altLang="en-US" dirty="0"/>
              <a:t>语句用于中断当前循环的执行，跳出循环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dirty="0"/>
              <a:t>包含</a:t>
            </a:r>
            <a:r>
              <a:rPr lang="en-US" altLang="zh-CN" dirty="0"/>
              <a:t>else</a:t>
            </a:r>
            <a:r>
              <a:rPr lang="zh-CN" altLang="en-US" dirty="0"/>
              <a:t>子句的</a:t>
            </a:r>
            <a:r>
              <a:rPr lang="en-US" altLang="zh-CN" dirty="0"/>
              <a:t>while</a:t>
            </a:r>
            <a:r>
              <a:rPr lang="zh-CN" altLang="en-US" dirty="0"/>
              <a:t>循环和</a:t>
            </a:r>
            <a:r>
              <a:rPr lang="en-US" altLang="zh-CN" dirty="0"/>
              <a:t>for</a:t>
            </a:r>
            <a:r>
              <a:rPr lang="zh-CN" altLang="en-US" dirty="0"/>
              <a:t>循环而言，在</a:t>
            </a:r>
            <a:r>
              <a:rPr lang="en-US" altLang="zh-CN" dirty="0"/>
              <a:t>while</a:t>
            </a:r>
            <a:r>
              <a:rPr lang="zh-CN" altLang="en-US" dirty="0"/>
              <a:t>或</a:t>
            </a:r>
            <a:r>
              <a:rPr lang="en-US" altLang="zh-CN" dirty="0"/>
              <a:t>for</a:t>
            </a:r>
            <a:r>
              <a:rPr lang="zh-CN" altLang="en-US" dirty="0"/>
              <a:t>子句中一旦执行</a:t>
            </a:r>
            <a:r>
              <a:rPr lang="en-US" altLang="zh-CN" dirty="0"/>
              <a:t>break</a:t>
            </a:r>
            <a:r>
              <a:rPr lang="zh-CN" altLang="en-US" dirty="0"/>
              <a:t>语句，</a:t>
            </a:r>
            <a:r>
              <a:rPr lang="en-US" altLang="zh-CN" dirty="0"/>
              <a:t>else</a:t>
            </a:r>
            <a:r>
              <a:rPr lang="zh-CN" altLang="en-US" dirty="0"/>
              <a:t>子句将没有机会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与</a:t>
            </a:r>
            <a:r>
              <a:rPr lang="en-US" altLang="zh-CN" dirty="0"/>
              <a:t>break</a:t>
            </a:r>
            <a:r>
              <a:rPr lang="zh-CN" altLang="zh-CN" dirty="0"/>
              <a:t>语句不同，</a:t>
            </a:r>
            <a:r>
              <a:rPr lang="en-US" altLang="zh-CN" dirty="0"/>
              <a:t>continue</a:t>
            </a:r>
            <a:r>
              <a:rPr lang="zh-CN" altLang="zh-CN" dirty="0"/>
              <a:t>语句用于中断本次循环的执行，进入下一轮循环条件是否满足的判断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编写程序，随机产生色子的一面（数字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6</a:t>
            </a:r>
            <a:r>
              <a:rPr lang="zh-CN" altLang="en-US" dirty="0"/>
              <a:t>），给用户三次猜测机会，程序给出猜测提示（偏大或偏小）。如果某次猜测正确，则提示正确并中断循环；如果三次均猜错，则提示机会</a:t>
            </a:r>
            <a:r>
              <a:rPr lang="zh-CN" altLang="en-US" dirty="0" smtClean="0"/>
              <a:t>用完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3-15</a:t>
            </a:r>
            <a:r>
              <a:rPr lang="zh-CN" altLang="zh-CN" dirty="0" smtClean="0"/>
              <a:t>】</a:t>
            </a:r>
            <a:r>
              <a:rPr lang="zh-CN" altLang="en-US" dirty="0" smtClean="0"/>
              <a:t>猜颜色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1" y="1394628"/>
            <a:ext cx="4778829" cy="49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半路循环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前面介绍过死循环的概念，在死循环程序中，通过添加</a:t>
            </a:r>
            <a:r>
              <a:rPr lang="en-US" altLang="zh-CN" dirty="0"/>
              <a:t>break</a:t>
            </a:r>
            <a:r>
              <a:rPr lang="zh-CN" altLang="zh-CN" dirty="0"/>
              <a:t>语句终止程序的执行，称为半路循环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33" y="2764518"/>
            <a:ext cx="61626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  <p:pic>
        <p:nvPicPr>
          <p:cNvPr id="2050" name="Picture 2" descr="3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81" y="2385517"/>
            <a:ext cx="3024816" cy="321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32105" y="1484784"/>
            <a:ext cx="2179365" cy="18014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en-US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:</a:t>
            </a:r>
            <a:endParaRPr lang="en-US" altLang="zh-CN" sz="24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en-US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endParaRPr lang="zh-CN" altLang="en-US" sz="5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2032" y="3810729"/>
            <a:ext cx="457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满足条件</a:t>
            </a:r>
            <a:r>
              <a:rPr lang="zh-CN" altLang="en-US" sz="2400" dirty="0" smtClean="0"/>
              <a:t>就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执行</a:t>
            </a:r>
            <a:r>
              <a:rPr lang="zh-CN" altLang="en-US" sz="2400" dirty="0" smtClean="0"/>
              <a:t>某些语句块；</a:t>
            </a: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不满足条件</a:t>
            </a:r>
            <a:r>
              <a:rPr lang="zh-CN" altLang="en-US" sz="2400" dirty="0" smtClean="0"/>
              <a:t>就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不执行</a:t>
            </a:r>
            <a:r>
              <a:rPr lang="zh-CN" altLang="en-US" sz="2400" dirty="0" smtClean="0"/>
              <a:t>某些语句块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759142" y="2072640"/>
            <a:ext cx="1347007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缩进，用四个空格表示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43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3-16</a:t>
            </a:r>
            <a:r>
              <a:rPr lang="zh-CN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编写程序，从键盘输入一段文字，如果其中包括“密”字（可能出现</a:t>
            </a:r>
            <a:r>
              <a:rPr lang="en-US" altLang="zh-CN" dirty="0"/>
              <a:t>0</a:t>
            </a:r>
            <a:r>
              <a:rPr lang="zh-CN" altLang="zh-CN" dirty="0"/>
              <a:t>次、</a:t>
            </a:r>
            <a:r>
              <a:rPr lang="en-US" altLang="zh-CN" dirty="0"/>
              <a:t>1</a:t>
            </a:r>
            <a:r>
              <a:rPr lang="zh-CN" altLang="zh-CN" dirty="0"/>
              <a:t>次或者多次），则输出时过滤掉该字，其他内容原样输出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57" y="3055937"/>
            <a:ext cx="69342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编写程序，从键盘输入密码，如果密码长度小于</a:t>
            </a:r>
            <a:r>
              <a:rPr lang="en-US" altLang="zh-CN" dirty="0"/>
              <a:t>6</a:t>
            </a:r>
            <a:r>
              <a:rPr lang="zh-CN" altLang="zh-CN" dirty="0"/>
              <a:t>，则要求重新输入。如果长度等于</a:t>
            </a:r>
            <a:r>
              <a:rPr lang="en-US" altLang="zh-CN" dirty="0"/>
              <a:t>6</a:t>
            </a:r>
            <a:r>
              <a:rPr lang="zh-CN" altLang="zh-CN" dirty="0"/>
              <a:t>，则判断密码是否正确，如果正确则中断循环，否则提示错误并要求继续输入。</a:t>
            </a:r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3-17</a:t>
            </a:r>
            <a:r>
              <a:rPr lang="zh-CN" altLang="zh-CN" dirty="0"/>
              <a:t>】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57" y="1529679"/>
            <a:ext cx="5433468" cy="43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提交本周的所有例子</a:t>
            </a:r>
            <a:endParaRPr lang="en-US" altLang="zh-CN" dirty="0" smtClean="0"/>
          </a:p>
          <a:p>
            <a:r>
              <a:rPr lang="zh-CN" altLang="en-US" dirty="0" smtClean="0"/>
              <a:t>以“</a:t>
            </a:r>
            <a:r>
              <a:rPr lang="zh-CN" altLang="en-US" dirty="0"/>
              <a:t>学</a:t>
            </a:r>
            <a:r>
              <a:rPr lang="zh-CN" altLang="en-US" dirty="0" smtClean="0"/>
              <a:t>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例</a:t>
            </a:r>
            <a:r>
              <a:rPr lang="en-US" altLang="zh-CN" dirty="0" smtClean="0"/>
              <a:t>_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_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如“</a:t>
            </a:r>
            <a:r>
              <a:rPr lang="en-US" altLang="zh-CN" dirty="0" smtClean="0"/>
              <a:t>171100000_</a:t>
            </a:r>
            <a:r>
              <a:rPr lang="zh-CN" altLang="en-US" dirty="0" smtClean="0"/>
              <a:t>例</a:t>
            </a:r>
            <a:r>
              <a:rPr lang="en-US" altLang="zh-CN" dirty="0" smtClean="0"/>
              <a:t>_3_17.py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编写程序，从键盘输入数字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，通过循环计算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的乘积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编写程序，通过循环计算全部水仙花数，并依次输出。水仙花数是一个三位数字，该数字等于组成该三位数的各位数字的立方和。例如</a:t>
            </a:r>
            <a:r>
              <a:rPr lang="en-US" altLang="zh-CN" dirty="0" smtClean="0"/>
              <a:t>1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+5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+3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=153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编写程序，判断一个整数是否为素数（判断整数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是否为素数，最简单的方法就是用</a:t>
            </a:r>
            <a:r>
              <a:rPr lang="en-US" altLang="zh-CN" dirty="0" smtClean="0"/>
              <a:t>2~x-1</a:t>
            </a:r>
            <a:r>
              <a:rPr lang="zh-CN" altLang="en-US" dirty="0" smtClean="0"/>
              <a:t>之间的所有整数逐一去除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x</a:t>
            </a:r>
            <a:r>
              <a:rPr lang="zh-CN" altLang="en-US" dirty="0" smtClean="0"/>
              <a:t>能被其中任意一个数整除，则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就不是素数，否则就为素数）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编写程序，开发一个循环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次计算的小游戏，每次随机产生两个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以内的数字，让用户计算两个数字之和并输入结果，如果计算结果正确则加一分，如果计算结果错误则不加分。如果正确率大于等于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，则闯关成功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if-else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1&gt;</a:t>
            </a:r>
            <a:r>
              <a:rPr lang="zh-CN" altLang="en-US" dirty="0"/>
              <a:t>是在</a:t>
            </a:r>
            <a:r>
              <a:rPr lang="en-US" altLang="zh-CN" dirty="0"/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条件满足</a:t>
            </a:r>
            <a:r>
              <a:rPr lang="zh-CN" altLang="en-US" dirty="0"/>
              <a:t>后执行的一个或多个语句序列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2&gt;</a:t>
            </a:r>
            <a:r>
              <a:rPr lang="zh-CN" altLang="en-US" dirty="0"/>
              <a:t>是</a:t>
            </a:r>
            <a:r>
              <a:rPr lang="en-US" altLang="zh-CN" dirty="0"/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条件不满足</a:t>
            </a:r>
            <a:r>
              <a:rPr lang="zh-CN" altLang="en-US" dirty="0"/>
              <a:t>后执行的语句序列</a:t>
            </a:r>
          </a:p>
          <a:p>
            <a:r>
              <a:rPr lang="zh-CN" altLang="en-US" dirty="0"/>
              <a:t>二分支语句用于区分</a:t>
            </a:r>
            <a:r>
              <a:rPr lang="en-US" altLang="zh-CN" dirty="0"/>
              <a:t>&lt;</a:t>
            </a:r>
            <a:r>
              <a:rPr lang="zh-CN" altLang="en-US" dirty="0"/>
              <a:t>条件</a:t>
            </a:r>
            <a:r>
              <a:rPr lang="en-US" altLang="zh-CN" dirty="0"/>
              <a:t>&gt;</a:t>
            </a:r>
            <a:r>
              <a:rPr lang="zh-CN" altLang="en-US" dirty="0"/>
              <a:t>的两种可能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，分别形成执行路径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74741" y="1500626"/>
            <a:ext cx="2703859" cy="202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1: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else: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94393" y="2155767"/>
            <a:ext cx="1347007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缩进，用四个空格表示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Picture 2" descr="3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46" y="1853809"/>
            <a:ext cx="513859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17781" y="2010473"/>
            <a:ext cx="2703859" cy="27363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1: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A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2: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B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3: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C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else: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D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5178" y="5037921"/>
            <a:ext cx="1347007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缩进，用四个空格表示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0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多条件判断（逻辑运算）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07327" y="1451652"/>
            <a:ext cx="5403273" cy="78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&lt;</a:t>
            </a:r>
            <a:r>
              <a:rPr lang="zh-CN" altLang="en-US" dirty="0" smtClean="0"/>
              <a:t>条件一</a:t>
            </a:r>
            <a:r>
              <a:rPr lang="en-US" altLang="zh-CN" dirty="0" smtClean="0"/>
              <a:t>&gt; and &lt;</a:t>
            </a:r>
            <a:r>
              <a:rPr lang="zh-CN" altLang="en-US" dirty="0" smtClean="0"/>
              <a:t>条件二</a:t>
            </a:r>
            <a:r>
              <a:rPr lang="en-US" altLang="zh-CN" dirty="0" smtClean="0"/>
              <a:t>&gt; and &lt;</a:t>
            </a:r>
            <a:r>
              <a:rPr lang="zh-CN" altLang="en-US" dirty="0" smtClean="0"/>
              <a:t>条件三</a:t>
            </a:r>
            <a:r>
              <a:rPr lang="en-US" altLang="zh-CN" dirty="0" smtClean="0"/>
              <a:t>&gt;: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07327" y="2782054"/>
            <a:ext cx="5403273" cy="78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&lt;</a:t>
            </a:r>
            <a:r>
              <a:rPr lang="zh-CN" altLang="en-US" dirty="0" smtClean="0"/>
              <a:t>条件一</a:t>
            </a:r>
            <a:r>
              <a:rPr lang="en-US" altLang="zh-CN" dirty="0" smtClean="0"/>
              <a:t>&gt; or &lt;</a:t>
            </a:r>
            <a:r>
              <a:rPr lang="zh-CN" altLang="en-US" dirty="0" smtClean="0"/>
              <a:t>条件二</a:t>
            </a:r>
            <a:r>
              <a:rPr lang="en-US" altLang="zh-CN" dirty="0" smtClean="0"/>
              <a:t>&gt; or &lt;</a:t>
            </a:r>
            <a:r>
              <a:rPr lang="zh-CN" altLang="en-US" dirty="0" smtClean="0"/>
              <a:t>条件三</a:t>
            </a:r>
            <a:r>
              <a:rPr lang="en-US" altLang="zh-CN" dirty="0" smtClean="0"/>
              <a:t>&gt;: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07327" y="4112456"/>
            <a:ext cx="5403273" cy="78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not &lt;</a:t>
            </a:r>
            <a:r>
              <a:rPr lang="zh-CN" altLang="en-US" dirty="0" smtClean="0"/>
              <a:t>条件一</a:t>
            </a:r>
            <a:r>
              <a:rPr lang="en-US" altLang="zh-CN" dirty="0" smtClean="0"/>
              <a:t>&gt;: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7326" y="5287567"/>
            <a:ext cx="5403274" cy="78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&lt;</a:t>
            </a:r>
            <a:r>
              <a:rPr lang="zh-CN" altLang="en-US" dirty="0" smtClean="0"/>
              <a:t>条件一</a:t>
            </a:r>
            <a:r>
              <a:rPr lang="en-US" altLang="zh-CN" dirty="0" smtClean="0"/>
              <a:t>&gt; and &lt;</a:t>
            </a:r>
            <a:r>
              <a:rPr lang="zh-CN" altLang="en-US" dirty="0" smtClean="0"/>
              <a:t>条件二</a:t>
            </a:r>
            <a:r>
              <a:rPr lang="en-US" altLang="zh-CN" dirty="0" smtClean="0"/>
              <a:t>&gt; or &lt;</a:t>
            </a:r>
            <a:r>
              <a:rPr lang="zh-CN" altLang="en-US" dirty="0" smtClean="0"/>
              <a:t>条件三</a:t>
            </a:r>
            <a:r>
              <a:rPr lang="en-US" altLang="zh-CN" dirty="0" smtClean="0"/>
              <a:t>&gt;: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分支语句</a:t>
            </a:r>
            <a:r>
              <a:rPr lang="zh-CN" altLang="en-US" dirty="0" smtClean="0"/>
              <a:t>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当有多个条件需要满足并且条件之间有递进关系时，可以使用分支语句的嵌套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其中</a:t>
            </a:r>
            <a:r>
              <a:rPr lang="zh-CN" altLang="zh-CN" dirty="0"/>
              <a:t>，</a:t>
            </a:r>
            <a:r>
              <a:rPr lang="en-US" altLang="zh-CN" dirty="0"/>
              <a:t>if</a:t>
            </a:r>
            <a:r>
              <a:rPr lang="zh-CN" altLang="zh-CN" dirty="0"/>
              <a:t>子句、</a:t>
            </a:r>
            <a:r>
              <a:rPr lang="en-US" altLang="zh-CN" dirty="0" err="1"/>
              <a:t>elif</a:t>
            </a:r>
            <a:r>
              <a:rPr lang="zh-CN" altLang="zh-CN" dirty="0"/>
              <a:t>子句以及</a:t>
            </a:r>
            <a:r>
              <a:rPr lang="en-US" altLang="zh-CN" dirty="0"/>
              <a:t>else</a:t>
            </a:r>
            <a:r>
              <a:rPr lang="zh-CN" altLang="zh-CN" dirty="0"/>
              <a:t>子句中都可以嵌套</a:t>
            </a:r>
            <a:r>
              <a:rPr lang="en-US" altLang="zh-CN" dirty="0"/>
              <a:t>if</a:t>
            </a:r>
            <a:r>
              <a:rPr lang="zh-CN" altLang="zh-CN" dirty="0"/>
              <a:t>语句或者</a:t>
            </a:r>
            <a:r>
              <a:rPr lang="en-US" altLang="zh-CN" dirty="0"/>
              <a:t>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zh-CN" dirty="0"/>
              <a:t>子句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引入第三方库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方式一：</a:t>
            </a:r>
            <a:endParaRPr lang="en-US" altLang="zh-CN" dirty="0"/>
          </a:p>
          <a:p>
            <a:pPr lvl="1"/>
            <a:r>
              <a:rPr lang="zh-CN" altLang="en-US" dirty="0"/>
              <a:t>程序可以调用库名中的所有函数，使用库中函数的格式如下：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方式二：</a:t>
            </a:r>
          </a:p>
          <a:p>
            <a:pPr lvl="1"/>
            <a:endParaRPr lang="en-US" altLang="zh-CN" dirty="0"/>
          </a:p>
        </p:txBody>
      </p:sp>
      <p:pic>
        <p:nvPicPr>
          <p:cNvPr id="922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97" y="2578101"/>
            <a:ext cx="2466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71" y="3284538"/>
            <a:ext cx="4010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4828381"/>
            <a:ext cx="72199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97" y="5924550"/>
            <a:ext cx="3028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358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wfud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wfudan" id="{E1362BAB-E77F-4B1B-94E7-BC9791D56CCE}" vid="{D2FFA553-2E31-419E-9B16-5C1D011AFF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18704</TotalTime>
  <Words>1676</Words>
  <Application>Microsoft Office PowerPoint</Application>
  <PresentationFormat>宽屏</PresentationFormat>
  <Paragraphs>296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等线</vt:lpstr>
      <vt:lpstr>等线 Light</vt:lpstr>
      <vt:lpstr>宋体</vt:lpstr>
      <vt:lpstr>微软雅黑</vt:lpstr>
      <vt:lpstr>Arial</vt:lpstr>
      <vt:lpstr>Calibri</vt:lpstr>
      <vt:lpstr>Courier New</vt:lpstr>
      <vt:lpstr>Times New Roman</vt:lpstr>
      <vt:lpstr>kwfudan</vt:lpstr>
      <vt:lpstr>Equation.DSMT4</vt:lpstr>
      <vt:lpstr>第3章 Python程序的基本流程控制（2）</vt:lpstr>
      <vt:lpstr>上节回顾</vt:lpstr>
      <vt:lpstr>3.1  基本语句</vt:lpstr>
      <vt:lpstr>单分支结构</vt:lpstr>
      <vt:lpstr>二分支结构</vt:lpstr>
      <vt:lpstr>多分支结构</vt:lpstr>
      <vt:lpstr>多条件判断（逻辑运算）</vt:lpstr>
      <vt:lpstr>分支语句嵌套</vt:lpstr>
      <vt:lpstr>引入第三方库</vt:lpstr>
      <vt:lpstr>循环结构</vt:lpstr>
      <vt:lpstr>循环分类</vt:lpstr>
      <vt:lpstr>遍历循环: for语句</vt:lpstr>
      <vt:lpstr>遍历循环: for语句</vt:lpstr>
      <vt:lpstr>for + range()函数</vt:lpstr>
      <vt:lpstr>【例3-1】自然数之和（for+range）</vt:lpstr>
      <vt:lpstr>【例3-2】自然数偶数之和（for+range）</vt:lpstr>
      <vt:lpstr>for+字符串</vt:lpstr>
      <vt:lpstr>【例3-3】统计字符出现次数</vt:lpstr>
      <vt:lpstr>【例3-4】凯撒密码</vt:lpstr>
      <vt:lpstr>说明：print()函数不换行</vt:lpstr>
      <vt:lpstr>列表遍历</vt:lpstr>
      <vt:lpstr>【例3-5】谁在说谎</vt:lpstr>
      <vt:lpstr>说明：布尔值本质上还是数字类型</vt:lpstr>
      <vt:lpstr>文件遍历</vt:lpstr>
      <vt:lpstr>for-else语句</vt:lpstr>
      <vt:lpstr>无限循环: while语句</vt:lpstr>
      <vt:lpstr>【例3-6】计次</vt:lpstr>
      <vt:lpstr>【例3-7】计算π的近似值</vt:lpstr>
      <vt:lpstr>死循环</vt:lpstr>
      <vt:lpstr>想一想：老虎机</vt:lpstr>
      <vt:lpstr>循环语句嵌套</vt:lpstr>
      <vt:lpstr>【例3-8】九九乘法表</vt:lpstr>
      <vt:lpstr>【例3-9】三角形图案</vt:lpstr>
      <vt:lpstr>中断循环</vt:lpstr>
      <vt:lpstr>【例3-10】：打10次游戏</vt:lpstr>
      <vt:lpstr>【例3-11】中断循环</vt:lpstr>
      <vt:lpstr>转移和中断语句</vt:lpstr>
      <vt:lpstr>【例3-15】猜颜色</vt:lpstr>
      <vt:lpstr>半路循环</vt:lpstr>
      <vt:lpstr>【例3-16】</vt:lpstr>
      <vt:lpstr>【例3-17】</vt:lpstr>
      <vt:lpstr>上机作业0</vt:lpstr>
      <vt:lpstr>上机作业1</vt:lpstr>
      <vt:lpstr>上机作业2</vt:lpstr>
      <vt:lpstr>上机作业3</vt:lpstr>
      <vt:lpstr>上机作业4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中文知识图谱CN-DBpedia构建的关键技术</dc:title>
  <dc:creator>Bo Xu</dc:creator>
  <cp:lastModifiedBy>maobo</cp:lastModifiedBy>
  <cp:revision>2233</cp:revision>
  <cp:lastPrinted>2017-08-24T15:00:07Z</cp:lastPrinted>
  <dcterms:created xsi:type="dcterms:W3CDTF">2017-05-30T12:07:43Z</dcterms:created>
  <dcterms:modified xsi:type="dcterms:W3CDTF">2022-03-06T07:47:35Z</dcterms:modified>
</cp:coreProperties>
</file>