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5" r:id="rId3"/>
    <p:sldId id="270" r:id="rId4"/>
    <p:sldId id="271" r:id="rId5"/>
    <p:sldId id="256" r:id="rId6"/>
    <p:sldId id="269" r:id="rId7"/>
    <p:sldId id="274" r:id="rId8"/>
    <p:sldId id="272" r:id="rId9"/>
    <p:sldId id="279" r:id="rId10"/>
    <p:sldId id="280" r:id="rId11"/>
    <p:sldId id="266" r:id="rId12"/>
    <p:sldId id="281" r:id="rId13"/>
    <p:sldId id="273" r:id="rId14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CDCDC"/>
    <a:srgbClr val="FC9F16"/>
    <a:srgbClr val="EAEAEA"/>
    <a:srgbClr val="FFFFFF"/>
    <a:srgbClr val="B4E0BF"/>
    <a:srgbClr val="DD1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12" autoAdjust="0"/>
  </p:normalViewPr>
  <p:slideViewPr>
    <p:cSldViewPr>
      <p:cViewPr varScale="1">
        <p:scale>
          <a:sx n="81" d="100"/>
          <a:sy n="81" d="100"/>
        </p:scale>
        <p:origin x="1086" y="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41E31-3E50-4177-983A-35774013B55C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52989-CED1-4B43-9A14-D709EA46B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03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1DDD-EC55-4D34-BA74-EE6A507DEF06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0DA-4768-43E8-905D-F747C00678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79512" y="4873724"/>
            <a:ext cx="1512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Type your company’s name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79512" y="5014394"/>
            <a:ext cx="1512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Type the report’s name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76256" y="5014394"/>
            <a:ext cx="1512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Type your reporting’s </a:t>
            </a:r>
            <a:r>
              <a:rPr lang="en-US" altLang="zh-CN" sz="800" dirty="0">
                <a:solidFill>
                  <a:srgbClr val="DD1B06"/>
                </a:solidFill>
              </a:rPr>
              <a:t>name</a:t>
            </a:r>
            <a:endParaRPr lang="zh-CN" altLang="en-US" sz="800" dirty="0">
              <a:solidFill>
                <a:srgbClr val="DD1B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31280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1DDD-EC55-4D34-BA74-EE6A507DEF06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0DA-4768-43E8-905D-F747C0067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36827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1DDD-EC55-4D34-BA74-EE6A507DEF06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0DA-4768-43E8-905D-F747C0067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81043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1DDD-EC55-4D34-BA74-EE6A507DEF06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0DA-4768-43E8-905D-F747C0067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89097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1DDD-EC55-4D34-BA74-EE6A507DEF06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0DA-4768-43E8-905D-F747C0067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1574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1DDD-EC55-4D34-BA74-EE6A507DEF06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0DA-4768-43E8-905D-F747C0067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73045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1DDD-EC55-4D34-BA74-EE6A507DEF06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0DA-4768-43E8-905D-F747C0067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864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1DDD-EC55-4D34-BA74-EE6A507DEF06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0DA-4768-43E8-905D-F747C0067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2067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1DDD-EC55-4D34-BA74-EE6A507DEF06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0DA-4768-43E8-905D-F747C0067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57181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1DDD-EC55-4D34-BA74-EE6A507DEF06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0DA-4768-43E8-905D-F747C0067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33995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1DDD-EC55-4D34-BA74-EE6A507DEF06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0DA-4768-43E8-905D-F747C0067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64287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81DDD-EC55-4D34-BA74-EE6A507DEF06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50DA-4768-43E8-905D-F747C0067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59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9852" y="34149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painter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6517" y="3631585"/>
            <a:ext cx="4190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知乎爬虫展示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265692"/>
            <a:ext cx="3022222" cy="30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0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弦形 1040"/>
          <p:cNvSpPr/>
          <p:nvPr/>
        </p:nvSpPr>
        <p:spPr>
          <a:xfrm rot="1316491">
            <a:off x="8493150" y="2250721"/>
            <a:ext cx="1213559" cy="1213559"/>
          </a:xfrm>
          <a:prstGeom prst="chord">
            <a:avLst>
              <a:gd name="adj1" fmla="val 3786602"/>
              <a:gd name="adj2" fmla="val 15171629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2" name="燕尾形 1041"/>
          <p:cNvSpPr/>
          <p:nvPr/>
        </p:nvSpPr>
        <p:spPr>
          <a:xfrm>
            <a:off x="8815673" y="2699195"/>
            <a:ext cx="172629" cy="288032"/>
          </a:xfrm>
          <a:prstGeom prst="chevron">
            <a:avLst>
              <a:gd name="adj" fmla="val 759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1667" y="1137249"/>
            <a:ext cx="8580654" cy="736259"/>
            <a:chOff x="131667" y="1137249"/>
            <a:chExt cx="8580654" cy="736259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667" y="1137249"/>
              <a:ext cx="328295" cy="343310"/>
              <a:chOff x="3425205" y="2751610"/>
              <a:chExt cx="353179" cy="36933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3425205" y="2766442"/>
                <a:ext cx="353179" cy="353179"/>
              </a:xfrm>
              <a:prstGeom prst="ellipse">
                <a:avLst/>
              </a:prstGeom>
              <a:solidFill>
                <a:srgbClr val="B4E0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428883" y="2751610"/>
                <a:ext cx="297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507903" y="1227177"/>
              <a:ext cx="82044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如果直接通过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电脑发送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请求到用户的</a:t>
              </a:r>
              <a:r>
                <a:rPr lang="en-US" altLang="zh-CN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我们很难从返回的信息中提取出用户的信息（这可能是知乎的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反爬手段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我们通过使用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查看用户信息，发现可以看到比电脑上更多的用户信息。于是找到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手机所发送的</a:t>
              </a:r>
              <a:r>
                <a:rPr lang="en-US" altLang="zh-CN" sz="1200" b="1" dirty="0" err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，并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添加一个</a:t>
              </a:r>
              <a:r>
                <a:rPr lang="en-US" altLang="zh-CN" sz="1200" b="1" dirty="0" err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ua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</a:t>
              </a:r>
              <a:endParaRPr lang="en-US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让服务器认为我们是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手机用户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  <p:cxnSp>
          <p:nvCxnSpPr>
            <p:cNvPr id="52" name="直接连接符 51"/>
            <p:cNvCxnSpPr>
              <a:cxnSpLocks/>
            </p:cNvCxnSpPr>
            <p:nvPr/>
          </p:nvCxnSpPr>
          <p:spPr>
            <a:xfrm>
              <a:off x="459962" y="1849388"/>
              <a:ext cx="82523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158007" y="742904"/>
            <a:ext cx="6468080" cy="338554"/>
            <a:chOff x="158007" y="742904"/>
            <a:chExt cx="6468080" cy="338554"/>
          </a:xfrm>
        </p:grpSpPr>
        <p:sp>
          <p:nvSpPr>
            <p:cNvPr id="50" name="TextBox 19"/>
            <p:cNvSpPr txBox="1"/>
            <p:nvPr/>
          </p:nvSpPr>
          <p:spPr>
            <a:xfrm>
              <a:off x="217301" y="742904"/>
              <a:ext cx="6408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第四步：通过</a:t>
              </a:r>
              <a:r>
                <a:rPr lang="zh-CN" altLang="en-US" sz="1600" b="1" dirty="0">
                  <a:solidFill>
                    <a:srgbClr val="0070C0"/>
                  </a:solidFill>
                  <a:ea typeface="微软雅黑" panose="020B0503020204020204" pitchFamily="34" charset="-122"/>
                </a:rPr>
                <a:t>用户</a:t>
              </a:r>
              <a:r>
                <a:rPr lang="en-US" altLang="zh-CN" sz="1600" b="1" dirty="0" err="1">
                  <a:solidFill>
                    <a:srgbClr val="0070C0"/>
                  </a:solidFill>
                  <a:ea typeface="微软雅黑" panose="020B0503020204020204" pitchFamily="34" charset="-122"/>
                </a:rPr>
                <a:t>url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获取</a:t>
              </a:r>
              <a:r>
                <a:rPr lang="zh-CN" altLang="en-US" sz="1600" b="1" dirty="0">
                  <a:solidFill>
                    <a:srgbClr val="0070C0"/>
                  </a:solidFill>
                  <a:ea typeface="微软雅黑" panose="020B0503020204020204" pitchFamily="34" charset="-122"/>
                </a:rPr>
                <a:t>用户信息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：</a:t>
              </a:r>
              <a:r>
                <a:rPr lang="en-US" altLang="zh-CN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getAllUser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()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58007" y="1047544"/>
              <a:ext cx="398059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198841" y="4845481"/>
            <a:ext cx="1852879" cy="34680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6986759" y="4933805"/>
            <a:ext cx="1546387" cy="34680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30142" y="2353444"/>
            <a:ext cx="8465518" cy="2176781"/>
            <a:chOff x="130142" y="2954711"/>
            <a:chExt cx="8465518" cy="2176781"/>
          </a:xfrm>
        </p:grpSpPr>
        <p:grpSp>
          <p:nvGrpSpPr>
            <p:cNvPr id="5" name="组合 4"/>
            <p:cNvGrpSpPr/>
            <p:nvPr/>
          </p:nvGrpSpPr>
          <p:grpSpPr>
            <a:xfrm>
              <a:off x="130142" y="2954711"/>
              <a:ext cx="8465518" cy="910207"/>
              <a:chOff x="130142" y="2954711"/>
              <a:chExt cx="8465518" cy="910207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130142" y="2954711"/>
                <a:ext cx="329820" cy="343310"/>
                <a:chOff x="4684468" y="2751610"/>
                <a:chExt cx="354820" cy="369332"/>
              </a:xfrm>
            </p:grpSpPr>
            <p:sp>
              <p:nvSpPr>
                <p:cNvPr id="43" name="椭圆 42"/>
                <p:cNvSpPr/>
                <p:nvPr/>
              </p:nvSpPr>
              <p:spPr>
                <a:xfrm>
                  <a:off x="4686109" y="2766442"/>
                  <a:ext cx="353179" cy="353179"/>
                </a:xfrm>
                <a:prstGeom prst="ellipse">
                  <a:avLst/>
                </a:prstGeom>
                <a:solidFill>
                  <a:srgbClr val="B4E0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4684468" y="2751610"/>
                  <a:ext cx="2978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434171" y="3033921"/>
                <a:ext cx="81614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模拟手机发包</a:t>
                </a:r>
                <a:r>
                  <a: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后，从返回的数据中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利用正则提取</a:t>
                </a:r>
                <a:r>
                  <a: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用户信息</a:t>
                </a:r>
                <a:r>
                  <a: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并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利用</a:t>
                </a:r>
                <a:r>
                  <a:rPr lang="en-US" altLang="zh-CN" sz="1200" b="1" dirty="0" err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jdbc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存入数据库</a:t>
                </a:r>
                <a:r>
                  <a: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。至此获取到的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用户信息</a:t>
                </a:r>
                <a:r>
                  <a: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:r>
                  <a:rPr lang="en-US" altLang="zh-CN" sz="12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8w</a:t>
                </a:r>
                <a:r>
                  <a: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这一步大概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发送</a:t>
                </a:r>
                <a:r>
                  <a: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</a:t>
                </a:r>
                <a:r>
                  <a:rPr lang="en-US" altLang="zh-CN" sz="12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8w</a:t>
                </a:r>
                <a:r>
                  <a:rPr lang="zh-CN" altLang="en-US" sz="12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个包</a:t>
                </a:r>
                <a:r>
                  <a: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，使用了</a:t>
                </a:r>
                <a:r>
                  <a:rPr lang="en-US" altLang="zh-CN" sz="12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sz="12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个线程</a:t>
                </a:r>
                <a:r>
                  <a: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，这一步会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判断用户的</a:t>
                </a:r>
                <a:r>
                  <a:rPr lang="en-US" altLang="zh-CN" sz="12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cookie</a:t>
                </a:r>
                <a:r>
                  <a: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，如果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访问过快</a:t>
                </a:r>
                <a:r>
                  <a: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用户可能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会被封号</a:t>
                </a:r>
                <a:r>
                  <a:rPr lang="en-US" altLang="zh-CN" sz="12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分钟</a:t>
                </a:r>
                <a:r>
                  <a:rPr lang="en-US" altLang="zh-CN" sz="12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星期</a:t>
                </a:r>
                <a:r>
                  <a: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，所以说我们在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淘宝上购买</a:t>
                </a:r>
                <a:r>
                  <a: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了几十个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账号</a:t>
                </a:r>
                <a:r>
                  <a: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来解决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封号问题</a:t>
                </a:r>
                <a:r>
                  <a: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，知乎也有一定的反爬手段，比如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同一个</a:t>
                </a:r>
                <a:r>
                  <a:rPr lang="en-US" altLang="zh-CN" sz="1200" b="1" dirty="0" err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ip</a:t>
                </a:r>
                <a:r>
                  <a: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如果同时间发送多个请求只会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返回部分包</a:t>
                </a:r>
                <a:r>
                  <a: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，所以说这一步线程不能设置太多。最后爬取得时间大约是</a:t>
                </a:r>
                <a:r>
                  <a:rPr lang="en-US" altLang="zh-CN" sz="12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</a:t>
                </a:r>
                <a:r>
                  <a:rPr lang="zh-CN" altLang="en-US" sz="12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小时</a:t>
                </a:r>
                <a:r>
                  <a: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953" y="3998159"/>
              <a:ext cx="7609524" cy="1133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7733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627784" y="1345332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ea typeface="微软雅黑" panose="020B0503020204020204" pitchFamily="34" charset="-122"/>
              </a:rPr>
              <a:t>爬虫缺点及改进</a:t>
            </a:r>
          </a:p>
        </p:txBody>
      </p:sp>
      <p:sp>
        <p:nvSpPr>
          <p:cNvPr id="1041" name="弦形 1040"/>
          <p:cNvSpPr/>
          <p:nvPr/>
        </p:nvSpPr>
        <p:spPr>
          <a:xfrm rot="1316491">
            <a:off x="8493150" y="2250721"/>
            <a:ext cx="1213559" cy="1213559"/>
          </a:xfrm>
          <a:prstGeom prst="chord">
            <a:avLst>
              <a:gd name="adj1" fmla="val 3786602"/>
              <a:gd name="adj2" fmla="val 15171629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2" name="燕尾形 1041"/>
          <p:cNvSpPr/>
          <p:nvPr/>
        </p:nvSpPr>
        <p:spPr>
          <a:xfrm>
            <a:off x="8815673" y="2699195"/>
            <a:ext cx="172629" cy="288032"/>
          </a:xfrm>
          <a:prstGeom prst="chevron">
            <a:avLst>
              <a:gd name="adj" fmla="val 759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连接符 57"/>
          <p:cNvCxnSpPr>
            <a:cxnSpLocks/>
          </p:cNvCxnSpPr>
          <p:nvPr/>
        </p:nvCxnSpPr>
        <p:spPr>
          <a:xfrm>
            <a:off x="2699792" y="1677981"/>
            <a:ext cx="42314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198841" y="4845481"/>
            <a:ext cx="1852879" cy="34680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6561505" y="4852482"/>
            <a:ext cx="1852879" cy="34680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8" name="组合 87"/>
          <p:cNvGrpSpPr/>
          <p:nvPr/>
        </p:nvGrpSpPr>
        <p:grpSpPr>
          <a:xfrm>
            <a:off x="2685928" y="1790372"/>
            <a:ext cx="328295" cy="343310"/>
            <a:chOff x="3425205" y="2751610"/>
            <a:chExt cx="353179" cy="369332"/>
          </a:xfrm>
        </p:grpSpPr>
        <p:sp>
          <p:nvSpPr>
            <p:cNvPr id="89" name="椭圆 88"/>
            <p:cNvSpPr/>
            <p:nvPr/>
          </p:nvSpPr>
          <p:spPr>
            <a:xfrm>
              <a:off x="3425205" y="2766442"/>
              <a:ext cx="353179" cy="353179"/>
            </a:xfrm>
            <a:prstGeom prst="ellipse">
              <a:avLst/>
            </a:prstGeom>
            <a:solidFill>
              <a:srgbClr val="B4E0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TextBox 8"/>
            <p:cNvSpPr txBox="1"/>
            <p:nvPr/>
          </p:nvSpPr>
          <p:spPr>
            <a:xfrm>
              <a:off x="3428883" y="2751610"/>
              <a:ext cx="297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1" name="直接连接符 90"/>
          <p:cNvCxnSpPr>
            <a:cxnSpLocks/>
          </p:cNvCxnSpPr>
          <p:nvPr/>
        </p:nvCxnSpPr>
        <p:spPr>
          <a:xfrm>
            <a:off x="3014223" y="2110284"/>
            <a:ext cx="170179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9"/>
          <p:cNvSpPr txBox="1"/>
          <p:nvPr/>
        </p:nvSpPr>
        <p:spPr>
          <a:xfrm>
            <a:off x="2966224" y="1783996"/>
            <a:ext cx="174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爬取</a:t>
            </a:r>
            <a:r>
              <a:rPr lang="zh-CN" altLang="en-US" sz="1400" b="1" dirty="0">
                <a:solidFill>
                  <a:srgbClr val="0070C0"/>
                </a:solidFill>
                <a:ea typeface="微软雅黑" panose="020B0503020204020204" pitchFamily="34" charset="-122"/>
              </a:rPr>
              <a:t>速度有待改进。</a:t>
            </a:r>
          </a:p>
        </p:txBody>
      </p:sp>
      <p:cxnSp>
        <p:nvCxnSpPr>
          <p:cNvPr id="108" name="直接连接符 107"/>
          <p:cNvCxnSpPr>
            <a:cxnSpLocks/>
          </p:cNvCxnSpPr>
          <p:nvPr/>
        </p:nvCxnSpPr>
        <p:spPr>
          <a:xfrm flipV="1">
            <a:off x="3518279" y="2425452"/>
            <a:ext cx="2133841" cy="277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9"/>
          <p:cNvSpPr txBox="1"/>
          <p:nvPr/>
        </p:nvSpPr>
        <p:spPr>
          <a:xfrm>
            <a:off x="3420997" y="2145469"/>
            <a:ext cx="236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改进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:   1.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使用</a:t>
            </a:r>
            <a:r>
              <a:rPr lang="zh-CN" altLang="en-US" sz="1400" b="1" dirty="0">
                <a:solidFill>
                  <a:srgbClr val="0070C0"/>
                </a:solidFill>
                <a:ea typeface="微软雅黑" panose="020B0503020204020204" pitchFamily="34" charset="-122"/>
              </a:rPr>
              <a:t>动态代理</a:t>
            </a:r>
          </a:p>
        </p:txBody>
      </p:sp>
      <p:cxnSp>
        <p:nvCxnSpPr>
          <p:cNvPr id="111" name="直接连接符 110"/>
          <p:cNvCxnSpPr>
            <a:cxnSpLocks/>
          </p:cNvCxnSpPr>
          <p:nvPr/>
        </p:nvCxnSpPr>
        <p:spPr>
          <a:xfrm flipV="1">
            <a:off x="3995936" y="2747990"/>
            <a:ext cx="2133841" cy="277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9"/>
          <p:cNvSpPr txBox="1"/>
          <p:nvPr/>
        </p:nvSpPr>
        <p:spPr>
          <a:xfrm>
            <a:off x="3420996" y="2468007"/>
            <a:ext cx="2576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            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2.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使用</a:t>
            </a:r>
            <a:r>
              <a:rPr lang="zh-CN" altLang="en-US" sz="1400" b="1" dirty="0">
                <a:solidFill>
                  <a:srgbClr val="0070C0"/>
                </a:solidFill>
                <a:ea typeface="微软雅黑" panose="020B0503020204020204" pitchFamily="34" charset="-122"/>
              </a:rPr>
              <a:t>分布式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进行爬取</a:t>
            </a:r>
          </a:p>
        </p:txBody>
      </p:sp>
      <p:grpSp>
        <p:nvGrpSpPr>
          <p:cNvPr id="115" name="组合 114"/>
          <p:cNvGrpSpPr/>
          <p:nvPr/>
        </p:nvGrpSpPr>
        <p:grpSpPr>
          <a:xfrm>
            <a:off x="2683321" y="2785492"/>
            <a:ext cx="328295" cy="369332"/>
            <a:chOff x="3425205" y="2751610"/>
            <a:chExt cx="353179" cy="397326"/>
          </a:xfrm>
        </p:grpSpPr>
        <p:sp>
          <p:nvSpPr>
            <p:cNvPr id="116" name="椭圆 115"/>
            <p:cNvSpPr/>
            <p:nvPr/>
          </p:nvSpPr>
          <p:spPr>
            <a:xfrm>
              <a:off x="3425205" y="2766442"/>
              <a:ext cx="353179" cy="353179"/>
            </a:xfrm>
            <a:prstGeom prst="ellipse">
              <a:avLst/>
            </a:prstGeom>
            <a:solidFill>
              <a:srgbClr val="B4E0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TextBox 8"/>
            <p:cNvSpPr txBox="1"/>
            <p:nvPr/>
          </p:nvSpPr>
          <p:spPr>
            <a:xfrm>
              <a:off x="3428883" y="2751610"/>
              <a:ext cx="297864" cy="397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8" name="直接连接符 117"/>
          <p:cNvCxnSpPr>
            <a:cxnSpLocks/>
          </p:cNvCxnSpPr>
          <p:nvPr/>
        </p:nvCxnSpPr>
        <p:spPr>
          <a:xfrm flipV="1">
            <a:off x="3035823" y="3127021"/>
            <a:ext cx="3984449" cy="185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9"/>
          <p:cNvSpPr txBox="1"/>
          <p:nvPr/>
        </p:nvSpPr>
        <p:spPr>
          <a:xfrm>
            <a:off x="2966224" y="2819244"/>
            <a:ext cx="396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因</a:t>
            </a:r>
            <a:r>
              <a:rPr lang="zh-CN" altLang="en-US" sz="1400" b="1" dirty="0">
                <a:solidFill>
                  <a:srgbClr val="0070C0"/>
                </a:solidFill>
                <a:ea typeface="微软雅黑" panose="020B0503020204020204" pitchFamily="34" charset="-122"/>
              </a:rPr>
              <a:t>正则问题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导致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万用户</a:t>
            </a:r>
            <a:r>
              <a:rPr lang="zh-CN" altLang="en-US" sz="1400" b="1" dirty="0">
                <a:solidFill>
                  <a:srgbClr val="0070C0"/>
                </a:solidFill>
                <a:ea typeface="微软雅黑" panose="020B0503020204020204" pitchFamily="34" charset="-122"/>
              </a:rPr>
              <a:t>少爬了</a:t>
            </a:r>
            <a:r>
              <a:rPr lang="en-US" altLang="zh-CN" sz="1400" b="1" dirty="0">
                <a:solidFill>
                  <a:srgbClr val="00B050"/>
                </a:solidFill>
                <a:ea typeface="微软雅黑" panose="020B0503020204020204" pitchFamily="34" charset="-122"/>
              </a:rPr>
              <a:t>7000</a:t>
            </a:r>
            <a:r>
              <a:rPr lang="zh-CN" altLang="en-US" sz="1400" b="1" dirty="0">
                <a:solidFill>
                  <a:srgbClr val="00B050"/>
                </a:solidFill>
                <a:ea typeface="微软雅黑" panose="020B0503020204020204" pitchFamily="34" charset="-122"/>
              </a:rPr>
              <a:t>左右</a:t>
            </a:r>
            <a:r>
              <a:rPr lang="zh-CN" altLang="en-US" sz="1400" b="1" dirty="0">
                <a:solidFill>
                  <a:srgbClr val="0070C0"/>
                </a:solidFill>
                <a:ea typeface="微软雅黑" panose="020B0503020204020204" pitchFamily="34" charset="-122"/>
              </a:rPr>
              <a:t>的用户</a:t>
            </a:r>
          </a:p>
        </p:txBody>
      </p:sp>
      <p:cxnSp>
        <p:nvCxnSpPr>
          <p:cNvPr id="122" name="直接连接符 121"/>
          <p:cNvCxnSpPr>
            <a:cxnSpLocks/>
          </p:cNvCxnSpPr>
          <p:nvPr/>
        </p:nvCxnSpPr>
        <p:spPr>
          <a:xfrm>
            <a:off x="3517154" y="3505572"/>
            <a:ext cx="261262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9"/>
          <p:cNvSpPr txBox="1"/>
          <p:nvPr/>
        </p:nvSpPr>
        <p:spPr>
          <a:xfrm>
            <a:off x="3419871" y="3197795"/>
            <a:ext cx="2709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改进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:   1.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进一步</a:t>
            </a:r>
            <a:r>
              <a:rPr lang="zh-CN" altLang="en-US" sz="1400" b="1" dirty="0">
                <a:solidFill>
                  <a:srgbClr val="0070C0"/>
                </a:solidFill>
                <a:ea typeface="微软雅黑" panose="020B0503020204020204" pitchFamily="34" charset="-122"/>
              </a:rPr>
              <a:t>掌握正则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的使用</a:t>
            </a:r>
          </a:p>
        </p:txBody>
      </p:sp>
      <p:cxnSp>
        <p:nvCxnSpPr>
          <p:cNvPr id="126" name="直接连接符 125"/>
          <p:cNvCxnSpPr>
            <a:cxnSpLocks/>
          </p:cNvCxnSpPr>
          <p:nvPr/>
        </p:nvCxnSpPr>
        <p:spPr>
          <a:xfrm>
            <a:off x="3995936" y="3865612"/>
            <a:ext cx="261262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9"/>
          <p:cNvSpPr txBox="1"/>
          <p:nvPr/>
        </p:nvSpPr>
        <p:spPr>
          <a:xfrm>
            <a:off x="3959349" y="3557835"/>
            <a:ext cx="2772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2.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使用</a:t>
            </a:r>
            <a:r>
              <a:rPr lang="en-US" altLang="zh-CN" sz="1400" b="1" dirty="0" err="1">
                <a:solidFill>
                  <a:srgbClr val="0070C0"/>
                </a:solidFill>
                <a:ea typeface="微软雅黑" panose="020B0503020204020204" pitchFamily="34" charset="-122"/>
              </a:rPr>
              <a:t>Jsoup</a:t>
            </a:r>
            <a:r>
              <a:rPr lang="zh-CN" altLang="en-US" sz="1400" b="1" dirty="0">
                <a:solidFill>
                  <a:srgbClr val="0070C0"/>
                </a:solidFill>
                <a:ea typeface="微软雅黑" panose="020B0503020204020204" pitchFamily="34" charset="-122"/>
              </a:rPr>
              <a:t>等框架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解析</a:t>
            </a:r>
            <a:r>
              <a:rPr lang="en-US" altLang="zh-CN" sz="1400" b="1" dirty="0">
                <a:solidFill>
                  <a:srgbClr val="0070C0"/>
                </a:solidFill>
                <a:ea typeface="微软雅黑" panose="020B0503020204020204" pitchFamily="34" charset="-122"/>
              </a:rPr>
              <a:t>html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页面</a:t>
            </a:r>
          </a:p>
        </p:txBody>
      </p:sp>
      <p:grpSp>
        <p:nvGrpSpPr>
          <p:cNvPr id="128" name="组合 127"/>
          <p:cNvGrpSpPr/>
          <p:nvPr/>
        </p:nvGrpSpPr>
        <p:grpSpPr>
          <a:xfrm>
            <a:off x="2683320" y="3928328"/>
            <a:ext cx="328295" cy="369332"/>
            <a:chOff x="3425205" y="2751610"/>
            <a:chExt cx="353179" cy="397326"/>
          </a:xfrm>
        </p:grpSpPr>
        <p:sp>
          <p:nvSpPr>
            <p:cNvPr id="129" name="椭圆 128"/>
            <p:cNvSpPr/>
            <p:nvPr/>
          </p:nvSpPr>
          <p:spPr>
            <a:xfrm>
              <a:off x="3425205" y="2766442"/>
              <a:ext cx="353179" cy="353179"/>
            </a:xfrm>
            <a:prstGeom prst="ellipse">
              <a:avLst/>
            </a:prstGeom>
            <a:solidFill>
              <a:srgbClr val="B4E0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TextBox 8"/>
            <p:cNvSpPr txBox="1"/>
            <p:nvPr/>
          </p:nvSpPr>
          <p:spPr>
            <a:xfrm>
              <a:off x="3428883" y="2751610"/>
              <a:ext cx="297864" cy="397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32" name="直接连接符 131"/>
          <p:cNvCxnSpPr>
            <a:cxnSpLocks/>
          </p:cNvCxnSpPr>
          <p:nvPr/>
        </p:nvCxnSpPr>
        <p:spPr>
          <a:xfrm flipV="1">
            <a:off x="3035823" y="4279148"/>
            <a:ext cx="3984449" cy="185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9"/>
          <p:cNvSpPr txBox="1"/>
          <p:nvPr/>
        </p:nvSpPr>
        <p:spPr>
          <a:xfrm>
            <a:off x="2966224" y="3971371"/>
            <a:ext cx="4198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爬取过程中</a:t>
            </a:r>
            <a:r>
              <a:rPr lang="zh-CN" altLang="en-US" sz="1400" b="1" dirty="0">
                <a:solidFill>
                  <a:srgbClr val="0070C0"/>
                </a:solidFill>
                <a:ea typeface="微软雅黑" panose="020B0503020204020204" pitchFamily="34" charset="-122"/>
              </a:rPr>
              <a:t>出现未知异常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，</a:t>
            </a:r>
            <a:r>
              <a:rPr lang="zh-CN" altLang="en-US" sz="1400" b="1" dirty="0">
                <a:solidFill>
                  <a:srgbClr val="0070C0"/>
                </a:solidFill>
                <a:ea typeface="微软雅黑" panose="020B0503020204020204" pitchFamily="34" charset="-122"/>
              </a:rPr>
              <a:t>没有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相应的代码来</a:t>
            </a:r>
            <a:r>
              <a:rPr lang="zh-CN" altLang="en-US" sz="1400" b="1" dirty="0">
                <a:solidFill>
                  <a:srgbClr val="0070C0"/>
                </a:solidFill>
                <a:ea typeface="微软雅黑" panose="020B0503020204020204" pitchFamily="34" charset="-122"/>
              </a:rPr>
              <a:t>处理</a:t>
            </a:r>
          </a:p>
        </p:txBody>
      </p:sp>
      <p:cxnSp>
        <p:nvCxnSpPr>
          <p:cNvPr id="134" name="直接连接符 133"/>
          <p:cNvCxnSpPr>
            <a:cxnSpLocks/>
          </p:cNvCxnSpPr>
          <p:nvPr/>
        </p:nvCxnSpPr>
        <p:spPr>
          <a:xfrm>
            <a:off x="3517155" y="4657700"/>
            <a:ext cx="407918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9"/>
          <p:cNvSpPr txBox="1"/>
          <p:nvPr/>
        </p:nvSpPr>
        <p:spPr>
          <a:xfrm>
            <a:off x="3419872" y="4349923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改进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:   1.</a:t>
            </a:r>
            <a:r>
              <a:rPr lang="zh-CN" altLang="en-US" sz="1400" b="1" dirty="0">
                <a:solidFill>
                  <a:srgbClr val="0070C0"/>
                </a:solidFill>
                <a:ea typeface="微软雅黑" panose="020B0503020204020204" pitchFamily="34" charset="-122"/>
              </a:rPr>
              <a:t>完善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代码的</a:t>
            </a:r>
            <a:r>
              <a:rPr lang="zh-CN" altLang="en-US" sz="1400" b="1" dirty="0">
                <a:solidFill>
                  <a:srgbClr val="0070C0"/>
                </a:solidFill>
                <a:ea typeface="微软雅黑" panose="020B0503020204020204" pitchFamily="34" charset="-122"/>
              </a:rPr>
              <a:t>异常处理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，增强代码的健壮性</a:t>
            </a:r>
          </a:p>
        </p:txBody>
      </p:sp>
      <p:sp>
        <p:nvSpPr>
          <p:cNvPr id="92" name="椭圆 91"/>
          <p:cNvSpPr/>
          <p:nvPr/>
        </p:nvSpPr>
        <p:spPr>
          <a:xfrm>
            <a:off x="1719827" y="2198022"/>
            <a:ext cx="468052" cy="468052"/>
          </a:xfrm>
          <a:prstGeom prst="ellipse">
            <a:avLst/>
          </a:prstGeom>
          <a:solidFill>
            <a:srgbClr val="FC9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左箭头 13"/>
          <p:cNvSpPr/>
          <p:nvPr/>
        </p:nvSpPr>
        <p:spPr>
          <a:xfrm>
            <a:off x="1817347" y="2307209"/>
            <a:ext cx="261257" cy="243313"/>
          </a:xfrm>
          <a:prstGeom prst="lef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677252" y="2964338"/>
            <a:ext cx="1726318" cy="261610"/>
            <a:chOff x="721887" y="3019362"/>
            <a:chExt cx="1726318" cy="261610"/>
          </a:xfrm>
        </p:grpSpPr>
        <p:cxnSp>
          <p:nvCxnSpPr>
            <p:cNvPr id="96" name="直接连接符 95"/>
            <p:cNvCxnSpPr/>
            <p:nvPr/>
          </p:nvCxnSpPr>
          <p:spPr>
            <a:xfrm>
              <a:off x="721887" y="3049783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18"/>
            <p:cNvSpPr txBox="1"/>
            <p:nvPr/>
          </p:nvSpPr>
          <p:spPr>
            <a:xfrm>
              <a:off x="827584" y="3019362"/>
              <a:ext cx="162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成果展示</a:t>
              </a: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677252" y="3273399"/>
            <a:ext cx="1984440" cy="261610"/>
            <a:chOff x="721887" y="3359324"/>
            <a:chExt cx="1984440" cy="261610"/>
          </a:xfrm>
        </p:grpSpPr>
        <p:cxnSp>
          <p:nvCxnSpPr>
            <p:cNvPr id="99" name="直接连接符 98"/>
            <p:cNvCxnSpPr/>
            <p:nvPr/>
          </p:nvCxnSpPr>
          <p:spPr>
            <a:xfrm>
              <a:off x="721887" y="3397074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21"/>
            <p:cNvSpPr txBox="1"/>
            <p:nvPr/>
          </p:nvSpPr>
          <p:spPr>
            <a:xfrm>
              <a:off x="827584" y="3359324"/>
              <a:ext cx="18787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思路</a:t>
              </a:r>
            </a:p>
          </p:txBody>
        </p:sp>
      </p:grpSp>
      <p:cxnSp>
        <p:nvCxnSpPr>
          <p:cNvPr id="104" name="直接连接符 103"/>
          <p:cNvCxnSpPr/>
          <p:nvPr/>
        </p:nvCxnSpPr>
        <p:spPr>
          <a:xfrm>
            <a:off x="677252" y="3964539"/>
            <a:ext cx="0" cy="14968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27"/>
          <p:cNvSpPr txBox="1"/>
          <p:nvPr/>
        </p:nvSpPr>
        <p:spPr>
          <a:xfrm>
            <a:off x="782949" y="3926837"/>
            <a:ext cx="1620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进一步学习方向</a:t>
            </a:r>
          </a:p>
        </p:txBody>
      </p:sp>
      <p:cxnSp>
        <p:nvCxnSpPr>
          <p:cNvPr id="107" name="直接连接符 106"/>
          <p:cNvCxnSpPr/>
          <p:nvPr/>
        </p:nvCxnSpPr>
        <p:spPr>
          <a:xfrm>
            <a:off x="677252" y="4288515"/>
            <a:ext cx="0" cy="14968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30"/>
          <p:cNvSpPr txBox="1"/>
          <p:nvPr/>
        </p:nvSpPr>
        <p:spPr>
          <a:xfrm>
            <a:off x="782949" y="4253556"/>
            <a:ext cx="1620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比赛介绍</a:t>
            </a:r>
          </a:p>
        </p:txBody>
      </p:sp>
      <p:grpSp>
        <p:nvGrpSpPr>
          <p:cNvPr id="114" name="组合 113"/>
          <p:cNvGrpSpPr/>
          <p:nvPr/>
        </p:nvGrpSpPr>
        <p:grpSpPr>
          <a:xfrm>
            <a:off x="539552" y="1345332"/>
            <a:ext cx="2040704" cy="3169834"/>
            <a:chOff x="539552" y="1345332"/>
            <a:chExt cx="2040704" cy="3169834"/>
          </a:xfrm>
        </p:grpSpPr>
        <p:cxnSp>
          <p:nvCxnSpPr>
            <p:cNvPr id="120" name="直接连接符 119"/>
            <p:cNvCxnSpPr/>
            <p:nvPr/>
          </p:nvCxnSpPr>
          <p:spPr>
            <a:xfrm>
              <a:off x="539552" y="3236868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540887" y="3556443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540887" y="3876017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540887" y="4195592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flipV="1">
              <a:off x="2580256" y="1345332"/>
              <a:ext cx="0" cy="3169834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直接连接符 137"/>
          <p:cNvCxnSpPr/>
          <p:nvPr/>
        </p:nvCxnSpPr>
        <p:spPr>
          <a:xfrm>
            <a:off x="683568" y="3640113"/>
            <a:ext cx="0" cy="14968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22"/>
          <p:cNvSpPr txBox="1"/>
          <p:nvPr/>
        </p:nvSpPr>
        <p:spPr>
          <a:xfrm>
            <a:off x="789265" y="3600118"/>
            <a:ext cx="1620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作品缺点及改进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2" name="图片 1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345332"/>
            <a:ext cx="1939186" cy="1971778"/>
          </a:xfrm>
          <a:prstGeom prst="rect">
            <a:avLst/>
          </a:prstGeom>
        </p:spPr>
      </p:pic>
      <p:sp>
        <p:nvSpPr>
          <p:cNvPr id="56" name="TextBox 14"/>
          <p:cNvSpPr txBox="1"/>
          <p:nvPr/>
        </p:nvSpPr>
        <p:spPr>
          <a:xfrm>
            <a:off x="611560" y="1345332"/>
            <a:ext cx="110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painter</a:t>
            </a:r>
            <a:endParaRPr lang="zh-CN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3211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02066 0.00028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0.01944 -3.33333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8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00"/>
                            </p:stCondLst>
                            <p:childTnLst>
                              <p:par>
                                <p:cTn id="3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100" fill="hold"/>
                                        <p:tgtEl>
                                          <p:spTgt spid="8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8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2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4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100" fill="hold"/>
                                        <p:tgtEl>
                                          <p:spTgt spid="1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600"/>
                            </p:stCondLst>
                            <p:childTnLst>
                              <p:par>
                                <p:cTn id="7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100" fill="hold"/>
                                        <p:tgtEl>
                                          <p:spTgt spid="11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7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9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1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3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2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7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900"/>
                            </p:stCondLst>
                            <p:childTnLst>
                              <p:par>
                                <p:cTn id="10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6" dur="100" fill="hold"/>
                                        <p:tgtEl>
                                          <p:spTgt spid="1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100"/>
                            </p:stCondLst>
                            <p:childTnLst>
                              <p:par>
                                <p:cTn id="11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9" dur="100" fill="hold"/>
                                        <p:tgtEl>
                                          <p:spTgt spid="12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2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2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4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6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2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8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2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2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6" grpId="0"/>
      <p:bldP spid="109" grpId="0"/>
      <p:bldP spid="112" grpId="0"/>
      <p:bldP spid="119" grpId="0"/>
      <p:bldP spid="123" grpId="0"/>
      <p:bldP spid="127" grpId="0"/>
      <p:bldP spid="133" grpId="0"/>
      <p:bldP spid="135" grpId="0"/>
      <p:bldP spid="139" grpId="0"/>
      <p:bldP spid="13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627784" y="1345332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进一步学习方向</a:t>
            </a:r>
          </a:p>
        </p:txBody>
      </p:sp>
      <p:sp>
        <p:nvSpPr>
          <p:cNvPr id="1041" name="弦形 1040"/>
          <p:cNvSpPr/>
          <p:nvPr/>
        </p:nvSpPr>
        <p:spPr>
          <a:xfrm rot="1316491">
            <a:off x="8493150" y="2250721"/>
            <a:ext cx="1213559" cy="1213559"/>
          </a:xfrm>
          <a:prstGeom prst="chord">
            <a:avLst>
              <a:gd name="adj1" fmla="val 3786602"/>
              <a:gd name="adj2" fmla="val 15171629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2" name="燕尾形 1041"/>
          <p:cNvSpPr/>
          <p:nvPr/>
        </p:nvSpPr>
        <p:spPr>
          <a:xfrm>
            <a:off x="8815673" y="2699195"/>
            <a:ext cx="172629" cy="288032"/>
          </a:xfrm>
          <a:prstGeom prst="chevron">
            <a:avLst>
              <a:gd name="adj" fmla="val 759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连接符 57"/>
          <p:cNvCxnSpPr>
            <a:cxnSpLocks/>
          </p:cNvCxnSpPr>
          <p:nvPr/>
        </p:nvCxnSpPr>
        <p:spPr>
          <a:xfrm>
            <a:off x="2699792" y="1677981"/>
            <a:ext cx="42314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198841" y="4845481"/>
            <a:ext cx="1852879" cy="34680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6561505" y="4852482"/>
            <a:ext cx="1852879" cy="34680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1" name="直接连接符 90"/>
          <p:cNvCxnSpPr>
            <a:cxnSpLocks/>
          </p:cNvCxnSpPr>
          <p:nvPr/>
        </p:nvCxnSpPr>
        <p:spPr>
          <a:xfrm>
            <a:off x="3014223" y="2110284"/>
            <a:ext cx="170179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9"/>
          <p:cNvSpPr txBox="1"/>
          <p:nvPr/>
        </p:nvSpPr>
        <p:spPr>
          <a:xfrm>
            <a:off x="2580256" y="1873781"/>
            <a:ext cx="6022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这个爬虫</a:t>
            </a:r>
            <a:r>
              <a:rPr lang="zh-CN" altLang="en-US" sz="1400" b="1" dirty="0">
                <a:solidFill>
                  <a:srgbClr val="0070C0"/>
                </a:solidFill>
                <a:ea typeface="微软雅黑" panose="020B0503020204020204" pitchFamily="34" charset="-122"/>
              </a:rPr>
              <a:t>没有使用任何框架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，接下来我认为我们应该</a:t>
            </a:r>
            <a:r>
              <a:rPr lang="zh-CN" altLang="en-US" sz="1400" b="1" dirty="0">
                <a:solidFill>
                  <a:srgbClr val="0070C0"/>
                </a:solidFill>
                <a:ea typeface="微软雅黑" panose="020B0503020204020204" pitchFamily="34" charset="-122"/>
              </a:rPr>
              <a:t>学习很多分布式</a:t>
            </a:r>
            <a:endParaRPr lang="en-US" altLang="zh-CN" sz="14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rgbClr val="0070C0"/>
                </a:solidFill>
                <a:ea typeface="微软雅黑" panose="020B0503020204020204" pitchFamily="34" charset="-122"/>
              </a:rPr>
              <a:t>框架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和一些</a:t>
            </a:r>
            <a:r>
              <a:rPr lang="zh-CN" altLang="en-US" sz="1400" b="1" dirty="0">
                <a:solidFill>
                  <a:srgbClr val="0070C0"/>
                </a:solidFill>
                <a:ea typeface="微软雅黑" panose="020B0503020204020204" pitchFamily="34" charset="-122"/>
              </a:rPr>
              <a:t>爬虫框架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还有</a:t>
            </a:r>
            <a:r>
              <a:rPr lang="zh-CN" altLang="en-US" sz="1400" b="1" dirty="0">
                <a:solidFill>
                  <a:srgbClr val="0070C0"/>
                </a:solidFill>
                <a:ea typeface="微软雅黑" panose="020B0503020204020204" pitchFamily="34" charset="-122"/>
              </a:rPr>
              <a:t>解析页面的框架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。学习完成后</a:t>
            </a:r>
            <a:r>
              <a:rPr lang="zh-CN" altLang="en-US" sz="1400" b="1" dirty="0">
                <a:solidFill>
                  <a:srgbClr val="0070C0"/>
                </a:solidFill>
                <a:ea typeface="微软雅黑" panose="020B0503020204020204" pitchFamily="34" charset="-122"/>
              </a:rPr>
              <a:t>运用这些框架</a:t>
            </a:r>
            <a:endParaRPr lang="en-US" altLang="zh-CN" sz="14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rgbClr val="0070C0"/>
                </a:solidFill>
                <a:ea typeface="微软雅黑" panose="020B0503020204020204" pitchFamily="34" charset="-122"/>
              </a:rPr>
              <a:t>进行一些分布式爬虫的任务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，从而</a:t>
            </a:r>
            <a:r>
              <a:rPr lang="zh-CN" altLang="en-US" sz="1400" b="1" dirty="0">
                <a:solidFill>
                  <a:srgbClr val="0070C0"/>
                </a:solidFill>
                <a:ea typeface="微软雅黑" panose="020B0503020204020204" pitchFamily="34" charset="-122"/>
              </a:rPr>
              <a:t>掌握这些框架的使用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，提升爬虫的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质量。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6724116" y="3393253"/>
            <a:ext cx="1449888" cy="1449888"/>
            <a:chOff x="5995075" y="3332698"/>
            <a:chExt cx="1449888" cy="1449888"/>
          </a:xfrm>
        </p:grpSpPr>
        <p:sp>
          <p:nvSpPr>
            <p:cNvPr id="96" name="椭圆 95"/>
            <p:cNvSpPr/>
            <p:nvPr/>
          </p:nvSpPr>
          <p:spPr>
            <a:xfrm>
              <a:off x="5995075" y="3332698"/>
              <a:ext cx="1449888" cy="1449888"/>
            </a:xfrm>
            <a:prstGeom prst="ellipse">
              <a:avLst/>
            </a:prstGeom>
            <a:solidFill>
              <a:srgbClr val="B4E0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TextBox 36"/>
            <p:cNvSpPr txBox="1"/>
            <p:nvPr/>
          </p:nvSpPr>
          <p:spPr>
            <a:xfrm>
              <a:off x="6169269" y="3703086"/>
              <a:ext cx="1067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8" name="Picture 2" descr="D:\PPT\20131202045504550_easyicon_net_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5906" y="4347012"/>
              <a:ext cx="168155" cy="168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9" name="直接连接符 98"/>
            <p:cNvCxnSpPr/>
            <p:nvPr/>
          </p:nvCxnSpPr>
          <p:spPr>
            <a:xfrm flipH="1">
              <a:off x="6804248" y="4057642"/>
              <a:ext cx="361632" cy="38055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椭圆 58"/>
          <p:cNvSpPr/>
          <p:nvPr/>
        </p:nvSpPr>
        <p:spPr>
          <a:xfrm>
            <a:off x="1719827" y="2198022"/>
            <a:ext cx="468052" cy="468052"/>
          </a:xfrm>
          <a:prstGeom prst="ellipse">
            <a:avLst/>
          </a:prstGeom>
          <a:solidFill>
            <a:srgbClr val="FC9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左箭头 13"/>
          <p:cNvSpPr/>
          <p:nvPr/>
        </p:nvSpPr>
        <p:spPr>
          <a:xfrm>
            <a:off x="1817347" y="2307209"/>
            <a:ext cx="261257" cy="243313"/>
          </a:xfrm>
          <a:prstGeom prst="lef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677252" y="2964338"/>
            <a:ext cx="1726318" cy="261610"/>
            <a:chOff x="721887" y="3019362"/>
            <a:chExt cx="1726318" cy="261610"/>
          </a:xfrm>
        </p:grpSpPr>
        <p:cxnSp>
          <p:nvCxnSpPr>
            <p:cNvPr id="89" name="直接连接符 88"/>
            <p:cNvCxnSpPr/>
            <p:nvPr/>
          </p:nvCxnSpPr>
          <p:spPr>
            <a:xfrm>
              <a:off x="721887" y="3049783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18"/>
            <p:cNvSpPr txBox="1"/>
            <p:nvPr/>
          </p:nvSpPr>
          <p:spPr>
            <a:xfrm>
              <a:off x="827584" y="3019362"/>
              <a:ext cx="162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成果展示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77252" y="3273399"/>
            <a:ext cx="1984440" cy="261610"/>
            <a:chOff x="721887" y="3359324"/>
            <a:chExt cx="1984440" cy="261610"/>
          </a:xfrm>
        </p:grpSpPr>
        <p:cxnSp>
          <p:nvCxnSpPr>
            <p:cNvPr id="93" name="直接连接符 92"/>
            <p:cNvCxnSpPr/>
            <p:nvPr/>
          </p:nvCxnSpPr>
          <p:spPr>
            <a:xfrm>
              <a:off x="721887" y="3397074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21"/>
            <p:cNvSpPr txBox="1"/>
            <p:nvPr/>
          </p:nvSpPr>
          <p:spPr>
            <a:xfrm>
              <a:off x="827584" y="3359324"/>
              <a:ext cx="18787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思路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77252" y="3600118"/>
            <a:ext cx="1726318" cy="261610"/>
            <a:chOff x="721887" y="3727864"/>
            <a:chExt cx="1726318" cy="261610"/>
          </a:xfrm>
        </p:grpSpPr>
        <p:cxnSp>
          <p:nvCxnSpPr>
            <p:cNvPr id="101" name="直接连接符 100"/>
            <p:cNvCxnSpPr/>
            <p:nvPr/>
          </p:nvCxnSpPr>
          <p:spPr>
            <a:xfrm>
              <a:off x="721887" y="3767859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24"/>
            <p:cNvSpPr txBox="1"/>
            <p:nvPr/>
          </p:nvSpPr>
          <p:spPr>
            <a:xfrm>
              <a:off x="827584" y="3727864"/>
              <a:ext cx="162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作品缺点及改进</a:t>
              </a:r>
            </a:p>
          </p:txBody>
        </p:sp>
      </p:grpSp>
      <p:cxnSp>
        <p:nvCxnSpPr>
          <p:cNvPr id="105" name="直接连接符 104"/>
          <p:cNvCxnSpPr/>
          <p:nvPr/>
        </p:nvCxnSpPr>
        <p:spPr>
          <a:xfrm>
            <a:off x="677252" y="4288515"/>
            <a:ext cx="0" cy="14968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30"/>
          <p:cNvSpPr txBox="1"/>
          <p:nvPr/>
        </p:nvSpPr>
        <p:spPr>
          <a:xfrm>
            <a:off x="782949" y="4253556"/>
            <a:ext cx="1620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比赛介绍</a:t>
            </a:r>
          </a:p>
        </p:txBody>
      </p:sp>
      <p:grpSp>
        <p:nvGrpSpPr>
          <p:cNvPr id="109" name="组合 108"/>
          <p:cNvGrpSpPr/>
          <p:nvPr/>
        </p:nvGrpSpPr>
        <p:grpSpPr>
          <a:xfrm>
            <a:off x="539552" y="1345332"/>
            <a:ext cx="2040704" cy="3169834"/>
            <a:chOff x="539552" y="1345332"/>
            <a:chExt cx="2040704" cy="3169834"/>
          </a:xfrm>
        </p:grpSpPr>
        <p:cxnSp>
          <p:nvCxnSpPr>
            <p:cNvPr id="110" name="直接连接符 109"/>
            <p:cNvCxnSpPr/>
            <p:nvPr/>
          </p:nvCxnSpPr>
          <p:spPr>
            <a:xfrm>
              <a:off x="539552" y="3236868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540887" y="3556443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540887" y="3876017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540887" y="4195592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V="1">
              <a:off x="2580256" y="1345332"/>
              <a:ext cx="0" cy="3169834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直接连接符 116"/>
          <p:cNvCxnSpPr/>
          <p:nvPr/>
        </p:nvCxnSpPr>
        <p:spPr>
          <a:xfrm>
            <a:off x="677252" y="3964539"/>
            <a:ext cx="0" cy="14968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27"/>
          <p:cNvSpPr txBox="1"/>
          <p:nvPr/>
        </p:nvSpPr>
        <p:spPr>
          <a:xfrm>
            <a:off x="782949" y="3926837"/>
            <a:ext cx="1620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进一步学习方向</a:t>
            </a:r>
          </a:p>
        </p:txBody>
      </p:sp>
      <p:pic>
        <p:nvPicPr>
          <p:cNvPr id="121" name="图片 1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345332"/>
            <a:ext cx="1939186" cy="1971778"/>
          </a:xfrm>
          <a:prstGeom prst="rect">
            <a:avLst/>
          </a:prstGeom>
        </p:spPr>
      </p:pic>
      <p:sp>
        <p:nvSpPr>
          <p:cNvPr id="39" name="TextBox 14"/>
          <p:cNvSpPr txBox="1"/>
          <p:nvPr/>
        </p:nvSpPr>
        <p:spPr>
          <a:xfrm>
            <a:off x="611560" y="1345332"/>
            <a:ext cx="110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painter</a:t>
            </a:r>
            <a:endParaRPr lang="zh-CN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6092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02066 0.00028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0.01944 -3.33333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"/>
                            </p:stCondLst>
                            <p:childTnLst>
                              <p:par>
                                <p:cTn id="4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9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100" fill="hold"/>
                                        <p:tgtEl>
                                          <p:spTgt spid="9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6" grpId="0"/>
      <p:bldP spid="118" grpId="0"/>
      <p:bldP spid="11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9852" y="34149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painter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97801" y="3631585"/>
            <a:ext cx="4548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your view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265692"/>
            <a:ext cx="3022222" cy="30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3360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45" t="17409" r="48611" b="8011"/>
          <a:stretch/>
        </p:blipFill>
        <p:spPr bwMode="auto">
          <a:xfrm>
            <a:off x="4804230" y="-1"/>
            <a:ext cx="4339771" cy="571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51" t="10984" r="50000" b="8819"/>
          <a:stretch/>
        </p:blipFill>
        <p:spPr bwMode="auto">
          <a:xfrm>
            <a:off x="5384801" y="-101110"/>
            <a:ext cx="3759200" cy="571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28184" y="2166248"/>
            <a:ext cx="110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28184" y="3423832"/>
            <a:ext cx="28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进一步学习方向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184" y="2756391"/>
            <a:ext cx="28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作品缺点及改进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28184" y="1633364"/>
            <a:ext cx="158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28184" y="3936678"/>
            <a:ext cx="28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比赛介绍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666972" y="2002696"/>
            <a:ext cx="2918987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585176" y="2612441"/>
            <a:ext cx="3000783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609253" y="3222186"/>
            <a:ext cx="2976706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743743" y="3831931"/>
            <a:ext cx="2842216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993409" y="4441676"/>
            <a:ext cx="2592550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07"/>
          <a:stretch/>
        </p:blipFill>
        <p:spPr bwMode="auto">
          <a:xfrm>
            <a:off x="-10516" y="2353908"/>
            <a:ext cx="1153615" cy="211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43498" y="894817"/>
            <a:ext cx="52572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/>
              <a:t>作品展示</a:t>
            </a:r>
          </a:p>
        </p:txBody>
      </p:sp>
      <p:sp>
        <p:nvSpPr>
          <p:cNvPr id="25" name="椭圆 24"/>
          <p:cNvSpPr/>
          <p:nvPr/>
        </p:nvSpPr>
        <p:spPr>
          <a:xfrm>
            <a:off x="1396409" y="3882797"/>
            <a:ext cx="362035" cy="362035"/>
          </a:xfrm>
          <a:prstGeom prst="ellipse">
            <a:avLst/>
          </a:prstGeom>
          <a:solidFill>
            <a:srgbClr val="B4E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242169" y="4306010"/>
            <a:ext cx="234119" cy="234119"/>
          </a:xfrm>
          <a:prstGeom prst="ellipse">
            <a:avLst/>
          </a:prstGeom>
          <a:solidFill>
            <a:srgbClr val="B4E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961190" y="4515300"/>
            <a:ext cx="175490" cy="175490"/>
          </a:xfrm>
          <a:prstGeom prst="ellipse">
            <a:avLst/>
          </a:prstGeom>
          <a:solidFill>
            <a:srgbClr val="B4E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727295" y="4641367"/>
            <a:ext cx="110176" cy="110176"/>
          </a:xfrm>
          <a:prstGeom prst="ellipse">
            <a:avLst/>
          </a:prstGeom>
          <a:solidFill>
            <a:srgbClr val="B4E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3152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弦形 6"/>
          <p:cNvSpPr/>
          <p:nvPr/>
        </p:nvSpPr>
        <p:spPr>
          <a:xfrm rot="1316491">
            <a:off x="8493150" y="2250721"/>
            <a:ext cx="1213559" cy="1213559"/>
          </a:xfrm>
          <a:prstGeom prst="chord">
            <a:avLst>
              <a:gd name="adj1" fmla="val 3786602"/>
              <a:gd name="adj2" fmla="val 15171629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燕尾形 7"/>
          <p:cNvSpPr/>
          <p:nvPr/>
        </p:nvSpPr>
        <p:spPr>
          <a:xfrm>
            <a:off x="8815673" y="2699195"/>
            <a:ext cx="172629" cy="288032"/>
          </a:xfrm>
          <a:prstGeom prst="chevron">
            <a:avLst>
              <a:gd name="adj" fmla="val 75925"/>
            </a:avLst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719827" y="2198022"/>
            <a:ext cx="468052" cy="468052"/>
          </a:xfrm>
          <a:prstGeom prst="ellipse">
            <a:avLst/>
          </a:prstGeom>
          <a:solidFill>
            <a:srgbClr val="FC9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/>
        </p:nvSpPr>
        <p:spPr>
          <a:xfrm>
            <a:off x="1817347" y="2307209"/>
            <a:ext cx="261257" cy="243313"/>
          </a:xfrm>
          <a:prstGeom prst="lef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1560" y="1345332"/>
            <a:ext cx="110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painter</a:t>
            </a:r>
            <a:endParaRPr lang="zh-CN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46938" y="1717602"/>
            <a:ext cx="1069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 report</a:t>
            </a:r>
            <a:endParaRPr lang="zh-CN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77252" y="3273399"/>
            <a:ext cx="1984440" cy="261610"/>
            <a:chOff x="721887" y="3359324"/>
            <a:chExt cx="1984440" cy="26161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721887" y="3397074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27584" y="3359324"/>
              <a:ext cx="18787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思路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77252" y="3600118"/>
            <a:ext cx="1726318" cy="261610"/>
            <a:chOff x="721887" y="3727864"/>
            <a:chExt cx="1726318" cy="261610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721887" y="3767859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27584" y="3727864"/>
              <a:ext cx="162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作品缺点及改进</a:t>
              </a:r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677252" y="3964539"/>
            <a:ext cx="0" cy="14968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2949" y="3926837"/>
            <a:ext cx="1620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进一步学习方向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677252" y="4288515"/>
            <a:ext cx="0" cy="14968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82949" y="4253556"/>
            <a:ext cx="1620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比赛介绍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539552" y="1345332"/>
            <a:ext cx="2040704" cy="3169834"/>
            <a:chOff x="539552" y="1345332"/>
            <a:chExt cx="2040704" cy="3169834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39552" y="3236868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40887" y="3556443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40887" y="3876017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40887" y="4195592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2580256" y="1345332"/>
              <a:ext cx="0" cy="3169834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图片1"/>
          <p:cNvGrpSpPr/>
          <p:nvPr/>
        </p:nvGrpSpPr>
        <p:grpSpPr>
          <a:xfrm>
            <a:off x="2627784" y="1222802"/>
            <a:ext cx="4750150" cy="3368092"/>
            <a:chOff x="2627784" y="1222802"/>
            <a:chExt cx="4750150" cy="336809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3876" y="1695765"/>
              <a:ext cx="4714058" cy="2895129"/>
            </a:xfrm>
            <a:prstGeom prst="rect">
              <a:avLst/>
            </a:prstGeom>
          </p:spPr>
        </p:pic>
        <p:cxnSp>
          <p:nvCxnSpPr>
            <p:cNvPr id="59" name="直接连接符 58"/>
            <p:cNvCxnSpPr/>
            <p:nvPr/>
          </p:nvCxnSpPr>
          <p:spPr>
            <a:xfrm>
              <a:off x="2661692" y="1561356"/>
              <a:ext cx="398059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19"/>
            <p:cNvSpPr txBox="1"/>
            <p:nvPr/>
          </p:nvSpPr>
          <p:spPr>
            <a:xfrm>
              <a:off x="2627784" y="1222802"/>
              <a:ext cx="2088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大众公知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(</a:t>
              </a:r>
              <a:r>
                <a:rPr lang="zh-CN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被赞排行榜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)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图片显示2"/>
          <p:cNvGrpSpPr/>
          <p:nvPr/>
        </p:nvGrpSpPr>
        <p:grpSpPr>
          <a:xfrm>
            <a:off x="2606508" y="1217600"/>
            <a:ext cx="4773804" cy="3901609"/>
            <a:chOff x="2606508" y="1217600"/>
            <a:chExt cx="4773804" cy="3901609"/>
          </a:xfrm>
        </p:grpSpPr>
        <p:grpSp>
          <p:nvGrpSpPr>
            <p:cNvPr id="2" name="组合图片2"/>
            <p:cNvGrpSpPr/>
            <p:nvPr/>
          </p:nvGrpSpPr>
          <p:grpSpPr>
            <a:xfrm>
              <a:off x="2627784" y="1217600"/>
              <a:ext cx="4752528" cy="3378496"/>
              <a:chOff x="2627784" y="1217600"/>
              <a:chExt cx="4752528" cy="3378496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2627784" y="1217600"/>
                <a:ext cx="4014504" cy="338554"/>
                <a:chOff x="2627784" y="1222802"/>
                <a:chExt cx="4014504" cy="338554"/>
              </a:xfrm>
            </p:grpSpPr>
            <p:cxnSp>
              <p:nvCxnSpPr>
                <p:cNvPr id="65" name="直接连接符 64"/>
                <p:cNvCxnSpPr/>
                <p:nvPr/>
              </p:nvCxnSpPr>
              <p:spPr>
                <a:xfrm>
                  <a:off x="2661692" y="1561356"/>
                  <a:ext cx="3980596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19"/>
                <p:cNvSpPr txBox="1"/>
                <p:nvPr/>
              </p:nvSpPr>
              <p:spPr>
                <a:xfrm>
                  <a:off x="2627784" y="1222802"/>
                  <a:ext cx="30963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微软雅黑" panose="020B0503020204020204" pitchFamily="34" charset="-122"/>
                    </a:rPr>
                    <a:t>知乎名人</a:t>
                  </a:r>
                  <a:r>
                    <a:rPr lang="en-US" altLang="zh-CN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微软雅黑" panose="020B0503020204020204" pitchFamily="34" charset="-122"/>
                    </a:rPr>
                    <a:t>(</a:t>
                  </a:r>
                  <a:r>
                    <a:rPr lang="zh-CN" altLang="zh-CN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微软雅黑" panose="020B0503020204020204" pitchFamily="34" charset="-122"/>
                    </a:rPr>
                    <a:t>被</a:t>
                  </a:r>
                  <a:r>
                    <a:rPr lang="zh-CN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微软雅黑" panose="020B0503020204020204" pitchFamily="34" charset="-122"/>
                    </a:rPr>
                    <a:t>浏览</a:t>
                  </a:r>
                  <a:r>
                    <a:rPr lang="zh-CN" altLang="zh-CN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微软雅黑" panose="020B0503020204020204" pitchFamily="34" charset="-122"/>
                    </a:rPr>
                    <a:t>次数排行榜</a:t>
                  </a:r>
                  <a:r>
                    <a:rPr lang="en-US" altLang="zh-CN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微软雅黑" panose="020B0503020204020204" pitchFamily="34" charset="-122"/>
                    </a:rPr>
                    <a:t>)</a:t>
                  </a:r>
                  <a:endPara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71" name="图片 7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4070" y="1705372"/>
                <a:ext cx="4716242" cy="2890724"/>
              </a:xfrm>
              <a:prstGeom prst="rect">
                <a:avLst/>
              </a:prstGeom>
            </p:spPr>
          </p:pic>
        </p:grpSp>
        <p:sp>
          <p:nvSpPr>
            <p:cNvPr id="72" name="TextBox 21"/>
            <p:cNvSpPr txBox="1"/>
            <p:nvPr/>
          </p:nvSpPr>
          <p:spPr>
            <a:xfrm>
              <a:off x="2606508" y="4688322"/>
              <a:ext cx="47714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根据其他</a:t>
              </a:r>
              <a:r>
                <a:rPr lang="zh-CN" altLang="zh-CN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方面的数据进行统计，发现第一名存在使用技术手段作弊嫌疑</a:t>
              </a:r>
            </a:p>
            <a:p>
              <a:endPara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图片显示3"/>
          <p:cNvGrpSpPr/>
          <p:nvPr/>
        </p:nvGrpSpPr>
        <p:grpSpPr>
          <a:xfrm>
            <a:off x="2630162" y="1217600"/>
            <a:ext cx="4753677" cy="3361413"/>
            <a:chOff x="2630162" y="1217600"/>
            <a:chExt cx="4753677" cy="3361413"/>
          </a:xfrm>
        </p:grpSpPr>
        <p:grpSp>
          <p:nvGrpSpPr>
            <p:cNvPr id="73" name="组合图片3"/>
            <p:cNvGrpSpPr/>
            <p:nvPr/>
          </p:nvGrpSpPr>
          <p:grpSpPr>
            <a:xfrm>
              <a:off x="2630162" y="1217600"/>
              <a:ext cx="4014504" cy="338554"/>
              <a:chOff x="2627784" y="1222802"/>
              <a:chExt cx="4014504" cy="338554"/>
            </a:xfrm>
          </p:grpSpPr>
          <p:cxnSp>
            <p:nvCxnSpPr>
              <p:cNvPr id="75" name="直接连接符 74"/>
              <p:cNvCxnSpPr/>
              <p:nvPr/>
            </p:nvCxnSpPr>
            <p:spPr>
              <a:xfrm>
                <a:off x="2661692" y="1561356"/>
                <a:ext cx="398059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19"/>
              <p:cNvSpPr txBox="1"/>
              <p:nvPr/>
            </p:nvSpPr>
            <p:spPr>
              <a:xfrm>
                <a:off x="2627784" y="1222802"/>
                <a:ext cx="24458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anose="020B0503020204020204" pitchFamily="34" charset="-122"/>
                  </a:rPr>
                  <a:t>知乎大</a:t>
                </a:r>
                <a:r>
                  <a:rPr lang="en-US" altLang="zh-CN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anose="020B0503020204020204" pitchFamily="34" charset="-122"/>
                  </a:rPr>
                  <a:t>V(</a:t>
                </a:r>
                <a:r>
                  <a:rPr lang="zh-CN" altLang="zh-CN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anose="020B0503020204020204" pitchFamily="34" charset="-122"/>
                  </a:rPr>
                  <a:t>被</a:t>
                </a:r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anose="020B0503020204020204" pitchFamily="34" charset="-122"/>
                  </a:rPr>
                  <a:t>关注</a:t>
                </a:r>
                <a:r>
                  <a:rPr lang="zh-CN" altLang="zh-CN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anose="020B0503020204020204" pitchFamily="34" charset="-122"/>
                  </a:rPr>
                  <a:t>排行榜</a:t>
                </a:r>
                <a:r>
                  <a:rPr lang="en-US" altLang="zh-CN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anose="020B0503020204020204" pitchFamily="34" charset="-122"/>
                  </a:rPr>
                  <a:t>)</a:t>
                </a:r>
                <a:endPara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7" name="图片 76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667597" y="1690562"/>
              <a:ext cx="4716242" cy="2888451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2633356" y="1388516"/>
            <a:ext cx="4098884" cy="3346683"/>
            <a:chOff x="2633356" y="1388516"/>
            <a:chExt cx="4098884" cy="3346683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11157" y="1388516"/>
              <a:ext cx="1019048" cy="1180952"/>
            </a:xfrm>
            <a:prstGeom prst="rect">
              <a:avLst/>
            </a:prstGeom>
          </p:spPr>
        </p:pic>
        <p:sp>
          <p:nvSpPr>
            <p:cNvPr id="79" name="TextBox 19"/>
            <p:cNvSpPr txBox="1"/>
            <p:nvPr/>
          </p:nvSpPr>
          <p:spPr>
            <a:xfrm>
              <a:off x="3714978" y="2280723"/>
              <a:ext cx="2088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李开复</a:t>
              </a:r>
            </a:p>
          </p:txBody>
        </p:sp>
        <p:sp>
          <p:nvSpPr>
            <p:cNvPr id="80" name="TextBox 19"/>
            <p:cNvSpPr txBox="1"/>
            <p:nvPr/>
          </p:nvSpPr>
          <p:spPr>
            <a:xfrm>
              <a:off x="2633356" y="2703874"/>
              <a:ext cx="409888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可以爬取的信息分析后，可以看出李开复在知乎用户中的知名度是很高的。</a:t>
              </a:r>
              <a:endParaRPr lang="en-US" altLang="zh-CN" dirty="0"/>
            </a:p>
            <a:p>
              <a:r>
                <a:rPr lang="zh-CN" altLang="en-US" dirty="0"/>
                <a:t>李开复曾就读于卡内基梅隆大学，获计算机学博士学位，后担任副教授。他是一位信息产业的经理人、创业者和电脑科学的研究者。曾在苹果、</a:t>
              </a:r>
              <a:r>
                <a:rPr lang="en-US" altLang="zh-CN" dirty="0"/>
                <a:t>SGI</a:t>
              </a:r>
              <a:r>
                <a:rPr lang="zh-CN" altLang="en-US" dirty="0"/>
                <a:t>、微软和</a:t>
              </a:r>
              <a:r>
                <a:rPr lang="en-US" altLang="zh-CN" dirty="0"/>
                <a:t>Google</a:t>
              </a:r>
              <a:r>
                <a:rPr lang="zh-CN" altLang="en-US" dirty="0"/>
                <a:t>等多家</a:t>
              </a:r>
              <a:r>
                <a:rPr lang="en-US" altLang="zh-CN" dirty="0"/>
                <a:t>IT</a:t>
              </a:r>
              <a:r>
                <a:rPr lang="zh-CN" altLang="en-US" dirty="0"/>
                <a:t>公司担当要职。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81" name="矩形 80"/>
          <p:cNvSpPr/>
          <p:nvPr/>
        </p:nvSpPr>
        <p:spPr>
          <a:xfrm>
            <a:off x="198841" y="4845481"/>
            <a:ext cx="1546387" cy="34680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6876256" y="4945807"/>
            <a:ext cx="1546387" cy="34680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/>
          <p:cNvCxnSpPr/>
          <p:nvPr/>
        </p:nvCxnSpPr>
        <p:spPr>
          <a:xfrm>
            <a:off x="677252" y="3005679"/>
            <a:ext cx="0" cy="14968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1"/>
          <p:cNvSpPr txBox="1"/>
          <p:nvPr/>
        </p:nvSpPr>
        <p:spPr>
          <a:xfrm>
            <a:off x="782949" y="2975258"/>
            <a:ext cx="770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345332"/>
            <a:ext cx="1939186" cy="197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62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" dur="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0.01944 -3.33333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02066 0.0002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6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弦形 6"/>
          <p:cNvSpPr/>
          <p:nvPr/>
        </p:nvSpPr>
        <p:spPr>
          <a:xfrm rot="1316491">
            <a:off x="8493150" y="2250721"/>
            <a:ext cx="1213559" cy="1213559"/>
          </a:xfrm>
          <a:prstGeom prst="chord">
            <a:avLst>
              <a:gd name="adj1" fmla="val 3786602"/>
              <a:gd name="adj2" fmla="val 15171629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燕尾形 7"/>
          <p:cNvSpPr/>
          <p:nvPr/>
        </p:nvSpPr>
        <p:spPr>
          <a:xfrm>
            <a:off x="8815673" y="2699195"/>
            <a:ext cx="172629" cy="288032"/>
          </a:xfrm>
          <a:prstGeom prst="chevron">
            <a:avLst>
              <a:gd name="adj" fmla="val 75925"/>
            </a:avLst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719827" y="2198022"/>
            <a:ext cx="468052" cy="468052"/>
          </a:xfrm>
          <a:prstGeom prst="ellipse">
            <a:avLst/>
          </a:prstGeom>
          <a:solidFill>
            <a:srgbClr val="FC9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左箭头 55"/>
          <p:cNvSpPr/>
          <p:nvPr/>
        </p:nvSpPr>
        <p:spPr>
          <a:xfrm>
            <a:off x="1817347" y="2307209"/>
            <a:ext cx="261257" cy="243313"/>
          </a:xfrm>
          <a:prstGeom prst="lef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646938" y="1717602"/>
            <a:ext cx="1069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 report</a:t>
            </a:r>
            <a:endParaRPr lang="zh-CN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677252" y="3600118"/>
            <a:ext cx="1726318" cy="261610"/>
            <a:chOff x="721887" y="3727864"/>
            <a:chExt cx="1726318" cy="261610"/>
          </a:xfrm>
        </p:grpSpPr>
        <p:cxnSp>
          <p:nvCxnSpPr>
            <p:cNvPr id="65" name="直接连接符 64"/>
            <p:cNvCxnSpPr/>
            <p:nvPr/>
          </p:nvCxnSpPr>
          <p:spPr>
            <a:xfrm>
              <a:off x="721887" y="3767859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827584" y="3727864"/>
              <a:ext cx="162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作品缺点及改进</a:t>
              </a:r>
            </a:p>
          </p:txBody>
        </p:sp>
      </p:grpSp>
      <p:cxnSp>
        <p:nvCxnSpPr>
          <p:cNvPr id="67" name="直接连接符 66"/>
          <p:cNvCxnSpPr/>
          <p:nvPr/>
        </p:nvCxnSpPr>
        <p:spPr>
          <a:xfrm>
            <a:off x="677252" y="3964539"/>
            <a:ext cx="0" cy="14968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2949" y="3926837"/>
            <a:ext cx="1620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进一步学习方向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677252" y="4288515"/>
            <a:ext cx="0" cy="14968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82949" y="4253556"/>
            <a:ext cx="1620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比赛介绍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677252" y="3273399"/>
            <a:ext cx="1984440" cy="261610"/>
            <a:chOff x="721887" y="3359324"/>
            <a:chExt cx="1984440" cy="261610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721887" y="3397074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827584" y="3359324"/>
              <a:ext cx="18787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思路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39552" y="1345332"/>
            <a:ext cx="2040704" cy="3169834"/>
            <a:chOff x="539552" y="1345332"/>
            <a:chExt cx="2040704" cy="3169834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539552" y="3236868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540887" y="3556443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540887" y="3876017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540887" y="4195592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V="1">
              <a:off x="2580256" y="1345332"/>
              <a:ext cx="0" cy="3169834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显示1"/>
          <p:cNvGrpSpPr/>
          <p:nvPr/>
        </p:nvGrpSpPr>
        <p:grpSpPr>
          <a:xfrm>
            <a:off x="2756942" y="1147848"/>
            <a:ext cx="5332543" cy="3653868"/>
            <a:chOff x="2756942" y="1147848"/>
            <a:chExt cx="5332543" cy="3653868"/>
          </a:xfrm>
        </p:grpSpPr>
        <p:pic>
          <p:nvPicPr>
            <p:cNvPr id="80" name="图片 7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815175" y="1617191"/>
              <a:ext cx="5274310" cy="3184525"/>
            </a:xfrm>
            <a:prstGeom prst="rect">
              <a:avLst/>
            </a:prstGeom>
          </p:spPr>
        </p:pic>
        <p:cxnSp>
          <p:nvCxnSpPr>
            <p:cNvPr id="81" name="直接连接符 80"/>
            <p:cNvCxnSpPr/>
            <p:nvPr/>
          </p:nvCxnSpPr>
          <p:spPr>
            <a:xfrm>
              <a:off x="2815175" y="1529998"/>
              <a:ext cx="398059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19"/>
            <p:cNvSpPr txBox="1"/>
            <p:nvPr/>
          </p:nvSpPr>
          <p:spPr>
            <a:xfrm>
              <a:off x="2756942" y="1147848"/>
              <a:ext cx="2391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b="1" dirty="0"/>
                <a:t>知乎用户地区分布图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显示2a"/>
          <p:cNvGrpSpPr/>
          <p:nvPr/>
        </p:nvGrpSpPr>
        <p:grpSpPr>
          <a:xfrm>
            <a:off x="2754074" y="1147848"/>
            <a:ext cx="5274310" cy="3661955"/>
            <a:chOff x="2754074" y="1147848"/>
            <a:chExt cx="5274310" cy="3661955"/>
          </a:xfrm>
        </p:grpSpPr>
        <p:grpSp>
          <p:nvGrpSpPr>
            <p:cNvPr id="83" name="组合显示2"/>
            <p:cNvGrpSpPr/>
            <p:nvPr/>
          </p:nvGrpSpPr>
          <p:grpSpPr>
            <a:xfrm>
              <a:off x="2767849" y="1147848"/>
              <a:ext cx="4038829" cy="382150"/>
              <a:chOff x="2756942" y="1147848"/>
              <a:chExt cx="4038829" cy="382150"/>
            </a:xfrm>
          </p:grpSpPr>
          <p:cxnSp>
            <p:nvCxnSpPr>
              <p:cNvPr id="85" name="直接连接符 84"/>
              <p:cNvCxnSpPr/>
              <p:nvPr/>
            </p:nvCxnSpPr>
            <p:spPr>
              <a:xfrm>
                <a:off x="2815175" y="1529998"/>
                <a:ext cx="398059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19"/>
              <p:cNvSpPr txBox="1"/>
              <p:nvPr/>
            </p:nvSpPr>
            <p:spPr>
              <a:xfrm>
                <a:off x="2756942" y="1147848"/>
                <a:ext cx="3604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b="1" dirty="0"/>
                  <a:t>知乎用户所在行业饼状分布图</a:t>
                </a:r>
                <a:endPara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88" name="图片 8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754074" y="1656393"/>
              <a:ext cx="5274310" cy="3153410"/>
            </a:xfrm>
            <a:prstGeom prst="rect">
              <a:avLst/>
            </a:prstGeom>
          </p:spPr>
        </p:pic>
      </p:grpSp>
      <p:sp>
        <p:nvSpPr>
          <p:cNvPr id="18" name="矩形 17"/>
          <p:cNvSpPr/>
          <p:nvPr/>
        </p:nvSpPr>
        <p:spPr>
          <a:xfrm>
            <a:off x="2692973" y="4826955"/>
            <a:ext cx="5396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总结：可以看出大部分知乎用户主要集中在互联网、计算机等前沿技术行列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16625" y="4849005"/>
            <a:ext cx="56284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可以看出北上广这样的互联网发展程度较高的城市，知乎用户人数所占比例较大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98841" y="4845481"/>
            <a:ext cx="1546387" cy="34680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518" y="5079759"/>
            <a:ext cx="1247619" cy="133333"/>
          </a:xfrm>
          <a:prstGeom prst="rect">
            <a:avLst/>
          </a:prstGeom>
        </p:spPr>
      </p:pic>
      <p:cxnSp>
        <p:nvCxnSpPr>
          <p:cNvPr id="62" name="直接连接符 61"/>
          <p:cNvCxnSpPr/>
          <p:nvPr/>
        </p:nvCxnSpPr>
        <p:spPr>
          <a:xfrm>
            <a:off x="677252" y="3005679"/>
            <a:ext cx="0" cy="14968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61"/>
          <p:cNvSpPr txBox="1"/>
          <p:nvPr/>
        </p:nvSpPr>
        <p:spPr>
          <a:xfrm>
            <a:off x="782949" y="2975258"/>
            <a:ext cx="770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345332"/>
            <a:ext cx="1939186" cy="1971778"/>
          </a:xfrm>
          <a:prstGeom prst="rect">
            <a:avLst/>
          </a:prstGeom>
        </p:spPr>
      </p:pic>
      <p:sp>
        <p:nvSpPr>
          <p:cNvPr id="92" name="TextBox 14"/>
          <p:cNvSpPr txBox="1"/>
          <p:nvPr/>
        </p:nvSpPr>
        <p:spPr>
          <a:xfrm>
            <a:off x="611560" y="1345332"/>
            <a:ext cx="110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painter</a:t>
            </a:r>
            <a:endParaRPr lang="zh-CN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732463" y="1152380"/>
            <a:ext cx="5295921" cy="3685869"/>
            <a:chOff x="2732463" y="1152380"/>
            <a:chExt cx="5295921" cy="3685869"/>
          </a:xfrm>
        </p:grpSpPr>
        <p:grpSp>
          <p:nvGrpSpPr>
            <p:cNvPr id="45" name="组合显示2"/>
            <p:cNvGrpSpPr/>
            <p:nvPr/>
          </p:nvGrpSpPr>
          <p:grpSpPr>
            <a:xfrm>
              <a:off x="2767849" y="1152380"/>
              <a:ext cx="4038829" cy="382150"/>
              <a:chOff x="2756942" y="1147848"/>
              <a:chExt cx="4038829" cy="382150"/>
            </a:xfrm>
          </p:grpSpPr>
          <p:cxnSp>
            <p:nvCxnSpPr>
              <p:cNvPr id="47" name="直接连接符 46"/>
              <p:cNvCxnSpPr/>
              <p:nvPr/>
            </p:nvCxnSpPr>
            <p:spPr>
              <a:xfrm>
                <a:off x="2815175" y="1529998"/>
                <a:ext cx="398059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19"/>
              <p:cNvSpPr txBox="1"/>
              <p:nvPr/>
            </p:nvSpPr>
            <p:spPr>
              <a:xfrm>
                <a:off x="2756942" y="1147848"/>
                <a:ext cx="3604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b="1" dirty="0"/>
                  <a:t>知乎用户公司环</a:t>
                </a:r>
                <a:r>
                  <a:rPr lang="zh-CN" altLang="en-US" b="1" dirty="0"/>
                  <a:t>状图</a:t>
                </a:r>
                <a:endPara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2463" y="1609860"/>
              <a:ext cx="5295921" cy="3228389"/>
            </a:xfrm>
            <a:prstGeom prst="rect">
              <a:avLst/>
            </a:prstGeom>
          </p:spPr>
        </p:pic>
      </p:grpSp>
      <p:sp>
        <p:nvSpPr>
          <p:cNvPr id="46" name="矩形 45"/>
          <p:cNvSpPr/>
          <p:nvPr/>
        </p:nvSpPr>
        <p:spPr>
          <a:xfrm>
            <a:off x="2699792" y="4956765"/>
            <a:ext cx="5396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总结：</a:t>
            </a:r>
            <a:r>
              <a:rPr lang="zh-CN" altLang="en-US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知乎用户公司的前三名正是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BAT</a:t>
            </a:r>
            <a:r>
              <a:rPr lang="zh-CN" altLang="en-US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73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0.01944 -3.33333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02066 0.0002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84" grpId="0"/>
      <p:bldP spid="84" grpId="1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1719827" y="2198022"/>
            <a:ext cx="468052" cy="468052"/>
          </a:xfrm>
          <a:prstGeom prst="ellipse">
            <a:avLst/>
          </a:prstGeom>
          <a:solidFill>
            <a:srgbClr val="FC9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1817347" y="2307209"/>
            <a:ext cx="261257" cy="243313"/>
          </a:xfrm>
          <a:prstGeom prst="lef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46938" y="1717602"/>
            <a:ext cx="1069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 report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1" name="弦形 1040"/>
          <p:cNvSpPr/>
          <p:nvPr/>
        </p:nvSpPr>
        <p:spPr>
          <a:xfrm rot="1316491">
            <a:off x="8493150" y="2250721"/>
            <a:ext cx="1213559" cy="1213559"/>
          </a:xfrm>
          <a:prstGeom prst="chord">
            <a:avLst>
              <a:gd name="adj1" fmla="val 3786602"/>
              <a:gd name="adj2" fmla="val 15171629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2" name="燕尾形 1041"/>
          <p:cNvSpPr/>
          <p:nvPr/>
        </p:nvSpPr>
        <p:spPr>
          <a:xfrm>
            <a:off x="8815673" y="2699195"/>
            <a:ext cx="172629" cy="288032"/>
          </a:xfrm>
          <a:prstGeom prst="chevron">
            <a:avLst>
              <a:gd name="adj" fmla="val 759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677252" y="3600118"/>
            <a:ext cx="1726318" cy="261610"/>
            <a:chOff x="721887" y="3727864"/>
            <a:chExt cx="1726318" cy="26161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721887" y="3767859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827584" y="3727864"/>
              <a:ext cx="162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作品缺点及改进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77252" y="3926837"/>
            <a:ext cx="1726318" cy="261610"/>
            <a:chOff x="721887" y="4100942"/>
            <a:chExt cx="1726318" cy="261610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721887" y="4138644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827584" y="4100942"/>
              <a:ext cx="162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进一步学习方向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77252" y="4253556"/>
            <a:ext cx="1726318" cy="261610"/>
            <a:chOff x="721887" y="4474470"/>
            <a:chExt cx="1726318" cy="261610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721887" y="4509429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827584" y="4474470"/>
              <a:ext cx="162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比赛介绍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39552" y="1345332"/>
            <a:ext cx="2040704" cy="3169834"/>
            <a:chOff x="539552" y="1345332"/>
            <a:chExt cx="2040704" cy="3169834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539552" y="3236868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540887" y="3556443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540887" y="3876017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40887" y="4195592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2580256" y="1345332"/>
              <a:ext cx="0" cy="3169834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2741639" y="1897844"/>
            <a:ext cx="4422127" cy="360040"/>
            <a:chOff x="2741639" y="1897844"/>
            <a:chExt cx="4422127" cy="360040"/>
          </a:xfrm>
        </p:grpSpPr>
        <p:sp>
          <p:nvSpPr>
            <p:cNvPr id="86" name="矩形: 圆角 85"/>
            <p:cNvSpPr/>
            <p:nvPr/>
          </p:nvSpPr>
          <p:spPr>
            <a:xfrm>
              <a:off x="2741639" y="1897844"/>
              <a:ext cx="2358282" cy="360040"/>
            </a:xfrm>
            <a:prstGeom prst="roundRect">
              <a:avLst/>
            </a:prstGeom>
            <a:solidFill>
              <a:srgbClr val="F2F2F2"/>
            </a:solidFill>
            <a:ln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线程池与多线程安全</a:t>
              </a:r>
            </a:p>
          </p:txBody>
        </p:sp>
        <p:sp>
          <p:nvSpPr>
            <p:cNvPr id="87" name="矩形: 圆角 86"/>
            <p:cNvSpPr/>
            <p:nvPr/>
          </p:nvSpPr>
          <p:spPr>
            <a:xfrm>
              <a:off x="5148064" y="1897844"/>
              <a:ext cx="2015702" cy="360040"/>
            </a:xfrm>
            <a:prstGeom prst="roundRect">
              <a:avLst/>
            </a:prstGeom>
            <a:solidFill>
              <a:srgbClr val="F2F2F2"/>
            </a:solidFill>
            <a:ln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Httpclient</a:t>
              </a:r>
              <a:r>
                <a:rPr lang="zh-CN" altLang="en-US" dirty="0">
                  <a:solidFill>
                    <a:schemeClr val="tx1"/>
                  </a:solidFill>
                </a:rPr>
                <a:t>连接池</a:t>
              </a:r>
            </a:p>
          </p:txBody>
        </p:sp>
      </p:grpSp>
      <p:cxnSp>
        <p:nvCxnSpPr>
          <p:cNvPr id="88" name="直接连接符 87"/>
          <p:cNvCxnSpPr/>
          <p:nvPr/>
        </p:nvCxnSpPr>
        <p:spPr>
          <a:xfrm>
            <a:off x="2716625" y="1717602"/>
            <a:ext cx="39805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19"/>
          <p:cNvSpPr txBox="1"/>
          <p:nvPr/>
        </p:nvSpPr>
        <p:spPr>
          <a:xfrm>
            <a:off x="2661692" y="139141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爬虫所用技术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745382" y="2353444"/>
            <a:ext cx="4581358" cy="362960"/>
            <a:chOff x="2745382" y="2353444"/>
            <a:chExt cx="4581358" cy="362960"/>
          </a:xfrm>
        </p:grpSpPr>
        <p:sp>
          <p:nvSpPr>
            <p:cNvPr id="2" name="矩形: 圆角 1"/>
            <p:cNvSpPr/>
            <p:nvPr/>
          </p:nvSpPr>
          <p:spPr>
            <a:xfrm>
              <a:off x="2745382" y="2356364"/>
              <a:ext cx="1627494" cy="360040"/>
            </a:xfrm>
            <a:prstGeom prst="roundRect">
              <a:avLst/>
            </a:prstGeom>
            <a:solidFill>
              <a:srgbClr val="F2F2F2"/>
            </a:solidFill>
            <a:ln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正则表达式</a:t>
              </a:r>
            </a:p>
          </p:txBody>
        </p:sp>
        <p:sp>
          <p:nvSpPr>
            <p:cNvPr id="90" name="矩形: 圆角 89"/>
            <p:cNvSpPr/>
            <p:nvPr/>
          </p:nvSpPr>
          <p:spPr>
            <a:xfrm>
              <a:off x="4480278" y="2356364"/>
              <a:ext cx="1099834" cy="360040"/>
            </a:xfrm>
            <a:prstGeom prst="roundRect">
              <a:avLst/>
            </a:prstGeom>
            <a:solidFill>
              <a:srgbClr val="F2F2F2"/>
            </a:solidFill>
            <a:ln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url</a:t>
              </a:r>
              <a:r>
                <a:rPr lang="zh-CN" altLang="en-US" dirty="0">
                  <a:solidFill>
                    <a:schemeClr val="tx1"/>
                  </a:solidFill>
                </a:rPr>
                <a:t>去重</a:t>
              </a:r>
            </a:p>
          </p:txBody>
        </p:sp>
        <p:sp>
          <p:nvSpPr>
            <p:cNvPr id="91" name="矩形: 圆角 90"/>
            <p:cNvSpPr/>
            <p:nvPr/>
          </p:nvSpPr>
          <p:spPr>
            <a:xfrm>
              <a:off x="5652119" y="2353444"/>
              <a:ext cx="1674621" cy="360040"/>
            </a:xfrm>
            <a:prstGeom prst="roundRect">
              <a:avLst/>
            </a:prstGeom>
            <a:solidFill>
              <a:srgbClr val="F2F2F2"/>
            </a:solidFill>
            <a:ln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详细抓包分析</a:t>
              </a:r>
            </a:p>
          </p:txBody>
        </p:sp>
      </p:grpSp>
      <p:sp>
        <p:nvSpPr>
          <p:cNvPr id="93" name="矩形: 圆角 92"/>
          <p:cNvSpPr/>
          <p:nvPr/>
        </p:nvSpPr>
        <p:spPr>
          <a:xfrm>
            <a:off x="2748323" y="3327598"/>
            <a:ext cx="2351598" cy="360040"/>
          </a:xfrm>
          <a:prstGeom prst="roundRect">
            <a:avLst/>
          </a:prstGeom>
          <a:solidFill>
            <a:srgbClr val="F2F2F2"/>
          </a:solidFill>
          <a:ln>
            <a:solidFill>
              <a:srgbClr val="DCD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处理知乎防反爬机制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745152" y="2840149"/>
            <a:ext cx="3769290" cy="365985"/>
            <a:chOff x="2745152" y="2840149"/>
            <a:chExt cx="3769290" cy="365985"/>
          </a:xfrm>
        </p:grpSpPr>
        <p:sp>
          <p:nvSpPr>
            <p:cNvPr id="92" name="矩形: 圆角 91"/>
            <p:cNvSpPr/>
            <p:nvPr/>
          </p:nvSpPr>
          <p:spPr>
            <a:xfrm>
              <a:off x="2745152" y="2840149"/>
              <a:ext cx="818736" cy="360040"/>
            </a:xfrm>
            <a:prstGeom prst="roundRect">
              <a:avLst/>
            </a:prstGeom>
            <a:solidFill>
              <a:srgbClr val="F2F2F2"/>
            </a:solidFill>
            <a:ln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JDBC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矩形: 圆角 93"/>
            <p:cNvSpPr/>
            <p:nvPr/>
          </p:nvSpPr>
          <p:spPr>
            <a:xfrm>
              <a:off x="3626649" y="2846094"/>
              <a:ext cx="2887793" cy="360040"/>
            </a:xfrm>
            <a:prstGeom prst="roundRect">
              <a:avLst/>
            </a:prstGeom>
            <a:solidFill>
              <a:srgbClr val="F2F2F2"/>
            </a:solidFill>
            <a:ln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阻塞队列</a:t>
              </a:r>
              <a:r>
                <a:rPr lang="en-US" altLang="zh-CN" dirty="0">
                  <a:solidFill>
                    <a:schemeClr val="tx1"/>
                  </a:solidFill>
                </a:rPr>
                <a:t>/</a:t>
              </a:r>
              <a:r>
                <a:rPr lang="zh-CN" altLang="en-US" dirty="0">
                  <a:solidFill>
                    <a:schemeClr val="tx1"/>
                  </a:solidFill>
                </a:rPr>
                <a:t>生产消费者模型</a:t>
              </a:r>
            </a:p>
          </p:txBody>
        </p:sp>
      </p:grpSp>
      <p:sp>
        <p:nvSpPr>
          <p:cNvPr id="95" name="矩形 94"/>
          <p:cNvSpPr/>
          <p:nvPr/>
        </p:nvSpPr>
        <p:spPr>
          <a:xfrm>
            <a:off x="198841" y="4845481"/>
            <a:ext cx="1546387" cy="34680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6891124" y="4913712"/>
            <a:ext cx="1546387" cy="34680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677252" y="2964338"/>
            <a:ext cx="1726318" cy="261610"/>
            <a:chOff x="721887" y="3019362"/>
            <a:chExt cx="1726318" cy="261610"/>
          </a:xfrm>
        </p:grpSpPr>
        <p:cxnSp>
          <p:nvCxnSpPr>
            <p:cNvPr id="101" name="直接连接符 100"/>
            <p:cNvCxnSpPr/>
            <p:nvPr/>
          </p:nvCxnSpPr>
          <p:spPr>
            <a:xfrm>
              <a:off x="721887" y="3049783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62"/>
            <p:cNvSpPr txBox="1"/>
            <p:nvPr/>
          </p:nvSpPr>
          <p:spPr>
            <a:xfrm>
              <a:off x="827584" y="3019362"/>
              <a:ext cx="162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成果展示</a:t>
              </a:r>
            </a:p>
          </p:txBody>
        </p:sp>
      </p:grpSp>
      <p:cxnSp>
        <p:nvCxnSpPr>
          <p:cNvPr id="103" name="直接连接符 102"/>
          <p:cNvCxnSpPr/>
          <p:nvPr/>
        </p:nvCxnSpPr>
        <p:spPr>
          <a:xfrm>
            <a:off x="677252" y="3311149"/>
            <a:ext cx="0" cy="14968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25"/>
          <p:cNvSpPr txBox="1"/>
          <p:nvPr/>
        </p:nvSpPr>
        <p:spPr>
          <a:xfrm>
            <a:off x="782949" y="3273399"/>
            <a:ext cx="1878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</a:p>
        </p:txBody>
      </p:sp>
      <p:pic>
        <p:nvPicPr>
          <p:cNvPr id="107" name="图片 10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345332"/>
            <a:ext cx="1939186" cy="1971778"/>
          </a:xfrm>
          <a:prstGeom prst="rect">
            <a:avLst/>
          </a:prstGeom>
        </p:spPr>
      </p:pic>
      <p:sp>
        <p:nvSpPr>
          <p:cNvPr id="108" name="TextBox 14"/>
          <p:cNvSpPr txBox="1"/>
          <p:nvPr/>
        </p:nvSpPr>
        <p:spPr>
          <a:xfrm>
            <a:off x="611560" y="1345332"/>
            <a:ext cx="110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painter</a:t>
            </a:r>
            <a:endParaRPr lang="zh-CN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8902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02066 0.00028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0.01944 -3.33333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3" grpId="0" animBg="1"/>
      <p:bldP spid="104" grpId="0"/>
      <p:bldP spid="10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弦形 6"/>
          <p:cNvSpPr/>
          <p:nvPr/>
        </p:nvSpPr>
        <p:spPr>
          <a:xfrm rot="1316491">
            <a:off x="8493150" y="2250721"/>
            <a:ext cx="1213559" cy="1213559"/>
          </a:xfrm>
          <a:prstGeom prst="chord">
            <a:avLst>
              <a:gd name="adj1" fmla="val 3786602"/>
              <a:gd name="adj2" fmla="val 15171629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燕尾形 7"/>
          <p:cNvSpPr/>
          <p:nvPr/>
        </p:nvSpPr>
        <p:spPr>
          <a:xfrm>
            <a:off x="8815673" y="2699195"/>
            <a:ext cx="172629" cy="288032"/>
          </a:xfrm>
          <a:prstGeom prst="chevron">
            <a:avLst>
              <a:gd name="adj" fmla="val 75925"/>
            </a:avLst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480566" y="1117994"/>
            <a:ext cx="4043762" cy="4043762"/>
          </a:xfrm>
          <a:prstGeom prst="ellipse">
            <a:avLst/>
          </a:prstGeom>
          <a:solidFill>
            <a:srgbClr val="B4E0BF">
              <a:alpha val="72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31" t="-9971" r="74096" b="-1"/>
          <a:stretch/>
        </p:blipFill>
        <p:spPr bwMode="auto">
          <a:xfrm>
            <a:off x="3106232" y="716603"/>
            <a:ext cx="1428162" cy="445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直接连接符 33"/>
          <p:cNvCxnSpPr/>
          <p:nvPr/>
        </p:nvCxnSpPr>
        <p:spPr>
          <a:xfrm>
            <a:off x="4537445" y="2209428"/>
            <a:ext cx="190676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535064" y="2641476"/>
            <a:ext cx="190914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532683" y="3073524"/>
            <a:ext cx="191152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32683" y="3721596"/>
            <a:ext cx="191152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532683" y="4297660"/>
            <a:ext cx="191152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3663824" y="2209428"/>
            <a:ext cx="8692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553319" y="2630862"/>
            <a:ext cx="97795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480566" y="3073524"/>
            <a:ext cx="10451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480566" y="3721596"/>
            <a:ext cx="10451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519808" y="4297660"/>
            <a:ext cx="1005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7700" y="2243336"/>
            <a:ext cx="1842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获取知乎</a:t>
            </a:r>
            <a:r>
              <a:rPr lang="zh-CN" altLang="en-US" sz="1100" dirty="0">
                <a:solidFill>
                  <a:srgbClr val="0070C0"/>
                </a:solidFill>
              </a:rPr>
              <a:t>主话题</a:t>
            </a:r>
            <a:r>
              <a:rPr lang="en-US" altLang="zh-CN" sz="1100" dirty="0">
                <a:solidFill>
                  <a:srgbClr val="0070C0"/>
                </a:solidFill>
              </a:rPr>
              <a:t>id</a:t>
            </a:r>
          </a:p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getTopicID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79912" y="2323247"/>
            <a:ext cx="808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 1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79912" y="2785492"/>
            <a:ext cx="960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 2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79912" y="3289548"/>
            <a:ext cx="803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 3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79912" y="3907423"/>
            <a:ext cx="833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 4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57700" y="2676525"/>
            <a:ext cx="1986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获取主话题下的</a:t>
            </a:r>
            <a:r>
              <a:rPr lang="zh-CN" altLang="en-US" sz="1100" dirty="0">
                <a:solidFill>
                  <a:srgbClr val="0070C0"/>
                </a:solidFill>
              </a:rPr>
              <a:t>分话题</a:t>
            </a:r>
            <a:r>
              <a:rPr lang="en-US" altLang="zh-CN" sz="1100" dirty="0" err="1">
                <a:solidFill>
                  <a:srgbClr val="0070C0"/>
                </a:solidFill>
              </a:rPr>
              <a:t>url</a:t>
            </a:r>
            <a:endParaRPr lang="en-US" altLang="zh-CN" sz="1100" dirty="0">
              <a:solidFill>
                <a:srgbClr val="0070C0"/>
              </a:solidFill>
            </a:endParaRPr>
          </a:p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getAllSubTopic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57700" y="3099415"/>
            <a:ext cx="27785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获取每个分话题的</a:t>
            </a:r>
            <a:r>
              <a:rPr lang="zh-CN" altLang="en-US" sz="1100" dirty="0">
                <a:solidFill>
                  <a:srgbClr val="0070C0"/>
                </a:solidFill>
              </a:rPr>
              <a:t>关注者</a:t>
            </a:r>
            <a:r>
              <a:rPr lang="en-US" altLang="zh-CN" sz="1100" dirty="0" err="1">
                <a:solidFill>
                  <a:srgbClr val="0070C0"/>
                </a:solidFill>
              </a:rPr>
              <a:t>url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并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1100" dirty="0">
                <a:solidFill>
                  <a:srgbClr val="0070C0"/>
                </a:solidFill>
              </a:rPr>
              <a:t>存入数据库</a:t>
            </a:r>
            <a:endParaRPr lang="en-US" altLang="zh-CN" sz="1100" dirty="0">
              <a:solidFill>
                <a:srgbClr val="0070C0"/>
              </a:solidFill>
            </a:endParaRPr>
          </a:p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getAllUserUrl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10106" y="1561356"/>
            <a:ext cx="149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程序步骤</a:t>
            </a: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4529138" y="1354857"/>
            <a:ext cx="1320" cy="356004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652120" y="755417"/>
            <a:ext cx="1034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Starting point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775967" y="5030976"/>
            <a:ext cx="102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Ending point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 flipH="1">
            <a:off x="4533899" y="876300"/>
            <a:ext cx="1219200" cy="438150"/>
          </a:xfrm>
          <a:custGeom>
            <a:avLst/>
            <a:gdLst>
              <a:gd name="connsiteX0" fmla="*/ 1362075 w 1362075"/>
              <a:gd name="connsiteY0" fmla="*/ 438150 h 438150"/>
              <a:gd name="connsiteX1" fmla="*/ 1362075 w 1362075"/>
              <a:gd name="connsiteY1" fmla="*/ 0 h 438150"/>
              <a:gd name="connsiteX2" fmla="*/ 0 w 1362075"/>
              <a:gd name="connsiteY2" fmla="*/ 0 h 438150"/>
              <a:gd name="connsiteX3" fmla="*/ 0 w 1362075"/>
              <a:gd name="connsiteY3" fmla="*/ 9525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075" h="438150">
                <a:moveTo>
                  <a:pt x="1362075" y="438150"/>
                </a:moveTo>
                <a:lnTo>
                  <a:pt x="1362075" y="0"/>
                </a:lnTo>
                <a:lnTo>
                  <a:pt x="0" y="0"/>
                </a:lnTo>
                <a:lnTo>
                  <a:pt x="0" y="9525"/>
                </a:lnTo>
              </a:path>
            </a:pathLst>
          </a:cu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 flipH="1">
            <a:off x="3663823" y="4962525"/>
            <a:ext cx="870076" cy="200025"/>
          </a:xfrm>
          <a:custGeom>
            <a:avLst/>
            <a:gdLst>
              <a:gd name="connsiteX0" fmla="*/ 0 w 1057275"/>
              <a:gd name="connsiteY0" fmla="*/ 0 h 285750"/>
              <a:gd name="connsiteX1" fmla="*/ 0 w 1057275"/>
              <a:gd name="connsiteY1" fmla="*/ 285750 h 285750"/>
              <a:gd name="connsiteX2" fmla="*/ 1057275 w 1057275"/>
              <a:gd name="connsiteY2" fmla="*/ 285750 h 285750"/>
              <a:gd name="connsiteX3" fmla="*/ 1057275 w 1057275"/>
              <a:gd name="connsiteY3" fmla="*/ 27622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285750">
                <a:moveTo>
                  <a:pt x="0" y="0"/>
                </a:moveTo>
                <a:lnTo>
                  <a:pt x="0" y="285750"/>
                </a:lnTo>
                <a:lnTo>
                  <a:pt x="1057275" y="285750"/>
                </a:lnTo>
                <a:lnTo>
                  <a:pt x="1057275" y="276225"/>
                </a:lnTo>
              </a:path>
            </a:pathLst>
          </a:cu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51"/>
          <p:cNvSpPr txBox="1"/>
          <p:nvPr/>
        </p:nvSpPr>
        <p:spPr>
          <a:xfrm>
            <a:off x="4424028" y="3721596"/>
            <a:ext cx="28122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从</a:t>
            </a:r>
            <a:r>
              <a:rPr lang="zh-CN" altLang="en-US" sz="1100" dirty="0">
                <a:solidFill>
                  <a:srgbClr val="0070C0"/>
                </a:solidFill>
              </a:rPr>
              <a:t>数据库获取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1100" dirty="0">
                <a:solidFill>
                  <a:srgbClr val="0070C0"/>
                </a:solidFill>
              </a:rPr>
              <a:t>通过</a:t>
            </a:r>
            <a:r>
              <a:rPr lang="en-US" altLang="zh-CN" sz="1100" dirty="0" err="1">
                <a:solidFill>
                  <a:srgbClr val="0070C0"/>
                </a:solidFill>
              </a:rPr>
              <a:t>url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</a:t>
            </a:r>
            <a:r>
              <a:rPr lang="zh-CN" altLang="en-US" sz="1100" dirty="0">
                <a:solidFill>
                  <a:srgbClr val="0070C0"/>
                </a:solidFill>
              </a:rPr>
              <a:t>用户信</a:t>
            </a:r>
            <a:endParaRPr lang="en-US" altLang="zh-CN" sz="1100" dirty="0">
              <a:solidFill>
                <a:srgbClr val="0070C0"/>
              </a:solidFill>
            </a:endParaRPr>
          </a:p>
          <a:p>
            <a:r>
              <a:rPr lang="en-US" altLang="zh-CN" sz="1100" dirty="0">
                <a:solidFill>
                  <a:srgbClr val="0070C0"/>
                </a:solidFill>
              </a:rPr>
              <a:t>  </a:t>
            </a:r>
            <a:r>
              <a:rPr lang="zh-CN" altLang="en-US" sz="1100" dirty="0">
                <a:solidFill>
                  <a:srgbClr val="0070C0"/>
                </a:solidFill>
              </a:rPr>
              <a:t>息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并</a:t>
            </a:r>
            <a:r>
              <a:rPr lang="zh-CN" altLang="en-US" sz="1100" dirty="0">
                <a:solidFill>
                  <a:srgbClr val="0070C0"/>
                </a:solidFill>
              </a:rPr>
              <a:t>存入数据库</a:t>
            </a:r>
            <a:endParaRPr lang="en-US" altLang="zh-CN" sz="1100" dirty="0">
              <a:solidFill>
                <a:srgbClr val="0070C0"/>
              </a:solidFill>
            </a:endParaRPr>
          </a:p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getAllUser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841" y="4845481"/>
            <a:ext cx="1546387" cy="34680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948264" y="4997881"/>
            <a:ext cx="1546387" cy="34680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1719827" y="2198022"/>
            <a:ext cx="468052" cy="468052"/>
          </a:xfrm>
          <a:prstGeom prst="ellipse">
            <a:avLst/>
          </a:prstGeom>
          <a:solidFill>
            <a:srgbClr val="FC9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左箭头 13"/>
          <p:cNvSpPr/>
          <p:nvPr/>
        </p:nvSpPr>
        <p:spPr>
          <a:xfrm>
            <a:off x="1817347" y="2307209"/>
            <a:ext cx="261257" cy="243313"/>
          </a:xfrm>
          <a:prstGeom prst="lef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9" name="组合 88"/>
          <p:cNvGrpSpPr/>
          <p:nvPr/>
        </p:nvGrpSpPr>
        <p:grpSpPr>
          <a:xfrm>
            <a:off x="677252" y="2964338"/>
            <a:ext cx="1726318" cy="261610"/>
            <a:chOff x="721887" y="3019362"/>
            <a:chExt cx="1726318" cy="261610"/>
          </a:xfrm>
        </p:grpSpPr>
        <p:cxnSp>
          <p:nvCxnSpPr>
            <p:cNvPr id="90" name="直接连接符 89"/>
            <p:cNvCxnSpPr/>
            <p:nvPr/>
          </p:nvCxnSpPr>
          <p:spPr>
            <a:xfrm>
              <a:off x="721887" y="3049783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18"/>
            <p:cNvSpPr txBox="1"/>
            <p:nvPr/>
          </p:nvSpPr>
          <p:spPr>
            <a:xfrm>
              <a:off x="827584" y="3019362"/>
              <a:ext cx="162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成果展示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77252" y="3600118"/>
            <a:ext cx="1726318" cy="261610"/>
            <a:chOff x="721887" y="3727864"/>
            <a:chExt cx="1726318" cy="261610"/>
          </a:xfrm>
        </p:grpSpPr>
        <p:cxnSp>
          <p:nvCxnSpPr>
            <p:cNvPr id="96" name="直接连接符 95"/>
            <p:cNvCxnSpPr/>
            <p:nvPr/>
          </p:nvCxnSpPr>
          <p:spPr>
            <a:xfrm>
              <a:off x="721887" y="3767859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24"/>
            <p:cNvSpPr txBox="1"/>
            <p:nvPr/>
          </p:nvSpPr>
          <p:spPr>
            <a:xfrm>
              <a:off x="827584" y="3727864"/>
              <a:ext cx="162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作品缺点及改进</a:t>
              </a:r>
            </a:p>
          </p:txBody>
        </p:sp>
      </p:grpSp>
      <p:cxnSp>
        <p:nvCxnSpPr>
          <p:cNvPr id="98" name="直接连接符 97"/>
          <p:cNvCxnSpPr/>
          <p:nvPr/>
        </p:nvCxnSpPr>
        <p:spPr>
          <a:xfrm>
            <a:off x="677252" y="3964539"/>
            <a:ext cx="0" cy="14968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27"/>
          <p:cNvSpPr txBox="1"/>
          <p:nvPr/>
        </p:nvSpPr>
        <p:spPr>
          <a:xfrm>
            <a:off x="782949" y="3926837"/>
            <a:ext cx="1620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进一步学习方向</a:t>
            </a:r>
          </a:p>
        </p:txBody>
      </p:sp>
      <p:cxnSp>
        <p:nvCxnSpPr>
          <p:cNvPr id="100" name="直接连接符 99"/>
          <p:cNvCxnSpPr/>
          <p:nvPr/>
        </p:nvCxnSpPr>
        <p:spPr>
          <a:xfrm>
            <a:off x="677252" y="4288515"/>
            <a:ext cx="0" cy="14968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30"/>
          <p:cNvSpPr txBox="1"/>
          <p:nvPr/>
        </p:nvSpPr>
        <p:spPr>
          <a:xfrm>
            <a:off x="782949" y="4253556"/>
            <a:ext cx="1620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比赛介绍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539552" y="1345332"/>
            <a:ext cx="2040704" cy="3169834"/>
            <a:chOff x="539552" y="1345332"/>
            <a:chExt cx="2040704" cy="3169834"/>
          </a:xfrm>
        </p:grpSpPr>
        <p:cxnSp>
          <p:nvCxnSpPr>
            <p:cNvPr id="104" name="直接连接符 103"/>
            <p:cNvCxnSpPr/>
            <p:nvPr/>
          </p:nvCxnSpPr>
          <p:spPr>
            <a:xfrm>
              <a:off x="539552" y="3236868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540887" y="3556443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540887" y="3876017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540887" y="4195592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V="1">
              <a:off x="2580256" y="1345332"/>
              <a:ext cx="0" cy="3169834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直接连接符 108"/>
          <p:cNvCxnSpPr/>
          <p:nvPr/>
        </p:nvCxnSpPr>
        <p:spPr>
          <a:xfrm>
            <a:off x="677252" y="3311149"/>
            <a:ext cx="0" cy="14968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25"/>
          <p:cNvSpPr txBox="1"/>
          <p:nvPr/>
        </p:nvSpPr>
        <p:spPr>
          <a:xfrm>
            <a:off x="782949" y="3273399"/>
            <a:ext cx="1878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</a:p>
        </p:txBody>
      </p:sp>
      <p:pic>
        <p:nvPicPr>
          <p:cNvPr id="113" name="图片 1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345332"/>
            <a:ext cx="1939186" cy="1971778"/>
          </a:xfrm>
          <a:prstGeom prst="rect">
            <a:avLst/>
          </a:prstGeom>
        </p:spPr>
      </p:pic>
      <p:sp>
        <p:nvSpPr>
          <p:cNvPr id="114" name="TextBox 14"/>
          <p:cNvSpPr txBox="1"/>
          <p:nvPr/>
        </p:nvSpPr>
        <p:spPr>
          <a:xfrm>
            <a:off x="611560" y="1345332"/>
            <a:ext cx="110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painter</a:t>
            </a:r>
            <a:endParaRPr lang="zh-CN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343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02066 0.00028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0.01944 -3.33333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6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1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8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6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8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2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4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6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2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4" grpId="0"/>
      <p:bldP spid="46" grpId="0"/>
      <p:bldP spid="47" grpId="0"/>
      <p:bldP spid="48" grpId="0"/>
      <p:bldP spid="49" grpId="0"/>
      <p:bldP spid="50" grpId="0"/>
      <p:bldP spid="52" grpId="0"/>
      <p:bldP spid="54" grpId="0"/>
      <p:bldP spid="56" grpId="0"/>
      <p:bldP spid="57" grpId="0"/>
      <p:bldP spid="58" grpId="0" animBg="1"/>
      <p:bldP spid="59" grpId="0" animBg="1"/>
      <p:bldP spid="85" grpId="0"/>
      <p:bldP spid="110" grpId="0"/>
      <p:bldP spid="1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弦形 6"/>
          <p:cNvSpPr/>
          <p:nvPr/>
        </p:nvSpPr>
        <p:spPr>
          <a:xfrm rot="1316491">
            <a:off x="8493150" y="2250721"/>
            <a:ext cx="1213559" cy="1213559"/>
          </a:xfrm>
          <a:prstGeom prst="chord">
            <a:avLst>
              <a:gd name="adj1" fmla="val 3786602"/>
              <a:gd name="adj2" fmla="val 15171629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燕尾形 7"/>
          <p:cNvSpPr/>
          <p:nvPr/>
        </p:nvSpPr>
        <p:spPr>
          <a:xfrm>
            <a:off x="8815673" y="2699195"/>
            <a:ext cx="172629" cy="288032"/>
          </a:xfrm>
          <a:prstGeom prst="chevron">
            <a:avLst>
              <a:gd name="adj" fmla="val 75925"/>
            </a:avLst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98841" y="4845481"/>
            <a:ext cx="1546387" cy="34680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6588224" y="4942326"/>
            <a:ext cx="1546387" cy="34680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>
            <a:cxnSpLocks/>
          </p:cNvCxnSpPr>
          <p:nvPr/>
        </p:nvCxnSpPr>
        <p:spPr>
          <a:xfrm>
            <a:off x="179512" y="4369668"/>
            <a:ext cx="61061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19"/>
          <p:cNvSpPr txBox="1"/>
          <p:nvPr/>
        </p:nvSpPr>
        <p:spPr>
          <a:xfrm>
            <a:off x="227682" y="4031114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分析</a:t>
            </a:r>
          </a:p>
        </p:txBody>
      </p:sp>
      <p:cxnSp>
        <p:nvCxnSpPr>
          <p:cNvPr id="84" name="直接连接符 83"/>
          <p:cNvCxnSpPr>
            <a:cxnSpLocks/>
          </p:cNvCxnSpPr>
          <p:nvPr/>
        </p:nvCxnSpPr>
        <p:spPr>
          <a:xfrm>
            <a:off x="130215" y="1023446"/>
            <a:ext cx="39805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9"/>
          <p:cNvSpPr txBox="1"/>
          <p:nvPr/>
        </p:nvSpPr>
        <p:spPr>
          <a:xfrm>
            <a:off x="75282" y="697260"/>
            <a:ext cx="478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第一步：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获取知乎</a:t>
            </a:r>
            <a:r>
              <a:rPr lang="zh-CN" altLang="en-US" sz="1600" b="1" dirty="0">
                <a:solidFill>
                  <a:srgbClr val="0070C0"/>
                </a:solidFill>
                <a:ea typeface="微软雅黑" panose="020B0503020204020204" pitchFamily="34" charset="-122"/>
              </a:rPr>
              <a:t>主话题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id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对应函数：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getTopicID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()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5" y="1129308"/>
            <a:ext cx="5479618" cy="2922463"/>
          </a:xfrm>
          <a:prstGeom prst="rect">
            <a:avLst/>
          </a:prstGeom>
        </p:spPr>
      </p:pic>
      <p:sp>
        <p:nvSpPr>
          <p:cNvPr id="91" name="TextBox 19"/>
          <p:cNvSpPr txBox="1"/>
          <p:nvPr/>
        </p:nvSpPr>
        <p:spPr>
          <a:xfrm>
            <a:off x="130214" y="4441676"/>
            <a:ext cx="8858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首先发一个</a:t>
            </a:r>
            <a:r>
              <a:rPr lang="en-US" altLang="zh-CN" sz="1600" b="1" dirty="0">
                <a:solidFill>
                  <a:srgbClr val="0070C0"/>
                </a:solidFill>
                <a:ea typeface="微软雅黑" panose="020B0503020204020204" pitchFamily="34" charset="-122"/>
              </a:rPr>
              <a:t>get</a:t>
            </a:r>
            <a:r>
              <a:rPr lang="zh-CN" altLang="en-US" sz="1600" b="1" dirty="0">
                <a:solidFill>
                  <a:srgbClr val="0070C0"/>
                </a:solidFill>
                <a:ea typeface="微软雅黑" panose="020B0503020204020204" pitchFamily="34" charset="-122"/>
              </a:rPr>
              <a:t>请求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到</a:t>
            </a:r>
            <a:r>
              <a:rPr lang="zh-CN" altLang="en-US" sz="1600" b="1" dirty="0">
                <a:solidFill>
                  <a:srgbClr val="0070C0"/>
                </a:solidFill>
                <a:ea typeface="微软雅黑" panose="020B0503020204020204" pitchFamily="34" charset="-122"/>
              </a:rPr>
              <a:t>主话题</a:t>
            </a:r>
            <a:r>
              <a:rPr lang="en-US" altLang="zh-CN" sz="1600" b="1" dirty="0" err="1">
                <a:solidFill>
                  <a:srgbClr val="0070C0"/>
                </a:solidFill>
                <a:ea typeface="微软雅黑" panose="020B0503020204020204" pitchFamily="34" charset="-122"/>
              </a:rPr>
              <a:t>url</a:t>
            </a:r>
            <a:r>
              <a:rPr lang="en-US" altLang="zh-CN" sz="1600" b="1" dirty="0">
                <a:solidFill>
                  <a:srgbClr val="0070C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1600" b="1" dirty="0">
                <a:solidFill>
                  <a:srgbClr val="0070C0"/>
                </a:solidFill>
                <a:ea typeface="微软雅黑" panose="020B0503020204020204" pitchFamily="34" charset="-122"/>
              </a:rPr>
              <a:t>https://www.zhihu.com/topics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) ,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从返回的</a:t>
            </a:r>
            <a:r>
              <a:rPr lang="en-US" altLang="zh-CN" sz="1600" b="1" dirty="0">
                <a:solidFill>
                  <a:srgbClr val="0070C0"/>
                </a:solidFill>
                <a:ea typeface="微软雅黑" panose="020B0503020204020204" pitchFamily="34" charset="-122"/>
              </a:rPr>
              <a:t>html</a:t>
            </a:r>
            <a:r>
              <a:rPr lang="zh-CN" altLang="en-US" sz="1600" b="1" dirty="0">
                <a:solidFill>
                  <a:srgbClr val="0070C0"/>
                </a:solidFill>
                <a:ea typeface="微软雅黑" panose="020B0503020204020204" pitchFamily="34" charset="-122"/>
              </a:rPr>
              <a:t>文本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中利用</a:t>
            </a:r>
            <a:r>
              <a:rPr lang="zh-CN" altLang="en-US" sz="1600" b="1" dirty="0">
                <a:solidFill>
                  <a:srgbClr val="0070C0"/>
                </a:solidFill>
                <a:ea typeface="微软雅黑" panose="020B0503020204020204" pitchFamily="34" charset="-122"/>
              </a:rPr>
              <a:t>正则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提取出</a:t>
            </a:r>
            <a:r>
              <a:rPr lang="zh-CN" altLang="en-US" sz="1600" b="1" dirty="0">
                <a:solidFill>
                  <a:srgbClr val="0070C0"/>
                </a:solidFill>
                <a:ea typeface="微软雅黑" panose="020B0503020204020204" pitchFamily="34" charset="-122"/>
              </a:rPr>
              <a:t>主话题的</a:t>
            </a:r>
            <a:r>
              <a:rPr lang="en-US" altLang="zh-CN" sz="1600" b="1" dirty="0">
                <a:solidFill>
                  <a:srgbClr val="0070C0"/>
                </a:solidFill>
                <a:ea typeface="微软雅黑" panose="020B0503020204020204" pitchFamily="34" charset="-122"/>
              </a:rPr>
              <a:t>data-id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并保存到一个</a:t>
            </a:r>
            <a:r>
              <a:rPr lang="zh-CN" altLang="en-US" sz="1600" b="1" dirty="0">
                <a:solidFill>
                  <a:srgbClr val="0070C0"/>
                </a:solidFill>
                <a:ea typeface="微软雅黑" panose="020B0503020204020204" pitchFamily="34" charset="-122"/>
              </a:rPr>
              <a:t>队列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当中。</a:t>
            </a:r>
          </a:p>
        </p:txBody>
      </p:sp>
    </p:spTree>
    <p:extLst>
      <p:ext uri="{BB962C8B-B14F-4D97-AF65-F5344CB8AC3E}">
        <p14:creationId xmlns:p14="http://schemas.microsoft.com/office/powerpoint/2010/main" val="1928296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85" grpId="0"/>
      <p:bldP spid="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弦形 1040"/>
          <p:cNvSpPr/>
          <p:nvPr/>
        </p:nvSpPr>
        <p:spPr>
          <a:xfrm rot="1316491">
            <a:off x="8493150" y="2250721"/>
            <a:ext cx="1213559" cy="1213559"/>
          </a:xfrm>
          <a:prstGeom prst="chord">
            <a:avLst>
              <a:gd name="adj1" fmla="val 3786602"/>
              <a:gd name="adj2" fmla="val 15171629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2" name="燕尾形 1041"/>
          <p:cNvSpPr/>
          <p:nvPr/>
        </p:nvSpPr>
        <p:spPr>
          <a:xfrm>
            <a:off x="8815673" y="2699195"/>
            <a:ext cx="172629" cy="288032"/>
          </a:xfrm>
          <a:prstGeom prst="chevron">
            <a:avLst>
              <a:gd name="adj" fmla="val 759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0142" y="2954711"/>
            <a:ext cx="8465518" cy="356209"/>
            <a:chOff x="130142" y="2954711"/>
            <a:chExt cx="8465518" cy="356209"/>
          </a:xfrm>
        </p:grpSpPr>
        <p:grpSp>
          <p:nvGrpSpPr>
            <p:cNvPr id="17" name="组合 16"/>
            <p:cNvGrpSpPr/>
            <p:nvPr/>
          </p:nvGrpSpPr>
          <p:grpSpPr>
            <a:xfrm>
              <a:off x="130142" y="2954711"/>
              <a:ext cx="329820" cy="343310"/>
              <a:chOff x="4684468" y="2751610"/>
              <a:chExt cx="354820" cy="36933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4686109" y="2766442"/>
                <a:ext cx="353179" cy="353179"/>
              </a:xfrm>
              <a:prstGeom prst="ellipse">
                <a:avLst/>
              </a:prstGeom>
              <a:solidFill>
                <a:srgbClr val="B4E0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684468" y="2751610"/>
                <a:ext cx="297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34171" y="3033921"/>
              <a:ext cx="81614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r>
                <a:rPr lang="en-US" altLang="zh-CN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post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的包 </a:t>
              </a:r>
              <a:r>
                <a:rPr lang="en-US" altLang="zh-CN" sz="1200" b="1" dirty="0" err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topic_id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对应的就是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主话题</a:t>
              </a:r>
              <a:r>
                <a:rPr lang="en-US" altLang="zh-CN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offset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：比如发送的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 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就会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40-60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的分话题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  <p:cxnSp>
          <p:nvCxnSpPr>
            <p:cNvPr id="87" name="直接连接符 86"/>
            <p:cNvCxnSpPr>
              <a:cxnSpLocks/>
            </p:cNvCxnSpPr>
            <p:nvPr/>
          </p:nvCxnSpPr>
          <p:spPr>
            <a:xfrm>
              <a:off x="459962" y="3279708"/>
              <a:ext cx="709187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107430" y="708990"/>
            <a:ext cx="6408786" cy="338554"/>
            <a:chOff x="107430" y="708990"/>
            <a:chExt cx="6408786" cy="338554"/>
          </a:xfrm>
        </p:grpSpPr>
        <p:sp>
          <p:nvSpPr>
            <p:cNvPr id="50" name="TextBox 19"/>
            <p:cNvSpPr txBox="1"/>
            <p:nvPr/>
          </p:nvSpPr>
          <p:spPr>
            <a:xfrm>
              <a:off x="107430" y="708990"/>
              <a:ext cx="6408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第二步：通过</a:t>
              </a:r>
              <a:r>
                <a:rPr lang="zh-CN" altLang="en-US" sz="1600" b="1" dirty="0">
                  <a:solidFill>
                    <a:srgbClr val="0070C0"/>
                  </a:solidFill>
                  <a:ea typeface="微软雅黑" panose="020B0503020204020204" pitchFamily="34" charset="-122"/>
                </a:rPr>
                <a:t>主话题</a:t>
              </a:r>
              <a:r>
                <a:rPr lang="en-US" altLang="zh-CN" sz="1600" b="1" dirty="0">
                  <a:solidFill>
                    <a:srgbClr val="0070C0"/>
                  </a:solidFill>
                  <a:ea typeface="微软雅黑" panose="020B0503020204020204" pitchFamily="34" charset="-122"/>
                </a:rPr>
                <a:t>id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获取所有</a:t>
              </a:r>
              <a:r>
                <a:rPr lang="zh-CN" altLang="en-US" sz="1600" b="1" dirty="0">
                  <a:solidFill>
                    <a:srgbClr val="0070C0"/>
                  </a:solidFill>
                  <a:ea typeface="微软雅黑" panose="020B0503020204020204" pitchFamily="34" charset="-122"/>
                </a:rPr>
                <a:t>分话题的</a:t>
              </a:r>
              <a:r>
                <a:rPr lang="en-US" altLang="zh-CN" sz="1600" b="1" dirty="0" err="1">
                  <a:solidFill>
                    <a:srgbClr val="0070C0"/>
                  </a:solidFill>
                  <a:ea typeface="微软雅黑" panose="020B0503020204020204" pitchFamily="34" charset="-122"/>
                </a:rPr>
                <a:t>url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,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对应函数：</a:t>
              </a:r>
              <a:r>
                <a:rPr lang="en-US" altLang="zh-CN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getAllSubTopic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()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36990" y="1043436"/>
              <a:ext cx="398059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198841" y="4845481"/>
            <a:ext cx="1852879" cy="34680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6986759" y="4933805"/>
            <a:ext cx="1546387" cy="34680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31667" y="1137249"/>
            <a:ext cx="8580654" cy="1748494"/>
            <a:chOff x="131667" y="1137249"/>
            <a:chExt cx="8580654" cy="1748494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667" y="1137249"/>
              <a:ext cx="328295" cy="343310"/>
              <a:chOff x="3425205" y="2751610"/>
              <a:chExt cx="353179" cy="36933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3425205" y="2766442"/>
                <a:ext cx="353179" cy="353179"/>
              </a:xfrm>
              <a:prstGeom prst="ellipse">
                <a:avLst/>
              </a:prstGeom>
              <a:solidFill>
                <a:srgbClr val="B4E0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428883" y="2751610"/>
                <a:ext cx="297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18298" y="1236992"/>
              <a:ext cx="64579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在话题页面每下拉一次就会添加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个分话题，通过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抓包 分析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</a:t>
              </a:r>
              <a:r>
                <a:rPr lang="en-US" altLang="zh-CN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post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1200" b="1" dirty="0" err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发送的数据</a:t>
              </a:r>
            </a:p>
          </p:txBody>
        </p:sp>
        <p:cxnSp>
          <p:nvCxnSpPr>
            <p:cNvPr id="52" name="直接连接符 51"/>
            <p:cNvCxnSpPr>
              <a:cxnSpLocks/>
            </p:cNvCxnSpPr>
            <p:nvPr/>
          </p:nvCxnSpPr>
          <p:spPr>
            <a:xfrm flipV="1">
              <a:off x="467544" y="1479331"/>
              <a:ext cx="6048672" cy="1001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673" y="2304791"/>
              <a:ext cx="8285714" cy="58095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988" y="1579964"/>
              <a:ext cx="8533333" cy="657143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107430" y="3450133"/>
            <a:ext cx="10081193" cy="1927647"/>
            <a:chOff x="107430" y="3450133"/>
            <a:chExt cx="10081193" cy="1927647"/>
          </a:xfrm>
        </p:grpSpPr>
        <p:grpSp>
          <p:nvGrpSpPr>
            <p:cNvPr id="7" name="组合 6"/>
            <p:cNvGrpSpPr/>
            <p:nvPr/>
          </p:nvGrpSpPr>
          <p:grpSpPr>
            <a:xfrm>
              <a:off x="127474" y="3450133"/>
              <a:ext cx="10061149" cy="351446"/>
              <a:chOff x="127474" y="3450133"/>
              <a:chExt cx="10061149" cy="351446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127474" y="3450133"/>
                <a:ext cx="328295" cy="343310"/>
                <a:chOff x="5947013" y="2756734"/>
                <a:chExt cx="353179" cy="369332"/>
              </a:xfrm>
            </p:grpSpPr>
            <p:sp>
              <p:nvSpPr>
                <p:cNvPr id="44" name="椭圆 43"/>
                <p:cNvSpPr/>
                <p:nvPr/>
              </p:nvSpPr>
              <p:spPr>
                <a:xfrm>
                  <a:off x="5947013" y="2766442"/>
                  <a:ext cx="353179" cy="353179"/>
                </a:xfrm>
                <a:prstGeom prst="ellipse">
                  <a:avLst/>
                </a:prstGeom>
                <a:solidFill>
                  <a:srgbClr val="B4E0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954896" y="2756734"/>
                  <a:ext cx="2978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442836" y="3524580"/>
                <a:ext cx="9745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每个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主话题</a:t>
                </a:r>
                <a:r>
                  <a: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创建一个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线程</a:t>
                </a:r>
                <a:r>
                  <a: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并</a:t>
                </a:r>
                <a:r>
                  <a:rPr lang="zh-CN" altLang="en-US" sz="12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发送这个包给服务器 </a:t>
                </a:r>
                <a:r>
                  <a: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所返回的信息如下</a:t>
                </a:r>
              </a:p>
            </p:txBody>
          </p:sp>
          <p:cxnSp>
            <p:nvCxnSpPr>
              <p:cNvPr id="88" name="直接连接符 87"/>
              <p:cNvCxnSpPr>
                <a:cxnSpLocks/>
                <a:endCxn id="80" idx="2"/>
              </p:cNvCxnSpPr>
              <p:nvPr/>
            </p:nvCxnSpPr>
            <p:spPr>
              <a:xfrm>
                <a:off x="507905" y="3793604"/>
                <a:ext cx="4807825" cy="79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430" y="3953154"/>
              <a:ext cx="8604891" cy="986027"/>
            </a:xfrm>
            <a:prstGeom prst="rect">
              <a:avLst/>
            </a:prstGeom>
          </p:spPr>
        </p:pic>
        <p:sp>
          <p:nvSpPr>
            <p:cNvPr id="84" name="TextBox 79"/>
            <p:cNvSpPr txBox="1"/>
            <p:nvPr/>
          </p:nvSpPr>
          <p:spPr>
            <a:xfrm>
              <a:off x="134802" y="5100781"/>
              <a:ext cx="9745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就可以利用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正则提取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 </a:t>
              </a:r>
              <a:r>
                <a:rPr lang="en-US" altLang="zh-CN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href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</a:t>
              </a:r>
              <a:r>
                <a:rPr lang="en-US" altLang="zh-CN" sz="1200" b="1" dirty="0" err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 这一步结束后得到的分话题</a:t>
              </a:r>
              <a:r>
                <a:rPr lang="en-US" altLang="zh-CN" sz="1200" b="1" dirty="0" err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r>
                <a:rPr lang="en-US" altLang="zh-CN" sz="12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15776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1708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弦形 1040"/>
          <p:cNvSpPr/>
          <p:nvPr/>
        </p:nvSpPr>
        <p:spPr>
          <a:xfrm rot="1316491">
            <a:off x="8493150" y="2250721"/>
            <a:ext cx="1213559" cy="1213559"/>
          </a:xfrm>
          <a:prstGeom prst="chord">
            <a:avLst>
              <a:gd name="adj1" fmla="val 3786602"/>
              <a:gd name="adj2" fmla="val 15171629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2" name="燕尾形 1041"/>
          <p:cNvSpPr/>
          <p:nvPr/>
        </p:nvSpPr>
        <p:spPr>
          <a:xfrm>
            <a:off x="8815673" y="2699195"/>
            <a:ext cx="172629" cy="288032"/>
          </a:xfrm>
          <a:prstGeom prst="chevron">
            <a:avLst>
              <a:gd name="adj" fmla="val 759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0142" y="2954711"/>
            <a:ext cx="8465518" cy="356209"/>
            <a:chOff x="130142" y="2954711"/>
            <a:chExt cx="8465518" cy="356209"/>
          </a:xfrm>
        </p:grpSpPr>
        <p:grpSp>
          <p:nvGrpSpPr>
            <p:cNvPr id="17" name="组合 16"/>
            <p:cNvGrpSpPr/>
            <p:nvPr/>
          </p:nvGrpSpPr>
          <p:grpSpPr>
            <a:xfrm>
              <a:off x="130142" y="2954711"/>
              <a:ext cx="329820" cy="343310"/>
              <a:chOff x="4684468" y="2751610"/>
              <a:chExt cx="354820" cy="36933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4686109" y="2766442"/>
                <a:ext cx="353179" cy="353179"/>
              </a:xfrm>
              <a:prstGeom prst="ellipse">
                <a:avLst/>
              </a:prstGeom>
              <a:solidFill>
                <a:srgbClr val="B4E0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684468" y="2751610"/>
                <a:ext cx="297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34171" y="3033921"/>
              <a:ext cx="81614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r>
                <a:rPr lang="en-US" altLang="zh-CN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post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的包，</a:t>
              </a:r>
              <a:r>
                <a:rPr lang="en-US" altLang="zh-CN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offset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：还是和上一步一样，比如发送的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 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就会返回第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40-60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的分话题。</a:t>
              </a:r>
            </a:p>
          </p:txBody>
        </p:sp>
        <p:cxnSp>
          <p:nvCxnSpPr>
            <p:cNvPr id="87" name="直接连接符 86"/>
            <p:cNvCxnSpPr>
              <a:cxnSpLocks/>
            </p:cNvCxnSpPr>
            <p:nvPr/>
          </p:nvCxnSpPr>
          <p:spPr>
            <a:xfrm>
              <a:off x="459962" y="3279708"/>
              <a:ext cx="709187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127474" y="3524580"/>
            <a:ext cx="10061149" cy="646331"/>
            <a:chOff x="127474" y="3524580"/>
            <a:chExt cx="10061149" cy="646331"/>
          </a:xfrm>
        </p:grpSpPr>
        <p:grpSp>
          <p:nvGrpSpPr>
            <p:cNvPr id="18" name="组合 17"/>
            <p:cNvGrpSpPr/>
            <p:nvPr/>
          </p:nvGrpSpPr>
          <p:grpSpPr>
            <a:xfrm>
              <a:off x="127474" y="3666318"/>
              <a:ext cx="328295" cy="343310"/>
              <a:chOff x="5947013" y="2756734"/>
              <a:chExt cx="353179" cy="36933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5947013" y="2766442"/>
                <a:ext cx="353179" cy="353179"/>
              </a:xfrm>
              <a:prstGeom prst="ellipse">
                <a:avLst/>
              </a:prstGeom>
              <a:solidFill>
                <a:srgbClr val="B4E0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954896" y="2756734"/>
                <a:ext cx="297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442836" y="3524580"/>
              <a:ext cx="9745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发送这个包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给服务器 从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服务器返回的</a:t>
              </a:r>
              <a:r>
                <a:rPr lang="en-US" altLang="zh-CN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response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中提取出用户的</a:t>
              </a:r>
              <a:r>
                <a:rPr lang="en-US" altLang="zh-CN" sz="1200" b="1" dirty="0" err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。由于时间有限我们每个分话题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爬取了</a:t>
              </a:r>
              <a:r>
                <a:rPr lang="zh-CN" altLang="en-US" sz="12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</a:t>
              </a:r>
              <a:r>
                <a:rPr lang="en-US" altLang="zh-CN" sz="12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</a:t>
              </a:r>
              <a:r>
                <a:rPr lang="zh-CN" altLang="en-US" sz="12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endParaRPr lang="en-US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，总计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发送近</a:t>
              </a:r>
              <a:r>
                <a:rPr lang="en-US" altLang="zh-CN" sz="12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800w</a:t>
              </a:r>
              <a:r>
                <a:rPr lang="zh-CN" altLang="en-US" sz="12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，大约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花费时间</a:t>
              </a:r>
              <a:r>
                <a:rPr lang="en-US" altLang="zh-CN" sz="12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2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小时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，由于每个用户可能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关注多个话题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就涉及到了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大量的</a:t>
              </a:r>
              <a:r>
                <a:rPr lang="en-US" altLang="zh-CN" sz="1200" b="1" dirty="0" err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去重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最终爬</a:t>
              </a:r>
              <a:endParaRPr lang="en-US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到的用户</a:t>
              </a:r>
              <a:r>
                <a:rPr lang="en-US" altLang="zh-CN" sz="1200" b="1" dirty="0" err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r>
                <a:rPr lang="en-US" altLang="zh-CN" sz="12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8.7w</a:t>
              </a:r>
              <a:r>
                <a:rPr lang="zh-CN" altLang="en-US" sz="12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  <p:cxnSp>
          <p:nvCxnSpPr>
            <p:cNvPr id="88" name="直接连接符 87"/>
            <p:cNvCxnSpPr>
              <a:cxnSpLocks/>
            </p:cNvCxnSpPr>
            <p:nvPr/>
          </p:nvCxnSpPr>
          <p:spPr>
            <a:xfrm>
              <a:off x="507905" y="4153644"/>
              <a:ext cx="8087755" cy="1726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107430" y="708990"/>
            <a:ext cx="6408786" cy="338554"/>
            <a:chOff x="107430" y="708990"/>
            <a:chExt cx="6408786" cy="338554"/>
          </a:xfrm>
        </p:grpSpPr>
        <p:sp>
          <p:nvSpPr>
            <p:cNvPr id="50" name="TextBox 19"/>
            <p:cNvSpPr txBox="1"/>
            <p:nvPr/>
          </p:nvSpPr>
          <p:spPr>
            <a:xfrm>
              <a:off x="107430" y="708990"/>
              <a:ext cx="6408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第三步：通过</a:t>
              </a:r>
              <a:r>
                <a:rPr lang="zh-CN" altLang="en-US" sz="1600" b="1" dirty="0">
                  <a:solidFill>
                    <a:srgbClr val="0070C0"/>
                  </a:solidFill>
                  <a:ea typeface="微软雅黑" panose="020B0503020204020204" pitchFamily="34" charset="-122"/>
                </a:rPr>
                <a:t>分话题</a:t>
              </a:r>
              <a:r>
                <a:rPr lang="en-US" altLang="zh-CN" sz="1600" b="1" dirty="0" err="1">
                  <a:solidFill>
                    <a:srgbClr val="0070C0"/>
                  </a:solidFill>
                  <a:ea typeface="微软雅黑" panose="020B0503020204020204" pitchFamily="34" charset="-122"/>
                </a:rPr>
                <a:t>url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获取</a:t>
              </a:r>
              <a:r>
                <a:rPr lang="zh-CN" altLang="en-US" sz="1600" b="1" dirty="0">
                  <a:solidFill>
                    <a:srgbClr val="0070C0"/>
                  </a:solidFill>
                  <a:ea typeface="微软雅黑" panose="020B0503020204020204" pitchFamily="34" charset="-122"/>
                </a:rPr>
                <a:t>所有用户的</a:t>
              </a:r>
              <a:r>
                <a:rPr lang="en-US" altLang="zh-CN" sz="1600" b="1" dirty="0" err="1">
                  <a:solidFill>
                    <a:srgbClr val="0070C0"/>
                  </a:solidFill>
                  <a:ea typeface="微软雅黑" panose="020B0503020204020204" pitchFamily="34" charset="-122"/>
                </a:rPr>
                <a:t>url</a:t>
              </a:r>
              <a:endParaRPr lang="zh-CN" altLang="en-US" sz="1600" b="1" dirty="0">
                <a:solidFill>
                  <a:srgbClr val="0070C0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36990" y="1043436"/>
              <a:ext cx="398059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198841" y="4845481"/>
            <a:ext cx="1852879" cy="34680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6986759" y="4933805"/>
            <a:ext cx="1546387" cy="34680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31667" y="1137249"/>
            <a:ext cx="6973972" cy="1757315"/>
            <a:chOff x="131667" y="1137249"/>
            <a:chExt cx="6973972" cy="175731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667" y="1137249"/>
              <a:ext cx="328295" cy="343310"/>
              <a:chOff x="3425205" y="2751610"/>
              <a:chExt cx="353179" cy="36933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3425205" y="2766442"/>
                <a:ext cx="353179" cy="353179"/>
              </a:xfrm>
              <a:prstGeom prst="ellipse">
                <a:avLst/>
              </a:prstGeom>
              <a:solidFill>
                <a:srgbClr val="B4E0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428883" y="2751610"/>
                <a:ext cx="297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18298" y="1236992"/>
              <a:ext cx="64579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分话题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页面每下拉一次就会添加</a:t>
              </a:r>
              <a:r>
                <a:rPr lang="en-US" altLang="zh-CN" sz="12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2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个用户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通过抓包 分析出</a:t>
              </a:r>
              <a:r>
                <a:rPr lang="en-US" altLang="zh-CN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post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1200" b="1" dirty="0" err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1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发送的数据</a:t>
              </a:r>
            </a:p>
          </p:txBody>
        </p:sp>
        <p:cxnSp>
          <p:nvCxnSpPr>
            <p:cNvPr id="52" name="直接连接符 51"/>
            <p:cNvCxnSpPr>
              <a:cxnSpLocks/>
            </p:cNvCxnSpPr>
            <p:nvPr/>
          </p:nvCxnSpPr>
          <p:spPr>
            <a:xfrm>
              <a:off x="459962" y="1457011"/>
              <a:ext cx="48321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1500650"/>
              <a:ext cx="6638095" cy="771429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440" y="2353444"/>
              <a:ext cx="6184433" cy="541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7222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1104</Words>
  <Application>Microsoft Office PowerPoint</Application>
  <PresentationFormat>全屏显示(16:10)</PresentationFormat>
  <Paragraphs>133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Raynor</cp:lastModifiedBy>
  <cp:revision>191</cp:revision>
  <dcterms:created xsi:type="dcterms:W3CDTF">2013-12-06T04:45:20Z</dcterms:created>
  <dcterms:modified xsi:type="dcterms:W3CDTF">2017-04-17T07:16:06Z</dcterms:modified>
</cp:coreProperties>
</file>