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3">
  <p:sldMasterIdLst>
    <p:sldMasterId id="2147483684" r:id="rId4"/>
  </p:sldMasterIdLst>
  <p:notesMasterIdLst>
    <p:notesMasterId r:id="rId43"/>
  </p:notesMasterIdLst>
  <p:handoutMasterIdLst>
    <p:handoutMasterId r:id="rId44"/>
  </p:handoutMasterIdLst>
  <p:sldIdLst>
    <p:sldId id="435" r:id="rId5"/>
    <p:sldId id="506" r:id="rId6"/>
    <p:sldId id="442" r:id="rId7"/>
    <p:sldId id="466" r:id="rId8"/>
    <p:sldId id="468" r:id="rId9"/>
    <p:sldId id="502" r:id="rId10"/>
    <p:sldId id="503" r:id="rId11"/>
    <p:sldId id="500" r:id="rId12"/>
    <p:sldId id="507" r:id="rId13"/>
    <p:sldId id="499" r:id="rId14"/>
    <p:sldId id="504" r:id="rId15"/>
    <p:sldId id="465" r:id="rId16"/>
    <p:sldId id="472" r:id="rId17"/>
    <p:sldId id="467" r:id="rId18"/>
    <p:sldId id="483" r:id="rId19"/>
    <p:sldId id="479" r:id="rId20"/>
    <p:sldId id="496" r:id="rId21"/>
    <p:sldId id="463" r:id="rId22"/>
    <p:sldId id="342" r:id="rId23"/>
    <p:sldId id="480" r:id="rId24"/>
    <p:sldId id="481" r:id="rId25"/>
    <p:sldId id="482" r:id="rId26"/>
    <p:sldId id="50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7" r:id="rId38"/>
    <p:sldId id="501" r:id="rId39"/>
    <p:sldId id="478" r:id="rId40"/>
    <p:sldId id="469" r:id="rId41"/>
    <p:sldId id="498" r:id="rId42"/>
  </p:sldIdLst>
  <p:sldSz cx="12193588" cy="6897688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168A03A5-8D66-4D7D-AC06-22C0F737D213}">
          <p14:sldIdLst>
            <p14:sldId id="435"/>
            <p14:sldId id="506"/>
          </p14:sldIdLst>
        </p14:section>
        <p14:section name="Sommaire" id="{AB889463-8049-4466-8268-BC796C803D7A}">
          <p14:sldIdLst>
            <p14:sldId id="442"/>
          </p14:sldIdLst>
        </p14:section>
        <p14:section name="1. Analyse descriptive de notre ensemble de données" id="{6D0BE089-27C8-41A2-8F36-66F61ECAB90B}">
          <p14:sldIdLst>
            <p14:sldId id="466"/>
            <p14:sldId id="468"/>
            <p14:sldId id="502"/>
            <p14:sldId id="503"/>
            <p14:sldId id="500"/>
            <p14:sldId id="507"/>
            <p14:sldId id="499"/>
            <p14:sldId id="504"/>
          </p14:sldIdLst>
        </p14:section>
        <p14:section name="2. Prédictions avec la méthode KNN" id="{C52F593D-111F-424A-B9D5-84EFC92F05B9}">
          <p14:sldIdLst>
            <p14:sldId id="465"/>
            <p14:sldId id="472"/>
          </p14:sldIdLst>
        </p14:section>
        <p14:section name="3. Arbres de décisions" id="{83E13EC3-B1E2-4F87-AFD3-ECC30D6D0475}">
          <p14:sldIdLst>
            <p14:sldId id="467"/>
            <p14:sldId id="483"/>
          </p14:sldIdLst>
        </p14:section>
        <p14:section name="4. Entrainement d'un modèle via la méthode Kmeans" id="{98AD2110-1C30-4A09-B2A0-0CB5655164A0}">
          <p14:sldIdLst>
            <p14:sldId id="479"/>
            <p14:sldId id="496"/>
          </p14:sldIdLst>
        </p14:section>
        <p14:section name="Questions" id="{767ADABD-A65E-49C7-8674-A4131C288C80}">
          <p14:sldIdLst>
            <p14:sldId id="463"/>
          </p14:sldIdLst>
        </p14:section>
        <p14:section name="Annexes" id="{9356C25F-CCB9-4370-AB6F-794505FB519B}">
          <p14:sldIdLst>
            <p14:sldId id="342"/>
            <p14:sldId id="480"/>
            <p14:sldId id="481"/>
            <p14:sldId id="482"/>
            <p14:sldId id="50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7"/>
            <p14:sldId id="501"/>
            <p14:sldId id="478"/>
            <p14:sldId id="469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ONSO William" initials="AW" lastIdx="152" clrIdx="0">
    <p:extLst>
      <p:ext uri="{19B8F6BF-5375-455C-9EA6-DF929625EA0E}">
        <p15:presenceInfo xmlns:p15="http://schemas.microsoft.com/office/powerpoint/2012/main" userId="S-1-5-21-2415383333-406384120-3540199839-984100" providerId="AD"/>
      </p:ext>
    </p:extLst>
  </p:cmAuthor>
  <p:cmAuthor id="2" name="willi" initials="w" lastIdx="1" clrIdx="1">
    <p:extLst>
      <p:ext uri="{19B8F6BF-5375-455C-9EA6-DF929625EA0E}">
        <p15:presenceInfo xmlns:p15="http://schemas.microsoft.com/office/powerpoint/2012/main" userId="wi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67"/>
    <a:srgbClr val="347AB4"/>
    <a:srgbClr val="FCC71D"/>
    <a:srgbClr val="FBC71D"/>
    <a:srgbClr val="E2574C"/>
    <a:srgbClr val="A1C1FF"/>
    <a:srgbClr val="B4C7E7"/>
    <a:srgbClr val="2F3F4C"/>
    <a:srgbClr val="2F3F4D"/>
    <a:srgbClr val="304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D1EC3-5954-4731-B6C7-82EBB6E5C3F4}" v="2" dt="2021-10-20T14:47:14.271"/>
    <p1510:client id="{E7288861-9DF4-4A81-8927-8C759B5E32F0}" v="40" dt="2021-10-20T12:32:0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6201" autoAdjust="0"/>
  </p:normalViewPr>
  <p:slideViewPr>
    <p:cSldViewPr snapToGrid="0">
      <p:cViewPr varScale="1">
        <p:scale>
          <a:sx n="75" d="100"/>
          <a:sy n="75" d="100"/>
        </p:scale>
        <p:origin x="1128" y="48"/>
      </p:cViewPr>
      <p:guideLst/>
    </p:cSldViewPr>
  </p:slideViewPr>
  <p:outlineViewPr>
    <p:cViewPr>
      <p:scale>
        <a:sx n="33" d="100"/>
        <a:sy n="33" d="100"/>
      </p:scale>
      <p:origin x="0" y="-1064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fonso (Student at CentraleSupelec)" userId="S::william.afonso@student-cs.fr::063e929d-bbde-46df-857e-5935c33247bd" providerId="AD" clId="Web-{3B9D1EC3-5954-4731-B6C7-82EBB6E5C3F4}"/>
    <pc:docChg chg="modSld">
      <pc:chgData name="William Afonso (Student at CentraleSupelec)" userId="S::william.afonso@student-cs.fr::063e929d-bbde-46df-857e-5935c33247bd" providerId="AD" clId="Web-{3B9D1EC3-5954-4731-B6C7-82EBB6E5C3F4}" dt="2021-10-20T14:47:14.271" v="1" actId="1076"/>
      <pc:docMkLst>
        <pc:docMk/>
      </pc:docMkLst>
      <pc:sldChg chg="addSp modSp">
        <pc:chgData name="William Afonso (Student at CentraleSupelec)" userId="S::william.afonso@student-cs.fr::063e929d-bbde-46df-857e-5935c33247bd" providerId="AD" clId="Web-{3B9D1EC3-5954-4731-B6C7-82EBB6E5C3F4}" dt="2021-10-20T14:47:14.271" v="1" actId="1076"/>
        <pc:sldMkLst>
          <pc:docMk/>
          <pc:sldMk cId="1496077574" sldId="454"/>
        </pc:sldMkLst>
        <pc:picChg chg="add mod">
          <ac:chgData name="William Afonso (Student at CentraleSupelec)" userId="S::william.afonso@student-cs.fr::063e929d-bbde-46df-857e-5935c33247bd" providerId="AD" clId="Web-{3B9D1EC3-5954-4731-B6C7-82EBB6E5C3F4}" dt="2021-10-20T14:47:14.271" v="1" actId="1076"/>
          <ac:picMkLst>
            <pc:docMk/>
            <pc:sldMk cId="1496077574" sldId="454"/>
            <ac:picMk id="80" creationId="{F9357CB1-D0C3-4F81-99B8-DE05852147B6}"/>
          </ac:picMkLst>
        </pc:picChg>
      </pc:sldChg>
    </pc:docChg>
  </pc:docChgLst>
  <pc:docChgLst>
    <pc:chgData name="William Afonso (Student at CentraleSupelec)" userId="S::william.afonso@student-cs.fr::063e929d-bbde-46df-857e-5935c33247bd" providerId="AD" clId="Web-{E7288861-9DF4-4A81-8927-8C759B5E32F0}"/>
    <pc:docChg chg="modSld">
      <pc:chgData name="William Afonso (Student at CentraleSupelec)" userId="S::william.afonso@student-cs.fr::063e929d-bbde-46df-857e-5935c33247bd" providerId="AD" clId="Web-{E7288861-9DF4-4A81-8927-8C759B5E32F0}" dt="2021-10-20T12:32:05.617" v="39" actId="1076"/>
      <pc:docMkLst>
        <pc:docMk/>
      </pc:docMkLst>
      <pc:sldChg chg="addSp delSp modSp">
        <pc:chgData name="William Afonso (Student at CentraleSupelec)" userId="S::william.afonso@student-cs.fr::063e929d-bbde-46df-857e-5935c33247bd" providerId="AD" clId="Web-{E7288861-9DF4-4A81-8927-8C759B5E32F0}" dt="2021-10-20T12:32:05.617" v="39" actId="1076"/>
        <pc:sldMkLst>
          <pc:docMk/>
          <pc:sldMk cId="1496077574" sldId="454"/>
        </pc:sldMkLst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20"/>
          <ac:spMkLst>
            <pc:docMk/>
            <pc:sldMk cId="1496077574" sldId="454"/>
            <ac:spMk id="95" creationId="{5421DB85-C2BF-412E-9238-CF521469ECA0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19"/>
          <ac:spMkLst>
            <pc:docMk/>
            <pc:sldMk cId="1496077574" sldId="454"/>
            <ac:spMk id="96" creationId="{995F8111-9BD8-4D25-86DD-A4F34F36F94C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18"/>
          <ac:spMkLst>
            <pc:docMk/>
            <pc:sldMk cId="1496077574" sldId="454"/>
            <ac:spMk id="97" creationId="{9AE6481E-A695-47C2-BFBD-CC4A765A7C5B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17"/>
          <ac:spMkLst>
            <pc:docMk/>
            <pc:sldMk cId="1496077574" sldId="454"/>
            <ac:spMk id="98" creationId="{90D4A702-CB33-4B0D-8E95-708BE9603294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45" v="16"/>
          <ac:spMkLst>
            <pc:docMk/>
            <pc:sldMk cId="1496077574" sldId="454"/>
            <ac:spMk id="99" creationId="{C0F01E1D-8CF9-4A8C-B897-6CC8FDF63EDF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08" v="32" actId="1076"/>
          <ac:spMkLst>
            <pc:docMk/>
            <pc:sldMk cId="1496077574" sldId="454"/>
            <ac:spMk id="109" creationId="{F9C8AE30-A520-4E01-B2CD-9FE7AFD29528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23" v="33" actId="1076"/>
          <ac:spMkLst>
            <pc:docMk/>
            <pc:sldMk cId="1496077574" sldId="454"/>
            <ac:spMk id="110" creationId="{9310E61A-3A65-4A62-A361-D420DA500F58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39" v="34" actId="1076"/>
          <ac:spMkLst>
            <pc:docMk/>
            <pc:sldMk cId="1496077574" sldId="454"/>
            <ac:spMk id="112" creationId="{A304BCAD-BCC2-467E-8BA7-D4B258FA222D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70" v="35" actId="1076"/>
          <ac:spMkLst>
            <pc:docMk/>
            <pc:sldMk cId="1496077574" sldId="454"/>
            <ac:spMk id="113" creationId="{D0FDA7A2-44E2-4BA3-B5EA-B741194B5A9A}"/>
          </ac:spMkLst>
        </pc:sp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29" v="15"/>
          <ac:picMkLst>
            <pc:docMk/>
            <pc:sldMk cId="1496077574" sldId="454"/>
            <ac:picMk id="80" creationId="{6F8B4503-8557-4590-A87D-78F300CF38B2}"/>
          </ac:picMkLst>
        </pc:pic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29" v="14"/>
          <ac:picMkLst>
            <pc:docMk/>
            <pc:sldMk cId="1496077574" sldId="454"/>
            <ac:picMk id="86" creationId="{175B1216-C287-47BF-9BFC-8AB616FC80BD}"/>
          </ac:picMkLst>
        </pc:pic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29" v="13"/>
          <ac:picMkLst>
            <pc:docMk/>
            <pc:sldMk cId="1496077574" sldId="454"/>
            <ac:picMk id="106" creationId="{7212EA76-8B99-4079-B6E0-9E49E0024CFB}"/>
          </ac:picMkLst>
        </pc:pic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14" v="12"/>
          <ac:picMkLst>
            <pc:docMk/>
            <pc:sldMk cId="1496077574" sldId="454"/>
            <ac:picMk id="107" creationId="{1284F586-B71D-46D2-8719-D4DDFC89AB76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570" v="36" actId="1076"/>
          <ac:picMkLst>
            <pc:docMk/>
            <pc:sldMk cId="1496077574" sldId="454"/>
            <ac:picMk id="114" creationId="{042BF23E-A81D-4166-A75C-1B61741E731E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586" v="37" actId="1076"/>
          <ac:picMkLst>
            <pc:docMk/>
            <pc:sldMk cId="1496077574" sldId="454"/>
            <ac:picMk id="119" creationId="{DF2BE0D0-A378-474D-A816-303DE2852D25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601" v="38" actId="1076"/>
          <ac:picMkLst>
            <pc:docMk/>
            <pc:sldMk cId="1496077574" sldId="454"/>
            <ac:picMk id="120" creationId="{AEECCF09-5353-4D27-B161-6FC9246A4D2E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617" v="39" actId="1076"/>
          <ac:picMkLst>
            <pc:docMk/>
            <pc:sldMk cId="1496077574" sldId="454"/>
            <ac:picMk id="121" creationId="{90BA87BB-ED40-43F6-8B28-DB4A8E218ED7}"/>
          </ac:picMkLst>
        </pc:picChg>
        <pc:cxnChg chg="del">
          <ac:chgData name="William Afonso (Student at CentraleSupelec)" userId="S::william.afonso@student-cs.fr::063e929d-bbde-46df-857e-5935c33247bd" providerId="AD" clId="Web-{E7288861-9DF4-4A81-8927-8C759B5E32F0}" dt="2021-10-20T12:31:57.461" v="21"/>
          <ac:cxnSpMkLst>
            <pc:docMk/>
            <pc:sldMk cId="1496077574" sldId="454"/>
            <ac:cxnSpMk id="91" creationId="{0A1BE50B-D257-4845-88C9-205930060954}"/>
          </ac:cxnSpMkLst>
        </pc:cxnChg>
        <pc:cxnChg chg="add mod">
          <ac:chgData name="William Afonso (Student at CentraleSupelec)" userId="S::william.afonso@student-cs.fr::063e929d-bbde-46df-857e-5935c33247bd" providerId="AD" clId="Web-{E7288861-9DF4-4A81-8927-8C759B5E32F0}" dt="2021-10-20T12:32:05.461" v="31" actId="1076"/>
          <ac:cxnSpMkLst>
            <pc:docMk/>
            <pc:sldMk cId="1496077574" sldId="454"/>
            <ac:cxnSpMk id="108" creationId="{46B67FE4-9F92-45EB-9CB3-CB8488FD5DD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solidFill>
                  <a:srgbClr val="3A5367"/>
                </a:solidFill>
              </a:rPr>
              <a:t>Activités</a:t>
            </a:r>
          </a:p>
        </c:rich>
      </c:tx>
      <c:layout>
        <c:manualLayout>
          <c:xMode val="edge"/>
          <c:yMode val="edge"/>
          <c:x val="0.40857370620471223"/>
          <c:y val="5.9855784676725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8968356029614822"/>
          <c:y val="0.10145255555108423"/>
          <c:w val="0.42063269126240044"/>
          <c:h val="0.55686391919435463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E6-48C2-BBD2-D9864B917A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6-48C2-BBD2-D9864B917A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E6-48C2-BBD2-D9864B917A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E6-48C2-BBD2-D9864B917A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FE6-48C2-BBD2-D9864B917A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FE6-48C2-BBD2-D9864B917A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FE6-48C2-BBD2-D9864B917AD3}"/>
              </c:ext>
            </c:extLst>
          </c:dPt>
          <c:cat>
            <c:strRef>
              <c:f>Feuil1!$A$2:$A$8</c:f>
              <c:strCache>
                <c:ptCount val="7"/>
                <c:pt idx="0">
                  <c:v>1 - Working at Computer</c:v>
                </c:pt>
                <c:pt idx="1">
                  <c:v>2 - Standing up</c:v>
                </c:pt>
                <c:pt idx="2">
                  <c:v>3 - Standing</c:v>
                </c:pt>
                <c:pt idx="3">
                  <c:v>4 - Walking</c:v>
                </c:pt>
                <c:pt idx="4">
                  <c:v>5 - Going up/down stairs</c:v>
                </c:pt>
                <c:pt idx="5">
                  <c:v>6 - Walking + talking with someone</c:v>
                </c:pt>
                <c:pt idx="6">
                  <c:v>7 - Talking while standing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0.20724300000000001</c:v>
                </c:pt>
                <c:pt idx="1">
                  <c:v>5.7109999999999999E-3</c:v>
                </c:pt>
                <c:pt idx="2">
                  <c:v>6.8793999999999994E-2</c:v>
                </c:pt>
                <c:pt idx="3">
                  <c:v>0.16529199999999999</c:v>
                </c:pt>
                <c:pt idx="4">
                  <c:v>1.9637000000000002E-2</c:v>
                </c:pt>
                <c:pt idx="5">
                  <c:v>1.7951000000000002E-2</c:v>
                </c:pt>
                <c:pt idx="6">
                  <c:v>0.51537200000000005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7-4154-8BF0-85031CEC9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894453495278776E-2"/>
          <c:y val="0.62817197356024579"/>
          <c:w val="0.95133301887981669"/>
          <c:h val="0.35858053103428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FB1C-6B2A-4A9D-B9E3-2609535F9BC1}" type="datetimeFigureOut">
              <a:rPr lang="fr-FR" smtClean="0"/>
              <a:t>27/11/2021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CACE-B294-4B2F-B19D-1FE6F27E0B0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324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5CA27-E645-499A-A0EE-F26C2A0806AA}" type="datetimeFigureOut">
              <a:rPr lang="fr-FR" smtClean="0"/>
              <a:t>27/11/2021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43000"/>
            <a:ext cx="5454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22EC3-0545-463B-92DC-BB98A81010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22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1pPr>
    <a:lvl2pPr marL="610819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2pPr>
    <a:lvl3pPr marL="1221638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3pPr>
    <a:lvl4pPr marL="1832458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4pPr>
    <a:lvl5pPr marL="2443277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5pPr>
    <a:lvl6pPr marL="3054096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4915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5734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6554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media/en/technical-documentation/data-sheets/ADXL345-EP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269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77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E2574C"/>
                </a:solidFill>
              </a:rPr>
              <a:t>Certaines données sont très peu représentées </a:t>
            </a:r>
            <a:r>
              <a:rPr lang="fr-FR" b="0" dirty="0">
                <a:solidFill>
                  <a:srgbClr val="E2574C"/>
                </a:solidFill>
                <a:sym typeface="Wingdings" panose="05000000000000000000" pitchFamily="2" charset="2"/>
              </a:rPr>
              <a:t> données asymétriques  l’algorithme KNN risque de ne pas donner de résultats pertinents si on prend un K trop élevé : on aura toujours beaucoup de chances d’avoir majoritairement une activité 1 ou 7  Il faudrait par exemple mieux utiliser un algorithme KNN pondéré comme KNN à plus grande tolérance ou analyse des composantes du voisinage (source : https://www.youtube.com/watch?v=9pvbEP1eyNY</a:t>
            </a:r>
            <a:r>
              <a:rPr lang="fr-FR" sz="1600" b="0" dirty="0">
                <a:solidFill>
                  <a:srgbClr val="E2574C"/>
                </a:solidFill>
                <a:sym typeface="Wingdings" panose="05000000000000000000" pitchFamily="2" charset="2"/>
              </a:rPr>
              <a:t>)</a:t>
            </a:r>
            <a:endParaRPr lang="fr-FR" b="0" dirty="0">
              <a:solidFill>
                <a:srgbClr val="E2574C"/>
              </a:solidFill>
            </a:endParaRPr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977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Accéléromètre non calibré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00B050"/>
                </a:solidFill>
              </a:rPr>
              <a:t>Ecart-type relativement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Le système de coordonnées (x, y, z) des données ne semble pas être aligné sur celui de la surface terrestre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     Peut-être faudrait-il changer de base ? A comparer avec la méthode ACP?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Accéléromètre non calibré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00B050"/>
                </a:solidFill>
              </a:rPr>
              <a:t>Ecart-type relativement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Le système de coordonnées (x, y, z) des données ne semble pas être aligné sur celui de la surface terrestre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     Peut-être faudrait-il changer de base avec la méthode ACP?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51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3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Documentation de l’accéléromètre (ADXL345):</a:t>
            </a:r>
          </a:p>
          <a:p>
            <a:r>
              <a:rPr lang="fr-FR" dirty="0">
                <a:hlinkClick r:id="rId3"/>
              </a:rPr>
              <a:t>https://www.analog.com/media/en/technical-documentation/data-sheets/ADXL345-EP.pdf</a:t>
            </a: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Résolution de l’accéléromètre (10 bits, unité = mg, précision = +-4mg et erreur lors de la CAN)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>
              <a:highlight>
                <a:srgbClr val="FFFF00"/>
              </a:highlight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80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>
              <a:solidFill>
                <a:srgbClr val="E2574C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95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15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53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57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17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9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ls sont les meilleurs conseils pour scaler Python sur de grands  ensembles de données pour le Machine Learning ? - Quora">
            <a:extLst>
              <a:ext uri="{FF2B5EF4-FFF2-40B4-BE49-F238E27FC236}">
                <a16:creationId xmlns:a16="http://schemas.microsoft.com/office/drawing/2014/main" id="{8B56A3B6-2B21-4677-8091-66FD1C344A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"/>
            <a:ext cx="12193588" cy="68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E5A1AD-9A5D-4754-937F-775343C1A152}"/>
              </a:ext>
            </a:extLst>
          </p:cNvPr>
          <p:cNvSpPr/>
          <p:nvPr userDrawn="1"/>
        </p:nvSpPr>
        <p:spPr>
          <a:xfrm>
            <a:off x="1192924" y="3190274"/>
            <a:ext cx="5764232" cy="209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BDF16B-5AAD-4536-A72F-F670714734BB}"/>
              </a:ext>
            </a:extLst>
          </p:cNvPr>
          <p:cNvSpPr/>
          <p:nvPr userDrawn="1"/>
        </p:nvSpPr>
        <p:spPr>
          <a:xfrm>
            <a:off x="833378" y="2523281"/>
            <a:ext cx="5764232" cy="240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3" hasCustomPrompt="1"/>
          </p:nvPr>
        </p:nvSpPr>
        <p:spPr>
          <a:xfrm>
            <a:off x="561600" y="1904908"/>
            <a:ext cx="5394357" cy="178808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4800" b="1">
                <a:solidFill>
                  <a:srgbClr val="2E3E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</a:t>
            </a:r>
          </a:p>
          <a:p>
            <a:pPr lvl="0"/>
            <a:r>
              <a:rPr lang="fr-FR" dirty="0"/>
              <a:t>PRÉSENTATION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561600" y="3736249"/>
            <a:ext cx="5034381" cy="64324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250" b="1">
                <a:solidFill>
                  <a:srgbClr val="3040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5" hasCustomPrompt="1"/>
          </p:nvPr>
        </p:nvSpPr>
        <p:spPr>
          <a:xfrm>
            <a:off x="561600" y="4422756"/>
            <a:ext cx="5034381" cy="64324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500" b="1">
                <a:solidFill>
                  <a:srgbClr val="2F3F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XX/XX/201X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42A5DC-21D1-47F4-A430-1FEF779F69DB}"/>
              </a:ext>
            </a:extLst>
          </p:cNvPr>
          <p:cNvGrpSpPr/>
          <p:nvPr userDrawn="1"/>
        </p:nvGrpSpPr>
        <p:grpSpPr>
          <a:xfrm>
            <a:off x="203378" y="180944"/>
            <a:ext cx="1260000" cy="1260000"/>
            <a:chOff x="376178" y="177308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ABFE440A-A780-45ED-BC9A-25125830B987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CentraleSupélec - Wikipedia">
              <a:extLst>
                <a:ext uri="{FF2B5EF4-FFF2-40B4-BE49-F238E27FC236}">
                  <a16:creationId xmlns:a16="http://schemas.microsoft.com/office/drawing/2014/main" id="{5E819472-E938-4009-998E-DFEDCEF300B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107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F08D4F6F-6BCB-4F97-997E-80E927293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0" y="-1090"/>
            <a:ext cx="12193588" cy="69015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61600" y="6228000"/>
            <a:ext cx="9525" cy="285750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11387677" y="313899"/>
            <a:ext cx="508849" cy="285750"/>
          </a:xfrm>
          <a:prstGeom prst="rect">
            <a:avLst/>
          </a:prstGeom>
          <a:noFill/>
        </p:spPr>
        <p:txBody>
          <a:bodyPr wrap="square" lIns="108000" tIns="0" rIns="0" bIns="0" rtlCol="0" anchor="ctr">
            <a:noAutofit/>
          </a:bodyPr>
          <a:lstStyle/>
          <a:p>
            <a:pPr algn="l"/>
            <a:fld id="{07F20903-853B-4490-BED5-69F381A5E7DE}" type="slidenum">
              <a:rPr lang="fr-FR" sz="1200" smtClean="0">
                <a:solidFill>
                  <a:srgbClr val="1050A3"/>
                </a:solidFill>
                <a:latin typeface="Arial Black" panose="020B0A04020102020204" pitchFamily="34" charset="0"/>
              </a:rPr>
              <a:pPr algn="l"/>
              <a:t>‹N°›</a:t>
            </a:fld>
            <a:endParaRPr lang="fr-FR" sz="1200" dirty="0">
              <a:solidFill>
                <a:srgbClr val="1050A3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8915048" y="6228000"/>
            <a:ext cx="2430000" cy="285750"/>
          </a:xfrm>
          <a:prstGeom prst="rect">
            <a:avLst/>
          </a:prstGeom>
          <a:noFill/>
        </p:spPr>
        <p:txBody>
          <a:bodyPr wrap="square" lIns="0" tIns="0" rIns="133200" bIns="0" rtlCol="0" anchor="ctr">
            <a:noAutofit/>
          </a:bodyPr>
          <a:lstStyle>
            <a:lvl1pPr marL="0" indent="0" algn="r" defTabSz="457200">
              <a:buNone/>
              <a:defRPr lang="fr-FR" sz="1100" b="0" i="1" dirty="0" smtClean="0">
                <a:solidFill>
                  <a:srgbClr val="7373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457200"/>
            <a:r>
              <a:rPr lang="fr-FR" dirty="0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 hasCustomPrompt="1"/>
          </p:nvPr>
        </p:nvSpPr>
        <p:spPr>
          <a:xfrm>
            <a:off x="4764668" y="2015412"/>
            <a:ext cx="7428919" cy="1194318"/>
          </a:xfrm>
          <a:prstGeom prst="rect">
            <a:avLst/>
          </a:prstGeom>
        </p:spPr>
        <p:txBody>
          <a:bodyPr lIns="1548000"/>
          <a:lstStyle>
            <a:lvl1pPr marL="0" indent="0">
              <a:buNone/>
              <a:defRPr sz="4100" b="1">
                <a:solidFill>
                  <a:srgbClr val="3A53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1. NOM DU PREMIER CHAPITRE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69711" y="3448844"/>
            <a:ext cx="7123877" cy="1079240"/>
          </a:xfrm>
          <a:prstGeom prst="rect">
            <a:avLst/>
          </a:prstGeom>
        </p:spPr>
        <p:txBody>
          <a:bodyPr lIns="1548000" anchor="t"/>
          <a:lstStyle>
            <a:lvl1pPr marL="0" indent="0">
              <a:buNone/>
              <a:defRPr sz="1800" b="0">
                <a:solidFill>
                  <a:srgbClr val="2F3F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</a:p>
          <a:p>
            <a:pPr lvl="0"/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9403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1601" y="6228000"/>
            <a:ext cx="9525" cy="285750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11387678" y="325948"/>
            <a:ext cx="508849" cy="285750"/>
          </a:xfrm>
          <a:prstGeom prst="rect">
            <a:avLst/>
          </a:prstGeom>
          <a:noFill/>
        </p:spPr>
        <p:txBody>
          <a:bodyPr wrap="square" lIns="107393" tIns="0" rIns="0" bIns="0" rtlCol="0" anchor="ctr">
            <a:noAutofit/>
          </a:bodyPr>
          <a:lstStyle/>
          <a:p>
            <a:pPr algn="l"/>
            <a:fld id="{07F20903-853B-4490-BED5-69F381A5E7DE}" type="slidenum">
              <a:rPr lang="fr-FR" sz="1193" smtClean="0">
                <a:solidFill>
                  <a:srgbClr val="1050A3"/>
                </a:solidFill>
                <a:latin typeface="Arial Black" panose="020B0A04020102020204" pitchFamily="34" charset="0"/>
              </a:rPr>
              <a:pPr algn="l"/>
              <a:t>‹N°›</a:t>
            </a:fld>
            <a:endParaRPr lang="fr-FR" sz="1193" dirty="0">
              <a:solidFill>
                <a:srgbClr val="1050A3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8915048" y="6228000"/>
            <a:ext cx="2430000" cy="285750"/>
          </a:xfrm>
          <a:prstGeom prst="rect">
            <a:avLst/>
          </a:prstGeom>
          <a:noFill/>
        </p:spPr>
        <p:txBody>
          <a:bodyPr wrap="square" lIns="0" tIns="0" rIns="133200" bIns="0" rtlCol="0" anchor="ctr">
            <a:noAutofit/>
          </a:bodyPr>
          <a:lstStyle>
            <a:lvl1pPr marL="0" indent="0" algn="r" defTabSz="454593">
              <a:buNone/>
              <a:defRPr lang="fr-FR" sz="1094" b="0" i="1" dirty="0" smtClean="0">
                <a:solidFill>
                  <a:srgbClr val="7373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454593"/>
            <a:r>
              <a:rPr lang="fr-FR" dirty="0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"/>
            <a:ext cx="12193588" cy="1017037"/>
          </a:xfrm>
          <a:prstGeom prst="rect">
            <a:avLst/>
          </a:prstGeom>
        </p:spPr>
        <p:txBody>
          <a:bodyPr lIns="1144800" tIns="572400"/>
          <a:lstStyle>
            <a:lvl1pPr marL="0" indent="0">
              <a:buNone/>
              <a:defRPr sz="1640" b="1">
                <a:solidFill>
                  <a:srgbClr val="2F3F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1. NOM DU PREMIER CHAPITRE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332001"/>
            <a:ext cx="11140751" cy="811763"/>
          </a:xfrm>
          <a:prstGeom prst="rect">
            <a:avLst/>
          </a:prstGeom>
        </p:spPr>
        <p:txBody>
          <a:bodyPr lIns="1144800" tIns="0" rIns="0" bIns="0" anchor="t"/>
          <a:lstStyle>
            <a:lvl1pPr marL="0" indent="0">
              <a:buNone/>
              <a:defRPr sz="2983" b="1">
                <a:solidFill>
                  <a:srgbClr val="3A53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22" hasCustomPrompt="1"/>
          </p:nvPr>
        </p:nvSpPr>
        <p:spPr>
          <a:xfrm>
            <a:off x="1" y="2134801"/>
            <a:ext cx="11586949" cy="2908727"/>
          </a:xfrm>
          <a:prstGeom prst="rect">
            <a:avLst/>
          </a:prstGeom>
        </p:spPr>
        <p:txBody>
          <a:bodyPr lIns="1144800" anchor="t"/>
          <a:lstStyle>
            <a:lvl1pPr marL="0" indent="0">
              <a:lnSpc>
                <a:spcPct val="150000"/>
              </a:lnSpc>
              <a:buNone/>
              <a:defRPr sz="1491" b="0" kern="1500" baseline="0">
                <a:solidFill>
                  <a:srgbClr val="3A53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Sed (</a:t>
            </a:r>
            <a:r>
              <a:rPr lang="fr-FR" dirty="0" err="1"/>
              <a:t>saepe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redeo</a:t>
            </a:r>
            <a:r>
              <a:rPr lang="fr-FR" dirty="0"/>
              <a:t> ad </a:t>
            </a:r>
            <a:r>
              <a:rPr lang="fr-FR" dirty="0" err="1"/>
              <a:t>Scipionem</a:t>
            </a:r>
            <a:r>
              <a:rPr lang="fr-FR" dirty="0"/>
              <a:t>, </a:t>
            </a:r>
            <a:r>
              <a:rPr lang="fr-FR" dirty="0" err="1"/>
              <a:t>cuius</a:t>
            </a:r>
            <a:r>
              <a:rPr lang="fr-FR" dirty="0"/>
              <a:t> </a:t>
            </a:r>
            <a:r>
              <a:rPr lang="fr-FR" dirty="0" err="1"/>
              <a:t>omnis</a:t>
            </a:r>
            <a:r>
              <a:rPr lang="fr-FR" dirty="0"/>
              <a:t> </a:t>
            </a:r>
            <a:r>
              <a:rPr lang="fr-FR" dirty="0" err="1"/>
              <a:t>sermo</a:t>
            </a:r>
            <a:r>
              <a:rPr lang="fr-FR" dirty="0"/>
              <a:t> erat de </a:t>
            </a:r>
            <a:r>
              <a:rPr lang="fr-FR" dirty="0" err="1"/>
              <a:t>amicitia</a:t>
            </a:r>
            <a:r>
              <a:rPr lang="fr-FR" dirty="0"/>
              <a:t>) </a:t>
            </a:r>
            <a:r>
              <a:rPr lang="fr-FR" dirty="0" err="1"/>
              <a:t>querebatur</a:t>
            </a:r>
            <a:r>
              <a:rPr lang="fr-FR" dirty="0"/>
              <a:t>, quod omnibus in rebus </a:t>
            </a:r>
            <a:r>
              <a:rPr lang="fr-FR" dirty="0" err="1"/>
              <a:t>homines</a:t>
            </a:r>
            <a:r>
              <a:rPr lang="fr-FR" dirty="0"/>
              <a:t> </a:t>
            </a:r>
            <a:r>
              <a:rPr lang="fr-FR" dirty="0" err="1"/>
              <a:t>diligentiores</a:t>
            </a:r>
            <a:r>
              <a:rPr lang="fr-FR" dirty="0"/>
              <a:t> </a:t>
            </a:r>
            <a:r>
              <a:rPr lang="fr-FR" dirty="0" err="1"/>
              <a:t>essent</a:t>
            </a:r>
            <a:r>
              <a:rPr lang="fr-FR" dirty="0"/>
              <a:t>; </a:t>
            </a:r>
            <a:r>
              <a:rPr lang="fr-FR" dirty="0" err="1"/>
              <a:t>capras</a:t>
            </a:r>
            <a:r>
              <a:rPr lang="fr-FR" dirty="0"/>
              <a:t> et oves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</a:t>
            </a:r>
            <a:r>
              <a:rPr lang="fr-FR" dirty="0" err="1"/>
              <a:t>dicere</a:t>
            </a:r>
            <a:r>
              <a:rPr lang="fr-FR" dirty="0"/>
              <a:t> posse, </a:t>
            </a:r>
            <a:r>
              <a:rPr lang="fr-FR" dirty="0" err="1"/>
              <a:t>amicos</a:t>
            </a:r>
            <a:r>
              <a:rPr lang="fr-FR" dirty="0"/>
              <a:t>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non posse </a:t>
            </a:r>
            <a:r>
              <a:rPr lang="fr-FR" dirty="0" err="1"/>
              <a:t>dicere</a:t>
            </a:r>
            <a:r>
              <a:rPr lang="fr-FR" dirty="0"/>
              <a:t> et in </a:t>
            </a:r>
            <a:r>
              <a:rPr lang="fr-FR" dirty="0" err="1"/>
              <a:t>illis</a:t>
            </a:r>
            <a:r>
              <a:rPr lang="fr-FR" dirty="0"/>
              <a:t> </a:t>
            </a:r>
            <a:r>
              <a:rPr lang="fr-FR" dirty="0" err="1"/>
              <a:t>quidem</a:t>
            </a:r>
            <a:r>
              <a:rPr lang="fr-FR" dirty="0"/>
              <a:t> </a:t>
            </a:r>
            <a:r>
              <a:rPr lang="fr-FR" dirty="0" err="1"/>
              <a:t>parandis</a:t>
            </a:r>
            <a:r>
              <a:rPr lang="fr-FR" dirty="0"/>
              <a:t> </a:t>
            </a:r>
            <a:r>
              <a:rPr lang="fr-FR" dirty="0" err="1"/>
              <a:t>adhibere</a:t>
            </a:r>
            <a:r>
              <a:rPr lang="fr-FR" dirty="0"/>
              <a:t> </a:t>
            </a:r>
            <a:r>
              <a:rPr lang="fr-FR" dirty="0" err="1"/>
              <a:t>curam</a:t>
            </a:r>
            <a:r>
              <a:rPr lang="fr-FR" dirty="0"/>
              <a:t>, in </a:t>
            </a:r>
            <a:r>
              <a:rPr lang="fr-FR" dirty="0" err="1"/>
              <a:t>amicis</a:t>
            </a:r>
            <a:r>
              <a:rPr lang="fr-FR" dirty="0"/>
              <a:t> </a:t>
            </a:r>
            <a:r>
              <a:rPr lang="fr-FR" dirty="0" err="1"/>
              <a:t>eligendis</a:t>
            </a:r>
            <a:r>
              <a:rPr lang="fr-FR" dirty="0"/>
              <a:t> </a:t>
            </a:r>
            <a:r>
              <a:rPr lang="fr-FR" dirty="0" err="1"/>
              <a:t>neglegentis</a:t>
            </a:r>
            <a:r>
              <a:rPr lang="fr-FR" dirty="0"/>
              <a:t> esse nec </a:t>
            </a:r>
            <a:r>
              <a:rPr lang="fr-FR" dirty="0" err="1"/>
              <a:t>habere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pPr lvl="0"/>
            <a:r>
              <a:rPr lang="fr-FR" dirty="0" err="1"/>
              <a:t>Quibus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qui ad </a:t>
            </a:r>
            <a:r>
              <a:rPr lang="fr-FR" dirty="0" err="1"/>
              <a:t>amicitias</a:t>
            </a:r>
            <a:r>
              <a:rPr lang="fr-FR" dirty="0"/>
              <a:t> </a:t>
            </a:r>
            <a:r>
              <a:rPr lang="fr-FR" dirty="0" err="1"/>
              <a:t>essent</a:t>
            </a:r>
            <a:r>
              <a:rPr lang="fr-FR" dirty="0"/>
              <a:t> </a:t>
            </a:r>
            <a:r>
              <a:rPr lang="fr-FR" dirty="0" err="1"/>
              <a:t>idonei</a:t>
            </a:r>
            <a:r>
              <a:rPr lang="fr-FR" dirty="0"/>
              <a:t>, </a:t>
            </a:r>
            <a:r>
              <a:rPr lang="fr-FR" dirty="0" err="1"/>
              <a:t>iudicarent</a:t>
            </a:r>
            <a:r>
              <a:rPr lang="fr-FR" dirty="0"/>
              <a:t>. </a:t>
            </a:r>
            <a:r>
              <a:rPr lang="fr-FR" dirty="0" err="1"/>
              <a:t>Sunt</a:t>
            </a:r>
            <a:r>
              <a:rPr lang="fr-FR" dirty="0"/>
              <a:t> </a:t>
            </a:r>
            <a:r>
              <a:rPr lang="fr-FR" dirty="0" err="1"/>
              <a:t>igitur</a:t>
            </a:r>
            <a:r>
              <a:rPr lang="fr-FR" dirty="0"/>
              <a:t> </a:t>
            </a:r>
            <a:r>
              <a:rPr lang="fr-FR" dirty="0" err="1"/>
              <a:t>firmi</a:t>
            </a:r>
            <a:r>
              <a:rPr lang="fr-FR" dirty="0"/>
              <a:t> et stabiles et constantes </a:t>
            </a:r>
            <a:r>
              <a:rPr lang="fr-FR" dirty="0" err="1"/>
              <a:t>eligendi</a:t>
            </a:r>
            <a:r>
              <a:rPr lang="fr-FR" dirty="0"/>
              <a:t>; </a:t>
            </a:r>
            <a:r>
              <a:rPr lang="fr-FR" dirty="0" err="1"/>
              <a:t>cuius</a:t>
            </a:r>
            <a:r>
              <a:rPr lang="fr-FR" dirty="0"/>
              <a:t> generis est magna </a:t>
            </a:r>
            <a:r>
              <a:rPr lang="fr-FR" dirty="0" err="1"/>
              <a:t>penuria</a:t>
            </a:r>
            <a:r>
              <a:rPr lang="fr-FR" dirty="0"/>
              <a:t>. </a:t>
            </a:r>
            <a:br>
              <a:rPr lang="fr-FR" dirty="0"/>
            </a:br>
            <a:endParaRPr lang="fr-FR" dirty="0"/>
          </a:p>
          <a:p>
            <a:pPr lvl="0"/>
            <a:r>
              <a:rPr lang="fr-FR" dirty="0" err="1"/>
              <a:t>Nemo</a:t>
            </a:r>
            <a:r>
              <a:rPr lang="fr-FR" dirty="0"/>
              <a:t> </a:t>
            </a:r>
            <a:r>
              <a:rPr lang="fr-FR" dirty="0" err="1"/>
              <a:t>quaeso</a:t>
            </a:r>
            <a:r>
              <a:rPr lang="fr-FR" dirty="0"/>
              <a:t> </a:t>
            </a:r>
            <a:r>
              <a:rPr lang="fr-FR" dirty="0" err="1"/>
              <a:t>miretur</a:t>
            </a:r>
            <a:r>
              <a:rPr lang="fr-FR" dirty="0"/>
              <a:t>, si post </a:t>
            </a:r>
            <a:r>
              <a:rPr lang="fr-FR" dirty="0" err="1"/>
              <a:t>exsudatos</a:t>
            </a:r>
            <a:r>
              <a:rPr lang="fr-FR" dirty="0"/>
              <a:t> </a:t>
            </a:r>
            <a:r>
              <a:rPr lang="fr-FR" dirty="0" err="1"/>
              <a:t>labores</a:t>
            </a:r>
            <a:r>
              <a:rPr lang="fr-FR" dirty="0"/>
              <a:t> </a:t>
            </a:r>
            <a:r>
              <a:rPr lang="fr-FR" dirty="0" err="1"/>
              <a:t>itinerum</a:t>
            </a:r>
            <a:r>
              <a:rPr lang="fr-FR" dirty="0"/>
              <a:t> </a:t>
            </a:r>
            <a:r>
              <a:rPr lang="fr-FR" dirty="0" err="1"/>
              <a:t>longos</a:t>
            </a:r>
            <a:r>
              <a:rPr lang="fr-FR" dirty="0"/>
              <a:t> </a:t>
            </a:r>
            <a:r>
              <a:rPr lang="fr-FR" dirty="0" err="1"/>
              <a:t>congestosque</a:t>
            </a:r>
            <a:r>
              <a:rPr lang="fr-FR" dirty="0"/>
              <a:t> </a:t>
            </a:r>
            <a:r>
              <a:rPr lang="fr-FR" dirty="0" err="1"/>
              <a:t>adfatim</a:t>
            </a:r>
            <a:r>
              <a:rPr lang="fr-FR" dirty="0"/>
              <a:t> </a:t>
            </a:r>
            <a:r>
              <a:rPr lang="fr-FR" dirty="0" err="1"/>
              <a:t>commeatus</a:t>
            </a:r>
            <a:r>
              <a:rPr lang="fr-FR" dirty="0"/>
              <a:t> </a:t>
            </a:r>
            <a:r>
              <a:rPr lang="fr-FR" dirty="0" err="1"/>
              <a:t>fiducia</a:t>
            </a:r>
            <a:r>
              <a:rPr lang="fr-FR" dirty="0"/>
              <a:t> </a:t>
            </a:r>
            <a:r>
              <a:rPr lang="fr-FR" dirty="0" err="1"/>
              <a:t>vestri</a:t>
            </a:r>
            <a:r>
              <a:rPr lang="fr-FR" dirty="0"/>
              <a:t> </a:t>
            </a:r>
            <a:r>
              <a:rPr lang="fr-FR" dirty="0" err="1"/>
              <a:t>ductante</a:t>
            </a:r>
            <a:r>
              <a:rPr lang="fr-FR" dirty="0"/>
              <a:t> </a:t>
            </a:r>
            <a:r>
              <a:rPr lang="fr-FR" dirty="0" err="1"/>
              <a:t>barbaricos</a:t>
            </a:r>
            <a:r>
              <a:rPr lang="fr-FR" dirty="0"/>
              <a:t> </a:t>
            </a:r>
            <a:r>
              <a:rPr lang="fr-FR" dirty="0" err="1"/>
              <a:t>pagos</a:t>
            </a:r>
            <a:r>
              <a:rPr lang="fr-FR" dirty="0"/>
              <a:t> </a:t>
            </a:r>
            <a:r>
              <a:rPr lang="fr-FR" dirty="0" err="1"/>
              <a:t>adventans</a:t>
            </a:r>
            <a:r>
              <a:rPr lang="fr-FR" dirty="0"/>
              <a:t> </a:t>
            </a:r>
            <a:r>
              <a:rPr lang="fr-FR" dirty="0" err="1"/>
              <a:t>velut</a:t>
            </a:r>
            <a:r>
              <a:rPr lang="fr-FR" dirty="0"/>
              <a:t> </a:t>
            </a:r>
            <a:r>
              <a:rPr lang="fr-FR" dirty="0" err="1"/>
              <a:t>mutato</a:t>
            </a:r>
            <a:r>
              <a:rPr lang="fr-FR" dirty="0"/>
              <a:t> repente </a:t>
            </a:r>
            <a:r>
              <a:rPr lang="fr-FR" dirty="0" err="1"/>
              <a:t>consilio</a:t>
            </a:r>
            <a:r>
              <a:rPr lang="fr-FR" dirty="0"/>
              <a:t> ad </a:t>
            </a:r>
            <a:r>
              <a:rPr lang="fr-FR" dirty="0" err="1"/>
              <a:t>placidiora</a:t>
            </a:r>
            <a:r>
              <a:rPr lang="fr-FR" dirty="0"/>
              <a:t> </a:t>
            </a:r>
            <a:r>
              <a:rPr lang="fr-FR" dirty="0" err="1"/>
              <a:t>deverti</a:t>
            </a:r>
            <a:r>
              <a:rPr lang="fr-FR" dirty="0"/>
              <a:t>. </a:t>
            </a:r>
            <a:r>
              <a:rPr lang="fr-FR" dirty="0" err="1"/>
              <a:t>Diligentiores</a:t>
            </a:r>
            <a:r>
              <a:rPr lang="fr-FR" dirty="0"/>
              <a:t> </a:t>
            </a:r>
            <a:r>
              <a:rPr lang="fr-FR" dirty="0" err="1"/>
              <a:t>essent</a:t>
            </a:r>
            <a:r>
              <a:rPr lang="fr-FR" dirty="0"/>
              <a:t>; </a:t>
            </a:r>
            <a:r>
              <a:rPr lang="fr-FR" dirty="0" err="1"/>
              <a:t>capras</a:t>
            </a:r>
            <a:r>
              <a:rPr lang="fr-FR" dirty="0"/>
              <a:t> et oves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</a:t>
            </a:r>
            <a:r>
              <a:rPr lang="fr-FR" dirty="0" err="1"/>
              <a:t>dicere</a:t>
            </a:r>
            <a:r>
              <a:rPr lang="fr-FR" dirty="0"/>
              <a:t> posse, </a:t>
            </a:r>
            <a:r>
              <a:rPr lang="fr-FR" dirty="0" err="1"/>
              <a:t>amicos</a:t>
            </a:r>
            <a:r>
              <a:rPr lang="fr-FR" dirty="0"/>
              <a:t>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non posse </a:t>
            </a:r>
            <a:r>
              <a:rPr lang="fr-FR" dirty="0" err="1"/>
              <a:t>dicere</a:t>
            </a:r>
            <a:r>
              <a:rPr lang="fr-FR" dirty="0"/>
              <a:t> et in </a:t>
            </a:r>
            <a:r>
              <a:rPr lang="fr-FR" dirty="0" err="1"/>
              <a:t>illis</a:t>
            </a:r>
            <a:r>
              <a:rPr lang="fr-FR" dirty="0"/>
              <a:t>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4BCC1A0-D89D-4871-98FA-38020F11107A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CC6E32F-FBD1-42AC-AC15-A6CDB7B3F535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CentraleSupélec - Wikipedia">
              <a:extLst>
                <a:ext uri="{FF2B5EF4-FFF2-40B4-BE49-F238E27FC236}">
                  <a16:creationId xmlns:a16="http://schemas.microsoft.com/office/drawing/2014/main" id="{45A895E0-2A85-4F6A-B333-0B36C5B4838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621223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BAF4271-9387-4C82-B480-117AB60C178C}"/>
              </a:ext>
            </a:extLst>
          </p:cNvPr>
          <p:cNvSpPr txBox="1"/>
          <p:nvPr userDrawn="1"/>
        </p:nvSpPr>
        <p:spPr>
          <a:xfrm>
            <a:off x="2799417" y="2171571"/>
            <a:ext cx="65947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3A5367"/>
                </a:solidFill>
              </a:rPr>
              <a:t>MERCI !</a:t>
            </a:r>
          </a:p>
          <a:p>
            <a:pPr algn="ctr"/>
            <a:r>
              <a:rPr lang="fr-FR" sz="8000" b="1" dirty="0">
                <a:solidFill>
                  <a:srgbClr val="3A5367"/>
                </a:solidFill>
              </a:rPr>
              <a:t>Des questions?</a:t>
            </a:r>
            <a:endParaRPr lang="fr-FR" sz="8800" b="1" dirty="0">
              <a:solidFill>
                <a:srgbClr val="3A5367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F7ACC9B-EF9C-4381-8CA2-6BF6053DC19A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B38905-71B3-4BF2-821E-CC7C5076BD02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CentraleSupélec - Wikipedia">
              <a:extLst>
                <a:ext uri="{FF2B5EF4-FFF2-40B4-BE49-F238E27FC236}">
                  <a16:creationId xmlns:a16="http://schemas.microsoft.com/office/drawing/2014/main" id="{F6A795AB-341E-46F5-8E08-B9C56131DF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9750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RCI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BAF4271-9387-4C82-B480-117AB60C178C}"/>
              </a:ext>
            </a:extLst>
          </p:cNvPr>
          <p:cNvSpPr txBox="1"/>
          <p:nvPr userDrawn="1"/>
        </p:nvSpPr>
        <p:spPr>
          <a:xfrm>
            <a:off x="3862208" y="2787124"/>
            <a:ext cx="4469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3A5367"/>
                </a:solidFill>
              </a:rPr>
              <a:t>Questions</a:t>
            </a:r>
            <a:endParaRPr lang="fr-FR" sz="8800" b="1" dirty="0">
              <a:solidFill>
                <a:srgbClr val="3A5367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1196FF4-A34D-4EAA-89D5-01B754DBDB16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0F8727E-263F-4CF6-95C8-47B92D2B55EA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Picture 4" descr="CentraleSupélec - Wikipedia">
              <a:extLst>
                <a:ext uri="{FF2B5EF4-FFF2-40B4-BE49-F238E27FC236}">
                  <a16:creationId xmlns:a16="http://schemas.microsoft.com/office/drawing/2014/main" id="{78A36450-C728-40DD-96EB-BADDA791A3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794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 userDrawn="1"/>
        </p:nvSpPr>
        <p:spPr>
          <a:xfrm>
            <a:off x="3996090" y="2787124"/>
            <a:ext cx="420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3A5367"/>
                </a:solidFill>
              </a:rPr>
              <a:t>ANNEXES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01638B4-4C51-47FE-9DB2-D64C668F51A6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4167BD7-2450-496B-AF5F-49D58276918A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4" descr="CentraleSupélec - Wikipedia">
              <a:extLst>
                <a:ext uri="{FF2B5EF4-FFF2-40B4-BE49-F238E27FC236}">
                  <a16:creationId xmlns:a16="http://schemas.microsoft.com/office/drawing/2014/main" id="{1473CB9B-FD5D-43F3-9C39-4A080D01BC8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054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8"/>
    </p:custDataLst>
    <p:extLst>
      <p:ext uri="{BB962C8B-B14F-4D97-AF65-F5344CB8AC3E}">
        <p14:creationId xmlns:p14="http://schemas.microsoft.com/office/powerpoint/2010/main" val="299460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00" r:id="rId2"/>
    <p:sldLayoutId id="2147483787" r:id="rId3"/>
    <p:sldLayoutId id="2147483782" r:id="rId4"/>
    <p:sldLayoutId id="2147483788" r:id="rId5"/>
    <p:sldLayoutId id="2147483783" r:id="rId6"/>
  </p:sldLayoutIdLst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3" indent="-228623" algn="l" defTabSz="9144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9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FBC81-668D-4FCC-A9A7-8148F04AA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670" y="3189704"/>
            <a:ext cx="5268404" cy="1898896"/>
          </a:xfrm>
        </p:spPr>
        <p:txBody>
          <a:bodyPr anchor="ctr"/>
          <a:lstStyle/>
          <a:p>
            <a:pPr algn="ctr"/>
            <a:r>
              <a:rPr lang="fr-FR" sz="4400" dirty="0"/>
              <a:t>Compte rendu de Travaux Pratiques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E05C34A-AB95-4D30-98E4-A2E4AAF784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9670" y="5482481"/>
            <a:ext cx="5057633" cy="718103"/>
          </a:xfrm>
        </p:spPr>
        <p:txBody>
          <a:bodyPr/>
          <a:lstStyle/>
          <a:p>
            <a:pPr algn="ctr"/>
            <a:r>
              <a:rPr lang="fr-FR" sz="1800" b="0" dirty="0"/>
              <a:t>Jérémy CAO</a:t>
            </a:r>
          </a:p>
          <a:p>
            <a:pPr algn="ctr"/>
            <a:r>
              <a:rPr lang="fr-FR" sz="1800" b="0" dirty="0"/>
              <a:t>William AFONSO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D5CB69-066A-493F-A779-9A715D8E56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416" y="1415207"/>
            <a:ext cx="5292145" cy="393882"/>
          </a:xfrm>
        </p:spPr>
        <p:txBody>
          <a:bodyPr/>
          <a:lstStyle/>
          <a:p>
            <a:pPr algn="ctr"/>
            <a:r>
              <a:rPr lang="fr-FR" sz="3200" dirty="0">
                <a:solidFill>
                  <a:srgbClr val="FCC71D"/>
                </a:solidFill>
              </a:rPr>
              <a:t>MS SIO</a:t>
            </a:r>
          </a:p>
          <a:p>
            <a:pPr algn="ctr"/>
            <a:r>
              <a:rPr lang="fr-FR" sz="3600" dirty="0"/>
              <a:t>Introduction au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325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Preprocessing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5188FD1-333B-4072-AC02-4BBE95BD795A}"/>
              </a:ext>
            </a:extLst>
          </p:cNvPr>
          <p:cNvSpPr txBox="1"/>
          <p:nvPr/>
        </p:nvSpPr>
        <p:spPr>
          <a:xfrm>
            <a:off x="4499196" y="1177953"/>
            <a:ext cx="355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A5367"/>
                </a:solidFill>
              </a:rPr>
              <a:t>Suppression de l’offset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23DA78-6501-40E7-ACB9-AA4386115D31}"/>
              </a:ext>
            </a:extLst>
          </p:cNvPr>
          <p:cNvSpPr txBox="1"/>
          <p:nvPr/>
        </p:nvSpPr>
        <p:spPr>
          <a:xfrm>
            <a:off x="5238285" y="2736050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Captures des plot de données une fois l’offset supprimé</a:t>
            </a:r>
          </a:p>
        </p:txBody>
      </p:sp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96493191-4670-49EC-B0B0-26B1F2E79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83440"/>
              </p:ext>
            </p:extLst>
          </p:nvPr>
        </p:nvGraphicFramePr>
        <p:xfrm>
          <a:off x="419870" y="1940084"/>
          <a:ext cx="369772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59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844351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044463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970752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325724">
                <a:tc>
                  <a:txBody>
                    <a:bodyPr/>
                    <a:lstStyle/>
                    <a:p>
                      <a:pPr algn="ctr"/>
                      <a:endParaRPr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Moyennes des accélérations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07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Activité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En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En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1965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2119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1892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2067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2103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5230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0803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2008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9474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741F1C5-A528-425F-82F4-7624726BE7A3}"/>
              </a:ext>
            </a:extLst>
          </p:cNvPr>
          <p:cNvSpPr txBox="1"/>
          <p:nvPr/>
        </p:nvSpPr>
        <p:spPr>
          <a:xfrm>
            <a:off x="5238284" y="3607641"/>
            <a:ext cx="675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Faut-il supprimer l’offset? Accélération permanente sur Z de 1000mg !</a:t>
            </a:r>
          </a:p>
        </p:txBody>
      </p:sp>
    </p:spTree>
    <p:extLst>
      <p:ext uri="{BB962C8B-B14F-4D97-AF65-F5344CB8AC3E}">
        <p14:creationId xmlns:p14="http://schemas.microsoft.com/office/powerpoint/2010/main" val="296645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966AAE4-1811-405D-AB37-565ABC127EA8}"/>
              </a:ext>
            </a:extLst>
          </p:cNvPr>
          <p:cNvSpPr txBox="1"/>
          <p:nvPr/>
        </p:nvSpPr>
        <p:spPr>
          <a:xfrm>
            <a:off x="4772027" y="1206492"/>
            <a:ext cx="314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A5367"/>
                </a:solidFill>
              </a:rPr>
              <a:t>Data augmentation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246BC4-AA72-44AD-A2FE-359B80577874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72790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3951" y="2512486"/>
            <a:ext cx="7428919" cy="1872715"/>
          </a:xfrm>
        </p:spPr>
        <p:txBody>
          <a:bodyPr anchor="ctr"/>
          <a:lstStyle/>
          <a:p>
            <a:r>
              <a:rPr lang="fr-FR" sz="4400" dirty="0"/>
              <a:t>2. Prédictions avec la méthode KNN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9FB8797-AB16-4BCD-A076-4EE9666989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57FBDC-9505-4E11-B6E7-89D96F447C16}"/>
              </a:ext>
            </a:extLst>
          </p:cNvPr>
          <p:cNvSpPr/>
          <p:nvPr/>
        </p:nvSpPr>
        <p:spPr>
          <a:xfrm>
            <a:off x="642485" y="2008843"/>
            <a:ext cx="2880000" cy="28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21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Prédictions avec la méthode KNN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Import des données via Pandas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A88B2C73-110B-4F44-827F-2ADE025471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89538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004" y="2407920"/>
            <a:ext cx="7549636" cy="2072639"/>
          </a:xfrm>
        </p:spPr>
        <p:txBody>
          <a:bodyPr anchor="ctr"/>
          <a:lstStyle/>
          <a:p>
            <a:r>
              <a:rPr lang="fr-FR" sz="4400" dirty="0"/>
              <a:t>3. Prédictions avec la méthode d’arbre de décisions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8FEBF6-67F5-4384-BAA6-751C2676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4" y="1802882"/>
            <a:ext cx="3011964" cy="3011964"/>
          </a:xfrm>
          <a:prstGeom prst="rect">
            <a:avLst/>
          </a:prstGeom>
        </p:spPr>
      </p:pic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8C903DF-3A87-4F4F-853D-A6E877A662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74936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Construction d’un arbre de décisions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Construction simple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86400" y="6196532"/>
            <a:ext cx="5849007" cy="402383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78121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3951" y="2512486"/>
            <a:ext cx="7428919" cy="1872715"/>
          </a:xfrm>
        </p:spPr>
        <p:txBody>
          <a:bodyPr anchor="ctr"/>
          <a:lstStyle/>
          <a:p>
            <a:r>
              <a:rPr lang="fr-FR" sz="4400" dirty="0"/>
              <a:t>4. Prédictions avec la méthode Kmeans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DCCC52-9D7E-47D2-9633-3DC7F9010E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795" y="6196533"/>
            <a:ext cx="5238612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9295A7-4F29-43D8-9402-E5C4F99B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4" y="1971040"/>
            <a:ext cx="2666524" cy="26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9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fr-FR" sz="2400" b="1" dirty="0">
                <a:solidFill>
                  <a:srgbClr val="2F3F4C"/>
                </a:solidFill>
              </a:rPr>
              <a:t>Construction d’un arbre de décisions classificateur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Construction simple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86400" y="6196532"/>
            <a:ext cx="5849007" cy="402383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13768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71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4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5547" y="3047085"/>
            <a:ext cx="7679462" cy="803518"/>
          </a:xfrm>
        </p:spPr>
        <p:txBody>
          <a:bodyPr anchor="ctr"/>
          <a:lstStyle/>
          <a:p>
            <a:pPr algn="ctr"/>
            <a:r>
              <a:rPr lang="fr-FR" sz="3200" dirty="0">
                <a:solidFill>
                  <a:srgbClr val="347AB4"/>
                </a:solidFill>
              </a:rPr>
              <a:t>Code source accessible à : </a:t>
            </a:r>
            <a:r>
              <a:rPr lang="fr-FR" sz="3200" dirty="0">
                <a:solidFill>
                  <a:srgbClr val="FBC71D"/>
                </a:solidFill>
              </a:rPr>
              <a:t>https://github.com/will-afs/IML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377B85D7-38EE-4B93-82F7-DE04A74461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1034" name="Picture 10" descr="GitHub Logo - Marques et logos: histoire et signification | PNG">
            <a:extLst>
              <a:ext uri="{FF2B5EF4-FFF2-40B4-BE49-F238E27FC236}">
                <a16:creationId xmlns:a16="http://schemas.microsoft.com/office/drawing/2014/main" id="{CD1180B9-8F5D-4269-9DFE-94623E9C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9" y="2255520"/>
            <a:ext cx="3732181" cy="21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6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40507" y="2172409"/>
            <a:ext cx="7679462" cy="2552869"/>
          </a:xfrm>
        </p:spPr>
        <p:txBody>
          <a:bodyPr anchor="ctr"/>
          <a:lstStyle/>
          <a:p>
            <a:r>
              <a:rPr lang="fr-FR" sz="4400" b="1" dirty="0">
                <a:solidFill>
                  <a:srgbClr val="3A5367"/>
                </a:solidFill>
              </a:rPr>
              <a:t>Synthèse du cours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865A5F-56A4-4022-AD59-E8D669F5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54" y="2509520"/>
            <a:ext cx="1868566" cy="1868566"/>
          </a:xfrm>
          <a:prstGeom prst="rect">
            <a:avLst/>
          </a:prstGeom>
        </p:spPr>
      </p:pic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8E1AA5C8-BC48-4C96-B6D5-27E89FCE5E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373439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FC2C58F2-B4A9-4D50-9D44-97B48603E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Synthèse du cours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Méthode KNN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9284B6-9946-4142-8370-A141D560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69" y="1457537"/>
            <a:ext cx="1254284" cy="125428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3966CFD-EE12-4591-824C-83487F04D18B}"/>
              </a:ext>
            </a:extLst>
          </p:cNvPr>
          <p:cNvSpPr txBox="1"/>
          <p:nvPr/>
        </p:nvSpPr>
        <p:spPr>
          <a:xfrm>
            <a:off x="1234122" y="2711821"/>
            <a:ext cx="227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A5367"/>
                </a:solidFill>
              </a:rPr>
              <a:t>Jeu de données à ségréguer en deux parties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EEE7E1E-044F-4BB5-927B-E23BBCD7E6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340"/>
          <a:stretch/>
        </p:blipFill>
        <p:spPr>
          <a:xfrm>
            <a:off x="4560031" y="2790417"/>
            <a:ext cx="1280271" cy="45748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6F85F40-D808-49B0-958C-3E6C4FBE5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96" r="14398" b="13420"/>
          <a:stretch/>
        </p:blipFill>
        <p:spPr>
          <a:xfrm>
            <a:off x="4560032" y="1254321"/>
            <a:ext cx="1280271" cy="10873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268CBF1A-D5AB-4AA5-8639-7E9BD9174F21}"/>
              </a:ext>
            </a:extLst>
          </p:cNvPr>
          <p:cNvSpPr txBox="1"/>
          <p:nvPr/>
        </p:nvSpPr>
        <p:spPr>
          <a:xfrm>
            <a:off x="5840302" y="1442784"/>
            <a:ext cx="227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Données d’entrainement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1299A56-8AA1-43FE-8E1F-9EF8A34F8512}"/>
              </a:ext>
            </a:extLst>
          </p:cNvPr>
          <p:cNvSpPr txBox="1"/>
          <p:nvPr/>
        </p:nvSpPr>
        <p:spPr>
          <a:xfrm>
            <a:off x="5840301" y="2751034"/>
            <a:ext cx="227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Données de test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0917449-93FA-4F13-9E7F-FD5534448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699" y="3996441"/>
            <a:ext cx="3778497" cy="2445419"/>
          </a:xfrm>
          <a:prstGeom prst="rect">
            <a:avLst/>
          </a:prstGeom>
          <a:ln w="38100">
            <a:solidFill>
              <a:srgbClr val="3A5367"/>
            </a:solidFill>
          </a:ln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EC644F3-4BC5-4842-AF20-BE625AC7C520}"/>
              </a:ext>
            </a:extLst>
          </p:cNvPr>
          <p:cNvSpPr/>
          <p:nvPr/>
        </p:nvSpPr>
        <p:spPr>
          <a:xfrm>
            <a:off x="5783510" y="4515241"/>
            <a:ext cx="578069" cy="597814"/>
          </a:xfrm>
          <a:prstGeom prst="roundRect">
            <a:avLst/>
          </a:prstGeom>
          <a:noFill/>
          <a:ln w="28575">
            <a:solidFill>
              <a:srgbClr val="3A5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A5367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925837C-77EB-473C-BDB9-FD3417A33C43}"/>
              </a:ext>
            </a:extLst>
          </p:cNvPr>
          <p:cNvSpPr txBox="1"/>
          <p:nvPr/>
        </p:nvSpPr>
        <p:spPr>
          <a:xfrm>
            <a:off x="7507788" y="4395704"/>
            <a:ext cx="363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On prédit la caractéristique du point à partir de ses K voisins les plus proches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629DB13-542B-42B9-86D1-7FC00E20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4194" flipH="1">
            <a:off x="3361408" y="2000776"/>
            <a:ext cx="843091" cy="13757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B23AF0-FCF5-4330-8B82-2B9B6F69D4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9197">
            <a:off x="3347339" y="1307364"/>
            <a:ext cx="817778" cy="133448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75C688A-72AE-4407-BC09-58F88BB7339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47723">
            <a:off x="7922606" y="2701224"/>
            <a:ext cx="819719" cy="1658618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26F0C26-CE44-4E7D-967E-5BF1692B469E}"/>
              </a:ext>
            </a:extLst>
          </p:cNvPr>
          <p:cNvGrpSpPr/>
          <p:nvPr/>
        </p:nvGrpSpPr>
        <p:grpSpPr>
          <a:xfrm>
            <a:off x="8559990" y="1391359"/>
            <a:ext cx="2277577" cy="1900615"/>
            <a:chOff x="1628599" y="1447377"/>
            <a:chExt cx="2277577" cy="190061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A2B26480-6F25-49FB-8B84-A46FE658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0246" y="1447377"/>
              <a:ext cx="1254284" cy="1254284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33DF92D-B5EF-467D-9A7B-00DCFF41C81C}"/>
                </a:ext>
              </a:extLst>
            </p:cNvPr>
            <p:cNvSpPr txBox="1"/>
            <p:nvPr/>
          </p:nvSpPr>
          <p:spPr>
            <a:xfrm>
              <a:off x="1628599" y="2701661"/>
              <a:ext cx="2277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3A5367"/>
                  </a:solidFill>
                </a:rPr>
                <a:t>Apprentissage supervisé</a:t>
              </a:r>
            </a:p>
          </p:txBody>
        </p:sp>
      </p:grpSp>
      <p:sp>
        <p:nvSpPr>
          <p:cNvPr id="4" name="Est égal à 3">
            <a:extLst>
              <a:ext uri="{FF2B5EF4-FFF2-40B4-BE49-F238E27FC236}">
                <a16:creationId xmlns:a16="http://schemas.microsoft.com/office/drawing/2014/main" id="{9C66040B-442E-4C13-A607-F97D6B7CE500}"/>
              </a:ext>
            </a:extLst>
          </p:cNvPr>
          <p:cNvSpPr/>
          <p:nvPr/>
        </p:nvSpPr>
        <p:spPr>
          <a:xfrm>
            <a:off x="7748010" y="1789247"/>
            <a:ext cx="914400" cy="914400"/>
          </a:xfrm>
          <a:prstGeom prst="mathEqual">
            <a:avLst>
              <a:gd name="adj1" fmla="val 17964"/>
              <a:gd name="adj2" fmla="val 11760"/>
            </a:avLst>
          </a:prstGeom>
          <a:solidFill>
            <a:srgbClr val="A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9A63AD3-AA7C-4EED-AD33-F08B5777A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8752" y="5473228"/>
            <a:ext cx="629126" cy="629126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1AB794D-BBAD-4BCB-A4BB-241619C64359}"/>
              </a:ext>
            </a:extLst>
          </p:cNvPr>
          <p:cNvSpPr txBox="1"/>
          <p:nvPr/>
        </p:nvSpPr>
        <p:spPr>
          <a:xfrm>
            <a:off x="8205210" y="5434618"/>
            <a:ext cx="363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2574C"/>
                </a:solidFill>
              </a:rPr>
              <a:t>Attention aux données et au paramétrage !</a:t>
            </a:r>
          </a:p>
        </p:txBody>
      </p:sp>
    </p:spTree>
    <p:extLst>
      <p:ext uri="{BB962C8B-B14F-4D97-AF65-F5344CB8AC3E}">
        <p14:creationId xmlns:p14="http://schemas.microsoft.com/office/powerpoint/2010/main" val="370561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F76A541-A5E5-4529-9874-7B09D57F48E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Synthèse du cours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Arbres de décision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AFCEFC-B80B-49B7-9A45-8BD2972A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"/>
          <a:stretch/>
        </p:blipFill>
        <p:spPr>
          <a:xfrm>
            <a:off x="1105119" y="1881609"/>
            <a:ext cx="5573871" cy="42735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302346-1166-4E43-9345-D4B144B7AB29}"/>
              </a:ext>
            </a:extLst>
          </p:cNvPr>
          <p:cNvSpPr txBox="1"/>
          <p:nvPr/>
        </p:nvSpPr>
        <p:spPr>
          <a:xfrm>
            <a:off x="2225815" y="1191305"/>
            <a:ext cx="841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3A5367"/>
                </a:solidFill>
              </a:rPr>
              <a:t>Segmentation de l’espace en sous-espaces où l’entropie est minimale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A197F3-B180-4A38-914C-2EC78E1486FD}"/>
              </a:ext>
            </a:extLst>
          </p:cNvPr>
          <p:cNvSpPr txBox="1"/>
          <p:nvPr/>
        </p:nvSpPr>
        <p:spPr>
          <a:xfrm>
            <a:off x="7305040" y="2138735"/>
            <a:ext cx="455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Puis, à partir des caractéristiques de l’échantillon étudié, l’algorithme peut prédire sa classe, en s’orientant grâce à l’arbre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2DA08D-FBE8-4451-97B7-112BBA92CEB9}"/>
              </a:ext>
            </a:extLst>
          </p:cNvPr>
          <p:cNvSpPr txBox="1"/>
          <p:nvPr/>
        </p:nvSpPr>
        <p:spPr>
          <a:xfrm>
            <a:off x="7258991" y="3677710"/>
            <a:ext cx="459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Il est possible d’élaguer des branches de l’arbre pour éliminer les moins pertinentes et ainsi améliorer la précision de l’arbre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7CFE34-4A4F-42BC-B2C1-5C69632B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9197">
            <a:off x="3995923" y="2522772"/>
            <a:ext cx="817778" cy="10604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6F0326-AC1C-4DC7-8B57-A5D8DD65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7197" flipH="1">
            <a:off x="6305153" y="3124944"/>
            <a:ext cx="898804" cy="10604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CD2FA51-4B49-4CC0-AE31-E0931FE257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0624" flipH="1">
            <a:off x="6338031" y="2237362"/>
            <a:ext cx="898804" cy="1060447"/>
          </a:xfrm>
          <a:prstGeom prst="rect">
            <a:avLst/>
          </a:prstGeom>
        </p:spPr>
      </p:pic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C9FD966-82AF-407A-9EDF-F36E17D353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1727096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F76A541-A5E5-4529-9874-7B09D57F48E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Synthèse du cours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Kmeans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FEB38096-4640-4559-ACD1-19CBF2FC1A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69126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3951" y="2512486"/>
            <a:ext cx="7428919" cy="1872715"/>
          </a:xfrm>
        </p:spPr>
        <p:txBody>
          <a:bodyPr anchor="ctr"/>
          <a:lstStyle/>
          <a:p>
            <a:r>
              <a:rPr lang="fr-FR" sz="4400" dirty="0"/>
              <a:t>Entraînement d’un modèle de ML avec KNN (snippets)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32CD20-E063-44F5-98E5-DDFA4529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6" y="1917461"/>
            <a:ext cx="3062764" cy="3062764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A3BD79E-39DC-4681-BE4A-57C9278EFE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795" y="6196533"/>
            <a:ext cx="5238612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176987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Import des données via Pandas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4BB30B1-B7F6-42EA-9441-2D967A1A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52" y="2218611"/>
            <a:ext cx="8780483" cy="2460465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FE15C136-4243-40E8-B96F-03E167027F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107906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Méthode KFold pour compléter les données manquantes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E25F6D0-B940-46E7-9057-313830DD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5" y="1205613"/>
            <a:ext cx="10628471" cy="4852128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72389E2-6DA7-47FE-9437-D6D5C4FD9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54320" y="6196533"/>
            <a:ext cx="598108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351129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Préparation des échantillons d’entraînement et de test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EB922E-3459-46DA-9CED-961357E9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" y="3594664"/>
            <a:ext cx="11811000" cy="241935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9D5C4B3-B594-4CBD-83AF-DA44CFF74AF4}"/>
              </a:ext>
            </a:extLst>
          </p:cNvPr>
          <p:cNvSpPr/>
          <p:nvPr/>
        </p:nvSpPr>
        <p:spPr>
          <a:xfrm>
            <a:off x="6096794" y="4201327"/>
            <a:ext cx="1292887" cy="222488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126149-9ADB-4751-8C08-12A641E8EB4D}"/>
              </a:ext>
            </a:extLst>
          </p:cNvPr>
          <p:cNvSpPr txBox="1"/>
          <p:nvPr/>
        </p:nvSpPr>
        <p:spPr>
          <a:xfrm>
            <a:off x="5311437" y="4449535"/>
            <a:ext cx="211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70% / 30% classique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5E2AA53-0EA9-4443-B5AA-F6B5F8645ED9}"/>
              </a:ext>
            </a:extLst>
          </p:cNvPr>
          <p:cNvSpPr/>
          <p:nvPr/>
        </p:nvSpPr>
        <p:spPr>
          <a:xfrm>
            <a:off x="7389681" y="4201327"/>
            <a:ext cx="2639404" cy="222488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4BC490D-3F76-4C71-9A0F-85B04DBA6DE1}"/>
              </a:ext>
            </a:extLst>
          </p:cNvPr>
          <p:cNvSpPr txBox="1"/>
          <p:nvPr/>
        </p:nvSpPr>
        <p:spPr>
          <a:xfrm>
            <a:off x="8038214" y="3594664"/>
            <a:ext cx="373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On construit cet échantillon sur la base d’un nombre pseudo-aléatoire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A6F9C0C-C012-4D64-93CA-562E10F7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47" y="1050285"/>
            <a:ext cx="3279933" cy="2252740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67178D4-BFFF-4F9F-BEF6-759B35A9E05D}"/>
              </a:ext>
            </a:extLst>
          </p:cNvPr>
          <p:cNvSpPr/>
          <p:nvPr/>
        </p:nvSpPr>
        <p:spPr>
          <a:xfrm>
            <a:off x="4155375" y="1106212"/>
            <a:ext cx="1564705" cy="2252740"/>
          </a:xfrm>
          <a:prstGeom prst="roundRect">
            <a:avLst/>
          </a:prstGeom>
          <a:noFill/>
          <a:ln w="38100">
            <a:solidFill>
              <a:srgbClr val="3A5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9326EDD-86FB-4CC7-A37F-E32FCD7FB496}"/>
              </a:ext>
            </a:extLst>
          </p:cNvPr>
          <p:cNvSpPr txBox="1"/>
          <p:nvPr/>
        </p:nvSpPr>
        <p:spPr>
          <a:xfrm>
            <a:off x="1824412" y="1991989"/>
            <a:ext cx="227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Jeu de données initial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C90451C-6CDC-4B1F-844A-574A4CCB353B}"/>
              </a:ext>
            </a:extLst>
          </p:cNvPr>
          <p:cNvSpPr txBox="1"/>
          <p:nvPr/>
        </p:nvSpPr>
        <p:spPr>
          <a:xfrm>
            <a:off x="7648852" y="1991989"/>
            <a:ext cx="272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Jeu de données ségrégué 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810B706-C8DC-41F1-961B-5AA0AC717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5120" y="6196533"/>
            <a:ext cx="593028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24767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Préparation des échantillons d’entraînement et de test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4BC490D-3F76-4C71-9A0F-85B04DBA6DE1}"/>
              </a:ext>
            </a:extLst>
          </p:cNvPr>
          <p:cNvSpPr txBox="1"/>
          <p:nvPr/>
        </p:nvSpPr>
        <p:spPr>
          <a:xfrm>
            <a:off x="2101768" y="1437872"/>
            <a:ext cx="799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2F3F4C"/>
                </a:solidFill>
              </a:rPr>
              <a:t>On entraîne notre modèle avec les données splittées en 70/30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D819B7-09D7-43F6-A2AA-8881C1AB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9" y="2089587"/>
            <a:ext cx="11820525" cy="302895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FF591A8-F1A6-41F1-80B6-BD49EF0C1229}"/>
              </a:ext>
            </a:extLst>
          </p:cNvPr>
          <p:cNvSpPr/>
          <p:nvPr/>
        </p:nvSpPr>
        <p:spPr>
          <a:xfrm>
            <a:off x="620553" y="4595535"/>
            <a:ext cx="1858487" cy="523002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B2D8AF-7038-42DD-B9BA-B29722354406}"/>
              </a:ext>
            </a:extLst>
          </p:cNvPr>
          <p:cNvSpPr txBox="1"/>
          <p:nvPr/>
        </p:nvSpPr>
        <p:spPr>
          <a:xfrm>
            <a:off x="2489994" y="4672370"/>
            <a:ext cx="607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Le score est intéressant, mais pas non plus imbattable… 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EB04DBD-F378-425F-B82D-EF572445A9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32400" y="6196533"/>
            <a:ext cx="610300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424444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fr-FR" sz="2400" b="1" dirty="0">
                <a:solidFill>
                  <a:srgbClr val="2F3F4C"/>
                </a:solidFill>
              </a:rPr>
              <a:t>Evaluation du modèle avec la matrice de confusion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D5CE0A-4E35-47E1-8353-6882DE275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93"/>
          <a:stretch/>
        </p:blipFill>
        <p:spPr>
          <a:xfrm>
            <a:off x="1210797" y="1381828"/>
            <a:ext cx="10381139" cy="36957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1495BF5-5B2F-470F-B0AD-13C8E881FAE3}"/>
              </a:ext>
            </a:extLst>
          </p:cNvPr>
          <p:cNvSpPr/>
          <p:nvPr/>
        </p:nvSpPr>
        <p:spPr>
          <a:xfrm rot="1235096" flipV="1">
            <a:off x="1771564" y="3984365"/>
            <a:ext cx="4333844" cy="225314"/>
          </a:xfrm>
          <a:prstGeom prst="roundRect">
            <a:avLst/>
          </a:prstGeom>
          <a:solidFill>
            <a:srgbClr val="FCC71D">
              <a:alpha val="5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529EE10-7EA9-415E-B131-8370C5CF25E8}"/>
              </a:ext>
            </a:extLst>
          </p:cNvPr>
          <p:cNvSpPr/>
          <p:nvPr/>
        </p:nvSpPr>
        <p:spPr>
          <a:xfrm>
            <a:off x="1990736" y="3570013"/>
            <a:ext cx="3677920" cy="1394354"/>
          </a:xfrm>
          <a:prstGeom prst="triangle">
            <a:avLst>
              <a:gd name="adj" fmla="val 0"/>
            </a:avLst>
          </a:prstGeom>
          <a:solidFill>
            <a:srgbClr val="B4C7E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F88EC58E-9AB6-4B72-B119-4F3041D36E08}"/>
              </a:ext>
            </a:extLst>
          </p:cNvPr>
          <p:cNvSpPr/>
          <p:nvPr/>
        </p:nvSpPr>
        <p:spPr>
          <a:xfrm rot="10800000">
            <a:off x="2390513" y="3282116"/>
            <a:ext cx="3677920" cy="1394354"/>
          </a:xfrm>
          <a:prstGeom prst="triangle">
            <a:avLst>
              <a:gd name="adj" fmla="val 0"/>
            </a:avLst>
          </a:prstGeom>
          <a:solidFill>
            <a:srgbClr val="B4C7E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47260D-7B3C-4248-B93D-CB216FD0A007}"/>
              </a:ext>
            </a:extLst>
          </p:cNvPr>
          <p:cNvSpPr txBox="1"/>
          <p:nvPr/>
        </p:nvSpPr>
        <p:spPr>
          <a:xfrm>
            <a:off x="6127094" y="4303958"/>
            <a:ext cx="538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Activités incorrectes</a:t>
            </a:r>
          </a:p>
          <a:p>
            <a:r>
              <a:rPr lang="fr-FR" b="1" dirty="0">
                <a:solidFill>
                  <a:srgbClr val="B4C7E7"/>
                </a:solidFill>
              </a:rPr>
              <a:t>(réel correspond à autre chose que ce qui a été prédit)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C9B271-43E4-4B74-BBE2-EA256159E60E}"/>
              </a:ext>
            </a:extLst>
          </p:cNvPr>
          <p:cNvSpPr txBox="1"/>
          <p:nvPr/>
        </p:nvSpPr>
        <p:spPr>
          <a:xfrm>
            <a:off x="6139910" y="3331104"/>
            <a:ext cx="381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Activités correctes</a:t>
            </a:r>
          </a:p>
          <a:p>
            <a:r>
              <a:rPr lang="fr-FR" b="1" dirty="0">
                <a:solidFill>
                  <a:srgbClr val="FCC71D"/>
                </a:solidFill>
              </a:rPr>
              <a:t>(réel correspond à ce qui a été prédit)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3DE72708-BED1-41B3-89C9-C9E3E1598E44}"/>
              </a:ext>
            </a:extLst>
          </p:cNvPr>
          <p:cNvSpPr/>
          <p:nvPr/>
        </p:nvSpPr>
        <p:spPr>
          <a:xfrm>
            <a:off x="1532298" y="3229677"/>
            <a:ext cx="205463" cy="1763513"/>
          </a:xfrm>
          <a:prstGeom prst="leftBrace">
            <a:avLst>
              <a:gd name="adj1" fmla="val 10756"/>
              <a:gd name="adj2" fmla="val 50000"/>
            </a:avLst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D5DDDC-9D25-4B4E-823E-F5A3210FCD72}"/>
              </a:ext>
            </a:extLst>
          </p:cNvPr>
          <p:cNvSpPr txBox="1"/>
          <p:nvPr/>
        </p:nvSpPr>
        <p:spPr>
          <a:xfrm>
            <a:off x="-27651" y="3835883"/>
            <a:ext cx="11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B4C7E7"/>
                </a:solidFill>
              </a:rPr>
              <a:t>Activités réelles</a:t>
            </a: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9901B130-F755-49A3-B170-BE59CD438AC7}"/>
              </a:ext>
            </a:extLst>
          </p:cNvPr>
          <p:cNvSpPr/>
          <p:nvPr/>
        </p:nvSpPr>
        <p:spPr>
          <a:xfrm rot="16200000">
            <a:off x="3851117" y="3307371"/>
            <a:ext cx="356938" cy="4077698"/>
          </a:xfrm>
          <a:prstGeom prst="leftBrac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FD3866-3DC2-439A-A469-6EE0FD2C6169}"/>
              </a:ext>
            </a:extLst>
          </p:cNvPr>
          <p:cNvSpPr txBox="1"/>
          <p:nvPr/>
        </p:nvSpPr>
        <p:spPr>
          <a:xfrm>
            <a:off x="2424114" y="5900558"/>
            <a:ext cx="321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Activités prédites par le modèle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6693FE-5809-44D0-8572-E7B61C812ABF}"/>
              </a:ext>
            </a:extLst>
          </p:cNvPr>
          <p:cNvSpPr txBox="1"/>
          <p:nvPr/>
        </p:nvSpPr>
        <p:spPr>
          <a:xfrm>
            <a:off x="1232244" y="3174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448677-03BE-4C0D-A393-3FE6C38BEA21}"/>
              </a:ext>
            </a:extLst>
          </p:cNvPr>
          <p:cNvSpPr txBox="1"/>
          <p:nvPr/>
        </p:nvSpPr>
        <p:spPr>
          <a:xfrm>
            <a:off x="1232244" y="3404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70382D0-709C-4A72-A6AF-89EA65376B15}"/>
              </a:ext>
            </a:extLst>
          </p:cNvPr>
          <p:cNvSpPr txBox="1"/>
          <p:nvPr/>
        </p:nvSpPr>
        <p:spPr>
          <a:xfrm>
            <a:off x="1232244" y="365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FF5838D-268B-4B5B-986E-27E05F1D77D6}"/>
              </a:ext>
            </a:extLst>
          </p:cNvPr>
          <p:cNvSpPr txBox="1"/>
          <p:nvPr/>
        </p:nvSpPr>
        <p:spPr>
          <a:xfrm>
            <a:off x="1232244" y="3890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3FB16F7-C57A-48D7-968C-13544B8631E4}"/>
              </a:ext>
            </a:extLst>
          </p:cNvPr>
          <p:cNvSpPr txBox="1"/>
          <p:nvPr/>
        </p:nvSpPr>
        <p:spPr>
          <a:xfrm>
            <a:off x="1232244" y="415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A51C38-54E3-494D-8761-A41A7CB5C8FB}"/>
              </a:ext>
            </a:extLst>
          </p:cNvPr>
          <p:cNvSpPr txBox="1"/>
          <p:nvPr/>
        </p:nvSpPr>
        <p:spPr>
          <a:xfrm>
            <a:off x="1232244" y="4421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3610EE7-E3E8-4594-860E-BE170111E0AA}"/>
              </a:ext>
            </a:extLst>
          </p:cNvPr>
          <p:cNvSpPr txBox="1"/>
          <p:nvPr/>
        </p:nvSpPr>
        <p:spPr>
          <a:xfrm>
            <a:off x="1232244" y="4710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7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E9F7EA-A464-4806-9759-E8E847B0AB15}"/>
              </a:ext>
            </a:extLst>
          </p:cNvPr>
          <p:cNvSpPr txBox="1"/>
          <p:nvPr/>
        </p:nvSpPr>
        <p:spPr>
          <a:xfrm>
            <a:off x="2088826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3CBC8A-6B2B-4D57-9F62-79BBC9984E58}"/>
              </a:ext>
            </a:extLst>
          </p:cNvPr>
          <p:cNvSpPr txBox="1"/>
          <p:nvPr/>
        </p:nvSpPr>
        <p:spPr>
          <a:xfrm>
            <a:off x="2718566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965C45-5BCB-485B-99DF-87A412652316}"/>
              </a:ext>
            </a:extLst>
          </p:cNvPr>
          <p:cNvSpPr txBox="1"/>
          <p:nvPr/>
        </p:nvSpPr>
        <p:spPr>
          <a:xfrm>
            <a:off x="3268541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7C95F94-6884-406C-A8D7-7C6A34980B30}"/>
              </a:ext>
            </a:extLst>
          </p:cNvPr>
          <p:cNvSpPr txBox="1"/>
          <p:nvPr/>
        </p:nvSpPr>
        <p:spPr>
          <a:xfrm>
            <a:off x="3819542" y="550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F5FF27-BFAB-4414-859B-0862AA358BE0}"/>
              </a:ext>
            </a:extLst>
          </p:cNvPr>
          <p:cNvSpPr txBox="1"/>
          <p:nvPr/>
        </p:nvSpPr>
        <p:spPr>
          <a:xfrm>
            <a:off x="4436740" y="550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802F664-259A-420E-8DE0-F4DE6F2E9338}"/>
              </a:ext>
            </a:extLst>
          </p:cNvPr>
          <p:cNvSpPr txBox="1"/>
          <p:nvPr/>
        </p:nvSpPr>
        <p:spPr>
          <a:xfrm>
            <a:off x="5049791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6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4469CE-734A-441C-B94C-1022E47EF50D}"/>
              </a:ext>
            </a:extLst>
          </p:cNvPr>
          <p:cNvSpPr txBox="1"/>
          <p:nvPr/>
        </p:nvSpPr>
        <p:spPr>
          <a:xfrm>
            <a:off x="5559113" y="5511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7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0B5832B-CC8D-4887-8E49-3D7CA60CFE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66080" y="6196533"/>
            <a:ext cx="586932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32088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/>
          <p:cNvSpPr txBox="1"/>
          <p:nvPr/>
        </p:nvSpPr>
        <p:spPr>
          <a:xfrm>
            <a:off x="272215" y="107161"/>
            <a:ext cx="459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3A5367"/>
                </a:solidFill>
              </a:rPr>
              <a:t>Plan de présentation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363606" y="831352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5">
            <a:extLst>
              <a:ext uri="{FF2B5EF4-FFF2-40B4-BE49-F238E27FC236}">
                <a16:creationId xmlns:a16="http://schemas.microsoft.com/office/drawing/2014/main" id="{7F6B3BCB-BEF9-419F-A3FA-C68E6199897B}"/>
              </a:ext>
            </a:extLst>
          </p:cNvPr>
          <p:cNvGrpSpPr/>
          <p:nvPr/>
        </p:nvGrpSpPr>
        <p:grpSpPr>
          <a:xfrm>
            <a:off x="538862" y="1125010"/>
            <a:ext cx="1034473" cy="4198697"/>
            <a:chOff x="1015285" y="812413"/>
            <a:chExt cx="1034473" cy="4198697"/>
          </a:xfrm>
          <a:solidFill>
            <a:srgbClr val="2F3F4C"/>
          </a:solidFill>
        </p:grpSpPr>
        <p:grpSp>
          <p:nvGrpSpPr>
            <p:cNvPr id="29" name="Group 1">
              <a:extLst>
                <a:ext uri="{FF2B5EF4-FFF2-40B4-BE49-F238E27FC236}">
                  <a16:creationId xmlns:a16="http://schemas.microsoft.com/office/drawing/2014/main" id="{6D266AD6-9E5B-47C6-97A4-936B4FD23787}"/>
                </a:ext>
              </a:extLst>
            </p:cNvPr>
            <p:cNvGrpSpPr/>
            <p:nvPr/>
          </p:nvGrpSpPr>
          <p:grpSpPr>
            <a:xfrm>
              <a:off x="1015285" y="812413"/>
              <a:ext cx="1034473" cy="4198697"/>
              <a:chOff x="1015285" y="812413"/>
              <a:chExt cx="1034473" cy="4198697"/>
            </a:xfrm>
            <a:grpFill/>
          </p:grpSpPr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EA2763EA-EBC7-4D50-BF22-089B3EBC1D9A}"/>
                  </a:ext>
                </a:extLst>
              </p:cNvPr>
              <p:cNvSpPr/>
              <p:nvPr/>
            </p:nvSpPr>
            <p:spPr>
              <a:xfrm>
                <a:off x="1270375" y="812413"/>
                <a:ext cx="504064" cy="419869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3" name="Oval 98">
                <a:extLst>
                  <a:ext uri="{FF2B5EF4-FFF2-40B4-BE49-F238E27FC236}">
                    <a16:creationId xmlns:a16="http://schemas.microsoft.com/office/drawing/2014/main" id="{5C2C71F3-F780-4A46-A006-2AA6AD3A0816}"/>
                  </a:ext>
                </a:extLst>
              </p:cNvPr>
              <p:cNvSpPr/>
              <p:nvPr/>
            </p:nvSpPr>
            <p:spPr>
              <a:xfrm>
                <a:off x="1015285" y="812416"/>
                <a:ext cx="1034473" cy="1034475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B524A0-BF08-4F6F-B252-F9F80CECEFC8}"/>
                </a:ext>
              </a:extLst>
            </p:cNvPr>
            <p:cNvSpPr/>
            <p:nvPr/>
          </p:nvSpPr>
          <p:spPr>
            <a:xfrm>
              <a:off x="1229698" y="1068043"/>
              <a:ext cx="585417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01</a:t>
              </a:r>
            </a:p>
          </p:txBody>
        </p:sp>
      </p:grpSp>
      <p:grpSp>
        <p:nvGrpSpPr>
          <p:cNvPr id="34" name="Group 14">
            <a:extLst>
              <a:ext uri="{FF2B5EF4-FFF2-40B4-BE49-F238E27FC236}">
                <a16:creationId xmlns:a16="http://schemas.microsoft.com/office/drawing/2014/main" id="{DB5D5B33-5977-4C15-A668-85C23B238445}"/>
              </a:ext>
            </a:extLst>
          </p:cNvPr>
          <p:cNvGrpSpPr/>
          <p:nvPr/>
        </p:nvGrpSpPr>
        <p:grpSpPr>
          <a:xfrm>
            <a:off x="1721328" y="1937938"/>
            <a:ext cx="1034473" cy="3823409"/>
            <a:chOff x="2197751" y="1625341"/>
            <a:chExt cx="1034473" cy="3823409"/>
          </a:xfrm>
          <a:solidFill>
            <a:srgbClr val="2F3F4C"/>
          </a:solidFill>
        </p:grpSpPr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id="{DF9F1A1F-0FF5-432A-B67B-464D96BA4BE2}"/>
                </a:ext>
              </a:extLst>
            </p:cNvPr>
            <p:cNvGrpSpPr/>
            <p:nvPr/>
          </p:nvGrpSpPr>
          <p:grpSpPr>
            <a:xfrm>
              <a:off x="2197751" y="1625341"/>
              <a:ext cx="1034473" cy="3823409"/>
              <a:chOff x="2197751" y="1625341"/>
              <a:chExt cx="1034473" cy="3823409"/>
            </a:xfrm>
            <a:grpFill/>
          </p:grpSpPr>
          <p:sp>
            <p:nvSpPr>
              <p:cNvPr id="37" name="Rounded Rectangle 41">
                <a:extLst>
                  <a:ext uri="{FF2B5EF4-FFF2-40B4-BE49-F238E27FC236}">
                    <a16:creationId xmlns:a16="http://schemas.microsoft.com/office/drawing/2014/main" id="{89D03175-05F5-4DDE-A4F1-954752664B16}"/>
                  </a:ext>
                </a:extLst>
              </p:cNvPr>
              <p:cNvSpPr/>
              <p:nvPr/>
            </p:nvSpPr>
            <p:spPr>
              <a:xfrm>
                <a:off x="2452840" y="1625341"/>
                <a:ext cx="504064" cy="38234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8" name="Oval 102">
                <a:extLst>
                  <a:ext uri="{FF2B5EF4-FFF2-40B4-BE49-F238E27FC236}">
                    <a16:creationId xmlns:a16="http://schemas.microsoft.com/office/drawing/2014/main" id="{002E5B4E-E16C-489A-98BD-90D0C24665EC}"/>
                  </a:ext>
                </a:extLst>
              </p:cNvPr>
              <p:cNvSpPr/>
              <p:nvPr/>
            </p:nvSpPr>
            <p:spPr>
              <a:xfrm>
                <a:off x="2197751" y="1625345"/>
                <a:ext cx="1034473" cy="1034475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6AD593-7D0E-4939-8BD2-8C0C7F82DB96}"/>
                </a:ext>
              </a:extLst>
            </p:cNvPr>
            <p:cNvSpPr/>
            <p:nvPr/>
          </p:nvSpPr>
          <p:spPr>
            <a:xfrm>
              <a:off x="2422277" y="1880972"/>
              <a:ext cx="58541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02</a:t>
              </a:r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00F6BAE6-7A0A-4759-A83F-C440C62B551D}"/>
              </a:ext>
            </a:extLst>
          </p:cNvPr>
          <p:cNvSpPr txBox="1"/>
          <p:nvPr/>
        </p:nvSpPr>
        <p:spPr>
          <a:xfrm>
            <a:off x="1665311" y="1174992"/>
            <a:ext cx="7665092" cy="5890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3A5367"/>
                </a:solidFill>
              </a:rPr>
              <a:t>Analyse descriptive de notre ensemble de données</a:t>
            </a:r>
          </a:p>
        </p:txBody>
      </p:sp>
      <p:grpSp>
        <p:nvGrpSpPr>
          <p:cNvPr id="64" name="Group 13">
            <a:extLst>
              <a:ext uri="{FF2B5EF4-FFF2-40B4-BE49-F238E27FC236}">
                <a16:creationId xmlns:a16="http://schemas.microsoft.com/office/drawing/2014/main" id="{80088C27-4DCF-4E95-98B5-D091202344F3}"/>
              </a:ext>
            </a:extLst>
          </p:cNvPr>
          <p:cNvGrpSpPr/>
          <p:nvPr/>
        </p:nvGrpSpPr>
        <p:grpSpPr>
          <a:xfrm>
            <a:off x="2921629" y="3050242"/>
            <a:ext cx="1034473" cy="3237692"/>
            <a:chOff x="3241291" y="2737645"/>
            <a:chExt cx="1034473" cy="3237692"/>
          </a:xfrm>
          <a:solidFill>
            <a:srgbClr val="2F3F4C"/>
          </a:solidFill>
        </p:grpSpPr>
        <p:sp>
          <p:nvSpPr>
            <p:cNvPr id="65" name="Rounded Rectangle 44">
              <a:extLst>
                <a:ext uri="{FF2B5EF4-FFF2-40B4-BE49-F238E27FC236}">
                  <a16:creationId xmlns:a16="http://schemas.microsoft.com/office/drawing/2014/main" id="{3E3B9D7B-F25E-4554-AE50-7BAB2FA7B44F}"/>
                </a:ext>
              </a:extLst>
            </p:cNvPr>
            <p:cNvSpPr/>
            <p:nvPr/>
          </p:nvSpPr>
          <p:spPr>
            <a:xfrm>
              <a:off x="3496381" y="2737645"/>
              <a:ext cx="504064" cy="32376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6" name="Oval 109">
              <a:extLst>
                <a:ext uri="{FF2B5EF4-FFF2-40B4-BE49-F238E27FC236}">
                  <a16:creationId xmlns:a16="http://schemas.microsoft.com/office/drawing/2014/main" id="{A93BE8F3-A4C0-4B0A-B3E9-7AAD279B8868}"/>
                </a:ext>
              </a:extLst>
            </p:cNvPr>
            <p:cNvSpPr/>
            <p:nvPr/>
          </p:nvSpPr>
          <p:spPr>
            <a:xfrm>
              <a:off x="3241291" y="2737647"/>
              <a:ext cx="1034473" cy="103447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3B75C9-6D9F-42CE-9BA0-1AF65A912565}"/>
                </a:ext>
              </a:extLst>
            </p:cNvPr>
            <p:cNvSpPr/>
            <p:nvPr/>
          </p:nvSpPr>
          <p:spPr>
            <a:xfrm>
              <a:off x="3465817" y="2993274"/>
              <a:ext cx="58541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03</a:t>
              </a:r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55737BD6-48D8-45D5-BA82-7D762D72D476}"/>
              </a:ext>
            </a:extLst>
          </p:cNvPr>
          <p:cNvSpPr txBox="1"/>
          <p:nvPr/>
        </p:nvSpPr>
        <p:spPr>
          <a:xfrm>
            <a:off x="2906243" y="2076501"/>
            <a:ext cx="6698479" cy="5890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3A5367"/>
                </a:solidFill>
              </a:rPr>
              <a:t>Entraînement d’un modèle via la méthode KNN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2A25E77C-8D63-4D48-AEE2-DEAAFEF503AB}"/>
              </a:ext>
            </a:extLst>
          </p:cNvPr>
          <p:cNvGrpSpPr/>
          <p:nvPr/>
        </p:nvGrpSpPr>
        <p:grpSpPr>
          <a:xfrm>
            <a:off x="4198529" y="4084719"/>
            <a:ext cx="1034473" cy="2635670"/>
            <a:chOff x="4751896" y="3694299"/>
            <a:chExt cx="1034473" cy="2635670"/>
          </a:xfrm>
          <a:solidFill>
            <a:srgbClr val="2F3F4C"/>
          </a:solidFill>
        </p:grpSpPr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FB5C5AF3-FC1A-47C4-B6F6-B6139DDD6E76}"/>
                </a:ext>
              </a:extLst>
            </p:cNvPr>
            <p:cNvGrpSpPr/>
            <p:nvPr/>
          </p:nvGrpSpPr>
          <p:grpSpPr>
            <a:xfrm>
              <a:off x="4751896" y="3694299"/>
              <a:ext cx="1034473" cy="2635670"/>
              <a:chOff x="4751896" y="3694299"/>
              <a:chExt cx="1034473" cy="2635670"/>
            </a:xfrm>
            <a:grpFill/>
          </p:grpSpPr>
          <p:sp>
            <p:nvSpPr>
              <p:cNvPr id="47" name="Rounded Rectangle 47">
                <a:extLst>
                  <a:ext uri="{FF2B5EF4-FFF2-40B4-BE49-F238E27FC236}">
                    <a16:creationId xmlns:a16="http://schemas.microsoft.com/office/drawing/2014/main" id="{44B6C258-0542-46BE-B3E1-1993F11C56D8}"/>
                  </a:ext>
                </a:extLst>
              </p:cNvPr>
              <p:cNvSpPr/>
              <p:nvPr/>
            </p:nvSpPr>
            <p:spPr>
              <a:xfrm>
                <a:off x="5006986" y="3694299"/>
                <a:ext cx="504064" cy="26356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0" name="Oval 90">
                <a:extLst>
                  <a:ext uri="{FF2B5EF4-FFF2-40B4-BE49-F238E27FC236}">
                    <a16:creationId xmlns:a16="http://schemas.microsoft.com/office/drawing/2014/main" id="{0F1A09EC-E7E4-4E70-AC20-31692FB9D40C}"/>
                  </a:ext>
                </a:extLst>
              </p:cNvPr>
              <p:cNvSpPr/>
              <p:nvPr/>
            </p:nvSpPr>
            <p:spPr>
              <a:xfrm>
                <a:off x="4751896" y="3694301"/>
                <a:ext cx="1034473" cy="1034475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1BFDCB-5EEE-4E63-93DA-40EFD183DCCA}"/>
                </a:ext>
              </a:extLst>
            </p:cNvPr>
            <p:cNvSpPr/>
            <p:nvPr/>
          </p:nvSpPr>
          <p:spPr>
            <a:xfrm>
              <a:off x="4976422" y="3949928"/>
              <a:ext cx="58541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04</a:t>
              </a:r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B677476A-CB9F-43F3-A5CC-641A9543C45C}"/>
              </a:ext>
            </a:extLst>
          </p:cNvPr>
          <p:cNvSpPr txBox="1"/>
          <p:nvPr/>
        </p:nvSpPr>
        <p:spPr>
          <a:xfrm>
            <a:off x="4180628" y="3154308"/>
            <a:ext cx="540583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3A5367"/>
                </a:solidFill>
              </a:rPr>
              <a:t>Entraînement d’un arbre de décisions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78C210E-C575-4BC8-9D1C-903CC45A3E93}"/>
              </a:ext>
            </a:extLst>
          </p:cNvPr>
          <p:cNvSpPr txBox="1"/>
          <p:nvPr/>
        </p:nvSpPr>
        <p:spPr>
          <a:xfrm>
            <a:off x="5455200" y="4232116"/>
            <a:ext cx="6698479" cy="5890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3A5367"/>
                </a:solidFill>
              </a:rPr>
              <a:t>Entraînement d’un modèle via la méthode Kmeans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06B97DF4-6C68-4076-B709-C1E528C13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001248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Recherche de l’hyperparamètre K optimal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664302-76F2-46FC-8ECB-D1EBF61A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9" y="1232066"/>
            <a:ext cx="8880385" cy="394766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818A66-90E6-48B4-9AAC-7FDD0ECB4BDD}"/>
              </a:ext>
            </a:extLst>
          </p:cNvPr>
          <p:cNvSpPr/>
          <p:nvPr/>
        </p:nvSpPr>
        <p:spPr>
          <a:xfrm>
            <a:off x="748389" y="2380051"/>
            <a:ext cx="1797965" cy="233680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C06473-8CE8-40C9-9AC1-40014AFC743D}"/>
              </a:ext>
            </a:extLst>
          </p:cNvPr>
          <p:cNvSpPr txBox="1"/>
          <p:nvPr/>
        </p:nvSpPr>
        <p:spPr>
          <a:xfrm>
            <a:off x="2546354" y="2099873"/>
            <a:ext cx="41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Recherche du meilleur hyperparamètre K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72338" y="6196533"/>
            <a:ext cx="5863069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9935F5-076D-4588-B43C-C35F998C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54" y="5445783"/>
            <a:ext cx="9734550" cy="8763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9E48919-012D-463E-8ECF-465D0BE473A7}"/>
              </a:ext>
            </a:extLst>
          </p:cNvPr>
          <p:cNvSpPr/>
          <p:nvPr/>
        </p:nvSpPr>
        <p:spPr>
          <a:xfrm>
            <a:off x="1906629" y="5984239"/>
            <a:ext cx="196491" cy="21229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7AC678E-1E71-47D6-BF2B-05ED91A47C5D}"/>
              </a:ext>
            </a:extLst>
          </p:cNvPr>
          <p:cNvSpPr/>
          <p:nvPr/>
        </p:nvSpPr>
        <p:spPr>
          <a:xfrm>
            <a:off x="5472338" y="5720078"/>
            <a:ext cx="1802222" cy="264161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076122-15F1-4306-AB51-4AED381E5021}"/>
              </a:ext>
            </a:extLst>
          </p:cNvPr>
          <p:cNvSpPr txBox="1"/>
          <p:nvPr/>
        </p:nvSpPr>
        <p:spPr>
          <a:xfrm>
            <a:off x="5628995" y="5953076"/>
            <a:ext cx="16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Score maximal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5D1874-5EBA-45C0-A0FC-FDDBF877BEE4}"/>
              </a:ext>
            </a:extLst>
          </p:cNvPr>
          <p:cNvSpPr txBox="1"/>
          <p:nvPr/>
        </p:nvSpPr>
        <p:spPr>
          <a:xfrm>
            <a:off x="2103120" y="5903175"/>
            <a:ext cx="24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Index du score maximal</a:t>
            </a:r>
          </a:p>
        </p:txBody>
      </p:sp>
    </p:spTree>
    <p:extLst>
      <p:ext uri="{BB962C8B-B14F-4D97-AF65-F5344CB8AC3E}">
        <p14:creationId xmlns:p14="http://schemas.microsoft.com/office/powerpoint/2010/main" val="898147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004" y="2851685"/>
            <a:ext cx="7549636" cy="1194318"/>
          </a:xfrm>
        </p:spPr>
        <p:txBody>
          <a:bodyPr anchor="ctr"/>
          <a:lstStyle/>
          <a:p>
            <a:r>
              <a:rPr lang="fr-FR" sz="4400" dirty="0"/>
              <a:t>Entraînement d’un modèle d’arbre de décisions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8FEBF6-67F5-4384-BAA6-751C2676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4" y="1802882"/>
            <a:ext cx="3011964" cy="3011964"/>
          </a:xfrm>
          <a:prstGeom prst="rect">
            <a:avLst/>
          </a:prstGeom>
        </p:spPr>
      </p:pic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8C903DF-3A87-4F4F-853D-A6E877A662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4960" y="6196533"/>
            <a:ext cx="594044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35877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Construction d’un arbre de décisions classificateur (snippets)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Construction simple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1760" y="6196533"/>
            <a:ext cx="614364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5DB2E37-F11C-47DB-B072-E77B073A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7" y="1104565"/>
            <a:ext cx="10953613" cy="4901742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4B83E08-BE9B-4444-8621-199861CF18FC}"/>
              </a:ext>
            </a:extLst>
          </p:cNvPr>
          <p:cNvSpPr/>
          <p:nvPr/>
        </p:nvSpPr>
        <p:spPr>
          <a:xfrm>
            <a:off x="5736949" y="3391794"/>
            <a:ext cx="1797965" cy="233680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244CDF-7580-4B60-930E-91C8D4B74FBF}"/>
              </a:ext>
            </a:extLst>
          </p:cNvPr>
          <p:cNvSpPr txBox="1"/>
          <p:nvPr/>
        </p:nvSpPr>
        <p:spPr>
          <a:xfrm>
            <a:off x="7180032" y="3797401"/>
            <a:ext cx="41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On peut construire notre DTC selon différents critères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5410BB-007E-4784-8C39-B132B18AAE85}"/>
              </a:ext>
            </a:extLst>
          </p:cNvPr>
          <p:cNvSpPr txBox="1"/>
          <p:nvPr/>
        </p:nvSpPr>
        <p:spPr>
          <a:xfrm>
            <a:off x="5570584" y="4646859"/>
            <a:ext cx="287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FCC71D"/>
                </a:solidFill>
              </a:rPr>
              <a:t>On configure le nombre de feuilles maximal</a:t>
            </a:r>
          </a:p>
          <a:p>
            <a:pPr algn="r"/>
            <a:r>
              <a:rPr lang="fr-FR" sz="1600" b="1" dirty="0">
                <a:solidFill>
                  <a:srgbClr val="FCC71D"/>
                </a:solidFill>
              </a:rPr>
              <a:t>(ici au doigt mouillé)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E3F9D15-0FF0-4CB4-8A5E-2CE115322E8F}"/>
              </a:ext>
            </a:extLst>
          </p:cNvPr>
          <p:cNvSpPr/>
          <p:nvPr/>
        </p:nvSpPr>
        <p:spPr>
          <a:xfrm>
            <a:off x="3938984" y="3379624"/>
            <a:ext cx="1797965" cy="233680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C524EDA-53C8-4FEB-B8D8-45D7D2ED4AA0}"/>
              </a:ext>
            </a:extLst>
          </p:cNvPr>
          <p:cNvSpPr/>
          <p:nvPr/>
        </p:nvSpPr>
        <p:spPr>
          <a:xfrm>
            <a:off x="751117" y="1268353"/>
            <a:ext cx="9083763" cy="214255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1B8D66E-F2E7-4836-9141-72C039125790}"/>
              </a:ext>
            </a:extLst>
          </p:cNvPr>
          <p:cNvSpPr/>
          <p:nvPr/>
        </p:nvSpPr>
        <p:spPr>
          <a:xfrm>
            <a:off x="751117" y="3606362"/>
            <a:ext cx="3627843" cy="214255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AC1283C-70A0-435A-8DAB-6C4C9CF36061}"/>
              </a:ext>
            </a:extLst>
          </p:cNvPr>
          <p:cNvSpPr txBox="1"/>
          <p:nvPr/>
        </p:nvSpPr>
        <p:spPr>
          <a:xfrm>
            <a:off x="853667" y="1268353"/>
            <a:ext cx="2685215" cy="408623"/>
          </a:xfrm>
          <a:prstGeom prst="roundRect">
            <a:avLst/>
          </a:prstGeom>
          <a:solidFill>
            <a:srgbClr val="FCC71D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Même chose qu’avec KNN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7CCA93-33A0-49DB-838B-9724F0EC25AA}"/>
              </a:ext>
            </a:extLst>
          </p:cNvPr>
          <p:cNvSpPr txBox="1"/>
          <p:nvPr/>
        </p:nvSpPr>
        <p:spPr>
          <a:xfrm>
            <a:off x="2653141" y="5477475"/>
            <a:ext cx="2685215" cy="408623"/>
          </a:xfrm>
          <a:prstGeom prst="roundRect">
            <a:avLst/>
          </a:prstGeom>
          <a:solidFill>
            <a:srgbClr val="FCC71D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Même chose qu’avec KNN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CD2DF44-B880-4AF2-B013-E80E5F1C52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1473">
            <a:off x="5100532" y="3593036"/>
            <a:ext cx="817778" cy="127731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7C12572-0CFD-4DD5-8445-BECFFCA666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7926">
            <a:off x="6629390" y="3546403"/>
            <a:ext cx="624898" cy="7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Construction d’un arbre de décisions (snippets)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Recherche de l’hyperparamètre K (nombre de feuilles) optimal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73040" y="6196533"/>
            <a:ext cx="606236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525AB8-1EBE-4C4B-9A92-23224B3C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88" y="1178393"/>
            <a:ext cx="10564019" cy="497078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2D2D4AC-59A9-43FB-B76F-1D4EED827298}"/>
              </a:ext>
            </a:extLst>
          </p:cNvPr>
          <p:cNvSpPr/>
          <p:nvPr/>
        </p:nvSpPr>
        <p:spPr>
          <a:xfrm>
            <a:off x="4255433" y="2089304"/>
            <a:ext cx="1617048" cy="206856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8704E2E-3E72-4EFB-BA53-5BE30CAA4F52}"/>
              </a:ext>
            </a:extLst>
          </p:cNvPr>
          <p:cNvSpPr/>
          <p:nvPr/>
        </p:nvSpPr>
        <p:spPr>
          <a:xfrm>
            <a:off x="1115992" y="1693064"/>
            <a:ext cx="2155527" cy="247496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D209C7-BB89-4F0A-9206-2F3B6AE8C36B}"/>
              </a:ext>
            </a:extLst>
          </p:cNvPr>
          <p:cNvSpPr/>
          <p:nvPr/>
        </p:nvSpPr>
        <p:spPr>
          <a:xfrm>
            <a:off x="771388" y="5719294"/>
            <a:ext cx="1727971" cy="16680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5085A8-0CBD-481A-8ACB-B7EC3887162E}"/>
              </a:ext>
            </a:extLst>
          </p:cNvPr>
          <p:cNvSpPr txBox="1"/>
          <p:nvPr/>
        </p:nvSpPr>
        <p:spPr>
          <a:xfrm>
            <a:off x="2116184" y="5832973"/>
            <a:ext cx="5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Le nombre de feuilles optimal vaut donc 190+18 = 208</a:t>
            </a:r>
            <a:endParaRPr lang="fr-FR" sz="1600" b="1" dirty="0">
              <a:solidFill>
                <a:srgbClr val="FCC7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1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004" y="2851685"/>
            <a:ext cx="7549636" cy="1194318"/>
          </a:xfrm>
        </p:spPr>
        <p:txBody>
          <a:bodyPr anchor="ctr"/>
          <a:lstStyle/>
          <a:p>
            <a:r>
              <a:rPr lang="fr-FR" sz="4400" dirty="0"/>
              <a:t>Entraînement d’un modèle Kmeans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8FEBF6-67F5-4384-BAA6-751C2676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4" y="1802882"/>
            <a:ext cx="3011964" cy="3011964"/>
          </a:xfrm>
          <a:prstGeom prst="rect">
            <a:avLst/>
          </a:prstGeom>
        </p:spPr>
      </p:pic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8C903DF-3A87-4F4F-853D-A6E877A662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37200" y="6196533"/>
            <a:ext cx="579820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1006305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004" y="2851685"/>
            <a:ext cx="7549636" cy="1194318"/>
          </a:xfrm>
        </p:spPr>
        <p:txBody>
          <a:bodyPr anchor="ctr"/>
          <a:lstStyle/>
          <a:p>
            <a:r>
              <a:rPr lang="fr-FR" sz="4400" dirty="0"/>
              <a:t>Analyse des données (sources)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8C903DF-3A87-4F4F-853D-A6E877A662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D3DD5B-8E02-4321-BD65-CDA81608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2" y="2123496"/>
            <a:ext cx="2650693" cy="26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9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Analyse des données - </a:t>
            </a:r>
            <a:r>
              <a:rPr lang="fr-FR" sz="2400" b="1" dirty="0">
                <a:solidFill>
                  <a:srgbClr val="3A5367"/>
                </a:solidFill>
              </a:rPr>
              <a:t>Activités dynamiques très peu représentées </a:t>
            </a:r>
            <a:endParaRPr lang="fr-FR" sz="2400" b="1" dirty="0">
              <a:solidFill>
                <a:srgbClr val="2F3F4C"/>
              </a:solidFill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5DEE2301-7DE8-4D83-BD0C-091F194BA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220428"/>
              </p:ext>
            </p:extLst>
          </p:nvPr>
        </p:nvGraphicFramePr>
        <p:xfrm>
          <a:off x="-147290" y="1092710"/>
          <a:ext cx="5315041" cy="479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4B564D88-8895-44D6-96D3-59CA950E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766" y="3335231"/>
            <a:ext cx="629126" cy="62912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4F31ED8-1A0D-4332-9189-77D4BE47E319}"/>
              </a:ext>
            </a:extLst>
          </p:cNvPr>
          <p:cNvSpPr txBox="1"/>
          <p:nvPr/>
        </p:nvSpPr>
        <p:spPr>
          <a:xfrm>
            <a:off x="4541955" y="3326628"/>
            <a:ext cx="805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E2574C"/>
                </a:solidFill>
              </a:rPr>
              <a:t>Les activités « statiques » sont représentées à + de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E2574C"/>
                </a:solidFill>
              </a:rPr>
              <a:t>Certaines données sont très peu représentées 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BD5C46B-E653-46E0-BF15-E759B3399A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B0D515-D7E9-46A7-A824-73BB36E5AE9F}"/>
              </a:ext>
            </a:extLst>
          </p:cNvPr>
          <p:cNvSpPr txBox="1"/>
          <p:nvPr/>
        </p:nvSpPr>
        <p:spPr>
          <a:xfrm>
            <a:off x="6096793" y="5516766"/>
            <a:ext cx="4285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Essayer un KNN pondéré plutôt qu’un KNN?</a:t>
            </a:r>
          </a:p>
        </p:txBody>
      </p:sp>
    </p:spTree>
    <p:extLst>
      <p:ext uri="{BB962C8B-B14F-4D97-AF65-F5344CB8AC3E}">
        <p14:creationId xmlns:p14="http://schemas.microsoft.com/office/powerpoint/2010/main" val="2719917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Analyse des données brutes</a:t>
            </a:r>
          </a:p>
        </p:txBody>
      </p:sp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001E6AF4-9A2E-4290-927D-8473EF7A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2795"/>
              </p:ext>
            </p:extLst>
          </p:nvPr>
        </p:nvGraphicFramePr>
        <p:xfrm>
          <a:off x="503649" y="1557270"/>
          <a:ext cx="530352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75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538792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498037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325724">
                <a:tc>
                  <a:txBody>
                    <a:bodyPr/>
                    <a:lstStyle/>
                    <a:p>
                      <a:pPr algn="ctr"/>
                      <a:endParaRPr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Moyennes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07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Activité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1965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2119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1892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2067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2103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5230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0803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2008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9474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227690DF-8A38-4AFD-931D-C785822D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3568"/>
              </p:ext>
            </p:extLst>
          </p:nvPr>
        </p:nvGraphicFramePr>
        <p:xfrm>
          <a:off x="6470197" y="1557270"/>
          <a:ext cx="530352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75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538792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498037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325724">
                <a:tc>
                  <a:txBody>
                    <a:bodyPr/>
                    <a:lstStyle/>
                    <a:p>
                      <a:pPr algn="ctr"/>
                      <a:endParaRPr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Ecart-types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07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Activité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33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89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5230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0803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9474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2AB64888-72F6-4568-B91C-C4197685C6BD}"/>
              </a:ext>
            </a:extLst>
          </p:cNvPr>
          <p:cNvSpPr txBox="1"/>
          <p:nvPr/>
        </p:nvSpPr>
        <p:spPr>
          <a:xfrm>
            <a:off x="7521819" y="4723650"/>
            <a:ext cx="407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2574C"/>
                </a:solidFill>
              </a:rPr>
              <a:t>Les activités « dynamiques » (2, 4, 5, 6) – les moins représentées - ont les écarts-types plus élevés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97C4F80-D54D-4194-A337-B50F3609CB2D}"/>
              </a:ext>
            </a:extLst>
          </p:cNvPr>
          <p:cNvSpPr/>
          <p:nvPr/>
        </p:nvSpPr>
        <p:spPr>
          <a:xfrm>
            <a:off x="1487854" y="2256054"/>
            <a:ext cx="1357088" cy="2353260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FED83D-EF4E-468D-AFAB-8A5216144E9D}"/>
              </a:ext>
            </a:extLst>
          </p:cNvPr>
          <p:cNvSpPr txBox="1"/>
          <p:nvPr/>
        </p:nvSpPr>
        <p:spPr>
          <a:xfrm>
            <a:off x="33592" y="4536038"/>
            <a:ext cx="3338421" cy="102155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3A5367"/>
                </a:solidFill>
              </a:defRPr>
            </a:lvl1pPr>
          </a:lstStyle>
          <a:p>
            <a:r>
              <a:rPr lang="fr-FR" dirty="0">
                <a:solidFill>
                  <a:srgbClr val="E2574C"/>
                </a:solidFill>
              </a:rPr>
              <a:t>Pour toutes les activités, c’est l’accélération en y (resp. x) qui est la plus (resp. moins) élevée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CF8AC00-923A-456F-8D4A-C47790EDC20C}"/>
              </a:ext>
            </a:extLst>
          </p:cNvPr>
          <p:cNvSpPr/>
          <p:nvPr/>
        </p:nvSpPr>
        <p:spPr>
          <a:xfrm>
            <a:off x="7340013" y="2562120"/>
            <a:ext cx="4433703" cy="355692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178D6D7-EBFF-41B4-B264-1C5DEBC9F7B1}"/>
              </a:ext>
            </a:extLst>
          </p:cNvPr>
          <p:cNvSpPr txBox="1"/>
          <p:nvPr/>
        </p:nvSpPr>
        <p:spPr>
          <a:xfrm>
            <a:off x="3507970" y="4519372"/>
            <a:ext cx="2962226" cy="132802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E2574C"/>
                </a:solidFill>
              </a:rPr>
              <a:t>Les activités « statiques » (1, 3, 7) ont des accélérations anormalement élevées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6547180-681B-45D8-AB04-4C0DC0E8B7EE}"/>
              </a:ext>
            </a:extLst>
          </p:cNvPr>
          <p:cNvSpPr/>
          <p:nvPr/>
        </p:nvSpPr>
        <p:spPr>
          <a:xfrm>
            <a:off x="2999130" y="2239349"/>
            <a:ext cx="1357088" cy="2353260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E55D334-DB8F-40A6-BA30-733ECCB155FB}"/>
              </a:ext>
            </a:extLst>
          </p:cNvPr>
          <p:cNvSpPr/>
          <p:nvPr/>
        </p:nvSpPr>
        <p:spPr>
          <a:xfrm>
            <a:off x="1407013" y="2256054"/>
            <a:ext cx="4400155" cy="30606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1B45267-3CD9-454B-A822-0F669E05F916}"/>
              </a:ext>
            </a:extLst>
          </p:cNvPr>
          <p:cNvSpPr/>
          <p:nvPr/>
        </p:nvSpPr>
        <p:spPr>
          <a:xfrm>
            <a:off x="1407012" y="2917812"/>
            <a:ext cx="4400155" cy="30606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712C936-B9A1-449A-8C7D-77D7D2C81F16}"/>
              </a:ext>
            </a:extLst>
          </p:cNvPr>
          <p:cNvSpPr/>
          <p:nvPr/>
        </p:nvSpPr>
        <p:spPr>
          <a:xfrm>
            <a:off x="1407011" y="4268724"/>
            <a:ext cx="4400155" cy="30606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8020A75-1A80-40AD-9F51-023A9BD3454D}"/>
              </a:ext>
            </a:extLst>
          </p:cNvPr>
          <p:cNvSpPr/>
          <p:nvPr/>
        </p:nvSpPr>
        <p:spPr>
          <a:xfrm>
            <a:off x="7340012" y="3244198"/>
            <a:ext cx="4433703" cy="102452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799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Analyse des données</a:t>
            </a:r>
          </a:p>
        </p:txBody>
      </p:sp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B8931BB4-576B-44AC-9066-2D54C85200C5}"/>
              </a:ext>
            </a:extLst>
          </p:cNvPr>
          <p:cNvGraphicFramePr>
            <a:graphicFrameLocks noGrp="1"/>
          </p:cNvGraphicFramePr>
          <p:nvPr/>
        </p:nvGraphicFramePr>
        <p:xfrm>
          <a:off x="204789" y="1333956"/>
          <a:ext cx="530352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277049"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60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1455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1697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1644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2101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BD1673-953A-4A67-A2F7-31754B0819BD}"/>
              </a:ext>
            </a:extLst>
          </p:cNvPr>
          <p:cNvSpPr txBox="1"/>
          <p:nvPr/>
        </p:nvSpPr>
        <p:spPr>
          <a:xfrm>
            <a:off x="204788" y="3010356"/>
            <a:ext cx="530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A5367"/>
                </a:solidFill>
              </a:rPr>
              <a:t>Analyse statistique sur l’ensemble des accélérations, toutes activités confondues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51EF51-7D24-4410-8A3F-4E526ED8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98" y="3656687"/>
            <a:ext cx="3307666" cy="30175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239C91E-A13D-4A6D-A099-6C80D1E0623E}"/>
              </a:ext>
            </a:extLst>
          </p:cNvPr>
          <p:cNvSpPr txBox="1"/>
          <p:nvPr/>
        </p:nvSpPr>
        <p:spPr>
          <a:xfrm>
            <a:off x="5900024" y="2172156"/>
            <a:ext cx="5521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Plot nos activités en fonction de accélération au niveau des données brutes (https://stackoverflow.com/questions/34748798/python-legend-in-3dplot)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Expliquer pourquoi les activités de repos entraînent beaucoup d’accélération ? Regarder la source des données (</a:t>
            </a:r>
            <a:r>
              <a:rPr lang="fr-FR" dirty="0" err="1">
                <a:highlight>
                  <a:srgbClr val="FFFF00"/>
                </a:highlight>
              </a:rPr>
              <a:t>researchgate</a:t>
            </a:r>
            <a:r>
              <a:rPr lang="fr-FR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Comparer les résultats entre les différentes méthodes abordées et leur paramétrage (3 méthodes d’évaluation : matrice de confusion, score de comparaison, plot3D).</a:t>
            </a:r>
          </a:p>
        </p:txBody>
      </p:sp>
    </p:spTree>
    <p:extLst>
      <p:ext uri="{BB962C8B-B14F-4D97-AF65-F5344CB8AC3E}">
        <p14:creationId xmlns:p14="http://schemas.microsoft.com/office/powerpoint/2010/main" val="253127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40507" y="2172409"/>
            <a:ext cx="7679462" cy="2552869"/>
          </a:xfrm>
        </p:spPr>
        <p:txBody>
          <a:bodyPr anchor="ctr"/>
          <a:lstStyle/>
          <a:p>
            <a:r>
              <a:rPr lang="fr-FR" sz="4400" dirty="0"/>
              <a:t>1. Analyse descriptive de notre ensemble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69ADC2-8B1A-416F-ACD5-00D5B08D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2" y="2123496"/>
            <a:ext cx="2650693" cy="2650693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377B85D7-38EE-4B93-82F7-DE04A74461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31201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Présentation des données brutes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BF99B2-9AE7-4A9C-862C-0C39FF0D50B7}"/>
              </a:ext>
            </a:extLst>
          </p:cNvPr>
          <p:cNvSpPr txBox="1"/>
          <p:nvPr/>
        </p:nvSpPr>
        <p:spPr>
          <a:xfrm>
            <a:off x="0" y="4933161"/>
            <a:ext cx="1219358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A5367"/>
                </a:solidFill>
              </a:rPr>
              <a:t>Objectif :</a:t>
            </a:r>
          </a:p>
          <a:p>
            <a:pPr algn="ctr"/>
            <a:r>
              <a:rPr lang="fr-FR" sz="2400" dirty="0">
                <a:solidFill>
                  <a:srgbClr val="3A5367"/>
                </a:solidFill>
              </a:rPr>
              <a:t>Trouver l’algorithme le plus approprié pour déduire l’activité à partir d’accélérations (x, y, z)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F73E14D-A339-490B-ABC6-022EF71792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D1F1E7E-DDF7-4701-95CA-A3953618F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" t="1491" r="2654" b="3637"/>
          <a:stretch/>
        </p:blipFill>
        <p:spPr>
          <a:xfrm>
            <a:off x="388620" y="1488024"/>
            <a:ext cx="2133600" cy="2110737"/>
          </a:xfrm>
          <a:prstGeom prst="rect">
            <a:avLst/>
          </a:prstGeom>
          <a:ln w="28575">
            <a:solidFill>
              <a:srgbClr val="3A5367"/>
            </a:solidFill>
          </a:ln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450CC-2162-4A9E-9BEF-1A9993D55641}"/>
              </a:ext>
            </a:extLst>
          </p:cNvPr>
          <p:cNvSpPr/>
          <p:nvPr/>
        </p:nvSpPr>
        <p:spPr>
          <a:xfrm>
            <a:off x="1275427" y="1944385"/>
            <a:ext cx="426359" cy="371158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F134A9-0BCA-472C-8EF9-EA765071E805}"/>
              </a:ext>
            </a:extLst>
          </p:cNvPr>
          <p:cNvSpPr txBox="1"/>
          <p:nvPr/>
        </p:nvSpPr>
        <p:spPr>
          <a:xfrm>
            <a:off x="151563" y="3688387"/>
            <a:ext cx="260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3A5367"/>
                </a:solidFill>
              </a:rPr>
              <a:t>Accéléromètre (x, y, z)</a:t>
            </a:r>
            <a:endParaRPr lang="fr-FR" b="1" u="sng" dirty="0">
              <a:solidFill>
                <a:srgbClr val="3A5367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6C4733D-A2E1-482E-AB0F-91A37FF2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142" y="1809054"/>
            <a:ext cx="2762250" cy="1514475"/>
          </a:xfrm>
          <a:prstGeom prst="rect">
            <a:avLst/>
          </a:prstGeom>
          <a:ln w="38100">
            <a:solidFill>
              <a:srgbClr val="3A5367"/>
            </a:solidFill>
          </a:ln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F2EC49E-33D6-4EC1-BDE9-A3E1AC6216D9}"/>
              </a:ext>
            </a:extLst>
          </p:cNvPr>
          <p:cNvSpPr txBox="1"/>
          <p:nvPr/>
        </p:nvSpPr>
        <p:spPr>
          <a:xfrm>
            <a:off x="3199080" y="3688387"/>
            <a:ext cx="260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3A5367"/>
                </a:solidFill>
              </a:rPr>
              <a:t>Activités</a:t>
            </a:r>
            <a:endParaRPr lang="fr-FR" b="1" u="sng" dirty="0">
              <a:solidFill>
                <a:srgbClr val="3A5367"/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51EE2E3-E38C-4194-8213-3F353E2BF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232" y="1401453"/>
            <a:ext cx="5949356" cy="2151008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FC8E6E0A-EDAA-4630-B5EF-BB8F925B19D5}"/>
              </a:ext>
            </a:extLst>
          </p:cNvPr>
          <p:cNvSpPr txBox="1"/>
          <p:nvPr/>
        </p:nvSpPr>
        <p:spPr>
          <a:xfrm>
            <a:off x="7592966" y="3688387"/>
            <a:ext cx="260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3A5367"/>
                </a:solidFill>
              </a:rPr>
              <a:t>Jeu de données brut</a:t>
            </a:r>
            <a:endParaRPr lang="fr-FR" b="1" u="sng" dirty="0">
              <a:solidFill>
                <a:srgbClr val="3A5367"/>
              </a:solidFill>
            </a:endParaRPr>
          </a:p>
        </p:txBody>
      </p: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1DAA4B0B-65C7-4BD8-9DF9-E2B61D9C833B}"/>
              </a:ext>
            </a:extLst>
          </p:cNvPr>
          <p:cNvSpPr/>
          <p:nvPr/>
        </p:nvSpPr>
        <p:spPr>
          <a:xfrm>
            <a:off x="5656955" y="4349924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0E76F63-CE58-499F-AE42-21B0285A5D58}"/>
              </a:ext>
            </a:extLst>
          </p:cNvPr>
          <p:cNvCxnSpPr/>
          <p:nvPr/>
        </p:nvCxnSpPr>
        <p:spPr>
          <a:xfrm flipV="1">
            <a:off x="503649" y="4342383"/>
            <a:ext cx="11152057" cy="0"/>
          </a:xfrm>
          <a:prstGeom prst="line">
            <a:avLst/>
          </a:prstGeom>
          <a:ln w="38100">
            <a:solidFill>
              <a:srgbClr val="3A5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Analyse des données brutes – constats et problématiques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EE03EF-C259-4D8B-B1B1-1BA6957F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86" y="5631146"/>
            <a:ext cx="933279" cy="93327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47D0029-70D6-4906-A6D2-192E10090684}"/>
              </a:ext>
            </a:extLst>
          </p:cNvPr>
          <p:cNvSpPr txBox="1"/>
          <p:nvPr/>
        </p:nvSpPr>
        <p:spPr>
          <a:xfrm>
            <a:off x="2436050" y="2913150"/>
            <a:ext cx="79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</a:rPr>
              <a:t>Système de coordonnées du capteur variable dans le temps, par rapport à celui de la Terre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1515B8-FA61-436D-983B-BF54FAC5F48F}"/>
              </a:ext>
            </a:extLst>
          </p:cNvPr>
          <p:cNvSpPr txBox="1"/>
          <p:nvPr/>
        </p:nvSpPr>
        <p:spPr>
          <a:xfrm>
            <a:off x="2431453" y="5866954"/>
            <a:ext cx="482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Mouvements chaotiques au repos </a:t>
            </a:r>
            <a:endParaRPr lang="fr-FR" sz="2400" dirty="0">
              <a:solidFill>
                <a:srgbClr val="3A536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A4D5758-C1F0-4D5B-B334-D8E0D6DC4F4E}"/>
              </a:ext>
            </a:extLst>
          </p:cNvPr>
          <p:cNvSpPr txBox="1"/>
          <p:nvPr/>
        </p:nvSpPr>
        <p:spPr>
          <a:xfrm>
            <a:off x="2436050" y="4001424"/>
            <a:ext cx="792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</a:rPr>
              <a:t>Régimes transitoires </a:t>
            </a:r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 S</a:t>
            </a:r>
            <a:r>
              <a:rPr lang="fr-FR" sz="2400" dirty="0">
                <a:solidFill>
                  <a:srgbClr val="3A5367"/>
                </a:solidFill>
              </a:rPr>
              <a:t>ources d’erreur dans l’apprentissage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4CC8A0D-22B0-44F7-A90A-C3FA03BE2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04" y="4701654"/>
            <a:ext cx="937876" cy="933279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8949EFA-40E0-46F7-B62A-74BBD6D58738}"/>
              </a:ext>
            </a:extLst>
          </p:cNvPr>
          <p:cNvSpPr txBox="1"/>
          <p:nvPr/>
        </p:nvSpPr>
        <p:spPr>
          <a:xfrm>
            <a:off x="2436049" y="4937462"/>
            <a:ext cx="868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</a:rPr>
              <a:t>Activités dynamiques très peu représentées </a:t>
            </a:r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 Ecart type plus élevé</a:t>
            </a:r>
            <a:endParaRPr lang="fr-FR" sz="2400" dirty="0">
              <a:solidFill>
                <a:srgbClr val="3A5367"/>
              </a:solidFill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550965D-BBA0-401F-BBFE-2CCC2EA3C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306" y="3851386"/>
            <a:ext cx="631637" cy="79222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953FFAFA-5C1B-4426-8D2A-434538488526}"/>
              </a:ext>
            </a:extLst>
          </p:cNvPr>
          <p:cNvSpPr txBox="1"/>
          <p:nvPr/>
        </p:nvSpPr>
        <p:spPr>
          <a:xfrm>
            <a:off x="2429813" y="1381605"/>
            <a:ext cx="792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</a:rPr>
              <a:t>Accélérations plus importantes au cours des activités de repos 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B66B4054-9C1D-4C6F-A61F-BD0547948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888" y="1285003"/>
            <a:ext cx="734189" cy="801812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5D0E4BEE-F83F-479D-A0E4-40DC5931B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542" y="2178765"/>
            <a:ext cx="715401" cy="531965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3422309C-6D95-4CB7-A46D-0AF92971C2BE}"/>
              </a:ext>
            </a:extLst>
          </p:cNvPr>
          <p:cNvSpPr txBox="1"/>
          <p:nvPr/>
        </p:nvSpPr>
        <p:spPr>
          <a:xfrm>
            <a:off x="2431452" y="2194209"/>
            <a:ext cx="717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Offset permanent  </a:t>
            </a:r>
            <a:r>
              <a:rPr lang="fr-FR" sz="2400" dirty="0">
                <a:solidFill>
                  <a:srgbClr val="3A5367"/>
                </a:solidFill>
              </a:rPr>
              <a:t>L’accéléromètre n’est pas calibré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1BBF32B-6E64-4EC1-8E40-46F861D5B8E6}"/>
              </a:ext>
            </a:extLst>
          </p:cNvPr>
          <p:cNvSpPr txBox="1"/>
          <p:nvPr/>
        </p:nvSpPr>
        <p:spPr>
          <a:xfrm>
            <a:off x="7148894" y="6051294"/>
            <a:ext cx="385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</a:rPr>
              <a:t>Respiration</a:t>
            </a:r>
            <a:endParaRPr lang="fr-FR" sz="2400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14F6739-4DB1-4B9C-9E4B-C69E9842904E}"/>
              </a:ext>
            </a:extLst>
          </p:cNvPr>
          <p:cNvSpPr txBox="1"/>
          <p:nvPr/>
        </p:nvSpPr>
        <p:spPr>
          <a:xfrm>
            <a:off x="7148894" y="5701565"/>
            <a:ext cx="385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C</a:t>
            </a:r>
            <a:r>
              <a:rPr lang="fr-FR" sz="2400" dirty="0">
                <a:solidFill>
                  <a:srgbClr val="3A5367"/>
                </a:solidFill>
              </a:rPr>
              <a:t>apteur mal fixé au thorax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77FB14-64AE-4EA4-BFEF-1920BDD16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536" y="2768776"/>
            <a:ext cx="1085412" cy="106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966AAE4-1811-405D-AB37-565ABC127EA8}"/>
              </a:ext>
            </a:extLst>
          </p:cNvPr>
          <p:cNvSpPr txBox="1"/>
          <p:nvPr/>
        </p:nvSpPr>
        <p:spPr>
          <a:xfrm>
            <a:off x="3082968" y="1206492"/>
            <a:ext cx="6522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A5367"/>
                </a:solidFill>
              </a:rPr>
              <a:t>Faut-il supprimer les régimes transitoires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7FA186-5E80-44F2-AB70-4CA347B03EC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4264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4D3CDE8B-5521-40D0-838D-BD8DE20485D1}"/>
              </a:ext>
            </a:extLst>
          </p:cNvPr>
          <p:cNvSpPr txBox="1"/>
          <p:nvPr/>
        </p:nvSpPr>
        <p:spPr>
          <a:xfrm>
            <a:off x="5745196" y="37525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347AB4"/>
                </a:solidFill>
              </a:rPr>
              <a:t>φ</a:t>
            </a:r>
            <a:endParaRPr lang="fr-FR" b="1" dirty="0">
              <a:solidFill>
                <a:srgbClr val="347AB4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4BF19C9-A245-4ACD-91C8-3EE3FD39B174}"/>
              </a:ext>
            </a:extLst>
          </p:cNvPr>
          <p:cNvSpPr/>
          <p:nvPr/>
        </p:nvSpPr>
        <p:spPr>
          <a:xfrm rot="8126504">
            <a:off x="5745115" y="2935109"/>
            <a:ext cx="914400" cy="914400"/>
          </a:xfrm>
          <a:prstGeom prst="arc">
            <a:avLst>
              <a:gd name="adj1" fmla="val 19860672"/>
              <a:gd name="adj2" fmla="val 21299162"/>
            </a:avLst>
          </a:prstGeom>
          <a:ln w="28575">
            <a:solidFill>
              <a:srgbClr val="347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87DA422-5F90-43BF-8C54-E0D15A8B9D89}"/>
              </a:ext>
            </a:extLst>
          </p:cNvPr>
          <p:cNvSpPr/>
          <p:nvPr/>
        </p:nvSpPr>
        <p:spPr>
          <a:xfrm rot="16727757">
            <a:off x="5851197" y="2868547"/>
            <a:ext cx="914400" cy="914400"/>
          </a:xfrm>
          <a:prstGeom prst="arc">
            <a:avLst>
              <a:gd name="adj1" fmla="val 19860672"/>
              <a:gd name="adj2" fmla="val 20935030"/>
            </a:avLst>
          </a:prstGeom>
          <a:ln w="28575">
            <a:solidFill>
              <a:srgbClr val="FCC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9A31699-F533-48B6-8B88-F76478FF8B0A}"/>
              </a:ext>
            </a:extLst>
          </p:cNvPr>
          <p:cNvCxnSpPr>
            <a:cxnSpLocks/>
          </p:cNvCxnSpPr>
          <p:nvPr/>
        </p:nvCxnSpPr>
        <p:spPr>
          <a:xfrm flipV="1">
            <a:off x="6295046" y="2168187"/>
            <a:ext cx="0" cy="1080000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665AA8D-C3F4-49BD-A5E9-15C007C7A614}"/>
              </a:ext>
            </a:extLst>
          </p:cNvPr>
          <p:cNvCxnSpPr>
            <a:cxnSpLocks/>
          </p:cNvCxnSpPr>
          <p:nvPr/>
        </p:nvCxnSpPr>
        <p:spPr>
          <a:xfrm flipV="1">
            <a:off x="6295047" y="3248187"/>
            <a:ext cx="1249680" cy="1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B8F17DD-B9D4-48F7-BC75-A998E0D0C55C}"/>
              </a:ext>
            </a:extLst>
          </p:cNvPr>
          <p:cNvCxnSpPr>
            <a:cxnSpLocks/>
          </p:cNvCxnSpPr>
          <p:nvPr/>
        </p:nvCxnSpPr>
        <p:spPr>
          <a:xfrm flipH="1">
            <a:off x="5746407" y="3248187"/>
            <a:ext cx="548639" cy="655796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81EEE62-E950-4459-A9BD-64279B6D508C}"/>
              </a:ext>
            </a:extLst>
          </p:cNvPr>
          <p:cNvSpPr txBox="1"/>
          <p:nvPr/>
        </p:nvSpPr>
        <p:spPr>
          <a:xfrm>
            <a:off x="5462354" y="36301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x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8E0E146-7C51-4ADD-8BCD-92C10A81E1E4}"/>
              </a:ext>
            </a:extLst>
          </p:cNvPr>
          <p:cNvSpPr txBox="1"/>
          <p:nvPr/>
        </p:nvSpPr>
        <p:spPr>
          <a:xfrm>
            <a:off x="7402701" y="3260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C46171-8611-4916-85BB-AB7145D12A7D}"/>
              </a:ext>
            </a:extLst>
          </p:cNvPr>
          <p:cNvSpPr txBox="1"/>
          <p:nvPr/>
        </p:nvSpPr>
        <p:spPr>
          <a:xfrm>
            <a:off x="6019008" y="197085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z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79B8560-ED71-410C-955F-2B60BD923015}"/>
              </a:ext>
            </a:extLst>
          </p:cNvPr>
          <p:cNvSpPr txBox="1"/>
          <p:nvPr/>
        </p:nvSpPr>
        <p:spPr>
          <a:xfrm>
            <a:off x="5602132" y="2110089"/>
            <a:ext cx="5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z’(t)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9EC9859-637F-4AE5-B63D-6C8D75BF492A}"/>
              </a:ext>
            </a:extLst>
          </p:cNvPr>
          <p:cNvSpPr txBox="1"/>
          <p:nvPr/>
        </p:nvSpPr>
        <p:spPr>
          <a:xfrm>
            <a:off x="6009822" y="3814853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x’(t)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D54B12A-6F9D-457D-B638-C96172A2C4E5}"/>
              </a:ext>
            </a:extLst>
          </p:cNvPr>
          <p:cNvSpPr txBox="1"/>
          <p:nvPr/>
        </p:nvSpPr>
        <p:spPr>
          <a:xfrm>
            <a:off x="7079132" y="2385132"/>
            <a:ext cx="74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y’(t)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4ACA9D2-15AE-4FEE-B664-7B88E4BB72A9}"/>
              </a:ext>
            </a:extLst>
          </p:cNvPr>
          <p:cNvSpPr txBox="1"/>
          <p:nvPr/>
        </p:nvSpPr>
        <p:spPr>
          <a:xfrm>
            <a:off x="5433528" y="175471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Repère terrestre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D7BCABD-7D53-4628-9DA0-FE3C1CEC84B2}"/>
              </a:ext>
            </a:extLst>
          </p:cNvPr>
          <p:cNvSpPr txBox="1"/>
          <p:nvPr/>
        </p:nvSpPr>
        <p:spPr>
          <a:xfrm>
            <a:off x="3874135" y="2600248"/>
            <a:ext cx="209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C00000"/>
                </a:solidFill>
              </a:rPr>
              <a:t>Référentiel des données brutes (capteur)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2A2ED98-81FA-454A-A3C9-52089F0F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37825">
            <a:off x="5556473" y="1988349"/>
            <a:ext cx="1987468" cy="1926503"/>
          </a:xfrm>
          <a:prstGeom prst="rect">
            <a:avLst/>
          </a:prstGeom>
          <a:scene3d>
            <a:camera prst="orthographicFront">
              <a:rot lat="2100000" lon="0" rev="0"/>
            </a:camera>
            <a:lightRig rig="threePt" dir="t"/>
          </a:scene3d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966AAE4-1811-405D-AB37-565ABC127EA8}"/>
              </a:ext>
            </a:extLst>
          </p:cNvPr>
          <p:cNvSpPr txBox="1"/>
          <p:nvPr/>
        </p:nvSpPr>
        <p:spPr>
          <a:xfrm>
            <a:off x="4391392" y="1104892"/>
            <a:ext cx="390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A5367"/>
                </a:solidFill>
              </a:rPr>
              <a:t>Un problème de repère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85FCD0-9990-41EF-A7A9-323B13AA9E6E}"/>
              </a:ext>
            </a:extLst>
          </p:cNvPr>
          <p:cNvSpPr txBox="1"/>
          <p:nvPr/>
        </p:nvSpPr>
        <p:spPr>
          <a:xfrm>
            <a:off x="6036864" y="25532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C000"/>
                </a:solidFill>
              </a:rPr>
              <a:t>θ</a:t>
            </a:r>
            <a:endParaRPr lang="fr-FR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E4D232D-8934-48EF-A682-B533DBB6EA29}"/>
                  </a:ext>
                </a:extLst>
              </p:cNvPr>
              <p:cNvSpPr txBox="1"/>
              <p:nvPr/>
            </p:nvSpPr>
            <p:spPr>
              <a:xfrm>
                <a:off x="4608205" y="4662679"/>
                <a:ext cx="347505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E4D232D-8934-48EF-A682-B533DBB6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05" y="4662679"/>
                <a:ext cx="3475054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>
            <a:extLst>
              <a:ext uri="{FF2B5EF4-FFF2-40B4-BE49-F238E27FC236}">
                <a16:creationId xmlns:a16="http://schemas.microsoft.com/office/drawing/2014/main" id="{5E716A87-9BCD-4595-A36E-268CD4F46C77}"/>
              </a:ext>
            </a:extLst>
          </p:cNvPr>
          <p:cNvSpPr/>
          <p:nvPr/>
        </p:nvSpPr>
        <p:spPr>
          <a:xfrm rot="16727757">
            <a:off x="9621575" y="2874471"/>
            <a:ext cx="914400" cy="914400"/>
          </a:xfrm>
          <a:prstGeom prst="arc">
            <a:avLst>
              <a:gd name="adj1" fmla="val 19860672"/>
              <a:gd name="adj2" fmla="val 20935030"/>
            </a:avLst>
          </a:prstGeom>
          <a:ln w="28575">
            <a:solidFill>
              <a:srgbClr val="FCC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B35F2DB-4267-42E9-9C39-A1BE4E30BFEA}"/>
              </a:ext>
            </a:extLst>
          </p:cNvPr>
          <p:cNvCxnSpPr>
            <a:cxnSpLocks/>
          </p:cNvCxnSpPr>
          <p:nvPr/>
        </p:nvCxnSpPr>
        <p:spPr>
          <a:xfrm flipV="1">
            <a:off x="10065424" y="2174111"/>
            <a:ext cx="0" cy="1080000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B98C8FB-0100-4C72-B2B2-93AAD5547933}"/>
              </a:ext>
            </a:extLst>
          </p:cNvPr>
          <p:cNvCxnSpPr>
            <a:cxnSpLocks/>
          </p:cNvCxnSpPr>
          <p:nvPr/>
        </p:nvCxnSpPr>
        <p:spPr>
          <a:xfrm flipV="1">
            <a:off x="10065425" y="3254111"/>
            <a:ext cx="1249680" cy="1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E7D3F2A-F18A-48B1-A62B-EB6B7346F8A1}"/>
              </a:ext>
            </a:extLst>
          </p:cNvPr>
          <p:cNvCxnSpPr>
            <a:cxnSpLocks/>
          </p:cNvCxnSpPr>
          <p:nvPr/>
        </p:nvCxnSpPr>
        <p:spPr>
          <a:xfrm flipH="1">
            <a:off x="9516785" y="3254111"/>
            <a:ext cx="548639" cy="655796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345FB9B-7846-4A01-92D5-7CF93482B4DD}"/>
              </a:ext>
            </a:extLst>
          </p:cNvPr>
          <p:cNvSpPr txBox="1"/>
          <p:nvPr/>
        </p:nvSpPr>
        <p:spPr>
          <a:xfrm>
            <a:off x="9196597" y="36695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x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CCE8D19-14A9-47F0-9113-0213FDAD5F8D}"/>
              </a:ext>
            </a:extLst>
          </p:cNvPr>
          <p:cNvSpPr txBox="1"/>
          <p:nvPr/>
        </p:nvSpPr>
        <p:spPr>
          <a:xfrm>
            <a:off x="11173079" y="32667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y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3FADEE0-6889-44A4-BC4E-3CC7A7C327E3}"/>
              </a:ext>
            </a:extLst>
          </p:cNvPr>
          <p:cNvSpPr txBox="1"/>
          <p:nvPr/>
        </p:nvSpPr>
        <p:spPr>
          <a:xfrm>
            <a:off x="9789386" y="1976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z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4FF45BF-9033-4B21-A276-8A134B6A8282}"/>
              </a:ext>
            </a:extLst>
          </p:cNvPr>
          <p:cNvSpPr txBox="1"/>
          <p:nvPr/>
        </p:nvSpPr>
        <p:spPr>
          <a:xfrm>
            <a:off x="9272941" y="2085764"/>
            <a:ext cx="3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z’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DD974CE-4C99-4406-8C9D-EA1DF5AE795A}"/>
              </a:ext>
            </a:extLst>
          </p:cNvPr>
          <p:cNvSpPr txBox="1"/>
          <p:nvPr/>
        </p:nvSpPr>
        <p:spPr>
          <a:xfrm>
            <a:off x="9544128" y="3799202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9991987-3019-4540-9B02-924A93DFC55E}"/>
              </a:ext>
            </a:extLst>
          </p:cNvPr>
          <p:cNvSpPr txBox="1"/>
          <p:nvPr/>
        </p:nvSpPr>
        <p:spPr>
          <a:xfrm>
            <a:off x="10683522" y="2600248"/>
            <a:ext cx="4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y’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8E33446-E8ED-4638-8B86-4A9F4A1F5D31}"/>
              </a:ext>
            </a:extLst>
          </p:cNvPr>
          <p:cNvSpPr txBox="1"/>
          <p:nvPr/>
        </p:nvSpPr>
        <p:spPr>
          <a:xfrm>
            <a:off x="9805799" y="25353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C000"/>
                </a:solidFill>
              </a:rPr>
              <a:t>θ</a:t>
            </a:r>
            <a:endParaRPr lang="fr-FR" b="1" dirty="0">
              <a:solidFill>
                <a:srgbClr val="FFC0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8039F9B-3A2B-4208-BCA1-CDC986086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68" y="1267849"/>
            <a:ext cx="3286029" cy="1804572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AF2AC0C9-AE6B-4630-A8A3-CD7669752B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578" t="94455" r="193" b="455"/>
          <a:stretch/>
        </p:blipFill>
        <p:spPr>
          <a:xfrm>
            <a:off x="1455893" y="5986316"/>
            <a:ext cx="3361667" cy="1508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0F1C556-3921-4CA2-B1DB-DDE3842A1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90" y="3355361"/>
            <a:ext cx="3036071" cy="2505673"/>
          </a:xfrm>
          <a:prstGeom prst="rect">
            <a:avLst/>
          </a:prstGeom>
        </p:spPr>
      </p:pic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9A098325-90CA-4410-94C6-4936B47558E3}"/>
              </a:ext>
            </a:extLst>
          </p:cNvPr>
          <p:cNvSpPr/>
          <p:nvPr/>
        </p:nvSpPr>
        <p:spPr>
          <a:xfrm rot="16200000">
            <a:off x="3606338" y="3070636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9A46A412-C15A-48B4-BC21-7557149586C2}"/>
              </a:ext>
            </a:extLst>
          </p:cNvPr>
          <p:cNvSpPr/>
          <p:nvPr/>
        </p:nvSpPr>
        <p:spPr>
          <a:xfrm rot="16200000">
            <a:off x="7619317" y="3011386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6472267-E1A6-403E-800B-08F5DB8B186B}"/>
              </a:ext>
            </a:extLst>
          </p:cNvPr>
          <p:cNvSpPr txBox="1"/>
          <p:nvPr/>
        </p:nvSpPr>
        <p:spPr>
          <a:xfrm>
            <a:off x="9803065" y="36123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B050"/>
                </a:solidFill>
              </a:rPr>
              <a:t>φ</a:t>
            </a:r>
            <a:r>
              <a:rPr lang="fr-FR" b="1" dirty="0">
                <a:solidFill>
                  <a:srgbClr val="00B050"/>
                </a:solidFill>
              </a:rPr>
              <a:t> = 0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A0510BD-787D-4E67-821F-D86AB48D6715}"/>
              </a:ext>
            </a:extLst>
          </p:cNvPr>
          <p:cNvCxnSpPr>
            <a:cxnSpLocks/>
          </p:cNvCxnSpPr>
          <p:nvPr/>
        </p:nvCxnSpPr>
        <p:spPr>
          <a:xfrm flipH="1">
            <a:off x="9528744" y="3268823"/>
            <a:ext cx="548642" cy="6431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B770BC5-E400-4449-AF60-463CC89105E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9609828" y="2270430"/>
            <a:ext cx="463816" cy="9777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1E914AA9-103D-42F4-B2B4-7B91279D09E4}"/>
              </a:ext>
            </a:extLst>
          </p:cNvPr>
          <p:cNvCxnSpPr>
            <a:cxnSpLocks/>
          </p:cNvCxnSpPr>
          <p:nvPr/>
        </p:nvCxnSpPr>
        <p:spPr>
          <a:xfrm flipV="1">
            <a:off x="10053588" y="2893093"/>
            <a:ext cx="1007499" cy="3653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36933549-DA2A-47D9-BC94-0959856D707A}"/>
              </a:ext>
            </a:extLst>
          </p:cNvPr>
          <p:cNvSpPr txBox="1"/>
          <p:nvPr/>
        </p:nvSpPr>
        <p:spPr>
          <a:xfrm>
            <a:off x="3993972" y="49238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(1)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95B0273-C585-4E87-AD75-9F355ECD9833}"/>
              </a:ext>
            </a:extLst>
          </p:cNvPr>
          <p:cNvSpPr txBox="1"/>
          <p:nvPr/>
        </p:nvSpPr>
        <p:spPr>
          <a:xfrm>
            <a:off x="3993972" y="57932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(2)</a:t>
            </a:r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A7A6733E-ACDB-4FCC-9CA1-A9B0B44A8AD9}"/>
              </a:ext>
            </a:extLst>
          </p:cNvPr>
          <p:cNvSpPr/>
          <p:nvPr/>
        </p:nvSpPr>
        <p:spPr>
          <a:xfrm rot="16200000">
            <a:off x="8380299" y="5292222"/>
            <a:ext cx="293115" cy="282182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7667495D-4A4E-4508-8F21-AFA7DB5BBBDC}"/>
              </a:ext>
            </a:extLst>
          </p:cNvPr>
          <p:cNvCxnSpPr>
            <a:cxnSpLocks/>
          </p:cNvCxnSpPr>
          <p:nvPr/>
        </p:nvCxnSpPr>
        <p:spPr>
          <a:xfrm>
            <a:off x="8375605" y="4809577"/>
            <a:ext cx="0" cy="1261489"/>
          </a:xfrm>
          <a:prstGeom prst="line">
            <a:avLst/>
          </a:prstGeom>
          <a:ln w="38100">
            <a:solidFill>
              <a:srgbClr val="3A5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>
            <a:extLst>
              <a:ext uri="{FF2B5EF4-FFF2-40B4-BE49-F238E27FC236}">
                <a16:creationId xmlns:a16="http://schemas.microsoft.com/office/drawing/2014/main" id="{1A9A3522-61E2-4EDE-A196-7361D86302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3F5428"/>
              </a:clrFrom>
              <a:clrTo>
                <a:srgbClr val="3F54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1714" y="5084040"/>
            <a:ext cx="887932" cy="614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6F3F53F-553B-4875-83F8-AD996E7C6544}"/>
                  </a:ext>
                </a:extLst>
              </p:cNvPr>
              <p:cNvSpPr txBox="1"/>
              <p:nvPr/>
            </p:nvSpPr>
            <p:spPr>
              <a:xfrm>
                <a:off x="10759867" y="5670491"/>
                <a:ext cx="746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𝑠𝑦𝑚𝑝𝑦</m:t>
                      </m:r>
                    </m:oMath>
                  </m:oMathPara>
                </a14:m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6F3F53F-553B-4875-83F8-AD996E7C6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67" y="5670491"/>
                <a:ext cx="746166" cy="276999"/>
              </a:xfrm>
              <a:prstGeom prst="rect">
                <a:avLst/>
              </a:prstGeom>
              <a:blipFill>
                <a:blip r:embed="rId9"/>
                <a:stretch>
                  <a:fillRect l="-7377" r="-8197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2237C9F-973F-4E39-AB3E-69A41FB601D9}"/>
              </a:ext>
            </a:extLst>
          </p:cNvPr>
          <p:cNvSpPr/>
          <p:nvPr/>
        </p:nvSpPr>
        <p:spPr>
          <a:xfrm rot="16727757">
            <a:off x="9438911" y="2019575"/>
            <a:ext cx="914400" cy="914400"/>
          </a:xfrm>
          <a:prstGeom prst="arc">
            <a:avLst>
              <a:gd name="adj1" fmla="val 18551727"/>
              <a:gd name="adj2" fmla="val 701764"/>
            </a:avLst>
          </a:prstGeom>
          <a:ln w="28575">
            <a:solidFill>
              <a:srgbClr val="FCC71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5CBA8D2-D24A-4418-A445-F0D5B9EF5F65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Preprocessing</a:t>
            </a:r>
          </a:p>
        </p:txBody>
      </p:sp>
      <p:sp>
        <p:nvSpPr>
          <p:cNvPr id="55" name="Flèche : bas 54">
            <a:extLst>
              <a:ext uri="{FF2B5EF4-FFF2-40B4-BE49-F238E27FC236}">
                <a16:creationId xmlns:a16="http://schemas.microsoft.com/office/drawing/2014/main" id="{6ABE5E42-184E-43AD-AD90-D85BB1670B73}"/>
              </a:ext>
            </a:extLst>
          </p:cNvPr>
          <p:cNvSpPr/>
          <p:nvPr/>
        </p:nvSpPr>
        <p:spPr>
          <a:xfrm rot="3402343">
            <a:off x="7988928" y="4014562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81CFECA-65FC-4682-A63A-E0E2C9B60D71}"/>
                  </a:ext>
                </a:extLst>
              </p:cNvPr>
              <p:cNvSpPr txBox="1"/>
              <p:nvPr/>
            </p:nvSpPr>
            <p:spPr>
              <a:xfrm>
                <a:off x="4785846" y="5661234"/>
                <a:ext cx="253723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′²</m:t>
                          </m:r>
                        </m:e>
                      </m:rad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81CFECA-65FC-4682-A63A-E0E2C9B6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46" y="5661234"/>
                <a:ext cx="2537233" cy="563680"/>
              </a:xfrm>
              <a:prstGeom prst="rect">
                <a:avLst/>
              </a:prstGeom>
              <a:blipFill>
                <a:blip r:embed="rId10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3ED1C55-7FB1-41AA-BBF6-2D4A75C09B13}"/>
                  </a:ext>
                </a:extLst>
              </p:cNvPr>
              <p:cNvSpPr txBox="1"/>
              <p:nvPr/>
            </p:nvSpPr>
            <p:spPr>
              <a:xfrm>
                <a:off x="8727028" y="5223430"/>
                <a:ext cx="140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3A5367"/>
                    </a:solidFill>
                  </a:rPr>
                  <a:t>(1)+(2) </a:t>
                </a:r>
                <a:r>
                  <a:rPr lang="fr-FR" dirty="0">
                    <a:solidFill>
                      <a:srgbClr val="3A5367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3A5367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fr-FR" dirty="0">
                    <a:solidFill>
                      <a:srgbClr val="3A5367"/>
                    </a:solidFill>
                    <a:sym typeface="Wingdings" panose="05000000000000000000" pitchFamily="2" charset="2"/>
                  </a:rPr>
                  <a:t> </a:t>
                </a:r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3ED1C55-7FB1-41AA-BBF6-2D4A75C0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28" y="5223430"/>
                <a:ext cx="1402208" cy="369332"/>
              </a:xfrm>
              <a:prstGeom prst="rect">
                <a:avLst/>
              </a:prstGeom>
              <a:blipFill>
                <a:blip r:embed="rId11"/>
                <a:stretch>
                  <a:fillRect l="-3913" t="-11667" r="-43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oneTexte 71">
            <a:extLst>
              <a:ext uri="{FF2B5EF4-FFF2-40B4-BE49-F238E27FC236}">
                <a16:creationId xmlns:a16="http://schemas.microsoft.com/office/drawing/2014/main" id="{391CFD1F-DA96-4694-8C91-4EC3C3B171D0}"/>
              </a:ext>
            </a:extLst>
          </p:cNvPr>
          <p:cNvSpPr txBox="1"/>
          <p:nvPr/>
        </p:nvSpPr>
        <p:spPr>
          <a:xfrm>
            <a:off x="9184542" y="4089841"/>
            <a:ext cx="23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u="sng" dirty="0">
                <a:solidFill>
                  <a:srgbClr val="00B050"/>
                </a:solidFill>
              </a:rPr>
              <a:t>Working at a computer</a:t>
            </a:r>
          </a:p>
          <a:p>
            <a:pPr algn="r"/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1DD271A-3C72-4D4A-B0D1-900932F5497E}"/>
              </a:ext>
            </a:extLst>
          </p:cNvPr>
          <p:cNvCxnSpPr>
            <a:cxnSpLocks/>
          </p:cNvCxnSpPr>
          <p:nvPr/>
        </p:nvCxnSpPr>
        <p:spPr>
          <a:xfrm flipV="1">
            <a:off x="10375413" y="2275299"/>
            <a:ext cx="0" cy="36000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6B862B15-4A6C-4133-B8B3-8DF85075784C}"/>
                  </a:ext>
                </a:extLst>
              </p:cNvPr>
              <p:cNvSpPr txBox="1"/>
              <p:nvPr/>
            </p:nvSpPr>
            <p:spPr>
              <a:xfrm>
                <a:off x="10436247" y="2249392"/>
                <a:ext cx="12496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6B862B15-4A6C-4133-B8B3-8DF85075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247" y="2249392"/>
                <a:ext cx="1249679" cy="369332"/>
              </a:xfrm>
              <a:prstGeom prst="rect">
                <a:avLst/>
              </a:prstGeom>
              <a:blipFill>
                <a:blip r:embed="rId12"/>
                <a:stretch>
                  <a:fillRect t="-22951" r="-20976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66562E25-AA2C-47E8-BC4D-F570B5E2617D}"/>
              </a:ext>
            </a:extLst>
          </p:cNvPr>
          <p:cNvSpPr/>
          <p:nvPr/>
        </p:nvSpPr>
        <p:spPr>
          <a:xfrm>
            <a:off x="6784643" y="5780724"/>
            <a:ext cx="649665" cy="445950"/>
          </a:xfrm>
          <a:prstGeom prst="mathMultiply">
            <a:avLst>
              <a:gd name="adj1" fmla="val 11298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966AAE4-1811-405D-AB37-565ABC127EA8}"/>
              </a:ext>
            </a:extLst>
          </p:cNvPr>
          <p:cNvSpPr txBox="1"/>
          <p:nvPr/>
        </p:nvSpPr>
        <p:spPr>
          <a:xfrm>
            <a:off x="4391392" y="1104892"/>
            <a:ext cx="390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A5367"/>
                </a:solidFill>
              </a:rPr>
              <a:t>Un problème de repère ?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5CBA8D2-D24A-4418-A445-F0D5B9EF5F65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Preprocessing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AC78E21-418B-4CA7-A4D4-4FF3F8129838}"/>
              </a:ext>
            </a:extLst>
          </p:cNvPr>
          <p:cNvSpPr txBox="1"/>
          <p:nvPr/>
        </p:nvSpPr>
        <p:spPr>
          <a:xfrm>
            <a:off x="575541" y="1810774"/>
            <a:ext cx="1111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Le repère du capteur se balade dans le temps : les données sont inexploitables en l’état !</a:t>
            </a:r>
            <a:endParaRPr lang="fr-FR" sz="2400" dirty="0">
              <a:solidFill>
                <a:srgbClr val="3A5367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A94A6AD-8921-4214-AA19-846B9C89E896}"/>
              </a:ext>
            </a:extLst>
          </p:cNvPr>
          <p:cNvSpPr txBox="1"/>
          <p:nvPr/>
        </p:nvSpPr>
        <p:spPr>
          <a:xfrm>
            <a:off x="575541" y="2568581"/>
            <a:ext cx="1121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Il faut arriver à replacer les accélérations mesurées par rapport à un repère terrestre fixe</a:t>
            </a:r>
            <a:endParaRPr lang="fr-FR" sz="2400" dirty="0">
              <a:solidFill>
                <a:srgbClr val="3A5367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0818D28-94F7-4279-964A-C213EB1449EE}"/>
              </a:ext>
            </a:extLst>
          </p:cNvPr>
          <p:cNvSpPr txBox="1"/>
          <p:nvPr/>
        </p:nvSpPr>
        <p:spPr>
          <a:xfrm>
            <a:off x="575541" y="3326388"/>
            <a:ext cx="1121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Il faut donc calculer la position du repère de l’accéléromètre au début de l’expérience, au repos</a:t>
            </a:r>
            <a:endParaRPr lang="fr-FR" sz="2400" dirty="0">
              <a:solidFill>
                <a:srgbClr val="3A5367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7BCA39FD-1AE1-4F47-A431-4DBD0E6FD502}"/>
              </a:ext>
            </a:extLst>
          </p:cNvPr>
          <p:cNvSpPr txBox="1"/>
          <p:nvPr/>
        </p:nvSpPr>
        <p:spPr>
          <a:xfrm>
            <a:off x="526873" y="4453527"/>
            <a:ext cx="1121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Puis calculer la position relative du capteur par rapport au repère terrestre, fixe, en faisant la double intégrale de l’accélération en fonction du temps</a:t>
            </a:r>
            <a:endParaRPr lang="fr-FR" sz="2400" dirty="0">
              <a:solidFill>
                <a:srgbClr val="3A5367"/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A6861016-F0C6-406A-9F84-FE8A1C0F1BFF}"/>
              </a:ext>
            </a:extLst>
          </p:cNvPr>
          <p:cNvSpPr txBox="1"/>
          <p:nvPr/>
        </p:nvSpPr>
        <p:spPr>
          <a:xfrm>
            <a:off x="646138" y="5552205"/>
            <a:ext cx="1121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A5367"/>
                </a:solidFill>
                <a:sym typeface="Wingdings" panose="05000000000000000000" pitchFamily="2" charset="2"/>
              </a:rPr>
              <a:t>Enfin, il s’agit de reprojeter toutes les données d’accélération sur le repère terrestre fixe</a:t>
            </a:r>
            <a:endParaRPr lang="fr-FR" sz="2400" dirty="0">
              <a:solidFill>
                <a:srgbClr val="3A5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08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THÈME OFFICE" val="oFuRw9aR"/>
  <p:tag name="ARTICULATE_DESIGN_ID_1_THÈME OFFICE" val="QLHn121M"/>
  <p:tag name="ARTICULATE_DESIGN_ID_2_THÈME OFFICE" val="uJccYmC8"/>
  <p:tag name="ARTICULATE_SLIDE_COUNT" val="4"/>
  <p:tag name="ARTICULATE_DESIGN_ID_ORANGE" val="6KImvjme"/>
  <p:tag name="ARTICULATE_DESIGN_ID_VERT" val="d4XLxvlT"/>
  <p:tag name="ARTICULATE_DESIGN_ID_BLEU" val="adWCpygX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eu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0B493C73BE046B974888AFC816859" ma:contentTypeVersion="4" ma:contentTypeDescription="Crée un document." ma:contentTypeScope="" ma:versionID="16a9faeb855528df0d26cf480391bc6e">
  <xsd:schema xmlns:xsd="http://www.w3.org/2001/XMLSchema" xmlns:xs="http://www.w3.org/2001/XMLSchema" xmlns:p="http://schemas.microsoft.com/office/2006/metadata/properties" xmlns:ns2="20dcb4ae-c2e5-4024-94de-7a728ce8413a" targetNamespace="http://schemas.microsoft.com/office/2006/metadata/properties" ma:root="true" ma:fieldsID="64820c870fdb83994e2c830a61103f9c" ns2:_="">
    <xsd:import namespace="20dcb4ae-c2e5-4024-94de-7a728ce84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cb4ae-c2e5-4024-94de-7a728ce84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43F43D-F1D6-47B0-AC6D-4DF2DB7F0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cb4ae-c2e5-4024-94de-7a728ce841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2F9F68-D3F0-42F2-8DB4-681281ED83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6872D-CD4D-4CAB-961B-DC63A9602E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1857</Words>
  <Application>Microsoft Office PowerPoint</Application>
  <PresentationFormat>Personnalisé</PresentationFormat>
  <Paragraphs>357</Paragraphs>
  <Slides>38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Cambria Math</vt:lpstr>
      <vt:lpstr>Wingdings</vt:lpstr>
      <vt:lpstr>Bleu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AFONSO William</dc:creator>
  <cp:lastModifiedBy>William AFONSO</cp:lastModifiedBy>
  <cp:revision>1752</cp:revision>
  <dcterms:created xsi:type="dcterms:W3CDTF">2017-02-24T09:39:44Z</dcterms:created>
  <dcterms:modified xsi:type="dcterms:W3CDTF">2021-11-27T10:27:58Z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7B03192E-C8B0-47E4-9EE8-DF383EE22990</vt:lpwstr>
  </property>
  <property fmtid="{D5CDD505-2E9C-101B-9397-08002B2CF9AE}" pid="3" name="ArticulatePath">
    <vt:lpwstr>Présentation1</vt:lpwstr>
  </property>
  <property fmtid="{D5CDD505-2E9C-101B-9397-08002B2CF9AE}" pid="4" name="ContentTypeId">
    <vt:lpwstr>0x0101006F10B493C73BE046B974888AFC816859</vt:lpwstr>
  </property>
</Properties>
</file>