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328" r:id="rId10"/>
    <p:sldId id="264" r:id="rId11"/>
    <p:sldId id="265" r:id="rId12"/>
    <p:sldId id="266" r:id="rId13"/>
    <p:sldId id="267" r:id="rId14"/>
    <p:sldId id="268" r:id="rId15"/>
    <p:sldId id="269" r:id="rId16"/>
    <p:sldId id="329" r:id="rId17"/>
    <p:sldId id="270" r:id="rId18"/>
    <p:sldId id="271" r:id="rId19"/>
    <p:sldId id="272" r:id="rId20"/>
    <p:sldId id="330" r:id="rId21"/>
    <p:sldId id="273" r:id="rId22"/>
    <p:sldId id="331" r:id="rId23"/>
    <p:sldId id="332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 autoAdjust="0"/>
    <p:restoredTop sz="94660" autoAdjust="0"/>
  </p:normalViewPr>
  <p:slideViewPr>
    <p:cSldViewPr>
      <p:cViewPr varScale="1">
        <p:scale>
          <a:sx n="22" d="100"/>
          <a:sy n="22" d="100"/>
        </p:scale>
        <p:origin x="-115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7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01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0A5F-A9FE-44E0-BD91-2A20A2F78608}" type="datetimeFigureOut">
              <a:rPr lang="en-US" smtClean="0"/>
              <a:pPr/>
              <a:t>9/13/2012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83FF-DB93-4C8F-BF68-D81F0D54C7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0A5F-A9FE-44E0-BD91-2A20A2F78608}" type="datetimeFigureOut">
              <a:rPr lang="en-US" smtClean="0"/>
              <a:pPr/>
              <a:t>9/13/2012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83FF-DB93-4C8F-BF68-D81F0D54C7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0A5F-A9FE-44E0-BD91-2A20A2F78608}" type="datetimeFigureOut">
              <a:rPr lang="en-US" smtClean="0"/>
              <a:pPr/>
              <a:t>9/13/2012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83FF-DB93-4C8F-BF68-D81F0D54C7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0A5F-A9FE-44E0-BD91-2A20A2F78608}" type="datetimeFigureOut">
              <a:rPr lang="en-US" smtClean="0"/>
              <a:pPr/>
              <a:t>9/13/2012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83FF-DB93-4C8F-BF68-D81F0D54C7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0A5F-A9FE-44E0-BD91-2A20A2F78608}" type="datetimeFigureOut">
              <a:rPr lang="en-US" smtClean="0"/>
              <a:pPr/>
              <a:t>9/13/2012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83FF-DB93-4C8F-BF68-D81F0D54C7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0A5F-A9FE-44E0-BD91-2A20A2F78608}" type="datetimeFigureOut">
              <a:rPr lang="en-US" smtClean="0"/>
              <a:pPr/>
              <a:t>9/13/2012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83FF-DB93-4C8F-BF68-D81F0D54C7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0A5F-A9FE-44E0-BD91-2A20A2F78608}" type="datetimeFigureOut">
              <a:rPr lang="en-US" smtClean="0"/>
              <a:pPr/>
              <a:t>9/13/2012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83FF-DB93-4C8F-BF68-D81F0D54C7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0A5F-A9FE-44E0-BD91-2A20A2F78608}" type="datetimeFigureOut">
              <a:rPr lang="en-US" smtClean="0"/>
              <a:pPr/>
              <a:t>9/13/2012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83FF-DB93-4C8F-BF68-D81F0D54C7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0A5F-A9FE-44E0-BD91-2A20A2F78608}" type="datetimeFigureOut">
              <a:rPr lang="en-US" smtClean="0"/>
              <a:pPr/>
              <a:t>9/13/2012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83FF-DB93-4C8F-BF68-D81F0D54C7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0A5F-A9FE-44E0-BD91-2A20A2F78608}" type="datetimeFigureOut">
              <a:rPr lang="en-US" smtClean="0"/>
              <a:pPr/>
              <a:t>9/13/2012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83FF-DB93-4C8F-BF68-D81F0D54C7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0A5F-A9FE-44E0-BD91-2A20A2F78608}" type="datetimeFigureOut">
              <a:rPr lang="en-US" smtClean="0"/>
              <a:pPr/>
              <a:t>9/13/2012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83FF-DB93-4C8F-BF68-D81F0D54C7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C0A5F-A9FE-44E0-BD91-2A20A2F78608}" type="datetimeFigureOut">
              <a:rPr lang="en-US" smtClean="0"/>
              <a:pPr/>
              <a:t>9/13/2012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983FF-DB93-4C8F-BF68-D81F0D54C7F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Jose Annunziato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Visually Reading a Class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inspecting example class diagram we can infer:</a:t>
            </a:r>
          </a:p>
          <a:p>
            <a:pPr lvl="1"/>
            <a:r>
              <a:rPr lang="en-US" dirty="0" smtClean="0"/>
              <a:t>students are enrolled in sections of courses</a:t>
            </a:r>
          </a:p>
          <a:p>
            <a:pPr lvl="1"/>
            <a:r>
              <a:rPr lang="en-US" dirty="0" smtClean="0"/>
              <a:t>we can determine all courses taken by a student</a:t>
            </a:r>
          </a:p>
          <a:p>
            <a:pPr lvl="1"/>
            <a:r>
              <a:rPr lang="en-US" dirty="0" smtClean="0"/>
              <a:t>all students taught by a given professor in a given year</a:t>
            </a:r>
          </a:p>
          <a:p>
            <a:pPr lvl="1"/>
            <a:r>
              <a:rPr lang="en-US" dirty="0" smtClean="0"/>
              <a:t>average section size of a given course</a:t>
            </a:r>
          </a:p>
          <a:p>
            <a:r>
              <a:rPr lang="en-US" dirty="0" smtClean="0"/>
              <a:t>We cannot determine</a:t>
            </a:r>
          </a:p>
          <a:p>
            <a:pPr lvl="1"/>
            <a:r>
              <a:rPr lang="en-US" dirty="0" smtClean="0"/>
              <a:t>which students changed majors</a:t>
            </a:r>
          </a:p>
          <a:p>
            <a:pPr lvl="1"/>
            <a:r>
              <a:rPr lang="en-US" dirty="0" smtClean="0"/>
              <a:t>which professor advises which student</a:t>
            </a:r>
          </a:p>
          <a:p>
            <a:r>
              <a:rPr lang="en-US" dirty="0" smtClean="0"/>
              <a:t>We can add additional annotations to make relationships clearer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Transforming Tables to Class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Class diagrams consists of / and correspond to</a:t>
            </a:r>
          </a:p>
          <a:p>
            <a:pPr lvl="1">
              <a:buNone/>
            </a:pPr>
            <a:r>
              <a:rPr lang="en-US" b="1" i="1" dirty="0" smtClean="0"/>
              <a:t>	Class Diagram	Relational Model</a:t>
            </a:r>
          </a:p>
          <a:p>
            <a:pPr lvl="1">
              <a:buNone/>
            </a:pPr>
            <a:r>
              <a:rPr lang="en-US" dirty="0" smtClean="0"/>
              <a:t>	Classes			Tables</a:t>
            </a:r>
          </a:p>
          <a:p>
            <a:pPr lvl="1">
              <a:buNone/>
            </a:pPr>
            <a:r>
              <a:rPr lang="en-US" dirty="0" smtClean="0"/>
              <a:t>	Attributes		Fields</a:t>
            </a:r>
          </a:p>
          <a:p>
            <a:pPr lvl="1">
              <a:buNone/>
            </a:pPr>
            <a:r>
              <a:rPr lang="en-US" dirty="0" smtClean="0"/>
              <a:t>	Relationships		Foreign keys &amp; Primary Keys</a:t>
            </a:r>
          </a:p>
          <a:p>
            <a:r>
              <a:rPr lang="en-US" b="1" i="1" dirty="0" smtClean="0"/>
              <a:t>Foreign keys</a:t>
            </a:r>
            <a:r>
              <a:rPr lang="en-US" dirty="0" smtClean="0"/>
              <a:t> correspond to </a:t>
            </a:r>
            <a:r>
              <a:rPr lang="en-US" b="1" i="1" dirty="0" smtClean="0"/>
              <a:t>weak-strong</a:t>
            </a:r>
            <a:r>
              <a:rPr lang="en-US" dirty="0" smtClean="0"/>
              <a:t> relations</a:t>
            </a:r>
          </a:p>
          <a:p>
            <a:r>
              <a:rPr lang="en-US" dirty="0" smtClean="0"/>
              <a:t>Consider the CD database we introduced earlier: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CD(</a:t>
            </a:r>
            <a:r>
              <a:rPr lang="en-US" b="1" u="sng" dirty="0" err="1" smtClean="0"/>
              <a:t>CDId</a:t>
            </a:r>
            <a:r>
              <a:rPr lang="en-US" dirty="0" smtClean="0"/>
              <a:t>, Title, </a:t>
            </a:r>
            <a:r>
              <a:rPr lang="en-US" dirty="0" err="1" smtClean="0"/>
              <a:t>ReleaseYear</a:t>
            </a:r>
            <a:r>
              <a:rPr lang="en-US" dirty="0" smtClean="0"/>
              <a:t>, Band, Genre)</a:t>
            </a:r>
          </a:p>
          <a:p>
            <a:pPr>
              <a:buNone/>
            </a:pPr>
            <a:r>
              <a:rPr lang="en-US" dirty="0" smtClean="0"/>
              <a:t>	TRACK(</a:t>
            </a:r>
            <a:r>
              <a:rPr lang="en-US" b="1" u="sng" dirty="0" err="1" smtClean="0"/>
              <a:t>TrackId</a:t>
            </a:r>
            <a:r>
              <a:rPr lang="en-US" dirty="0" smtClean="0"/>
              <a:t>, </a:t>
            </a:r>
            <a:r>
              <a:rPr lang="en-US" b="1" i="1" dirty="0" err="1" smtClean="0"/>
              <a:t>CDId</a:t>
            </a:r>
            <a:r>
              <a:rPr lang="en-US" dirty="0" smtClean="0"/>
              <a:t>, Track#, </a:t>
            </a:r>
            <a:r>
              <a:rPr lang="en-US" dirty="0" err="1" smtClean="0"/>
              <a:t>SongTitle</a:t>
            </a:r>
            <a:r>
              <a:rPr lang="en-US" dirty="0" smtClean="0"/>
              <a:t>, Duration)</a:t>
            </a:r>
          </a:p>
          <a:p>
            <a:pPr>
              <a:buNone/>
            </a:pPr>
            <a:r>
              <a:rPr lang="en-US" dirty="0" smtClean="0"/>
              <a:t>	LYRICS(</a:t>
            </a:r>
            <a:r>
              <a:rPr lang="en-US" b="1" i="1" u="sng" dirty="0" err="1" smtClean="0"/>
              <a:t>TrackId</a:t>
            </a:r>
            <a:r>
              <a:rPr lang="en-US" dirty="0" smtClean="0"/>
              <a:t>, Lyrics, Author)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Foreign Key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i="1" dirty="0" smtClean="0"/>
              <a:t>LYRICS</a:t>
            </a:r>
            <a:r>
              <a:rPr lang="en-US" dirty="0" smtClean="0"/>
              <a:t> table holds </a:t>
            </a:r>
            <a:r>
              <a:rPr lang="en-US" b="1" i="1" dirty="0" smtClean="0"/>
              <a:t>lyrics</a:t>
            </a:r>
            <a:r>
              <a:rPr lang="en-US" dirty="0" smtClean="0"/>
              <a:t> and </a:t>
            </a:r>
            <a:r>
              <a:rPr lang="en-US" b="1" i="1" dirty="0" smtClean="0"/>
              <a:t>author</a:t>
            </a:r>
            <a:r>
              <a:rPr lang="en-US" dirty="0" smtClean="0"/>
              <a:t> for each track</a:t>
            </a:r>
          </a:p>
          <a:p>
            <a:r>
              <a:rPr lang="en-US" dirty="0" err="1" smtClean="0"/>
              <a:t>LYRICS.</a:t>
            </a:r>
            <a:r>
              <a:rPr lang="en-US" b="1" i="1" u="sng" dirty="0" err="1" smtClean="0"/>
              <a:t>TrackId</a:t>
            </a:r>
            <a:r>
              <a:rPr lang="en-US" dirty="0" smtClean="0"/>
              <a:t> is both </a:t>
            </a:r>
            <a:r>
              <a:rPr lang="en-US" b="1" i="1" dirty="0" smtClean="0"/>
              <a:t>primary</a:t>
            </a:r>
            <a:r>
              <a:rPr lang="en-US" dirty="0" smtClean="0"/>
              <a:t> and </a:t>
            </a:r>
            <a:r>
              <a:rPr lang="en-US" b="1" i="1" dirty="0" smtClean="0"/>
              <a:t>foreign key</a:t>
            </a:r>
          </a:p>
          <a:p>
            <a:r>
              <a:rPr lang="en-US" b="1" i="1" dirty="0" smtClean="0"/>
              <a:t>Each track</a:t>
            </a:r>
            <a:r>
              <a:rPr lang="en-US" dirty="0" smtClean="0"/>
              <a:t> can have at most </a:t>
            </a:r>
            <a:r>
              <a:rPr lang="en-US" b="1" i="1" dirty="0" smtClean="0"/>
              <a:t>one lyrics</a:t>
            </a:r>
          </a:p>
          <a:p>
            <a:r>
              <a:rPr lang="en-US" dirty="0" smtClean="0"/>
              <a:t>Constraints</a:t>
            </a:r>
          </a:p>
          <a:p>
            <a:pPr lvl="1"/>
            <a:r>
              <a:rPr lang="en-US" dirty="0" smtClean="0"/>
              <a:t>Many TRACK records have one CD record</a:t>
            </a:r>
          </a:p>
          <a:p>
            <a:pPr lvl="1"/>
            <a:r>
              <a:rPr lang="en-US" dirty="0" smtClean="0"/>
              <a:t>One LYRICS record has one TRACK record</a:t>
            </a:r>
          </a:p>
          <a:p>
            <a:r>
              <a:rPr lang="en-US" dirty="0" smtClean="0"/>
              <a:t>No constraints, we infer</a:t>
            </a:r>
          </a:p>
          <a:p>
            <a:pPr lvl="1"/>
            <a:r>
              <a:rPr lang="en-US" dirty="0" smtClean="0"/>
              <a:t>One CD record can have many (or 0) TRACK records</a:t>
            </a:r>
          </a:p>
          <a:p>
            <a:pPr lvl="1"/>
            <a:r>
              <a:rPr lang="en-US" dirty="0" smtClean="0"/>
              <a:t>One TRACK record can have </a:t>
            </a:r>
            <a:r>
              <a:rPr lang="en-US" dirty="0" smtClean="0"/>
              <a:t>one </a:t>
            </a:r>
            <a:r>
              <a:rPr lang="en-US" dirty="0" smtClean="0"/>
              <a:t>(or </a:t>
            </a:r>
            <a:r>
              <a:rPr lang="en-US" dirty="0" smtClean="0"/>
              <a:t>0) LYRICS records</a:t>
            </a:r>
          </a:p>
          <a:p>
            <a:r>
              <a:rPr lang="en-US" b="1" i="1" dirty="0" smtClean="0"/>
              <a:t>Foreign keys </a:t>
            </a:r>
            <a:r>
              <a:rPr lang="en-US" dirty="0" smtClean="0"/>
              <a:t>express </a:t>
            </a:r>
            <a:r>
              <a:rPr lang="en-US" b="1" i="1" dirty="0" smtClean="0"/>
              <a:t>many-one</a:t>
            </a:r>
            <a:r>
              <a:rPr lang="en-US" dirty="0" smtClean="0"/>
              <a:t> </a:t>
            </a:r>
            <a:r>
              <a:rPr lang="en-US" dirty="0" smtClean="0"/>
              <a:t>relationship between </a:t>
            </a:r>
            <a:r>
              <a:rPr lang="en-US" dirty="0" smtClean="0"/>
              <a:t>CD and </a:t>
            </a:r>
            <a:r>
              <a:rPr lang="en-US" dirty="0" smtClean="0"/>
              <a:t>TRACK (* - 1)</a:t>
            </a:r>
          </a:p>
          <a:p>
            <a:r>
              <a:rPr lang="en-US" dirty="0" smtClean="0"/>
              <a:t>And optional LYRICS record for TRACK (0..1 - 1)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CD Database Class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No attributes  for </a:t>
            </a:r>
            <a:r>
              <a:rPr lang="en-US" b="1" i="1" dirty="0" smtClean="0"/>
              <a:t>keys </a:t>
            </a:r>
            <a:r>
              <a:rPr lang="en-US" dirty="0" smtClean="0"/>
              <a:t>and foreign keys</a:t>
            </a:r>
          </a:p>
          <a:p>
            <a:r>
              <a:rPr lang="en-US" dirty="0" smtClean="0"/>
              <a:t>Keys and foreign keys </a:t>
            </a:r>
            <a:r>
              <a:rPr lang="en-US" b="1" i="1" dirty="0" smtClean="0"/>
              <a:t>only for relationships</a:t>
            </a:r>
          </a:p>
          <a:p>
            <a:r>
              <a:rPr lang="en-US" dirty="0" smtClean="0"/>
              <a:t>Class diagrams </a:t>
            </a:r>
            <a:r>
              <a:rPr lang="en-US" b="1" i="1" dirty="0" smtClean="0"/>
              <a:t>use lines</a:t>
            </a:r>
            <a:r>
              <a:rPr lang="en-US" dirty="0" smtClean="0"/>
              <a:t> for relationships, no need to keys and foreign keys</a:t>
            </a:r>
          </a:p>
          <a:p>
            <a:r>
              <a:rPr lang="en-US" dirty="0" smtClean="0"/>
              <a:t>Use: </a:t>
            </a:r>
            <a:r>
              <a:rPr lang="en-US" b="1" i="1" dirty="0" smtClean="0"/>
              <a:t>relationships</a:t>
            </a:r>
            <a:r>
              <a:rPr lang="en-US" dirty="0" smtClean="0"/>
              <a:t> correspond to </a:t>
            </a:r>
            <a:r>
              <a:rPr lang="en-US" b="1" i="1" dirty="0" smtClean="0"/>
              <a:t>foreign keys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7238" y="4114800"/>
            <a:ext cx="762952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Transforming a Relational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</a:t>
            </a:r>
            <a:r>
              <a:rPr lang="en-US" b="1" i="1" dirty="0" smtClean="0"/>
              <a:t>class for each table</a:t>
            </a:r>
            <a:r>
              <a:rPr lang="en-US" dirty="0" smtClean="0"/>
              <a:t> in the schema.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table T1 contains a </a:t>
            </a:r>
            <a:r>
              <a:rPr lang="en-US" b="1" i="1" dirty="0" smtClean="0"/>
              <a:t>foreign key</a:t>
            </a:r>
            <a:r>
              <a:rPr lang="en-US" dirty="0" smtClean="0"/>
              <a:t> of table T2, then create a relationship between classes T1 and T2. The annotation next to T2 will be “1”. The annotation next to T1 will be “0..1” if the foreign key is also a key; otherwise, the annotation will be “*”.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attributes to each class. The attributes should include all fields of its table, except for the foreign keys and any artificial key fields.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the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smtClean="0"/>
              <a:t>STUDENT(</a:t>
            </a:r>
            <a:r>
              <a:rPr lang="en-US" b="1" u="sng" dirty="0" err="1" smtClean="0"/>
              <a:t>SId</a:t>
            </a:r>
            <a:r>
              <a:rPr lang="en-US" dirty="0" smtClean="0"/>
              <a:t>, </a:t>
            </a:r>
            <a:r>
              <a:rPr lang="en-US" dirty="0" err="1" smtClean="0"/>
              <a:t>SName</a:t>
            </a:r>
            <a:r>
              <a:rPr lang="en-US" dirty="0" smtClean="0"/>
              <a:t>, </a:t>
            </a:r>
            <a:r>
              <a:rPr lang="en-US" dirty="0" err="1" smtClean="0"/>
              <a:t>GradYear</a:t>
            </a:r>
            <a:r>
              <a:rPr lang="en-US" dirty="0" smtClean="0"/>
              <a:t>, </a:t>
            </a:r>
            <a:r>
              <a:rPr lang="en-US" b="1" i="1" dirty="0" err="1" smtClean="0"/>
              <a:t>MajorId</a:t>
            </a:r>
            <a:r>
              <a:rPr lang="en-US" dirty="0" smtClean="0"/>
              <a:t>)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smtClean="0"/>
              <a:t>DEPT(</a:t>
            </a:r>
            <a:r>
              <a:rPr lang="en-US" b="1" u="sng" dirty="0" err="1" smtClean="0"/>
              <a:t>DId</a:t>
            </a:r>
            <a:r>
              <a:rPr lang="en-US" dirty="0" smtClean="0"/>
              <a:t>, </a:t>
            </a:r>
            <a:r>
              <a:rPr lang="en-US" dirty="0" err="1" smtClean="0"/>
              <a:t>DName</a:t>
            </a:r>
            <a:r>
              <a:rPr lang="en-US" dirty="0" smtClean="0"/>
              <a:t>)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smtClean="0"/>
              <a:t>COURSE(</a:t>
            </a:r>
            <a:r>
              <a:rPr lang="en-US" b="1" u="sng" dirty="0" err="1" smtClean="0"/>
              <a:t>CId</a:t>
            </a:r>
            <a:r>
              <a:rPr lang="en-US" dirty="0" smtClean="0"/>
              <a:t>, Title, </a:t>
            </a:r>
            <a:r>
              <a:rPr lang="en-US" b="1" i="1" dirty="0" err="1" smtClean="0"/>
              <a:t>DeptId</a:t>
            </a:r>
            <a:r>
              <a:rPr lang="en-US" dirty="0" smtClean="0"/>
              <a:t>)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smtClean="0"/>
              <a:t>SECTION(</a:t>
            </a:r>
            <a:r>
              <a:rPr lang="en-US" b="1" u="sng" dirty="0" err="1" smtClean="0"/>
              <a:t>SectId</a:t>
            </a:r>
            <a:r>
              <a:rPr lang="en-US" dirty="0" smtClean="0"/>
              <a:t>, </a:t>
            </a:r>
            <a:r>
              <a:rPr lang="en-US" b="1" i="1" dirty="0" err="1" smtClean="0"/>
              <a:t>CourseId</a:t>
            </a:r>
            <a:r>
              <a:rPr lang="en-US" dirty="0" smtClean="0"/>
              <a:t>, Prof, </a:t>
            </a:r>
            <a:r>
              <a:rPr lang="en-US" dirty="0" err="1" smtClean="0"/>
              <a:t>YearOffered</a:t>
            </a:r>
            <a:r>
              <a:rPr lang="en-US" dirty="0" smtClean="0"/>
              <a:t>)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smtClean="0"/>
              <a:t>ENROLL(</a:t>
            </a:r>
            <a:r>
              <a:rPr lang="en-US" b="1" u="sng" dirty="0" err="1" smtClean="0"/>
              <a:t>EId</a:t>
            </a:r>
            <a:r>
              <a:rPr lang="en-US" dirty="0" smtClean="0"/>
              <a:t>, </a:t>
            </a:r>
            <a:r>
              <a:rPr lang="en-US" b="1" i="1" dirty="0" err="1" smtClean="0"/>
              <a:t>StudentId</a:t>
            </a:r>
            <a:r>
              <a:rPr lang="en-US" dirty="0" smtClean="0"/>
              <a:t>, </a:t>
            </a:r>
            <a:r>
              <a:rPr lang="en-US" b="1" i="1" dirty="0" err="1" smtClean="0"/>
              <a:t>SectionId</a:t>
            </a:r>
            <a:r>
              <a:rPr lang="en-US" dirty="0" smtClean="0"/>
              <a:t>, Grade)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dirty="0" smtClean="0"/>
              <a:t>Resulting Class Diagram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76400"/>
            <a:ext cx="9144000" cy="3951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Diagrams Easier Than Relational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Class </a:t>
            </a:r>
            <a:r>
              <a:rPr lang="en-US" dirty="0" smtClean="0"/>
              <a:t>diagrams represent </a:t>
            </a:r>
            <a:r>
              <a:rPr lang="en-US" b="1" i="1" dirty="0" smtClean="0"/>
              <a:t>schemas visually</a:t>
            </a:r>
          </a:p>
          <a:p>
            <a:r>
              <a:rPr lang="en-US" b="1" i="1" dirty="0" smtClean="0"/>
              <a:t>Tables</a:t>
            </a:r>
            <a:r>
              <a:rPr lang="en-US" dirty="0" smtClean="0"/>
              <a:t> represent relationships </a:t>
            </a:r>
            <a:r>
              <a:rPr lang="en-US" b="1" i="1" dirty="0" smtClean="0"/>
              <a:t>via foreign keys</a:t>
            </a:r>
          </a:p>
          <a:p>
            <a:r>
              <a:rPr lang="en-US" b="1" i="1" dirty="0" smtClean="0"/>
              <a:t>A picture is worth 1000 words</a:t>
            </a:r>
          </a:p>
          <a:p>
            <a:r>
              <a:rPr lang="en-US" dirty="0" smtClean="0"/>
              <a:t>It’s easier to work graphically</a:t>
            </a:r>
          </a:p>
          <a:p>
            <a:r>
              <a:rPr lang="en-US" dirty="0" smtClean="0"/>
              <a:t>Easiest way to change a relational schema is to </a:t>
            </a:r>
            <a:r>
              <a:rPr lang="en-US" b="1" i="1" dirty="0" smtClean="0"/>
              <a:t>transform it to class </a:t>
            </a:r>
            <a:r>
              <a:rPr lang="en-US" dirty="0" smtClean="0"/>
              <a:t>diagram, modify it, and then </a:t>
            </a:r>
            <a:r>
              <a:rPr lang="en-US" b="1" i="1" dirty="0" smtClean="0"/>
              <a:t>transform it back</a:t>
            </a:r>
          </a:p>
          <a:p>
            <a:r>
              <a:rPr lang="en-US" dirty="0" smtClean="0"/>
              <a:t>It’s easier to understand what tables are involved and how they are related</a:t>
            </a:r>
          </a:p>
          <a:p>
            <a:r>
              <a:rPr lang="en-US" dirty="0" smtClean="0"/>
              <a:t>Easier to create queries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Transforming Class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table for each class, whose fields are the attributes of that class.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Choose a primary key for each table. If there is no natural key, then add a field to the table to serve as an artificial key.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For each </a:t>
            </a:r>
            <a:r>
              <a:rPr lang="en-US" b="1" i="1" dirty="0" smtClean="0"/>
              <a:t>weak-strong relationship</a:t>
            </a:r>
            <a:r>
              <a:rPr lang="en-US" dirty="0" smtClean="0"/>
              <a:t>, add a </a:t>
            </a:r>
            <a:r>
              <a:rPr lang="en-US" b="1" i="1" dirty="0" smtClean="0"/>
              <a:t>foreign key </a:t>
            </a:r>
            <a:r>
              <a:rPr lang="en-US" dirty="0" smtClean="0"/>
              <a:t>field </a:t>
            </a:r>
            <a:r>
              <a:rPr lang="en-US" b="1" i="1" dirty="0" smtClean="0"/>
              <a:t>to </a:t>
            </a:r>
            <a:r>
              <a:rPr lang="en-US" dirty="0" smtClean="0"/>
              <a:t>its </a:t>
            </a:r>
            <a:r>
              <a:rPr lang="en-US" b="1" i="1" dirty="0" smtClean="0"/>
              <a:t>weak-side </a:t>
            </a:r>
            <a:r>
              <a:rPr lang="en-US" dirty="0" smtClean="0"/>
              <a:t>table to correspond to the </a:t>
            </a:r>
            <a:r>
              <a:rPr lang="en-US" b="1" i="1" dirty="0" smtClean="0"/>
              <a:t>key </a:t>
            </a:r>
            <a:r>
              <a:rPr lang="en-US" dirty="0" smtClean="0"/>
              <a:t>of the </a:t>
            </a:r>
            <a:r>
              <a:rPr lang="en-US" b="1" i="1" dirty="0" smtClean="0"/>
              <a:t>strong-side </a:t>
            </a:r>
            <a:r>
              <a:rPr lang="en-US" dirty="0" smtClean="0"/>
              <a:t>table.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Transformation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87804"/>
            <a:ext cx="9144000" cy="3665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Designing Tables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Class Diagrams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Converting Class Diagrams to Relational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Design Process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Relationships and Constraints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Functional Dependencies and Normalization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dirty="0" smtClean="0"/>
              <a:t>Resulting Schema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smtClean="0"/>
              <a:t>PERMIT(</a:t>
            </a:r>
            <a:r>
              <a:rPr lang="en-US" b="1" u="sng" dirty="0" err="1" smtClean="0"/>
              <a:t>PermitId</a:t>
            </a:r>
            <a:r>
              <a:rPr lang="en-US" dirty="0" smtClean="0"/>
              <a:t>, </a:t>
            </a:r>
            <a:r>
              <a:rPr lang="en-US" dirty="0" err="1" smtClean="0"/>
              <a:t>LicensePlate</a:t>
            </a:r>
            <a:r>
              <a:rPr lang="en-US" dirty="0" smtClean="0"/>
              <a:t>, </a:t>
            </a:r>
            <a:r>
              <a:rPr lang="en-US" dirty="0" err="1" smtClean="0"/>
              <a:t>CarModel</a:t>
            </a:r>
            <a:r>
              <a:rPr lang="en-US" dirty="0" smtClean="0"/>
              <a:t>, </a:t>
            </a:r>
            <a:r>
              <a:rPr lang="en-US" b="1" i="1" dirty="0" err="1" smtClean="0"/>
              <a:t>StudentId</a:t>
            </a:r>
            <a:r>
              <a:rPr lang="en-US" dirty="0" smtClean="0"/>
              <a:t>)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smtClean="0"/>
              <a:t>STUDENT(</a:t>
            </a:r>
            <a:r>
              <a:rPr lang="en-US" b="1" u="sng" dirty="0" err="1" smtClean="0"/>
              <a:t>SId</a:t>
            </a:r>
            <a:r>
              <a:rPr lang="en-US" dirty="0" smtClean="0"/>
              <a:t>, </a:t>
            </a:r>
            <a:r>
              <a:rPr lang="en-US" dirty="0" err="1" smtClean="0"/>
              <a:t>SName</a:t>
            </a:r>
            <a:r>
              <a:rPr lang="en-US" dirty="0" smtClean="0"/>
              <a:t>, </a:t>
            </a:r>
            <a:r>
              <a:rPr lang="en-US" dirty="0" err="1" smtClean="0"/>
              <a:t>GradYear</a:t>
            </a:r>
            <a:r>
              <a:rPr lang="en-US" dirty="0" smtClean="0"/>
              <a:t>,</a:t>
            </a:r>
            <a:r>
              <a:rPr lang="en-US" b="1" dirty="0" smtClean="0"/>
              <a:t> </a:t>
            </a:r>
            <a:r>
              <a:rPr lang="en-US" b="1" i="1" dirty="0" err="1" smtClean="0"/>
              <a:t>MajorId</a:t>
            </a:r>
            <a:r>
              <a:rPr lang="en-US" b="1" dirty="0" smtClean="0"/>
              <a:t>)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smtClean="0"/>
              <a:t>DEPT(</a:t>
            </a:r>
            <a:r>
              <a:rPr lang="en-US" b="1" u="sng" dirty="0" err="1" smtClean="0"/>
              <a:t>DId</a:t>
            </a:r>
            <a:r>
              <a:rPr lang="en-US" dirty="0" smtClean="0"/>
              <a:t>, </a:t>
            </a:r>
            <a:r>
              <a:rPr lang="en-US" dirty="0" err="1" smtClean="0"/>
              <a:t>DName</a:t>
            </a:r>
            <a:r>
              <a:rPr lang="en-US" dirty="0" smtClean="0"/>
              <a:t>)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smtClean="0"/>
              <a:t>ENROLL(</a:t>
            </a:r>
            <a:r>
              <a:rPr lang="en-US" b="1" u="sng" dirty="0" err="1" smtClean="0"/>
              <a:t>EId</a:t>
            </a:r>
            <a:r>
              <a:rPr lang="en-US" dirty="0" smtClean="0"/>
              <a:t>, Grade, </a:t>
            </a:r>
            <a:r>
              <a:rPr lang="en-US" b="1" i="1" dirty="0" err="1" smtClean="0"/>
              <a:t>StudentId</a:t>
            </a:r>
            <a:r>
              <a:rPr lang="en-US" dirty="0" smtClean="0"/>
              <a:t>, </a:t>
            </a:r>
            <a:r>
              <a:rPr lang="en-US" b="1" i="1" dirty="0" err="1" smtClean="0"/>
              <a:t>SectionId</a:t>
            </a:r>
            <a:r>
              <a:rPr lang="en-US" dirty="0" smtClean="0"/>
              <a:t>)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smtClean="0"/>
              <a:t>SECTION(</a:t>
            </a:r>
            <a:r>
              <a:rPr lang="en-US" b="1" u="sng" dirty="0" err="1" smtClean="0"/>
              <a:t>SectId</a:t>
            </a:r>
            <a:r>
              <a:rPr lang="en-US" dirty="0" smtClean="0"/>
              <a:t>, </a:t>
            </a:r>
            <a:r>
              <a:rPr lang="en-US" dirty="0" err="1" smtClean="0"/>
              <a:t>YearOffered</a:t>
            </a:r>
            <a:r>
              <a:rPr lang="en-US" dirty="0" smtClean="0"/>
              <a:t>, Prof, </a:t>
            </a:r>
            <a:r>
              <a:rPr lang="en-US" b="1" i="1" dirty="0" err="1" smtClean="0"/>
              <a:t>CourseId</a:t>
            </a:r>
            <a:r>
              <a:rPr lang="en-US" dirty="0" smtClean="0"/>
              <a:t>)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smtClean="0"/>
              <a:t>COURSE(</a:t>
            </a:r>
            <a:r>
              <a:rPr lang="en-US" b="1" u="sng" dirty="0" smtClean="0"/>
              <a:t>Cid</a:t>
            </a:r>
            <a:r>
              <a:rPr lang="en-US" dirty="0" smtClean="0"/>
              <a:t>, Title,</a:t>
            </a:r>
            <a:r>
              <a:rPr lang="en-US" b="1" i="1" dirty="0" smtClean="0"/>
              <a:t> </a:t>
            </a:r>
            <a:r>
              <a:rPr lang="en-US" b="1" i="1" dirty="0" err="1" smtClean="0"/>
              <a:t>DeptId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Natural Keys and Strong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Alternatively,</a:t>
            </a:r>
          </a:p>
          <a:p>
            <a:pPr lvl="1"/>
            <a:r>
              <a:rPr lang="en-US" dirty="0" smtClean="0"/>
              <a:t>if we consider natural keys, and</a:t>
            </a:r>
          </a:p>
          <a:p>
            <a:pPr lvl="1"/>
            <a:r>
              <a:rPr lang="en-US" dirty="0" smtClean="0"/>
              <a:t>One-one relationships</a:t>
            </a:r>
          </a:p>
          <a:p>
            <a:r>
              <a:rPr lang="en-US" dirty="0" smtClean="0"/>
              <a:t>D</a:t>
            </a:r>
            <a:r>
              <a:rPr lang="en-US" dirty="0" smtClean="0"/>
              <a:t>epartment name is already unique</a:t>
            </a:r>
          </a:p>
          <a:p>
            <a:pPr>
              <a:buNone/>
            </a:pPr>
            <a:r>
              <a:rPr lang="en-US" dirty="0" smtClean="0"/>
              <a:t>DEPT(</a:t>
            </a:r>
            <a:r>
              <a:rPr lang="en-US" b="1" u="sng" strike="sngStrike" dirty="0" err="1" smtClean="0"/>
              <a:t>DId</a:t>
            </a:r>
            <a:r>
              <a:rPr lang="en-US" strike="sngStrike" dirty="0" smtClean="0"/>
              <a:t>, </a:t>
            </a:r>
            <a:r>
              <a:rPr lang="en-US" strike="sngStrike" dirty="0" err="1" smtClean="0"/>
              <a:t>DName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DEPT(</a:t>
            </a:r>
            <a:r>
              <a:rPr lang="en-US" b="1" u="sng" dirty="0" err="1" smtClean="0"/>
              <a:t>DName</a:t>
            </a:r>
            <a:r>
              <a:rPr lang="en-US" dirty="0" smtClean="0"/>
              <a:t>)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Therefore foreign key is now the department name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STUDENT(</a:t>
            </a:r>
            <a:r>
              <a:rPr lang="en-US" b="1" u="sng" dirty="0" err="1" smtClean="0"/>
              <a:t>SId</a:t>
            </a:r>
            <a:r>
              <a:rPr lang="en-US" dirty="0" smtClean="0"/>
              <a:t>, </a:t>
            </a:r>
            <a:r>
              <a:rPr lang="en-US" dirty="0" err="1" smtClean="0"/>
              <a:t>SName</a:t>
            </a:r>
            <a:r>
              <a:rPr lang="en-US" dirty="0" smtClean="0"/>
              <a:t>, </a:t>
            </a:r>
            <a:r>
              <a:rPr lang="en-US" dirty="0" err="1" smtClean="0"/>
              <a:t>GradYear</a:t>
            </a:r>
            <a:r>
              <a:rPr lang="en-US" dirty="0" smtClean="0"/>
              <a:t>,</a:t>
            </a:r>
            <a:r>
              <a:rPr lang="en-US" b="1" dirty="0" smtClean="0"/>
              <a:t> </a:t>
            </a:r>
            <a:r>
              <a:rPr lang="en-US" b="1" i="1" strike="sngStrike" dirty="0" err="1" smtClean="0"/>
              <a:t>MajorId</a:t>
            </a:r>
            <a:r>
              <a:rPr lang="en-US" b="1" dirty="0" smtClean="0"/>
              <a:t>)</a:t>
            </a:r>
          </a:p>
          <a:p>
            <a:pPr>
              <a:buNone/>
            </a:pPr>
            <a:r>
              <a:rPr lang="en-US" dirty="0" smtClean="0"/>
              <a:t>STUDENT(</a:t>
            </a:r>
            <a:r>
              <a:rPr lang="en-US" b="1" u="sng" dirty="0" err="1" smtClean="0"/>
              <a:t>SId</a:t>
            </a:r>
            <a:r>
              <a:rPr lang="en-US" dirty="0" smtClean="0"/>
              <a:t>, </a:t>
            </a:r>
            <a:r>
              <a:rPr lang="en-US" dirty="0" err="1" smtClean="0"/>
              <a:t>SName</a:t>
            </a:r>
            <a:r>
              <a:rPr lang="en-US" dirty="0" smtClean="0"/>
              <a:t>, </a:t>
            </a:r>
            <a:r>
              <a:rPr lang="en-US" dirty="0" err="1" smtClean="0"/>
              <a:t>GradYear</a:t>
            </a:r>
            <a:r>
              <a:rPr lang="en-US" dirty="0" smtClean="0"/>
              <a:t>, </a:t>
            </a:r>
            <a:r>
              <a:rPr lang="en-US" b="1" i="1" dirty="0" err="1" smtClean="0"/>
              <a:t>MajorName</a:t>
            </a:r>
            <a:r>
              <a:rPr lang="en-US" dirty="0" smtClean="0"/>
              <a:t>)</a:t>
            </a:r>
            <a:endParaRPr lang="en-US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Natural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There’s a 1-1 relationship, we can use the same student ID</a:t>
            </a:r>
          </a:p>
          <a:p>
            <a:pPr>
              <a:buNone/>
            </a:pPr>
            <a:r>
              <a:rPr lang="en-US" dirty="0" smtClean="0"/>
              <a:t>PERMIT(</a:t>
            </a:r>
            <a:r>
              <a:rPr lang="en-US" b="1" u="sng" strike="sngStrike" dirty="0" err="1" smtClean="0"/>
              <a:t>PermitId</a:t>
            </a:r>
            <a:r>
              <a:rPr lang="en-US" dirty="0" smtClean="0"/>
              <a:t>, </a:t>
            </a:r>
            <a:r>
              <a:rPr lang="en-US" dirty="0" err="1" smtClean="0"/>
              <a:t>LicensePlate</a:t>
            </a:r>
            <a:r>
              <a:rPr lang="en-US" dirty="0" smtClean="0"/>
              <a:t>, </a:t>
            </a:r>
            <a:r>
              <a:rPr lang="en-US" dirty="0" err="1" smtClean="0"/>
              <a:t>CarModel</a:t>
            </a:r>
            <a:r>
              <a:rPr lang="en-US" dirty="0" smtClean="0"/>
              <a:t>, </a:t>
            </a:r>
            <a:r>
              <a:rPr lang="en-US" b="1" i="1" strike="sngStrike" dirty="0" err="1" smtClean="0"/>
              <a:t>StudentId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PERMIT(</a:t>
            </a:r>
            <a:r>
              <a:rPr lang="en-US" b="1" i="1" u="sng" dirty="0" err="1" smtClean="0"/>
              <a:t>StudentId</a:t>
            </a:r>
            <a:r>
              <a:rPr lang="en-US" dirty="0" smtClean="0"/>
              <a:t>, </a:t>
            </a:r>
            <a:r>
              <a:rPr lang="en-US" dirty="0" err="1" smtClean="0"/>
              <a:t>LicensePlate</a:t>
            </a:r>
            <a:r>
              <a:rPr lang="en-US" dirty="0" smtClean="0"/>
              <a:t>, </a:t>
            </a:r>
            <a:r>
              <a:rPr lang="en-US" dirty="0" err="1" smtClean="0"/>
              <a:t>CarModel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Since students can enroll in a section only once, the compound key is already unique. Also, no one refers to ENROLL</a:t>
            </a:r>
          </a:p>
          <a:p>
            <a:pPr>
              <a:buNone/>
            </a:pPr>
            <a:r>
              <a:rPr lang="en-US" dirty="0" smtClean="0"/>
              <a:t>ENROLL(</a:t>
            </a:r>
            <a:r>
              <a:rPr lang="en-US" b="1" u="sng" strike="sngStrike" dirty="0" err="1" smtClean="0"/>
              <a:t>EId</a:t>
            </a:r>
            <a:r>
              <a:rPr lang="en-US" dirty="0" smtClean="0"/>
              <a:t>, </a:t>
            </a:r>
            <a:r>
              <a:rPr lang="en-US" b="1" i="1" dirty="0" err="1" smtClean="0"/>
              <a:t>StudentId</a:t>
            </a:r>
            <a:r>
              <a:rPr lang="en-US" dirty="0" smtClean="0"/>
              <a:t>, </a:t>
            </a:r>
            <a:r>
              <a:rPr lang="en-US" b="1" i="1" dirty="0" err="1" smtClean="0"/>
              <a:t>SectionId</a:t>
            </a:r>
            <a:r>
              <a:rPr lang="en-US" dirty="0" smtClean="0"/>
              <a:t>, </a:t>
            </a:r>
            <a:r>
              <a:rPr lang="en-US" dirty="0" smtClean="0"/>
              <a:t>Grade</a:t>
            </a:r>
            <a:r>
              <a:rPr lang="en-US" dirty="0" smtClean="0"/>
              <a:t>)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ENROLL(</a:t>
            </a:r>
            <a:r>
              <a:rPr lang="en-US" b="1" i="1" u="sng" dirty="0" err="1" smtClean="0"/>
              <a:t>StudentId</a:t>
            </a:r>
            <a:r>
              <a:rPr lang="en-US" dirty="0" smtClean="0"/>
              <a:t>, </a:t>
            </a:r>
            <a:r>
              <a:rPr lang="en-US" b="1" i="1" u="sng" dirty="0" err="1" smtClean="0"/>
              <a:t>SectionId</a:t>
            </a:r>
            <a:r>
              <a:rPr lang="en-US" dirty="0" smtClean="0"/>
              <a:t>, Grade</a:t>
            </a:r>
            <a:r>
              <a:rPr lang="en-US" dirty="0" smtClean="0"/>
              <a:t>)</a:t>
            </a:r>
            <a:endParaRPr lang="en-US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dirty="0" smtClean="0"/>
              <a:t>Using Natural Keys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/>
          </a:bodyPr>
          <a:lstStyle/>
          <a:p>
            <a:r>
              <a:rPr lang="en-US" dirty="0" smtClean="0"/>
              <a:t>Title is already unique, and foreign key is the department name </a:t>
            </a:r>
          </a:p>
          <a:p>
            <a:pPr>
              <a:buNone/>
            </a:pPr>
            <a:r>
              <a:rPr lang="en-US" dirty="0" smtClean="0"/>
              <a:t>COURSE(</a:t>
            </a:r>
            <a:r>
              <a:rPr lang="en-US" b="1" u="sng" strike="sngStrike" dirty="0" smtClean="0"/>
              <a:t>Cid</a:t>
            </a:r>
            <a:r>
              <a:rPr lang="en-US" strike="sngStrike" dirty="0" smtClean="0"/>
              <a:t>, Title,</a:t>
            </a:r>
            <a:r>
              <a:rPr lang="en-US" b="1" i="1" strike="sngStrike" dirty="0" smtClean="0"/>
              <a:t> </a:t>
            </a:r>
            <a:r>
              <a:rPr lang="en-US" b="1" i="1" strike="sngStrike" dirty="0" err="1" smtClean="0"/>
              <a:t>DeptId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COURSE(</a:t>
            </a:r>
            <a:r>
              <a:rPr lang="en-US" b="1" u="sng" dirty="0" smtClean="0"/>
              <a:t>Title</a:t>
            </a:r>
            <a:r>
              <a:rPr lang="en-US" dirty="0" smtClean="0"/>
              <a:t>, </a:t>
            </a:r>
            <a:r>
              <a:rPr lang="en-US" b="1" i="1" dirty="0" err="1" smtClean="0"/>
              <a:t>DeptName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Foreign key is now the course title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SECTION(</a:t>
            </a:r>
            <a:r>
              <a:rPr lang="en-US" b="1" u="sng" dirty="0" err="1" smtClean="0"/>
              <a:t>SectId</a:t>
            </a:r>
            <a:r>
              <a:rPr lang="en-US" dirty="0" smtClean="0"/>
              <a:t>, </a:t>
            </a:r>
            <a:r>
              <a:rPr lang="en-US" dirty="0" err="1" smtClean="0"/>
              <a:t>YearOffered</a:t>
            </a:r>
            <a:r>
              <a:rPr lang="en-US" dirty="0" smtClean="0"/>
              <a:t>, Prof, </a:t>
            </a:r>
            <a:r>
              <a:rPr lang="en-US" b="1" i="1" strike="sngStrike" dirty="0" err="1" smtClean="0"/>
              <a:t>CourseId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SECTION(</a:t>
            </a:r>
            <a:r>
              <a:rPr lang="en-US" b="1" u="sng" dirty="0" err="1" smtClean="0"/>
              <a:t>SectId</a:t>
            </a:r>
            <a:r>
              <a:rPr lang="en-US" dirty="0" smtClean="0"/>
              <a:t>, </a:t>
            </a:r>
            <a:r>
              <a:rPr lang="en-US" dirty="0" err="1" smtClean="0"/>
              <a:t>YearOffered</a:t>
            </a:r>
            <a:r>
              <a:rPr lang="en-US" dirty="0" smtClean="0"/>
              <a:t>, Prof, </a:t>
            </a:r>
            <a:r>
              <a:rPr lang="en-US" b="1" i="1" dirty="0" smtClean="0"/>
              <a:t>Title</a:t>
            </a:r>
            <a:r>
              <a:rPr lang="en-US" dirty="0" smtClean="0"/>
              <a:t>)</a:t>
            </a:r>
            <a:endParaRPr lang="en-US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algorithm only deals with </a:t>
            </a:r>
            <a:r>
              <a:rPr lang="en-US" b="1" i="1" dirty="0" smtClean="0"/>
              <a:t>weak-strong</a:t>
            </a:r>
            <a:r>
              <a:rPr lang="en-US" dirty="0" smtClean="0"/>
              <a:t> relationships</a:t>
            </a:r>
          </a:p>
          <a:p>
            <a:r>
              <a:rPr lang="en-US" dirty="0" smtClean="0"/>
              <a:t>No </a:t>
            </a:r>
            <a:r>
              <a:rPr lang="en-US" b="1" i="1" dirty="0" smtClean="0"/>
              <a:t>strong-strong</a:t>
            </a:r>
            <a:r>
              <a:rPr lang="en-US" dirty="0" smtClean="0"/>
              <a:t> or </a:t>
            </a:r>
            <a:r>
              <a:rPr lang="en-US" b="1" i="1" dirty="0" smtClean="0"/>
              <a:t>weak-weak</a:t>
            </a:r>
            <a:r>
              <a:rPr lang="en-US" dirty="0" smtClean="0"/>
              <a:t> relationships yet</a:t>
            </a:r>
          </a:p>
          <a:p>
            <a:r>
              <a:rPr lang="en-US" dirty="0" smtClean="0"/>
              <a:t>We’ll work on those later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Good Class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</a:t>
            </a:r>
            <a:r>
              <a:rPr lang="en-US" b="1" i="1" dirty="0" smtClean="0"/>
              <a:t>requirements</a:t>
            </a:r>
            <a:r>
              <a:rPr lang="en-US" dirty="0" smtClean="0"/>
              <a:t> specification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</a:t>
            </a:r>
            <a:r>
              <a:rPr lang="en-US" b="1" i="1" dirty="0" smtClean="0"/>
              <a:t>preliminary class diagram </a:t>
            </a:r>
            <a:r>
              <a:rPr lang="en-US" dirty="0" smtClean="0"/>
              <a:t>from the </a:t>
            </a:r>
            <a:r>
              <a:rPr lang="en-US" b="1" i="1" dirty="0" smtClean="0"/>
              <a:t>nouns and verbs </a:t>
            </a:r>
            <a:r>
              <a:rPr lang="en-US" dirty="0" smtClean="0"/>
              <a:t>of the specification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Check for </a:t>
            </a:r>
            <a:r>
              <a:rPr lang="en-US" b="1" i="1" dirty="0" smtClean="0"/>
              <a:t>inadequate relationships </a:t>
            </a:r>
            <a:r>
              <a:rPr lang="en-US" dirty="0" smtClean="0"/>
              <a:t>in the diagram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Remove </a:t>
            </a:r>
            <a:r>
              <a:rPr lang="en-US" b="1" i="1" dirty="0" smtClean="0"/>
              <a:t>redundant relationships </a:t>
            </a:r>
            <a:r>
              <a:rPr lang="en-US" dirty="0" smtClean="0"/>
              <a:t>from the diagram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Revise </a:t>
            </a:r>
            <a:r>
              <a:rPr lang="en-US" b="1" i="1" dirty="0" smtClean="0"/>
              <a:t>weak-weak and strong-strong </a:t>
            </a:r>
            <a:r>
              <a:rPr lang="en-US" dirty="0" smtClean="0"/>
              <a:t>relationships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Identify the </a:t>
            </a:r>
            <a:r>
              <a:rPr lang="en-US" b="1" i="1" dirty="0" smtClean="0"/>
              <a:t>attributes </a:t>
            </a:r>
            <a:r>
              <a:rPr lang="en-US" dirty="0" smtClean="0"/>
              <a:t>for each class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Don’t need to apply steps 3-6 in order. Some steps may affect revisiting other steps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the data to store</a:t>
            </a:r>
          </a:p>
          <a:p>
            <a:pPr lvl="1"/>
            <a:r>
              <a:rPr lang="en-US" dirty="0" smtClean="0"/>
              <a:t>Ask users how they’ll </a:t>
            </a:r>
            <a:r>
              <a:rPr lang="en-US" b="1" i="1" dirty="0" smtClean="0"/>
              <a:t>use the database</a:t>
            </a:r>
          </a:p>
          <a:p>
            <a:pPr lvl="1"/>
            <a:r>
              <a:rPr lang="en-US" dirty="0" smtClean="0"/>
              <a:t>Examine </a:t>
            </a:r>
            <a:r>
              <a:rPr lang="en-US" b="1" i="1" dirty="0" smtClean="0"/>
              <a:t>data-entry forms</a:t>
            </a:r>
          </a:p>
          <a:p>
            <a:pPr lvl="1"/>
            <a:r>
              <a:rPr lang="en-US" dirty="0" smtClean="0"/>
              <a:t>Determine intended database </a:t>
            </a:r>
            <a:r>
              <a:rPr lang="en-US" b="1" i="1" dirty="0" smtClean="0"/>
              <a:t>queries</a:t>
            </a:r>
          </a:p>
          <a:p>
            <a:pPr lvl="1"/>
            <a:r>
              <a:rPr lang="en-US" dirty="0" smtClean="0"/>
              <a:t>Examine </a:t>
            </a:r>
            <a:r>
              <a:rPr lang="en-US" b="1" i="1" dirty="0" smtClean="0"/>
              <a:t>reports </a:t>
            </a:r>
            <a:r>
              <a:rPr lang="en-US" dirty="0" smtClean="0"/>
              <a:t>generated from database</a:t>
            </a:r>
          </a:p>
          <a:p>
            <a:r>
              <a:rPr lang="en-US" dirty="0" smtClean="0"/>
              <a:t>Result is a </a:t>
            </a:r>
            <a:r>
              <a:rPr lang="en-US" b="1" i="1" u="sng" dirty="0" smtClean="0"/>
              <a:t>requirements specification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Requirements Spec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The </a:t>
            </a:r>
            <a:r>
              <a:rPr lang="en-US" b="1" dirty="0" smtClean="0"/>
              <a:t>university</a:t>
            </a:r>
            <a:r>
              <a:rPr lang="en-US" dirty="0" smtClean="0"/>
              <a:t> is composed of </a:t>
            </a:r>
            <a:r>
              <a:rPr lang="en-US" b="1" dirty="0" smtClean="0"/>
              <a:t>departments</a:t>
            </a:r>
            <a:r>
              <a:rPr lang="en-US" dirty="0" smtClean="0"/>
              <a:t>. Academic departments (such as the Mathematics and Drama departments) are responsible for offering </a:t>
            </a:r>
            <a:r>
              <a:rPr lang="en-US" b="1" dirty="0" smtClean="0"/>
              <a:t>courses</a:t>
            </a:r>
            <a:r>
              <a:rPr lang="en-US" dirty="0" smtClean="0"/>
              <a:t>. Non-academic departments (such as the Admissions and Dining Hall departments) are responsible for the other tasks that keep the university running.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Each </a:t>
            </a:r>
            <a:r>
              <a:rPr lang="en-US" b="1" dirty="0" smtClean="0"/>
              <a:t>student </a:t>
            </a:r>
            <a:r>
              <a:rPr lang="en-US" dirty="0" smtClean="0"/>
              <a:t>in the university has a graduation </a:t>
            </a:r>
            <a:r>
              <a:rPr lang="en-US" b="1" dirty="0" smtClean="0"/>
              <a:t>year</a:t>
            </a:r>
            <a:r>
              <a:rPr lang="en-US" dirty="0" smtClean="0"/>
              <a:t>, and </a:t>
            </a:r>
            <a:r>
              <a:rPr lang="en-US" b="1" dirty="0" smtClean="0"/>
              <a:t>majors </a:t>
            </a:r>
            <a:r>
              <a:rPr lang="en-US" dirty="0" smtClean="0"/>
              <a:t>in a particular department. Each year, the students who have not yet graduated enroll in zero or more courses. A course may not be offered in a given year; but if it is offered, it can have one or more </a:t>
            </a:r>
            <a:r>
              <a:rPr lang="en-US" b="1" dirty="0" smtClean="0"/>
              <a:t>sections</a:t>
            </a:r>
            <a:r>
              <a:rPr lang="en-US" dirty="0" smtClean="0"/>
              <a:t>, each of which is taught by a </a:t>
            </a:r>
            <a:r>
              <a:rPr lang="en-US" b="1" dirty="0" smtClean="0"/>
              <a:t>professor</a:t>
            </a:r>
            <a:r>
              <a:rPr lang="en-US" dirty="0" smtClean="0"/>
              <a:t>. A student enrolls in a particular section of each desired course.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Requirements Spec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Each student is allowed to have one </a:t>
            </a:r>
            <a:r>
              <a:rPr lang="en-US" b="1" dirty="0" smtClean="0"/>
              <a:t>car</a:t>
            </a:r>
            <a:r>
              <a:rPr lang="en-US" dirty="0" smtClean="0"/>
              <a:t> on </a:t>
            </a:r>
            <a:r>
              <a:rPr lang="en-US" b="1" dirty="0" smtClean="0"/>
              <a:t>campus</a:t>
            </a:r>
            <a:r>
              <a:rPr lang="en-US" dirty="0" smtClean="0"/>
              <a:t>. In order to park on campus, the student must request a parking </a:t>
            </a:r>
            <a:r>
              <a:rPr lang="en-US" b="1" dirty="0" smtClean="0"/>
              <a:t>permit </a:t>
            </a:r>
            <a:r>
              <a:rPr lang="en-US" dirty="0" smtClean="0"/>
              <a:t>from the Campus Security department. To avoid misuse, a parking permit lists the </a:t>
            </a:r>
            <a:r>
              <a:rPr lang="en-US" b="1" dirty="0" smtClean="0"/>
              <a:t>license plate </a:t>
            </a:r>
            <a:r>
              <a:rPr lang="en-US" dirty="0" smtClean="0"/>
              <a:t>and model of the car.</a:t>
            </a:r>
          </a:p>
          <a:p>
            <a:pPr>
              <a:buNone/>
            </a:pPr>
            <a:r>
              <a:rPr lang="en-US" dirty="0" smtClean="0"/>
              <a:t>The database should:</a:t>
            </a:r>
          </a:p>
          <a:p>
            <a:r>
              <a:rPr lang="en-US" dirty="0" smtClean="0"/>
              <a:t>allow students to declare and change major department;</a:t>
            </a:r>
          </a:p>
          <a:p>
            <a:r>
              <a:rPr lang="en-US" dirty="0" smtClean="0"/>
              <a:t>keep track of parking permits;</a:t>
            </a:r>
          </a:p>
          <a:p>
            <a:r>
              <a:rPr lang="en-US" dirty="0" smtClean="0"/>
              <a:t>allow departments, at the beginning of each year, to specify how many sections of each course it will offer for that year, and who will teach each section;</a:t>
            </a:r>
          </a:p>
          <a:p>
            <a:r>
              <a:rPr lang="en-US" dirty="0" smtClean="0"/>
              <a:t>allow current students to enroll in sections each year;</a:t>
            </a:r>
          </a:p>
          <a:p>
            <a:r>
              <a:rPr lang="en-US" dirty="0" smtClean="0"/>
              <a:t>allow professors to assign grades to students in their sections.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Class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Extract relevant concepts from requirements spec</a:t>
            </a:r>
          </a:p>
          <a:p>
            <a:pPr>
              <a:spcBef>
                <a:spcPts val="0"/>
              </a:spcBef>
            </a:pPr>
            <a:r>
              <a:rPr lang="en-US" b="1" dirty="0" smtClean="0"/>
              <a:t>Nouns</a:t>
            </a:r>
            <a:r>
              <a:rPr lang="en-US" dirty="0" smtClean="0"/>
              <a:t> describe </a:t>
            </a:r>
            <a:r>
              <a:rPr lang="en-US" b="1" dirty="0" smtClean="0"/>
              <a:t>entities</a:t>
            </a:r>
          </a:p>
          <a:p>
            <a:pPr>
              <a:spcBef>
                <a:spcPts val="0"/>
              </a:spcBef>
            </a:pPr>
            <a:r>
              <a:rPr lang="en-US" b="1" dirty="0" smtClean="0"/>
              <a:t>Verbs</a:t>
            </a:r>
            <a:r>
              <a:rPr lang="en-US" dirty="0" smtClean="0"/>
              <a:t> describe </a:t>
            </a:r>
            <a:r>
              <a:rPr lang="en-US" b="1" dirty="0" smtClean="0"/>
              <a:t>relationships</a:t>
            </a:r>
            <a:r>
              <a:rPr lang="en-US" dirty="0" smtClean="0"/>
              <a:t> between entities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2391509"/>
            <a:ext cx="9144001" cy="4314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Consider cataloging your CD collection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CD(</a:t>
            </a:r>
            <a:r>
              <a:rPr lang="en-US" u="sng" dirty="0" err="1" smtClean="0"/>
              <a:t>CDId</a:t>
            </a:r>
            <a:r>
              <a:rPr lang="en-US" dirty="0" smtClean="0"/>
              <a:t>, Title, </a:t>
            </a:r>
            <a:r>
              <a:rPr lang="en-US" dirty="0" err="1" smtClean="0"/>
              <a:t>ReleaseYear</a:t>
            </a:r>
            <a:r>
              <a:rPr lang="en-US" dirty="0" smtClean="0"/>
              <a:t>, Band, Genre)</a:t>
            </a:r>
          </a:p>
          <a:p>
            <a:pPr>
              <a:buNone/>
            </a:pPr>
            <a:r>
              <a:rPr lang="en-US" dirty="0" smtClean="0"/>
              <a:t>	TRACK(</a:t>
            </a:r>
            <a:r>
              <a:rPr lang="en-US" u="sng" dirty="0" err="1" smtClean="0"/>
              <a:t>TrackId</a:t>
            </a:r>
            <a:r>
              <a:rPr lang="en-US" dirty="0" smtClean="0"/>
              <a:t>, </a:t>
            </a:r>
            <a:r>
              <a:rPr lang="en-US" i="1" dirty="0" err="1" smtClean="0"/>
              <a:t>CDId</a:t>
            </a:r>
            <a:r>
              <a:rPr lang="en-US" dirty="0" smtClean="0"/>
              <a:t>, Track#, </a:t>
            </a:r>
            <a:r>
              <a:rPr lang="en-US" dirty="0" err="1" smtClean="0"/>
              <a:t>SongTitle</a:t>
            </a:r>
            <a:r>
              <a:rPr lang="en-US" dirty="0" smtClean="0"/>
              <a:t>, Duration)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But what about</a:t>
            </a:r>
          </a:p>
          <a:p>
            <a:pPr lvl="1"/>
            <a:r>
              <a:rPr lang="en-US" dirty="0" smtClean="0"/>
              <a:t>"Best of" CD with tracks from various CDs</a:t>
            </a:r>
          </a:p>
          <a:p>
            <a:pPr lvl="1"/>
            <a:r>
              <a:rPr lang="en-US" dirty="0" smtClean="0"/>
              <a:t>Burn own CD with same songs in different order</a:t>
            </a:r>
          </a:p>
          <a:p>
            <a:pPr lvl="1"/>
            <a:r>
              <a:rPr lang="en-US" dirty="0" smtClean="0"/>
              <a:t>CDs with songs from various bands, band per track?</a:t>
            </a:r>
          </a:p>
          <a:p>
            <a:pPr lvl="1"/>
            <a:r>
              <a:rPr lang="en-US" dirty="0" smtClean="0"/>
              <a:t>CD with various genres, genre per track?</a:t>
            </a:r>
          </a:p>
          <a:p>
            <a:pPr lvl="1"/>
            <a:r>
              <a:rPr lang="en-US" dirty="0" smtClean="0"/>
              <a:t>Performers in band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 spec defines the </a:t>
            </a:r>
            <a:r>
              <a:rPr lang="en-US" b="1" i="1" u="sng" dirty="0" smtClean="0"/>
              <a:t>scope</a:t>
            </a:r>
            <a:endParaRPr lang="en-US" dirty="0" smtClean="0"/>
          </a:p>
          <a:p>
            <a:r>
              <a:rPr lang="en-US" dirty="0" smtClean="0"/>
              <a:t>Only student enrollment</a:t>
            </a:r>
          </a:p>
          <a:p>
            <a:r>
              <a:rPr lang="en-US" dirty="0" smtClean="0"/>
              <a:t>No employee, financial, or resources issues</a:t>
            </a:r>
          </a:p>
          <a:p>
            <a:r>
              <a:rPr lang="en-US" dirty="0" smtClean="0"/>
              <a:t>Some nouns are irrelevant or redundant</a:t>
            </a:r>
          </a:p>
          <a:p>
            <a:pPr lvl="1"/>
            <a:r>
              <a:rPr lang="en-US" dirty="0" smtClean="0"/>
              <a:t>University and campus</a:t>
            </a:r>
          </a:p>
          <a:p>
            <a:pPr lvl="1"/>
            <a:r>
              <a:rPr lang="en-US" dirty="0" smtClean="0"/>
              <a:t>Composed of</a:t>
            </a:r>
          </a:p>
          <a:p>
            <a:pPr lvl="1"/>
            <a:r>
              <a:rPr lang="en-US" dirty="0" smtClean="0"/>
              <a:t>Non-academic department</a:t>
            </a:r>
          </a:p>
          <a:p>
            <a:pPr lvl="1"/>
            <a:r>
              <a:rPr lang="en-US" dirty="0" smtClean="0"/>
              <a:t>Car</a:t>
            </a:r>
          </a:p>
          <a:p>
            <a:pPr lvl="1"/>
            <a:r>
              <a:rPr lang="en-US" dirty="0" smtClean="0"/>
              <a:t>Requests</a:t>
            </a:r>
          </a:p>
          <a:p>
            <a:r>
              <a:rPr lang="en-US" dirty="0" smtClean="0"/>
              <a:t>Interview and discuss with stake holders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Class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Revised list of nouns and verbs yields initial diagram</a:t>
            </a:r>
          </a:p>
          <a:p>
            <a:r>
              <a:rPr lang="en-US" dirty="0" smtClean="0"/>
              <a:t>Relationships derived from verbs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438400"/>
            <a:ext cx="9143999" cy="3737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Inadequate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i="1" dirty="0" smtClean="0"/>
              <a:t>Relationships</a:t>
            </a:r>
            <a:r>
              <a:rPr lang="en-US" dirty="0" smtClean="0"/>
              <a:t> describe how </a:t>
            </a:r>
            <a:r>
              <a:rPr lang="en-US" b="1" i="1" dirty="0" smtClean="0"/>
              <a:t>entities connect</a:t>
            </a:r>
          </a:p>
          <a:p>
            <a:r>
              <a:rPr lang="en-US" dirty="0" smtClean="0"/>
              <a:t>From </a:t>
            </a:r>
            <a:r>
              <a:rPr lang="en-US" b="1" i="1" dirty="0" smtClean="0"/>
              <a:t>STUDENT</a:t>
            </a:r>
            <a:r>
              <a:rPr lang="en-US" dirty="0" smtClean="0"/>
              <a:t> record we can follow relationships</a:t>
            </a:r>
          </a:p>
          <a:p>
            <a:pPr lvl="1"/>
            <a:r>
              <a:rPr lang="en-US" b="1" i="1" dirty="0" smtClean="0"/>
              <a:t>majors in</a:t>
            </a:r>
            <a:r>
              <a:rPr lang="en-US" dirty="0" smtClean="0"/>
              <a:t> to get to corresponding </a:t>
            </a:r>
            <a:r>
              <a:rPr lang="en-US" b="1" i="1" dirty="0" smtClean="0"/>
              <a:t>DEPT</a:t>
            </a:r>
            <a:r>
              <a:rPr lang="en-US" dirty="0" smtClean="0"/>
              <a:t> entity</a:t>
            </a:r>
          </a:p>
          <a:p>
            <a:pPr lvl="1"/>
            <a:r>
              <a:rPr lang="en-US" b="1" i="1" dirty="0" smtClean="0"/>
              <a:t>enrolls in</a:t>
            </a:r>
            <a:r>
              <a:rPr lang="en-US" dirty="0" smtClean="0"/>
              <a:t> to get all </a:t>
            </a:r>
            <a:r>
              <a:rPr lang="en-US" b="1" i="1" dirty="0" smtClean="0"/>
              <a:t>SECTION</a:t>
            </a:r>
            <a:r>
              <a:rPr lang="en-US" dirty="0" smtClean="0"/>
              <a:t> entities</a:t>
            </a:r>
          </a:p>
          <a:p>
            <a:pPr lvl="1"/>
            <a:r>
              <a:rPr lang="en-US" b="1" i="1" dirty="0" smtClean="0"/>
              <a:t>enrolls in</a:t>
            </a:r>
            <a:r>
              <a:rPr lang="en-US" dirty="0" smtClean="0"/>
              <a:t> and </a:t>
            </a:r>
            <a:r>
              <a:rPr lang="en-US" b="1" i="1" dirty="0" smtClean="0"/>
              <a:t>has</a:t>
            </a:r>
            <a:r>
              <a:rPr lang="en-US" dirty="0" smtClean="0"/>
              <a:t> to get all </a:t>
            </a:r>
            <a:r>
              <a:rPr lang="en-US" b="1" i="1" dirty="0" smtClean="0"/>
              <a:t>COURSE</a:t>
            </a:r>
            <a:r>
              <a:rPr lang="en-US" dirty="0" smtClean="0"/>
              <a:t> entities</a:t>
            </a:r>
          </a:p>
          <a:p>
            <a:r>
              <a:rPr lang="en-US" dirty="0" smtClean="0"/>
              <a:t>What if we had chosen </a:t>
            </a:r>
            <a:r>
              <a:rPr lang="en-US" b="1" i="1" dirty="0" smtClean="0"/>
              <a:t>STUDENT enrolls in COURSE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relationship is </a:t>
            </a:r>
            <a:r>
              <a:rPr lang="en-US" b="1" i="1" u="sng" dirty="0" smtClean="0"/>
              <a:t>inadequate</a:t>
            </a:r>
            <a:r>
              <a:rPr lang="en-US" dirty="0" smtClean="0"/>
              <a:t> because we can’t tell which section the student is in</a:t>
            </a:r>
          </a:p>
          <a:p>
            <a:r>
              <a:rPr lang="en-US" dirty="0" smtClean="0"/>
              <a:t>Make sure </a:t>
            </a:r>
            <a:r>
              <a:rPr lang="en-US" b="1" i="1" dirty="0" smtClean="0"/>
              <a:t>relationships convey intended meaning</a:t>
            </a:r>
            <a:endParaRPr lang="en-US" b="1" i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4030834"/>
            <a:ext cx="7315200" cy="617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Inadequate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Exhaustively consider </a:t>
            </a:r>
            <a:r>
              <a:rPr lang="en-US" b="1" i="1" dirty="0" smtClean="0"/>
              <a:t>every path</a:t>
            </a:r>
          </a:p>
          <a:p>
            <a:r>
              <a:rPr lang="en-US" dirty="0" smtClean="0"/>
              <a:t>Make sure diagram captures desired information</a:t>
            </a:r>
          </a:p>
          <a:p>
            <a:r>
              <a:rPr lang="en-US" dirty="0" smtClean="0"/>
              <a:t>A couple more inadequate relationships</a:t>
            </a:r>
          </a:p>
          <a:p>
            <a:pPr lvl="1"/>
            <a:r>
              <a:rPr lang="en-US" b="1" i="1" dirty="0" smtClean="0"/>
              <a:t>receives</a:t>
            </a:r>
            <a:r>
              <a:rPr lang="en-US" dirty="0" smtClean="0"/>
              <a:t> captures grade for each student but </a:t>
            </a:r>
            <a:r>
              <a:rPr lang="en-US" b="1" i="1" dirty="0" smtClean="0"/>
              <a:t>not section</a:t>
            </a:r>
          </a:p>
          <a:p>
            <a:pPr lvl="1"/>
            <a:r>
              <a:rPr lang="en-US" b="1" i="1" dirty="0" smtClean="0"/>
              <a:t>assigns</a:t>
            </a:r>
            <a:r>
              <a:rPr lang="en-US" dirty="0" smtClean="0"/>
              <a:t> captures grades </a:t>
            </a:r>
            <a:r>
              <a:rPr lang="en-US" dirty="0" err="1" smtClean="0"/>
              <a:t>prof</a:t>
            </a:r>
            <a:r>
              <a:rPr lang="en-US" dirty="0" smtClean="0"/>
              <a:t> gave but </a:t>
            </a:r>
            <a:r>
              <a:rPr lang="en-US" b="1" i="1" dirty="0" smtClean="0"/>
              <a:t>no student</a:t>
            </a:r>
            <a:r>
              <a:rPr lang="en-US" dirty="0" smtClean="0"/>
              <a:t> or </a:t>
            </a:r>
            <a:r>
              <a:rPr lang="en-US" b="1" i="1" dirty="0" smtClean="0"/>
              <a:t>section</a:t>
            </a:r>
          </a:p>
          <a:p>
            <a:r>
              <a:rPr lang="en-US" dirty="0" smtClean="0"/>
              <a:t>This happened because we oversimplified requirement spec interpretation</a:t>
            </a:r>
          </a:p>
          <a:p>
            <a:pPr lvl="1"/>
            <a:r>
              <a:rPr lang="en-US" dirty="0" smtClean="0"/>
              <a:t>student receives grades</a:t>
            </a:r>
          </a:p>
          <a:p>
            <a:pPr lvl="2"/>
            <a:r>
              <a:rPr lang="en-US" dirty="0" smtClean="0"/>
              <a:t>student receives grade for an enrolled section</a:t>
            </a:r>
          </a:p>
          <a:p>
            <a:pPr lvl="1"/>
            <a:r>
              <a:rPr lang="en-US" dirty="0" smtClean="0"/>
              <a:t>professor assigns grade</a:t>
            </a:r>
          </a:p>
          <a:p>
            <a:pPr lvl="2"/>
            <a:r>
              <a:rPr lang="en-US" dirty="0" smtClean="0"/>
              <a:t>professors to assign grades to students in their sections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Multi-Way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Involve three or more classes, (</a:t>
            </a:r>
            <a:r>
              <a:rPr lang="en-US" b="1" i="1" dirty="0" smtClean="0"/>
              <a:t>&gt;</a:t>
            </a:r>
            <a:r>
              <a:rPr lang="en-US" b="1" i="1" dirty="0" smtClean="0"/>
              <a:t>2 nouns</a:t>
            </a:r>
            <a:r>
              <a:rPr lang="en-US" dirty="0" smtClean="0"/>
              <a:t>) e.g.:</a:t>
            </a:r>
          </a:p>
          <a:p>
            <a:pPr lvl="1"/>
            <a:r>
              <a:rPr lang="en-US" dirty="0" smtClean="0"/>
              <a:t>“student receives a grade for an enrolled section”</a:t>
            </a:r>
          </a:p>
          <a:p>
            <a:pPr lvl="1"/>
            <a:r>
              <a:rPr lang="en-US" dirty="0" smtClean="0"/>
              <a:t>“professor assigns grade to student in section”</a:t>
            </a:r>
          </a:p>
          <a:p>
            <a:r>
              <a:rPr lang="en-US" dirty="0" smtClean="0"/>
              <a:t>Consider</a:t>
            </a:r>
          </a:p>
          <a:p>
            <a:endParaRPr lang="en-US" dirty="0" smtClean="0"/>
          </a:p>
          <a:p>
            <a:r>
              <a:rPr lang="en-US" dirty="0" smtClean="0"/>
              <a:t>Two ways to represent multi-way relationships</a:t>
            </a:r>
          </a:p>
          <a:p>
            <a:pPr>
              <a:buNone/>
            </a:pPr>
            <a:r>
              <a:rPr lang="en-US" b="1" i="1" dirty="0" smtClean="0"/>
              <a:t>	Line connects all		New class relates all</a:t>
            </a:r>
            <a:endParaRPr lang="en-US" b="1" i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953000"/>
            <a:ext cx="4010025" cy="1649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4984062"/>
            <a:ext cx="4495800" cy="1589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57450" y="2514600"/>
            <a:ext cx="42291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Lines Connecting Various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“1” next to GRADE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one grade/student/section</a:t>
            </a:r>
          </a:p>
          <a:p>
            <a:r>
              <a:rPr lang="en-US" dirty="0" smtClean="0"/>
              <a:t>“*” next to STUDENT means many students in a section with same grade</a:t>
            </a:r>
          </a:p>
          <a:p>
            <a:r>
              <a:rPr lang="en-US" dirty="0" smtClean="0"/>
              <a:t>“*” next to SECTION means many sections/student with same grade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553585"/>
            <a:ext cx="7848600" cy="3228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as 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</a:t>
            </a:r>
            <a:r>
              <a:rPr lang="en-US" b="1" i="1" dirty="0" smtClean="0"/>
              <a:t>receives</a:t>
            </a:r>
            <a:r>
              <a:rPr lang="en-US" dirty="0" smtClean="0"/>
              <a:t> with class GRADE_ASSIGNMENT</a:t>
            </a:r>
          </a:p>
          <a:p>
            <a:r>
              <a:rPr lang="en-US" b="1" i="1" dirty="0" smtClean="0"/>
              <a:t>GRADE_ASSIGNMENT</a:t>
            </a:r>
            <a:r>
              <a:rPr lang="en-US" dirty="0" smtClean="0"/>
              <a:t> record per grade assigned</a:t>
            </a:r>
          </a:p>
          <a:p>
            <a:r>
              <a:rPr lang="en-US" dirty="0" smtClean="0"/>
              <a:t>This will eventually become the </a:t>
            </a:r>
            <a:r>
              <a:rPr lang="en-US" b="1" i="1" dirty="0" smtClean="0"/>
              <a:t>ENROLL</a:t>
            </a:r>
            <a:r>
              <a:rPr lang="en-US" dirty="0" smtClean="0"/>
              <a:t> table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3200400"/>
            <a:ext cx="8763000" cy="309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Reification: To </a:t>
            </a:r>
            <a:r>
              <a:rPr lang="en-US" smtClean="0"/>
              <a:t>Make Concrete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u="sng" dirty="0" smtClean="0"/>
              <a:t>reification</a:t>
            </a:r>
            <a:r>
              <a:rPr lang="en-US" dirty="0" smtClean="0"/>
              <a:t> converts relations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classes</a:t>
            </a:r>
            <a:endParaRPr lang="en-US" b="1" i="1" u="sng" dirty="0" smtClean="0"/>
          </a:p>
          <a:p>
            <a:r>
              <a:rPr lang="en-US" dirty="0" smtClean="0"/>
              <a:t>Relation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class, similar to verb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noun</a:t>
            </a:r>
          </a:p>
          <a:p>
            <a:r>
              <a:rPr lang="en-US" dirty="0" smtClean="0"/>
              <a:t>“Receives” </a:t>
            </a:r>
            <a:r>
              <a:rPr lang="en-US" dirty="0" smtClean="0">
                <a:sym typeface="Wingdings" pitchFamily="2" charset="2"/>
              </a:rPr>
              <a:t> “reception” or “receiving”</a:t>
            </a:r>
          </a:p>
          <a:p>
            <a:r>
              <a:rPr lang="en-US" dirty="0" smtClean="0">
                <a:sym typeface="Wingdings" pitchFamily="2" charset="2"/>
              </a:rPr>
              <a:t>Reification is easier than 3-way relations</a:t>
            </a:r>
          </a:p>
          <a:p>
            <a:r>
              <a:rPr lang="en-US" dirty="0" smtClean="0">
                <a:sym typeface="Wingdings" pitchFamily="2" charset="2"/>
              </a:rPr>
              <a:t>It’s easier to deal with </a:t>
            </a:r>
            <a:r>
              <a:rPr lang="en-US" b="1" i="1" dirty="0" smtClean="0">
                <a:sym typeface="Wingdings" pitchFamily="2" charset="2"/>
              </a:rPr>
              <a:t>binary relations</a:t>
            </a:r>
          </a:p>
          <a:p>
            <a:r>
              <a:rPr lang="en-US" dirty="0" smtClean="0">
                <a:sym typeface="Wingdings" pitchFamily="2" charset="2"/>
              </a:rPr>
              <a:t>It’s more flexible</a:t>
            </a:r>
          </a:p>
          <a:p>
            <a:r>
              <a:rPr lang="en-US" dirty="0" smtClean="0">
                <a:sym typeface="Wingdings" pitchFamily="2" charset="2"/>
              </a:rPr>
              <a:t>Each new class can have it’s own attributes</a:t>
            </a:r>
          </a:p>
          <a:p>
            <a:r>
              <a:rPr lang="en-US" dirty="0" smtClean="0">
                <a:sym typeface="Wingdings" pitchFamily="2" charset="2"/>
              </a:rPr>
              <a:t>Apply reification to relationship </a:t>
            </a:r>
            <a:r>
              <a:rPr lang="en-US" b="1" i="1" u="sng" dirty="0" smtClean="0">
                <a:sym typeface="Wingdings" pitchFamily="2" charset="2"/>
              </a:rPr>
              <a:t>assigns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New class has one record per grade</a:t>
            </a:r>
          </a:p>
          <a:p>
            <a:r>
              <a:rPr lang="en-US" dirty="0" smtClean="0">
                <a:sym typeface="Wingdings" pitchFamily="2" charset="2"/>
              </a:rPr>
              <a:t>But we have class already: </a:t>
            </a:r>
            <a:r>
              <a:rPr lang="en-US" b="1" i="1" dirty="0" smtClean="0">
                <a:sym typeface="Wingdings" pitchFamily="2" charset="2"/>
              </a:rPr>
              <a:t>GRADE_ASSIGNMENT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Reifying Inadequate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349500"/>
            <a:ext cx="9144000" cy="2995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Redundant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the query “</a:t>
            </a:r>
            <a:r>
              <a:rPr lang="en-US" b="1" i="1" dirty="0" smtClean="0"/>
              <a:t>all sections a student is enrolled in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Obvious solution is to use </a:t>
            </a:r>
            <a:r>
              <a:rPr lang="en-US" b="1" i="1" dirty="0" smtClean="0"/>
              <a:t>enrolls in</a:t>
            </a:r>
            <a:r>
              <a:rPr lang="en-US" dirty="0" smtClean="0"/>
              <a:t> relationship</a:t>
            </a:r>
          </a:p>
          <a:p>
            <a:r>
              <a:rPr lang="en-US" dirty="0" smtClean="0"/>
              <a:t>But another solution is path from </a:t>
            </a:r>
            <a:r>
              <a:rPr lang="en-US" b="1" i="1" dirty="0" smtClean="0"/>
              <a:t>STUDENT</a:t>
            </a:r>
            <a:r>
              <a:rPr lang="en-US" dirty="0" smtClean="0"/>
              <a:t> to </a:t>
            </a:r>
            <a:r>
              <a:rPr lang="en-US" b="1" i="1" dirty="0" smtClean="0"/>
              <a:t>GRADE_ASSIGNMENT</a:t>
            </a:r>
            <a:r>
              <a:rPr lang="en-US" dirty="0" smtClean="0"/>
              <a:t> to </a:t>
            </a:r>
            <a:r>
              <a:rPr lang="en-US" b="1" i="1" dirty="0" smtClean="0"/>
              <a:t>SECTION</a:t>
            </a:r>
          </a:p>
          <a:p>
            <a:r>
              <a:rPr lang="en-US" b="1" i="1" dirty="0" smtClean="0"/>
              <a:t>Enrolls in</a:t>
            </a:r>
            <a:r>
              <a:rPr lang="en-US" dirty="0" smtClean="0"/>
              <a:t> relationship is </a:t>
            </a:r>
            <a:r>
              <a:rPr lang="en-US" b="1" i="1" u="sng" dirty="0" smtClean="0"/>
              <a:t>redundant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relationship is </a:t>
            </a:r>
            <a:r>
              <a:rPr lang="en-US" b="1" i="1" u="sng" dirty="0" smtClean="0"/>
              <a:t>redundant</a:t>
            </a:r>
            <a:r>
              <a:rPr lang="en-US" dirty="0" smtClean="0"/>
              <a:t> if removing it does not change the information content of the class diagram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Let's not think of tables at first, instead think of </a:t>
            </a:r>
            <a:r>
              <a:rPr lang="en-US" b="1" i="1" u="sng" dirty="0" smtClean="0"/>
              <a:t>entities</a:t>
            </a:r>
            <a:r>
              <a:rPr lang="en-US" dirty="0" smtClean="0"/>
              <a:t>, </a:t>
            </a:r>
            <a:r>
              <a:rPr lang="en-US" b="1" i="1" u="sng" dirty="0" smtClean="0"/>
              <a:t>relationships</a:t>
            </a:r>
            <a:r>
              <a:rPr lang="en-US" dirty="0" smtClean="0"/>
              <a:t>, &amp; </a:t>
            </a:r>
            <a:r>
              <a:rPr lang="en-US" b="1" i="1" u="sng" dirty="0" smtClean="0"/>
              <a:t>attributes</a:t>
            </a:r>
          </a:p>
          <a:p>
            <a:r>
              <a:rPr lang="en-US" b="1" i="1" u="sng" dirty="0" smtClean="0"/>
              <a:t>Class diagram</a:t>
            </a:r>
            <a:r>
              <a:rPr lang="en-US" dirty="0" smtClean="0"/>
              <a:t> describes the world in terms of entities and how they relate to one another</a:t>
            </a:r>
          </a:p>
          <a:p>
            <a:r>
              <a:rPr lang="en-US" dirty="0" smtClean="0"/>
              <a:t>A </a:t>
            </a:r>
            <a:r>
              <a:rPr lang="en-US" b="1" i="1" u="sng" dirty="0" smtClean="0"/>
              <a:t>class</a:t>
            </a:r>
            <a:r>
              <a:rPr lang="en-US" dirty="0" smtClean="0"/>
              <a:t> is a type of entity and is represented by box; they correspond to tables</a:t>
            </a:r>
          </a:p>
          <a:p>
            <a:r>
              <a:rPr lang="en-US" b="1" i="1" u="sng" dirty="0" smtClean="0"/>
              <a:t>Relationships</a:t>
            </a:r>
            <a:r>
              <a:rPr lang="en-US" dirty="0" smtClean="0"/>
              <a:t> are represented by </a:t>
            </a:r>
            <a:r>
              <a:rPr lang="en-US" b="1" i="1" u="sng" dirty="0" smtClean="0"/>
              <a:t>lines</a:t>
            </a:r>
            <a:r>
              <a:rPr lang="en-US" dirty="0" smtClean="0"/>
              <a:t>; they correspond to foreign keys</a:t>
            </a:r>
          </a:p>
          <a:p>
            <a:r>
              <a:rPr lang="en-US" b="1" i="1" u="sng" dirty="0" smtClean="0"/>
              <a:t>Attributes</a:t>
            </a:r>
            <a:r>
              <a:rPr lang="en-US" dirty="0" smtClean="0"/>
              <a:t> describe entities and have </a:t>
            </a:r>
            <a:r>
              <a:rPr lang="en-US" b="1" i="1" u="sng" dirty="0" smtClean="0"/>
              <a:t>values</a:t>
            </a:r>
            <a:r>
              <a:rPr lang="en-US" dirty="0" smtClean="0"/>
              <a:t>; they correspond to </a:t>
            </a:r>
            <a:r>
              <a:rPr lang="en-US" b="1" i="1" u="sng" dirty="0" smtClean="0"/>
              <a:t>fields</a:t>
            </a:r>
          </a:p>
          <a:p>
            <a:r>
              <a:rPr lang="en-US" dirty="0" smtClean="0"/>
              <a:t>Eventually </a:t>
            </a:r>
            <a:r>
              <a:rPr lang="en-US" b="1" i="1" u="sng" dirty="0" smtClean="0"/>
              <a:t>convert</a:t>
            </a:r>
            <a:r>
              <a:rPr lang="en-US" dirty="0" smtClean="0"/>
              <a:t> class diagrams </a:t>
            </a:r>
            <a:r>
              <a:rPr lang="en-US" b="1" i="1" u="sng" dirty="0" smtClean="0"/>
              <a:t>to tables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Redundant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b="1" i="1" dirty="0" smtClean="0"/>
              <a:t>assigns</a:t>
            </a:r>
            <a:r>
              <a:rPr lang="en-US" dirty="0" smtClean="0"/>
              <a:t> relationship is also redundant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Describes who assigned each grade</a:t>
            </a:r>
          </a:p>
          <a:p>
            <a:r>
              <a:rPr lang="en-US" dirty="0" smtClean="0"/>
              <a:t>But PROF assigns all the grades of a SECTION</a:t>
            </a:r>
          </a:p>
          <a:p>
            <a:r>
              <a:rPr lang="en-US" dirty="0" smtClean="0"/>
              <a:t>We know PROF of each SECTION</a:t>
            </a:r>
          </a:p>
          <a:p>
            <a:r>
              <a:rPr lang="en-US" dirty="0" smtClean="0"/>
              <a:t>Don’t need each assignment, just PROF of section</a:t>
            </a:r>
          </a:p>
        </p:txBody>
      </p:sp>
      <p:cxnSp>
        <p:nvCxnSpPr>
          <p:cNvPr id="9" name="Curved Connector 8"/>
          <p:cNvCxnSpPr>
            <a:stCxn id="4" idx="0"/>
            <a:endCxn id="5" idx="2"/>
          </p:cNvCxnSpPr>
          <p:nvPr/>
        </p:nvCxnSpPr>
        <p:spPr>
          <a:xfrm flipH="1" flipV="1">
            <a:off x="4267200" y="2209800"/>
            <a:ext cx="1638300" cy="129540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5181600" y="3505200"/>
            <a:ext cx="1447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PROF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67400" y="3135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971800" y="1676400"/>
            <a:ext cx="2590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GRADE_ASSIGNMENT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81400" y="2209800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	   *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95291" y="2590800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assigns</a:t>
            </a:r>
            <a:endParaRPr lang="en-US" b="1" i="1" dirty="0"/>
          </a:p>
        </p:txBody>
      </p:sp>
      <p:sp>
        <p:nvSpPr>
          <p:cNvPr id="18" name="Rectangle 17"/>
          <p:cNvSpPr/>
          <p:nvPr/>
        </p:nvSpPr>
        <p:spPr>
          <a:xfrm>
            <a:off x="1905000" y="3505200"/>
            <a:ext cx="1447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SECTION</a:t>
            </a:r>
            <a:endParaRPr lang="en-US" dirty="0"/>
          </a:p>
        </p:txBody>
      </p:sp>
      <p:cxnSp>
        <p:nvCxnSpPr>
          <p:cNvPr id="19" name="Curved Connector 8"/>
          <p:cNvCxnSpPr>
            <a:stCxn id="18" idx="0"/>
            <a:endCxn id="5" idx="2"/>
          </p:cNvCxnSpPr>
          <p:nvPr/>
        </p:nvCxnSpPr>
        <p:spPr>
          <a:xfrm flipV="1">
            <a:off x="2628900" y="2209800"/>
            <a:ext cx="1638300" cy="129540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8"/>
          <p:cNvCxnSpPr>
            <a:stCxn id="18" idx="3"/>
            <a:endCxn id="4" idx="1"/>
          </p:cNvCxnSpPr>
          <p:nvPr/>
        </p:nvCxnSpPr>
        <p:spPr>
          <a:xfrm>
            <a:off x="3352800" y="3771900"/>
            <a:ext cx="1828800" cy="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517714" y="3135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810000" y="3745468"/>
            <a:ext cx="909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teaches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922130" y="2602468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has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876800" y="3440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352800" y="3440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All Relationships for Redundancy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Consider relationship </a:t>
            </a:r>
            <a:r>
              <a:rPr lang="en-US" b="1" i="1" dirty="0" smtClean="0"/>
              <a:t>majors in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Check redundancy with STUDENT, GRADE_ASSIGNMENTS, SECTION, COURSE, DEPT</a:t>
            </a:r>
          </a:p>
          <a:p>
            <a:r>
              <a:rPr lang="en-US" dirty="0" smtClean="0"/>
              <a:t>But this path describes the DEPT, offering the COURSE, as opposed to the STUDENT’s major</a:t>
            </a:r>
          </a:p>
          <a:p>
            <a:r>
              <a:rPr lang="en-US" dirty="0" smtClean="0"/>
              <a:t>So, </a:t>
            </a:r>
            <a:r>
              <a:rPr lang="en-US" b="1" i="1" dirty="0" smtClean="0"/>
              <a:t>majors in</a:t>
            </a:r>
            <a:r>
              <a:rPr lang="en-US" dirty="0" smtClean="0"/>
              <a:t> is not redundant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629400" y="1512332"/>
            <a:ext cx="1447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1512332"/>
            <a:ext cx="1447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STUDENT</a:t>
            </a:r>
            <a:endParaRPr lang="en-US" dirty="0"/>
          </a:p>
        </p:txBody>
      </p:sp>
      <p:cxnSp>
        <p:nvCxnSpPr>
          <p:cNvPr id="6" name="Curved Connector 8"/>
          <p:cNvCxnSpPr>
            <a:stCxn id="5" idx="3"/>
            <a:endCxn id="4" idx="1"/>
          </p:cNvCxnSpPr>
          <p:nvPr/>
        </p:nvCxnSpPr>
        <p:spPr>
          <a:xfrm>
            <a:off x="1828800" y="1779032"/>
            <a:ext cx="4800600" cy="0"/>
          </a:xfrm>
          <a:prstGeom prst="straightConnector1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10000" y="1447800"/>
            <a:ext cx="1071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majors in</a:t>
            </a:r>
            <a:endParaRPr lang="en-US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6324600" y="1447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28800" y="1447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400800" y="3200400"/>
            <a:ext cx="1447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COURSE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81000" y="3200400"/>
            <a:ext cx="1447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SECTION</a:t>
            </a:r>
            <a:endParaRPr lang="en-US" dirty="0"/>
          </a:p>
        </p:txBody>
      </p:sp>
      <p:cxnSp>
        <p:nvCxnSpPr>
          <p:cNvPr id="15" name="Curved Connector 8"/>
          <p:cNvCxnSpPr>
            <a:stCxn id="11" idx="3"/>
            <a:endCxn id="10" idx="1"/>
          </p:cNvCxnSpPr>
          <p:nvPr/>
        </p:nvCxnSpPr>
        <p:spPr>
          <a:xfrm>
            <a:off x="1828800" y="3467100"/>
            <a:ext cx="4572000" cy="0"/>
          </a:xfrm>
          <a:prstGeom prst="straightConnector1">
            <a:avLst/>
          </a:pr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8"/>
          <p:cNvCxnSpPr>
            <a:stCxn id="10" idx="0"/>
            <a:endCxn id="4" idx="2"/>
          </p:cNvCxnSpPr>
          <p:nvPr/>
        </p:nvCxnSpPr>
        <p:spPr>
          <a:xfrm flipV="1">
            <a:off x="7124700" y="2045732"/>
            <a:ext cx="228600" cy="1154668"/>
          </a:xfrm>
          <a:prstGeom prst="straightConnector1">
            <a:avLst/>
          </a:pr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912730" y="3440668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280097" y="2438400"/>
            <a:ext cx="720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offers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394514" y="1992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162800" y="2907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831914" y="3516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099114" y="3440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355914" y="2754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733800" y="2286000"/>
            <a:ext cx="2590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GRADE_ASSIGNMENT</a:t>
            </a:r>
            <a:endParaRPr lang="en-US" dirty="0"/>
          </a:p>
        </p:txBody>
      </p:sp>
      <p:cxnSp>
        <p:nvCxnSpPr>
          <p:cNvPr id="32" name="Curved Connector 8"/>
          <p:cNvCxnSpPr>
            <a:stCxn id="5" idx="3"/>
            <a:endCxn id="31" idx="1"/>
          </p:cNvCxnSpPr>
          <p:nvPr/>
        </p:nvCxnSpPr>
        <p:spPr>
          <a:xfrm>
            <a:off x="1828800" y="1779032"/>
            <a:ext cx="1905000" cy="773668"/>
          </a:xfrm>
          <a:prstGeom prst="straightConnector1">
            <a:avLst/>
          </a:pr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8"/>
          <p:cNvCxnSpPr>
            <a:stCxn id="11" idx="3"/>
            <a:endCxn id="31" idx="1"/>
          </p:cNvCxnSpPr>
          <p:nvPr/>
        </p:nvCxnSpPr>
        <p:spPr>
          <a:xfrm flipV="1">
            <a:off x="1828800" y="2552700"/>
            <a:ext cx="1905000" cy="914400"/>
          </a:xfrm>
          <a:prstGeom prst="straightConnector1">
            <a:avLst/>
          </a:pr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355914" y="2145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831914" y="2983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831914" y="1916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630947" y="1828800"/>
            <a:ext cx="950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receives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286000" y="2754868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has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Having Removed all Redundancies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20900"/>
            <a:ext cx="9144000" cy="2961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Weak-Weak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far algorithm works with </a:t>
            </a:r>
            <a:r>
              <a:rPr lang="en-US" b="1" i="1" dirty="0" smtClean="0"/>
              <a:t>weak-strong</a:t>
            </a:r>
            <a:r>
              <a:rPr lang="en-US" dirty="0" smtClean="0"/>
              <a:t> relations</a:t>
            </a:r>
          </a:p>
          <a:p>
            <a:r>
              <a:rPr lang="en-US" dirty="0" smtClean="0"/>
              <a:t>Convert </a:t>
            </a:r>
            <a:r>
              <a:rPr lang="en-US" b="1" i="1" dirty="0" smtClean="0"/>
              <a:t>weak-weak</a:t>
            </a:r>
            <a:r>
              <a:rPr lang="en-US" dirty="0" smtClean="0"/>
              <a:t> relationships to 2 weak-strong</a:t>
            </a:r>
          </a:p>
          <a:p>
            <a:r>
              <a:rPr lang="en-US" dirty="0" smtClean="0"/>
              <a:t>Consider the </a:t>
            </a:r>
            <a:r>
              <a:rPr lang="en-US" b="1" i="1" dirty="0" smtClean="0"/>
              <a:t>many-one</a:t>
            </a:r>
            <a:r>
              <a:rPr lang="en-US" dirty="0" smtClean="0"/>
              <a:t> relationship </a:t>
            </a:r>
            <a:r>
              <a:rPr lang="en-US" b="1" i="1" dirty="0" smtClean="0"/>
              <a:t>majors in</a:t>
            </a:r>
            <a:r>
              <a:rPr lang="en-US" dirty="0" smtClean="0"/>
              <a:t> between </a:t>
            </a:r>
            <a:r>
              <a:rPr lang="en-US" b="1" i="1" dirty="0" smtClean="0"/>
              <a:t>STUDENT</a:t>
            </a:r>
            <a:r>
              <a:rPr lang="en-US" dirty="0" smtClean="0"/>
              <a:t> and </a:t>
            </a:r>
            <a:r>
              <a:rPr lang="en-US" b="1" i="1" dirty="0" smtClean="0"/>
              <a:t>DEPT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States each student only has one major</a:t>
            </a:r>
          </a:p>
          <a:p>
            <a:r>
              <a:rPr lang="en-US" dirty="0" smtClean="0"/>
              <a:t>But if students could declare various majors we would have </a:t>
            </a:r>
            <a:r>
              <a:rPr lang="en-US" b="1" i="1" dirty="0" smtClean="0"/>
              <a:t>many-many</a:t>
            </a:r>
            <a:r>
              <a:rPr lang="en-US" dirty="0" smtClean="0"/>
              <a:t>, </a:t>
            </a:r>
            <a:r>
              <a:rPr lang="en-US" b="1" i="1" dirty="0" smtClean="0"/>
              <a:t>weak-weak</a:t>
            </a:r>
            <a:r>
              <a:rPr lang="en-US" dirty="0" smtClean="0"/>
              <a:t> relationship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86400" y="3417332"/>
            <a:ext cx="1447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00200" y="3417332"/>
            <a:ext cx="1447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STUDENT</a:t>
            </a:r>
            <a:endParaRPr lang="en-US" dirty="0"/>
          </a:p>
        </p:txBody>
      </p:sp>
      <p:cxnSp>
        <p:nvCxnSpPr>
          <p:cNvPr id="6" name="Curved Connector 8"/>
          <p:cNvCxnSpPr>
            <a:stCxn id="5" idx="3"/>
            <a:endCxn id="4" idx="1"/>
          </p:cNvCxnSpPr>
          <p:nvPr/>
        </p:nvCxnSpPr>
        <p:spPr>
          <a:xfrm>
            <a:off x="3048000" y="3684032"/>
            <a:ext cx="2438400" cy="0"/>
          </a:xfrm>
          <a:prstGeom prst="straightConnector1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657600" y="3352800"/>
            <a:ext cx="1071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majors in</a:t>
            </a:r>
            <a:endParaRPr lang="en-US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5181600" y="3352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8000" y="3352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486400" y="6096000"/>
            <a:ext cx="1447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600200" y="6096000"/>
            <a:ext cx="1447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STUDENT</a:t>
            </a:r>
            <a:endParaRPr lang="en-US" dirty="0"/>
          </a:p>
        </p:txBody>
      </p:sp>
      <p:cxnSp>
        <p:nvCxnSpPr>
          <p:cNvPr id="12" name="Curved Connector 8"/>
          <p:cNvCxnSpPr>
            <a:stCxn id="11" idx="3"/>
            <a:endCxn id="10" idx="1"/>
          </p:cNvCxnSpPr>
          <p:nvPr/>
        </p:nvCxnSpPr>
        <p:spPr>
          <a:xfrm>
            <a:off x="3048000" y="6362700"/>
            <a:ext cx="2438400" cy="0"/>
          </a:xfrm>
          <a:prstGeom prst="straightConnector1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657600" y="6031468"/>
            <a:ext cx="1071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majors in</a:t>
            </a:r>
            <a:endParaRPr lang="en-US" b="1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5181600" y="60314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048000" y="6031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Reification To Remove Many-Many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Students can declare several majors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i="1" u="sng" dirty="0" smtClean="0"/>
              <a:t>Reifying</a:t>
            </a:r>
            <a:r>
              <a:rPr lang="en-US" dirty="0" smtClean="0"/>
              <a:t> the </a:t>
            </a:r>
            <a:r>
              <a:rPr lang="en-US" b="1" i="1" dirty="0" smtClean="0"/>
              <a:t>many-many</a:t>
            </a:r>
            <a:r>
              <a:rPr lang="en-US" dirty="0" smtClean="0"/>
              <a:t> relationship we get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There’s a STUDENT_MAJOR record for each major a STUDENT declares</a:t>
            </a:r>
          </a:p>
          <a:p>
            <a:r>
              <a:rPr lang="en-US" b="1" i="1" dirty="0" smtClean="0"/>
              <a:t>Reifying a many-many</a:t>
            </a:r>
            <a:r>
              <a:rPr lang="en-US" dirty="0" smtClean="0"/>
              <a:t> relationships creates an </a:t>
            </a:r>
            <a:r>
              <a:rPr lang="en-US" b="1" i="1" dirty="0" smtClean="0"/>
              <a:t>equivalent</a:t>
            </a:r>
            <a:r>
              <a:rPr lang="en-US" dirty="0" smtClean="0"/>
              <a:t> diagram </a:t>
            </a:r>
            <a:r>
              <a:rPr lang="en-US" b="1" i="1" dirty="0" smtClean="0"/>
              <a:t>without many-many</a:t>
            </a:r>
            <a:endParaRPr lang="en-US" b="1" i="1" dirty="0"/>
          </a:p>
        </p:txBody>
      </p:sp>
      <p:sp>
        <p:nvSpPr>
          <p:cNvPr id="5" name="Rectangle 4"/>
          <p:cNvSpPr/>
          <p:nvPr/>
        </p:nvSpPr>
        <p:spPr>
          <a:xfrm>
            <a:off x="6934200" y="3429000"/>
            <a:ext cx="1447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3429000"/>
            <a:ext cx="1447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STUDENT</a:t>
            </a:r>
            <a:endParaRPr lang="en-US" dirty="0"/>
          </a:p>
        </p:txBody>
      </p:sp>
      <p:cxnSp>
        <p:nvCxnSpPr>
          <p:cNvPr id="7" name="Curved Connector 8"/>
          <p:cNvCxnSpPr>
            <a:stCxn id="11" idx="3"/>
            <a:endCxn id="5" idx="1"/>
          </p:cNvCxnSpPr>
          <p:nvPr/>
        </p:nvCxnSpPr>
        <p:spPr>
          <a:xfrm>
            <a:off x="5562600" y="3695700"/>
            <a:ext cx="1371600" cy="0"/>
          </a:xfrm>
          <a:prstGeom prst="straightConnector1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632514" y="3352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05000" y="3352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200400" y="3429000"/>
            <a:ext cx="23622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STUDENT_MAJOR</a:t>
            </a:r>
            <a:endParaRPr lang="en-US" dirty="0"/>
          </a:p>
        </p:txBody>
      </p:sp>
      <p:cxnSp>
        <p:nvCxnSpPr>
          <p:cNvPr id="13" name="Curved Connector 8"/>
          <p:cNvCxnSpPr>
            <a:stCxn id="6" idx="3"/>
            <a:endCxn id="11" idx="1"/>
          </p:cNvCxnSpPr>
          <p:nvPr/>
        </p:nvCxnSpPr>
        <p:spPr>
          <a:xfrm>
            <a:off x="1905000" y="3695700"/>
            <a:ext cx="1295400" cy="0"/>
          </a:xfrm>
          <a:prstGeom prst="straightConnector1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898714" y="3352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565714" y="3352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486400" y="1676400"/>
            <a:ext cx="1447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DEPT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600200" y="1676400"/>
            <a:ext cx="1447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STUDENT</a:t>
            </a:r>
            <a:endParaRPr lang="en-US" dirty="0"/>
          </a:p>
        </p:txBody>
      </p:sp>
      <p:cxnSp>
        <p:nvCxnSpPr>
          <p:cNvPr id="23" name="Curved Connector 8"/>
          <p:cNvCxnSpPr>
            <a:stCxn id="22" idx="3"/>
            <a:endCxn id="21" idx="1"/>
          </p:cNvCxnSpPr>
          <p:nvPr/>
        </p:nvCxnSpPr>
        <p:spPr>
          <a:xfrm>
            <a:off x="3048000" y="1943100"/>
            <a:ext cx="2438400" cy="0"/>
          </a:xfrm>
          <a:prstGeom prst="straightConnector1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657600" y="1611868"/>
            <a:ext cx="1071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majors in</a:t>
            </a:r>
            <a:endParaRPr lang="en-US" b="1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5181600" y="16118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048000" y="1611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storing both </a:t>
            </a:r>
            <a:r>
              <a:rPr lang="en-US" b="1" i="1" dirty="0" smtClean="0"/>
              <a:t>GPA</a:t>
            </a:r>
            <a:r>
              <a:rPr lang="en-US" dirty="0" smtClean="0"/>
              <a:t> and </a:t>
            </a:r>
            <a:r>
              <a:rPr lang="en-US" b="1" i="1" dirty="0" smtClean="0"/>
              <a:t>major GPA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If STUDENT has several majors then </a:t>
            </a:r>
            <a:r>
              <a:rPr lang="en-US" b="1" i="1" dirty="0" smtClean="0"/>
              <a:t>has major </a:t>
            </a:r>
            <a:r>
              <a:rPr lang="en-US" b="1" i="1" dirty="0" err="1" smtClean="0"/>
              <a:t>gpa</a:t>
            </a:r>
            <a:r>
              <a:rPr lang="en-US" dirty="0" smtClean="0"/>
              <a:t> is </a:t>
            </a:r>
            <a:r>
              <a:rPr lang="en-US" b="1" i="1" dirty="0" smtClean="0"/>
              <a:t>many-many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But MAJOR_GPA doesn’t know which DEPT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0175" y="1714500"/>
            <a:ext cx="634365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4495800"/>
            <a:ext cx="6296025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Reify Multi-Way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combine </a:t>
            </a:r>
            <a:r>
              <a:rPr lang="en-US" b="1" i="1" dirty="0" smtClean="0"/>
              <a:t>majors in</a:t>
            </a:r>
            <a:r>
              <a:rPr lang="en-US" dirty="0" smtClean="0"/>
              <a:t> and </a:t>
            </a:r>
            <a:r>
              <a:rPr lang="en-US" b="1" i="1" dirty="0" smtClean="0"/>
              <a:t>has major </a:t>
            </a:r>
            <a:r>
              <a:rPr lang="en-US" b="1" i="1" dirty="0" err="1" smtClean="0"/>
              <a:t>gpa</a:t>
            </a:r>
            <a:r>
              <a:rPr lang="en-US" dirty="0" smtClean="0"/>
              <a:t> into multi-way relationship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i="1" dirty="0" smtClean="0"/>
              <a:t>Reifying</a:t>
            </a:r>
            <a:r>
              <a:rPr lang="en-US" dirty="0" smtClean="0"/>
              <a:t> the multi-way relationship we get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4050" y="2100434"/>
            <a:ext cx="5848350" cy="1272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0238" y="4601000"/>
            <a:ext cx="5719762" cy="187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Reifying Weak-Weak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students can have at most one major we have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Where we have 0..1 next to MAJOR_GPA &amp; DEPT</a:t>
            </a:r>
          </a:p>
          <a:p>
            <a:r>
              <a:rPr lang="en-US" dirty="0" smtClean="0"/>
              <a:t>The major is now optional</a:t>
            </a:r>
          </a:p>
          <a:p>
            <a:r>
              <a:rPr lang="en-US" dirty="0" smtClean="0"/>
              <a:t>Now we DO know which MAJOR_GPA for DEPT</a:t>
            </a:r>
          </a:p>
          <a:p>
            <a:r>
              <a:rPr lang="en-US" dirty="0" smtClean="0"/>
              <a:t>But there shouldn’t be a MAJOR_GPA with no DEPT</a:t>
            </a:r>
          </a:p>
          <a:p>
            <a:r>
              <a:rPr lang="en-US" dirty="0" smtClean="0"/>
              <a:t>There should be a MAJOR_GPA only if there is a DEPT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50" y="1371600"/>
            <a:ext cx="78105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en-US" dirty="0" smtClean="0"/>
              <a:t>Since one should not exist without the other, they really should be part of the same thing</a:t>
            </a:r>
          </a:p>
          <a:p>
            <a:r>
              <a:rPr lang="en-US" dirty="0" smtClean="0"/>
              <a:t>It should be part of a multi-way relationship</a:t>
            </a:r>
          </a:p>
          <a:p>
            <a:r>
              <a:rPr lang="en-US" dirty="0" smtClean="0"/>
              <a:t>Then we can apply reification on the multi-way relationship and end up with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0..1 indicates that the relation is optional, but if there is, then there’s 1 DEPT and one MAJOR_GPA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6825" y="2838450"/>
            <a:ext cx="6610350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Weak-Weak With 0..1 Annotations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the PERMIT --- STUDENT relationship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Suppose PERMITs are given to STUDENTS and STAFF and student’s can expire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925" y="1447800"/>
            <a:ext cx="8058150" cy="260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STUDENT participates in 3 relationships</a:t>
            </a:r>
          </a:p>
          <a:p>
            <a:r>
              <a:rPr lang="en-US" dirty="0" smtClean="0"/>
              <a:t>Classes have zero or more attributes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64" y="1062038"/>
            <a:ext cx="9098842" cy="3662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symmetrical relationship</a:t>
            </a:r>
          </a:p>
          <a:p>
            <a:pPr lvl="1"/>
            <a:r>
              <a:rPr lang="en-US" dirty="0" smtClean="0"/>
              <a:t>Students can have at most one permit, but some students will have permits</a:t>
            </a:r>
          </a:p>
          <a:p>
            <a:pPr lvl="1"/>
            <a:r>
              <a:rPr lang="en-US" dirty="0" smtClean="0"/>
              <a:t>Each permit can be issued to at most one student, but only some permits will be issued to students</a:t>
            </a:r>
          </a:p>
          <a:p>
            <a:r>
              <a:rPr lang="en-US" dirty="0" smtClean="0"/>
              <a:t>Both sides have 0..1 annotations: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1938" y="4038600"/>
            <a:ext cx="8620125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 </a:t>
            </a:r>
            <a:r>
              <a:rPr lang="en-US" b="1" i="1" dirty="0" smtClean="0"/>
              <a:t>expires on</a:t>
            </a:r>
            <a:r>
              <a:rPr lang="en-US" dirty="0" smtClean="0"/>
              <a:t> depends on </a:t>
            </a:r>
            <a:r>
              <a:rPr lang="en-US" b="1" i="1" dirty="0" smtClean="0"/>
              <a:t>receives</a:t>
            </a:r>
            <a:r>
              <a:rPr lang="en-US" dirty="0" smtClean="0"/>
              <a:t>, i.e., we only </a:t>
            </a:r>
            <a:r>
              <a:rPr lang="en-US" smtClean="0"/>
              <a:t>want EXPIRATION_DATE </a:t>
            </a:r>
            <a:r>
              <a:rPr lang="en-US" dirty="0" smtClean="0"/>
              <a:t>if the student gets a permit</a:t>
            </a:r>
          </a:p>
          <a:p>
            <a:r>
              <a:rPr lang="en-US" dirty="0" smtClean="0"/>
              <a:t>One cant exist without the other. They are part of the same multi-way relationship</a:t>
            </a:r>
          </a:p>
          <a:p>
            <a:r>
              <a:rPr lang="en-US" dirty="0" smtClean="0"/>
              <a:t>We can combine the relations and then reify: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" y="3800475"/>
            <a:ext cx="9105900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Reify weak-weak relations to remove them so our algorithm works</a:t>
            </a:r>
          </a:p>
          <a:p>
            <a:r>
              <a:rPr lang="en-US" dirty="0" smtClean="0"/>
              <a:t>Weak-weak relations are often part of a multi-way relationship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Strong-Strong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Strong-strong relations have 1 on both sides, that is, entities are in one-to-one correspondence</a:t>
            </a:r>
          </a:p>
          <a:p>
            <a:r>
              <a:rPr lang="en-US" dirty="0" smtClean="0"/>
              <a:t>If University required all students to get a permit, then STUDENT, PERMIT would be in a 1-to-1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3639280"/>
            <a:ext cx="8839199" cy="1085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Strong-Strong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either</a:t>
            </a:r>
          </a:p>
          <a:p>
            <a:pPr lvl="1"/>
            <a:r>
              <a:rPr lang="en-US" dirty="0" smtClean="0"/>
              <a:t>merge the classes together or</a:t>
            </a:r>
          </a:p>
          <a:p>
            <a:pPr lvl="1"/>
            <a:r>
              <a:rPr lang="en-US" dirty="0" smtClean="0"/>
              <a:t>leave the relationship alone and then treat it as weak and maybe treat it as attribute of the other class</a:t>
            </a:r>
          </a:p>
          <a:p>
            <a:r>
              <a:rPr lang="en-US" dirty="0" smtClean="0"/>
              <a:t>Below we merged PERMIT into STUDENT and left LICENSE_PLATE alone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4572000"/>
            <a:ext cx="7953375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Attributes to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nouns cant be classes.</a:t>
            </a:r>
          </a:p>
          <a:p>
            <a:r>
              <a:rPr lang="en-US" dirty="0" smtClean="0"/>
              <a:t>Nouns for real life entities are classes, e.g., student</a:t>
            </a:r>
          </a:p>
          <a:p>
            <a:r>
              <a:rPr lang="en-US" dirty="0" smtClean="0"/>
              <a:t>Nouns for values are attributes, e.g., year</a:t>
            </a:r>
          </a:p>
          <a:p>
            <a:r>
              <a:rPr lang="en-US" dirty="0" smtClean="0"/>
              <a:t>But it really depends on the level of abstraction we choose</a:t>
            </a:r>
          </a:p>
          <a:p>
            <a:r>
              <a:rPr lang="en-US" dirty="0" smtClean="0"/>
              <a:t>Consider a license plate</a:t>
            </a:r>
          </a:p>
          <a:p>
            <a:pPr lvl="1"/>
            <a:r>
              <a:rPr lang="en-US" dirty="0" smtClean="0"/>
              <a:t>Do we just care about the value of plate (attribute)</a:t>
            </a:r>
          </a:p>
          <a:p>
            <a:pPr lvl="1"/>
            <a:r>
              <a:rPr lang="en-US" dirty="0" smtClean="0"/>
              <a:t>Or do we care about several aspects, i.e., state, design, physical condition (class)</a:t>
            </a:r>
          </a:p>
          <a:p>
            <a:r>
              <a:rPr lang="en-US" dirty="0" smtClean="0"/>
              <a:t>Depends on the requirements and domain to decide whether we care about this minutia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Vs.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Depending on the domain, a noun can be a class or an attribute</a:t>
            </a:r>
          </a:p>
          <a:p>
            <a:r>
              <a:rPr lang="en-US" dirty="0" smtClean="0"/>
              <a:t>Consider a </a:t>
            </a:r>
            <a:r>
              <a:rPr lang="en-US" b="1" i="1" dirty="0" smtClean="0"/>
              <a:t>professor</a:t>
            </a:r>
          </a:p>
          <a:p>
            <a:pPr lvl="1"/>
            <a:r>
              <a:rPr lang="en-US" dirty="0" smtClean="0"/>
              <a:t>If it’s just the name we care as part of a course, then attribute</a:t>
            </a:r>
          </a:p>
          <a:p>
            <a:pPr lvl="1"/>
            <a:r>
              <a:rPr lang="en-US" dirty="0" smtClean="0"/>
              <a:t>If we need to maintain an official list of professors, then it’s a class</a:t>
            </a:r>
          </a:p>
          <a:p>
            <a:r>
              <a:rPr lang="en-US" dirty="0" smtClean="0"/>
              <a:t>Same thing for </a:t>
            </a:r>
            <a:r>
              <a:rPr lang="en-US" b="1" i="1" dirty="0" smtClean="0"/>
              <a:t>departments</a:t>
            </a:r>
          </a:p>
          <a:p>
            <a:pPr lvl="1"/>
            <a:r>
              <a:rPr lang="en-US" dirty="0" smtClean="0"/>
              <a:t>If we want to keep track of all departments, it’s a class</a:t>
            </a:r>
          </a:p>
          <a:p>
            <a:r>
              <a:rPr lang="en-US" b="1" i="1" dirty="0" smtClean="0"/>
              <a:t>Represent a noun as a class if we want to keep an explicit list of its entities</a:t>
            </a:r>
            <a:endParaRPr lang="en-US" b="1" i="1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Transforming Classes into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Let C be the class that we want to turn into an attribute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an attribute to each class that is directly related to 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Remove C (and its relationships) from the class diagram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the following class diagram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Let’s convert the following classes to attributes</a:t>
            </a:r>
          </a:p>
          <a:p>
            <a:pPr lvl="1"/>
            <a:r>
              <a:rPr lang="en-US" dirty="0" smtClean="0"/>
              <a:t>GRADE			PROF</a:t>
            </a:r>
          </a:p>
          <a:p>
            <a:pPr lvl="1"/>
            <a:r>
              <a:rPr lang="en-US" dirty="0" smtClean="0"/>
              <a:t>YEAR			LICENSE_PLATE</a:t>
            </a:r>
          </a:p>
          <a:p>
            <a:pPr lvl="1"/>
            <a:r>
              <a:rPr lang="en-US" dirty="0" smtClean="0"/>
              <a:t>CAR_MODEL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328505"/>
            <a:ext cx="8839200" cy="2862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to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GRADE is only related to ENROLL</a:t>
            </a:r>
          </a:p>
          <a:p>
            <a:pPr lvl="1"/>
            <a:r>
              <a:rPr lang="en-US" dirty="0" smtClean="0"/>
              <a:t>We add </a:t>
            </a:r>
            <a:r>
              <a:rPr lang="en-US" b="1" i="1" dirty="0" smtClean="0"/>
              <a:t>grade</a:t>
            </a:r>
            <a:r>
              <a:rPr lang="en-US" dirty="0" smtClean="0"/>
              <a:t> to ENROLL and remove the GRADE class</a:t>
            </a:r>
          </a:p>
          <a:p>
            <a:r>
              <a:rPr lang="en-US" dirty="0" smtClean="0"/>
              <a:t>PROF is only related to SECTION</a:t>
            </a:r>
          </a:p>
          <a:p>
            <a:pPr lvl="1"/>
            <a:r>
              <a:rPr lang="en-US" dirty="0" smtClean="0"/>
              <a:t>We add </a:t>
            </a:r>
            <a:r>
              <a:rPr lang="en-US" b="1" i="1" dirty="0" err="1" smtClean="0"/>
              <a:t>prof</a:t>
            </a:r>
            <a:r>
              <a:rPr lang="en-US" dirty="0" smtClean="0"/>
              <a:t> to SECTION</a:t>
            </a:r>
            <a:r>
              <a:rPr lang="en-US" b="1" i="1" dirty="0" smtClean="0"/>
              <a:t> </a:t>
            </a:r>
            <a:r>
              <a:rPr lang="en-US" dirty="0" smtClean="0"/>
              <a:t>and remove the SECTION class</a:t>
            </a:r>
          </a:p>
          <a:p>
            <a:r>
              <a:rPr lang="en-US" dirty="0" smtClean="0"/>
              <a:t>LICENSE_PLATE &amp; CAR_MODEL are only related to PERMIT</a:t>
            </a:r>
          </a:p>
          <a:p>
            <a:pPr lvl="1"/>
            <a:r>
              <a:rPr lang="en-US" dirty="0" smtClean="0"/>
              <a:t>We add </a:t>
            </a:r>
            <a:r>
              <a:rPr lang="en-US" b="1" i="1" dirty="0" err="1" smtClean="0"/>
              <a:t>licensePlate</a:t>
            </a:r>
            <a:r>
              <a:rPr lang="en-US" dirty="0" smtClean="0"/>
              <a:t> and </a:t>
            </a:r>
            <a:r>
              <a:rPr lang="en-US" b="1" i="1" dirty="0" err="1" smtClean="0"/>
              <a:t>carModel</a:t>
            </a:r>
            <a:r>
              <a:rPr lang="en-US" dirty="0" smtClean="0"/>
              <a:t> to PERMIT and remove those classes</a:t>
            </a:r>
          </a:p>
          <a:p>
            <a:r>
              <a:rPr lang="en-US" dirty="0" smtClean="0"/>
              <a:t>YEAR related to both STUDENT and SECTION</a:t>
            </a:r>
          </a:p>
          <a:p>
            <a:pPr lvl="1"/>
            <a:r>
              <a:rPr lang="en-US" dirty="0" smtClean="0"/>
              <a:t>We add </a:t>
            </a:r>
            <a:r>
              <a:rPr lang="en-US" b="1" i="1" dirty="0" smtClean="0"/>
              <a:t>year</a:t>
            </a:r>
            <a:r>
              <a:rPr lang="en-US" dirty="0" smtClean="0"/>
              <a:t> to both classes and remove the YEAR class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 Cardinality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u="sng" dirty="0" smtClean="0"/>
              <a:t>Cardinality</a:t>
            </a:r>
            <a:r>
              <a:rPr lang="en-US" dirty="0" smtClean="0"/>
              <a:t> denotes how many entities participate in the relationship</a:t>
            </a:r>
          </a:p>
          <a:p>
            <a:r>
              <a:rPr lang="en-US" dirty="0" smtClean="0"/>
              <a:t>* denotes zero or more participants</a:t>
            </a:r>
          </a:p>
          <a:p>
            <a:r>
              <a:rPr lang="en-US" dirty="0" smtClean="0"/>
              <a:t>The </a:t>
            </a:r>
            <a:r>
              <a:rPr lang="en-US" b="1" i="1" dirty="0" smtClean="0"/>
              <a:t>*</a:t>
            </a:r>
            <a:r>
              <a:rPr lang="en-US" dirty="0" smtClean="0"/>
              <a:t> next to </a:t>
            </a:r>
            <a:r>
              <a:rPr lang="en-US" b="1" i="1" dirty="0" smtClean="0"/>
              <a:t>STUDENT</a:t>
            </a:r>
            <a:r>
              <a:rPr lang="en-US" dirty="0" smtClean="0"/>
              <a:t> indicates </a:t>
            </a:r>
            <a:r>
              <a:rPr lang="en-US" dirty="0" smtClean="0"/>
              <a:t>record </a:t>
            </a:r>
            <a:r>
              <a:rPr lang="en-US" dirty="0" smtClean="0"/>
              <a:t>in </a:t>
            </a:r>
            <a:r>
              <a:rPr lang="en-US" b="1" i="1" dirty="0" smtClean="0"/>
              <a:t>DEPT</a:t>
            </a:r>
            <a:r>
              <a:rPr lang="en-US" dirty="0" smtClean="0"/>
              <a:t> can be related to </a:t>
            </a:r>
            <a:r>
              <a:rPr lang="en-US" b="1" i="1" dirty="0" smtClean="0"/>
              <a:t>zero or more</a:t>
            </a:r>
            <a:r>
              <a:rPr lang="en-US" dirty="0" smtClean="0"/>
              <a:t> </a:t>
            </a:r>
            <a:r>
              <a:rPr lang="en-US" b="1" i="1" dirty="0" smtClean="0"/>
              <a:t>STUDENT</a:t>
            </a:r>
            <a:r>
              <a:rPr lang="en-US" dirty="0" smtClean="0"/>
              <a:t> </a:t>
            </a:r>
            <a:r>
              <a:rPr lang="en-US" dirty="0" smtClean="0"/>
              <a:t>records</a:t>
            </a:r>
          </a:p>
          <a:p>
            <a:r>
              <a:rPr lang="en-US" dirty="0" smtClean="0"/>
              <a:t>The </a:t>
            </a:r>
            <a:r>
              <a:rPr lang="en-US" b="1" i="1" dirty="0" smtClean="0"/>
              <a:t>1</a:t>
            </a:r>
            <a:r>
              <a:rPr lang="en-US" dirty="0" smtClean="0"/>
              <a:t> next to </a:t>
            </a:r>
            <a:r>
              <a:rPr lang="en-US" b="1" i="1" dirty="0" smtClean="0"/>
              <a:t>DEPT</a:t>
            </a:r>
            <a:r>
              <a:rPr lang="en-US" dirty="0" smtClean="0"/>
              <a:t> indicates that each </a:t>
            </a:r>
            <a:r>
              <a:rPr lang="en-US" b="1" i="1" dirty="0" smtClean="0"/>
              <a:t>STUDENT</a:t>
            </a:r>
            <a:r>
              <a:rPr lang="en-US" dirty="0" smtClean="0"/>
              <a:t> record must have exactly </a:t>
            </a:r>
            <a:r>
              <a:rPr lang="en-US" b="1" i="1" dirty="0" smtClean="0"/>
              <a:t>one major</a:t>
            </a:r>
            <a:r>
              <a:rPr lang="en-US" dirty="0" smtClean="0"/>
              <a:t> department</a:t>
            </a:r>
          </a:p>
          <a:p>
            <a:r>
              <a:rPr lang="en-US" dirty="0" smtClean="0"/>
              <a:t>This is referred to as a </a:t>
            </a:r>
            <a:r>
              <a:rPr lang="en-US" b="1" i="1" u="sng" dirty="0" smtClean="0"/>
              <a:t>many-one</a:t>
            </a:r>
            <a:r>
              <a:rPr lang="en-US" dirty="0" smtClean="0"/>
              <a:t> relationship</a:t>
            </a:r>
          </a:p>
          <a:p>
            <a:r>
              <a:rPr lang="en-US" dirty="0" smtClean="0"/>
              <a:t>The </a:t>
            </a:r>
            <a:r>
              <a:rPr lang="en-US" b="1" i="1" dirty="0" smtClean="0"/>
              <a:t>0..1</a:t>
            </a:r>
            <a:r>
              <a:rPr lang="en-US" dirty="0" smtClean="0"/>
              <a:t> next to </a:t>
            </a:r>
            <a:r>
              <a:rPr lang="en-US" b="1" i="1" dirty="0" smtClean="0"/>
              <a:t>PERMIT</a:t>
            </a:r>
            <a:r>
              <a:rPr lang="en-US" dirty="0" smtClean="0"/>
              <a:t> denotes zero or 1, </a:t>
            </a:r>
            <a:r>
              <a:rPr lang="en-US" dirty="0" err="1" smtClean="0"/>
              <a:t>i.e</a:t>
            </a:r>
            <a:r>
              <a:rPr lang="en-US" dirty="0" smtClean="0"/>
              <a:t>, a PERMIT is </a:t>
            </a:r>
            <a:r>
              <a:rPr lang="en-US" b="1" i="1" dirty="0" smtClean="0"/>
              <a:t>optional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to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Having converted the following classes to attributes</a:t>
            </a:r>
          </a:p>
          <a:p>
            <a:pPr lvl="1"/>
            <a:r>
              <a:rPr lang="en-US" dirty="0" smtClean="0"/>
              <a:t>GRADE			PROF</a:t>
            </a:r>
          </a:p>
          <a:p>
            <a:pPr lvl="1"/>
            <a:r>
              <a:rPr lang="en-US" dirty="0" smtClean="0"/>
              <a:t>YEAR			LICENSE_PLATE</a:t>
            </a:r>
          </a:p>
          <a:p>
            <a:pPr lvl="1"/>
            <a:r>
              <a:rPr lang="en-US" dirty="0" smtClean="0"/>
              <a:t>CAR_MODEL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3124200"/>
            <a:ext cx="8839200" cy="3379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Additional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 requirements are incomplete and do not contain necessary classes or attributes</a:t>
            </a:r>
          </a:p>
          <a:p>
            <a:pPr lvl="1"/>
            <a:r>
              <a:rPr lang="en-US" dirty="0" smtClean="0"/>
              <a:t>Obvious attributes</a:t>
            </a:r>
          </a:p>
          <a:p>
            <a:pPr lvl="1"/>
            <a:r>
              <a:rPr lang="en-US" dirty="0" smtClean="0"/>
              <a:t>Assumed attributes</a:t>
            </a:r>
          </a:p>
          <a:p>
            <a:r>
              <a:rPr lang="en-US" dirty="0" smtClean="0"/>
              <a:t>E.g., student name, department name, course title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489689"/>
            <a:ext cx="8229600" cy="33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Cardinality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like classes, attributes have cardinality: </a:t>
            </a:r>
            <a:r>
              <a:rPr lang="en-US" b="1" i="1" dirty="0" smtClean="0"/>
              <a:t>single-valued</a:t>
            </a:r>
            <a:r>
              <a:rPr lang="en-US" dirty="0" smtClean="0"/>
              <a:t> or </a:t>
            </a:r>
            <a:r>
              <a:rPr lang="en-US" b="1" i="1" dirty="0" smtClean="0"/>
              <a:t>multi-valued</a:t>
            </a:r>
          </a:p>
          <a:p>
            <a:r>
              <a:rPr lang="en-US" dirty="0" smtClean="0"/>
              <a:t>Consider the </a:t>
            </a:r>
            <a:r>
              <a:rPr lang="en-US" b="1" i="1" dirty="0" smtClean="0"/>
              <a:t>many-one</a:t>
            </a:r>
            <a:r>
              <a:rPr lang="en-US" dirty="0" smtClean="0"/>
              <a:t> relationship </a:t>
            </a:r>
            <a:r>
              <a:rPr lang="en-US" b="1" i="1" dirty="0" smtClean="0"/>
              <a:t>teaches</a:t>
            </a:r>
            <a:r>
              <a:rPr lang="en-US" dirty="0" smtClean="0"/>
              <a:t> between SECTION and PROF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Each section has a single professor, so the </a:t>
            </a:r>
            <a:r>
              <a:rPr lang="en-US" b="1" i="1" dirty="0" err="1" smtClean="0"/>
              <a:t>prof</a:t>
            </a:r>
            <a:r>
              <a:rPr lang="en-US" dirty="0" smtClean="0"/>
              <a:t> attribute in SECTION is single valued</a:t>
            </a:r>
          </a:p>
          <a:p>
            <a:r>
              <a:rPr lang="en-US" dirty="0" smtClean="0"/>
              <a:t>If </a:t>
            </a:r>
            <a:r>
              <a:rPr lang="en-US" b="1" i="1" dirty="0" smtClean="0"/>
              <a:t>many-many</a:t>
            </a:r>
            <a:r>
              <a:rPr lang="en-US" dirty="0" smtClean="0"/>
              <a:t>, then</a:t>
            </a:r>
            <a:br>
              <a:rPr lang="en-US" dirty="0" smtClean="0"/>
            </a:br>
            <a:r>
              <a:rPr lang="en-US" b="1" i="1" dirty="0" smtClean="0"/>
              <a:t>multi-valued</a:t>
            </a:r>
            <a:endParaRPr lang="en-US" b="1" i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3114675"/>
            <a:ext cx="4600575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5410200"/>
            <a:ext cx="4600575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Single / Multi Valued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Single-valued</a:t>
            </a:r>
            <a:r>
              <a:rPr lang="en-US" dirty="0" smtClean="0"/>
              <a:t> just correspond to fields in a table</a:t>
            </a:r>
          </a:p>
          <a:p>
            <a:r>
              <a:rPr lang="en-US" dirty="0" smtClean="0"/>
              <a:t>Many relational databases support </a:t>
            </a:r>
            <a:r>
              <a:rPr lang="en-US" b="1" i="1" dirty="0" smtClean="0"/>
              <a:t>collection types</a:t>
            </a:r>
            <a:r>
              <a:rPr lang="en-US" dirty="0" smtClean="0"/>
              <a:t> such as lists and arrays</a:t>
            </a:r>
          </a:p>
          <a:p>
            <a:r>
              <a:rPr lang="en-US" dirty="0" smtClean="0"/>
              <a:t>These can be used to implement multi-valued</a:t>
            </a:r>
          </a:p>
          <a:p>
            <a:r>
              <a:rPr lang="en-US" dirty="0" smtClean="0"/>
              <a:t>Otherwise, use </a:t>
            </a:r>
            <a:r>
              <a:rPr lang="en-US" b="1" i="1" dirty="0" smtClean="0"/>
              <a:t>reification</a:t>
            </a:r>
            <a:r>
              <a:rPr lang="en-US" dirty="0" smtClean="0"/>
              <a:t> to remove the </a:t>
            </a:r>
            <a:r>
              <a:rPr lang="en-US" b="1" i="1" dirty="0" smtClean="0"/>
              <a:t>many-many</a:t>
            </a:r>
            <a:r>
              <a:rPr lang="en-US" dirty="0" smtClean="0"/>
              <a:t> relationships</a:t>
            </a:r>
            <a:endParaRPr lang="en-U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u="sng" dirty="0" smtClean="0"/>
              <a:t>Aggregation</a:t>
            </a:r>
            <a:r>
              <a:rPr lang="en-US" dirty="0" smtClean="0"/>
              <a:t> describes a part-whole or part-of relationship</a:t>
            </a:r>
          </a:p>
          <a:p>
            <a:r>
              <a:rPr lang="en-US" dirty="0" smtClean="0"/>
              <a:t>No lifecycle dependency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9" y="2898775"/>
            <a:ext cx="8775955" cy="152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u="sng" dirty="0" smtClean="0"/>
              <a:t>Composition</a:t>
            </a:r>
            <a:r>
              <a:rPr lang="en-US" dirty="0" smtClean="0"/>
              <a:t> describes an </a:t>
            </a:r>
            <a:r>
              <a:rPr lang="en-US" b="1" i="1" dirty="0" smtClean="0"/>
              <a:t>owns a</a:t>
            </a:r>
            <a:r>
              <a:rPr lang="en-US" dirty="0" smtClean="0"/>
              <a:t> relationship</a:t>
            </a:r>
          </a:p>
          <a:p>
            <a:r>
              <a:rPr lang="en-US" dirty="0" smtClean="0"/>
              <a:t>Strong lifecycle dependency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115570"/>
            <a:ext cx="7620000" cy="1989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Generalizations /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u="sng" dirty="0" smtClean="0"/>
              <a:t>Generalization</a:t>
            </a:r>
            <a:r>
              <a:rPr lang="en-US" dirty="0" smtClean="0"/>
              <a:t> describes an </a:t>
            </a:r>
            <a:r>
              <a:rPr lang="en-US" b="1" i="1" dirty="0" smtClean="0"/>
              <a:t>is a</a:t>
            </a:r>
            <a:r>
              <a:rPr lang="en-US" dirty="0" smtClean="0"/>
              <a:t> relationship</a:t>
            </a:r>
          </a:p>
          <a:p>
            <a:r>
              <a:rPr lang="en-US" dirty="0" smtClean="0"/>
              <a:t>The can be converted to relational model by creating separate tables for base and subclasses</a:t>
            </a:r>
          </a:p>
          <a:p>
            <a:r>
              <a:rPr lang="en-US" dirty="0" smtClean="0"/>
              <a:t>Subclass entities have a strong 1-1 relation with base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33550" y="3270470"/>
            <a:ext cx="4895850" cy="3282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Transforming Generalizations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the following diagram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PERSON(</a:t>
            </a:r>
            <a:r>
              <a:rPr lang="en-US" b="1" u="sng" dirty="0" err="1" smtClean="0"/>
              <a:t>PId</a:t>
            </a:r>
            <a:r>
              <a:rPr lang="en-US" dirty="0" smtClean="0"/>
              <a:t>, Name, Age)</a:t>
            </a:r>
          </a:p>
          <a:p>
            <a:pPr>
              <a:buNone/>
            </a:pPr>
            <a:r>
              <a:rPr lang="en-US" dirty="0" smtClean="0"/>
              <a:t>	PROFESSOR(</a:t>
            </a:r>
            <a:r>
              <a:rPr lang="en-US" b="1" i="1" u="sng" dirty="0" err="1" smtClean="0"/>
              <a:t>PId</a:t>
            </a:r>
            <a:r>
              <a:rPr lang="en-US" dirty="0" smtClean="0"/>
              <a:t>, Office)</a:t>
            </a:r>
          </a:p>
          <a:p>
            <a:pPr>
              <a:buNone/>
            </a:pPr>
            <a:r>
              <a:rPr lang="en-US" dirty="0" smtClean="0"/>
              <a:t>	STUDENT(</a:t>
            </a:r>
            <a:r>
              <a:rPr lang="en-US" b="1" i="1" u="sng" dirty="0" err="1" smtClean="0"/>
              <a:t>PId</a:t>
            </a:r>
            <a:r>
              <a:rPr lang="en-US" dirty="0" smtClean="0"/>
              <a:t>, Grades)</a:t>
            </a:r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76196"/>
            <a:ext cx="5257800" cy="1500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122" name="AutoShape 2" descr="http://www.ccs.neu.edu/home/kenb/db/examples/images/234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4" name="AutoShape 4" descr="http://www.ccs.neu.edu/home/kenb/db/examples/images/234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6" name="AutoShape 6" descr="http://www.ccs.neu.edu/home/kenb/db/examples/images/234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907730"/>
            <a:ext cx="6934200" cy="5882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Faculty – Course Strong-Weak 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create table Faculty(</a:t>
            </a:r>
          </a:p>
          <a:p>
            <a:pPr>
              <a:buNone/>
            </a:pPr>
            <a:r>
              <a:rPr lang="en-US" dirty="0" smtClean="0"/>
              <a:t>	id </a:t>
            </a:r>
            <a:r>
              <a:rPr lang="en-US" dirty="0" err="1" smtClean="0"/>
              <a:t>int</a:t>
            </a:r>
            <a:r>
              <a:rPr lang="en-US" dirty="0" smtClean="0"/>
              <a:t> primary key,</a:t>
            </a:r>
          </a:p>
          <a:p>
            <a:pPr>
              <a:buNone/>
            </a:pPr>
            <a:r>
              <a:rPr lang="en-US" dirty="0" smtClean="0"/>
              <a:t>	office </a:t>
            </a:r>
            <a:r>
              <a:rPr lang="en-US" dirty="0" err="1" smtClean="0"/>
              <a:t>varchar</a:t>
            </a:r>
            <a:r>
              <a:rPr lang="en-US" dirty="0" smtClean="0"/>
              <a:t>(255) not null</a:t>
            </a:r>
          </a:p>
          <a:p>
            <a:pPr>
              <a:buNone/>
            </a:pP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create table Course(</a:t>
            </a:r>
          </a:p>
          <a:p>
            <a:pPr>
              <a:buNone/>
            </a:pPr>
            <a:r>
              <a:rPr lang="en-US" dirty="0" smtClean="0"/>
              <a:t>	number </a:t>
            </a:r>
            <a:r>
              <a:rPr lang="en-US" dirty="0" err="1" smtClean="0"/>
              <a:t>varchar</a:t>
            </a:r>
            <a:r>
              <a:rPr lang="en-US" dirty="0" smtClean="0"/>
              <a:t>(255) primary key,</a:t>
            </a:r>
          </a:p>
          <a:p>
            <a:pPr>
              <a:buNone/>
            </a:pPr>
            <a:r>
              <a:rPr lang="en-US" dirty="0" smtClean="0"/>
              <a:t>	name </a:t>
            </a:r>
            <a:r>
              <a:rPr lang="en-US" dirty="0" err="1" smtClean="0"/>
              <a:t>varchar</a:t>
            </a:r>
            <a:r>
              <a:rPr lang="en-US" dirty="0" smtClean="0"/>
              <a:t>(255),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taughtBy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not null references Faculty(id)</a:t>
            </a:r>
          </a:p>
          <a:p>
            <a:pPr>
              <a:buNone/>
            </a:pPr>
            <a:r>
              <a:rPr lang="en-US" dirty="0" smtClean="0"/>
              <a:t>);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Cardinality Annotations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</a:t>
            </a:r>
            <a:r>
              <a:rPr lang="en-US" b="1" i="1" dirty="0" smtClean="0"/>
              <a:t>change</a:t>
            </a:r>
            <a:r>
              <a:rPr lang="en-US" dirty="0" smtClean="0"/>
              <a:t> the </a:t>
            </a:r>
            <a:r>
              <a:rPr lang="en-US" b="1" i="1" dirty="0" smtClean="0"/>
              <a:t>1</a:t>
            </a:r>
            <a:r>
              <a:rPr lang="en-US" dirty="0" smtClean="0"/>
              <a:t> next to </a:t>
            </a:r>
            <a:r>
              <a:rPr lang="en-US" b="1" i="1" dirty="0" smtClean="0"/>
              <a:t>DEPT</a:t>
            </a:r>
            <a:r>
              <a:rPr lang="en-US" dirty="0" smtClean="0"/>
              <a:t> to </a:t>
            </a:r>
            <a:r>
              <a:rPr lang="en-US" b="1" i="1" dirty="0" smtClean="0"/>
              <a:t>*</a:t>
            </a:r>
            <a:r>
              <a:rPr lang="en-US" dirty="0" smtClean="0"/>
              <a:t> it would mean that a student could declare </a:t>
            </a:r>
            <a:r>
              <a:rPr lang="en-US" b="1" i="1" dirty="0" smtClean="0"/>
              <a:t>several majors</a:t>
            </a:r>
          </a:p>
          <a:p>
            <a:r>
              <a:rPr lang="en-US" dirty="0" smtClean="0"/>
              <a:t>This is referred to as a </a:t>
            </a:r>
            <a:r>
              <a:rPr lang="en-US" b="1" i="1" u="sng" dirty="0" smtClean="0"/>
              <a:t>many-many</a:t>
            </a:r>
            <a:r>
              <a:rPr lang="en-US" dirty="0" smtClean="0"/>
              <a:t> relationship</a:t>
            </a:r>
          </a:p>
          <a:p>
            <a:r>
              <a:rPr lang="en-US" dirty="0" smtClean="0"/>
              <a:t>Between </a:t>
            </a:r>
            <a:r>
              <a:rPr lang="en-US" b="1" i="1" dirty="0" smtClean="0"/>
              <a:t>PERMIT</a:t>
            </a:r>
            <a:r>
              <a:rPr lang="en-US" dirty="0" smtClean="0"/>
              <a:t> and </a:t>
            </a:r>
            <a:r>
              <a:rPr lang="en-US" b="1" i="1" dirty="0" smtClean="0"/>
              <a:t>STUDENT</a:t>
            </a:r>
            <a:r>
              <a:rPr lang="en-US" dirty="0" smtClean="0"/>
              <a:t> there is a </a:t>
            </a:r>
            <a:r>
              <a:rPr lang="en-US" b="1" i="1" u="sng" dirty="0" smtClean="0"/>
              <a:t>one-one</a:t>
            </a:r>
            <a:r>
              <a:rPr lang="en-US" dirty="0" smtClean="0"/>
              <a:t> relationship</a:t>
            </a:r>
          </a:p>
          <a:p>
            <a:r>
              <a:rPr lang="en-US" dirty="0" smtClean="0"/>
              <a:t>In general cardinality is denoted as </a:t>
            </a:r>
            <a:r>
              <a:rPr lang="en-US" b="1" i="1" dirty="0" smtClean="0"/>
              <a:t>N..M</a:t>
            </a:r>
          </a:p>
          <a:p>
            <a:r>
              <a:rPr lang="en-US" b="1" i="1" dirty="0" smtClean="0"/>
              <a:t>*</a:t>
            </a:r>
            <a:r>
              <a:rPr lang="en-US" dirty="0" smtClean="0"/>
              <a:t> is a shorthand for </a:t>
            </a:r>
            <a:r>
              <a:rPr lang="en-US" b="1" i="1" dirty="0" smtClean="0"/>
              <a:t>0..*</a:t>
            </a:r>
          </a:p>
          <a:p>
            <a:r>
              <a:rPr lang="en-US" b="1" i="1" dirty="0" smtClean="0"/>
              <a:t>1</a:t>
            </a:r>
            <a:r>
              <a:rPr lang="en-US" dirty="0" smtClean="0"/>
              <a:t> is a shorthand for </a:t>
            </a:r>
            <a:r>
              <a:rPr lang="en-US" b="1" i="1" dirty="0" smtClean="0"/>
              <a:t>1..1</a:t>
            </a:r>
          </a:p>
          <a:p>
            <a:r>
              <a:rPr lang="en-US" b="1" i="1" dirty="0" smtClean="0"/>
              <a:t>1</a:t>
            </a:r>
            <a:r>
              <a:rPr lang="en-US" dirty="0" smtClean="0"/>
              <a:t>, </a:t>
            </a:r>
            <a:r>
              <a:rPr lang="en-US" b="1" i="1" dirty="0" smtClean="0"/>
              <a:t>*</a:t>
            </a:r>
            <a:r>
              <a:rPr lang="en-US" dirty="0" smtClean="0"/>
              <a:t>, and </a:t>
            </a:r>
            <a:r>
              <a:rPr lang="en-US" b="1" i="1" dirty="0" smtClean="0"/>
              <a:t>0..1</a:t>
            </a:r>
            <a:r>
              <a:rPr lang="en-US" dirty="0" smtClean="0"/>
              <a:t> are the most </a:t>
            </a:r>
            <a:r>
              <a:rPr lang="en-US" dirty="0" smtClean="0"/>
              <a:t>common</a:t>
            </a:r>
          </a:p>
          <a:p>
            <a:r>
              <a:rPr lang="en-US" dirty="0" smtClean="0"/>
              <a:t>These are referred to as </a:t>
            </a:r>
            <a:r>
              <a:rPr lang="en-US" b="1" i="1" u="sng" dirty="0" smtClean="0"/>
              <a:t>annotations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create table Student(</a:t>
            </a:r>
          </a:p>
          <a:p>
            <a:pPr>
              <a:buNone/>
            </a:pPr>
            <a:r>
              <a:rPr lang="en-US" dirty="0" smtClean="0"/>
              <a:t>	id </a:t>
            </a:r>
            <a:r>
              <a:rPr lang="en-US" dirty="0" err="1" smtClean="0"/>
              <a:t>int</a:t>
            </a:r>
            <a:r>
              <a:rPr lang="en-US" dirty="0" smtClean="0"/>
              <a:t> primary key,</a:t>
            </a:r>
          </a:p>
          <a:p>
            <a:pPr>
              <a:buNone/>
            </a:pPr>
            <a:r>
              <a:rPr lang="en-US" dirty="0" smtClean="0"/>
              <a:t>	name </a:t>
            </a:r>
            <a:r>
              <a:rPr lang="en-US" dirty="0" err="1" smtClean="0"/>
              <a:t>varchar</a:t>
            </a:r>
            <a:r>
              <a:rPr lang="en-US" dirty="0" smtClean="0"/>
              <a:t>(255)</a:t>
            </a:r>
          </a:p>
          <a:p>
            <a:pPr>
              <a:buNone/>
            </a:pP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create table TA(</a:t>
            </a:r>
          </a:p>
          <a:p>
            <a:pPr>
              <a:buNone/>
            </a:pPr>
            <a:r>
              <a:rPr lang="en-US" dirty="0" smtClean="0"/>
              <a:t>	id </a:t>
            </a:r>
            <a:r>
              <a:rPr lang="en-US" dirty="0" err="1" smtClean="0"/>
              <a:t>int</a:t>
            </a:r>
            <a:r>
              <a:rPr lang="en-US" dirty="0" smtClean="0"/>
              <a:t> primary key references Student(id)</a:t>
            </a:r>
          </a:p>
          <a:p>
            <a:pPr>
              <a:buNone/>
            </a:pPr>
            <a:r>
              <a:rPr lang="en-US" dirty="0" smtClean="0"/>
              <a:t>);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Weak-Weak 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create table assigned(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ta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references TA(id),</a:t>
            </a:r>
          </a:p>
          <a:p>
            <a:pPr>
              <a:buNone/>
            </a:pPr>
            <a:r>
              <a:rPr lang="en-US" dirty="0" smtClean="0"/>
              <a:t>	course </a:t>
            </a:r>
            <a:r>
              <a:rPr lang="en-US" dirty="0" err="1" smtClean="0"/>
              <a:t>varchar</a:t>
            </a:r>
            <a:r>
              <a:rPr lang="en-US" dirty="0" smtClean="0"/>
              <a:t>(255) references Course(number),</a:t>
            </a:r>
          </a:p>
          <a:p>
            <a:pPr>
              <a:buNone/>
            </a:pPr>
            <a:r>
              <a:rPr lang="en-US" dirty="0" smtClean="0"/>
              <a:t>	primary key(</a:t>
            </a:r>
            <a:r>
              <a:rPr lang="en-US" dirty="0" err="1" smtClean="0"/>
              <a:t>ta</a:t>
            </a:r>
            <a:r>
              <a:rPr lang="en-US" dirty="0" smtClean="0"/>
              <a:t>, course)</a:t>
            </a:r>
          </a:p>
          <a:p>
            <a:pPr>
              <a:buNone/>
            </a:pP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create table registered(</a:t>
            </a:r>
          </a:p>
          <a:p>
            <a:pPr>
              <a:buNone/>
            </a:pPr>
            <a:r>
              <a:rPr lang="en-US" dirty="0" smtClean="0"/>
              <a:t>	student </a:t>
            </a:r>
            <a:r>
              <a:rPr lang="en-US" dirty="0" err="1" smtClean="0"/>
              <a:t>int</a:t>
            </a:r>
            <a:r>
              <a:rPr lang="en-US" dirty="0" smtClean="0"/>
              <a:t> references Student(id),</a:t>
            </a:r>
          </a:p>
          <a:p>
            <a:pPr>
              <a:buNone/>
            </a:pPr>
            <a:r>
              <a:rPr lang="en-US" dirty="0" smtClean="0"/>
              <a:t>	course </a:t>
            </a:r>
            <a:r>
              <a:rPr lang="en-US" dirty="0" err="1" smtClean="0"/>
              <a:t>varchar</a:t>
            </a:r>
            <a:r>
              <a:rPr lang="en-US" dirty="0" smtClean="0"/>
              <a:t>(255) references Course(number), primary key(student, course)</a:t>
            </a:r>
          </a:p>
          <a:p>
            <a:pPr>
              <a:buNone/>
            </a:pPr>
            <a:r>
              <a:rPr lang="en-US" dirty="0" smtClean="0"/>
              <a:t>);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Requirements:</a:t>
            </a:r>
          </a:p>
          <a:p>
            <a:pPr>
              <a:buNone/>
            </a:pPr>
            <a:r>
              <a:rPr lang="en-US" dirty="0" smtClean="0"/>
              <a:t>Vehicles may be parked in a garage. Every garage has an address. Some vehicles are cars, and some are boats. Every vehicle has a unique </a:t>
            </a:r>
            <a:r>
              <a:rPr lang="en-US" dirty="0" err="1" smtClean="0"/>
              <a:t>vin</a:t>
            </a:r>
            <a:r>
              <a:rPr lang="en-US" dirty="0" smtClean="0"/>
              <a:t> (vehicle identification number) and a power rating (in horsepower). A vehicle has at least one owner (known only by name) but may have several. A car has a number of tires. A boat has a number of propellers and may have a name.</a:t>
            </a:r>
            <a:endParaRPr lang="en-US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2809" y="1206678"/>
            <a:ext cx="8688791" cy="4813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create table Garage(</a:t>
            </a:r>
          </a:p>
          <a:p>
            <a:pPr>
              <a:buNone/>
            </a:pPr>
            <a:r>
              <a:rPr lang="en-US" dirty="0" smtClean="0"/>
              <a:t>  id </a:t>
            </a:r>
            <a:r>
              <a:rPr lang="en-US" dirty="0" err="1" smtClean="0"/>
              <a:t>int</a:t>
            </a:r>
            <a:r>
              <a:rPr lang="en-US" dirty="0" smtClean="0"/>
              <a:t> primary key,</a:t>
            </a:r>
          </a:p>
          <a:p>
            <a:pPr>
              <a:buNone/>
            </a:pPr>
            <a:r>
              <a:rPr lang="en-US" dirty="0" smtClean="0"/>
              <a:t>  address </a:t>
            </a:r>
            <a:r>
              <a:rPr lang="en-US" dirty="0" err="1" smtClean="0"/>
              <a:t>varchar</a:t>
            </a:r>
            <a:r>
              <a:rPr lang="en-US" dirty="0" smtClean="0"/>
              <a:t>(255) not null</a:t>
            </a:r>
          </a:p>
          <a:p>
            <a:pPr>
              <a:buNone/>
            </a:pP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create table Vehicle(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vin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primary key,</a:t>
            </a:r>
          </a:p>
          <a:p>
            <a:pPr>
              <a:buNone/>
            </a:pPr>
            <a:r>
              <a:rPr lang="en-US" dirty="0" smtClean="0"/>
              <a:t>  power double not null,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parkedIn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references Garage(id)</a:t>
            </a:r>
          </a:p>
          <a:p>
            <a:pPr>
              <a:buNone/>
            </a:pPr>
            <a:r>
              <a:rPr lang="en-US" dirty="0" smtClean="0"/>
              <a:t>);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create table Car( /* Subclass of Vehicle */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vin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primary key references Vehicle(</a:t>
            </a:r>
            <a:r>
              <a:rPr lang="en-US" dirty="0" err="1" smtClean="0"/>
              <a:t>vin</a:t>
            </a:r>
            <a:r>
              <a:rPr lang="en-US" dirty="0" smtClean="0"/>
              <a:t>),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numberOfTires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not null</a:t>
            </a:r>
          </a:p>
          <a:p>
            <a:pPr>
              <a:buNone/>
            </a:pP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create table Boat( /* Subclass of Vehicle */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vin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primary key references Vehicle(</a:t>
            </a:r>
            <a:r>
              <a:rPr lang="en-US" dirty="0" err="1" smtClean="0"/>
              <a:t>vin</a:t>
            </a:r>
            <a:r>
              <a:rPr lang="en-US" dirty="0" smtClean="0"/>
              <a:t>),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numberOfPropellers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not null,</a:t>
            </a:r>
          </a:p>
          <a:p>
            <a:pPr>
              <a:buNone/>
            </a:pPr>
            <a:r>
              <a:rPr lang="en-US" dirty="0" smtClean="0"/>
              <a:t>  name </a:t>
            </a:r>
            <a:r>
              <a:rPr lang="en-US" dirty="0" err="1" smtClean="0"/>
              <a:t>varchar</a:t>
            </a:r>
            <a:r>
              <a:rPr lang="en-US" dirty="0" smtClean="0"/>
              <a:t>(255)</a:t>
            </a:r>
          </a:p>
          <a:p>
            <a:pPr>
              <a:buNone/>
            </a:pPr>
            <a:r>
              <a:rPr lang="en-US" dirty="0" smtClean="0"/>
              <a:t>);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 Strength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smtClean="0"/>
              <a:t>annotation </a:t>
            </a:r>
            <a:r>
              <a:rPr lang="en-US" b="1" i="1" dirty="0" smtClean="0"/>
              <a:t>1</a:t>
            </a:r>
            <a:r>
              <a:rPr lang="en-US" dirty="0" smtClean="0"/>
              <a:t> is </a:t>
            </a:r>
            <a:r>
              <a:rPr lang="en-US" dirty="0" smtClean="0"/>
              <a:t>considered a </a:t>
            </a:r>
            <a:r>
              <a:rPr lang="en-US" b="1" i="1" u="sng" dirty="0" smtClean="0"/>
              <a:t>strong annotation</a:t>
            </a:r>
            <a:r>
              <a:rPr lang="en-US" dirty="0" smtClean="0"/>
              <a:t> because </a:t>
            </a:r>
            <a:r>
              <a:rPr lang="en-US" dirty="0" smtClean="0"/>
              <a:t>requires participation </a:t>
            </a:r>
            <a:r>
              <a:rPr lang="en-US" dirty="0" smtClean="0"/>
              <a:t>of an entity</a:t>
            </a:r>
          </a:p>
          <a:p>
            <a:r>
              <a:rPr lang="en-US" dirty="0" smtClean="0"/>
              <a:t>The </a:t>
            </a:r>
            <a:r>
              <a:rPr lang="en-US" b="1" i="1" dirty="0" smtClean="0"/>
              <a:t>*</a:t>
            </a:r>
            <a:r>
              <a:rPr lang="en-US" dirty="0" smtClean="0"/>
              <a:t> and </a:t>
            </a:r>
            <a:r>
              <a:rPr lang="en-US" b="1" i="1" dirty="0" smtClean="0"/>
              <a:t>0..1</a:t>
            </a:r>
            <a:r>
              <a:rPr lang="en-US" dirty="0" smtClean="0"/>
              <a:t> annotations do not require </a:t>
            </a:r>
            <a:r>
              <a:rPr lang="en-US" dirty="0" smtClean="0"/>
              <a:t>participation </a:t>
            </a:r>
            <a:r>
              <a:rPr lang="en-US" dirty="0" smtClean="0"/>
              <a:t>of an entity (they are optional), </a:t>
            </a:r>
            <a:r>
              <a:rPr lang="en-US" dirty="0" smtClean="0"/>
              <a:t>therefore </a:t>
            </a:r>
            <a:r>
              <a:rPr lang="en-US" dirty="0" smtClean="0"/>
              <a:t>are considered </a:t>
            </a:r>
            <a:r>
              <a:rPr lang="en-US" b="1" i="1" u="sng" dirty="0" smtClean="0"/>
              <a:t>weak annotations</a:t>
            </a:r>
            <a:endParaRPr lang="en-US" dirty="0" smtClean="0"/>
          </a:p>
          <a:p>
            <a:r>
              <a:rPr lang="en-US" dirty="0" smtClean="0"/>
              <a:t>Example </a:t>
            </a:r>
            <a:r>
              <a:rPr lang="en-US" dirty="0" smtClean="0"/>
              <a:t>relationship </a:t>
            </a:r>
            <a:r>
              <a:rPr lang="en-US" dirty="0" smtClean="0"/>
              <a:t>all </a:t>
            </a:r>
            <a:r>
              <a:rPr lang="en-US" dirty="0" smtClean="0"/>
              <a:t>relations </a:t>
            </a:r>
            <a:r>
              <a:rPr lang="en-US" dirty="0" smtClean="0"/>
              <a:t>are </a:t>
            </a:r>
            <a:r>
              <a:rPr lang="en-US" b="1" i="1" u="sng" dirty="0" smtClean="0"/>
              <a:t>weak-strong</a:t>
            </a:r>
          </a:p>
          <a:p>
            <a:r>
              <a:rPr lang="en-US" dirty="0" smtClean="0"/>
              <a:t>Many-many relationships are </a:t>
            </a:r>
            <a:r>
              <a:rPr lang="en-US" b="1" i="1" u="sng" dirty="0" smtClean="0"/>
              <a:t>weak-weak</a:t>
            </a:r>
            <a:r>
              <a:rPr lang="en-US" dirty="0" smtClean="0"/>
              <a:t>, as well as </a:t>
            </a:r>
            <a:r>
              <a:rPr lang="en-US" b="1" i="1" dirty="0" smtClean="0"/>
              <a:t>one-one</a:t>
            </a:r>
            <a:r>
              <a:rPr lang="en-US" dirty="0" smtClean="0"/>
              <a:t> relations with </a:t>
            </a:r>
            <a:r>
              <a:rPr lang="en-US" b="1" i="1" dirty="0" smtClean="0"/>
              <a:t>0..1</a:t>
            </a:r>
            <a:r>
              <a:rPr lang="en-US" dirty="0" smtClean="0"/>
              <a:t> on both sides</a:t>
            </a:r>
          </a:p>
          <a:p>
            <a:r>
              <a:rPr lang="en-US" dirty="0" smtClean="0"/>
              <a:t>One-one relations with </a:t>
            </a:r>
            <a:r>
              <a:rPr lang="en-US" b="1" i="1" dirty="0" smtClean="0"/>
              <a:t>1</a:t>
            </a:r>
            <a:r>
              <a:rPr lang="en-US" dirty="0" smtClean="0"/>
              <a:t> on both sides are </a:t>
            </a:r>
            <a:r>
              <a:rPr lang="en-US" b="1" i="1" u="sng" dirty="0" smtClean="0"/>
              <a:t>strong-strong</a:t>
            </a:r>
            <a:r>
              <a:rPr lang="en-US" dirty="0" smtClean="0"/>
              <a:t> relations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Relationship Strengths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12368" y="1295400"/>
          <a:ext cx="7131685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1105"/>
                <a:gridCol w="46405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Relationship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Example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weak-strong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*-1,</a:t>
                      </a:r>
                      <a:r>
                        <a:rPr lang="en-US" sz="3200" baseline="0" dirty="0" smtClean="0"/>
                        <a:t> 0..1-1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strong-weak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1-*, 1-0..1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weak-weak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*-*, *-0..1, 0..1-*,</a:t>
                      </a:r>
                      <a:r>
                        <a:rPr lang="en-US" sz="3200" baseline="0" dirty="0" smtClean="0"/>
                        <a:t> 0..1-0..1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strong-strong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1-1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5504</TotalTime>
  <Words>3185</Words>
  <Application>Microsoft Office PowerPoint</Application>
  <PresentationFormat>On-screen Show (4:3)</PresentationFormat>
  <Paragraphs>560</Paragraphs>
  <Slides>75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76" baseType="lpstr">
      <vt:lpstr>Office Theme</vt:lpstr>
      <vt:lpstr>Data Design</vt:lpstr>
      <vt:lpstr>Agenda</vt:lpstr>
      <vt:lpstr>Designing Tables</vt:lpstr>
      <vt:lpstr>Class Diagrams</vt:lpstr>
      <vt:lpstr>Class Diagram Example</vt:lpstr>
      <vt:lpstr>Relationship Cardinality</vt:lpstr>
      <vt:lpstr>Cardinality Annotations</vt:lpstr>
      <vt:lpstr>Relationship Strength</vt:lpstr>
      <vt:lpstr>Example Relationship Strengths</vt:lpstr>
      <vt:lpstr>Visually Reading a Class Diagram</vt:lpstr>
      <vt:lpstr>Transforming Tables to Class Diagrams</vt:lpstr>
      <vt:lpstr>Foreign Key Relationships</vt:lpstr>
      <vt:lpstr>CD Database Class Diagram</vt:lpstr>
      <vt:lpstr>Transforming a Relational Schema</vt:lpstr>
      <vt:lpstr>Applying the Algorithm</vt:lpstr>
      <vt:lpstr>Resulting Class Diagram</vt:lpstr>
      <vt:lpstr>Class Diagrams Easier Than Relational</vt:lpstr>
      <vt:lpstr>Transforming Class Diagrams</vt:lpstr>
      <vt:lpstr>Example Transformation</vt:lpstr>
      <vt:lpstr>Resulting Schema</vt:lpstr>
      <vt:lpstr>Natural Keys and Strong Relations</vt:lpstr>
      <vt:lpstr>Using Natural Keys</vt:lpstr>
      <vt:lpstr>Using Natural Keys</vt:lpstr>
      <vt:lpstr>Algorithm Limitations</vt:lpstr>
      <vt:lpstr>Design Good Class Diagrams</vt:lpstr>
      <vt:lpstr>Requirements Analysis</vt:lpstr>
      <vt:lpstr>Example Requirements Spec</vt:lpstr>
      <vt:lpstr>Example Requirements Spec</vt:lpstr>
      <vt:lpstr>Preliminary Class Diagram</vt:lpstr>
      <vt:lpstr>Database Scope</vt:lpstr>
      <vt:lpstr>Preliminary Class Diagram</vt:lpstr>
      <vt:lpstr>Inadequate Relationships</vt:lpstr>
      <vt:lpstr>Inadequate Relationships</vt:lpstr>
      <vt:lpstr>Multi-Way Relationships</vt:lpstr>
      <vt:lpstr>Lines Connecting Various Classes</vt:lpstr>
      <vt:lpstr>Class as Relationship</vt:lpstr>
      <vt:lpstr>Reification: To Make Concrete</vt:lpstr>
      <vt:lpstr>After Reifying Inadequate Relations</vt:lpstr>
      <vt:lpstr>Redundant Relationships</vt:lpstr>
      <vt:lpstr>Redundant Relationships</vt:lpstr>
      <vt:lpstr>Check All Relationships for Redundancy</vt:lpstr>
      <vt:lpstr>Having Removed all Redundancies</vt:lpstr>
      <vt:lpstr>Handling Weak-Weak Relationships</vt:lpstr>
      <vt:lpstr>Use Reification To Remove Many-Many</vt:lpstr>
      <vt:lpstr>Another Example</vt:lpstr>
      <vt:lpstr>Reify Multi-Way Relationships</vt:lpstr>
      <vt:lpstr>Reifying Weak-Weak Relationships</vt:lpstr>
      <vt:lpstr>Slide 48</vt:lpstr>
      <vt:lpstr>Weak-Weak With 0..1 Annotations</vt:lpstr>
      <vt:lpstr>Slide 50</vt:lpstr>
      <vt:lpstr>But</vt:lpstr>
      <vt:lpstr>Slide 52</vt:lpstr>
      <vt:lpstr>Strong-Strong Relationships</vt:lpstr>
      <vt:lpstr>Strong-Strong Relationships</vt:lpstr>
      <vt:lpstr>Adding Attributes to Classes</vt:lpstr>
      <vt:lpstr>Classes Vs. Attributes</vt:lpstr>
      <vt:lpstr>Transforming Classes into Attributes</vt:lpstr>
      <vt:lpstr>Example</vt:lpstr>
      <vt:lpstr>Classes to Attributes</vt:lpstr>
      <vt:lpstr>Classes to Attributes</vt:lpstr>
      <vt:lpstr>Adding Additional Attributes</vt:lpstr>
      <vt:lpstr>Attribute Cardinality</vt:lpstr>
      <vt:lpstr>Implementing Single / Multi Valued</vt:lpstr>
      <vt:lpstr>Aggregation</vt:lpstr>
      <vt:lpstr>Composition</vt:lpstr>
      <vt:lpstr>Generalizations / Inheritance</vt:lpstr>
      <vt:lpstr>Transforming Generalizations</vt:lpstr>
      <vt:lpstr>Example</vt:lpstr>
      <vt:lpstr>Faculty – Course Strong-Weak Relation</vt:lpstr>
      <vt:lpstr>Generalization</vt:lpstr>
      <vt:lpstr>Weak-Weak Relationship</vt:lpstr>
      <vt:lpstr>Another Example</vt:lpstr>
      <vt:lpstr>Design</vt:lpstr>
      <vt:lpstr>Slide 74</vt:lpstr>
      <vt:lpstr>Slide 75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Conditionals</dc:title>
  <dc:creator>Jose.Annuziato</dc:creator>
  <cp:lastModifiedBy>jose.annunziato</cp:lastModifiedBy>
  <cp:revision>1214</cp:revision>
  <dcterms:created xsi:type="dcterms:W3CDTF">2012-06-24T12:04:15Z</dcterms:created>
  <dcterms:modified xsi:type="dcterms:W3CDTF">2012-09-13T18:47:08Z</dcterms:modified>
</cp:coreProperties>
</file>