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60" r:id="rId4"/>
    <p:sldId id="297" r:id="rId5"/>
    <p:sldId id="298" r:id="rId6"/>
    <p:sldId id="301" r:id="rId7"/>
    <p:sldId id="302" r:id="rId8"/>
    <p:sldId id="299" r:id="rId9"/>
    <p:sldId id="300" r:id="rId10"/>
    <p:sldId id="288" r:id="rId11"/>
    <p:sldId id="303" r:id="rId12"/>
    <p:sldId id="305" r:id="rId13"/>
    <p:sldId id="304" r:id="rId14"/>
    <p:sldId id="306" r:id="rId15"/>
    <p:sldId id="289" r:id="rId16"/>
    <p:sldId id="290" r:id="rId17"/>
    <p:sldId id="307" r:id="rId18"/>
    <p:sldId id="312" r:id="rId19"/>
    <p:sldId id="310" r:id="rId20"/>
    <p:sldId id="313" r:id="rId21"/>
    <p:sldId id="311" r:id="rId22"/>
    <p:sldId id="314" r:id="rId23"/>
    <p:sldId id="308" r:id="rId24"/>
    <p:sldId id="315" r:id="rId25"/>
    <p:sldId id="316" r:id="rId26"/>
    <p:sldId id="317" r:id="rId27"/>
    <p:sldId id="318" r:id="rId28"/>
    <p:sldId id="319" r:id="rId29"/>
    <p:sldId id="293" r:id="rId30"/>
    <p:sldId id="279" r:id="rId31"/>
  </p:sldIdLst>
  <p:sldSz cx="9144000" cy="5143500" type="screen16x9"/>
  <p:notesSz cx="6858000" cy="9144000"/>
  <p:embeddedFontLst>
    <p:embeddedFont>
      <p:font typeface="Barlow" panose="020B0604020202020204" charset="0"/>
      <p:regular r:id="rId33"/>
      <p:bold r:id="rId34"/>
      <p:italic r:id="rId35"/>
      <p:boldItalic r:id="rId36"/>
    </p:embeddedFont>
    <p:embeddedFont>
      <p:font typeface="Barlow Light" panose="020B0604020202020204" charset="0"/>
      <p:regular r:id="rId37"/>
      <p:bold r:id="rId38"/>
      <p:italic r:id="rId39"/>
      <p:boldItalic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Miriam Libre" panose="020B0604020202020204" charset="-79"/>
      <p:regular r:id="rId45"/>
      <p:bold r:id="rId46"/>
    </p:embeddedFont>
    <p:embeddedFont>
      <p:font typeface="Segoe UI Black" panose="020B0A02040204020203" pitchFamily="34" charset="0"/>
      <p:bold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1BE333-3985-41B2-AC4D-513298FD9483}">
  <a:tblStyle styleId="{201BE333-3985-41B2-AC4D-513298FD94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866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7732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558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68598" y="1984990"/>
            <a:ext cx="4806802" cy="9132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egoe UI Black" panose="020B0A02040204020203" pitchFamily="34" charset="0"/>
                <a:ea typeface="Segoe UI Black" panose="020B0A02040204020203" pitchFamily="34" charset="0"/>
              </a:rPr>
              <a:t>Thuật toán </a:t>
            </a:r>
            <a:br>
              <a:rPr lang="en" sz="240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2400">
                <a:latin typeface="Segoe UI Black" panose="020B0A02040204020203" pitchFamily="34" charset="0"/>
                <a:ea typeface="Segoe UI Black" panose="020B0A02040204020203" pitchFamily="34" charset="0"/>
              </a:rPr>
              <a:t>Hierarchical clustering</a:t>
            </a:r>
            <a:endParaRPr sz="240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434425-A576-4ECC-8CBB-B80F5D72C240}"/>
              </a:ext>
            </a:extLst>
          </p:cNvPr>
          <p:cNvGrpSpPr/>
          <p:nvPr/>
        </p:nvGrpSpPr>
        <p:grpSpPr>
          <a:xfrm>
            <a:off x="2228387" y="297637"/>
            <a:ext cx="4115263" cy="1062078"/>
            <a:chOff x="1656887" y="240487"/>
            <a:chExt cx="4115263" cy="1062078"/>
          </a:xfrm>
        </p:grpSpPr>
        <p:pic>
          <p:nvPicPr>
            <p:cNvPr id="1026" name="Picture 2" descr="Nhóm ngành Nhiệt">
              <a:extLst>
                <a:ext uri="{FF2B5EF4-FFF2-40B4-BE49-F238E27FC236}">
                  <a16:creationId xmlns:a16="http://schemas.microsoft.com/office/drawing/2014/main" id="{866BABDC-3912-4749-8D0A-F0C38A7482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469" b="90430" l="6291" r="93275">
                          <a14:foregroundMark x1="54013" y1="16602" x2="54013" y2="16602"/>
                          <a14:foregroundMark x1="67679" y1="23047" x2="67679" y2="23047"/>
                          <a14:foregroundMark x1="43384" y1="19531" x2="44035" y2="19336"/>
                          <a14:foregroundMark x1="47289" y1="15820" x2="47289" y2="15820"/>
                          <a14:foregroundMark x1="47505" y1="11328" x2="47072" y2="13086"/>
                          <a14:foregroundMark x1="54013" y1="9180" x2="41866" y2="12891"/>
                          <a14:foregroundMark x1="41866" y1="12891" x2="53145" y2="13281"/>
                          <a14:foregroundMark x1="53145" y1="13281" x2="54664" y2="9766"/>
                          <a14:foregroundMark x1="49458" y1="5469" x2="49458" y2="5469"/>
                          <a14:foregroundMark x1="12798" y1="37695" x2="12798" y2="37695"/>
                          <a14:foregroundMark x1="7592" y1="60547" x2="7592" y2="60547"/>
                          <a14:foregroundMark x1="9978" y1="34180" x2="11931" y2="40625"/>
                          <a14:foregroundMark x1="11280" y1="56055" x2="12364" y2="64648"/>
                          <a14:foregroundMark x1="23427" y1="48047" x2="31020" y2="44141"/>
                          <a14:foregroundMark x1="47289" y1="57813" x2="56182" y2="62109"/>
                          <a14:foregroundMark x1="88503" y1="57422" x2="87419" y2="65430"/>
                          <a14:foregroundMark x1="88286" y1="35352" x2="90022" y2="44531"/>
                          <a14:foregroundMark x1="92408" y1="32031" x2="93709" y2="43945"/>
                          <a14:foregroundMark x1="93275" y1="53906" x2="90456" y2="67383"/>
                          <a14:foregroundMark x1="49675" y1="79688" x2="46638" y2="90430"/>
                          <a14:foregroundMark x1="46638" y1="90430" x2="53796" y2="82227"/>
                          <a14:foregroundMark x1="53796" y1="82227" x2="52928" y2="81055"/>
                          <a14:foregroundMark x1="6291" y1="35156" x2="6291" y2="35156"/>
                          <a14:foregroundMark x1="6291" y1="51172" x2="6291" y2="511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6887" y="240487"/>
              <a:ext cx="956286" cy="1062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DA9B189-5D49-4585-87BE-4B62DEE9B992}"/>
                </a:ext>
              </a:extLst>
            </p:cNvPr>
            <p:cNvGrpSpPr/>
            <p:nvPr/>
          </p:nvGrpSpPr>
          <p:grpSpPr>
            <a:xfrm>
              <a:off x="2517923" y="240487"/>
              <a:ext cx="3254227" cy="833700"/>
              <a:chOff x="2777967" y="259538"/>
              <a:chExt cx="3254227" cy="833700"/>
            </a:xfrm>
          </p:grpSpPr>
          <p:sp>
            <p:nvSpPr>
              <p:cNvPr id="5" name="Google Shape;240;p13">
                <a:extLst>
                  <a:ext uri="{FF2B5EF4-FFF2-40B4-BE49-F238E27FC236}">
                    <a16:creationId xmlns:a16="http://schemas.microsoft.com/office/drawing/2014/main" id="{32C8AD05-C536-4837-9C8E-9B1CFDF6D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77967" y="259538"/>
                <a:ext cx="3254227" cy="4168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600"/>
                  <a:buFont typeface="Miriam Libre"/>
                  <a:buNone/>
                  <a:defRPr sz="4600" b="0" i="0" u="none" strike="noStrike" cap="none">
                    <a:solidFill>
                      <a:schemeClr val="dk1"/>
                    </a:solidFill>
                    <a:latin typeface="Miriam Libre"/>
                    <a:ea typeface="Miriam Libre"/>
                    <a:cs typeface="Miriam Libre"/>
                    <a:sym typeface="Miriam Libre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600"/>
                  <a:buFont typeface="Miriam Libre"/>
                  <a:buNone/>
                  <a:defRPr sz="4600" b="0" i="0" u="none" strike="noStrike" cap="none">
                    <a:solidFill>
                      <a:schemeClr val="dk1"/>
                    </a:solidFill>
                    <a:latin typeface="Miriam Libre"/>
                    <a:ea typeface="Miriam Libre"/>
                    <a:cs typeface="Miriam Libre"/>
                    <a:sym typeface="Miriam Libre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600"/>
                  <a:buFont typeface="Miriam Libre"/>
                  <a:buNone/>
                  <a:defRPr sz="4600" b="0" i="0" u="none" strike="noStrike" cap="none">
                    <a:solidFill>
                      <a:schemeClr val="dk1"/>
                    </a:solidFill>
                    <a:latin typeface="Miriam Libre"/>
                    <a:ea typeface="Miriam Libre"/>
                    <a:cs typeface="Miriam Libre"/>
                    <a:sym typeface="Miriam Libre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600"/>
                  <a:buFont typeface="Miriam Libre"/>
                  <a:buNone/>
                  <a:defRPr sz="4600" b="0" i="0" u="none" strike="noStrike" cap="none">
                    <a:solidFill>
                      <a:schemeClr val="dk1"/>
                    </a:solidFill>
                    <a:latin typeface="Miriam Libre"/>
                    <a:ea typeface="Miriam Libre"/>
                    <a:cs typeface="Miriam Libre"/>
                    <a:sym typeface="Miriam Libre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600"/>
                  <a:buFont typeface="Miriam Libre"/>
                  <a:buNone/>
                  <a:defRPr sz="4600" b="0" i="0" u="none" strike="noStrike" cap="none">
                    <a:solidFill>
                      <a:schemeClr val="dk1"/>
                    </a:solidFill>
                    <a:latin typeface="Miriam Libre"/>
                    <a:ea typeface="Miriam Libre"/>
                    <a:cs typeface="Miriam Libre"/>
                    <a:sym typeface="Miriam Libre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600"/>
                  <a:buFont typeface="Miriam Libre"/>
                  <a:buNone/>
                  <a:defRPr sz="4600" b="0" i="0" u="none" strike="noStrike" cap="none">
                    <a:solidFill>
                      <a:schemeClr val="dk1"/>
                    </a:solidFill>
                    <a:latin typeface="Miriam Libre"/>
                    <a:ea typeface="Miriam Libre"/>
                    <a:cs typeface="Miriam Libre"/>
                    <a:sym typeface="Miriam Libre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600"/>
                  <a:buFont typeface="Miriam Libre"/>
                  <a:buNone/>
                  <a:defRPr sz="4600" b="0" i="0" u="none" strike="noStrike" cap="none">
                    <a:solidFill>
                      <a:schemeClr val="dk1"/>
                    </a:solidFill>
                    <a:latin typeface="Miriam Libre"/>
                    <a:ea typeface="Miriam Libre"/>
                    <a:cs typeface="Miriam Libre"/>
                    <a:sym typeface="Miriam Libre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600"/>
                  <a:buFont typeface="Miriam Libre"/>
                  <a:buNone/>
                  <a:defRPr sz="4600" b="0" i="0" u="none" strike="noStrike" cap="none">
                    <a:solidFill>
                      <a:schemeClr val="dk1"/>
                    </a:solidFill>
                    <a:latin typeface="Miriam Libre"/>
                    <a:ea typeface="Miriam Libre"/>
                    <a:cs typeface="Miriam Libre"/>
                    <a:sym typeface="Miriam Libre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600"/>
                  <a:buFont typeface="Miriam Libre"/>
                  <a:buNone/>
                  <a:defRPr sz="4600" b="0" i="0" u="none" strike="noStrike" cap="none">
                    <a:solidFill>
                      <a:schemeClr val="dk1"/>
                    </a:solidFill>
                    <a:latin typeface="Miriam Libre"/>
                    <a:ea typeface="Miriam Libre"/>
                    <a:cs typeface="Miriam Libre"/>
                    <a:sym typeface="Miriam Libre"/>
                  </a:defRPr>
                </a:lvl9pPr>
              </a:lstStyle>
              <a:p>
                <a:r>
                  <a:rPr lang="en-US" sz="1400"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Đại học sư phạm kỹ thuật TP.HCM</a:t>
                </a:r>
              </a:p>
            </p:txBody>
          </p:sp>
          <p:sp>
            <p:nvSpPr>
              <p:cNvPr id="6" name="Google Shape;240;p13">
                <a:extLst>
                  <a:ext uri="{FF2B5EF4-FFF2-40B4-BE49-F238E27FC236}">
                    <a16:creationId xmlns:a16="http://schemas.microsoft.com/office/drawing/2014/main" id="{68581DC3-8188-4775-98D2-511FB4979A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6067" y="676388"/>
                <a:ext cx="2536983" cy="4168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600"/>
                  <a:buFont typeface="Miriam Libre"/>
                  <a:buNone/>
                  <a:defRPr sz="4600" b="0" i="0" u="none" strike="noStrike" cap="none">
                    <a:solidFill>
                      <a:schemeClr val="dk1"/>
                    </a:solidFill>
                    <a:latin typeface="Miriam Libre"/>
                    <a:ea typeface="Miriam Libre"/>
                    <a:cs typeface="Miriam Libre"/>
                    <a:sym typeface="Miriam Libre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600"/>
                  <a:buFont typeface="Miriam Libre"/>
                  <a:buNone/>
                  <a:defRPr sz="4600" b="0" i="0" u="none" strike="noStrike" cap="none">
                    <a:solidFill>
                      <a:schemeClr val="dk1"/>
                    </a:solidFill>
                    <a:latin typeface="Miriam Libre"/>
                    <a:ea typeface="Miriam Libre"/>
                    <a:cs typeface="Miriam Libre"/>
                    <a:sym typeface="Miriam Libre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600"/>
                  <a:buFont typeface="Miriam Libre"/>
                  <a:buNone/>
                  <a:defRPr sz="4600" b="0" i="0" u="none" strike="noStrike" cap="none">
                    <a:solidFill>
                      <a:schemeClr val="dk1"/>
                    </a:solidFill>
                    <a:latin typeface="Miriam Libre"/>
                    <a:ea typeface="Miriam Libre"/>
                    <a:cs typeface="Miriam Libre"/>
                    <a:sym typeface="Miriam Libre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600"/>
                  <a:buFont typeface="Miriam Libre"/>
                  <a:buNone/>
                  <a:defRPr sz="4600" b="0" i="0" u="none" strike="noStrike" cap="none">
                    <a:solidFill>
                      <a:schemeClr val="dk1"/>
                    </a:solidFill>
                    <a:latin typeface="Miriam Libre"/>
                    <a:ea typeface="Miriam Libre"/>
                    <a:cs typeface="Miriam Libre"/>
                    <a:sym typeface="Miriam Libre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600"/>
                  <a:buFont typeface="Miriam Libre"/>
                  <a:buNone/>
                  <a:defRPr sz="4600" b="0" i="0" u="none" strike="noStrike" cap="none">
                    <a:solidFill>
                      <a:schemeClr val="dk1"/>
                    </a:solidFill>
                    <a:latin typeface="Miriam Libre"/>
                    <a:ea typeface="Miriam Libre"/>
                    <a:cs typeface="Miriam Libre"/>
                    <a:sym typeface="Miriam Libre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600"/>
                  <a:buFont typeface="Miriam Libre"/>
                  <a:buNone/>
                  <a:defRPr sz="4600" b="0" i="0" u="none" strike="noStrike" cap="none">
                    <a:solidFill>
                      <a:schemeClr val="dk1"/>
                    </a:solidFill>
                    <a:latin typeface="Miriam Libre"/>
                    <a:ea typeface="Miriam Libre"/>
                    <a:cs typeface="Miriam Libre"/>
                    <a:sym typeface="Miriam Libre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600"/>
                  <a:buFont typeface="Miriam Libre"/>
                  <a:buNone/>
                  <a:defRPr sz="4600" b="0" i="0" u="none" strike="noStrike" cap="none">
                    <a:solidFill>
                      <a:schemeClr val="dk1"/>
                    </a:solidFill>
                    <a:latin typeface="Miriam Libre"/>
                    <a:ea typeface="Miriam Libre"/>
                    <a:cs typeface="Miriam Libre"/>
                    <a:sym typeface="Miriam Libre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600"/>
                  <a:buFont typeface="Miriam Libre"/>
                  <a:buNone/>
                  <a:defRPr sz="4600" b="0" i="0" u="none" strike="noStrike" cap="none">
                    <a:solidFill>
                      <a:schemeClr val="dk1"/>
                    </a:solidFill>
                    <a:latin typeface="Miriam Libre"/>
                    <a:ea typeface="Miriam Libre"/>
                    <a:cs typeface="Miriam Libre"/>
                    <a:sym typeface="Miriam Libre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600"/>
                  <a:buFont typeface="Miriam Libre"/>
                  <a:buNone/>
                  <a:defRPr sz="4600" b="0" i="0" u="none" strike="noStrike" cap="none">
                    <a:solidFill>
                      <a:schemeClr val="dk1"/>
                    </a:solidFill>
                    <a:latin typeface="Miriam Libre"/>
                    <a:ea typeface="Miriam Libre"/>
                    <a:cs typeface="Miriam Libre"/>
                    <a:sym typeface="Miriam Libre"/>
                  </a:defRPr>
                </a:lvl9pPr>
              </a:lstStyle>
              <a:p>
                <a:pPr algn="l"/>
                <a:r>
                  <a:rPr lang="en-US" sz="1800">
                    <a:solidFill>
                      <a:schemeClr val="accent1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Khoa đào tạo </a:t>
                </a:r>
              </a:p>
              <a:p>
                <a:pPr algn="l"/>
                <a:r>
                  <a:rPr lang="en-US" sz="1800">
                    <a:solidFill>
                      <a:schemeClr val="accent1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Chất Lượng Cao</a:t>
                </a:r>
              </a:p>
            </p:txBody>
          </p:sp>
        </p:grpSp>
      </p:grpSp>
      <p:sp>
        <p:nvSpPr>
          <p:cNvPr id="9" name="Google Shape;240;p13">
            <a:extLst>
              <a:ext uri="{FF2B5EF4-FFF2-40B4-BE49-F238E27FC236}">
                <a16:creationId xmlns:a16="http://schemas.microsoft.com/office/drawing/2014/main" id="{B6C51CB1-E6E1-46F0-AFA3-C747AEBF1C38}"/>
              </a:ext>
            </a:extLst>
          </p:cNvPr>
          <p:cNvSpPr txBox="1">
            <a:spLocks/>
          </p:cNvSpPr>
          <p:nvPr/>
        </p:nvSpPr>
        <p:spPr>
          <a:xfrm>
            <a:off x="2824046" y="1568140"/>
            <a:ext cx="3495907" cy="41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n-US" sz="1800">
                <a:latin typeface="Segoe UI Black" panose="020B0A02040204020203" pitchFamily="34" charset="0"/>
                <a:ea typeface="Segoe UI Black" panose="020B0A02040204020203" pitchFamily="34" charset="0"/>
              </a:rPr>
              <a:t>Báo cáo Cuối Kỳ</a:t>
            </a:r>
          </a:p>
        </p:txBody>
      </p:sp>
      <p:sp>
        <p:nvSpPr>
          <p:cNvPr id="11" name="Google Shape;240;p13">
            <a:extLst>
              <a:ext uri="{FF2B5EF4-FFF2-40B4-BE49-F238E27FC236}">
                <a16:creationId xmlns:a16="http://schemas.microsoft.com/office/drawing/2014/main" id="{CD4A1D7C-BE6F-404C-A061-A18D1D0D8432}"/>
              </a:ext>
            </a:extLst>
          </p:cNvPr>
          <p:cNvSpPr txBox="1">
            <a:spLocks/>
          </p:cNvSpPr>
          <p:nvPr/>
        </p:nvSpPr>
        <p:spPr>
          <a:xfrm>
            <a:off x="2512201" y="3523540"/>
            <a:ext cx="3767625" cy="804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just"/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17110213 Tran Cao Quyen</a:t>
            </a:r>
          </a:p>
          <a:p>
            <a:pPr algn="just"/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17110181 Nguyen Trong Luat</a:t>
            </a:r>
          </a:p>
        </p:txBody>
      </p:sp>
      <p:sp>
        <p:nvSpPr>
          <p:cNvPr id="12" name="Google Shape;240;p13">
            <a:extLst>
              <a:ext uri="{FF2B5EF4-FFF2-40B4-BE49-F238E27FC236}">
                <a16:creationId xmlns:a16="http://schemas.microsoft.com/office/drawing/2014/main" id="{BF022E6F-575B-4579-89AF-ED6AEFD0592E}"/>
              </a:ext>
            </a:extLst>
          </p:cNvPr>
          <p:cNvSpPr txBox="1">
            <a:spLocks/>
          </p:cNvSpPr>
          <p:nvPr/>
        </p:nvSpPr>
        <p:spPr>
          <a:xfrm>
            <a:off x="3191445" y="2875209"/>
            <a:ext cx="3088381" cy="505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just"/>
            <a:r>
              <a:rPr lang="en-US" sz="18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GVHD: Tu Tuyet Hong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019757" y="3040380"/>
            <a:ext cx="500449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660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2. Phương pháp hoạt động</a:t>
            </a:r>
          </a:p>
        </p:txBody>
      </p:sp>
    </p:spTree>
    <p:extLst>
      <p:ext uri="{BB962C8B-B14F-4D97-AF65-F5344CB8AC3E}">
        <p14:creationId xmlns:p14="http://schemas.microsoft.com/office/powerpoint/2010/main" val="1504025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1075D12-50CB-446A-9D20-F9FECC7349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Google Shape;268;p17">
            <a:extLst>
              <a:ext uri="{FF2B5EF4-FFF2-40B4-BE49-F238E27FC236}">
                <a16:creationId xmlns:a16="http://schemas.microsoft.com/office/drawing/2014/main" id="{C592C8F8-5608-4A4B-B480-12448DC2B148}"/>
              </a:ext>
            </a:extLst>
          </p:cNvPr>
          <p:cNvSpPr txBox="1">
            <a:spLocks/>
          </p:cNvSpPr>
          <p:nvPr/>
        </p:nvSpPr>
        <p:spPr>
          <a:xfrm>
            <a:off x="-197428" y="0"/>
            <a:ext cx="4769428" cy="7903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Single-linkage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7CD525-CF39-4D2A-A261-73ED4C90160A}"/>
              </a:ext>
            </a:extLst>
          </p:cNvPr>
          <p:cNvSpPr txBox="1"/>
          <p:nvPr/>
        </p:nvSpPr>
        <p:spPr>
          <a:xfrm>
            <a:off x="436418" y="1146137"/>
            <a:ext cx="385502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Khoảng cách giữa hai điểm gần nhau nhất thuộc hai cụm. Sát nhập hai cụm có khoảng cách này nhỏ nhất.</a:t>
            </a:r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0CC5E95-CB6C-4CD5-9EE6-A1221C6E9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464" y="273300"/>
            <a:ext cx="359092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3CC4B6-BB57-4258-8ECD-E4CC82EE2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463" y="2571750"/>
            <a:ext cx="3590925" cy="217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61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1075D12-50CB-446A-9D20-F9FECC7349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5" name="Google Shape;268;p17">
            <a:extLst>
              <a:ext uri="{FF2B5EF4-FFF2-40B4-BE49-F238E27FC236}">
                <a16:creationId xmlns:a16="http://schemas.microsoft.com/office/drawing/2014/main" id="{C592C8F8-5608-4A4B-B480-12448DC2B148}"/>
              </a:ext>
            </a:extLst>
          </p:cNvPr>
          <p:cNvSpPr txBox="1">
            <a:spLocks/>
          </p:cNvSpPr>
          <p:nvPr/>
        </p:nvSpPr>
        <p:spPr>
          <a:xfrm>
            <a:off x="-73575" y="0"/>
            <a:ext cx="4769428" cy="7903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Complete-linkage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B52607-3D10-45CF-AFC2-8500AF2CCDD3}"/>
              </a:ext>
            </a:extLst>
          </p:cNvPr>
          <p:cNvSpPr txBox="1"/>
          <p:nvPr/>
        </p:nvSpPr>
        <p:spPr>
          <a:xfrm>
            <a:off x="295093" y="921654"/>
            <a:ext cx="403209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8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Khoảng cách giữa hai điểm xa nhau nhất của hai cụm, sát nhập hai cụm có khoảng cách này là nhỏ nhất.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0FF8547-C8C7-42A2-B145-8662C2087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29" y="395152"/>
            <a:ext cx="33718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2E2A98-F6C2-4EC1-B9A7-9625F9C96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730" y="2716851"/>
            <a:ext cx="3371850" cy="204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44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EC0304-DD07-4D4B-B34F-A142B0A581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5" name="Google Shape;268;p17">
            <a:extLst>
              <a:ext uri="{FF2B5EF4-FFF2-40B4-BE49-F238E27FC236}">
                <a16:creationId xmlns:a16="http://schemas.microsoft.com/office/drawing/2014/main" id="{DA1B3F74-038F-44EB-8C47-50199FC6D66B}"/>
              </a:ext>
            </a:extLst>
          </p:cNvPr>
          <p:cNvSpPr txBox="1">
            <a:spLocks/>
          </p:cNvSpPr>
          <p:nvPr/>
        </p:nvSpPr>
        <p:spPr>
          <a:xfrm>
            <a:off x="-103910" y="0"/>
            <a:ext cx="4769428" cy="7903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Average-linkage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53803-DED0-4AC5-81B8-7F955D2AA362}"/>
              </a:ext>
            </a:extLst>
          </p:cNvPr>
          <p:cNvSpPr txBox="1"/>
          <p:nvPr/>
        </p:nvSpPr>
        <p:spPr>
          <a:xfrm>
            <a:off x="289646" y="1084790"/>
            <a:ext cx="398231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8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 Trung bình các khoảng cách giữa hai cặp điểm bất kì thuộc hai cụm. Sát nhập hai cụm có khoảng cách này nhỏ nhất.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11EB796-4CC4-407E-98E2-C3580356E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611" y="224857"/>
            <a:ext cx="3558453" cy="216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7DE00D-9512-4DB8-8620-F30DF3815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611" y="2551060"/>
            <a:ext cx="3558453" cy="222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93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EC0304-DD07-4D4B-B34F-A142B0A581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5" name="Google Shape;268;p17">
            <a:extLst>
              <a:ext uri="{FF2B5EF4-FFF2-40B4-BE49-F238E27FC236}">
                <a16:creationId xmlns:a16="http://schemas.microsoft.com/office/drawing/2014/main" id="{DA1B3F74-038F-44EB-8C47-50199FC6D66B}"/>
              </a:ext>
            </a:extLst>
          </p:cNvPr>
          <p:cNvSpPr txBox="1">
            <a:spLocks/>
          </p:cNvSpPr>
          <p:nvPr/>
        </p:nvSpPr>
        <p:spPr>
          <a:xfrm>
            <a:off x="-103910" y="0"/>
            <a:ext cx="2961410" cy="7903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 Ward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CE6F4F-3BBC-4E91-8CBC-CA11260E1CF4}"/>
              </a:ext>
            </a:extLst>
          </p:cNvPr>
          <p:cNvSpPr txBox="1"/>
          <p:nvPr/>
        </p:nvSpPr>
        <p:spPr>
          <a:xfrm>
            <a:off x="237721" y="781345"/>
            <a:ext cx="416802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8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en-US"/>
              <a:t>- Tính giá trị trung bình tất cả các biến cho từng cụm một.</a:t>
            </a:r>
          </a:p>
          <a:p>
            <a:r>
              <a:rPr lang="en-US" altLang="en-US"/>
              <a:t>- Tính khoảng cách Euclid bình phương giữa các phần tử trong cụm với trị trung bình của  cụm.</a:t>
            </a:r>
          </a:p>
          <a:p>
            <a:r>
              <a:rPr lang="en-US" altLang="en-US"/>
              <a:t>- Tổng tất cả các khoảng cách bình phương.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54A1AD8-5AD1-4B33-9EC0-70BEA7AD1E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4" r="6925"/>
          <a:stretch/>
        </p:blipFill>
        <p:spPr bwMode="auto">
          <a:xfrm>
            <a:off x="4973755" y="312701"/>
            <a:ext cx="3744218" cy="208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F37D72-18FA-4ACD-B147-932ECB1D0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028" y="2571750"/>
            <a:ext cx="3693672" cy="223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5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B3724AE7-422D-40F9-AC42-04159DD9BC3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377B49-AE1A-4AE4-9746-52F851DDC36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72" y="379267"/>
            <a:ext cx="8324273" cy="442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016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248357" y="2571750"/>
            <a:ext cx="464728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660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660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Giới thiệu sản phẩm</a:t>
            </a:r>
            <a:endParaRPr sz="6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306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764A86-8434-4547-B919-53F27D5C00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3" name="Google Shape;410;p30">
            <a:extLst>
              <a:ext uri="{FF2B5EF4-FFF2-40B4-BE49-F238E27FC236}">
                <a16:creationId xmlns:a16="http://schemas.microsoft.com/office/drawing/2014/main" id="{DE73F3E4-FF9C-4C99-B280-CC31549F3AF4}"/>
              </a:ext>
            </a:extLst>
          </p:cNvPr>
          <p:cNvSpPr/>
          <p:nvPr/>
        </p:nvSpPr>
        <p:spPr>
          <a:xfrm>
            <a:off x="418471" y="1936630"/>
            <a:ext cx="2439693" cy="2313300"/>
          </a:xfrm>
          <a:prstGeom prst="homePlate">
            <a:avLst>
              <a:gd name="adj" fmla="val 3012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FFFF"/>
                </a:solidFill>
                <a:latin typeface="Times New Roman" panose="02020603050405020304" pitchFamily="18" charset="0"/>
                <a:ea typeface="Barlow Light"/>
                <a:cs typeface="Times New Roman" panose="02020603050405020304" pitchFamily="18" charset="0"/>
                <a:sym typeface="Barlow Light"/>
              </a:rPr>
              <a:t>Fetch Data (Json format)</a:t>
            </a:r>
            <a:endParaRPr sz="1300" b="1">
              <a:solidFill>
                <a:srgbClr val="FFFFFF"/>
              </a:solidFill>
              <a:latin typeface="Times New Roman" panose="02020603050405020304" pitchFamily="18" charset="0"/>
              <a:ea typeface="Barlow Light"/>
              <a:cs typeface="Times New Roman" panose="02020603050405020304" pitchFamily="18" charset="0"/>
              <a:sym typeface="Barlow Light"/>
            </a:endParaRPr>
          </a:p>
        </p:txBody>
      </p:sp>
      <p:sp>
        <p:nvSpPr>
          <p:cNvPr id="4" name="Google Shape;411;p30">
            <a:extLst>
              <a:ext uri="{FF2B5EF4-FFF2-40B4-BE49-F238E27FC236}">
                <a16:creationId xmlns:a16="http://schemas.microsoft.com/office/drawing/2014/main" id="{46759A1F-B21E-4F15-B360-059ECD5420AA}"/>
              </a:ext>
            </a:extLst>
          </p:cNvPr>
          <p:cNvSpPr/>
          <p:nvPr/>
        </p:nvSpPr>
        <p:spPr>
          <a:xfrm>
            <a:off x="2171699" y="1936630"/>
            <a:ext cx="2486725" cy="2313300"/>
          </a:xfrm>
          <a:prstGeom prst="chevron">
            <a:avLst>
              <a:gd name="adj" fmla="val 29853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FFFFFF"/>
                </a:solidFill>
                <a:latin typeface="Times New Roman" panose="02020603050405020304" pitchFamily="18" charset="0"/>
                <a:ea typeface="Barlow Light"/>
                <a:cs typeface="Times New Roman" panose="02020603050405020304" pitchFamily="18" charset="0"/>
                <a:sym typeface="Barlow Light"/>
              </a:rPr>
              <a:t>Xử lý dữ liệu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FFFFFF"/>
                </a:solidFill>
                <a:latin typeface="Times New Roman" panose="02020603050405020304" pitchFamily="18" charset="0"/>
                <a:ea typeface="Barlow Light"/>
                <a:cs typeface="Times New Roman" panose="02020603050405020304" pitchFamily="18" charset="0"/>
                <a:sym typeface="Barlow Light"/>
              </a:rPr>
              <a:t>Lấy thông số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FFFFFF"/>
                </a:solidFill>
                <a:latin typeface="Times New Roman" panose="02020603050405020304" pitchFamily="18" charset="0"/>
                <a:ea typeface="Barlow Light"/>
                <a:cs typeface="Times New Roman" panose="02020603050405020304" pitchFamily="18" charset="0"/>
                <a:sym typeface="Barlow Light"/>
              </a:rPr>
              <a:t>Kinh độ, Vĩ đọ</a:t>
            </a:r>
            <a:endParaRPr sz="1300" b="1">
              <a:solidFill>
                <a:srgbClr val="FFFFFF"/>
              </a:solidFill>
              <a:latin typeface="Times New Roman" panose="02020603050405020304" pitchFamily="18" charset="0"/>
              <a:ea typeface="Barlow Light"/>
              <a:cs typeface="Times New Roman" panose="02020603050405020304" pitchFamily="18" charset="0"/>
              <a:sym typeface="Barlow Light"/>
            </a:endParaRPr>
          </a:p>
        </p:txBody>
      </p:sp>
      <p:sp>
        <p:nvSpPr>
          <p:cNvPr id="5" name="Google Shape;412;p30">
            <a:extLst>
              <a:ext uri="{FF2B5EF4-FFF2-40B4-BE49-F238E27FC236}">
                <a16:creationId xmlns:a16="http://schemas.microsoft.com/office/drawing/2014/main" id="{9C911134-4B7B-4236-A7C2-77284D9D4912}"/>
              </a:ext>
            </a:extLst>
          </p:cNvPr>
          <p:cNvSpPr/>
          <p:nvPr/>
        </p:nvSpPr>
        <p:spPr>
          <a:xfrm>
            <a:off x="3924928" y="1936630"/>
            <a:ext cx="2486725" cy="2313300"/>
          </a:xfrm>
          <a:prstGeom prst="chevron">
            <a:avLst>
              <a:gd name="adj" fmla="val 29853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/>
            <a:r>
              <a:rPr lang="en-US" sz="1300" b="1">
                <a:solidFill>
                  <a:srgbClr val="FFFFFF"/>
                </a:solidFill>
                <a:latin typeface="Times New Roman" panose="02020603050405020304" pitchFamily="18" charset="0"/>
                <a:ea typeface="Barlow Light"/>
                <a:cs typeface="Times New Roman" panose="02020603050405020304" pitchFamily="18" charset="0"/>
                <a:sym typeface="Barlow Light"/>
              </a:rPr>
              <a:t>hierarchical clustering</a:t>
            </a:r>
          </a:p>
        </p:txBody>
      </p:sp>
      <p:sp>
        <p:nvSpPr>
          <p:cNvPr id="6" name="Google Shape;411;p30">
            <a:extLst>
              <a:ext uri="{FF2B5EF4-FFF2-40B4-BE49-F238E27FC236}">
                <a16:creationId xmlns:a16="http://schemas.microsoft.com/office/drawing/2014/main" id="{BAB6091D-787F-4B53-AAFC-5EFCBB6451E8}"/>
              </a:ext>
            </a:extLst>
          </p:cNvPr>
          <p:cNvSpPr/>
          <p:nvPr/>
        </p:nvSpPr>
        <p:spPr>
          <a:xfrm>
            <a:off x="5670138" y="1936630"/>
            <a:ext cx="2486725" cy="2313300"/>
          </a:xfrm>
          <a:prstGeom prst="chevron">
            <a:avLst>
              <a:gd name="adj" fmla="val 29853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FFFFFF"/>
                </a:solidFill>
                <a:latin typeface="Times New Roman" panose="02020603050405020304" pitchFamily="18" charset="0"/>
                <a:ea typeface="Barlow Light"/>
                <a:cs typeface="Times New Roman" panose="02020603050405020304" pitchFamily="18" charset="0"/>
                <a:sym typeface="Barlow Light"/>
              </a:rPr>
              <a:t>Chuyển cụm Cluster lại thành Json post Server</a:t>
            </a:r>
            <a:endParaRPr sz="1300" b="1">
              <a:solidFill>
                <a:srgbClr val="FFFFFF"/>
              </a:solidFill>
              <a:latin typeface="Times New Roman" panose="02020603050405020304" pitchFamily="18" charset="0"/>
              <a:ea typeface="Barlow Light"/>
              <a:cs typeface="Times New Roman" panose="02020603050405020304" pitchFamily="18" charset="0"/>
              <a:sym typeface="Barlow Light"/>
            </a:endParaRPr>
          </a:p>
        </p:txBody>
      </p:sp>
      <p:sp>
        <p:nvSpPr>
          <p:cNvPr id="7" name="Google Shape;268;p17">
            <a:extLst>
              <a:ext uri="{FF2B5EF4-FFF2-40B4-BE49-F238E27FC236}">
                <a16:creationId xmlns:a16="http://schemas.microsoft.com/office/drawing/2014/main" id="{B6BF5149-DEF2-488F-BFB6-3D041AE473C9}"/>
              </a:ext>
            </a:extLst>
          </p:cNvPr>
          <p:cNvSpPr txBox="1">
            <a:spLocks/>
          </p:cNvSpPr>
          <p:nvPr/>
        </p:nvSpPr>
        <p:spPr>
          <a:xfrm>
            <a:off x="272625" y="274319"/>
            <a:ext cx="4002195" cy="899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Quy Trình</a:t>
            </a:r>
          </a:p>
        </p:txBody>
      </p:sp>
    </p:spTree>
    <p:extLst>
      <p:ext uri="{BB962C8B-B14F-4D97-AF65-F5344CB8AC3E}">
        <p14:creationId xmlns:p14="http://schemas.microsoft.com/office/powerpoint/2010/main" val="123524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DC1BE9-B71C-4424-A3FA-C7D1EDB3A8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2DB6860-A09A-4651-92BD-FE477E54D2A6}"/>
              </a:ext>
            </a:extLst>
          </p:cNvPr>
          <p:cNvSpPr/>
          <p:nvPr/>
        </p:nvSpPr>
        <p:spPr>
          <a:xfrm>
            <a:off x="371472" y="909212"/>
            <a:ext cx="924791" cy="394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BD9BE4-0F17-41C4-B7C6-080704EFFED6}"/>
              </a:ext>
            </a:extLst>
          </p:cNvPr>
          <p:cNvSpPr/>
          <p:nvPr/>
        </p:nvSpPr>
        <p:spPr>
          <a:xfrm>
            <a:off x="1783272" y="866344"/>
            <a:ext cx="1444336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Fetch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AC2FE5-F1CC-4FF8-A2D5-FF75D3DB2DDA}"/>
              </a:ext>
            </a:extLst>
          </p:cNvPr>
          <p:cNvSpPr/>
          <p:nvPr/>
        </p:nvSpPr>
        <p:spPr>
          <a:xfrm>
            <a:off x="1606627" y="3900475"/>
            <a:ext cx="1797625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Json sang Array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944B3B-AC63-4E53-A17D-4C927749B3D8}"/>
              </a:ext>
            </a:extLst>
          </p:cNvPr>
          <p:cNvSpPr/>
          <p:nvPr/>
        </p:nvSpPr>
        <p:spPr>
          <a:xfrm>
            <a:off x="4116400" y="3883577"/>
            <a:ext cx="1797625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Cluster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D15E69D6-3049-4FD2-89B4-8F82F4824B5D}"/>
              </a:ext>
            </a:extLst>
          </p:cNvPr>
          <p:cNvSpPr/>
          <p:nvPr/>
        </p:nvSpPr>
        <p:spPr>
          <a:xfrm>
            <a:off x="6371228" y="3647184"/>
            <a:ext cx="2130136" cy="9507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CheckSize</a:t>
            </a:r>
          </a:p>
        </p:txBody>
      </p:sp>
      <p:sp>
        <p:nvSpPr>
          <p:cNvPr id="9" name="Google Shape;268;p17">
            <a:extLst>
              <a:ext uri="{FF2B5EF4-FFF2-40B4-BE49-F238E27FC236}">
                <a16:creationId xmlns:a16="http://schemas.microsoft.com/office/drawing/2014/main" id="{A7010FCF-50FD-4F3D-B79F-0EA6998F2E32}"/>
              </a:ext>
            </a:extLst>
          </p:cNvPr>
          <p:cNvSpPr txBox="1">
            <a:spLocks/>
          </p:cNvSpPr>
          <p:nvPr/>
        </p:nvSpPr>
        <p:spPr>
          <a:xfrm>
            <a:off x="272626" y="386543"/>
            <a:ext cx="3021292" cy="4868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Quy Trình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78F2CD-23A5-4973-9838-1C36AF449002}"/>
              </a:ext>
            </a:extLst>
          </p:cNvPr>
          <p:cNvSpPr/>
          <p:nvPr/>
        </p:nvSpPr>
        <p:spPr>
          <a:xfrm>
            <a:off x="1698910" y="1720999"/>
            <a:ext cx="1595008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Một nhánh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71C72872-9E8C-4927-8D28-A60EC1264330}"/>
              </a:ext>
            </a:extLst>
          </p:cNvPr>
          <p:cNvSpPr/>
          <p:nvPr/>
        </p:nvSpPr>
        <p:spPr>
          <a:xfrm>
            <a:off x="1431346" y="2574344"/>
            <a:ext cx="2130136" cy="9507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CheckSize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467E72-7CD5-481B-8D9D-9D0F65B67B1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1296263" y="1105335"/>
            <a:ext cx="487009" cy="1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2E1018-DAA5-414E-A4CF-D972347A3E5A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2496414" y="1344326"/>
            <a:ext cx="9026" cy="376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2C4C0B-0236-4372-9513-C6965B8C7195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>
            <a:off x="2496414" y="3525112"/>
            <a:ext cx="9026" cy="375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608781-3218-4490-8C94-D31339AE81A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2496414" y="2198981"/>
            <a:ext cx="0" cy="375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1539AA2-E329-46AD-AAD4-B8DF0D7C911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404252" y="4122568"/>
            <a:ext cx="712148" cy="16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4BAF7BF-4903-484C-8C83-F93C26A7D3BE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914025" y="4122568"/>
            <a:ext cx="4572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C906FC7-00B7-4001-8264-BFF87D0ED91F}"/>
              </a:ext>
            </a:extLst>
          </p:cNvPr>
          <p:cNvCxnSpPr>
            <a:cxnSpLocks/>
            <a:stCxn id="58" idx="1"/>
            <a:endCxn id="6" idx="0"/>
          </p:cNvCxnSpPr>
          <p:nvPr/>
        </p:nvCxnSpPr>
        <p:spPr>
          <a:xfrm rot="10800000" flipV="1">
            <a:off x="5015213" y="2897089"/>
            <a:ext cx="1445138" cy="98648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E54672A5-86B5-42B9-BD84-C2C77BB823C9}"/>
              </a:ext>
            </a:extLst>
          </p:cNvPr>
          <p:cNvSpPr/>
          <p:nvPr/>
        </p:nvSpPr>
        <p:spPr>
          <a:xfrm>
            <a:off x="6460351" y="2658101"/>
            <a:ext cx="1951889" cy="477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Tăng số cụm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F780413-5549-49D1-BDC0-47875E3435D3}"/>
              </a:ext>
            </a:extLst>
          </p:cNvPr>
          <p:cNvCxnSpPr>
            <a:cxnSpLocks/>
            <a:stCxn id="8" idx="0"/>
            <a:endCxn id="58" idx="2"/>
          </p:cNvCxnSpPr>
          <p:nvPr/>
        </p:nvCxnSpPr>
        <p:spPr>
          <a:xfrm flipV="1">
            <a:off x="7436296" y="3136079"/>
            <a:ext cx="0" cy="511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A29583AB-A4C4-4573-8593-FEB95ED90B3F}"/>
              </a:ext>
            </a:extLst>
          </p:cNvPr>
          <p:cNvSpPr/>
          <p:nvPr/>
        </p:nvSpPr>
        <p:spPr>
          <a:xfrm>
            <a:off x="6371228" y="773148"/>
            <a:ext cx="935182" cy="344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End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276CF42-706F-42F6-8215-003175B01B0C}"/>
              </a:ext>
            </a:extLst>
          </p:cNvPr>
          <p:cNvCxnSpPr>
            <a:cxnSpLocks/>
            <a:stCxn id="8" idx="3"/>
            <a:endCxn id="77" idx="3"/>
          </p:cNvCxnSpPr>
          <p:nvPr/>
        </p:nvCxnSpPr>
        <p:spPr>
          <a:xfrm flipH="1" flipV="1">
            <a:off x="7678882" y="1708644"/>
            <a:ext cx="822482" cy="2413924"/>
          </a:xfrm>
          <a:prstGeom prst="bentConnector3">
            <a:avLst>
              <a:gd name="adj1" fmla="val -27794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686BDA9D-6BBA-438F-9093-9C2529526F95}"/>
              </a:ext>
            </a:extLst>
          </p:cNvPr>
          <p:cNvCxnSpPr>
            <a:cxnSpLocks/>
            <a:stCxn id="12" idx="3"/>
            <a:endCxn id="77" idx="1"/>
          </p:cNvCxnSpPr>
          <p:nvPr/>
        </p:nvCxnSpPr>
        <p:spPr>
          <a:xfrm flipV="1">
            <a:off x="3561482" y="1708644"/>
            <a:ext cx="2444463" cy="1341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D1A1289-AC37-492F-86DE-34A86704BCBA}"/>
              </a:ext>
            </a:extLst>
          </p:cNvPr>
          <p:cNvSpPr txBox="1"/>
          <p:nvPr/>
        </p:nvSpPr>
        <p:spPr>
          <a:xfrm>
            <a:off x="3561482" y="2686742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DCF83A0-0AC9-4EC7-8391-BFA127DB4E71}"/>
              </a:ext>
            </a:extLst>
          </p:cNvPr>
          <p:cNvSpPr txBox="1"/>
          <p:nvPr/>
        </p:nvSpPr>
        <p:spPr>
          <a:xfrm>
            <a:off x="2528788" y="3532312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57F4CB-0802-42CC-922B-985574D0DA84}"/>
              </a:ext>
            </a:extLst>
          </p:cNvPr>
          <p:cNvSpPr txBox="1"/>
          <p:nvPr/>
        </p:nvSpPr>
        <p:spPr>
          <a:xfrm>
            <a:off x="8175811" y="3647184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6173DF5-635E-4F73-9136-C8C63C4406FD}"/>
              </a:ext>
            </a:extLst>
          </p:cNvPr>
          <p:cNvSpPr txBox="1"/>
          <p:nvPr/>
        </p:nvSpPr>
        <p:spPr>
          <a:xfrm>
            <a:off x="6781669" y="327837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2C95948-31C3-4FD5-BE07-7D675C5061C8}"/>
              </a:ext>
            </a:extLst>
          </p:cNvPr>
          <p:cNvSpPr/>
          <p:nvPr/>
        </p:nvSpPr>
        <p:spPr>
          <a:xfrm>
            <a:off x="6005945" y="1475509"/>
            <a:ext cx="1672937" cy="466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Post data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8229CFD-61F3-4287-AFF1-CCF1840A3E9F}"/>
              </a:ext>
            </a:extLst>
          </p:cNvPr>
          <p:cNvCxnSpPr>
            <a:cxnSpLocks/>
            <a:stCxn id="77" idx="0"/>
            <a:endCxn id="65" idx="2"/>
          </p:cNvCxnSpPr>
          <p:nvPr/>
        </p:nvCxnSpPr>
        <p:spPr>
          <a:xfrm flipH="1" flipV="1">
            <a:off x="6838819" y="1117347"/>
            <a:ext cx="3595" cy="358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22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AE261C-F880-4D01-9768-40AE3552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8BAB3B-E9D7-4BCF-8A8D-B4E834325B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0B4043-3812-438D-8CC6-CEB1DD1C8C4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9C3BB7-B5A0-451E-97BB-F871BB41CE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3" name="Google Shape;268;p17">
            <a:extLst>
              <a:ext uri="{FF2B5EF4-FFF2-40B4-BE49-F238E27FC236}">
                <a16:creationId xmlns:a16="http://schemas.microsoft.com/office/drawing/2014/main" id="{5B0A9BFF-9446-4637-9B5A-F5D58B6B5B7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02195" cy="899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Tiền Xử lý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EA8B3-3B89-4A55-A723-18031AF87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78" y="2027018"/>
            <a:ext cx="2360986" cy="19891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A38F25-E373-4CF0-B092-82273D9E9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78" y="1039491"/>
            <a:ext cx="3324344" cy="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1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612306-6F79-4FEB-8038-9240C6839A4A}"/>
              </a:ext>
            </a:extLst>
          </p:cNvPr>
          <p:cNvSpPr txBox="1"/>
          <p:nvPr/>
        </p:nvSpPr>
        <p:spPr>
          <a:xfrm>
            <a:off x="290945" y="187036"/>
            <a:ext cx="27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A20B40-DA5B-475B-80CC-1D063FBAD59E}"/>
              </a:ext>
            </a:extLst>
          </p:cNvPr>
          <p:cNvSpPr txBox="1"/>
          <p:nvPr/>
        </p:nvSpPr>
        <p:spPr>
          <a:xfrm>
            <a:off x="290945" y="1077327"/>
            <a:ext cx="57842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20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Giới thiệu Thuật toán</a:t>
            </a:r>
          </a:p>
          <a:p>
            <a:pPr marL="742950" indent="-742950">
              <a:buAutoNum type="arabicPeriod"/>
            </a:pPr>
            <a:r>
              <a:rPr lang="en-US" sz="320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Phương pháp hoạt động</a:t>
            </a:r>
          </a:p>
          <a:p>
            <a:pPr marL="742950" indent="-742950">
              <a:buAutoNum type="arabicPeriod"/>
            </a:pPr>
            <a:r>
              <a:rPr lang="en-US" sz="320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Giới thiệu sản phẩm</a:t>
            </a:r>
          </a:p>
          <a:p>
            <a:pPr marL="742950" indent="-742950">
              <a:buAutoNum type="arabicPeriod"/>
            </a:pPr>
            <a:r>
              <a:rPr lang="en-US" sz="320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Demo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D14B42-A4E1-4896-9F5B-1CD42796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E706FC-643A-48C1-9244-81EF81B481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8B2FF8-2DA1-4BBD-A006-4FBE9629564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D823B5-A122-498C-A57D-B601A24164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C19EF-72B6-4E1D-91D1-4A26C3B36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97" y="1146242"/>
            <a:ext cx="4233239" cy="2282757"/>
          </a:xfrm>
          <a:prstGeom prst="rect">
            <a:avLst/>
          </a:prstGeom>
        </p:spPr>
      </p:pic>
      <p:sp>
        <p:nvSpPr>
          <p:cNvPr id="5" name="Google Shape;268;p17">
            <a:extLst>
              <a:ext uri="{FF2B5EF4-FFF2-40B4-BE49-F238E27FC236}">
                <a16:creationId xmlns:a16="http://schemas.microsoft.com/office/drawing/2014/main" id="{254ACEE5-17C0-4EC7-AC78-D4C811D30AC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618509" cy="899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Xử lý</a:t>
            </a:r>
          </a:p>
        </p:txBody>
      </p:sp>
    </p:spTree>
    <p:extLst>
      <p:ext uri="{BB962C8B-B14F-4D97-AF65-F5344CB8AC3E}">
        <p14:creationId xmlns:p14="http://schemas.microsoft.com/office/powerpoint/2010/main" val="3588934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FF146A-BCC4-4D78-978E-C0704E0BF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7AF35-5EBB-4EA6-9F5D-AB4BA2FEF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B7DA14-976E-4852-B71F-A7499121AC7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9B3860-40D9-4E81-ADF0-511159FA33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99FC77-5406-40F4-995D-399030DF0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08" y="912594"/>
            <a:ext cx="4000942" cy="2022781"/>
          </a:xfrm>
          <a:prstGeom prst="rect">
            <a:avLst/>
          </a:prstGeom>
        </p:spPr>
      </p:pic>
      <p:sp>
        <p:nvSpPr>
          <p:cNvPr id="6" name="Google Shape;268;p17">
            <a:extLst>
              <a:ext uri="{FF2B5EF4-FFF2-40B4-BE49-F238E27FC236}">
                <a16:creationId xmlns:a16="http://schemas.microsoft.com/office/drawing/2014/main" id="{E6C1B525-F03B-442E-A1CF-73F17C0BE5A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618509" cy="899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Xử lý</a:t>
            </a:r>
          </a:p>
        </p:txBody>
      </p:sp>
    </p:spTree>
    <p:extLst>
      <p:ext uri="{BB962C8B-B14F-4D97-AF65-F5344CB8AC3E}">
        <p14:creationId xmlns:p14="http://schemas.microsoft.com/office/powerpoint/2010/main" val="2647427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37B4E0-9C60-407C-9ECA-30B21B2E87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9E6B09-73CA-461E-8118-8425AD41B6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86"/>
          <a:stretch/>
        </p:blipFill>
        <p:spPr>
          <a:xfrm>
            <a:off x="0" y="1165428"/>
            <a:ext cx="4572000" cy="28126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43AA5C-76AA-47E4-B000-6726D6A4D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518" y="1142801"/>
            <a:ext cx="4153854" cy="2618708"/>
          </a:xfrm>
          <a:prstGeom prst="rect">
            <a:avLst/>
          </a:prstGeom>
        </p:spPr>
      </p:pic>
      <p:sp>
        <p:nvSpPr>
          <p:cNvPr id="8" name="Google Shape;268;p17">
            <a:extLst>
              <a:ext uri="{FF2B5EF4-FFF2-40B4-BE49-F238E27FC236}">
                <a16:creationId xmlns:a16="http://schemas.microsoft.com/office/drawing/2014/main" id="{7836DF57-2FE8-4B6D-95DB-EFF00DA9FB9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618509" cy="899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Xử lý</a:t>
            </a:r>
          </a:p>
        </p:txBody>
      </p:sp>
    </p:spTree>
    <p:extLst>
      <p:ext uri="{BB962C8B-B14F-4D97-AF65-F5344CB8AC3E}">
        <p14:creationId xmlns:p14="http://schemas.microsoft.com/office/powerpoint/2010/main" val="3075315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E085B-7F46-4B7E-8D8D-7746FF88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1E634-76BF-4BAA-B679-C982BEDFE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3311AD-6212-4F49-8358-D7258AA9238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9C3BB7-B5A0-451E-97BB-F871BB41CE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7A9B4F-8A9B-44FC-AF57-A69A958C78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0"/>
          <a:stretch/>
        </p:blipFill>
        <p:spPr>
          <a:xfrm>
            <a:off x="60590" y="918280"/>
            <a:ext cx="4391638" cy="3306940"/>
          </a:xfrm>
          <a:prstGeom prst="rect">
            <a:avLst/>
          </a:prstGeom>
        </p:spPr>
      </p:pic>
      <p:sp>
        <p:nvSpPr>
          <p:cNvPr id="5" name="Google Shape;268;p17">
            <a:extLst>
              <a:ext uri="{FF2B5EF4-FFF2-40B4-BE49-F238E27FC236}">
                <a16:creationId xmlns:a16="http://schemas.microsoft.com/office/drawing/2014/main" id="{5E651873-4BBE-47D0-82C4-ACD2FDE1BD2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618509" cy="899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Xử lý</a:t>
            </a:r>
          </a:p>
        </p:txBody>
      </p:sp>
    </p:spTree>
    <p:extLst>
      <p:ext uri="{BB962C8B-B14F-4D97-AF65-F5344CB8AC3E}">
        <p14:creationId xmlns:p14="http://schemas.microsoft.com/office/powerpoint/2010/main" val="528500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3F413-8EF8-4659-8C27-7C158FC40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C249A0-A562-4597-9E5F-CD2CBAAD5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55A376-1F1B-4805-90EC-8662CE17B33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5A43AB-53CA-4FB0-AE42-03198E7CD7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3FC5BC-8CAE-4A52-A493-BA1836E59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48" y="1501465"/>
            <a:ext cx="4143953" cy="914528"/>
          </a:xfrm>
          <a:prstGeom prst="rect">
            <a:avLst/>
          </a:prstGeom>
        </p:spPr>
      </p:pic>
      <p:sp>
        <p:nvSpPr>
          <p:cNvPr id="5" name="Google Shape;268;p17">
            <a:extLst>
              <a:ext uri="{FF2B5EF4-FFF2-40B4-BE49-F238E27FC236}">
                <a16:creationId xmlns:a16="http://schemas.microsoft.com/office/drawing/2014/main" id="{199A1470-B8BC-42B9-9450-FAADFCDAF2D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867891" cy="899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Xử lý</a:t>
            </a:r>
          </a:p>
        </p:txBody>
      </p:sp>
    </p:spTree>
    <p:extLst>
      <p:ext uri="{BB962C8B-B14F-4D97-AF65-F5344CB8AC3E}">
        <p14:creationId xmlns:p14="http://schemas.microsoft.com/office/powerpoint/2010/main" val="1952263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E32203-C8DC-4F39-A2FC-1B45E65A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B1047F-4837-41CA-8183-D61D88878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5F7F87-639F-4E6C-BDF5-CE2A6411C0E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C1D027-A9E2-4DE2-9214-87ACD001B4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EF4D1D-638F-4C6D-9EAA-93AE388D6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88" y="979279"/>
            <a:ext cx="2524477" cy="12288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5A2AC5-26DD-431A-9A03-92C38CE93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" y="2608012"/>
            <a:ext cx="4563112" cy="1771897"/>
          </a:xfrm>
          <a:prstGeom prst="rect">
            <a:avLst/>
          </a:prstGeom>
        </p:spPr>
      </p:pic>
      <p:sp>
        <p:nvSpPr>
          <p:cNvPr id="7" name="Google Shape;268;p17">
            <a:extLst>
              <a:ext uri="{FF2B5EF4-FFF2-40B4-BE49-F238E27FC236}">
                <a16:creationId xmlns:a16="http://schemas.microsoft.com/office/drawing/2014/main" id="{8E2087C0-D723-4288-8AD8-4ABBC846157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867891" cy="899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Xử lý</a:t>
            </a:r>
          </a:p>
        </p:txBody>
      </p:sp>
    </p:spTree>
    <p:extLst>
      <p:ext uri="{BB962C8B-B14F-4D97-AF65-F5344CB8AC3E}">
        <p14:creationId xmlns:p14="http://schemas.microsoft.com/office/powerpoint/2010/main" val="3237046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042757-917D-4DEC-9601-8B44F20A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9206F1-8B59-4EB5-8877-69B0A6E92A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B4685-A185-4311-B13A-4A052063F34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E78E13-3D54-40F0-B591-A3A02E9497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4A7F0D-6681-4B71-89A9-896CD9B0E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85" y="872924"/>
            <a:ext cx="3372321" cy="4124901"/>
          </a:xfrm>
          <a:prstGeom prst="rect">
            <a:avLst/>
          </a:prstGeom>
        </p:spPr>
      </p:pic>
      <p:sp>
        <p:nvSpPr>
          <p:cNvPr id="5" name="Google Shape;268;p17">
            <a:extLst>
              <a:ext uri="{FF2B5EF4-FFF2-40B4-BE49-F238E27FC236}">
                <a16:creationId xmlns:a16="http://schemas.microsoft.com/office/drawing/2014/main" id="{36722D3D-4777-4409-ABD5-E05C512601D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867891" cy="899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Xử lý</a:t>
            </a:r>
          </a:p>
        </p:txBody>
      </p:sp>
    </p:spTree>
    <p:extLst>
      <p:ext uri="{BB962C8B-B14F-4D97-AF65-F5344CB8AC3E}">
        <p14:creationId xmlns:p14="http://schemas.microsoft.com/office/powerpoint/2010/main" val="1290461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DA4B63-C481-45FE-8F2D-E63AFEAB6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8850D9-0B8E-4F28-B06F-F0DAF2B4D1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CECF9E6-54A5-4EAB-9BAD-2522D1D77C0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8AC98E-8112-4F58-82DA-2835C98FD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EE16A4-EDB1-4DF5-89B6-7D595B012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79" y="1185701"/>
            <a:ext cx="3086531" cy="2314898"/>
          </a:xfrm>
          <a:prstGeom prst="rect">
            <a:avLst/>
          </a:prstGeom>
        </p:spPr>
      </p:pic>
      <p:sp>
        <p:nvSpPr>
          <p:cNvPr id="5" name="Google Shape;268;p17">
            <a:extLst>
              <a:ext uri="{FF2B5EF4-FFF2-40B4-BE49-F238E27FC236}">
                <a16:creationId xmlns:a16="http://schemas.microsoft.com/office/drawing/2014/main" id="{6BB1EF1B-64FE-4A32-9071-36EA49DD3C9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867891" cy="899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Xử lý</a:t>
            </a:r>
          </a:p>
        </p:txBody>
      </p:sp>
    </p:spTree>
    <p:extLst>
      <p:ext uri="{BB962C8B-B14F-4D97-AF65-F5344CB8AC3E}">
        <p14:creationId xmlns:p14="http://schemas.microsoft.com/office/powerpoint/2010/main" val="2119617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FDD6B2-66A2-4B8F-9BC1-55838897C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FE281C-9CA0-44AD-836B-B7D791D2EC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4DEE4C-FBC0-484A-A8D4-0CAC124BB87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0F22-A7CD-440F-8532-74922F1544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609A0E-5512-4642-B506-F8297F086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93" y="1096178"/>
            <a:ext cx="3524742" cy="914528"/>
          </a:xfrm>
          <a:prstGeom prst="rect">
            <a:avLst/>
          </a:prstGeom>
        </p:spPr>
      </p:pic>
      <p:sp>
        <p:nvSpPr>
          <p:cNvPr id="5" name="Google Shape;268;p17">
            <a:extLst>
              <a:ext uri="{FF2B5EF4-FFF2-40B4-BE49-F238E27FC236}">
                <a16:creationId xmlns:a16="http://schemas.microsoft.com/office/drawing/2014/main" id="{44849A27-9653-47EB-B6E3-705DDFB45B2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855027" cy="899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Hậu Xử lý</a:t>
            </a:r>
          </a:p>
        </p:txBody>
      </p:sp>
    </p:spTree>
    <p:extLst>
      <p:ext uri="{BB962C8B-B14F-4D97-AF65-F5344CB8AC3E}">
        <p14:creationId xmlns:p14="http://schemas.microsoft.com/office/powerpoint/2010/main" val="3792083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030148" y="1991850"/>
            <a:ext cx="464728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latin typeface="Times New Roman" panose="02020603050405020304" pitchFamily="18" charset="0"/>
                <a:cs typeface="Times New Roman" panose="02020603050405020304" pitchFamily="18" charset="0"/>
              </a:rPr>
              <a:t>4. Demo</a:t>
            </a:r>
            <a:endParaRPr sz="6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14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248357" y="2571750"/>
            <a:ext cx="464728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660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660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Giới thiệu Thuật toán</a:t>
            </a:r>
            <a:endParaRPr sz="6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>
            <a:spLocks noGrp="1"/>
          </p:cNvSpPr>
          <p:nvPr>
            <p:ph type="ctrTitle" idx="4294967295"/>
          </p:nvPr>
        </p:nvSpPr>
        <p:spPr>
          <a:xfrm>
            <a:off x="468630" y="1775575"/>
            <a:ext cx="352044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84" name="Google Shape;484;p36"/>
          <p:cNvSpPr txBox="1">
            <a:spLocks noGrp="1"/>
          </p:cNvSpPr>
          <p:nvPr>
            <p:ph type="subTitle" idx="4294967295"/>
          </p:nvPr>
        </p:nvSpPr>
        <p:spPr>
          <a:xfrm>
            <a:off x="468630" y="2975150"/>
            <a:ext cx="352044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486" name="Google Shape;486;p3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CBACF1-98F6-4CA6-A1DF-C3C2B5D546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6" name="Google Shape;268;p17">
            <a:extLst>
              <a:ext uri="{FF2B5EF4-FFF2-40B4-BE49-F238E27FC236}">
                <a16:creationId xmlns:a16="http://schemas.microsoft.com/office/drawing/2014/main" id="{4A9A9250-2B29-474B-B98F-92D025CC1826}"/>
              </a:ext>
            </a:extLst>
          </p:cNvPr>
          <p:cNvSpPr txBox="1">
            <a:spLocks/>
          </p:cNvSpPr>
          <p:nvPr/>
        </p:nvSpPr>
        <p:spPr>
          <a:xfrm>
            <a:off x="-364464" y="107524"/>
            <a:ext cx="4281836" cy="7903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Khái niệm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920D93-EBF3-4523-B5B0-D2076A376B44}"/>
              </a:ext>
            </a:extLst>
          </p:cNvPr>
          <p:cNvSpPr txBox="1"/>
          <p:nvPr/>
        </p:nvSpPr>
        <p:spPr>
          <a:xfrm>
            <a:off x="211688" y="857883"/>
            <a:ext cx="428183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solidFill>
                  <a:srgbClr val="252525"/>
                </a:solidFill>
                <a:effectLst/>
                <a:latin typeface="+mj-lt"/>
              </a:rPr>
              <a:t>- </a:t>
            </a:r>
            <a:r>
              <a:rPr lang="vi-VN" sz="2400" b="0" i="0">
                <a:solidFill>
                  <a:srgbClr val="252525"/>
                </a:solidFill>
                <a:effectLst/>
                <a:latin typeface="+mj-lt"/>
              </a:rPr>
              <a:t>Phân cụm phân cấp là một họ các thuật toán phân cụm chung xây dựng các cụm lồng nhau bằng cách hợp nhất hoặc tách chúng liên tiếp. </a:t>
            </a:r>
            <a:endParaRPr lang="en-US" sz="2400" b="0" i="0">
              <a:solidFill>
                <a:srgbClr val="252525"/>
              </a:solidFill>
              <a:effectLst/>
              <a:latin typeface="+mj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17A957F-1D9A-4E1A-A3DB-051C91D2D7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6" t="5729" r="51284"/>
          <a:stretch/>
        </p:blipFill>
        <p:spPr bwMode="auto">
          <a:xfrm>
            <a:off x="4748064" y="122446"/>
            <a:ext cx="2034072" cy="248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E5481417-2792-445E-91C1-C429FEE274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77" t="6225" r="5281" b="2400"/>
          <a:stretch/>
        </p:blipFill>
        <p:spPr bwMode="auto">
          <a:xfrm>
            <a:off x="6641886" y="2642241"/>
            <a:ext cx="2166114" cy="248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Bent-Up 7">
            <a:extLst>
              <a:ext uri="{FF2B5EF4-FFF2-40B4-BE49-F238E27FC236}">
                <a16:creationId xmlns:a16="http://schemas.microsoft.com/office/drawing/2014/main" id="{429A8707-9FB1-4134-A579-57F180E49BCF}"/>
              </a:ext>
            </a:extLst>
          </p:cNvPr>
          <p:cNvSpPr/>
          <p:nvPr/>
        </p:nvSpPr>
        <p:spPr>
          <a:xfrm rot="5400000">
            <a:off x="5287771" y="2759664"/>
            <a:ext cx="1151995" cy="1205346"/>
          </a:xfrm>
          <a:prstGeom prst="bentUpArrow">
            <a:avLst>
              <a:gd name="adj1" fmla="val 25000"/>
              <a:gd name="adj2" fmla="val 25000"/>
              <a:gd name="adj3" fmla="val 3853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6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0C29F8-826A-4D85-AC49-195522A050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Google Shape;268;p17">
            <a:extLst>
              <a:ext uri="{FF2B5EF4-FFF2-40B4-BE49-F238E27FC236}">
                <a16:creationId xmlns:a16="http://schemas.microsoft.com/office/drawing/2014/main" id="{5378E05E-BBAA-4F01-AFA5-574066FCFBC4}"/>
              </a:ext>
            </a:extLst>
          </p:cNvPr>
          <p:cNvSpPr txBox="1">
            <a:spLocks/>
          </p:cNvSpPr>
          <p:nvPr/>
        </p:nvSpPr>
        <p:spPr>
          <a:xfrm>
            <a:off x="166254" y="117915"/>
            <a:ext cx="3636817" cy="7903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Đặc điểm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51B37C-B453-456D-BA25-18E8C18DAE96}"/>
              </a:ext>
            </a:extLst>
          </p:cNvPr>
          <p:cNvSpPr txBox="1"/>
          <p:nvPr/>
        </p:nvSpPr>
        <p:spPr>
          <a:xfrm>
            <a:off x="166254" y="1048256"/>
            <a:ext cx="422910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800" b="0" i="0">
                <a:solidFill>
                  <a:srgbClr val="252525"/>
                </a:solidFill>
                <a:effectLst/>
                <a:latin typeface="+mj-lt"/>
              </a:rPr>
              <a:t>- </a:t>
            </a:r>
            <a:r>
              <a:rPr lang="vi-VN" sz="2800" b="0" i="0">
                <a:solidFill>
                  <a:srgbClr val="252525"/>
                </a:solidFill>
                <a:effectLst/>
                <a:latin typeface="+mj-lt"/>
              </a:rPr>
              <a:t>Hệ thống phân cấp của các cụm này được biểu diễn dưới dạng cây (hoặc biểu đồ hình hạt). </a:t>
            </a:r>
            <a:endParaRPr lang="en-US" sz="2800" b="0" i="0">
              <a:solidFill>
                <a:srgbClr val="252525"/>
              </a:solidFill>
              <a:effectLst/>
              <a:latin typeface="+mj-lt"/>
            </a:endParaRPr>
          </a:p>
          <a:p>
            <a:r>
              <a:rPr lang="en-US" sz="2800" b="0" i="0">
                <a:solidFill>
                  <a:srgbClr val="252525"/>
                </a:solidFill>
                <a:effectLst/>
                <a:latin typeface="+mj-lt"/>
              </a:rPr>
              <a:t>- </a:t>
            </a:r>
            <a:r>
              <a:rPr lang="vi-VN" sz="2800" b="0" i="0">
                <a:solidFill>
                  <a:srgbClr val="252525"/>
                </a:solidFill>
                <a:effectLst/>
                <a:latin typeface="+mj-lt"/>
              </a:rPr>
              <a:t>Rễ cây là cụm độc nhất tập hợp tất cả các mẫu, lá là cụm chỉ có một mẫu.</a:t>
            </a:r>
            <a:endParaRPr lang="en-US" sz="200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5122" name="Picture 2" descr="final dendrogram">
            <a:extLst>
              <a:ext uri="{FF2B5EF4-FFF2-40B4-BE49-F238E27FC236}">
                <a16:creationId xmlns:a16="http://schemas.microsoft.com/office/drawing/2014/main" id="{0DA5111A-7735-41D7-AB42-08A3B91B9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744" y="231198"/>
            <a:ext cx="2443208" cy="234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luster visualization">
            <a:extLst>
              <a:ext uri="{FF2B5EF4-FFF2-40B4-BE49-F238E27FC236}">
                <a16:creationId xmlns:a16="http://schemas.microsoft.com/office/drawing/2014/main" id="{3B22CDE1-4138-4C6F-923E-42A23C308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389" y="2731691"/>
            <a:ext cx="3153819" cy="218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56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5294AF-F7B1-4F13-BCF1-BA58F843C1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Google Shape;268;p17">
            <a:extLst>
              <a:ext uri="{FF2B5EF4-FFF2-40B4-BE49-F238E27FC236}">
                <a16:creationId xmlns:a16="http://schemas.microsoft.com/office/drawing/2014/main" id="{C9B77EAD-686B-463B-8256-AE5B02E449BF}"/>
              </a:ext>
            </a:extLst>
          </p:cNvPr>
          <p:cNvSpPr txBox="1">
            <a:spLocks/>
          </p:cNvSpPr>
          <p:nvPr/>
        </p:nvSpPr>
        <p:spPr>
          <a:xfrm>
            <a:off x="166254" y="117915"/>
            <a:ext cx="3636817" cy="7903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Phân loại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50A76-F9DC-4506-AB28-2902019A2D4C}"/>
              </a:ext>
            </a:extLst>
          </p:cNvPr>
          <p:cNvSpPr txBox="1"/>
          <p:nvPr/>
        </p:nvSpPr>
        <p:spPr>
          <a:xfrm>
            <a:off x="529938" y="875297"/>
            <a:ext cx="36991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Agglomerative Aapproach </a:t>
            </a:r>
            <a:r>
              <a:rPr lang="vi-VN" sz="1800" b="0" i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là cách tiếp </a:t>
            </a:r>
            <a:r>
              <a:rPr lang="vi-VN" sz="180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cận "</a:t>
            </a:r>
            <a:r>
              <a:rPr lang="en-US" sz="180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 up</a:t>
            </a:r>
            <a:r>
              <a:rPr lang="vi-VN" sz="180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</a:t>
            </a:r>
            <a:r>
              <a:rPr lang="en-US" sz="180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 tụ mỗi cụm là một đối tượng riêng lẽ cho đến khi tất cả các đối tượng nằm trong một cụm duy nhất.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1EC3D-AA61-4AB7-A47D-049989B6BB9D}"/>
              </a:ext>
            </a:extLst>
          </p:cNvPr>
          <p:cNvSpPr txBox="1"/>
          <p:nvPr/>
        </p:nvSpPr>
        <p:spPr>
          <a:xfrm>
            <a:off x="4914900" y="736798"/>
            <a:ext cx="36991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 b="1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Divisive Approach </a:t>
            </a:r>
            <a:r>
              <a:rPr lang="vi-VN"/>
              <a:t> </a:t>
            </a:r>
            <a:r>
              <a:rPr lang="vi-VN" b="0"/>
              <a:t>là cách tiếp cận "</a:t>
            </a:r>
            <a:r>
              <a:rPr lang="en-US" b="0"/>
              <a:t>top down</a:t>
            </a:r>
            <a:r>
              <a:rPr lang="vi-VN" b="0"/>
              <a:t>": </a:t>
            </a:r>
            <a:r>
              <a:rPr lang="en-US" b="0"/>
              <a:t>phân chia một cụm duy nhất chứa tất cả đối tượng thành các cụm nhỏ cho đến khi mỗi đối tượng là một cụm riêng.</a:t>
            </a:r>
          </a:p>
          <a:p>
            <a:endParaRPr lang="en-US" b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6EE8634-A073-42D0-B560-2824A1E59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1" y="2725786"/>
            <a:ext cx="2213265" cy="221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65B0B8B-B612-4BB9-9976-F96971F75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34" y="2571750"/>
            <a:ext cx="2452257" cy="245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10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127DCD-8007-47FE-845C-9EEA4863A2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D0A495-A012-4C63-810E-085FDEF3F92F}"/>
              </a:ext>
            </a:extLst>
          </p:cNvPr>
          <p:cNvSpPr/>
          <p:nvPr/>
        </p:nvSpPr>
        <p:spPr>
          <a:xfrm>
            <a:off x="4116400" y="556590"/>
            <a:ext cx="2057400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Hierachical Clustering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6ECF23-6E36-4C19-B26A-61A7B4286477}"/>
              </a:ext>
            </a:extLst>
          </p:cNvPr>
          <p:cNvSpPr/>
          <p:nvPr/>
        </p:nvSpPr>
        <p:spPr>
          <a:xfrm>
            <a:off x="3002972" y="1458112"/>
            <a:ext cx="1496291" cy="38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Agglomerative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21848E-0E40-4482-8CF7-1AD8199BEEAE}"/>
              </a:ext>
            </a:extLst>
          </p:cNvPr>
          <p:cNvSpPr/>
          <p:nvPr/>
        </p:nvSpPr>
        <p:spPr>
          <a:xfrm>
            <a:off x="6507111" y="1458112"/>
            <a:ext cx="1496291" cy="38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Divisive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58B4DD-BE49-4814-A9BA-5785D22AC949}"/>
              </a:ext>
            </a:extLst>
          </p:cNvPr>
          <p:cNvSpPr/>
          <p:nvPr/>
        </p:nvSpPr>
        <p:spPr>
          <a:xfrm>
            <a:off x="1864364" y="2234047"/>
            <a:ext cx="1496291" cy="59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Distance (Khoảng cách)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559CCD-97AF-4A2C-B83B-8692BCE8537C}"/>
              </a:ext>
            </a:extLst>
          </p:cNvPr>
          <p:cNvSpPr/>
          <p:nvPr/>
        </p:nvSpPr>
        <p:spPr>
          <a:xfrm>
            <a:off x="5639470" y="2266117"/>
            <a:ext cx="1392380" cy="594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Variance (Phương sai)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92656-73DB-4FAE-8597-8E5AEB3BF4D0}"/>
              </a:ext>
            </a:extLst>
          </p:cNvPr>
          <p:cNvSpPr/>
          <p:nvPr/>
        </p:nvSpPr>
        <p:spPr>
          <a:xfrm>
            <a:off x="5754569" y="3300923"/>
            <a:ext cx="1162182" cy="647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Ward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8231C0-9018-43B9-B2A7-CEFBB90CFBE9}"/>
              </a:ext>
            </a:extLst>
          </p:cNvPr>
          <p:cNvSpPr/>
          <p:nvPr/>
        </p:nvSpPr>
        <p:spPr>
          <a:xfrm>
            <a:off x="1974272" y="3319895"/>
            <a:ext cx="1776846" cy="628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complete linkage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DE5B61-BC00-44DD-A7C5-55CCD55A7785}"/>
              </a:ext>
            </a:extLst>
          </p:cNvPr>
          <p:cNvSpPr/>
          <p:nvPr/>
        </p:nvSpPr>
        <p:spPr>
          <a:xfrm>
            <a:off x="284945" y="3300924"/>
            <a:ext cx="1579419" cy="647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Average linkage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AFFC59-DC01-4B4F-88D9-A8EA0DD5DE91}"/>
              </a:ext>
            </a:extLst>
          </p:cNvPr>
          <p:cNvSpPr/>
          <p:nvPr/>
        </p:nvSpPr>
        <p:spPr>
          <a:xfrm>
            <a:off x="3834241" y="3300924"/>
            <a:ext cx="1548250" cy="647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Single linkage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4E64D87-D2B7-47A0-84AF-91D527BAB443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5400000">
            <a:off x="4236339" y="549351"/>
            <a:ext cx="423540" cy="1393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BCD8B19-34C4-4549-B3BD-B5001E614496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16200000" flipH="1">
            <a:off x="5988408" y="191263"/>
            <a:ext cx="423540" cy="2110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C70CD73-D9E7-466B-BF7A-3914C846EBD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2986079" y="1469007"/>
            <a:ext cx="391471" cy="11386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76D40FD-BBBE-4C61-B99F-8E8B52AC9C54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4831619" y="762075"/>
            <a:ext cx="423541" cy="25845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6D6D14A-0F18-4554-977B-249BCBBC4548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5400000">
            <a:off x="1607190" y="2295604"/>
            <a:ext cx="472786" cy="1537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E01D02D-82E6-442E-BC46-E3D39B6711FD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2491724" y="2948923"/>
            <a:ext cx="491757" cy="2501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E3B00F7-D9CB-4E54-B48A-30F220EB3074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16200000" flipH="1">
            <a:off x="3374045" y="2066603"/>
            <a:ext cx="472786" cy="1995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BC8EAF-335C-4C4D-9CB5-490F0B4D02F9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335660" y="2860209"/>
            <a:ext cx="0" cy="440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Google Shape;268;p17">
            <a:extLst>
              <a:ext uri="{FF2B5EF4-FFF2-40B4-BE49-F238E27FC236}">
                <a16:creationId xmlns:a16="http://schemas.microsoft.com/office/drawing/2014/main" id="{1D7CF518-2196-49E8-9D8B-EC991090E2F5}"/>
              </a:ext>
            </a:extLst>
          </p:cNvPr>
          <p:cNvSpPr txBox="1">
            <a:spLocks/>
          </p:cNvSpPr>
          <p:nvPr/>
        </p:nvSpPr>
        <p:spPr>
          <a:xfrm>
            <a:off x="166254" y="117915"/>
            <a:ext cx="3636817" cy="7903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Phân loại</a:t>
            </a:r>
          </a:p>
        </p:txBody>
      </p:sp>
    </p:spTree>
    <p:extLst>
      <p:ext uri="{BB962C8B-B14F-4D97-AF65-F5344CB8AC3E}">
        <p14:creationId xmlns:p14="http://schemas.microsoft.com/office/powerpoint/2010/main" val="400935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C0248-77B3-4BD6-8438-019C84A255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Google Shape;268;p17">
            <a:extLst>
              <a:ext uri="{FF2B5EF4-FFF2-40B4-BE49-F238E27FC236}">
                <a16:creationId xmlns:a16="http://schemas.microsoft.com/office/drawing/2014/main" id="{0F34A5BD-7DE0-43BA-A19F-DDAA9E0D3DBE}"/>
              </a:ext>
            </a:extLst>
          </p:cNvPr>
          <p:cNvSpPr txBox="1">
            <a:spLocks/>
          </p:cNvSpPr>
          <p:nvPr/>
        </p:nvSpPr>
        <p:spPr>
          <a:xfrm>
            <a:off x="166254" y="117915"/>
            <a:ext cx="4769428" cy="7903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Mô tả thuật toán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45810A2A-D849-4329-9690-56A22AB28D41}"/>
              </a:ext>
            </a:extLst>
          </p:cNvPr>
          <p:cNvSpPr/>
          <p:nvPr/>
        </p:nvSpPr>
        <p:spPr>
          <a:xfrm>
            <a:off x="566303" y="1888055"/>
            <a:ext cx="2945823" cy="51954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các đối tượng và tính năng đo lường của chúng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961A0D-BF88-4792-8D96-A01D7D3C3E2F}"/>
              </a:ext>
            </a:extLst>
          </p:cNvPr>
          <p:cNvSpPr/>
          <p:nvPr/>
        </p:nvSpPr>
        <p:spPr>
          <a:xfrm>
            <a:off x="823477" y="2867890"/>
            <a:ext cx="2431473" cy="633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Tính toán ma trận khoảng cách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BF272E-C0F5-4868-969F-59D89FBBF4D2}"/>
              </a:ext>
            </a:extLst>
          </p:cNvPr>
          <p:cNvSpPr/>
          <p:nvPr/>
        </p:nvSpPr>
        <p:spPr>
          <a:xfrm>
            <a:off x="1096238" y="3962025"/>
            <a:ext cx="1911928" cy="519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đặt đối tượng dưới dạng </a:t>
            </a:r>
            <a:r>
              <a:rPr lang="en-US"/>
              <a:t>Cluster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766C413-86BF-420E-9C4A-4E71AE1C463C}"/>
              </a:ext>
            </a:extLst>
          </p:cNvPr>
          <p:cNvSpPr/>
          <p:nvPr/>
        </p:nvSpPr>
        <p:spPr>
          <a:xfrm>
            <a:off x="4697120" y="3053116"/>
            <a:ext cx="2065231" cy="9767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Số lượng cụm == 1</a:t>
            </a:r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C87C4DF7-29C4-4F19-8A7B-F6B470F3B8A8}"/>
              </a:ext>
            </a:extLst>
          </p:cNvPr>
          <p:cNvSpPr/>
          <p:nvPr/>
        </p:nvSpPr>
        <p:spPr>
          <a:xfrm>
            <a:off x="7406169" y="3360161"/>
            <a:ext cx="978445" cy="34549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1058E7-C2E1-4368-B73F-2B8588921988}"/>
              </a:ext>
            </a:extLst>
          </p:cNvPr>
          <p:cNvSpPr/>
          <p:nvPr/>
        </p:nvSpPr>
        <p:spPr>
          <a:xfrm>
            <a:off x="4727863" y="2087363"/>
            <a:ext cx="2003746" cy="633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Gộp 2 cụm gần nhất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BC30C3-6952-464D-9C93-71C62F458BF7}"/>
              </a:ext>
            </a:extLst>
          </p:cNvPr>
          <p:cNvSpPr/>
          <p:nvPr/>
        </p:nvSpPr>
        <p:spPr>
          <a:xfrm>
            <a:off x="4272408" y="1110618"/>
            <a:ext cx="2914654" cy="595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Cập nhật ma trận khoảng cách</a:t>
            </a: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7F3FB771-3E51-40A4-A48D-1FC29F70BCB5}"/>
              </a:ext>
            </a:extLst>
          </p:cNvPr>
          <p:cNvSpPr/>
          <p:nvPr/>
        </p:nvSpPr>
        <p:spPr>
          <a:xfrm>
            <a:off x="1614935" y="1024063"/>
            <a:ext cx="978445" cy="37407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Start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2479E5-2CE5-4975-A382-0307CDAC6E6C}"/>
              </a:ext>
            </a:extLst>
          </p:cNvPr>
          <p:cNvCxnSpPr>
            <a:cxnSpLocks/>
            <a:stCxn id="16" idx="2"/>
            <a:endCxn id="9" idx="1"/>
          </p:cNvCxnSpPr>
          <p:nvPr/>
        </p:nvCxnSpPr>
        <p:spPr>
          <a:xfrm>
            <a:off x="2104158" y="1398137"/>
            <a:ext cx="0" cy="489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20B9B5-C431-4AB8-8D65-5038E717E5C6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 flipH="1">
            <a:off x="2039214" y="2407601"/>
            <a:ext cx="1" cy="460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1EAF0A-0EBF-4041-A27C-CB9A1502D3D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039214" y="3501736"/>
            <a:ext cx="12988" cy="460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21E722-1F87-4FD0-AC74-19F2C397466E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flipV="1">
            <a:off x="5729736" y="2721209"/>
            <a:ext cx="0" cy="331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0EF4AF-281B-426C-AD0C-B5218FA24378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6762351" y="3532909"/>
            <a:ext cx="643818" cy="8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CF9EA29-02C5-4EE2-B346-A530EA6F008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H="1" flipV="1">
            <a:off x="5729735" y="1705988"/>
            <a:ext cx="1" cy="381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B9C04D28-22ED-4921-9F81-0B5F9770D7C9}"/>
              </a:ext>
            </a:extLst>
          </p:cNvPr>
          <p:cNvCxnSpPr>
            <a:cxnSpLocks/>
            <a:stCxn id="11" idx="3"/>
            <a:endCxn id="12" idx="2"/>
          </p:cNvCxnSpPr>
          <p:nvPr/>
        </p:nvCxnSpPr>
        <p:spPr>
          <a:xfrm flipV="1">
            <a:off x="3008166" y="4029861"/>
            <a:ext cx="2721570" cy="1919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0888CD41-0854-4E4C-8319-4B0A1AD309BE}"/>
              </a:ext>
            </a:extLst>
          </p:cNvPr>
          <p:cNvCxnSpPr>
            <a:cxnSpLocks/>
            <a:stCxn id="15" idx="1"/>
            <a:endCxn id="12" idx="1"/>
          </p:cNvCxnSpPr>
          <p:nvPr/>
        </p:nvCxnSpPr>
        <p:spPr>
          <a:xfrm rot="10800000" flipH="1" flipV="1">
            <a:off x="4272408" y="1408303"/>
            <a:ext cx="424712" cy="2133186"/>
          </a:xfrm>
          <a:prstGeom prst="bentConnector3">
            <a:avLst>
              <a:gd name="adj1" fmla="val -5382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E207B7D-6B59-4E94-B2D9-EC656BEF2616}"/>
              </a:ext>
            </a:extLst>
          </p:cNvPr>
          <p:cNvSpPr txBox="1"/>
          <p:nvPr/>
        </p:nvSpPr>
        <p:spPr>
          <a:xfrm>
            <a:off x="6762351" y="3184490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1CF412-18E3-4236-B775-0494148873CC}"/>
              </a:ext>
            </a:extLst>
          </p:cNvPr>
          <p:cNvSpPr txBox="1"/>
          <p:nvPr/>
        </p:nvSpPr>
        <p:spPr>
          <a:xfrm>
            <a:off x="5808955" y="2794333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79254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98522F-8E4E-4538-9125-41797362DD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Google Shape;268;p17">
            <a:extLst>
              <a:ext uri="{FF2B5EF4-FFF2-40B4-BE49-F238E27FC236}">
                <a16:creationId xmlns:a16="http://schemas.microsoft.com/office/drawing/2014/main" id="{A500AAE8-E01B-45F0-8761-18586FCB952B}"/>
              </a:ext>
            </a:extLst>
          </p:cNvPr>
          <p:cNvSpPr txBox="1">
            <a:spLocks/>
          </p:cNvSpPr>
          <p:nvPr/>
        </p:nvSpPr>
        <p:spPr>
          <a:xfrm>
            <a:off x="166254" y="117915"/>
            <a:ext cx="4769428" cy="7903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Công thức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83E1D-7908-45D2-B797-E753C4C5DAD9}"/>
              </a:ext>
            </a:extLst>
          </p:cNvPr>
          <p:cNvSpPr txBox="1"/>
          <p:nvPr/>
        </p:nvSpPr>
        <p:spPr>
          <a:xfrm>
            <a:off x="4935682" y="575250"/>
            <a:ext cx="383424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= (x</a:t>
            </a:r>
            <a:r>
              <a:rPr lang="es-ES" sz="3200" b="0" i="0" baseline="-2500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3200" b="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s-ES" sz="3200" b="0" i="0" baseline="-2500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3200" b="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..., x</a:t>
            </a:r>
            <a:r>
              <a:rPr lang="es-ES" sz="3200" b="0" i="0" baseline="-2500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ES" sz="3200" b="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</a:p>
          <a:p>
            <a:r>
              <a:rPr lang="es-ES" sz="3200" b="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 = (y</a:t>
            </a:r>
            <a:r>
              <a:rPr lang="es-ES" sz="3200" b="0" i="0" baseline="-2500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3200" b="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s-ES" sz="3200" b="0" i="0" baseline="-2500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3200" b="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..., y</a:t>
            </a:r>
            <a:r>
              <a:rPr lang="es-ES" sz="3200" b="0" i="0" baseline="-2500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ES" sz="3200" b="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CB8F755-92E8-4755-B890-B51A8AFA6B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1" t="14610" r="14276"/>
          <a:stretch/>
        </p:blipFill>
        <p:spPr bwMode="auto">
          <a:xfrm>
            <a:off x="888422" y="1837134"/>
            <a:ext cx="3049732" cy="111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BDB0F65-4938-4650-9FCA-5EC0A85444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7" t="18637" r="22226"/>
          <a:stretch/>
        </p:blipFill>
        <p:spPr bwMode="auto">
          <a:xfrm>
            <a:off x="888422" y="3425417"/>
            <a:ext cx="3049732" cy="107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C36507-C14F-4546-A848-78464C247BBC}"/>
              </a:ext>
            </a:extLst>
          </p:cNvPr>
          <p:cNvSpPr txBox="1"/>
          <p:nvPr/>
        </p:nvSpPr>
        <p:spPr>
          <a:xfrm>
            <a:off x="0" y="2935375"/>
            <a:ext cx="1459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Manhattan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D63F9-8EB5-427D-B9A6-73D75B40974A}"/>
              </a:ext>
            </a:extLst>
          </p:cNvPr>
          <p:cNvSpPr txBox="1"/>
          <p:nvPr/>
        </p:nvSpPr>
        <p:spPr>
          <a:xfrm>
            <a:off x="0" y="1467802"/>
            <a:ext cx="1189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 b="1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Euclid</a:t>
            </a:r>
          </a:p>
        </p:txBody>
      </p:sp>
    </p:spTree>
    <p:extLst>
      <p:ext uri="{BB962C8B-B14F-4D97-AF65-F5344CB8AC3E}">
        <p14:creationId xmlns:p14="http://schemas.microsoft.com/office/powerpoint/2010/main" val="2701147965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567</Words>
  <Application>Microsoft Office PowerPoint</Application>
  <PresentationFormat>On-screen Show (16:9)</PresentationFormat>
  <Paragraphs>120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Barlow Light</vt:lpstr>
      <vt:lpstr>Segoe UI Black</vt:lpstr>
      <vt:lpstr>Times New Roman</vt:lpstr>
      <vt:lpstr>Barlow</vt:lpstr>
      <vt:lpstr>Miriam Libre</vt:lpstr>
      <vt:lpstr>Calibri</vt:lpstr>
      <vt:lpstr>Roderigo template</vt:lpstr>
      <vt:lpstr>Thuật toán  Hierarchical clustering</vt:lpstr>
      <vt:lpstr>PowerPoint Presentation</vt:lpstr>
      <vt:lpstr>1. Giới thiệu Thuật toán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Phương pháp hoạt động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Giới thiệu sản phẩm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thuật toán và xây dựng ứng dụng giao hàng</dc:title>
  <cp:lastModifiedBy>Quyền Trần</cp:lastModifiedBy>
  <cp:revision>43</cp:revision>
  <dcterms:modified xsi:type="dcterms:W3CDTF">2021-01-03T15:06:26Z</dcterms:modified>
</cp:coreProperties>
</file>