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</p:sldIdLst>
  <p:sldSz cy="5143500" cx="9144000"/>
  <p:notesSz cx="6858000" cy="9144000"/>
  <p:embeddedFontLst>
    <p:embeddedFont>
      <p:font typeface="Roboto Medium"/>
      <p:regular r:id="rId87"/>
      <p:bold r:id="rId88"/>
      <p:italic r:id="rId89"/>
      <p:boldItalic r:id="rId90"/>
    </p:embeddedFont>
    <p:embeddedFont>
      <p:font typeface="Roboto"/>
      <p:regular r:id="rId91"/>
      <p:bold r:id="rId92"/>
      <p:italic r:id="rId93"/>
      <p:boldItalic r:id="rId94"/>
    </p:embeddedFont>
    <p:embeddedFont>
      <p:font typeface="Roboto Light"/>
      <p:regular r:id="rId95"/>
      <p:bold r:id="rId96"/>
      <p:italic r:id="rId97"/>
      <p:boldItalic r:id="rId98"/>
    </p:embeddedFont>
    <p:embeddedFont>
      <p:font typeface="Ubuntu Mono"/>
      <p:regular r:id="rId99"/>
      <p:bold r:id="rId100"/>
      <p:italic r:id="rId101"/>
      <p:boldItalic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2" Type="http://schemas.openxmlformats.org/officeDocument/2006/relationships/font" Target="fonts/UbuntuMono-boldItalic.fntdata"/><Relationship Id="rId101" Type="http://schemas.openxmlformats.org/officeDocument/2006/relationships/font" Target="fonts/UbuntuMono-italic.fntdata"/><Relationship Id="rId100" Type="http://schemas.openxmlformats.org/officeDocument/2006/relationships/font" Target="fonts/UbuntuMono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obotoLight-regular.fntdata"/><Relationship Id="rId94" Type="http://schemas.openxmlformats.org/officeDocument/2006/relationships/font" Target="fonts/Roboto-boldItalic.fntdata"/><Relationship Id="rId97" Type="http://schemas.openxmlformats.org/officeDocument/2006/relationships/font" Target="fonts/RobotoLight-italic.fntdata"/><Relationship Id="rId96" Type="http://schemas.openxmlformats.org/officeDocument/2006/relationships/font" Target="fonts/RobotoLight-bold.fntdata"/><Relationship Id="rId11" Type="http://schemas.openxmlformats.org/officeDocument/2006/relationships/slide" Target="slides/slide7.xml"/><Relationship Id="rId99" Type="http://schemas.openxmlformats.org/officeDocument/2006/relationships/font" Target="fonts/UbuntuMono-regular.fntdata"/><Relationship Id="rId10" Type="http://schemas.openxmlformats.org/officeDocument/2006/relationships/slide" Target="slides/slide6.xml"/><Relationship Id="rId98" Type="http://schemas.openxmlformats.org/officeDocument/2006/relationships/font" Target="fonts/Roboto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Roboto-regular.fntdata"/><Relationship Id="rId90" Type="http://schemas.openxmlformats.org/officeDocument/2006/relationships/font" Target="fonts/RobotoMedium-boldItalic.fntdata"/><Relationship Id="rId93" Type="http://schemas.openxmlformats.org/officeDocument/2006/relationships/font" Target="fonts/Roboto-italic.fntdata"/><Relationship Id="rId92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font" Target="fonts/RobotoMedium-bold.fntdata"/><Relationship Id="rId87" Type="http://schemas.openxmlformats.org/officeDocument/2006/relationships/font" Target="fonts/RobotoMedium-regular.fntdata"/><Relationship Id="rId89" Type="http://schemas.openxmlformats.org/officeDocument/2006/relationships/font" Target="fonts/RobotoMedium-italic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5.postimg.org/z3o1av1lj/C_4.png" TargetMode="External"/><Relationship Id="rId3" Type="http://schemas.openxmlformats.org/officeDocument/2006/relationships/hyperlink" Target="http://favoritedogbreed.com/wp-content/uploads/2015/07/Pomeranian_cutout.png" TargetMode="External"/><Relationship Id="rId4" Type="http://schemas.openxmlformats.org/officeDocument/2006/relationships/hyperlink" Target="http://www.humanecharities.org.au/images/beagle.p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3N5VgjI7RirMG89reAgYGAKhJxmq0Ddp8mTBpysi9g8Hq2w/viewform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-f53zkUor7PBoEcbyzUnkE9mU_TOJ_0KORADbP1OUd5l9-Q/viewform" TargetMode="External"/><Relationship Id="rId3" Type="http://schemas.openxmlformats.org/officeDocument/2006/relationships/hyperlink" Target="https://docs.google.com/forms/d/e/1FAIpQLSc-f53zkUor7PBoEcbyzUnkE9mU_TOJ_0KORADbP1OUd5l9-Q/viewform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eiAWiPr9kvlHziy5mBkt8eDH0AwBrr2hHf48F0dANCwKwG4w/viewform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7b669c9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7b669c9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78341b792_0_1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78341b7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ef494c27_45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ef494c27_4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http://s5.postimg.org/z3o1av1lj/C_4.png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http://favoritedogbreed.com/wp-content/uploads/2015/07/Pomeranian_cutout.png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http://www.humanecharities.org.au/images/beagle.png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eef494c27_45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eef494c27_45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https://docs.google.com/forms/d/e/1FAIpQLSf3N5VgjI7RirMG89reAgYGAKhJxmq0Ddp8mTBpysi9g8Hq2w/viewform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eef494c27_45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eef494c27_45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eef494c27_45_1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eef494c27_45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eef494c27_45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eef494c27_45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078341b792_0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078341b79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eef494c27_45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eef494c27_4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a11037991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a11037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a11037991_0_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a1103799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78341b792_0_1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78341b79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a11037991_0_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5a1103799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a11037991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5a1103799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a11037991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a1103799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a11037991_0_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5a1103799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5a11037991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5a1103799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a11037991_0_1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a1103799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a11037991_0_1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5a1103799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a11037991_0_2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a1103799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a11037991_0_2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a1103799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a11037991_0_2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5a1103799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ef494c27_45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ef494c27_4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a11037991_0_2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a1103799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a11037991_0_2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a1103799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a11037991_0_2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a1103799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a11037991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a1103799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5a11037991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5a1103799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a11037991_0_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a1103799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a11037991_0_2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5a1103799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a11037991_0_2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5a1103799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eef494c27_45_1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eef494c27_45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eef494c27_45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eef494c27_45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ef494c27_45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ef494c27_4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4eef494c27_45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4eef494c27_45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078341b792_0_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078341b79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eef494c27_45_1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eef494c27_4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https://docs.google.com/forms/d/e/1FAIpQLSc-f53zkUor7PBoEcbyzUnkE9mU_TOJ_0KORADbP1OUd5l9-Q</a:t>
            </a:r>
            <a:r>
              <a:rPr lang="en" u="sng">
                <a:solidFill>
                  <a:schemeClr val="hlink"/>
                </a:solidFill>
                <a:hlinkClick r:id="rId3"/>
              </a:rPr>
              <a:t>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</a:t>
            </a:r>
            <a:r>
              <a:rPr lang="en"/>
              <a:t>will fail, because it fails to Override the required compareTo method.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eef494c27_45_1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eef494c27_45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https://docs.google.com/forms/d/e/1FAIpQLSeiAWiPr9kvlHziy5mBkt8eDH0AwBrr2hHf48F0dANCwKwG4w/viewform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DogLauncher will fail, because Maximizer expects OurComparables.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eef494c27_45_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eef494c27_45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078341b792_0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078341b79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eef494c27_45_2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4eef494c27_45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4eef494c27_45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4eef494c27_45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5a11037991_0_2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5a1103799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5a11037991_0_3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5a1103799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763503d0_1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763503d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5a11037991_0_3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5a1103799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5a11037991_0_3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5a110379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5a11037991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5a110379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4eef494c27_45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4eef494c27_45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eef494c27_45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eef494c27_45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7b669c950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7b669c95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eef494c27_45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eef494c27_45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eef494c27_45_2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eef494c27_45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4eef494c27_45_2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4eef494c27_45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5a11037991_0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5a1103799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ef494c27_45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ef494c27_4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4eef494c27_45_2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4eef494c27_45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5a11037991_0_3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5a1103799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5a11037991_0_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5a1103799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5a11037991_0_3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5a1103799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5a11037991_0_3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5a1103799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5a11037991_0_3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5a1103799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5a11037991_0_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5a1103799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5a11037991_0_3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5a1103799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5a11037991_0_4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5a1103799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5a11037991_0_4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5a1103799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78341b792_0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78341b79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5a11037991_0_4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5a1103799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5a11037991_0_4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5a1103799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5a11037991_0_4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5a1103799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5a11037991_0_4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5a1103799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5a11037991_0_4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5a1103799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5a11037991_0_4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5a1103799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5a11037991_0_4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5a1103799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5d2f812fb2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5d2f812f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5d2f812fb2_0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5d2f812f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5d2f812fb2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5d2f812f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ef494c27_45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eef494c27_4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4eef494c27_45_3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4eef494c27_45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4eef494c27_45_3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4eef494c27_45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4eef494c27_45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4eef494c27_45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ef494c27_45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ef494c27_4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ehuandkai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presentation/d/128PmKI2zpI4pi21_sQxAgeLj7eF3dJzoLciJea4W37A/edit#slide=id.g6292bcebc_9247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tutorial/java/IandI/override.html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Polymorphism_(computer_science)" TargetMode="External"/><Relationship Id="rId4" Type="http://schemas.openxmlformats.org/officeDocument/2006/relationships/hyperlink" Target="http://www.stroustrup.com/glossary.html#Gpolymorphism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rkroylong.wordpress.com/2014/01/14/great-moments-in-learning-2-brevity-is-the-soul-of-writing-andor-wit/#more-3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Subtype Polymorphism, Comparators, Comparable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1307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10 (Inheritance 3)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225" y="354900"/>
            <a:ext cx="4585699" cy="17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Naive Approach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7" name="Google Shape;257;p3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Naive Approach</a:t>
            </a:r>
            <a:endParaRPr/>
          </a:p>
        </p:txBody>
      </p:sp>
      <p:sp>
        <p:nvSpPr>
          <p:cNvPr id="258" name="Google Shape;258;p3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The One True Max Function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07050" y="402200"/>
            <a:ext cx="85206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/>
              <a:t> that returns the max of any array, regardless of type. </a:t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5523413" y="1727950"/>
            <a:ext cx="508800" cy="355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30557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67" name="Google Shape;267;p34"/>
          <p:cNvSpPr/>
          <p:nvPr/>
        </p:nvSpPr>
        <p:spPr>
          <a:xfrm>
            <a:off x="35582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" name="Google Shape;268;p34"/>
          <p:cNvSpPr/>
          <p:nvPr/>
        </p:nvSpPr>
        <p:spPr>
          <a:xfrm>
            <a:off x="40607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9" name="Google Shape;269;p34"/>
          <p:cNvSpPr/>
          <p:nvPr/>
        </p:nvSpPr>
        <p:spPr>
          <a:xfrm>
            <a:off x="45632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270" name="Google Shape;270;p34"/>
          <p:cNvSpPr txBox="1"/>
          <p:nvPr/>
        </p:nvSpPr>
        <p:spPr>
          <a:xfrm>
            <a:off x="3163191" y="2009438"/>
            <a:ext cx="18240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33628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34"/>
          <p:cNvSpPr/>
          <p:nvPr/>
        </p:nvSpPr>
        <p:spPr>
          <a:xfrm>
            <a:off x="38653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34"/>
          <p:cNvSpPr/>
          <p:nvPr/>
        </p:nvSpPr>
        <p:spPr>
          <a:xfrm>
            <a:off x="43678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34"/>
          <p:cNvSpPr txBox="1"/>
          <p:nvPr/>
        </p:nvSpPr>
        <p:spPr>
          <a:xfrm>
            <a:off x="3470314" y="2900400"/>
            <a:ext cx="14394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5" name="Google Shape;275;p34"/>
          <p:cNvCxnSpPr>
            <a:stCxn id="269" idx="3"/>
            <a:endCxn id="265" idx="1"/>
          </p:cNvCxnSpPr>
          <p:nvPr/>
        </p:nvCxnSpPr>
        <p:spPr>
          <a:xfrm>
            <a:off x="5065713" y="1904450"/>
            <a:ext cx="457800" cy="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4"/>
          <p:cNvCxnSpPr>
            <a:stCxn id="265" idx="3"/>
          </p:cNvCxnSpPr>
          <p:nvPr/>
        </p:nvCxnSpPr>
        <p:spPr>
          <a:xfrm>
            <a:off x="6032213" y="190555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4"/>
          <p:cNvSpPr txBox="1"/>
          <p:nvPr/>
        </p:nvSpPr>
        <p:spPr>
          <a:xfrm>
            <a:off x="6678088" y="1682948"/>
            <a:ext cx="411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5523413" y="2617825"/>
            <a:ext cx="508800" cy="355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9" name="Google Shape;279;p34"/>
          <p:cNvCxnSpPr>
            <a:stCxn id="273" idx="3"/>
            <a:endCxn id="278" idx="1"/>
          </p:cNvCxnSpPr>
          <p:nvPr/>
        </p:nvCxnSpPr>
        <p:spPr>
          <a:xfrm>
            <a:off x="4870338" y="2795413"/>
            <a:ext cx="653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4"/>
          <p:cNvCxnSpPr>
            <a:stCxn id="278" idx="3"/>
          </p:cNvCxnSpPr>
          <p:nvPr/>
        </p:nvCxnSpPr>
        <p:spPr>
          <a:xfrm>
            <a:off x="6032213" y="2795425"/>
            <a:ext cx="484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4"/>
          <p:cNvSpPr/>
          <p:nvPr/>
        </p:nvSpPr>
        <p:spPr>
          <a:xfrm>
            <a:off x="6632788" y="17182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34"/>
          <p:cNvSpPr/>
          <p:nvPr/>
        </p:nvSpPr>
        <p:spPr>
          <a:xfrm>
            <a:off x="6645913" y="26080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34"/>
          <p:cNvSpPr txBox="1"/>
          <p:nvPr/>
        </p:nvSpPr>
        <p:spPr>
          <a:xfrm>
            <a:off x="6839563" y="2661075"/>
            <a:ext cx="2505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1995587" y="4266675"/>
            <a:ext cx="1105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Sture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 lbs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175" y="3478425"/>
            <a:ext cx="1164925" cy="7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313" y="3634255"/>
            <a:ext cx="556175" cy="85129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/>
        </p:nvSpPr>
        <p:spPr>
          <a:xfrm>
            <a:off x="4908363" y="4490625"/>
            <a:ext cx="946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Benjamin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15 lbs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3542725" y="4476874"/>
            <a:ext cx="907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Elyse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lbs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8541" y="3499050"/>
            <a:ext cx="801084" cy="102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4"/>
          <p:cNvCxnSpPr/>
          <p:nvPr/>
        </p:nvCxnSpPr>
        <p:spPr>
          <a:xfrm flipH="1">
            <a:off x="3101213" y="2842250"/>
            <a:ext cx="516600" cy="750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4"/>
          <p:cNvCxnSpPr>
            <a:endCxn id="289" idx="0"/>
          </p:cNvCxnSpPr>
          <p:nvPr/>
        </p:nvCxnSpPr>
        <p:spPr>
          <a:xfrm flipH="1">
            <a:off x="4019083" y="2818050"/>
            <a:ext cx="2400" cy="681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4"/>
          <p:cNvCxnSpPr/>
          <p:nvPr/>
        </p:nvCxnSpPr>
        <p:spPr>
          <a:xfrm>
            <a:off x="4610988" y="2874550"/>
            <a:ext cx="444000" cy="767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4"/>
          <p:cNvCxnSpPr>
            <a:stCxn id="283" idx="2"/>
          </p:cNvCxnSpPr>
          <p:nvPr/>
        </p:nvCxnSpPr>
        <p:spPr>
          <a:xfrm flipH="1">
            <a:off x="5676913" y="2824275"/>
            <a:ext cx="1287900" cy="906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Error Challenge: </a:t>
            </a:r>
            <a:r>
              <a:rPr lang="en"/>
              <a:t>yellkey.com/</a:t>
            </a:r>
            <a:r>
              <a:rPr lang="en">
                <a:solidFill>
                  <a:srgbClr val="208920"/>
                </a:solidFill>
              </a:rPr>
              <a:t>dog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write a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/>
              <a:t> that returns the max of any array, regardless of type. How many compilation errors are there in the code shown?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</a:t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785448" y="1795925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3717293" y="2483397"/>
            <a:ext cx="27327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 txBox="1"/>
          <p:nvPr/>
        </p:nvSpPr>
        <p:spPr>
          <a:xfrm>
            <a:off x="1540800" y="1332855"/>
            <a:ext cx="7085700" cy="188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1650650" y="1133955"/>
            <a:ext cx="1284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3909350" y="1401150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2722175" y="214222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1540800" y="3446364"/>
            <a:ext cx="7085700" cy="16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1650650" y="3247469"/>
            <a:ext cx="1458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3386225" y="426647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General Max Function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Objects cannot be compared to other objects with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(bad) way to fix this: Write a max method in the Dog class. </a:t>
            </a:r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1540800" y="1332855"/>
            <a:ext cx="7085700" cy="188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1650650" y="1133955"/>
            <a:ext cx="1284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2722175" y="214222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 txBox="1"/>
          <p:nvPr/>
        </p:nvSpPr>
        <p:spPr>
          <a:xfrm>
            <a:off x="1540800" y="3446364"/>
            <a:ext cx="7085700" cy="16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1650650" y="3247469"/>
            <a:ext cx="1458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/>
        </p:nvSpPr>
        <p:spPr>
          <a:xfrm>
            <a:off x="317300" y="1569900"/>
            <a:ext cx="6154200" cy="31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maximum of dogs. */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||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null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3594600" y="4191750"/>
            <a:ext cx="51066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Dog.maxDog</a:t>
            </a:r>
            <a:endParaRPr/>
          </a:p>
        </p:txBody>
      </p:sp>
      <p:sp>
        <p:nvSpPr>
          <p:cNvPr id="327" name="Google Shape;327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to maximizing a Dog array: Leave it to the Dog class.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disadvantage of this?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 Problem</a:t>
            </a:r>
            <a:endParaRPr/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107050" y="402200"/>
            <a:ext cx="85206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cannot be compared to other objects with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could we fix our Maximizer class using inheritance / HoFs?</a:t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1540800" y="1332855"/>
            <a:ext cx="7085700" cy="188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1650650" y="1133955"/>
            <a:ext cx="1284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2722175" y="214222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 txBox="1"/>
          <p:nvPr/>
        </p:nvSpPr>
        <p:spPr>
          <a:xfrm>
            <a:off x="1540800" y="3446364"/>
            <a:ext cx="7085700" cy="16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1650650" y="3247469"/>
            <a:ext cx="1458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OurComparable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OurComparable</a:t>
            </a:r>
            <a:endParaRPr/>
          </a:p>
        </p:txBody>
      </p:sp>
      <p:sp>
        <p:nvSpPr>
          <p:cNvPr id="345" name="Google Shape;345;p3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/>
        </p:nvSpPr>
        <p:spPr>
          <a:xfrm>
            <a:off x="242875" y="1772525"/>
            <a:ext cx="87147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an interface that guarantees a comparison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Dog implement this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Maximizer class in terms of this interface.</a:t>
            </a:r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4461563" y="2663163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2550325" y="3091738"/>
            <a:ext cx="1909200" cy="295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4578478" y="4037988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56" name="Google Shape;356;p40"/>
          <p:cNvCxnSpPr>
            <a:stCxn id="355" idx="0"/>
            <a:endCxn id="353" idx="2"/>
          </p:cNvCxnSpPr>
          <p:nvPr/>
        </p:nvCxnSpPr>
        <p:spPr>
          <a:xfrm rot="10800000">
            <a:off x="5527678" y="3458688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40"/>
          <p:cNvSpPr/>
          <p:nvPr/>
        </p:nvSpPr>
        <p:spPr>
          <a:xfrm>
            <a:off x="2664981" y="4486815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8" name="Google Shape;358;p40"/>
          <p:cNvCxnSpPr/>
          <p:nvPr/>
        </p:nvCxnSpPr>
        <p:spPr>
          <a:xfrm rot="10800000">
            <a:off x="5091350" y="877750"/>
            <a:ext cx="512400" cy="188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40"/>
          <p:cNvSpPr txBox="1"/>
          <p:nvPr/>
        </p:nvSpPr>
        <p:spPr>
          <a:xfrm>
            <a:off x="5720650" y="877750"/>
            <a:ext cx="31488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</a:t>
            </a:r>
            <a:r>
              <a:rPr lang="en">
                <a:solidFill>
                  <a:srgbClr val="BE0712"/>
                </a:solidFill>
              </a:rPr>
              <a:t>nterface inheritance says </a:t>
            </a:r>
            <a:r>
              <a:rPr b="1" lang="en">
                <a:solidFill>
                  <a:srgbClr val="BE0712"/>
                </a:solidFill>
              </a:rPr>
              <a:t>what</a:t>
            </a:r>
            <a:r>
              <a:rPr lang="en">
                <a:solidFill>
                  <a:srgbClr val="BE0712"/>
                </a:solidFill>
              </a:rPr>
              <a:t> a class can do, in this case compare.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65" name="Google Shape;365;p4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7196050" y="1245825"/>
            <a:ext cx="17829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doesn't compile because you can't compare objects with the &gt; operator.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73" name="Google Shape;373;p4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Content: DMS and Type Checking Puzzle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Video Only </a:t>
            </a:r>
            <a:endParaRPr/>
          </a:p>
        </p:txBody>
      </p:sp>
      <p:sp>
        <p:nvSpPr>
          <p:cNvPr id="154" name="Google Shape;154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80" name="Google Shape;380;p4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43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-1 if this &lt;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0 if this equals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1 if this &gt;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4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94" name="Google Shape;394;p45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01" name="Google Shape;401;p46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46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08" name="Google Shape;408;p47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4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15" name="Google Shape;415;p48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4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22" name="Google Shape;422;p49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49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29" name="Google Shape;429;p5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50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36" name="Google Shape;436;p5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51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43" name="Google Shape;443;p5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Typing Puzzle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two classes: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Dog: Implements bark()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ShowDog: Extends Dog, overrides bark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Summarizing is-a relationships, we have: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ShowDog is-a Dog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Dog is-an Object.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types in Java are a subtype of Object.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7669900" y="3493150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7669900" y="4373525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ShowDog</a:t>
            </a:r>
            <a:endParaRPr/>
          </a:p>
        </p:txBody>
      </p:sp>
      <p:cxnSp>
        <p:nvCxnSpPr>
          <p:cNvPr id="163" name="Google Shape;163;p26"/>
          <p:cNvCxnSpPr>
            <a:stCxn id="162" idx="0"/>
            <a:endCxn id="161" idx="2"/>
          </p:cNvCxnSpPr>
          <p:nvPr/>
        </p:nvCxnSpPr>
        <p:spPr>
          <a:xfrm rot="10800000">
            <a:off x="8227600" y="3909125"/>
            <a:ext cx="0" cy="4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>
            <a:stCxn id="161" idx="0"/>
            <a:endCxn id="165" idx="2"/>
          </p:cNvCxnSpPr>
          <p:nvPr/>
        </p:nvCxnSpPr>
        <p:spPr>
          <a:xfrm flipH="1" rot="10800000">
            <a:off x="8227600" y="3083350"/>
            <a:ext cx="1200" cy="40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/>
          <p:nvPr/>
        </p:nvSpPr>
        <p:spPr>
          <a:xfrm>
            <a:off x="7671106" y="2667279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770914" y="3553450"/>
            <a:ext cx="9003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6770914" y="4453890"/>
            <a:ext cx="9003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50" name="Google Shape;450;p5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57" name="Google Shape;457;p5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54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5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71" name="Google Shape;471;p56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56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78" name="Google Shape;478;p57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5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code is kind of long. We can simplify it with the following trick.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86" name="Google Shape;486;p58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5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58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code is kind of long. We can simplify it with the following trick.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94" name="Google Shape;494;p59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-1 if this &lt;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0 if this equals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1 if this &gt;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59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59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need to modify our interface specification accordingly.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502" name="Google Shape;502;p60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negative number if this &lt;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0 if this equals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positive number if this &gt;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60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4" name="Google Shape;504;p60"/>
          <p:cNvCxnSpPr/>
          <p:nvPr/>
        </p:nvCxnSpPr>
        <p:spPr>
          <a:xfrm>
            <a:off x="166075" y="4265975"/>
            <a:ext cx="12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60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need to modify our interface specification accordingly.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Specification, returns: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number if </a:t>
            </a:r>
            <a:r>
              <a:rPr b="1" i="1" lang="en"/>
              <a:t>this</a:t>
            </a:r>
            <a:r>
              <a:rPr lang="en"/>
              <a:t> is less than obj.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if </a:t>
            </a:r>
            <a:r>
              <a:rPr b="1" i="1" lang="en"/>
              <a:t>this</a:t>
            </a:r>
            <a:r>
              <a:rPr lang="en"/>
              <a:t> is equal to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number if </a:t>
            </a:r>
            <a:r>
              <a:rPr b="1" i="1" lang="en"/>
              <a:t>this </a:t>
            </a:r>
            <a:r>
              <a:rPr lang="en"/>
              <a:t>is greater than obj.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OurComparable Interface</a:t>
            </a:r>
            <a:endParaRPr/>
          </a:p>
        </p:txBody>
      </p:sp>
      <p:sp>
        <p:nvSpPr>
          <p:cNvPr id="512" name="Google Shape;512;p61"/>
          <p:cNvSpPr txBox="1"/>
          <p:nvPr/>
        </p:nvSpPr>
        <p:spPr>
          <a:xfrm>
            <a:off x="5547250" y="1672125"/>
            <a:ext cx="2543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Could have also been OurComparable. No meaningful difference.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13" name="Google Shape;513;p61"/>
          <p:cNvSpPr txBox="1"/>
          <p:nvPr/>
        </p:nvSpPr>
        <p:spPr>
          <a:xfrm>
            <a:off x="166800" y="598025"/>
            <a:ext cx="5744700" cy="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4" name="Google Shape;514;p61"/>
          <p:cNvCxnSpPr/>
          <p:nvPr/>
        </p:nvCxnSpPr>
        <p:spPr>
          <a:xfrm rot="10800000">
            <a:off x="3048550" y="1300625"/>
            <a:ext cx="2490600" cy="564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/>
        </p:nvSpPr>
        <p:spPr>
          <a:xfrm>
            <a:off x="166800" y="3530825"/>
            <a:ext cx="7350300" cy="13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62"/>
          <p:cNvSpPr txBox="1"/>
          <p:nvPr/>
        </p:nvSpPr>
        <p:spPr>
          <a:xfrm>
            <a:off x="2956525" y="4327375"/>
            <a:ext cx="56880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62"/>
          <p:cNvSpPr txBox="1"/>
          <p:nvPr/>
        </p:nvSpPr>
        <p:spPr>
          <a:xfrm>
            <a:off x="156900" y="1659425"/>
            <a:ext cx="7560300" cy="181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Warning, cast can cause runtime error! */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62"/>
          <p:cNvSpPr txBox="1"/>
          <p:nvPr/>
        </p:nvSpPr>
        <p:spPr>
          <a:xfrm>
            <a:off x="166800" y="598025"/>
            <a:ext cx="5744700" cy="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Maximization Function Through Inheritance</a:t>
            </a:r>
            <a:endParaRPr/>
          </a:p>
        </p:txBody>
      </p:sp>
      <p:sp>
        <p:nvSpPr>
          <p:cNvPr id="524" name="Google Shape;524;p62"/>
          <p:cNvSpPr txBox="1"/>
          <p:nvPr/>
        </p:nvSpPr>
        <p:spPr>
          <a:xfrm>
            <a:off x="7037200" y="466975"/>
            <a:ext cx="196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 origin of uddaDog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Typing Puzzle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assignment, decide if it causes a compile error.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call to bark, decide whether: 1. Dog.bark() is called, 2. ShowDog.bark() is called, or 3. A syntax error results.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50" y="2038875"/>
            <a:ext cx="64865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3320200" y="2770200"/>
            <a:ext cx="58236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rules: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Compiler allows memory box to hold any subtype.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Compiler allows calls based on static type.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Overridden non-static methods are selected at run time based on dynamic type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Everything else is based on static type</a:t>
            </a:r>
            <a:r>
              <a:rPr lang="en" sz="1800"/>
              <a:t>, including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overloaded methods</a:t>
            </a:r>
            <a:r>
              <a:rPr lang="en" sz="1800"/>
              <a:t>. Note: No overloaded methods for problem at left.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Maximization Function Through Inheritance</a:t>
            </a:r>
            <a:endParaRPr/>
          </a:p>
        </p:txBody>
      </p:sp>
      <p:sp>
        <p:nvSpPr>
          <p:cNvPr id="530" name="Google Shape;530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 of this approach: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array maximization code in every custom type (i.e. no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Dog.maxDog(Dog[])</a:t>
            </a:r>
            <a:r>
              <a:rPr lang="en"/>
              <a:t> function required).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that operates on multiple types (mostly) gracefully, e.g.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31" name="Google Shape;531;p63"/>
          <p:cNvSpPr txBox="1"/>
          <p:nvPr/>
        </p:nvSpPr>
        <p:spPr>
          <a:xfrm>
            <a:off x="1118250" y="2064100"/>
            <a:ext cx="6284100" cy="72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"somefile.txt"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Compilation Error Puzzle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7" name="Google Shape;537;p6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Error Puzzle</a:t>
            </a:r>
            <a:endParaRPr/>
          </a:p>
        </p:txBody>
      </p:sp>
      <p:sp>
        <p:nvSpPr>
          <p:cNvPr id="538" name="Google Shape;538;p6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/>
        </p:nvSpPr>
        <p:spPr>
          <a:xfrm>
            <a:off x="5296000" y="2790150"/>
            <a:ext cx="3761100" cy="201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OurComparable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65"/>
          <p:cNvSpPr txBox="1"/>
          <p:nvPr/>
        </p:nvSpPr>
        <p:spPr>
          <a:xfrm>
            <a:off x="5296000" y="714100"/>
            <a:ext cx="38157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15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65"/>
          <p:cNvSpPr txBox="1"/>
          <p:nvPr/>
        </p:nvSpPr>
        <p:spPr>
          <a:xfrm>
            <a:off x="88825" y="722350"/>
            <a:ext cx="51192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Quiz #1: yellkey.com/</a:t>
            </a:r>
            <a:r>
              <a:rPr lang="en">
                <a:solidFill>
                  <a:srgbClr val="208920"/>
                </a:solidFill>
              </a:rPr>
              <a:t>TODO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547" name="Google Shape;547;p65"/>
          <p:cNvSpPr/>
          <p:nvPr/>
        </p:nvSpPr>
        <p:spPr>
          <a:xfrm>
            <a:off x="172025" y="2795225"/>
            <a:ext cx="47841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If we omit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compareTo()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file will fail to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AutoNum type="alphaUcPeriod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OurComparable.java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65"/>
          <p:cNvCxnSpPr/>
          <p:nvPr/>
        </p:nvCxnSpPr>
        <p:spPr>
          <a:xfrm>
            <a:off x="5641775" y="1622056"/>
            <a:ext cx="2723400" cy="84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65"/>
          <p:cNvCxnSpPr/>
          <p:nvPr/>
        </p:nvCxnSpPr>
        <p:spPr>
          <a:xfrm flipH="1" rot="10800000">
            <a:off x="5636050" y="1590650"/>
            <a:ext cx="3068400" cy="87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/>
        </p:nvSpPr>
        <p:spPr>
          <a:xfrm>
            <a:off x="5296000" y="714100"/>
            <a:ext cx="38157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15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5" name="Google Shape;555;p66"/>
          <p:cNvCxnSpPr/>
          <p:nvPr/>
        </p:nvCxnSpPr>
        <p:spPr>
          <a:xfrm>
            <a:off x="5369600" y="1036795"/>
            <a:ext cx="2781900" cy="27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66"/>
          <p:cNvCxnSpPr/>
          <p:nvPr/>
        </p:nvCxnSpPr>
        <p:spPr>
          <a:xfrm flipH="1" rot="10800000">
            <a:off x="5353450" y="1020720"/>
            <a:ext cx="2688900" cy="25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Quiz #2: yellkey.com/</a:t>
            </a:r>
            <a:r>
              <a:rPr lang="en">
                <a:solidFill>
                  <a:srgbClr val="208920"/>
                </a:solidFill>
              </a:rPr>
              <a:t>TODO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558" name="Google Shape;558;p66"/>
          <p:cNvSpPr/>
          <p:nvPr/>
        </p:nvSpPr>
        <p:spPr>
          <a:xfrm>
            <a:off x="172025" y="2795225"/>
            <a:ext cx="47841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Q: If we omit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implements OurComparable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which file will fail to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AutoNum type="alphaUcPeriod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OurComparable.java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66"/>
          <p:cNvSpPr txBox="1"/>
          <p:nvPr/>
        </p:nvSpPr>
        <p:spPr>
          <a:xfrm>
            <a:off x="5296000" y="2790150"/>
            <a:ext cx="3761100" cy="201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OurComparable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66"/>
          <p:cNvSpPr txBox="1"/>
          <p:nvPr/>
        </p:nvSpPr>
        <p:spPr>
          <a:xfrm>
            <a:off x="88825" y="722350"/>
            <a:ext cx="51192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to Quiz</a:t>
            </a:r>
            <a:endParaRPr/>
          </a:p>
        </p:txBody>
      </p:sp>
      <p:sp>
        <p:nvSpPr>
          <p:cNvPr id="566" name="Google Shape;566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 1: Dog will fail to compile because it does not implement all abstract methods required by OurComparable interface. (And I suppose DogLauncher will fail as well since Dog.class doesn’t exist)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2: DogLauncher will fail, because it tries to pass things that are not OurComparables, and Maximizer expects OurComparables.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Comparable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2" name="Google Shape;572;p6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</a:t>
            </a:r>
            <a:endParaRPr/>
          </a:p>
        </p:txBody>
      </p:sp>
      <p:sp>
        <p:nvSpPr>
          <p:cNvPr id="573" name="Google Shape;573;p6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"/>
          <p:cNvSpPr txBox="1"/>
          <p:nvPr/>
        </p:nvSpPr>
        <p:spPr>
          <a:xfrm>
            <a:off x="243000" y="2765700"/>
            <a:ext cx="7560300" cy="181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Warning, cast can cause runtime error! */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 With OurComparable</a:t>
            </a:r>
            <a:endParaRPr/>
          </a:p>
        </p:txBody>
      </p:sp>
      <p:sp>
        <p:nvSpPr>
          <p:cNvPr id="580" name="Google Shape;580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issues: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Awkward casting to/from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it 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implement OurComparable (e.g. String, etc).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use OurComparable (e.g. no built-in max function that uses OurComparable)</a:t>
            </a:r>
            <a:endParaRPr/>
          </a:p>
        </p:txBody>
      </p:sp>
      <p:sp>
        <p:nvSpPr>
          <p:cNvPr id="581" name="Google Shape;581;p69"/>
          <p:cNvSpPr txBox="1"/>
          <p:nvPr/>
        </p:nvSpPr>
        <p:spPr>
          <a:xfrm>
            <a:off x="2956525" y="4327375"/>
            <a:ext cx="56880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0"/>
          <p:cNvSpPr txBox="1"/>
          <p:nvPr/>
        </p:nvSpPr>
        <p:spPr>
          <a:xfrm>
            <a:off x="4581000" y="3952225"/>
            <a:ext cx="44874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70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 With OurComparable</a:t>
            </a:r>
            <a:endParaRPr/>
          </a:p>
        </p:txBody>
      </p:sp>
      <p:sp>
        <p:nvSpPr>
          <p:cNvPr id="589" name="Google Shape;589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issues: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Awkward casting to/from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it 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implement OurComparable (e.g. String, etc).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use OurComparable (e.g. no built-in max function that uses OurComparable)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industrial strength approach: Use the built-in Comparable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Already defined and used by tons of libraries. Uses generics.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Comparable</a:t>
            </a:r>
            <a:endParaRPr/>
          </a:p>
        </p:txBody>
      </p:sp>
      <p:sp>
        <p:nvSpPr>
          <p:cNvPr id="595" name="Google Shape;595;p71"/>
          <p:cNvSpPr txBox="1"/>
          <p:nvPr/>
        </p:nvSpPr>
        <p:spPr>
          <a:xfrm>
            <a:off x="291575" y="687575"/>
            <a:ext cx="8634600" cy="25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71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71"/>
          <p:cNvSpPr txBox="1"/>
          <p:nvPr/>
        </p:nvSpPr>
        <p:spPr>
          <a:xfrm>
            <a:off x="5188800" y="417107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Replacing OurComparable with the built-in Comparable interface.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98" name="Google Shape;598;p71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Comparable</a:t>
            </a:r>
            <a:endParaRPr/>
          </a:p>
        </p:txBody>
      </p:sp>
      <p:sp>
        <p:nvSpPr>
          <p:cNvPr id="604" name="Google Shape;604;p72"/>
          <p:cNvSpPr txBox="1"/>
          <p:nvPr/>
        </p:nvSpPr>
        <p:spPr>
          <a:xfrm>
            <a:off x="291575" y="687575"/>
            <a:ext cx="8634600" cy="25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72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72"/>
          <p:cNvSpPr txBox="1"/>
          <p:nvPr/>
        </p:nvSpPr>
        <p:spPr>
          <a:xfrm>
            <a:off x="5188800" y="417107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Replacing OurComparable with the built-in Comparable interface.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07" name="Google Shape;607;p72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>
            <a:off x="5894475" y="3157000"/>
            <a:ext cx="31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8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8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8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Squid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>
            <a:off x="6050988" y="341935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202" name="Google Shape;202;p28"/>
          <p:cNvCxnSpPr>
            <a:stCxn id="201" idx="2"/>
            <a:endCxn id="199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8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053">
            <a:off x="3176983" y="3282965"/>
            <a:ext cx="372834" cy="662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8"/>
          <p:cNvCxnSpPr>
            <a:stCxn id="200" idx="0"/>
            <a:endCxn id="204" idx="2"/>
          </p:cNvCxnSpPr>
          <p:nvPr/>
        </p:nvCxnSpPr>
        <p:spPr>
          <a:xfrm rot="5400000">
            <a:off x="4560288" y="2312350"/>
            <a:ext cx="513600" cy="2727600"/>
          </a:xfrm>
          <a:prstGeom prst="curvedConnector5">
            <a:avLst>
              <a:gd fmla="val -24791" name="adj1"/>
              <a:gd fmla="val 71280" name="adj2"/>
              <a:gd fmla="val 87403" name="adj3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8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28"/>
          <p:cNvCxnSpPr>
            <a:stCxn id="203" idx="2"/>
            <a:endCxn id="210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Comparable</a:t>
            </a:r>
            <a:endParaRPr/>
          </a:p>
        </p:txBody>
      </p:sp>
      <p:sp>
        <p:nvSpPr>
          <p:cNvPr id="613" name="Google Shape;613;p73"/>
          <p:cNvSpPr txBox="1"/>
          <p:nvPr/>
        </p:nvSpPr>
        <p:spPr>
          <a:xfrm>
            <a:off x="291575" y="687575"/>
            <a:ext cx="8634600" cy="25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73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73"/>
          <p:cNvSpPr txBox="1"/>
          <p:nvPr/>
        </p:nvSpPr>
        <p:spPr>
          <a:xfrm>
            <a:off x="5188800" y="417107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Replacing OurComparable with the built-in Comparable interface.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16" name="Google Shape;616;p73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622" name="Google Shape;622;p7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74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629" name="Google Shape;629;p75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75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vs. OurComparable</a:t>
            </a:r>
            <a:endParaRPr/>
          </a:p>
        </p:txBody>
      </p:sp>
      <p:sp>
        <p:nvSpPr>
          <p:cNvPr id="636" name="Google Shape;636;p76"/>
          <p:cNvSpPr/>
          <p:nvPr/>
        </p:nvSpPr>
        <p:spPr>
          <a:xfrm>
            <a:off x="6499675" y="2627725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Comparable&lt;Dog&gt;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7" name="Google Shape;637;p76"/>
          <p:cNvSpPr/>
          <p:nvPr/>
        </p:nvSpPr>
        <p:spPr>
          <a:xfrm>
            <a:off x="4588438" y="3056300"/>
            <a:ext cx="1909200" cy="2955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76"/>
          <p:cNvSpPr/>
          <p:nvPr/>
        </p:nvSpPr>
        <p:spPr>
          <a:xfrm>
            <a:off x="6616591" y="4002550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39" name="Google Shape;639;p76"/>
          <p:cNvCxnSpPr>
            <a:stCxn id="638" idx="0"/>
            <a:endCxn id="636" idx="2"/>
          </p:cNvCxnSpPr>
          <p:nvPr/>
        </p:nvCxnSpPr>
        <p:spPr>
          <a:xfrm rot="10800000">
            <a:off x="7565791" y="3423250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76"/>
          <p:cNvSpPr/>
          <p:nvPr/>
        </p:nvSpPr>
        <p:spPr>
          <a:xfrm>
            <a:off x="4703094" y="4451378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76"/>
          <p:cNvSpPr/>
          <p:nvPr/>
        </p:nvSpPr>
        <p:spPr>
          <a:xfrm>
            <a:off x="2078025" y="2627688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2" name="Google Shape;642;p76"/>
          <p:cNvSpPr/>
          <p:nvPr/>
        </p:nvSpPr>
        <p:spPr>
          <a:xfrm>
            <a:off x="166788" y="3056263"/>
            <a:ext cx="1909200" cy="2955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76"/>
          <p:cNvSpPr/>
          <p:nvPr/>
        </p:nvSpPr>
        <p:spPr>
          <a:xfrm>
            <a:off x="2194940" y="4002513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44" name="Google Shape;644;p76"/>
          <p:cNvCxnSpPr>
            <a:stCxn id="643" idx="0"/>
            <a:endCxn id="641" idx="2"/>
          </p:cNvCxnSpPr>
          <p:nvPr/>
        </p:nvCxnSpPr>
        <p:spPr>
          <a:xfrm rot="10800000">
            <a:off x="3144140" y="3423213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76"/>
          <p:cNvSpPr/>
          <p:nvPr/>
        </p:nvSpPr>
        <p:spPr>
          <a:xfrm>
            <a:off x="281444" y="4451340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/>
        </p:nvSpPr>
        <p:spPr>
          <a:xfrm>
            <a:off x="302800" y="3018275"/>
            <a:ext cx="6150300" cy="144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77"/>
          <p:cNvSpPr txBox="1"/>
          <p:nvPr/>
        </p:nvSpPr>
        <p:spPr>
          <a:xfrm>
            <a:off x="1769200" y="4294425"/>
            <a:ext cx="73221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Collections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77"/>
          <p:cNvSpPr txBox="1"/>
          <p:nvPr/>
        </p:nvSpPr>
        <p:spPr>
          <a:xfrm>
            <a:off x="285700" y="1783775"/>
            <a:ext cx="6700800" cy="120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Advantages</a:t>
            </a:r>
            <a:endParaRPr/>
          </a:p>
        </p:txBody>
      </p:sp>
      <p:sp>
        <p:nvSpPr>
          <p:cNvPr id="654" name="Google Shape;654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built in classes implement Comparable (e.g. String).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libraries use the Comparable interface (e.g. Arrays.sort)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Avoids need for casts.</a:t>
            </a:r>
            <a:endParaRPr/>
          </a:p>
        </p:txBody>
      </p:sp>
      <p:sp>
        <p:nvSpPr>
          <p:cNvPr id="655" name="Google Shape;655;p77"/>
          <p:cNvSpPr txBox="1"/>
          <p:nvPr/>
        </p:nvSpPr>
        <p:spPr>
          <a:xfrm>
            <a:off x="7468500" y="2035475"/>
            <a:ext cx="1535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Much better!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56" name="Google Shape;656;p77"/>
          <p:cNvCxnSpPr/>
          <p:nvPr/>
        </p:nvCxnSpPr>
        <p:spPr>
          <a:xfrm rot="10800000">
            <a:off x="7095534" y="2221332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77"/>
          <p:cNvCxnSpPr/>
          <p:nvPr/>
        </p:nvCxnSpPr>
        <p:spPr>
          <a:xfrm>
            <a:off x="5275100" y="2221900"/>
            <a:ext cx="1699800" cy="1930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77"/>
          <p:cNvSpPr txBox="1"/>
          <p:nvPr/>
        </p:nvSpPr>
        <p:spPr>
          <a:xfrm>
            <a:off x="6787425" y="3012550"/>
            <a:ext cx="23040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Implementing Comparable allows library functions to compare custom types (e.g. finding max).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a General Max Function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Comparators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Comparators</a:t>
            </a:r>
            <a:endParaRPr/>
          </a:p>
        </p:txBody>
      </p:sp>
      <p:sp>
        <p:nvSpPr>
          <p:cNvPr id="665" name="Google Shape;665;p7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Order</a:t>
            </a:r>
            <a:endParaRPr/>
          </a:p>
        </p:txBody>
      </p:sp>
      <p:sp>
        <p:nvSpPr>
          <p:cNvPr id="671" name="Google Shape;671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term “Natural Order” is sometimes used to refer to the ordering implied by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/>
              <a:t>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/>
              <a:t>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Dog objects (as we’ve defined them) have a natural order given by their size.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79"/>
          <p:cNvGrpSpPr/>
          <p:nvPr/>
        </p:nvGrpSpPr>
        <p:grpSpPr>
          <a:xfrm>
            <a:off x="512550" y="2485125"/>
            <a:ext cx="1515450" cy="2422100"/>
            <a:chOff x="512550" y="2485125"/>
            <a:chExt cx="1515450" cy="2422100"/>
          </a:xfrm>
        </p:grpSpPr>
        <p:pic>
          <p:nvPicPr>
            <p:cNvPr id="673" name="Google Shape;673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75" y="2485125"/>
              <a:ext cx="1472326" cy="1792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4" name="Google Shape;674;p79"/>
            <p:cNvSpPr txBox="1"/>
            <p:nvPr/>
          </p:nvSpPr>
          <p:spPr>
            <a:xfrm>
              <a:off x="512550" y="4411925"/>
              <a:ext cx="14724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“Doge”, size: 5</a:t>
              </a:r>
              <a:endParaRPr/>
            </a:p>
          </p:txBody>
        </p:sp>
      </p:grpSp>
      <p:grpSp>
        <p:nvGrpSpPr>
          <p:cNvPr id="675" name="Google Shape;675;p79"/>
          <p:cNvGrpSpPr/>
          <p:nvPr/>
        </p:nvGrpSpPr>
        <p:grpSpPr>
          <a:xfrm>
            <a:off x="2997200" y="2303556"/>
            <a:ext cx="2022600" cy="2871219"/>
            <a:chOff x="2997200" y="2303556"/>
            <a:chExt cx="2022600" cy="2871219"/>
          </a:xfrm>
        </p:grpSpPr>
        <p:pic>
          <p:nvPicPr>
            <p:cNvPr id="676" name="Google Shape;676;p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25063" y="2303556"/>
              <a:ext cx="1883776" cy="23075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79"/>
            <p:cNvSpPr txBox="1"/>
            <p:nvPr/>
          </p:nvSpPr>
          <p:spPr>
            <a:xfrm>
              <a:off x="2997200" y="4679475"/>
              <a:ext cx="2022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“Grigometh”, size: 200</a:t>
              </a:r>
              <a:endParaRPr/>
            </a:p>
          </p:txBody>
        </p:sp>
      </p:grpSp>
      <p:grpSp>
        <p:nvGrpSpPr>
          <p:cNvPr id="678" name="Google Shape;678;p79"/>
          <p:cNvGrpSpPr/>
          <p:nvPr/>
        </p:nvGrpSpPr>
        <p:grpSpPr>
          <a:xfrm>
            <a:off x="5905900" y="1742700"/>
            <a:ext cx="3059375" cy="3353175"/>
            <a:chOff x="5905900" y="1742700"/>
            <a:chExt cx="3059375" cy="3353175"/>
          </a:xfrm>
        </p:grpSpPr>
        <p:pic>
          <p:nvPicPr>
            <p:cNvPr id="679" name="Google Shape;679;p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05900" y="1742700"/>
              <a:ext cx="3059375" cy="296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0" name="Google Shape;680;p79"/>
            <p:cNvSpPr txBox="1"/>
            <p:nvPr/>
          </p:nvSpPr>
          <p:spPr>
            <a:xfrm>
              <a:off x="6511800" y="4687275"/>
              <a:ext cx="20226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“Clifford”, size: 9000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Order</a:t>
            </a:r>
            <a:endParaRPr/>
          </a:p>
        </p:txBody>
      </p:sp>
      <p:pic>
        <p:nvPicPr>
          <p:cNvPr id="686" name="Google Shape;68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63" y="2119881"/>
            <a:ext cx="1883776" cy="2307531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80"/>
          <p:cNvSpPr txBox="1"/>
          <p:nvPr/>
        </p:nvSpPr>
        <p:spPr>
          <a:xfrm>
            <a:off x="6467200" y="4495800"/>
            <a:ext cx="2022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“Grigometh”, size: 200</a:t>
            </a:r>
            <a:endParaRPr/>
          </a:p>
        </p:txBody>
      </p:sp>
      <p:sp>
        <p:nvSpPr>
          <p:cNvPr id="688" name="Google Shape;688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May wish to order objects in a different way.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By Name.</a:t>
            </a:r>
            <a:endParaRPr/>
          </a:p>
        </p:txBody>
      </p:sp>
      <p:pic>
        <p:nvPicPr>
          <p:cNvPr id="689" name="Google Shape;689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675" y="2301450"/>
            <a:ext cx="1472326" cy="17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0"/>
          <p:cNvSpPr txBox="1"/>
          <p:nvPr/>
        </p:nvSpPr>
        <p:spPr>
          <a:xfrm>
            <a:off x="3982550" y="4228250"/>
            <a:ext cx="1472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“Doge”, size: 5</a:t>
            </a:r>
            <a:endParaRPr/>
          </a:p>
        </p:txBody>
      </p:sp>
      <p:pic>
        <p:nvPicPr>
          <p:cNvPr id="691" name="Google Shape;691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75" y="1790325"/>
            <a:ext cx="3059375" cy="29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0"/>
          <p:cNvSpPr txBox="1"/>
          <p:nvPr/>
        </p:nvSpPr>
        <p:spPr>
          <a:xfrm>
            <a:off x="976975" y="4734900"/>
            <a:ext cx="2022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“Clifford”, size: 9000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698" name="Google Shape;698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</p:txBody>
      </p:sp>
      <p:sp>
        <p:nvSpPr>
          <p:cNvPr id="699" name="Google Shape;699;p81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00" name="Google Shape;700;p81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81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702" name="Google Shape;702;p81"/>
          <p:cNvGrpSpPr/>
          <p:nvPr/>
        </p:nvGrpSpPr>
        <p:grpSpPr>
          <a:xfrm>
            <a:off x="995250" y="3437500"/>
            <a:ext cx="5810875" cy="1458900"/>
            <a:chOff x="995250" y="3437500"/>
            <a:chExt cx="5810875" cy="1458900"/>
          </a:xfrm>
        </p:grpSpPr>
        <p:sp>
          <p:nvSpPr>
            <p:cNvPr id="703" name="Google Shape;703;p81"/>
            <p:cNvSpPr txBox="1"/>
            <p:nvPr/>
          </p:nvSpPr>
          <p:spPr>
            <a:xfrm>
              <a:off x="2470825" y="3437500"/>
              <a:ext cx="43353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print_larger(T x, T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largerThan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704" name="Google Shape;704;p81"/>
            <p:cNvSpPr txBox="1"/>
            <p:nvPr/>
          </p:nvSpPr>
          <p:spPr>
            <a:xfrm>
              <a:off x="995250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Approach??</a:t>
              </a:r>
              <a:endParaRPr/>
            </a:p>
          </p:txBody>
        </p:sp>
      </p:grpSp>
      <p:cxnSp>
        <p:nvCxnSpPr>
          <p:cNvPr id="705" name="Google Shape;705;p81"/>
          <p:cNvCxnSpPr/>
          <p:nvPr/>
        </p:nvCxnSpPr>
        <p:spPr>
          <a:xfrm>
            <a:off x="5432375" y="1985975"/>
            <a:ext cx="2634000" cy="1494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81"/>
          <p:cNvSpPr txBox="1"/>
          <p:nvPr/>
        </p:nvSpPr>
        <p:spPr>
          <a:xfrm>
            <a:off x="7466550" y="3460450"/>
            <a:ext cx="1698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 simply pass a different compare function.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712" name="Google Shape;712;p82"/>
          <p:cNvSpPr txBox="1"/>
          <p:nvPr>
            <p:ph idx="1" type="body"/>
          </p:nvPr>
        </p:nvSpPr>
        <p:spPr>
          <a:xfrm>
            <a:off x="107050" y="402200"/>
            <a:ext cx="8520600" cy="4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possible designs (not the best):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functions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compareTo2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compareTo3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compareTo4</a:t>
            </a:r>
            <a:r>
              <a:rPr lang="en"/>
              <a:t>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extra argument to specify which comparison you want: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compareTo(Dog uddaDog, String whichCompare)</a:t>
            </a:r>
            <a:endParaRPr/>
          </a:p>
        </p:txBody>
      </p:sp>
      <p:sp>
        <p:nvSpPr>
          <p:cNvPr id="713" name="Google Shape;713;p82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14" name="Google Shape;714;p82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cxnSp>
        <p:nvCxnSpPr>
          <p:cNvPr id="715" name="Google Shape;715;p82"/>
          <p:cNvCxnSpPr/>
          <p:nvPr/>
        </p:nvCxnSpPr>
        <p:spPr>
          <a:xfrm>
            <a:off x="5432375" y="1985975"/>
            <a:ext cx="2634000" cy="1494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82"/>
          <p:cNvSpPr txBox="1"/>
          <p:nvPr/>
        </p:nvSpPr>
        <p:spPr>
          <a:xfrm>
            <a:off x="7466550" y="3460450"/>
            <a:ext cx="1698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 simply pass a different compare function.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Methods, Variables, and Inheritance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may find questions on old 61B exams, worksheets, etc. that consider: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a subclass has variables with the same name as a superclass?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subclass has a static method with the same signature as a superclass method?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static methods, we do not use the term overriding for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a subclass has methods that overload superclass methods?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practices are generally not a good idea.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bad style.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almost no good reason to ever do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rules for resolving the conflict are a bit confusing to learn.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I’ve pushed 61B away from learning these rules.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if you want to learn them,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https://docs.oracle.com/javase/tutorial/java/IandI/override.html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722" name="Google Shape;722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</p:txBody>
      </p:sp>
      <p:sp>
        <p:nvSpPr>
          <p:cNvPr id="723" name="Google Shape;723;p83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24" name="Google Shape;724;p83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83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726" name="Google Shape;726;p83"/>
          <p:cNvGrpSpPr/>
          <p:nvPr/>
        </p:nvGrpSpPr>
        <p:grpSpPr>
          <a:xfrm>
            <a:off x="-147745" y="3437500"/>
            <a:ext cx="7614187" cy="1458900"/>
            <a:chOff x="258668" y="3437500"/>
            <a:chExt cx="6767565" cy="1458900"/>
          </a:xfrm>
        </p:grpSpPr>
        <p:sp>
          <p:nvSpPr>
            <p:cNvPr id="727" name="Google Shape;727;p83"/>
            <p:cNvSpPr txBox="1"/>
            <p:nvPr/>
          </p:nvSpPr>
          <p:spPr>
            <a:xfrm>
              <a:off x="1610033" y="3437500"/>
              <a:ext cx="54162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print_larger(T x, T y, </a:t>
              </a:r>
              <a:r>
                <a:rPr lang="en" sz="1900">
                  <a:solidFill>
                    <a:srgbClr val="FF000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comparator&lt;T&gt; 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FF000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.compare(x,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728" name="Google Shape;728;p83"/>
            <p:cNvSpPr txBox="1"/>
            <p:nvPr/>
          </p:nvSpPr>
          <p:spPr>
            <a:xfrm>
              <a:off x="258668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</a:t>
              </a:r>
              <a:endParaRPr/>
            </a:p>
          </p:txBody>
        </p:sp>
      </p:grpSp>
      <p:cxnSp>
        <p:nvCxnSpPr>
          <p:cNvPr id="729" name="Google Shape;729;p83"/>
          <p:cNvCxnSpPr/>
          <p:nvPr/>
        </p:nvCxnSpPr>
        <p:spPr>
          <a:xfrm>
            <a:off x="5432375" y="1985975"/>
            <a:ext cx="2634000" cy="1494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83"/>
          <p:cNvSpPr txBox="1"/>
          <p:nvPr/>
        </p:nvSpPr>
        <p:spPr>
          <a:xfrm>
            <a:off x="7466550" y="3460450"/>
            <a:ext cx="1698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 simply pass a different compare function.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Comparator</a:t>
            </a:r>
            <a:endParaRPr/>
          </a:p>
        </p:txBody>
      </p:sp>
      <p:sp>
        <p:nvSpPr>
          <p:cNvPr id="736" name="Google Shape;736;p84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84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43" name="Google Shape;743;p85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85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50" name="Google Shape;750;p86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86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57" name="Google Shape;757;p87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8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64" name="Google Shape;764;p88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8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71" name="Google Shape;771;p89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89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78" name="Google Shape;778;p9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90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85" name="Google Shape;785;p9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91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92" name="Google Shape;792;p9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92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Subtype Polymorphism vs. Explicit Higher Order Functions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a General Max Function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223" name="Google Shape;223;p3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99" name="Google Shape;799;p9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0" name="Google Shape;800;p93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06" name="Google Shape;806;p9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94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13" name="Google Shape;813;p95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4" name="Google Shape;814;p95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95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21" name="Google Shape;821;p96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96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96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29" name="Google Shape;829;p97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0" name="Google Shape;830;p9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97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37" name="Google Shape;837;p98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9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98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45" name="Google Shape;845;p99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6" name="Google Shape;846;p99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99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53" name="Google Shape;853;p10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00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100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61" name="Google Shape;861;p10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2" name="Google Shape;862;p101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101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69" name="Google Shape;869;p10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0" name="Google Shape;870;p102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102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biggest idea of the last couple of lectures: </a:t>
            </a:r>
            <a:r>
              <a:rPr b="1" i="1" lang="en" u="sng"/>
              <a:t>Subtype Polymorphism</a:t>
            </a:r>
            <a:endParaRPr b="1" i="1" u="sng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Polymorphism: “providing a single interface to entities of different types”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a variable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 of static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deque.addFirst()</a:t>
            </a:r>
            <a:r>
              <a:rPr lang="en"/>
              <a:t>, the actual behavior is based on the dynamic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automatically selects the right behavior using what is sometimes called “dynamic method selection”.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Curious about alternatives to subtype polymorphism?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</a:t>
            </a:r>
            <a:r>
              <a:rPr lang="en"/>
              <a:t> or CS164.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3156250" y="4726000"/>
            <a:ext cx="5794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http://www.stroustrup.com/glossary.html#Gpolymorphism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31"/>
          <p:cNvCxnSpPr/>
          <p:nvPr/>
        </p:nvCxnSpPr>
        <p:spPr>
          <a:xfrm flipH="1">
            <a:off x="3894050" y="1403375"/>
            <a:ext cx="1013100" cy="258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1"/>
          <p:cNvSpPr txBox="1"/>
          <p:nvPr/>
        </p:nvSpPr>
        <p:spPr>
          <a:xfrm>
            <a:off x="4997175" y="1189525"/>
            <a:ext cx="210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a.k.a. compile-time type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33" name="Google Shape;233;p31"/>
          <p:cNvCxnSpPr/>
          <p:nvPr/>
        </p:nvCxnSpPr>
        <p:spPr>
          <a:xfrm rot="10800000">
            <a:off x="2133999" y="241254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1"/>
          <p:cNvSpPr txBox="1"/>
          <p:nvPr/>
        </p:nvSpPr>
        <p:spPr>
          <a:xfrm>
            <a:off x="2872424" y="2205470"/>
            <a:ext cx="210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a.k.a. run-time type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3"/>
          <p:cNvSpPr txBox="1"/>
          <p:nvPr/>
        </p:nvSpPr>
        <p:spPr>
          <a:xfrm>
            <a:off x="319250" y="3751550"/>
            <a:ext cx="4946100" cy="125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20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0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o1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o2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7" name="Google Shape;877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Orders in Java</a:t>
            </a:r>
            <a:endParaRPr/>
          </a:p>
        </p:txBody>
      </p:sp>
      <p:sp>
        <p:nvSpPr>
          <p:cNvPr id="878" name="Google Shape;878;p10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some languages, we’d write two comparison functions and simply pass the one we want 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sizeCompare()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nameCompare()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standard Java approach: Create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izeComparator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ameComparator</a:t>
            </a:r>
            <a:r>
              <a:rPr lang="en"/>
              <a:t> classes that implement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/>
              <a:t>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methods that also take Comparator arguments (see project 1C).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04"/>
          <p:cNvSpPr txBox="1"/>
          <p:nvPr/>
        </p:nvSpPr>
        <p:spPr>
          <a:xfrm>
            <a:off x="166800" y="865525"/>
            <a:ext cx="4946100" cy="125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20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0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o1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o2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 and Comparators</a:t>
            </a:r>
            <a:endParaRPr/>
          </a:p>
        </p:txBody>
      </p:sp>
      <p:sp>
        <p:nvSpPr>
          <p:cNvPr id="885" name="Google Shape;885;p104"/>
          <p:cNvSpPr/>
          <p:nvPr/>
        </p:nvSpPr>
        <p:spPr>
          <a:xfrm>
            <a:off x="2520050" y="2493650"/>
            <a:ext cx="1624800" cy="29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compare(T, 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Google Shape;886;p104"/>
          <p:cNvSpPr/>
          <p:nvPr/>
        </p:nvSpPr>
        <p:spPr>
          <a:xfrm>
            <a:off x="4144838" y="2402050"/>
            <a:ext cx="19092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Comparator&lt;T&gt;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87" name="Google Shape;887;p104"/>
          <p:cNvCxnSpPr>
            <a:stCxn id="888" idx="0"/>
            <a:endCxn id="886" idx="2"/>
          </p:cNvCxnSpPr>
          <p:nvPr/>
        </p:nvCxnSpPr>
        <p:spPr>
          <a:xfrm flipH="1" rot="10800000">
            <a:off x="3260750" y="3197600"/>
            <a:ext cx="1838700" cy="50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9" name="Google Shape;889;p104"/>
          <p:cNvSpPr/>
          <p:nvPr/>
        </p:nvSpPr>
        <p:spPr>
          <a:xfrm>
            <a:off x="377150" y="3805725"/>
            <a:ext cx="18114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compare(Dog, 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8" name="Google Shape;888;p104"/>
          <p:cNvSpPr/>
          <p:nvPr/>
        </p:nvSpPr>
        <p:spPr>
          <a:xfrm>
            <a:off x="2190350" y="3707300"/>
            <a:ext cx="21408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NameComparator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0" name="Google Shape;890;p104"/>
          <p:cNvSpPr/>
          <p:nvPr/>
        </p:nvSpPr>
        <p:spPr>
          <a:xfrm>
            <a:off x="6917738" y="1176900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1" name="Google Shape;891;p104"/>
          <p:cNvSpPr txBox="1"/>
          <p:nvPr/>
        </p:nvSpPr>
        <p:spPr>
          <a:xfrm>
            <a:off x="6372825" y="584900"/>
            <a:ext cx="26571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not related by inheritance to any of the classes below.</a:t>
            </a:r>
            <a:endParaRPr/>
          </a:p>
        </p:txBody>
      </p:sp>
      <p:sp>
        <p:nvSpPr>
          <p:cNvPr id="892" name="Google Shape;892;p104"/>
          <p:cNvSpPr/>
          <p:nvPr/>
        </p:nvSpPr>
        <p:spPr>
          <a:xfrm>
            <a:off x="4872950" y="3805725"/>
            <a:ext cx="18114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compare(Dog, 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Google Shape;893;p104"/>
          <p:cNvSpPr/>
          <p:nvPr/>
        </p:nvSpPr>
        <p:spPr>
          <a:xfrm>
            <a:off x="6686150" y="3707300"/>
            <a:ext cx="21408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SizeComparator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4" name="Google Shape;894;p104"/>
          <p:cNvCxnSpPr>
            <a:stCxn id="893" idx="0"/>
            <a:endCxn id="886" idx="2"/>
          </p:cNvCxnSpPr>
          <p:nvPr/>
        </p:nvCxnSpPr>
        <p:spPr>
          <a:xfrm rot="10800000">
            <a:off x="5099450" y="3197600"/>
            <a:ext cx="2657100" cy="50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5"/>
          <p:cNvSpPr txBox="1"/>
          <p:nvPr/>
        </p:nvSpPr>
        <p:spPr>
          <a:xfrm>
            <a:off x="152400" y="619250"/>
            <a:ext cx="8918400" cy="336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0" name="Google Shape;900;p105"/>
          <p:cNvSpPr txBox="1"/>
          <p:nvPr/>
        </p:nvSpPr>
        <p:spPr>
          <a:xfrm>
            <a:off x="1525750" y="3177375"/>
            <a:ext cx="7251300" cy="188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1" name="Google Shape;901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NameComparator</a:t>
            </a:r>
            <a:endParaRPr/>
          </a:p>
        </p:txBody>
      </p:sp>
      <p:sp>
        <p:nvSpPr>
          <p:cNvPr id="902" name="Google Shape;902;p105"/>
          <p:cNvSpPr txBox="1"/>
          <p:nvPr/>
        </p:nvSpPr>
        <p:spPr>
          <a:xfrm>
            <a:off x="4731600" y="4119700"/>
            <a:ext cx="36648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Result: If d1 has a name that comes later in the alphabet than d3, d1 barks.</a:t>
            </a:r>
            <a:endParaRPr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objects.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242" name="Google Shape;242;p32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2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244" name="Google Shape;244;p32"/>
          <p:cNvGrpSpPr/>
          <p:nvPr/>
        </p:nvGrpSpPr>
        <p:grpSpPr>
          <a:xfrm>
            <a:off x="1757250" y="3437500"/>
            <a:ext cx="5048700" cy="1458900"/>
            <a:chOff x="1757250" y="3437500"/>
            <a:chExt cx="5048700" cy="1458900"/>
          </a:xfrm>
        </p:grpSpPr>
        <p:sp>
          <p:nvSpPr>
            <p:cNvPr id="245" name="Google Shape;245;p32"/>
            <p:cNvSpPr txBox="1"/>
            <p:nvPr/>
          </p:nvSpPr>
          <p:spPr>
            <a:xfrm>
              <a:off x="3157350" y="3437500"/>
              <a:ext cx="36486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print_larger(x,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largerThan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1757250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</a:t>
              </a:r>
              <a:endParaRPr/>
            </a:p>
          </p:txBody>
        </p:sp>
      </p:grpSp>
      <p:grpSp>
        <p:nvGrpSpPr>
          <p:cNvPr id="247" name="Google Shape;247;p32"/>
          <p:cNvGrpSpPr/>
          <p:nvPr/>
        </p:nvGrpSpPr>
        <p:grpSpPr>
          <a:xfrm>
            <a:off x="5555275" y="1081925"/>
            <a:ext cx="3528600" cy="3098175"/>
            <a:chOff x="5555275" y="1081925"/>
            <a:chExt cx="3528600" cy="3098175"/>
          </a:xfrm>
        </p:grpSpPr>
        <p:cxnSp>
          <p:nvCxnSpPr>
            <p:cNvPr id="248" name="Google Shape;248;p32"/>
            <p:cNvCxnSpPr/>
            <p:nvPr/>
          </p:nvCxnSpPr>
          <p:spPr>
            <a:xfrm flipH="1">
              <a:off x="5555275" y="1388825"/>
              <a:ext cx="678300" cy="2181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" name="Google Shape;249;p32"/>
            <p:cNvSpPr txBox="1"/>
            <p:nvPr/>
          </p:nvSpPr>
          <p:spPr>
            <a:xfrm>
              <a:off x="6201250" y="1081925"/>
              <a:ext cx="28503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Sometimes called a “callback”.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250" name="Google Shape;250;p32"/>
            <p:cNvSpPr txBox="1"/>
            <p:nvPr/>
          </p:nvSpPr>
          <p:spPr>
            <a:xfrm>
              <a:off x="7283275" y="3367100"/>
              <a:ext cx="18006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Not to be confused with the fascinating </a:t>
              </a:r>
              <a:r>
                <a:rPr lang="en" u="sng">
                  <a:solidFill>
                    <a:schemeClr val="hlink"/>
                  </a:solidFill>
                  <a:hlinkClick r:id="rId3"/>
                </a:rPr>
                <a:t>Dr. Ernest Kaulbach</a:t>
              </a:r>
              <a:r>
                <a:rPr lang="en">
                  <a:solidFill>
                    <a:srgbClr val="BE0712"/>
                  </a:solidFill>
                </a:rPr>
                <a:t>, who taught my Old English class.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251" name="Google Shape;251;p32"/>
            <p:cNvCxnSpPr/>
            <p:nvPr/>
          </p:nvCxnSpPr>
          <p:spPr>
            <a:xfrm rot="10800000">
              <a:off x="8494450" y="1429475"/>
              <a:ext cx="185700" cy="19134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