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Roboto Medium"/>
      <p:regular r:id="rId76"/>
      <p:bold r:id="rId77"/>
      <p:italic r:id="rId78"/>
      <p:boldItalic r:id="rId79"/>
    </p:embeddedFont>
    <p:embeddedFont>
      <p:font typeface="Roboto"/>
      <p:regular r:id="rId80"/>
      <p:bold r:id="rId81"/>
      <p:italic r:id="rId82"/>
      <p:boldItalic r:id="rId83"/>
    </p:embeddedFont>
    <p:embeddedFont>
      <p:font typeface="Roboto Light"/>
      <p:regular r:id="rId84"/>
      <p:bold r:id="rId85"/>
      <p:italic r:id="rId86"/>
      <p:boldItalic r:id="rId87"/>
    </p:embeddedFont>
    <p:embeddedFont>
      <p:font typeface="Ubuntu Mono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4D102-8FDA-4F47-988B-0C8D75CA624D}">
  <a:tblStyle styleId="{88A4D102-8FDA-4F47-988B-0C8D75CA6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9284C87-5F6E-444F-B004-CCC3821F90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Light-regular.fntdata"/><Relationship Id="rId83" Type="http://schemas.openxmlformats.org/officeDocument/2006/relationships/font" Target="fonts/Roboto-boldItalic.fntdata"/><Relationship Id="rId42" Type="http://schemas.openxmlformats.org/officeDocument/2006/relationships/slide" Target="slides/slide37.xml"/><Relationship Id="rId86" Type="http://schemas.openxmlformats.org/officeDocument/2006/relationships/font" Target="fonts/RobotoLight-italic.fntdata"/><Relationship Id="rId41" Type="http://schemas.openxmlformats.org/officeDocument/2006/relationships/slide" Target="slides/slide36.xml"/><Relationship Id="rId85" Type="http://schemas.openxmlformats.org/officeDocument/2006/relationships/font" Target="fonts/RobotoLight-bold.fntdata"/><Relationship Id="rId44" Type="http://schemas.openxmlformats.org/officeDocument/2006/relationships/slide" Target="slides/slide39.xml"/><Relationship Id="rId88" Type="http://schemas.openxmlformats.org/officeDocument/2006/relationships/font" Target="fonts/UbuntuMono-regular.fntdata"/><Relationship Id="rId43" Type="http://schemas.openxmlformats.org/officeDocument/2006/relationships/slide" Target="slides/slide38.xml"/><Relationship Id="rId87" Type="http://schemas.openxmlformats.org/officeDocument/2006/relationships/font" Target="fonts/RobotoLight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UbuntuMono-bold.fntdata"/><Relationship Id="rId80" Type="http://schemas.openxmlformats.org/officeDocument/2006/relationships/font" Target="fonts/Roboto-regular.fntdata"/><Relationship Id="rId82" Type="http://schemas.openxmlformats.org/officeDocument/2006/relationships/font" Target="fonts/Roboto-italic.fntdata"/><Relationship Id="rId81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Medium-bold.fntdata"/><Relationship Id="rId32" Type="http://schemas.openxmlformats.org/officeDocument/2006/relationships/slide" Target="slides/slide27.xml"/><Relationship Id="rId76" Type="http://schemas.openxmlformats.org/officeDocument/2006/relationships/font" Target="fonts/RobotoMedium-regular.fntdata"/><Relationship Id="rId35" Type="http://schemas.openxmlformats.org/officeDocument/2006/relationships/slide" Target="slides/slide30.xml"/><Relationship Id="rId79" Type="http://schemas.openxmlformats.org/officeDocument/2006/relationships/font" Target="fonts/RobotoMedium-boldItalic.fntdata"/><Relationship Id="rId34" Type="http://schemas.openxmlformats.org/officeDocument/2006/relationships/slide" Target="slides/slide29.xml"/><Relationship Id="rId78" Type="http://schemas.openxmlformats.org/officeDocument/2006/relationships/font" Target="fonts/RobotoMedium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UbuntuMono-boldItalic.fntdata"/><Relationship Id="rId90" Type="http://schemas.openxmlformats.org/officeDocument/2006/relationships/font" Target="fonts/UbuntuMon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edicecreations.com/ul_img/24592nazca_bird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hgm2QAG1X_Eu3vWHVUYTOzKoUPnsMM8UK3FdvwEAhVTIGmQ/viewfor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mC8lzNWLHxZIbXKWcLH_b2zPFuHzD4Vc8MvYREm8DC-XoIA/viewform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53a1f1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53a1f1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http://redicecreations.com/ul_img/24592nazca_bird.jpg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fd335df8a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fd335df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fd335df8a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fd335df8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e5df8c56f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e5df8c5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fd335df8a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fd335df8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sounds slow. Let’s try to exploit the nature of the problem; we’ll be going through an iterative design process to try to find an implementation to achieve these goals efficiently.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fd335df8a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fd335df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fd335df8a_0_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fd335df8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6c46f3c_0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6c46f3c_0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that we need to do is choose a data structure that keeps track of which items are in the same set. Ask them to think about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e53a1f10d_0_2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e53a1f10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fdd128987_4_8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fdd128987_4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b31aa1129_7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b31aa1129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e5df8c56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e5df8c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0e5df8c56f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0e5df8c5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fd335df8a_0_4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fd335df8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36c46f3c_0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36c46f3c_0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we’ve chosen to represent each item in our set as an integer. Now each of those items corresponds to an index in our array; the value at that index is the id of the set the item belongs to. Essentially, we’re using an array to map items to their set id.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36c46f3c_0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36c46f3c_0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implementation for quick find. Don’t worry about understanding the code right now; it’s pretty simple and you can come back to it later if you want, but we’ll be working up some new ideas too.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36c46f3c_0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36c46f3c_0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e53a1f10d_0_4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e53a1f10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36c46f3c_04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36c46f3c_0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lost the connectedness idea at quick-find - what else can we not keep track of?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fdd128987_4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fdd128987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ca67ea9c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ca67ea9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d1bfb9b0_2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d1bfb9b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31aa1129_7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31aa11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d1bfb9b0_2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d1bfb9b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4ad680866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4ad6808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fdd128987_4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fdd12898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636c46f3c_06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636c46f3c_0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36c46f3c_014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36c46f3c_0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fdd128987_4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fdd128987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36c46f3c_09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36c46f3c_0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636c46f3c_0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636c46f3c_0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the worst case, we’ve actually done worse than quick find. But this idea seems to be on the right track - on the average case, as long as our trees don’t get unbalanced, it seems pretty good. So how can we prevent these lopsided trees?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0e53a1f10d_0_4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0e53a1f10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fdd128987_4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4fdd128987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https://docs.google.com/forms/d/e/1FAIpQLSchgm2QAG1X_Eu3vWHVUYTOzKoUPnsMM8UK3FdvwEAhVTIGmQ/viewform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d335df8a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d335df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0e5df8c56f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0e5df8c5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0e5df8c56f_4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0e5df8c56f_4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36c46f3c_01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36c46f3c_0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https://docs.google.com/forms/d/e/1FAIpQLSfmC8lzNWLHxZIbXKWcLH_b2zPFuHzD4Vc8MvYREm8DC-XoIA/viewform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4fdd128987_4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4fdd128987_4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36c46f3c_01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636c46f3c_0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4fdd128987_4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4fdd128987_4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fdd128987_4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fdd128987_4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4fdd128987_4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4fdd128987_4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fdd128987_4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fdd128987_4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fdd128987_4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fdd128987_4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d335df8a_0_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d335df8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fdd128987_4_3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4fdd128987_4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4fdd128987_4_3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4fdd128987_4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4fdd128987_4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4fdd128987_4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4fdd128987_4_4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4fdd128987_4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4fdd128987_4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4fdd128987_4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fdd128987_4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fdd128987_4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0e53a1f10d_0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0e53a1f10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636c46f3c_01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636c46f3c_0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example where this is too slow (i.e. military application on billions of data points)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636c46f3c_010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636c46f3c_0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636c46f3c_01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636c46f3c_0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d335df8a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d335df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4fdd128987_4_5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4fdd128987_4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4fdd128987_4_5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4fdd128987_4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4fdd128987_4_5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4fdd128987_4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4fdd128987_4_6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4fdd128987_4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4fdd128987_4_7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4fdd128987_4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0e53a1f10d_0_5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20e53a1f10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0e53a1f10d_0_5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0e53a1f10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1d2a17760_17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1d2a17760_1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636c46f3c_01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636c46f3c_0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proof of the inverse ackermann runtime for disjoint sets is given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http://www.uni-trier.de/fileadmin/fb4/prof/INF/DEA/Uebungen_LVA-Ankuendigungen/ws07/KAuD/effi.pdf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originally proved by Tarjan here at UC Berkeley in 1975.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7c05bb3a3_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7c05bb3a3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d335df8a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d335df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4fdd128987_4_7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4fdd128987_4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d335df8a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d335df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fd335df8a_0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fd335df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hyperlink" Target="https://en.wikipedia.org/wiki/Bering_Strait_crossing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sp19.datastructur.es/materials/lab/lab6/lab6" TargetMode="External"/><Relationship Id="rId4" Type="http://schemas.openxmlformats.org/officeDocument/2006/relationships/hyperlink" Target="https://sp19.datastructur.es/materials/lab/lab6/lab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hyperlink" Target="https://en.wikipedia.org/wiki/Bering_Strait_crossing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joshh.ug/logstar/demo.html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Disjoint Sets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14 (Data Structures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50" y="152400"/>
            <a:ext cx="4481224" cy="3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311" name="Google Shape;311;p33"/>
          <p:cNvCxnSpPr>
            <a:stCxn id="312" idx="3"/>
            <a:endCxn id="313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>
            <a:stCxn id="313" idx="3"/>
            <a:endCxn id="315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3"/>
          <p:cNvCxnSpPr>
            <a:stCxn id="317" idx="3"/>
            <a:endCxn id="318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25" name="Google Shape;325;p33"/>
          <p:cNvCxnSpPr>
            <a:stCxn id="319" idx="2"/>
            <a:endCxn id="320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3"/>
          <p:cNvCxnSpPr>
            <a:stCxn id="321" idx="2"/>
            <a:endCxn id="324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3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28" name="Google Shape;328;p33"/>
          <p:cNvCxnSpPr>
            <a:stCxn id="329" idx="3"/>
            <a:endCxn id="330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stCxn id="320" idx="2"/>
            <a:endCxn id="327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3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ds.connect(3,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ds.isConnected(3, 0):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</a:t>
            </a:r>
            <a:r>
              <a:rPr lang="en"/>
              <a:t>USA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Interface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107050" y="3199575"/>
            <a:ext cx="85206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Design an efficient DisjointSets 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elements N can be huge.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method calls M can be huge.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Calls to methods may be interspersed (e.g. can’t assume it’s only connect operations followed by only isConnected operations).</a:t>
            </a:r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163059" y="750850"/>
            <a:ext cx="7203900" cy="22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Connects two items P and Q.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Checks to see if two items are connected.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341" name="Google Shape;341;p34"/>
          <p:cNvGrpSpPr/>
          <p:nvPr/>
        </p:nvGrpSpPr>
        <p:grpSpPr>
          <a:xfrm>
            <a:off x="5317458" y="3502714"/>
            <a:ext cx="3613541" cy="733830"/>
            <a:chOff x="5154433" y="2915462"/>
            <a:chExt cx="3613541" cy="733830"/>
          </a:xfrm>
        </p:grpSpPr>
        <p:cxnSp>
          <p:nvCxnSpPr>
            <p:cNvPr id="342" name="Google Shape;342;p34"/>
            <p:cNvCxnSpPr/>
            <p:nvPr/>
          </p:nvCxnSpPr>
          <p:spPr>
            <a:xfrm rot="10800000">
              <a:off x="5154433" y="3190252"/>
              <a:ext cx="52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3" name="Google Shape;343;p34"/>
            <p:cNvGrpSpPr/>
            <p:nvPr/>
          </p:nvGrpSpPr>
          <p:grpSpPr>
            <a:xfrm>
              <a:off x="5633850" y="2915462"/>
              <a:ext cx="1902190" cy="731169"/>
              <a:chOff x="1122672" y="3444225"/>
              <a:chExt cx="1574400" cy="751459"/>
            </a:xfrm>
          </p:grpSpPr>
          <p:sp>
            <p:nvSpPr>
              <p:cNvPr id="344" name="Google Shape;344;p34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45" name="Google Shape;345;p34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46" name="Google Shape;346;p34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deleteBack()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347" name="Google Shape;347;p34"/>
            <p:cNvSpPr/>
            <p:nvPr/>
          </p:nvSpPr>
          <p:spPr>
            <a:xfrm>
              <a:off x="5695674" y="3001592"/>
              <a:ext cx="3072300" cy="647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 txBox="1"/>
            <p:nvPr/>
          </p:nvSpPr>
          <p:spPr>
            <a:xfrm>
              <a:off x="5653146" y="3001604"/>
              <a:ext cx="2856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connect(int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9" name="Google Shape;349;p34"/>
            <p:cNvSpPr txBox="1"/>
            <p:nvPr/>
          </p:nvSpPr>
          <p:spPr>
            <a:xfrm>
              <a:off x="5638709" y="3284859"/>
              <a:ext cx="31290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isConnected(int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0" name="Google Shape;350;p34"/>
            <p:cNvCxnSpPr/>
            <p:nvPr/>
          </p:nvCxnSpPr>
          <p:spPr>
            <a:xfrm rot="10800000">
              <a:off x="5168885" y="3472631"/>
              <a:ext cx="52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Introduction to Disjoint Sets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Tracking Connected Components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Implementations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Connected Components</a:t>
            </a:r>
            <a:endParaRPr/>
          </a:p>
        </p:txBody>
      </p:sp>
      <p:sp>
        <p:nvSpPr>
          <p:cNvPr id="357" name="Google Shape;357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two things: Record every single connecting line in some data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connectedness: Do some sort of (??) iteration over the lines to see if one thing can be reached from the other.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968825" y="30744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968825" y="36248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1607464" y="30744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2246104" y="30744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68" name="Google Shape;368;p36"/>
          <p:cNvCxnSpPr>
            <a:stCxn id="364" idx="2"/>
            <a:endCxn id="365" idx="0"/>
          </p:cNvCxnSpPr>
          <p:nvPr/>
        </p:nvCxnSpPr>
        <p:spPr>
          <a:xfrm>
            <a:off x="1130525" y="3397825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6"/>
          <p:cNvCxnSpPr>
            <a:stCxn id="364" idx="3"/>
            <a:endCxn id="366" idx="1"/>
          </p:cNvCxnSpPr>
          <p:nvPr/>
        </p:nvCxnSpPr>
        <p:spPr>
          <a:xfrm>
            <a:off x="1292225" y="323612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6"/>
          <p:cNvCxnSpPr>
            <a:stCxn id="366" idx="3"/>
            <a:endCxn id="367" idx="1"/>
          </p:cNvCxnSpPr>
          <p:nvPr/>
        </p:nvCxnSpPr>
        <p:spPr>
          <a:xfrm>
            <a:off x="1930864" y="323612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6"/>
          <p:cNvCxnSpPr>
            <a:stCxn id="365" idx="3"/>
            <a:endCxn id="367" idx="2"/>
          </p:cNvCxnSpPr>
          <p:nvPr/>
        </p:nvCxnSpPr>
        <p:spPr>
          <a:xfrm flipH="1" rot="10800000">
            <a:off x="1292225" y="33977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6"/>
          <p:cNvSpPr/>
          <p:nvPr/>
        </p:nvSpPr>
        <p:spPr>
          <a:xfrm>
            <a:off x="4303189" y="31552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4303189" y="37057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74" name="Google Shape;374;p36"/>
          <p:cNvCxnSpPr>
            <a:stCxn id="372" idx="2"/>
            <a:endCxn id="373" idx="0"/>
          </p:cNvCxnSpPr>
          <p:nvPr/>
        </p:nvCxnSpPr>
        <p:spPr>
          <a:xfrm>
            <a:off x="4464889" y="347866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6"/>
          <p:cNvSpPr/>
          <p:nvPr/>
        </p:nvSpPr>
        <p:spPr>
          <a:xfrm>
            <a:off x="6521864" y="31552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manually writing out every single connecting line, only record                the sets that each item belongs to.</a:t>
            </a:r>
            <a:br>
              <a:rPr lang="en"/>
            </a:b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271200" y="1534650"/>
            <a:ext cx="3540600" cy="333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6)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727925" y="1164569"/>
            <a:ext cx="55695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{0}, {1}, {2}, {3}, {4}, {5},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1}, {2}, {3}, {4}, {5},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2}, {3}, {4}, {5},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{3}, {5},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4, 6}, {3, 5}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3, 4, 5, 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item, its </a:t>
            </a:r>
            <a:r>
              <a:rPr b="1" i="1" lang="en"/>
              <a:t>connected component </a:t>
            </a:r>
            <a:r>
              <a:rPr lang="en"/>
              <a:t>is the set of all items that are connected to that item.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approach: Record every single connecting line somehow.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approach: Model connectedness in terms of sets.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things are connected isn’t something we need to know.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need to keep track of which connected component each item belongs 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2504625" y="41890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968825" y="3150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968825" y="3701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1607464" y="3150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2246104" y="3150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95" name="Google Shape;395;p38"/>
          <p:cNvCxnSpPr>
            <a:stCxn id="391" idx="2"/>
            <a:endCxn id="392" idx="0"/>
          </p:cNvCxnSpPr>
          <p:nvPr/>
        </p:nvCxnSpPr>
        <p:spPr>
          <a:xfrm>
            <a:off x="1130525" y="3474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8"/>
          <p:cNvCxnSpPr>
            <a:stCxn id="391" idx="3"/>
            <a:endCxn id="393" idx="1"/>
          </p:cNvCxnSpPr>
          <p:nvPr/>
        </p:nvCxnSpPr>
        <p:spPr>
          <a:xfrm>
            <a:off x="1292225" y="3312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8"/>
          <p:cNvCxnSpPr>
            <a:stCxn id="393" idx="3"/>
            <a:endCxn id="394" idx="1"/>
          </p:cNvCxnSpPr>
          <p:nvPr/>
        </p:nvCxnSpPr>
        <p:spPr>
          <a:xfrm>
            <a:off x="1930864" y="3312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8"/>
          <p:cNvCxnSpPr>
            <a:stCxn id="392" idx="3"/>
            <a:endCxn id="394" idx="2"/>
          </p:cNvCxnSpPr>
          <p:nvPr/>
        </p:nvCxnSpPr>
        <p:spPr>
          <a:xfrm flipH="1" rot="10800000">
            <a:off x="1292225" y="3473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8"/>
          <p:cNvSpPr/>
          <p:nvPr/>
        </p:nvSpPr>
        <p:spPr>
          <a:xfrm>
            <a:off x="4303189" y="32314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4303189" y="37819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1" name="Google Shape;401;p38"/>
          <p:cNvCxnSpPr>
            <a:stCxn id="399" idx="2"/>
            <a:endCxn id="400" idx="0"/>
          </p:cNvCxnSpPr>
          <p:nvPr/>
        </p:nvCxnSpPr>
        <p:spPr>
          <a:xfrm>
            <a:off x="4464889" y="3554863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8"/>
          <p:cNvSpPr/>
          <p:nvPr/>
        </p:nvSpPr>
        <p:spPr>
          <a:xfrm>
            <a:off x="6521864" y="32314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120625" y="4716275"/>
            <a:ext cx="5850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next: We’ll consider how to do track set membership in Java.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66800" y="22978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5132400" y="22978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5259275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5259275" y="15856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589791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653655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5" name="Google Shape;415;p39"/>
          <p:cNvCxnSpPr>
            <a:stCxn id="411" idx="2"/>
            <a:endCxn id="412" idx="0"/>
          </p:cNvCxnSpPr>
          <p:nvPr/>
        </p:nvCxnSpPr>
        <p:spPr>
          <a:xfrm>
            <a:off x="5420975" y="13586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9"/>
          <p:cNvCxnSpPr>
            <a:stCxn id="411" idx="3"/>
            <a:endCxn id="413" idx="1"/>
          </p:cNvCxnSpPr>
          <p:nvPr/>
        </p:nvCxnSpPr>
        <p:spPr>
          <a:xfrm>
            <a:off x="5582675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9"/>
          <p:cNvCxnSpPr>
            <a:stCxn id="413" idx="3"/>
            <a:endCxn id="414" idx="1"/>
          </p:cNvCxnSpPr>
          <p:nvPr/>
        </p:nvCxnSpPr>
        <p:spPr>
          <a:xfrm>
            <a:off x="6221314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9"/>
          <p:cNvSpPr/>
          <p:nvPr/>
        </p:nvSpPr>
        <p:spPr>
          <a:xfrm>
            <a:off x="7353577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7353577" y="15856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0" name="Google Shape;420;p39"/>
          <p:cNvCxnSpPr>
            <a:stCxn id="418" idx="2"/>
            <a:endCxn id="419" idx="0"/>
          </p:cNvCxnSpPr>
          <p:nvPr/>
        </p:nvCxnSpPr>
        <p:spPr>
          <a:xfrm>
            <a:off x="7515277" y="13586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9"/>
          <p:cNvSpPr/>
          <p:nvPr/>
        </p:nvSpPr>
        <p:spPr>
          <a:xfrm>
            <a:off x="8493927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369875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369875" y="15856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100851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164715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26" name="Google Shape;426;p39"/>
          <p:cNvCxnSpPr>
            <a:stCxn id="422" idx="2"/>
            <a:endCxn id="423" idx="0"/>
          </p:cNvCxnSpPr>
          <p:nvPr/>
        </p:nvCxnSpPr>
        <p:spPr>
          <a:xfrm>
            <a:off x="531575" y="13586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9"/>
          <p:cNvCxnSpPr>
            <a:stCxn id="422" idx="3"/>
            <a:endCxn id="424" idx="1"/>
          </p:cNvCxnSpPr>
          <p:nvPr/>
        </p:nvCxnSpPr>
        <p:spPr>
          <a:xfrm>
            <a:off x="693275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9"/>
          <p:cNvCxnSpPr>
            <a:stCxn id="424" idx="3"/>
            <a:endCxn id="425" idx="1"/>
          </p:cNvCxnSpPr>
          <p:nvPr/>
        </p:nvCxnSpPr>
        <p:spPr>
          <a:xfrm>
            <a:off x="1331914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9"/>
          <p:cNvSpPr/>
          <p:nvPr/>
        </p:nvSpPr>
        <p:spPr>
          <a:xfrm>
            <a:off x="2464176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2464176" y="15856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31" name="Google Shape;431;p39"/>
          <p:cNvCxnSpPr>
            <a:stCxn id="429" idx="2"/>
            <a:endCxn id="430" idx="0"/>
          </p:cNvCxnSpPr>
          <p:nvPr/>
        </p:nvCxnSpPr>
        <p:spPr>
          <a:xfrm>
            <a:off x="2625876" y="13586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9"/>
          <p:cNvSpPr/>
          <p:nvPr/>
        </p:nvSpPr>
        <p:spPr>
          <a:xfrm>
            <a:off x="3604526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33" name="Google Shape;433;p39"/>
          <p:cNvCxnSpPr>
            <a:stCxn id="414" idx="3"/>
            <a:endCxn id="418" idx="1"/>
          </p:cNvCxnSpPr>
          <p:nvPr/>
        </p:nvCxnSpPr>
        <p:spPr>
          <a:xfrm>
            <a:off x="6859954" y="11969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9"/>
          <p:cNvSpPr txBox="1"/>
          <p:nvPr/>
        </p:nvSpPr>
        <p:spPr>
          <a:xfrm>
            <a:off x="222225" y="4437500"/>
            <a:ext cx="51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elements are numbered from 0 to N-1.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243000" y="4041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List of Sets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2" name="Google Shape;442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Sets</a:t>
            </a:r>
            <a:endParaRPr/>
          </a:p>
        </p:txBody>
      </p:sp>
      <p:sp>
        <p:nvSpPr>
          <p:cNvPr id="443" name="Google Shape;443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/>
        </p:nvSpPr>
        <p:spPr>
          <a:xfrm>
            <a:off x="243000" y="4041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1"/>
          <p:cNvSpPr txBox="1"/>
          <p:nvPr/>
        </p:nvSpPr>
        <p:spPr>
          <a:xfrm>
            <a:off x="166800" y="22978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5132400" y="22978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5259275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5259275" y="15856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589791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653655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5" name="Google Shape;455;p41"/>
          <p:cNvCxnSpPr>
            <a:stCxn id="451" idx="2"/>
            <a:endCxn id="452" idx="0"/>
          </p:cNvCxnSpPr>
          <p:nvPr/>
        </p:nvCxnSpPr>
        <p:spPr>
          <a:xfrm>
            <a:off x="5420975" y="13586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1"/>
          <p:cNvCxnSpPr>
            <a:stCxn id="451" idx="3"/>
            <a:endCxn id="453" idx="1"/>
          </p:cNvCxnSpPr>
          <p:nvPr/>
        </p:nvCxnSpPr>
        <p:spPr>
          <a:xfrm>
            <a:off x="5582675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1"/>
          <p:cNvCxnSpPr>
            <a:stCxn id="453" idx="3"/>
            <a:endCxn id="454" idx="1"/>
          </p:cNvCxnSpPr>
          <p:nvPr/>
        </p:nvCxnSpPr>
        <p:spPr>
          <a:xfrm>
            <a:off x="6221314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1"/>
          <p:cNvSpPr/>
          <p:nvPr/>
        </p:nvSpPr>
        <p:spPr>
          <a:xfrm>
            <a:off x="7353577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353577" y="15856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0" name="Google Shape;460;p41"/>
          <p:cNvCxnSpPr>
            <a:stCxn id="458" idx="2"/>
            <a:endCxn id="459" idx="0"/>
          </p:cNvCxnSpPr>
          <p:nvPr/>
        </p:nvCxnSpPr>
        <p:spPr>
          <a:xfrm>
            <a:off x="7515277" y="13586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1"/>
          <p:cNvSpPr/>
          <p:nvPr/>
        </p:nvSpPr>
        <p:spPr>
          <a:xfrm>
            <a:off x="8493927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369875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369875" y="15856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100851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1647154" y="10352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66" name="Google Shape;466;p41"/>
          <p:cNvCxnSpPr>
            <a:stCxn id="462" idx="2"/>
            <a:endCxn id="463" idx="0"/>
          </p:cNvCxnSpPr>
          <p:nvPr/>
        </p:nvCxnSpPr>
        <p:spPr>
          <a:xfrm>
            <a:off x="531575" y="13586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1"/>
          <p:cNvCxnSpPr>
            <a:stCxn id="462" idx="3"/>
            <a:endCxn id="464" idx="1"/>
          </p:cNvCxnSpPr>
          <p:nvPr/>
        </p:nvCxnSpPr>
        <p:spPr>
          <a:xfrm>
            <a:off x="693275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1"/>
          <p:cNvCxnSpPr>
            <a:stCxn id="464" idx="3"/>
            <a:endCxn id="465" idx="1"/>
          </p:cNvCxnSpPr>
          <p:nvPr/>
        </p:nvCxnSpPr>
        <p:spPr>
          <a:xfrm>
            <a:off x="1331914" y="11969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1"/>
          <p:cNvSpPr/>
          <p:nvPr/>
        </p:nvSpPr>
        <p:spPr>
          <a:xfrm>
            <a:off x="2464176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2464176" y="15856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71" name="Google Shape;471;p41"/>
          <p:cNvCxnSpPr>
            <a:stCxn id="469" idx="2"/>
            <a:endCxn id="470" idx="0"/>
          </p:cNvCxnSpPr>
          <p:nvPr/>
        </p:nvCxnSpPr>
        <p:spPr>
          <a:xfrm>
            <a:off x="2625876" y="13586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1"/>
          <p:cNvSpPr/>
          <p:nvPr/>
        </p:nvSpPr>
        <p:spPr>
          <a:xfrm>
            <a:off x="3604526" y="10352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73" name="Google Shape;473;p41"/>
          <p:cNvCxnSpPr>
            <a:stCxn id="454" idx="3"/>
            <a:endCxn id="458" idx="1"/>
          </p:cNvCxnSpPr>
          <p:nvPr/>
        </p:nvCxnSpPr>
        <p:spPr>
          <a:xfrm>
            <a:off x="6859954" y="11969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1"/>
          <p:cNvSpPr txBox="1"/>
          <p:nvPr/>
        </p:nvSpPr>
        <p:spPr>
          <a:xfrm>
            <a:off x="155375" y="2586725"/>
            <a:ext cx="87744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#1: List of sets of integers, e.g. [{0, 1, 2, 4}, {3, 5},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Java: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intuitive idea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but actually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terrible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/>
        </p:nvSpPr>
        <p:spPr>
          <a:xfrm>
            <a:off x="243000" y="4041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nothing is connected: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369875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2768592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969554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1569234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2168913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3368272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3967951" y="10351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88" name="Google Shape;488;p42"/>
          <p:cNvSpPr txBox="1"/>
          <p:nvPr/>
        </p:nvSpPr>
        <p:spPr>
          <a:xfrm>
            <a:off x="155375" y="2586725"/>
            <a:ext cx="87744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#1: List of sets of integers, e.g. [{0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1}, {2},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{3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{5},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Java: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intuitive idea, but actually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terrible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iterating through all the sets to find anything. Complicated and slow!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Worst case: If nothing is connected, then isConnected(5, 6) requires iterating through N-1 sets to find 5, then N sets to find 6. Overall runtime of Θ(N).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Introduction to Disjoint Sets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Disjoint Sets API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Implementations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API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 Find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5" name="Google Shape;495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QuickFind</a:t>
            </a:r>
            <a:endParaRPr/>
          </a:p>
        </p:txBody>
      </p:sp>
      <p:sp>
        <p:nvSpPr>
          <p:cNvPr id="496" name="Google Shape;496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ListOfSetsDS is </a:t>
            </a:r>
            <a:r>
              <a:rPr b="1" i="1" lang="en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complicated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slow.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Operations are linear when number of connections are small.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to iterate over all sets.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point: By deciding to use a List of Sets, we have doomed ourselves to complexity and bad performance.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2" name="Google Shape;502;p44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03" name="Google Shape;503;p44"/>
          <p:cNvGrpSpPr/>
          <p:nvPr/>
        </p:nvGrpSpPr>
        <p:grpSpPr>
          <a:xfrm>
            <a:off x="5504100" y="2450325"/>
            <a:ext cx="3538225" cy="1074600"/>
            <a:chOff x="5008686" y="993025"/>
            <a:chExt cx="3538225" cy="1074600"/>
          </a:xfrm>
        </p:grpSpPr>
        <p:cxnSp>
          <p:nvCxnSpPr>
            <p:cNvPr id="504" name="Google Shape;504;p44"/>
            <p:cNvCxnSpPr/>
            <p:nvPr/>
          </p:nvCxnSpPr>
          <p:spPr>
            <a:xfrm rot="10800000">
              <a:off x="5008686" y="994800"/>
              <a:ext cx="804600" cy="3366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5" name="Google Shape;505;p44"/>
            <p:cNvSpPr txBox="1"/>
            <p:nvPr/>
          </p:nvSpPr>
          <p:spPr>
            <a:xfrm>
              <a:off x="5819611" y="993025"/>
              <a:ext cx="2727300" cy="10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Worst case is Θ(N), but other cases may be better. We’ll say O(N) since O means “less than or equal”. </a:t>
              </a:r>
              <a:endParaRPr>
                <a:solidFill>
                  <a:srgbClr val="AC2020"/>
                </a:solidFill>
              </a:endParaRPr>
            </a:p>
          </p:txBody>
        </p:sp>
      </p:grpSp>
      <p:cxnSp>
        <p:nvCxnSpPr>
          <p:cNvPr id="506" name="Google Shape;506;p44"/>
          <p:cNvCxnSpPr/>
          <p:nvPr/>
        </p:nvCxnSpPr>
        <p:spPr>
          <a:xfrm flipH="1" rot="10800000">
            <a:off x="3281125" y="2424000"/>
            <a:ext cx="327600" cy="1920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44"/>
          <p:cNvSpPr txBox="1"/>
          <p:nvPr/>
        </p:nvSpPr>
        <p:spPr>
          <a:xfrm>
            <a:off x="304800" y="2528250"/>
            <a:ext cx="300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Constructor’s runtime has order of growth N no matter what, so</a:t>
            </a:r>
            <a:r>
              <a:rPr lang="en">
                <a:solidFill>
                  <a:srgbClr val="AC2020"/>
                </a:solidFill>
              </a:rPr>
              <a:t> Θ(N).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08" name="Google Shape;50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45"/>
          <p:cNvGraphicFramePr/>
          <p:nvPr/>
        </p:nvGraphicFramePr>
        <p:xfrm>
          <a:off x="1160925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4" name="Google Shape;514;p45"/>
          <p:cNvSpPr txBox="1"/>
          <p:nvPr/>
        </p:nvSpPr>
        <p:spPr>
          <a:xfrm>
            <a:off x="1217000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5" name="Google Shape;515;p45"/>
          <p:cNvGraphicFramePr/>
          <p:nvPr/>
        </p:nvGraphicFramePr>
        <p:xfrm>
          <a:off x="5513863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6" name="Google Shape;516;p45"/>
          <p:cNvSpPr txBox="1"/>
          <p:nvPr/>
        </p:nvSpPr>
        <p:spPr>
          <a:xfrm>
            <a:off x="5569938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243000" y="4163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#2: list of integers where ith entry gives set number (a.k.a. “id”) of item i.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connect(p, q)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Change entries that equal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id[p]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id[q]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76200" y="3276000"/>
            <a:ext cx="1145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3" name="Google Shape;523;p45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5" name="Google Shape;525;p45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26" name="Google Shape;526;p45"/>
          <p:cNvCxnSpPr>
            <a:stCxn id="522" idx="2"/>
            <a:endCxn id="523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5"/>
          <p:cNvCxnSpPr>
            <a:stCxn id="522" idx="3"/>
            <a:endCxn id="524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5"/>
          <p:cNvCxnSpPr>
            <a:stCxn id="524" idx="3"/>
            <a:endCxn id="525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5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31" name="Google Shape;531;p45"/>
          <p:cNvCxnSpPr>
            <a:stCxn id="529" idx="2"/>
            <a:endCxn id="530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5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3" name="Google Shape;533;p45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4" name="Google Shape;534;p45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6" name="Google Shape;536;p45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37" name="Google Shape;537;p45"/>
          <p:cNvCxnSpPr>
            <a:stCxn id="533" idx="2"/>
            <a:endCxn id="534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>
            <a:stCxn id="533" idx="3"/>
            <a:endCxn id="535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>
            <a:stCxn id="535" idx="3"/>
            <a:endCxn id="536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45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42" name="Google Shape;542;p45"/>
          <p:cNvCxnSpPr>
            <a:stCxn id="540" idx="2"/>
            <a:endCxn id="541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5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44" name="Google Shape;544;p45"/>
          <p:cNvCxnSpPr>
            <a:stCxn id="525" idx="3"/>
            <a:endCxn id="529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45"/>
          <p:cNvSpPr txBox="1"/>
          <p:nvPr/>
        </p:nvSpPr>
        <p:spPr>
          <a:xfrm>
            <a:off x="4417073" y="3293875"/>
            <a:ext cx="109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Approach: Array of Integers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/>
        </p:nvSpPr>
        <p:spPr>
          <a:xfrm>
            <a:off x="136975" y="755725"/>
            <a:ext cx="5833200" cy="432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id[p] ==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pid = id[p];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qid 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id.length; i++)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(id[i] == pid)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	id[i] = qid;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}...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52" name="Google Shape;552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QuickFindDS</a:t>
            </a:r>
            <a:endParaRPr/>
          </a:p>
        </p:txBody>
      </p:sp>
      <p:grpSp>
        <p:nvGrpSpPr>
          <p:cNvPr id="553" name="Google Shape;553;p46"/>
          <p:cNvGrpSpPr/>
          <p:nvPr/>
        </p:nvGrpSpPr>
        <p:grpSpPr>
          <a:xfrm>
            <a:off x="4314089" y="1221625"/>
            <a:ext cx="3866636" cy="474950"/>
            <a:chOff x="5022875" y="993025"/>
            <a:chExt cx="3866636" cy="474950"/>
          </a:xfrm>
        </p:grpSpPr>
        <p:cxnSp>
          <p:nvCxnSpPr>
            <p:cNvPr id="554" name="Google Shape;554;p46"/>
            <p:cNvCxnSpPr/>
            <p:nvPr/>
          </p:nvCxnSpPr>
          <p:spPr>
            <a:xfrm flipH="1">
              <a:off x="5022875" y="1256175"/>
              <a:ext cx="790500" cy="2118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5" name="Google Shape;555;p46"/>
            <p:cNvSpPr txBox="1"/>
            <p:nvPr/>
          </p:nvSpPr>
          <p:spPr>
            <a:xfrm>
              <a:off x="5819611" y="993025"/>
              <a:ext cx="3069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Very fast:  Two array accesses: Θ(1) </a:t>
              </a:r>
              <a:endParaRPr>
                <a:solidFill>
                  <a:srgbClr val="AC2020"/>
                </a:solidFill>
              </a:endParaRPr>
            </a:p>
          </p:txBody>
        </p:sp>
      </p:grpSp>
      <p:grpSp>
        <p:nvGrpSpPr>
          <p:cNvPr id="556" name="Google Shape;556;p46"/>
          <p:cNvGrpSpPr/>
          <p:nvPr/>
        </p:nvGrpSpPr>
        <p:grpSpPr>
          <a:xfrm>
            <a:off x="3827547" y="2285375"/>
            <a:ext cx="5246103" cy="484650"/>
            <a:chOff x="4290100" y="2285375"/>
            <a:chExt cx="5246103" cy="484650"/>
          </a:xfrm>
        </p:grpSpPr>
        <p:cxnSp>
          <p:nvCxnSpPr>
            <p:cNvPr id="557" name="Google Shape;557;p46"/>
            <p:cNvCxnSpPr/>
            <p:nvPr/>
          </p:nvCxnSpPr>
          <p:spPr>
            <a:xfrm flipH="1">
              <a:off x="4290100" y="2558225"/>
              <a:ext cx="790500" cy="2118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8" name="Google Shape;558;p46"/>
            <p:cNvSpPr txBox="1"/>
            <p:nvPr/>
          </p:nvSpPr>
          <p:spPr>
            <a:xfrm>
              <a:off x="5080603" y="2285375"/>
              <a:ext cx="44556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Relatively slow:  N+2 to 2N+2 array accesses: Θ(N)</a:t>
              </a:r>
              <a:endParaRPr>
                <a:solidFill>
                  <a:srgbClr val="AC2020"/>
                </a:solidFill>
              </a:endParaRPr>
            </a:p>
          </p:txBody>
        </p:sp>
      </p:grpSp>
      <p:sp>
        <p:nvSpPr>
          <p:cNvPr id="559" name="Google Shape;559;p46"/>
          <p:cNvSpPr txBox="1"/>
          <p:nvPr/>
        </p:nvSpPr>
        <p:spPr>
          <a:xfrm>
            <a:off x="5299500" y="3099027"/>
            <a:ext cx="3774000" cy="16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id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id[i] =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       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QuickFindDS is too slow for practical use: Connecting two items takes N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Instead, let’s try something more radical.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5" name="Google Shape;565;p47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66" name="Google Shape;566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 Union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573" name="Google Shape;573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/>
        </p:nvSpPr>
        <p:spPr>
          <a:xfrm>
            <a:off x="166800" y="404100"/>
            <a:ext cx="8443800" cy="4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zero: Represent everything as boxes and lines. Overly complicated.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ListOfSets: Represent everything as connected components. Represented connected components as list of sets of integers.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QuickFind: Represent everything as connected components. Represented connected components as a list of integers, where value = id.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297400" y="10130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297400" y="15635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936039" y="10130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1574679" y="10130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83" name="Google Shape;583;p49"/>
          <p:cNvCxnSpPr>
            <a:stCxn id="579" idx="2"/>
            <a:endCxn id="580" idx="0"/>
          </p:cNvCxnSpPr>
          <p:nvPr/>
        </p:nvCxnSpPr>
        <p:spPr>
          <a:xfrm>
            <a:off x="459100" y="133645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9"/>
          <p:cNvCxnSpPr>
            <a:stCxn id="579" idx="3"/>
            <a:endCxn id="581" idx="1"/>
          </p:cNvCxnSpPr>
          <p:nvPr/>
        </p:nvCxnSpPr>
        <p:spPr>
          <a:xfrm>
            <a:off x="620800" y="117475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9"/>
          <p:cNvCxnSpPr>
            <a:stCxn id="581" idx="3"/>
            <a:endCxn id="582" idx="1"/>
          </p:cNvCxnSpPr>
          <p:nvPr/>
        </p:nvCxnSpPr>
        <p:spPr>
          <a:xfrm>
            <a:off x="1259439" y="117475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49"/>
          <p:cNvSpPr/>
          <p:nvPr/>
        </p:nvSpPr>
        <p:spPr>
          <a:xfrm>
            <a:off x="2391701" y="1013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3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87" name="Google Shape;587;p49"/>
          <p:cNvSpPr/>
          <p:nvPr/>
        </p:nvSpPr>
        <p:spPr>
          <a:xfrm>
            <a:off x="2391701" y="156352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5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588" name="Google Shape;588;p49"/>
          <p:cNvCxnSpPr>
            <a:stCxn id="586" idx="2"/>
            <a:endCxn id="587" idx="0"/>
          </p:cNvCxnSpPr>
          <p:nvPr/>
        </p:nvCxnSpPr>
        <p:spPr>
          <a:xfrm>
            <a:off x="2553401" y="133646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49"/>
          <p:cNvSpPr/>
          <p:nvPr/>
        </p:nvSpPr>
        <p:spPr>
          <a:xfrm>
            <a:off x="3532051" y="1013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90" name="Google Shape;590;p49"/>
          <p:cNvCxnSpPr/>
          <p:nvPr/>
        </p:nvCxnSpPr>
        <p:spPr>
          <a:xfrm>
            <a:off x="4334250" y="1435850"/>
            <a:ext cx="90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49"/>
          <p:cNvSpPr txBox="1"/>
          <p:nvPr/>
        </p:nvSpPr>
        <p:spPr>
          <a:xfrm>
            <a:off x="5348500" y="1232625"/>
            <a:ext cx="2707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??? in Java instance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166800" y="26697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3" name="Google Shape;593;p49"/>
          <p:cNvCxnSpPr/>
          <p:nvPr/>
        </p:nvCxnSpPr>
        <p:spPr>
          <a:xfrm>
            <a:off x="4230100" y="2990150"/>
            <a:ext cx="90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9"/>
          <p:cNvSpPr txBox="1"/>
          <p:nvPr/>
        </p:nvSpPr>
        <p:spPr>
          <a:xfrm>
            <a:off x="69650" y="42882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5" name="Google Shape;595;p49"/>
          <p:cNvCxnSpPr/>
          <p:nvPr/>
        </p:nvCxnSpPr>
        <p:spPr>
          <a:xfrm>
            <a:off x="4132950" y="4608650"/>
            <a:ext cx="985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9"/>
          <p:cNvSpPr txBox="1"/>
          <p:nvPr/>
        </p:nvSpPr>
        <p:spPr>
          <a:xfrm>
            <a:off x="5616550" y="2624930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[{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5618971" y="4270052"/>
            <a:ext cx="202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6]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5904051" y="3033025"/>
            <a:ext cx="22083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6361251" y="4633225"/>
            <a:ext cx="745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 txBox="1"/>
          <p:nvPr/>
        </p:nvSpPr>
        <p:spPr>
          <a:xfrm>
            <a:off x="166800" y="404100"/>
            <a:ext cx="84438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QuickFind: Represent everything as connected components. Represented connected components as a list of integers where value = id.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 feature: Connecting two sets is slow!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approach (QuickUnion): We will still represent everything as connected components, and we will still represent connected components as a list of integers. However, values will be chosen so that connect is fast.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69650" y="16974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7" name="Google Shape;607;p50"/>
          <p:cNvCxnSpPr/>
          <p:nvPr/>
        </p:nvCxnSpPr>
        <p:spPr>
          <a:xfrm>
            <a:off x="4132950" y="2017850"/>
            <a:ext cx="985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50"/>
          <p:cNvSpPr txBox="1"/>
          <p:nvPr/>
        </p:nvSpPr>
        <p:spPr>
          <a:xfrm>
            <a:off x="5618971" y="1679252"/>
            <a:ext cx="202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6]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6361251" y="2042425"/>
            <a:ext cx="745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Improving the Connect Operation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16" name="Google Shape;616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</p:txBody>
      </p:sp>
      <p:graphicFrame>
        <p:nvGraphicFramePr>
          <p:cNvPr id="617" name="Google Shape;617;p51"/>
          <p:cNvGraphicFramePr/>
          <p:nvPr/>
        </p:nvGraphicFramePr>
        <p:xfrm>
          <a:off x="1008525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8" name="Google Shape;618;p51"/>
          <p:cNvSpPr txBox="1"/>
          <p:nvPr/>
        </p:nvSpPr>
        <p:spPr>
          <a:xfrm>
            <a:off x="1064600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19" name="Google Shape;619;p51"/>
          <p:cNvGraphicFramePr/>
          <p:nvPr/>
        </p:nvGraphicFramePr>
        <p:xfrm>
          <a:off x="5513863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0" name="Google Shape;620;p51"/>
          <p:cNvSpPr txBox="1"/>
          <p:nvPr/>
        </p:nvSpPr>
        <p:spPr>
          <a:xfrm>
            <a:off x="5569938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-43373" y="41141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4466527" y="4090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66800" y="32884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5132400" y="32884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51"/>
          <p:cNvSpPr/>
          <p:nvPr/>
        </p:nvSpPr>
        <p:spPr>
          <a:xfrm>
            <a:off x="52592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6" name="Google Shape;626;p51"/>
          <p:cNvSpPr/>
          <p:nvPr/>
        </p:nvSpPr>
        <p:spPr>
          <a:xfrm>
            <a:off x="52592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27" name="Google Shape;627;p51"/>
          <p:cNvSpPr/>
          <p:nvPr/>
        </p:nvSpPr>
        <p:spPr>
          <a:xfrm>
            <a:off x="58979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8" name="Google Shape;628;p51"/>
          <p:cNvSpPr/>
          <p:nvPr/>
        </p:nvSpPr>
        <p:spPr>
          <a:xfrm>
            <a:off x="65365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629" name="Google Shape;629;p51"/>
          <p:cNvCxnSpPr>
            <a:stCxn id="625" idx="2"/>
            <a:endCxn id="626" idx="0"/>
          </p:cNvCxnSpPr>
          <p:nvPr/>
        </p:nvCxnSpPr>
        <p:spPr>
          <a:xfrm>
            <a:off x="54209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51"/>
          <p:cNvCxnSpPr>
            <a:stCxn id="625" idx="3"/>
            <a:endCxn id="627" idx="1"/>
          </p:cNvCxnSpPr>
          <p:nvPr/>
        </p:nvCxnSpPr>
        <p:spPr>
          <a:xfrm>
            <a:off x="55826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51"/>
          <p:cNvCxnSpPr>
            <a:stCxn id="627" idx="3"/>
            <a:endCxn id="628" idx="1"/>
          </p:cNvCxnSpPr>
          <p:nvPr/>
        </p:nvCxnSpPr>
        <p:spPr>
          <a:xfrm>
            <a:off x="62213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51"/>
          <p:cNvSpPr/>
          <p:nvPr/>
        </p:nvSpPr>
        <p:spPr>
          <a:xfrm>
            <a:off x="735357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3" name="Google Shape;633;p51"/>
          <p:cNvSpPr/>
          <p:nvPr/>
        </p:nvSpPr>
        <p:spPr>
          <a:xfrm>
            <a:off x="7353577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34" name="Google Shape;634;p51"/>
          <p:cNvCxnSpPr>
            <a:stCxn id="632" idx="2"/>
            <a:endCxn id="633" idx="0"/>
          </p:cNvCxnSpPr>
          <p:nvPr/>
        </p:nvCxnSpPr>
        <p:spPr>
          <a:xfrm>
            <a:off x="7515277" y="2349212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51"/>
          <p:cNvSpPr/>
          <p:nvPr/>
        </p:nvSpPr>
        <p:spPr>
          <a:xfrm>
            <a:off x="849392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36" name="Google Shape;636;p51"/>
          <p:cNvSpPr/>
          <p:nvPr/>
        </p:nvSpPr>
        <p:spPr>
          <a:xfrm>
            <a:off x="3698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7" name="Google Shape;637;p51"/>
          <p:cNvSpPr/>
          <p:nvPr/>
        </p:nvSpPr>
        <p:spPr>
          <a:xfrm>
            <a:off x="3698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8" name="Google Shape;638;p51"/>
          <p:cNvSpPr/>
          <p:nvPr/>
        </p:nvSpPr>
        <p:spPr>
          <a:xfrm>
            <a:off x="10085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9" name="Google Shape;639;p51"/>
          <p:cNvSpPr/>
          <p:nvPr/>
        </p:nvSpPr>
        <p:spPr>
          <a:xfrm>
            <a:off x="16471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640" name="Google Shape;640;p51"/>
          <p:cNvCxnSpPr>
            <a:stCxn id="636" idx="2"/>
            <a:endCxn id="637" idx="0"/>
          </p:cNvCxnSpPr>
          <p:nvPr/>
        </p:nvCxnSpPr>
        <p:spPr>
          <a:xfrm>
            <a:off x="5315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51"/>
          <p:cNvCxnSpPr>
            <a:stCxn id="636" idx="3"/>
            <a:endCxn id="638" idx="1"/>
          </p:cNvCxnSpPr>
          <p:nvPr/>
        </p:nvCxnSpPr>
        <p:spPr>
          <a:xfrm>
            <a:off x="6932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51"/>
          <p:cNvCxnSpPr>
            <a:stCxn id="638" idx="3"/>
            <a:endCxn id="639" idx="1"/>
          </p:cNvCxnSpPr>
          <p:nvPr/>
        </p:nvCxnSpPr>
        <p:spPr>
          <a:xfrm>
            <a:off x="13319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51"/>
          <p:cNvSpPr/>
          <p:nvPr/>
        </p:nvSpPr>
        <p:spPr>
          <a:xfrm>
            <a:off x="246417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2464176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45" name="Google Shape;645;p51"/>
          <p:cNvCxnSpPr>
            <a:stCxn id="643" idx="2"/>
            <a:endCxn id="644" idx="0"/>
          </p:cNvCxnSpPr>
          <p:nvPr/>
        </p:nvCxnSpPr>
        <p:spPr>
          <a:xfrm>
            <a:off x="2625876" y="2349212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1"/>
          <p:cNvSpPr/>
          <p:nvPr/>
        </p:nvSpPr>
        <p:spPr>
          <a:xfrm>
            <a:off x="360452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47" name="Google Shape;647;p51"/>
          <p:cNvCxnSpPr>
            <a:stCxn id="628" idx="3"/>
            <a:endCxn id="633" idx="1"/>
          </p:cNvCxnSpPr>
          <p:nvPr/>
        </p:nvCxnSpPr>
        <p:spPr>
          <a:xfrm>
            <a:off x="6859954" y="21875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53" name="Google Shape;65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Assign each item a parent (instead of an id). Results in a tree-like shape.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 innocuous sounding, seemingly arbitrary solution.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Unlocks a pretty amazing universe of math that we won’t discuss.</a:t>
            </a:r>
            <a:endParaRPr sz="1800"/>
          </a:p>
        </p:txBody>
      </p:sp>
      <p:sp>
        <p:nvSpPr>
          <p:cNvPr id="654" name="Google Shape;654;p52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6" name="Google Shape;656;p52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58" name="Google Shape;658;p52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9" name="Google Shape;659;p52"/>
          <p:cNvCxnSpPr>
            <a:stCxn id="657" idx="0"/>
            <a:endCxn id="658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52"/>
          <p:cNvCxnSpPr>
            <a:stCxn id="656" idx="0"/>
            <a:endCxn id="658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52"/>
          <p:cNvCxnSpPr>
            <a:stCxn id="655" idx="0"/>
            <a:endCxn id="656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52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63" name="Google Shape;663;p52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52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665" name="Google Shape;665;p52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6" name="Google Shape;666;p52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7" name="Google Shape;667;p52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arent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52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70" name="Google Shape;670;p52"/>
          <p:cNvCxnSpPr>
            <a:stCxn id="668" idx="0"/>
            <a:endCxn id="669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52"/>
          <p:cNvSpPr txBox="1"/>
          <p:nvPr/>
        </p:nvSpPr>
        <p:spPr>
          <a:xfrm>
            <a:off x="5582275" y="2412025"/>
            <a:ext cx="2622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optional textbook has an item’s parent as itself instead of -1 for root items.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Meta-goals of the Coming Lectures</a:t>
            </a:r>
            <a:r>
              <a:rPr lang="en"/>
              <a:t>: Data Structure Refinement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couple of weeks: Deriving classic solutions to interesting problems, with an emphasis on how sets, maps, and priority queues are implemented.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Today: Deriving the “Disjoint Sets” data structure for solving the “Dynamic Connectivity” problem. We will see: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 data structure design can evolve from basic to sophisticated.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our choice of underlying abstraction can affect asymptotic runtime (using our formal Big-Theta notation) and code complexity.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75" y="3455549"/>
            <a:ext cx="2703625" cy="15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change the parent list to handle this connect operation?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you’re not sure where to start, consider: why can’t we just set id[5] to 2?</a:t>
            </a:r>
            <a:endParaRPr/>
          </a:p>
        </p:txBody>
      </p:sp>
      <p:sp>
        <p:nvSpPr>
          <p:cNvPr id="678" name="Google Shape;678;p53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9" name="Google Shape;679;p53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80" name="Google Shape;680;p53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1" name="Google Shape;681;p53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2" name="Google Shape;682;p53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83" name="Google Shape;683;p53"/>
          <p:cNvCxnSpPr>
            <a:stCxn id="681" idx="0"/>
            <a:endCxn id="682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3"/>
          <p:cNvCxnSpPr>
            <a:stCxn id="680" idx="0"/>
            <a:endCxn id="68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3"/>
          <p:cNvCxnSpPr>
            <a:stCxn id="679" idx="0"/>
            <a:endCxn id="68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53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87" name="Google Shape;687;p53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53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89" name="Google Shape;689;p53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91" name="Google Shape;691;p53"/>
          <p:cNvCxnSpPr>
            <a:stCxn id="689" idx="0"/>
            <a:endCxn id="690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53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93" name="Google Shape;693;p53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4" name="Google Shape;694;p53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700" name="Google Shape;700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root(5). // returns 3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root(2). // returns 0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root(5)’s value equal to root(2).</a:t>
            </a:r>
            <a:endParaRPr/>
          </a:p>
        </p:txBody>
      </p:sp>
      <p:sp>
        <p:nvSpPr>
          <p:cNvPr id="701" name="Google Shape;701;p54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54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3" name="Google Shape;703;p54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4" name="Google Shape;704;p54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05" name="Google Shape;705;p54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06" name="Google Shape;706;p54"/>
          <p:cNvCxnSpPr>
            <a:stCxn id="704" idx="0"/>
            <a:endCxn id="705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54"/>
          <p:cNvCxnSpPr>
            <a:stCxn id="703" idx="0"/>
            <a:endCxn id="705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4"/>
          <p:cNvCxnSpPr>
            <a:stCxn id="702" idx="0"/>
            <a:endCxn id="703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54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10" name="Google Shape;710;p54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54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12" name="Google Shape;712;p54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14" name="Google Shape;714;p54"/>
          <p:cNvCxnSpPr>
            <a:stCxn id="712" idx="0"/>
            <a:endCxn id="713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54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16" name="Google Shape;716;p54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7" name="Google Shape;717;p54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723" name="Google Shape;723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root(5). // returns 3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root(2). // returns 0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root(5)’s value equal to root(2).</a:t>
            </a:r>
            <a:endParaRPr/>
          </a:p>
        </p:txBody>
      </p:sp>
      <p:sp>
        <p:nvSpPr>
          <p:cNvPr id="724" name="Google Shape;724;p55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55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6" name="Google Shape;726;p55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55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8" name="Google Shape;728;p55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29" name="Google Shape;729;p55"/>
          <p:cNvCxnSpPr>
            <a:stCxn id="727" idx="0"/>
            <a:endCxn id="728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55"/>
          <p:cNvCxnSpPr>
            <a:stCxn id="726" idx="0"/>
            <a:endCxn id="728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55"/>
          <p:cNvCxnSpPr>
            <a:stCxn id="725" idx="0"/>
            <a:endCxn id="726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55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33" name="Google Shape;733;p55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Google Shape;734;p55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35" name="Google Shape;735;p55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37" name="Google Shape;737;p55"/>
          <p:cNvCxnSpPr>
            <a:stCxn id="735" idx="0"/>
            <a:endCxn id="736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55"/>
          <p:cNvCxnSpPr>
            <a:stCxn id="736" idx="0"/>
            <a:endCxn id="728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55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40" name="Google Shape;740;p55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1" name="Google Shape;741;p55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747" name="Google Shape;747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root(5) into a child of root(2).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potential performance issues with this approach?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QuickFind, we have to climb up a tree.</a:t>
            </a:r>
            <a:endParaRPr/>
          </a:p>
        </p:txBody>
      </p:sp>
      <p:sp>
        <p:nvSpPr>
          <p:cNvPr id="748" name="Google Shape;748;p56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56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53" name="Google Shape;753;p56"/>
          <p:cNvCxnSpPr>
            <a:stCxn id="751" idx="0"/>
            <a:endCxn id="752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56"/>
          <p:cNvCxnSpPr>
            <a:stCxn id="750" idx="0"/>
            <a:endCxn id="75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56"/>
          <p:cNvCxnSpPr>
            <a:stCxn id="749" idx="0"/>
            <a:endCxn id="75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56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58" name="Google Shape;758;p56"/>
          <p:cNvCxnSpPr>
            <a:stCxn id="756" idx="0"/>
            <a:endCxn id="757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6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56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62" name="Google Shape;762;p56"/>
          <p:cNvCxnSpPr>
            <a:stCxn id="757" idx="0"/>
            <a:endCxn id="752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56"/>
          <p:cNvSpPr txBox="1"/>
          <p:nvPr/>
        </p:nvSpPr>
        <p:spPr>
          <a:xfrm>
            <a:off x="691352" y="16888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64" name="Google Shape;764;p56"/>
          <p:cNvGraphicFramePr/>
          <p:nvPr/>
        </p:nvGraphicFramePr>
        <p:xfrm>
          <a:off x="1530975" y="1688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5" name="Google Shape;765;p56"/>
          <p:cNvSpPr txBox="1"/>
          <p:nvPr/>
        </p:nvSpPr>
        <p:spPr>
          <a:xfrm>
            <a:off x="1660905" y="21364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Case</a:t>
            </a:r>
            <a:endParaRPr/>
          </a:p>
        </p:txBody>
      </p:sp>
      <p:sp>
        <p:nvSpPr>
          <p:cNvPr id="771" name="Google Shape;771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always connect the first item’s tree below the second item’s tree, we can end up with a tree of height M after M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connect(4,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connect(3,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connect(2,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connect(1, 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 items, what’s the worst case runtime…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connect(p, q)?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isConnected(p, q)?</a:t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3" name="Google Shape;773;p57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4" name="Google Shape;774;p57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6" name="Google Shape;776;p57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77" name="Google Shape;777;p57"/>
          <p:cNvCxnSpPr>
            <a:stCxn id="776" idx="0"/>
            <a:endCxn id="772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7"/>
          <p:cNvCxnSpPr>
            <a:stCxn id="772" idx="0"/>
            <a:endCxn id="773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57"/>
          <p:cNvCxnSpPr>
            <a:stCxn id="773" idx="0"/>
            <a:endCxn id="774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57"/>
          <p:cNvCxnSpPr>
            <a:stCxn id="774" idx="0"/>
            <a:endCxn id="775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8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6" name="Google Shape;786;p58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87" name="Google Shape;787;p58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8" name="Google Shape;788;p58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89" name="Google Shape;789;p58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90" name="Google Shape;790;p58"/>
          <p:cNvCxnSpPr>
            <a:stCxn id="789" idx="0"/>
            <a:endCxn id="785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8"/>
          <p:cNvCxnSpPr>
            <a:stCxn id="785" idx="0"/>
            <a:endCxn id="786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8"/>
          <p:cNvCxnSpPr>
            <a:stCxn id="786" idx="0"/>
            <a:endCxn id="787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8"/>
          <p:cNvCxnSpPr>
            <a:stCxn id="787" idx="0"/>
            <a:endCxn id="788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Case</a:t>
            </a:r>
            <a:endParaRPr/>
          </a:p>
        </p:txBody>
      </p:sp>
      <p:sp>
        <p:nvSpPr>
          <p:cNvPr id="795" name="Google Shape;795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always connect the first item’s tree below the second item’s tree, we can end up with a tree of height M after M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connect(4,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connect(3,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connect(2,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connect(1, 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N items, what’s the worst case runtime…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For connect(p, q)? 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For isConnected(p, q)? Θ(N)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9"/>
          <p:cNvSpPr txBox="1"/>
          <p:nvPr/>
        </p:nvSpPr>
        <p:spPr>
          <a:xfrm>
            <a:off x="283400" y="694300"/>
            <a:ext cx="8412000" cy="3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parent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{  parent[i] = -1;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nt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 = p;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(parent[r] &gt;= 0)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{ r = parent[r];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01" name="Google Shape;80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QuickUnionDS</a:t>
            </a:r>
            <a:endParaRPr/>
          </a:p>
        </p:txBody>
      </p:sp>
      <p:grpSp>
        <p:nvGrpSpPr>
          <p:cNvPr id="802" name="Google Shape;802;p59"/>
          <p:cNvGrpSpPr/>
          <p:nvPr/>
        </p:nvGrpSpPr>
        <p:grpSpPr>
          <a:xfrm>
            <a:off x="3297200" y="2002450"/>
            <a:ext cx="5714400" cy="743100"/>
            <a:chOff x="3297200" y="2002450"/>
            <a:chExt cx="5714400" cy="743100"/>
          </a:xfrm>
        </p:grpSpPr>
        <p:cxnSp>
          <p:nvCxnSpPr>
            <p:cNvPr id="803" name="Google Shape;803;p59"/>
            <p:cNvCxnSpPr/>
            <p:nvPr/>
          </p:nvCxnSpPr>
          <p:spPr>
            <a:xfrm flipH="1">
              <a:off x="3297200" y="2338150"/>
              <a:ext cx="983100" cy="407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4" name="Google Shape;804;p59"/>
            <p:cNvSpPr txBox="1"/>
            <p:nvPr/>
          </p:nvSpPr>
          <p:spPr>
            <a:xfrm>
              <a:off x="4280300" y="2002450"/>
              <a:ext cx="47313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BE0712"/>
                  </a:solidFill>
                </a:rPr>
                <a:t>For N items, this means a worst case runtime of Θ(N).</a:t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805" name="Google Shape;805;p59"/>
          <p:cNvSpPr txBox="1"/>
          <p:nvPr/>
        </p:nvSpPr>
        <p:spPr>
          <a:xfrm>
            <a:off x="4028850" y="2687475"/>
            <a:ext cx="5002500" cy="239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find(p) ==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find(p);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parent[i] = j;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06" name="Google Shape;806;p59"/>
          <p:cNvSpPr txBox="1"/>
          <p:nvPr/>
        </p:nvSpPr>
        <p:spPr>
          <a:xfrm>
            <a:off x="273025" y="4411650"/>
            <a:ext cx="3471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/>
              <a:t> operation is the same as the “root(x)” idea we had in earlier slides.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0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QuickFindDS defect: QuickFindDS is too slow: Connecting takes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Θ(N)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QuickUnion defect: Trees can get tall. Results in potentially even worse performance than QuickFind if tree is imbalanced.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Observation: Things would be fine if we just kept our tree balanced.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2" name="Google Shape;812;p60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3" name="Google Shape;813;p60"/>
          <p:cNvCxnSpPr/>
          <p:nvPr/>
        </p:nvCxnSpPr>
        <p:spPr>
          <a:xfrm rot="10800000">
            <a:off x="5437500" y="2805825"/>
            <a:ext cx="578700" cy="179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60"/>
          <p:cNvSpPr txBox="1"/>
          <p:nvPr/>
        </p:nvSpPr>
        <p:spPr>
          <a:xfrm>
            <a:off x="6055200" y="2664300"/>
            <a:ext cx="2754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Using O because runtime can be between constant and linear.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815" name="Google Shape;815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Weighted Quick Union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1" name="Google Shape;821;p6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</a:t>
            </a:r>
            <a:endParaRPr/>
          </a:p>
        </p:txBody>
      </p:sp>
      <p:sp>
        <p:nvSpPr>
          <p:cNvPr id="822" name="Google Shape;822;p6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2"/>
          <p:cNvSpPr/>
          <p:nvPr/>
        </p:nvSpPr>
        <p:spPr>
          <a:xfrm>
            <a:off x="2498234" y="3931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8" name="Google Shape;828;p62"/>
          <p:cNvSpPr/>
          <p:nvPr/>
        </p:nvSpPr>
        <p:spPr>
          <a:xfrm>
            <a:off x="2023142" y="3481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9" name="Google Shape;829;p62"/>
          <p:cNvSpPr/>
          <p:nvPr/>
        </p:nvSpPr>
        <p:spPr>
          <a:xfrm>
            <a:off x="347330" y="38738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0" name="Google Shape;830;p62"/>
          <p:cNvSpPr/>
          <p:nvPr/>
        </p:nvSpPr>
        <p:spPr>
          <a:xfrm>
            <a:off x="1697655" y="29603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31" name="Google Shape;831;p62"/>
          <p:cNvCxnSpPr>
            <a:stCxn id="829" idx="0"/>
            <a:endCxn id="830" idx="2"/>
          </p:cNvCxnSpPr>
          <p:nvPr/>
        </p:nvCxnSpPr>
        <p:spPr>
          <a:xfrm flipH="1" rot="10800000">
            <a:off x="540380" y="32132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62"/>
          <p:cNvCxnSpPr>
            <a:stCxn id="828" idx="0"/>
            <a:endCxn id="830" idx="2"/>
          </p:cNvCxnSpPr>
          <p:nvPr/>
        </p:nvCxnSpPr>
        <p:spPr>
          <a:xfrm rot="10800000">
            <a:off x="1890692" y="32131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62"/>
          <p:cNvCxnSpPr>
            <a:stCxn id="827" idx="0"/>
            <a:endCxn id="828" idx="2"/>
          </p:cNvCxnSpPr>
          <p:nvPr/>
        </p:nvCxnSpPr>
        <p:spPr>
          <a:xfrm rot="10800000">
            <a:off x="2216084" y="37341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62"/>
          <p:cNvSpPr/>
          <p:nvPr/>
        </p:nvSpPr>
        <p:spPr>
          <a:xfrm>
            <a:off x="3862905" y="38737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3343710" y="3417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36" name="Google Shape;836;p62"/>
          <p:cNvCxnSpPr>
            <a:stCxn id="834" idx="0"/>
            <a:endCxn id="835" idx="2"/>
          </p:cNvCxnSpPr>
          <p:nvPr/>
        </p:nvCxnSpPr>
        <p:spPr>
          <a:xfrm rot="10800000">
            <a:off x="3536655" y="36700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8" name="Google Shape;838;p62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62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40" name="Google Shape;840;p62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41" name="Google Shape;841;p62"/>
          <p:cNvCxnSpPr>
            <a:stCxn id="839" idx="0"/>
            <a:endCxn id="840" idx="2"/>
          </p:cNvCxnSpPr>
          <p:nvPr/>
        </p:nvCxnSpPr>
        <p:spPr>
          <a:xfrm flipH="1" rot="10800000">
            <a:off x="5308955" y="1855025"/>
            <a:ext cx="6645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2"/>
          <p:cNvCxnSpPr>
            <a:stCxn id="838" idx="0"/>
            <a:endCxn id="840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2"/>
          <p:cNvCxnSpPr>
            <a:stCxn id="837" idx="0"/>
            <a:endCxn id="838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2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45" name="Google Shape;845;p62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46" name="Google Shape;846;p62"/>
          <p:cNvCxnSpPr>
            <a:stCxn id="844" idx="0"/>
            <a:endCxn id="845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2"/>
          <p:cNvCxnSpPr>
            <a:stCxn id="845" idx="0"/>
            <a:endCxn id="840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62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9" name="Google Shape;849;p62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0" name="Google Shape;850;p62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51" name="Google Shape;851;p62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52" name="Google Shape;852;p62"/>
          <p:cNvCxnSpPr>
            <a:stCxn id="850" idx="0"/>
            <a:endCxn id="851" idx="2"/>
          </p:cNvCxnSpPr>
          <p:nvPr/>
        </p:nvCxnSpPr>
        <p:spPr>
          <a:xfrm flipH="1" rot="10800000">
            <a:off x="5351355" y="4045550"/>
            <a:ext cx="4341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2"/>
          <p:cNvCxnSpPr>
            <a:stCxn id="849" idx="0"/>
            <a:endCxn id="851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62"/>
          <p:cNvCxnSpPr>
            <a:stCxn id="848" idx="0"/>
            <a:endCxn id="849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62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6" name="Google Shape;856;p62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57" name="Google Shape;857;p62"/>
          <p:cNvCxnSpPr>
            <a:stCxn id="855" idx="0"/>
            <a:endCxn id="856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62"/>
          <p:cNvCxnSpPr>
            <a:stCxn id="856" idx="2"/>
            <a:endCxn id="851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62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860" name="Google Shape;860;p62"/>
          <p:cNvCxnSpPr/>
          <p:nvPr/>
        </p:nvCxnSpPr>
        <p:spPr>
          <a:xfrm flipH="1" rot="10800000">
            <a:off x="4030400" y="2736425"/>
            <a:ext cx="862800" cy="626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62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Choice of Two Roots: yellkey.com</a:t>
            </a:r>
            <a:r>
              <a:rPr lang="en">
                <a:solidFill>
                  <a:srgbClr val="208920"/>
                </a:solidFill>
              </a:rPr>
              <a:t>/detail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63" name="Google Shape;863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are trying to connect(2, 5). We have two choices: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/>
              <a:t>Make 5’s root into a child of 2’s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/>
              <a:t>Make 2’s root into a child of 5’s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the better choice?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Disjoint Sets data structure has two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connect(x, y): Connects x and 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isConnected(x, y): Returns true if x and y are connected. Connections can be transitive, i.e. they don’t need to be direct.</a:t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Data Structure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43000" y="1997775"/>
            <a:ext cx="3223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connect(Russia, China)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5235000" y="3264600"/>
            <a:ext cx="747903" cy="1335823"/>
            <a:chOff x="5235000" y="3264600"/>
            <a:chExt cx="747903" cy="1335823"/>
          </a:xfrm>
        </p:grpSpPr>
        <p:pic>
          <p:nvPicPr>
            <p:cNvPr id="171" name="Google Shape;17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5000" y="4105123"/>
              <a:ext cx="747903" cy="49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72" name="Google Shape;172;p27"/>
            <p:cNvPicPr preferRelativeResize="0"/>
            <p:nvPr/>
          </p:nvPicPr>
          <p:blipFill rotWithShape="1">
            <a:blip r:embed="rId4">
              <a:alphaModFix/>
            </a:blip>
            <a:srcRect b="79" l="0" r="0" t="79"/>
            <a:stretch/>
          </p:blipFill>
          <p:spPr>
            <a:xfrm>
              <a:off x="5235000" y="3264600"/>
              <a:ext cx="747900" cy="49750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73" name="Google Shape;173;p27"/>
            <p:cNvCxnSpPr>
              <a:stCxn id="171" idx="0"/>
              <a:endCxn id="172" idx="2"/>
            </p:cNvCxnSpPr>
            <p:nvPr/>
          </p:nvCxnSpPr>
          <p:spPr>
            <a:xfrm rot="10800000">
              <a:off x="5608952" y="3762223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" name="Google Shape;174;p27"/>
          <p:cNvGrpSpPr/>
          <p:nvPr/>
        </p:nvGrpSpPr>
        <p:grpSpPr>
          <a:xfrm>
            <a:off x="5233950" y="2479026"/>
            <a:ext cx="747898" cy="785573"/>
            <a:chOff x="5233950" y="2479026"/>
            <a:chExt cx="747898" cy="785573"/>
          </a:xfrm>
        </p:grpSpPr>
        <p:pic>
          <p:nvPicPr>
            <p:cNvPr id="175" name="Google Shape;175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3950" y="2479026"/>
              <a:ext cx="747898" cy="37395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76" name="Google Shape;176;p27"/>
            <p:cNvCxnSpPr>
              <a:stCxn id="172" idx="0"/>
              <a:endCxn id="175" idx="2"/>
            </p:cNvCxnSpPr>
            <p:nvPr/>
          </p:nvCxnSpPr>
          <p:spPr>
            <a:xfrm rot="10800000">
              <a:off x="5607750" y="2853000"/>
              <a:ext cx="1200" cy="411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7"/>
          <p:cNvSpPr txBox="1"/>
          <p:nvPr/>
        </p:nvSpPr>
        <p:spPr>
          <a:xfrm>
            <a:off x="243189" y="3580433"/>
            <a:ext cx="4588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isConnected(USA, Mongolia)?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alse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7882900" y="2948250"/>
            <a:ext cx="787300" cy="1224251"/>
            <a:chOff x="7578100" y="2719650"/>
            <a:chExt cx="787300" cy="1224251"/>
          </a:xfrm>
        </p:grpSpPr>
        <p:pic>
          <p:nvPicPr>
            <p:cNvPr id="179" name="Google Shape;179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7799" y="3550269"/>
              <a:ext cx="747901" cy="39363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80" name="Google Shape;180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8100" y="2719650"/>
              <a:ext cx="787300" cy="3936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81" name="Google Shape;181;p27"/>
            <p:cNvCxnSpPr>
              <a:stCxn id="179" idx="0"/>
              <a:endCxn id="180" idx="2"/>
            </p:cNvCxnSpPr>
            <p:nvPr/>
          </p:nvCxnSpPr>
          <p:spPr>
            <a:xfrm rot="10800000">
              <a:off x="7971750" y="3113169"/>
              <a:ext cx="0" cy="43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27"/>
          <p:cNvSpPr txBox="1"/>
          <p:nvPr/>
        </p:nvSpPr>
        <p:spPr>
          <a:xfrm>
            <a:off x="243000" y="2973625"/>
            <a:ext cx="480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ected(China, Mongolia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  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42892" y="3265308"/>
            <a:ext cx="3473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connect(USA, Canada)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242662" y="2653994"/>
            <a:ext cx="3473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connect(Russia, Mongolia)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42647" y="3867862"/>
            <a:ext cx="3473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(Russia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USA)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42307" y="4190033"/>
            <a:ext cx="4588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isConnected(USA, Mongolia)?  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7" name="Google Shape;187;p27"/>
          <p:cNvGrpSpPr/>
          <p:nvPr/>
        </p:nvGrpSpPr>
        <p:grpSpPr>
          <a:xfrm>
            <a:off x="5982900" y="3474550"/>
            <a:ext cx="1919700" cy="868800"/>
            <a:chOff x="5982900" y="3474550"/>
            <a:chExt cx="1919700" cy="868800"/>
          </a:xfrm>
        </p:grpSpPr>
        <p:sp>
          <p:nvSpPr>
            <p:cNvPr id="188" name="Google Shape;188;p27"/>
            <p:cNvSpPr txBox="1"/>
            <p:nvPr/>
          </p:nvSpPr>
          <p:spPr>
            <a:xfrm rot="811658">
              <a:off x="6010768" y="3684037"/>
              <a:ext cx="1844265" cy="449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Bering strait crossing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7"/>
            <p:cNvCxnSpPr>
              <a:endCxn id="172" idx="3"/>
            </p:cNvCxnSpPr>
            <p:nvPr/>
          </p:nvCxnSpPr>
          <p:spPr>
            <a:xfrm rot="10800000">
              <a:off x="5982900" y="3513351"/>
              <a:ext cx="1919700" cy="462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3"/>
          <p:cNvSpPr/>
          <p:nvPr/>
        </p:nvSpPr>
        <p:spPr>
          <a:xfrm>
            <a:off x="2498234" y="3931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69" name="Google Shape;869;p63"/>
          <p:cNvSpPr/>
          <p:nvPr/>
        </p:nvSpPr>
        <p:spPr>
          <a:xfrm>
            <a:off x="2023142" y="3481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0" name="Google Shape;870;p63"/>
          <p:cNvSpPr/>
          <p:nvPr/>
        </p:nvSpPr>
        <p:spPr>
          <a:xfrm>
            <a:off x="347330" y="38738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71" name="Google Shape;871;p63"/>
          <p:cNvSpPr/>
          <p:nvPr/>
        </p:nvSpPr>
        <p:spPr>
          <a:xfrm>
            <a:off x="1697655" y="29603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72" name="Google Shape;872;p63"/>
          <p:cNvCxnSpPr>
            <a:stCxn id="870" idx="0"/>
            <a:endCxn id="871" idx="2"/>
          </p:cNvCxnSpPr>
          <p:nvPr/>
        </p:nvCxnSpPr>
        <p:spPr>
          <a:xfrm flipH="1" rot="10800000">
            <a:off x="540380" y="32132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63"/>
          <p:cNvCxnSpPr>
            <a:stCxn id="869" idx="0"/>
            <a:endCxn id="871" idx="2"/>
          </p:cNvCxnSpPr>
          <p:nvPr/>
        </p:nvCxnSpPr>
        <p:spPr>
          <a:xfrm rot="10800000">
            <a:off x="1890692" y="32131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63"/>
          <p:cNvCxnSpPr>
            <a:stCxn id="868" idx="0"/>
            <a:endCxn id="869" idx="2"/>
          </p:cNvCxnSpPr>
          <p:nvPr/>
        </p:nvCxnSpPr>
        <p:spPr>
          <a:xfrm rot="10800000">
            <a:off x="2216084" y="37341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63"/>
          <p:cNvSpPr/>
          <p:nvPr/>
        </p:nvSpPr>
        <p:spPr>
          <a:xfrm>
            <a:off x="3862905" y="38737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6" name="Google Shape;876;p63"/>
          <p:cNvSpPr/>
          <p:nvPr/>
        </p:nvSpPr>
        <p:spPr>
          <a:xfrm>
            <a:off x="3343710" y="3417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77" name="Google Shape;877;p63"/>
          <p:cNvCxnSpPr>
            <a:stCxn id="875" idx="0"/>
            <a:endCxn id="876" idx="2"/>
          </p:cNvCxnSpPr>
          <p:nvPr/>
        </p:nvCxnSpPr>
        <p:spPr>
          <a:xfrm rot="10800000">
            <a:off x="3536655" y="36700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3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9" name="Google Shape;879;p63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0" name="Google Shape;880;p63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1" name="Google Shape;881;p63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82" name="Google Shape;882;p63"/>
          <p:cNvCxnSpPr>
            <a:stCxn id="880" idx="0"/>
            <a:endCxn id="881" idx="2"/>
          </p:cNvCxnSpPr>
          <p:nvPr/>
        </p:nvCxnSpPr>
        <p:spPr>
          <a:xfrm flipH="1" rot="10800000">
            <a:off x="5308955" y="1855025"/>
            <a:ext cx="6645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63"/>
          <p:cNvCxnSpPr>
            <a:stCxn id="879" idx="0"/>
            <a:endCxn id="881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63"/>
          <p:cNvCxnSpPr>
            <a:stCxn id="878" idx="0"/>
            <a:endCxn id="879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63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6" name="Google Shape;886;p63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87" name="Google Shape;887;p63"/>
          <p:cNvCxnSpPr>
            <a:stCxn id="885" idx="0"/>
            <a:endCxn id="886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63"/>
          <p:cNvCxnSpPr>
            <a:stCxn id="886" idx="0"/>
            <a:endCxn id="881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63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90" name="Google Shape;890;p63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1" name="Google Shape;891;p63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2" name="Google Shape;892;p63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93" name="Google Shape;893;p63"/>
          <p:cNvCxnSpPr>
            <a:stCxn id="891" idx="0"/>
            <a:endCxn id="892" idx="2"/>
          </p:cNvCxnSpPr>
          <p:nvPr/>
        </p:nvCxnSpPr>
        <p:spPr>
          <a:xfrm flipH="1" rot="10800000">
            <a:off x="5351355" y="4045550"/>
            <a:ext cx="4341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63"/>
          <p:cNvCxnSpPr>
            <a:stCxn id="890" idx="0"/>
            <a:endCxn id="892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63"/>
          <p:cNvCxnSpPr>
            <a:stCxn id="889" idx="0"/>
            <a:endCxn id="890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63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97" name="Google Shape;897;p63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98" name="Google Shape;898;p63"/>
          <p:cNvCxnSpPr>
            <a:stCxn id="896" idx="0"/>
            <a:endCxn id="897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63"/>
          <p:cNvCxnSpPr>
            <a:stCxn id="897" idx="2"/>
            <a:endCxn id="892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63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901" name="Google Shape;901;p63"/>
          <p:cNvCxnSpPr/>
          <p:nvPr/>
        </p:nvCxnSpPr>
        <p:spPr>
          <a:xfrm flipH="1" rot="10800000">
            <a:off x="4030400" y="2736425"/>
            <a:ext cx="862800" cy="626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63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Choice of Two Roots</a:t>
            </a:r>
            <a:endParaRPr/>
          </a:p>
        </p:txBody>
      </p:sp>
      <p:sp>
        <p:nvSpPr>
          <p:cNvPr id="904" name="Google Shape;904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are trying to connect(2, 5). We have two choices: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b="1" lang="en"/>
              <a:t>Make 5’s root into a child of 2’s root.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/>
              <a:t>Make 2’s root into a child of 5’s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the better choice?</a:t>
            </a:r>
            <a:endParaRPr sz="1600"/>
          </a:p>
        </p:txBody>
      </p:sp>
      <p:cxnSp>
        <p:nvCxnSpPr>
          <p:cNvPr id="905" name="Google Shape;905;p63"/>
          <p:cNvCxnSpPr/>
          <p:nvPr/>
        </p:nvCxnSpPr>
        <p:spPr>
          <a:xfrm flipH="1" rot="10800000">
            <a:off x="4030400" y="2736425"/>
            <a:ext cx="862800" cy="62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3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07" name="Google Shape;907;p63"/>
          <p:cNvSpPr txBox="1"/>
          <p:nvPr/>
        </p:nvSpPr>
        <p:spPr>
          <a:xfrm>
            <a:off x="7791775" y="19525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2</a:t>
            </a:r>
            <a:endParaRPr/>
          </a:p>
        </p:txBody>
      </p:sp>
      <p:sp>
        <p:nvSpPr>
          <p:cNvPr id="908" name="Google Shape;908;p63"/>
          <p:cNvSpPr txBox="1"/>
          <p:nvPr/>
        </p:nvSpPr>
        <p:spPr>
          <a:xfrm>
            <a:off x="7894525" y="40853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Approach</a:t>
            </a:r>
            <a:endParaRPr/>
          </a:p>
        </p:txBody>
      </p:sp>
      <p:sp>
        <p:nvSpPr>
          <p:cNvPr id="914" name="Google Shape;914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approach is to keep track of the height of every tree.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up shorter tree below the larger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a tie, break tie arbitrarily.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Unfortunately, tracking tree height is kind of annoying.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Interestingly, tracking the tree’s “size”, a.k.a. “weight” works just as well asymptotically.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and weight both mean the total number of items in that tree.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QuickUnion: http://yellkey.com</a:t>
            </a:r>
            <a:r>
              <a:rPr lang="en">
                <a:solidFill>
                  <a:srgbClr val="208920"/>
                </a:solidFill>
              </a:rPr>
              <a:t>/unit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920" name="Google Shape;920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tree size (</a:t>
            </a:r>
            <a:r>
              <a:rPr b="1" lang="en"/>
              <a:t>number</a:t>
            </a:r>
            <a:r>
              <a:rPr lang="en"/>
              <a:t> of elements).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rule: Always link root of </a:t>
            </a:r>
            <a:r>
              <a:rPr b="1" i="1" lang="en"/>
              <a:t>smaller</a:t>
            </a:r>
            <a:r>
              <a:rPr lang="en"/>
              <a:t> tree </a:t>
            </a:r>
            <a:r>
              <a:rPr b="1" i="1" lang="en"/>
              <a:t>to</a:t>
            </a:r>
            <a:r>
              <a:rPr lang="en"/>
              <a:t> </a:t>
            </a:r>
            <a:r>
              <a:rPr b="1" i="1" lang="en"/>
              <a:t>larger</a:t>
            </a:r>
            <a:r>
              <a:rPr lang="en"/>
              <a:t>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parent[6]</a:t>
            </a:r>
            <a:endParaRPr/>
          </a:p>
        </p:txBody>
      </p:sp>
      <p:sp>
        <p:nvSpPr>
          <p:cNvPr id="921" name="Google Shape;921;p65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22" name="Google Shape;922;p65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23" name="Google Shape;923;p65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24" name="Google Shape;924;p65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925" name="Google Shape;925;p65"/>
          <p:cNvCxnSpPr>
            <a:stCxn id="924" idx="0"/>
            <a:endCxn id="921" idx="2"/>
          </p:cNvCxnSpPr>
          <p:nvPr/>
        </p:nvCxnSpPr>
        <p:spPr>
          <a:xfrm flipH="1" rot="10800000">
            <a:off x="76441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65"/>
          <p:cNvCxnSpPr>
            <a:stCxn id="922" idx="0"/>
            <a:endCxn id="921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65"/>
          <p:cNvCxnSpPr>
            <a:stCxn id="923" idx="0"/>
            <a:endCxn id="922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28" name="Google Shape;928;p65"/>
          <p:cNvGraphicFramePr/>
          <p:nvPr/>
        </p:nvGraphicFramePr>
        <p:xfrm>
          <a:off x="1498275" y="426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51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9" name="Google Shape;929;p65"/>
          <p:cNvSpPr txBox="1"/>
          <p:nvPr/>
        </p:nvSpPr>
        <p:spPr>
          <a:xfrm>
            <a:off x="1554350" y="4665675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65"/>
          <p:cNvSpPr txBox="1"/>
          <p:nvPr/>
        </p:nvSpPr>
        <p:spPr>
          <a:xfrm>
            <a:off x="621352" y="42776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65"/>
          <p:cNvSpPr/>
          <p:nvPr/>
        </p:nvSpPr>
        <p:spPr>
          <a:xfrm>
            <a:off x="4388395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2" name="Google Shape;932;p65"/>
          <p:cNvSpPr/>
          <p:nvPr/>
        </p:nvSpPr>
        <p:spPr>
          <a:xfrm>
            <a:off x="4947577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3" name="Google Shape;933;p65"/>
          <p:cNvSpPr/>
          <p:nvPr/>
        </p:nvSpPr>
        <p:spPr>
          <a:xfrm>
            <a:off x="5513480" y="2615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34" name="Google Shape;934;p65"/>
          <p:cNvSpPr/>
          <p:nvPr/>
        </p:nvSpPr>
        <p:spPr>
          <a:xfrm>
            <a:off x="6065942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35" name="Google Shape;935;p65"/>
          <p:cNvCxnSpPr>
            <a:stCxn id="932" idx="0"/>
            <a:endCxn id="933" idx="2"/>
          </p:cNvCxnSpPr>
          <p:nvPr/>
        </p:nvCxnSpPr>
        <p:spPr>
          <a:xfrm flipH="1" rot="10800000">
            <a:off x="5140627" y="28680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65"/>
          <p:cNvCxnSpPr>
            <a:stCxn id="934" idx="0"/>
            <a:endCxn id="933" idx="2"/>
          </p:cNvCxnSpPr>
          <p:nvPr/>
        </p:nvCxnSpPr>
        <p:spPr>
          <a:xfrm rot="10800000">
            <a:off x="5706392" y="28680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65"/>
          <p:cNvCxnSpPr>
            <a:stCxn id="933" idx="2"/>
            <a:endCxn id="931" idx="0"/>
          </p:cNvCxnSpPr>
          <p:nvPr/>
        </p:nvCxnSpPr>
        <p:spPr>
          <a:xfrm flipH="1">
            <a:off x="4581530" y="28681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65"/>
          <p:cNvSpPr/>
          <p:nvPr/>
        </p:nvSpPr>
        <p:spPr>
          <a:xfrm>
            <a:off x="6625124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39" name="Google Shape;939;p65"/>
          <p:cNvCxnSpPr>
            <a:stCxn id="938" idx="0"/>
            <a:endCxn id="933" idx="2"/>
          </p:cNvCxnSpPr>
          <p:nvPr/>
        </p:nvCxnSpPr>
        <p:spPr>
          <a:xfrm rot="10800000">
            <a:off x="5706674" y="28680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65"/>
          <p:cNvSpPr/>
          <p:nvPr/>
        </p:nvSpPr>
        <p:spPr>
          <a:xfrm>
            <a:off x="5506759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41" name="Google Shape;941;p65"/>
          <p:cNvCxnSpPr>
            <a:stCxn id="940" idx="0"/>
            <a:endCxn id="933" idx="2"/>
          </p:cNvCxnSpPr>
          <p:nvPr/>
        </p:nvCxnSpPr>
        <p:spPr>
          <a:xfrm flipH="1" rot="10800000">
            <a:off x="5699809" y="28680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#1: Weighted QuickUnion</a:t>
            </a:r>
            <a:endParaRPr/>
          </a:p>
        </p:txBody>
      </p:sp>
      <p:sp>
        <p:nvSpPr>
          <p:cNvPr id="947" name="Google Shape;947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tree size (</a:t>
            </a:r>
            <a:r>
              <a:rPr b="1" lang="en"/>
              <a:t>number</a:t>
            </a:r>
            <a:r>
              <a:rPr lang="en"/>
              <a:t> of elements).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rule: Always link root of </a:t>
            </a:r>
            <a:r>
              <a:rPr b="1" i="1" lang="en"/>
              <a:t>smaller</a:t>
            </a:r>
            <a:r>
              <a:rPr lang="en"/>
              <a:t> tree </a:t>
            </a:r>
            <a:r>
              <a:rPr b="1" i="1" lang="en"/>
              <a:t>to</a:t>
            </a:r>
            <a:r>
              <a:rPr lang="en"/>
              <a:t> </a:t>
            </a:r>
            <a:r>
              <a:rPr b="1" i="1" lang="en"/>
              <a:t>larger</a:t>
            </a:r>
            <a:r>
              <a:rPr lang="en"/>
              <a:t>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parent[6]</a:t>
            </a:r>
            <a:endParaRPr b="1"/>
          </a:p>
        </p:txBody>
      </p:sp>
      <p:graphicFrame>
        <p:nvGraphicFramePr>
          <p:cNvPr id="948" name="Google Shape;948;p66"/>
          <p:cNvGraphicFramePr/>
          <p:nvPr/>
        </p:nvGraphicFramePr>
        <p:xfrm>
          <a:off x="1498275" y="426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51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9" name="Google Shape;949;p66"/>
          <p:cNvSpPr txBox="1"/>
          <p:nvPr/>
        </p:nvSpPr>
        <p:spPr>
          <a:xfrm>
            <a:off x="1554350" y="4665675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66"/>
          <p:cNvSpPr txBox="1"/>
          <p:nvPr/>
        </p:nvSpPr>
        <p:spPr>
          <a:xfrm>
            <a:off x="621352" y="42776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1" name="Google Shape;951;p66"/>
          <p:cNvSpPr/>
          <p:nvPr/>
        </p:nvSpPr>
        <p:spPr>
          <a:xfrm>
            <a:off x="4388395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2" name="Google Shape;952;p66"/>
          <p:cNvSpPr/>
          <p:nvPr/>
        </p:nvSpPr>
        <p:spPr>
          <a:xfrm>
            <a:off x="4947577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3" name="Google Shape;953;p66"/>
          <p:cNvSpPr/>
          <p:nvPr/>
        </p:nvSpPr>
        <p:spPr>
          <a:xfrm>
            <a:off x="5513480" y="2615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4" name="Google Shape;954;p66"/>
          <p:cNvSpPr/>
          <p:nvPr/>
        </p:nvSpPr>
        <p:spPr>
          <a:xfrm>
            <a:off x="6065942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55" name="Google Shape;955;p66"/>
          <p:cNvCxnSpPr>
            <a:stCxn id="952" idx="0"/>
            <a:endCxn id="953" idx="2"/>
          </p:cNvCxnSpPr>
          <p:nvPr/>
        </p:nvCxnSpPr>
        <p:spPr>
          <a:xfrm flipH="1" rot="10800000">
            <a:off x="5140627" y="28680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66"/>
          <p:cNvCxnSpPr>
            <a:stCxn id="954" idx="0"/>
            <a:endCxn id="953" idx="2"/>
          </p:cNvCxnSpPr>
          <p:nvPr/>
        </p:nvCxnSpPr>
        <p:spPr>
          <a:xfrm rot="10800000">
            <a:off x="5706392" y="28680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66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958" name="Google Shape;958;p66"/>
          <p:cNvCxnSpPr>
            <a:stCxn id="953" idx="2"/>
            <a:endCxn id="951" idx="0"/>
          </p:cNvCxnSpPr>
          <p:nvPr/>
        </p:nvCxnSpPr>
        <p:spPr>
          <a:xfrm flipH="1">
            <a:off x="4581530" y="28681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66"/>
          <p:cNvSpPr/>
          <p:nvPr/>
        </p:nvSpPr>
        <p:spPr>
          <a:xfrm>
            <a:off x="6625124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60" name="Google Shape;960;p66"/>
          <p:cNvCxnSpPr>
            <a:stCxn id="959" idx="0"/>
            <a:endCxn id="953" idx="2"/>
          </p:cNvCxnSpPr>
          <p:nvPr/>
        </p:nvCxnSpPr>
        <p:spPr>
          <a:xfrm rot="10800000">
            <a:off x="5706674" y="28680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66"/>
          <p:cNvSpPr/>
          <p:nvPr/>
        </p:nvSpPr>
        <p:spPr>
          <a:xfrm>
            <a:off x="5506759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62" name="Google Shape;962;p66"/>
          <p:cNvCxnSpPr>
            <a:stCxn id="961" idx="0"/>
            <a:endCxn id="953" idx="2"/>
          </p:cNvCxnSpPr>
          <p:nvPr/>
        </p:nvCxnSpPr>
        <p:spPr>
          <a:xfrm flipH="1" rot="10800000">
            <a:off x="5699809" y="28680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66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966" name="Google Shape;966;p66"/>
          <p:cNvCxnSpPr>
            <a:stCxn id="965" idx="0"/>
            <a:endCxn id="957" idx="2"/>
          </p:cNvCxnSpPr>
          <p:nvPr/>
        </p:nvCxnSpPr>
        <p:spPr>
          <a:xfrm flipH="1" rot="10800000">
            <a:off x="76441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66"/>
          <p:cNvCxnSpPr>
            <a:stCxn id="963" idx="0"/>
            <a:endCxn id="957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66"/>
          <p:cNvCxnSpPr>
            <a:stCxn id="964" idx="0"/>
            <a:endCxn id="963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66"/>
          <p:cNvCxnSpPr>
            <a:stCxn id="957" idx="0"/>
            <a:endCxn id="953" idx="2"/>
          </p:cNvCxnSpPr>
          <p:nvPr/>
        </p:nvCxnSpPr>
        <p:spPr>
          <a:xfrm rot="10800000">
            <a:off x="5706455" y="2868125"/>
            <a:ext cx="2496900" cy="21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66"/>
          <p:cNvSpPr txBox="1"/>
          <p:nvPr/>
        </p:nvSpPr>
        <p:spPr>
          <a:xfrm>
            <a:off x="2991475" y="3589775"/>
            <a:ext cx="365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The rule I picked is based on weight, not height. We’ll talk about why soon.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WeightedQuickUnion</a:t>
            </a:r>
            <a:endParaRPr/>
          </a:p>
        </p:txBody>
      </p:sp>
      <p:sp>
        <p:nvSpPr>
          <p:cNvPr id="976" name="Google Shape;976;p67"/>
          <p:cNvSpPr txBox="1"/>
          <p:nvPr>
            <p:ph idx="1" type="body"/>
          </p:nvPr>
        </p:nvSpPr>
        <p:spPr>
          <a:xfrm>
            <a:off x="107050" y="402200"/>
            <a:ext cx="85206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Minimal changes needed: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parent[]</a:t>
            </a:r>
            <a:r>
              <a:rPr lang="en"/>
              <a:t> array as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isConnected(int p, int q)</a:t>
            </a:r>
            <a:r>
              <a:rPr lang="en"/>
              <a:t> requires no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connect(int p, int q)</a:t>
            </a:r>
            <a:r>
              <a:rPr lang="en"/>
              <a:t> needs to somehow keep track of sizes.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old</a:t>
            </a:r>
            <a:r>
              <a:rPr lang="en" u="sng">
                <a:solidFill>
                  <a:schemeClr val="hlink"/>
                </a:solidFill>
                <a:hlinkClick r:id="rId4"/>
              </a:rPr>
              <a:t> Disjoint Sets lab</a:t>
            </a:r>
            <a:r>
              <a:rPr lang="en"/>
              <a:t> for the full details.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common approaches: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Replace -1 </a:t>
            </a:r>
            <a:r>
              <a:rPr lang="en"/>
              <a:t>with -weight for roots (top approach).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Create a separate size array (bottom approach).</a:t>
            </a:r>
            <a:endParaRPr/>
          </a:p>
        </p:txBody>
      </p:sp>
      <p:graphicFrame>
        <p:nvGraphicFramePr>
          <p:cNvPr id="977" name="Google Shape;977;p67"/>
          <p:cNvGraphicFramePr/>
          <p:nvPr/>
        </p:nvGraphicFramePr>
        <p:xfrm>
          <a:off x="1456925" y="3377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51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67"/>
          <p:cNvSpPr txBox="1"/>
          <p:nvPr/>
        </p:nvSpPr>
        <p:spPr>
          <a:xfrm>
            <a:off x="1513000" y="3778350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67"/>
          <p:cNvSpPr txBox="1"/>
          <p:nvPr/>
        </p:nvSpPr>
        <p:spPr>
          <a:xfrm>
            <a:off x="580002" y="339035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80" name="Google Shape;980;p67"/>
          <p:cNvGraphicFramePr/>
          <p:nvPr/>
        </p:nvGraphicFramePr>
        <p:xfrm>
          <a:off x="1982818" y="4281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5776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1" name="Google Shape;981;p67"/>
          <p:cNvSpPr txBox="1"/>
          <p:nvPr/>
        </p:nvSpPr>
        <p:spPr>
          <a:xfrm>
            <a:off x="2085760" y="4682350"/>
            <a:ext cx="402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67"/>
          <p:cNvSpPr txBox="1"/>
          <p:nvPr/>
        </p:nvSpPr>
        <p:spPr>
          <a:xfrm>
            <a:off x="1300649" y="4294375"/>
            <a:ext cx="1011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988" name="Google Shape;988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989" name="Google Shape;989;p68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aphicFrame>
        <p:nvGraphicFramePr>
          <p:cNvPr id="990" name="Google Shape;990;p68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996" name="Google Shape;996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997" name="Google Shape;997;p69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69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999" name="Google Shape;999;p69"/>
          <p:cNvCxnSpPr>
            <a:stCxn id="998" idx="0"/>
            <a:endCxn id="997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00" name="Google Shape;1000;p69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06" name="Google Shape;1006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07" name="Google Shape;1007;p70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8" name="Google Shape;1008;p70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09" name="Google Shape;1009;p70"/>
          <p:cNvCxnSpPr>
            <a:stCxn id="1008" idx="0"/>
            <a:endCxn id="1007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70"/>
          <p:cNvSpPr/>
          <p:nvPr/>
        </p:nvSpPr>
        <p:spPr>
          <a:xfrm>
            <a:off x="238805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1" name="Google Shape;1011;p70"/>
          <p:cNvSpPr/>
          <p:nvPr/>
        </p:nvSpPr>
        <p:spPr>
          <a:xfrm>
            <a:off x="238805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12" name="Google Shape;1012;p70"/>
          <p:cNvCxnSpPr>
            <a:stCxn id="1011" idx="0"/>
            <a:endCxn id="1010" idx="2"/>
          </p:cNvCxnSpPr>
          <p:nvPr/>
        </p:nvCxnSpPr>
        <p:spPr>
          <a:xfrm rot="10800000">
            <a:off x="258110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13" name="Google Shape;1013;p70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19" name="Google Shape;1019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20" name="Google Shape;1020;p71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1" name="Google Shape;1021;p71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22" name="Google Shape;1022;p71"/>
          <p:cNvCxnSpPr>
            <a:stCxn id="1021" idx="0"/>
            <a:endCxn id="1020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71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4" name="Google Shape;1024;p71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25" name="Google Shape;1025;p71"/>
          <p:cNvCxnSpPr>
            <a:stCxn id="1024" idx="0"/>
            <a:endCxn id="1023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71"/>
          <p:cNvCxnSpPr>
            <a:stCxn id="1023" idx="0"/>
            <a:endCxn id="1020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27" name="Google Shape;1027;p71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33" name="Google Shape;1033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34" name="Google Shape;1034;p72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5" name="Google Shape;1035;p72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36" name="Google Shape;1036;p72"/>
          <p:cNvCxnSpPr>
            <a:stCxn id="1035" idx="0"/>
            <a:endCxn id="1034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72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8" name="Google Shape;1038;p72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39" name="Google Shape;1039;p72"/>
          <p:cNvCxnSpPr>
            <a:stCxn id="1038" idx="0"/>
            <a:endCxn id="1037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72"/>
          <p:cNvCxnSpPr>
            <a:stCxn id="1037" idx="0"/>
            <a:endCxn id="1034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41" name="Google Shape;1041;p72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2" name="Google Shape;1042;p72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43" name="Google Shape;1043;p72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44" name="Google Shape;1044;p72"/>
          <p:cNvCxnSpPr>
            <a:stCxn id="1043" idx="0"/>
            <a:endCxn id="1042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226400" y="22329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for many purposes, e.g.: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Percolation theory: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Computational chemistry.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other algorithms: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Kruskal’s algorithm.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Data Structure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Disjoint Sets data structure has two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connect(x, y): Connects x and 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isConnected(x, y): Returns true if x and y are connected. Connections can be transitive, i.e. they don’t need to be direct.</a:t>
            </a:r>
            <a:endParaRPr/>
          </a:p>
        </p:txBody>
      </p:sp>
      <p:grpSp>
        <p:nvGrpSpPr>
          <p:cNvPr id="197" name="Google Shape;197;p28"/>
          <p:cNvGrpSpPr/>
          <p:nvPr/>
        </p:nvGrpSpPr>
        <p:grpSpPr>
          <a:xfrm>
            <a:off x="5235000" y="3264600"/>
            <a:ext cx="747903" cy="1335823"/>
            <a:chOff x="5235000" y="3264600"/>
            <a:chExt cx="747903" cy="1335823"/>
          </a:xfrm>
        </p:grpSpPr>
        <p:pic>
          <p:nvPicPr>
            <p:cNvPr id="198" name="Google Shape;19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5000" y="4105123"/>
              <a:ext cx="747903" cy="49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9" name="Google Shape;199;p28"/>
            <p:cNvPicPr preferRelativeResize="0"/>
            <p:nvPr/>
          </p:nvPicPr>
          <p:blipFill rotWithShape="1">
            <a:blip r:embed="rId4">
              <a:alphaModFix/>
            </a:blip>
            <a:srcRect b="79" l="0" r="0" t="79"/>
            <a:stretch/>
          </p:blipFill>
          <p:spPr>
            <a:xfrm>
              <a:off x="5235000" y="3264600"/>
              <a:ext cx="747900" cy="49750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00" name="Google Shape;200;p28"/>
            <p:cNvCxnSpPr>
              <a:stCxn id="198" idx="0"/>
              <a:endCxn id="199" idx="2"/>
            </p:cNvCxnSpPr>
            <p:nvPr/>
          </p:nvCxnSpPr>
          <p:spPr>
            <a:xfrm rot="10800000">
              <a:off x="5608952" y="3762223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28"/>
          <p:cNvGrpSpPr/>
          <p:nvPr/>
        </p:nvGrpSpPr>
        <p:grpSpPr>
          <a:xfrm>
            <a:off x="5233950" y="2479026"/>
            <a:ext cx="747898" cy="785573"/>
            <a:chOff x="5233950" y="2479026"/>
            <a:chExt cx="747898" cy="785573"/>
          </a:xfrm>
        </p:grpSpPr>
        <p:pic>
          <p:nvPicPr>
            <p:cNvPr id="202" name="Google Shape;20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3950" y="2479026"/>
              <a:ext cx="747898" cy="37395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03" name="Google Shape;203;p28"/>
            <p:cNvCxnSpPr>
              <a:stCxn id="199" idx="0"/>
              <a:endCxn id="202" idx="2"/>
            </p:cNvCxnSpPr>
            <p:nvPr/>
          </p:nvCxnSpPr>
          <p:spPr>
            <a:xfrm rot="10800000">
              <a:off x="5607750" y="2853000"/>
              <a:ext cx="1200" cy="411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28"/>
          <p:cNvGrpSpPr/>
          <p:nvPr/>
        </p:nvGrpSpPr>
        <p:grpSpPr>
          <a:xfrm>
            <a:off x="7882900" y="2948250"/>
            <a:ext cx="787300" cy="1224251"/>
            <a:chOff x="7578100" y="2719650"/>
            <a:chExt cx="787300" cy="1224251"/>
          </a:xfrm>
        </p:grpSpPr>
        <p:pic>
          <p:nvPicPr>
            <p:cNvPr id="205" name="Google Shape;205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7799" y="3550269"/>
              <a:ext cx="747901" cy="39363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06" name="Google Shape;206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8100" y="2719650"/>
              <a:ext cx="787300" cy="3936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07" name="Google Shape;207;p28"/>
            <p:cNvCxnSpPr>
              <a:stCxn id="205" idx="0"/>
              <a:endCxn id="206" idx="2"/>
            </p:cNvCxnSpPr>
            <p:nvPr/>
          </p:nvCxnSpPr>
          <p:spPr>
            <a:xfrm rot="10800000">
              <a:off x="7971750" y="3113169"/>
              <a:ext cx="0" cy="43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" name="Google Shape;208;p28"/>
          <p:cNvGrpSpPr/>
          <p:nvPr/>
        </p:nvGrpSpPr>
        <p:grpSpPr>
          <a:xfrm>
            <a:off x="5982900" y="3474550"/>
            <a:ext cx="1919700" cy="868800"/>
            <a:chOff x="5982900" y="3474550"/>
            <a:chExt cx="1919700" cy="868800"/>
          </a:xfrm>
        </p:grpSpPr>
        <p:sp>
          <p:nvSpPr>
            <p:cNvPr id="209" name="Google Shape;209;p28"/>
            <p:cNvSpPr txBox="1"/>
            <p:nvPr/>
          </p:nvSpPr>
          <p:spPr>
            <a:xfrm rot="811658">
              <a:off x="6010768" y="3684037"/>
              <a:ext cx="1844265" cy="449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Bering strait crossing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" name="Google Shape;210;p28"/>
            <p:cNvCxnSpPr>
              <a:endCxn id="199" idx="3"/>
            </p:cNvCxnSpPr>
            <p:nvPr/>
          </p:nvCxnSpPr>
          <p:spPr>
            <a:xfrm rot="10800000">
              <a:off x="5982900" y="3513351"/>
              <a:ext cx="1919700" cy="462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28"/>
          <p:cNvSpPr txBox="1"/>
          <p:nvPr/>
        </p:nvSpPr>
        <p:spPr>
          <a:xfrm>
            <a:off x="6714750" y="4488225"/>
            <a:ext cx="214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"Another major challenge is that there is nothing on either side of the Bering Strait to connect the bridge to."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50" name="Google Shape;1050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51" name="Google Shape;1051;p73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73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53" name="Google Shape;1053;p73"/>
          <p:cNvCxnSpPr>
            <a:stCxn id="1052" idx="0"/>
            <a:endCxn id="1051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73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5" name="Google Shape;1055;p73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56" name="Google Shape;1056;p73"/>
          <p:cNvCxnSpPr>
            <a:stCxn id="1055" idx="0"/>
            <a:endCxn id="1054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73"/>
          <p:cNvCxnSpPr>
            <a:stCxn id="1054" idx="0"/>
            <a:endCxn id="1051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58" name="Google Shape;1058;p73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9" name="Google Shape;1059;p73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60" name="Google Shape;1060;p73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61" name="Google Shape;1061;p73"/>
          <p:cNvCxnSpPr>
            <a:stCxn id="1060" idx="0"/>
            <a:endCxn id="1059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73"/>
          <p:cNvSpPr/>
          <p:nvPr/>
        </p:nvSpPr>
        <p:spPr>
          <a:xfrm>
            <a:off x="41504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63" name="Google Shape;1063;p73"/>
          <p:cNvSpPr/>
          <p:nvPr/>
        </p:nvSpPr>
        <p:spPr>
          <a:xfrm>
            <a:off x="41504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64" name="Google Shape;1064;p73"/>
          <p:cNvCxnSpPr>
            <a:stCxn id="1063" idx="0"/>
            <a:endCxn id="1062" idx="2"/>
          </p:cNvCxnSpPr>
          <p:nvPr/>
        </p:nvCxnSpPr>
        <p:spPr>
          <a:xfrm rot="10800000">
            <a:off x="43435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70" name="Google Shape;1070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71" name="Google Shape;1071;p74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2" name="Google Shape;1072;p74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73" name="Google Shape;1073;p74"/>
          <p:cNvCxnSpPr>
            <a:stCxn id="1072" idx="0"/>
            <a:endCxn id="1071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4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5" name="Google Shape;1075;p74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76" name="Google Shape;1076;p74"/>
          <p:cNvCxnSpPr>
            <a:stCxn id="1075" idx="0"/>
            <a:endCxn id="1074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74"/>
          <p:cNvCxnSpPr>
            <a:stCxn id="1074" idx="0"/>
            <a:endCxn id="1071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78" name="Google Shape;1078;p74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9" name="Google Shape;1079;p74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80" name="Google Shape;1080;p74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81" name="Google Shape;1081;p74"/>
          <p:cNvCxnSpPr>
            <a:stCxn id="1080" idx="0"/>
            <a:endCxn id="1079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74"/>
          <p:cNvSpPr/>
          <p:nvPr/>
        </p:nvSpPr>
        <p:spPr>
          <a:xfrm>
            <a:off x="4150455" y="31701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83" name="Google Shape;1083;p74"/>
          <p:cNvSpPr/>
          <p:nvPr/>
        </p:nvSpPr>
        <p:spPr>
          <a:xfrm>
            <a:off x="4150455" y="36339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84" name="Google Shape;1084;p74"/>
          <p:cNvCxnSpPr>
            <a:stCxn id="1083" idx="0"/>
            <a:endCxn id="1082" idx="2"/>
          </p:cNvCxnSpPr>
          <p:nvPr/>
        </p:nvCxnSpPr>
        <p:spPr>
          <a:xfrm rot="10800000">
            <a:off x="4343505" y="34230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74"/>
          <p:cNvCxnSpPr>
            <a:stCxn id="1082" idx="0"/>
            <a:endCxn id="1079" idx="2"/>
          </p:cNvCxnSpPr>
          <p:nvPr/>
        </p:nvCxnSpPr>
        <p:spPr>
          <a:xfrm rot="10800000">
            <a:off x="3637905" y="2956526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91" name="Google Shape;1091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92" name="Google Shape;1092;p75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3" name="Google Shape;1093;p75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94" name="Google Shape;1094;p75"/>
          <p:cNvCxnSpPr>
            <a:stCxn id="1093" idx="0"/>
            <a:endCxn id="1092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96" name="Google Shape;1096;p75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97" name="Google Shape;1097;p75"/>
          <p:cNvCxnSpPr>
            <a:stCxn id="1096" idx="0"/>
            <a:endCxn id="1095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75"/>
          <p:cNvCxnSpPr>
            <a:stCxn id="1095" idx="0"/>
            <a:endCxn id="1092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99" name="Google Shape;1099;p75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0" name="Google Shape;1100;p75"/>
          <p:cNvSpPr/>
          <p:nvPr/>
        </p:nvSpPr>
        <p:spPr>
          <a:xfrm>
            <a:off x="3444855" y="3160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1" name="Google Shape;1101;p75"/>
          <p:cNvSpPr/>
          <p:nvPr/>
        </p:nvSpPr>
        <p:spPr>
          <a:xfrm>
            <a:off x="3444855" y="3624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02" name="Google Shape;1102;p75"/>
          <p:cNvCxnSpPr>
            <a:stCxn id="1101" idx="0"/>
            <a:endCxn id="1100" idx="2"/>
          </p:cNvCxnSpPr>
          <p:nvPr/>
        </p:nvCxnSpPr>
        <p:spPr>
          <a:xfrm rot="10800000">
            <a:off x="3637905" y="34137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75"/>
          <p:cNvSpPr/>
          <p:nvPr/>
        </p:nvSpPr>
        <p:spPr>
          <a:xfrm>
            <a:off x="4150455" y="36273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04" name="Google Shape;1104;p75"/>
          <p:cNvSpPr/>
          <p:nvPr/>
        </p:nvSpPr>
        <p:spPr>
          <a:xfrm>
            <a:off x="4150455" y="40911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05" name="Google Shape;1105;p75"/>
          <p:cNvCxnSpPr>
            <a:stCxn id="1104" idx="0"/>
            <a:endCxn id="1103" idx="2"/>
          </p:cNvCxnSpPr>
          <p:nvPr/>
        </p:nvCxnSpPr>
        <p:spPr>
          <a:xfrm rot="10800000">
            <a:off x="4343505" y="38802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75"/>
          <p:cNvCxnSpPr>
            <a:stCxn id="1103" idx="0"/>
            <a:endCxn id="1100" idx="2"/>
          </p:cNvCxnSpPr>
          <p:nvPr/>
        </p:nvCxnSpPr>
        <p:spPr>
          <a:xfrm rot="10800000">
            <a:off x="3637905" y="3413726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75"/>
          <p:cNvCxnSpPr>
            <a:stCxn id="1100" idx="0"/>
            <a:endCxn id="1092" idx="2"/>
          </p:cNvCxnSpPr>
          <p:nvPr/>
        </p:nvCxnSpPr>
        <p:spPr>
          <a:xfrm rot="10800000">
            <a:off x="1798005" y="2957450"/>
            <a:ext cx="18399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113" name="Google Shape;1113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tree height is Θ(log N).</a:t>
            </a:r>
            <a:endParaRPr/>
          </a:p>
        </p:txBody>
      </p:sp>
      <p:sp>
        <p:nvSpPr>
          <p:cNvPr id="1114" name="Google Shape;1114;p76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16" name="Google Shape;1116;p76"/>
          <p:cNvCxnSpPr>
            <a:stCxn id="1115" idx="0"/>
            <a:endCxn id="1114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8" name="Google Shape;1118;p76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19" name="Google Shape;1119;p76"/>
          <p:cNvCxnSpPr>
            <a:stCxn id="1118" idx="0"/>
            <a:endCxn id="1117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76"/>
          <p:cNvCxnSpPr>
            <a:stCxn id="1117" idx="0"/>
            <a:endCxn id="1114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1" name="Google Shape;1121;p76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{39284C87-5F6E-444F-B004-CCC3821F9050}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2" name="Google Shape;1122;p76"/>
          <p:cNvSpPr/>
          <p:nvPr/>
        </p:nvSpPr>
        <p:spPr>
          <a:xfrm>
            <a:off x="3444855" y="3160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23" name="Google Shape;1123;p76"/>
          <p:cNvSpPr/>
          <p:nvPr/>
        </p:nvSpPr>
        <p:spPr>
          <a:xfrm>
            <a:off x="3444855" y="3624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24" name="Google Shape;1124;p76"/>
          <p:cNvCxnSpPr>
            <a:stCxn id="1123" idx="0"/>
            <a:endCxn id="1122" idx="2"/>
          </p:cNvCxnSpPr>
          <p:nvPr/>
        </p:nvCxnSpPr>
        <p:spPr>
          <a:xfrm rot="10800000">
            <a:off x="3637905" y="34137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76"/>
          <p:cNvSpPr/>
          <p:nvPr/>
        </p:nvSpPr>
        <p:spPr>
          <a:xfrm>
            <a:off x="4150455" y="36273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26" name="Google Shape;1126;p76"/>
          <p:cNvSpPr/>
          <p:nvPr/>
        </p:nvSpPr>
        <p:spPr>
          <a:xfrm>
            <a:off x="4150455" y="40911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27" name="Google Shape;1127;p76"/>
          <p:cNvCxnSpPr>
            <a:stCxn id="1126" idx="0"/>
            <a:endCxn id="1125" idx="2"/>
          </p:cNvCxnSpPr>
          <p:nvPr/>
        </p:nvCxnSpPr>
        <p:spPr>
          <a:xfrm rot="10800000">
            <a:off x="4343505" y="38802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76"/>
          <p:cNvCxnSpPr>
            <a:stCxn id="1125" idx="0"/>
            <a:endCxn id="1122" idx="2"/>
          </p:cNvCxnSpPr>
          <p:nvPr/>
        </p:nvCxnSpPr>
        <p:spPr>
          <a:xfrm rot="10800000">
            <a:off x="3637905" y="3413726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76"/>
          <p:cNvCxnSpPr>
            <a:stCxn id="1122" idx="0"/>
            <a:endCxn id="1114" idx="2"/>
          </p:cNvCxnSpPr>
          <p:nvPr/>
        </p:nvCxnSpPr>
        <p:spPr>
          <a:xfrm rot="10800000">
            <a:off x="1798005" y="2957450"/>
            <a:ext cx="18399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76"/>
          <p:cNvSpPr/>
          <p:nvPr/>
        </p:nvSpPr>
        <p:spPr>
          <a:xfrm>
            <a:off x="4856055" y="31637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31" name="Google Shape;1131;p76"/>
          <p:cNvSpPr/>
          <p:nvPr/>
        </p:nvSpPr>
        <p:spPr>
          <a:xfrm>
            <a:off x="4856055" y="36275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32" name="Google Shape;1132;p76"/>
          <p:cNvCxnSpPr>
            <a:stCxn id="1131" idx="0"/>
            <a:endCxn id="1130" idx="2"/>
          </p:cNvCxnSpPr>
          <p:nvPr/>
        </p:nvCxnSpPr>
        <p:spPr>
          <a:xfrm rot="10800000">
            <a:off x="5049105" y="3416638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76"/>
          <p:cNvSpPr/>
          <p:nvPr/>
        </p:nvSpPr>
        <p:spPr>
          <a:xfrm>
            <a:off x="5639205" y="362557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134" name="Google Shape;1134;p76"/>
          <p:cNvSpPr/>
          <p:nvPr/>
        </p:nvSpPr>
        <p:spPr>
          <a:xfrm>
            <a:off x="5639205" y="408937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1135" name="Google Shape;1135;p76"/>
          <p:cNvCxnSpPr>
            <a:stCxn id="1134" idx="0"/>
            <a:endCxn id="1133" idx="2"/>
          </p:cNvCxnSpPr>
          <p:nvPr/>
        </p:nvCxnSpPr>
        <p:spPr>
          <a:xfrm rot="10800000">
            <a:off x="5832255" y="387847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3" idx="0"/>
            <a:endCxn id="1130" idx="2"/>
          </p:cNvCxnSpPr>
          <p:nvPr/>
        </p:nvCxnSpPr>
        <p:spPr>
          <a:xfrm rot="10800000">
            <a:off x="5049255" y="3416776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6696005" y="36200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138" name="Google Shape;1138;p76"/>
          <p:cNvSpPr/>
          <p:nvPr/>
        </p:nvSpPr>
        <p:spPr>
          <a:xfrm>
            <a:off x="6696005" y="40838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139" name="Google Shape;1139;p76"/>
          <p:cNvCxnSpPr>
            <a:stCxn id="1138" idx="0"/>
            <a:endCxn id="1137" idx="2"/>
          </p:cNvCxnSpPr>
          <p:nvPr/>
        </p:nvCxnSpPr>
        <p:spPr>
          <a:xfrm rot="10800000">
            <a:off x="6889055" y="38729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76"/>
          <p:cNvSpPr/>
          <p:nvPr/>
        </p:nvSpPr>
        <p:spPr>
          <a:xfrm>
            <a:off x="7401605" y="408650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141" name="Google Shape;1141;p76"/>
          <p:cNvSpPr/>
          <p:nvPr/>
        </p:nvSpPr>
        <p:spPr>
          <a:xfrm>
            <a:off x="7401605" y="455030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142" name="Google Shape;1142;p76"/>
          <p:cNvCxnSpPr>
            <a:stCxn id="1141" idx="0"/>
            <a:endCxn id="1140" idx="2"/>
          </p:cNvCxnSpPr>
          <p:nvPr/>
        </p:nvCxnSpPr>
        <p:spPr>
          <a:xfrm rot="10800000">
            <a:off x="7594655" y="4339402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76"/>
          <p:cNvCxnSpPr>
            <a:stCxn id="1140" idx="0"/>
            <a:endCxn id="1137" idx="2"/>
          </p:cNvCxnSpPr>
          <p:nvPr/>
        </p:nvCxnSpPr>
        <p:spPr>
          <a:xfrm rot="10800000">
            <a:off x="6889055" y="3872902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76"/>
          <p:cNvCxnSpPr>
            <a:stCxn id="1137" idx="0"/>
            <a:endCxn id="1130" idx="2"/>
          </p:cNvCxnSpPr>
          <p:nvPr/>
        </p:nvCxnSpPr>
        <p:spPr>
          <a:xfrm rot="10800000">
            <a:off x="5049155" y="3416626"/>
            <a:ext cx="18399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76"/>
          <p:cNvCxnSpPr>
            <a:stCxn id="1130" idx="0"/>
            <a:endCxn id="1114" idx="2"/>
          </p:cNvCxnSpPr>
          <p:nvPr/>
        </p:nvCxnSpPr>
        <p:spPr>
          <a:xfrm rot="10800000">
            <a:off x="1798005" y="2957338"/>
            <a:ext cx="325110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1151" name="Google Shape;1151;p77"/>
          <p:cNvSpPr txBox="1"/>
          <p:nvPr>
            <p:ph idx="1" type="body"/>
          </p:nvPr>
        </p:nvSpPr>
        <p:spPr>
          <a:xfrm>
            <a:off x="243000" y="29906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QuickUnion’s runtimes are O(H), and WeightedQuickUnionDS height is given by H = O(log N). Therefore connect and isConnected are both O(log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tweaking QuickUnionDS we’ve achieved logarithmic time performance.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enough for all practical problems.</a:t>
            </a:r>
            <a:endParaRPr/>
          </a:p>
        </p:txBody>
      </p:sp>
      <p:graphicFrame>
        <p:nvGraphicFramePr>
          <p:cNvPr id="1152" name="Google Shape;1152;p77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Weights Instead of Heights?</a:t>
            </a:r>
            <a:endParaRPr/>
          </a:p>
        </p:txBody>
      </p:sp>
      <p:sp>
        <p:nvSpPr>
          <p:cNvPr id="1158" name="Google Shape;1158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the number of items in a tree to decide upon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use the height of the tree?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Worst case performance for HeightedQuickUnionDS is asymptotically the same! Both are Θ(log(N)).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Resulting code is more complicated with no performance gain.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8"/>
          <p:cNvSpPr/>
          <p:nvPr/>
        </p:nvSpPr>
        <p:spPr>
          <a:xfrm>
            <a:off x="349795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60" name="Google Shape;1160;p78"/>
          <p:cNvSpPr/>
          <p:nvPr/>
        </p:nvSpPr>
        <p:spPr>
          <a:xfrm>
            <a:off x="908977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1" name="Google Shape;1161;p78"/>
          <p:cNvSpPr/>
          <p:nvPr/>
        </p:nvSpPr>
        <p:spPr>
          <a:xfrm>
            <a:off x="1474880" y="32248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2" name="Google Shape;1162;p78"/>
          <p:cNvSpPr/>
          <p:nvPr/>
        </p:nvSpPr>
        <p:spPr>
          <a:xfrm>
            <a:off x="2027342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163" name="Google Shape;1163;p78"/>
          <p:cNvCxnSpPr>
            <a:stCxn id="1160" idx="0"/>
            <a:endCxn id="1161" idx="2"/>
          </p:cNvCxnSpPr>
          <p:nvPr/>
        </p:nvCxnSpPr>
        <p:spPr>
          <a:xfrm flipH="1" rot="10800000">
            <a:off x="1102027" y="34776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78"/>
          <p:cNvCxnSpPr>
            <a:stCxn id="1162" idx="0"/>
            <a:endCxn id="1161" idx="2"/>
          </p:cNvCxnSpPr>
          <p:nvPr/>
        </p:nvCxnSpPr>
        <p:spPr>
          <a:xfrm rot="10800000">
            <a:off x="1667792" y="34776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" name="Google Shape;1165;p78"/>
          <p:cNvSpPr/>
          <p:nvPr/>
        </p:nvSpPr>
        <p:spPr>
          <a:xfrm>
            <a:off x="3840867" y="32248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166" name="Google Shape;1166;p78"/>
          <p:cNvCxnSpPr>
            <a:stCxn id="1161" idx="2"/>
            <a:endCxn id="1159" idx="0"/>
          </p:cNvCxnSpPr>
          <p:nvPr/>
        </p:nvCxnSpPr>
        <p:spPr>
          <a:xfrm flipH="1">
            <a:off x="542930" y="34777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8"/>
          <p:cNvSpPr/>
          <p:nvPr/>
        </p:nvSpPr>
        <p:spPr>
          <a:xfrm>
            <a:off x="2586524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68" name="Google Shape;1168;p78"/>
          <p:cNvCxnSpPr>
            <a:stCxn id="1167" idx="0"/>
            <a:endCxn id="1161" idx="2"/>
          </p:cNvCxnSpPr>
          <p:nvPr/>
        </p:nvCxnSpPr>
        <p:spPr>
          <a:xfrm rot="10800000">
            <a:off x="1668074" y="34776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78"/>
          <p:cNvSpPr/>
          <p:nvPr/>
        </p:nvSpPr>
        <p:spPr>
          <a:xfrm>
            <a:off x="1468159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70" name="Google Shape;1170;p78"/>
          <p:cNvCxnSpPr>
            <a:stCxn id="1169" idx="0"/>
            <a:endCxn id="1161" idx="2"/>
          </p:cNvCxnSpPr>
          <p:nvPr/>
        </p:nvCxnSpPr>
        <p:spPr>
          <a:xfrm flipH="1" rot="10800000">
            <a:off x="1661209" y="34776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Google Shape;1171;p78"/>
          <p:cNvSpPr/>
          <p:nvPr/>
        </p:nvSpPr>
        <p:spPr>
          <a:xfrm>
            <a:off x="41241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72" name="Google Shape;1172;p78"/>
          <p:cNvSpPr/>
          <p:nvPr/>
        </p:nvSpPr>
        <p:spPr>
          <a:xfrm>
            <a:off x="41241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173" name="Google Shape;1173;p78"/>
          <p:cNvSpPr/>
          <p:nvPr/>
        </p:nvSpPr>
        <p:spPr>
          <a:xfrm>
            <a:off x="35649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74" name="Google Shape;1174;p78"/>
          <p:cNvCxnSpPr>
            <a:stCxn id="1173" idx="0"/>
            <a:endCxn id="1165" idx="2"/>
          </p:cNvCxnSpPr>
          <p:nvPr/>
        </p:nvCxnSpPr>
        <p:spPr>
          <a:xfrm flipH="1" rot="10800000">
            <a:off x="3757970" y="3477650"/>
            <a:ext cx="27600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78"/>
          <p:cNvCxnSpPr>
            <a:stCxn id="1171" idx="0"/>
            <a:endCxn id="1165" idx="2"/>
          </p:cNvCxnSpPr>
          <p:nvPr/>
        </p:nvCxnSpPr>
        <p:spPr>
          <a:xfrm rot="10800000">
            <a:off x="4033952" y="3477650"/>
            <a:ext cx="28320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78"/>
          <p:cNvCxnSpPr>
            <a:stCxn id="1172" idx="0"/>
            <a:endCxn id="1171" idx="2"/>
          </p:cNvCxnSpPr>
          <p:nvPr/>
        </p:nvCxnSpPr>
        <p:spPr>
          <a:xfrm rot="10800000">
            <a:off x="43171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78"/>
          <p:cNvSpPr txBox="1"/>
          <p:nvPr/>
        </p:nvSpPr>
        <p:spPr>
          <a:xfrm>
            <a:off x="3084898" y="3663986"/>
            <a:ext cx="626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78" name="Google Shape;1178;p78"/>
          <p:cNvSpPr/>
          <p:nvPr/>
        </p:nvSpPr>
        <p:spPr>
          <a:xfrm>
            <a:off x="5455195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9" name="Google Shape;1179;p78"/>
          <p:cNvSpPr/>
          <p:nvPr/>
        </p:nvSpPr>
        <p:spPr>
          <a:xfrm>
            <a:off x="6014377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0" name="Google Shape;1180;p78"/>
          <p:cNvSpPr/>
          <p:nvPr/>
        </p:nvSpPr>
        <p:spPr>
          <a:xfrm>
            <a:off x="6580280" y="249062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1" name="Google Shape;1181;p78"/>
          <p:cNvSpPr/>
          <p:nvPr/>
        </p:nvSpPr>
        <p:spPr>
          <a:xfrm>
            <a:off x="7132742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182" name="Google Shape;1182;p78"/>
          <p:cNvCxnSpPr>
            <a:stCxn id="1179" idx="0"/>
            <a:endCxn id="1180" idx="2"/>
          </p:cNvCxnSpPr>
          <p:nvPr/>
        </p:nvCxnSpPr>
        <p:spPr>
          <a:xfrm flipH="1" rot="10800000">
            <a:off x="6207427" y="2743503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78"/>
          <p:cNvCxnSpPr>
            <a:stCxn id="1181" idx="0"/>
            <a:endCxn id="1180" idx="2"/>
          </p:cNvCxnSpPr>
          <p:nvPr/>
        </p:nvCxnSpPr>
        <p:spPr>
          <a:xfrm rot="10800000">
            <a:off x="6773192" y="2743503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78"/>
          <p:cNvSpPr/>
          <p:nvPr/>
        </p:nvSpPr>
        <p:spPr>
          <a:xfrm>
            <a:off x="86961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185" name="Google Shape;1185;p78"/>
          <p:cNvCxnSpPr>
            <a:stCxn id="1180" idx="2"/>
            <a:endCxn id="1178" idx="0"/>
          </p:cNvCxnSpPr>
          <p:nvPr/>
        </p:nvCxnSpPr>
        <p:spPr>
          <a:xfrm flipH="1">
            <a:off x="5648330" y="2743528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8"/>
          <p:cNvSpPr/>
          <p:nvPr/>
        </p:nvSpPr>
        <p:spPr>
          <a:xfrm>
            <a:off x="7691924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87" name="Google Shape;1187;p78"/>
          <p:cNvCxnSpPr>
            <a:stCxn id="1186" idx="0"/>
            <a:endCxn id="1180" idx="2"/>
          </p:cNvCxnSpPr>
          <p:nvPr/>
        </p:nvCxnSpPr>
        <p:spPr>
          <a:xfrm rot="10800000">
            <a:off x="6773474" y="2743503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78"/>
          <p:cNvSpPr/>
          <p:nvPr/>
        </p:nvSpPr>
        <p:spPr>
          <a:xfrm>
            <a:off x="6573559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89" name="Google Shape;1189;p78"/>
          <p:cNvCxnSpPr>
            <a:stCxn id="1188" idx="0"/>
            <a:endCxn id="1180" idx="2"/>
          </p:cNvCxnSpPr>
          <p:nvPr/>
        </p:nvCxnSpPr>
        <p:spPr>
          <a:xfrm flipH="1" rot="10800000">
            <a:off x="6766609" y="2743503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78"/>
          <p:cNvSpPr/>
          <p:nvPr/>
        </p:nvSpPr>
        <p:spPr>
          <a:xfrm>
            <a:off x="86961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91" name="Google Shape;1191;p78"/>
          <p:cNvSpPr/>
          <p:nvPr/>
        </p:nvSpPr>
        <p:spPr>
          <a:xfrm>
            <a:off x="86961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192" name="Google Shape;1192;p78"/>
          <p:cNvSpPr/>
          <p:nvPr/>
        </p:nvSpPr>
        <p:spPr>
          <a:xfrm>
            <a:off x="81369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93" name="Google Shape;1193;p78"/>
          <p:cNvCxnSpPr>
            <a:stCxn id="1192" idx="0"/>
            <a:endCxn id="1184" idx="2"/>
          </p:cNvCxnSpPr>
          <p:nvPr/>
        </p:nvCxnSpPr>
        <p:spPr>
          <a:xfrm flipH="1" rot="10800000">
            <a:off x="83299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78"/>
          <p:cNvCxnSpPr>
            <a:stCxn id="1190" idx="0"/>
            <a:endCxn id="1184" idx="2"/>
          </p:cNvCxnSpPr>
          <p:nvPr/>
        </p:nvCxnSpPr>
        <p:spPr>
          <a:xfrm rot="10800000">
            <a:off x="88891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78"/>
          <p:cNvCxnSpPr>
            <a:stCxn id="1191" idx="0"/>
            <a:endCxn id="1190" idx="2"/>
          </p:cNvCxnSpPr>
          <p:nvPr/>
        </p:nvCxnSpPr>
        <p:spPr>
          <a:xfrm rot="10800000">
            <a:off x="88891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78"/>
          <p:cNvCxnSpPr>
            <a:stCxn id="1184" idx="0"/>
            <a:endCxn id="1180" idx="2"/>
          </p:cNvCxnSpPr>
          <p:nvPr/>
        </p:nvCxnSpPr>
        <p:spPr>
          <a:xfrm rot="10800000">
            <a:off x="6773255" y="2743625"/>
            <a:ext cx="21159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78"/>
          <p:cNvCxnSpPr/>
          <p:nvPr/>
        </p:nvCxnSpPr>
        <p:spPr>
          <a:xfrm flipH="1" rot="10800000">
            <a:off x="4791675" y="3534000"/>
            <a:ext cx="7467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3" name="Google Shape;1203;p7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 with Path Compression</a:t>
            </a:r>
            <a:endParaRPr/>
          </a:p>
        </p:txBody>
      </p:sp>
      <p:sp>
        <p:nvSpPr>
          <p:cNvPr id="1204" name="Google Shape;1204;p7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Achieved</a:t>
            </a:r>
            <a:endParaRPr/>
          </a:p>
        </p:txBody>
      </p:sp>
      <p:sp>
        <p:nvSpPr>
          <p:cNvPr id="1210" name="Google Shape;1210;p80"/>
          <p:cNvSpPr txBox="1"/>
          <p:nvPr>
            <p:ph idx="1" type="body"/>
          </p:nvPr>
        </p:nvSpPr>
        <p:spPr>
          <a:xfrm>
            <a:off x="243000" y="23048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Performing M operations on a </a:t>
            </a:r>
            <a:r>
              <a:rPr lang="en"/>
              <a:t>DisjointSet </a:t>
            </a:r>
            <a:r>
              <a:rPr lang="en"/>
              <a:t>object with N elements: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naive implementation, runtime is O(N + MN) or just O(MN).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best implementation, runtime is O(N + M log 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= 10</a:t>
            </a:r>
            <a:r>
              <a:rPr baseline="30000" lang="en"/>
              <a:t>9 </a:t>
            </a:r>
            <a:r>
              <a:rPr lang="en"/>
              <a:t>and M = 10</a:t>
            </a:r>
            <a:r>
              <a:rPr baseline="30000" lang="en"/>
              <a:t>9</a:t>
            </a:r>
            <a:r>
              <a:rPr lang="en"/>
              <a:t>, difference is 30 years vs. 6 seconds.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Key point: Good data structure unlocks solutions to problems that could otherwise not be solved!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enough for all practical uses, but could we theoretically do better?</a:t>
            </a:r>
            <a:endParaRPr/>
          </a:p>
        </p:txBody>
      </p:sp>
      <p:graphicFrame>
        <p:nvGraphicFramePr>
          <p:cNvPr id="1211" name="Google Shape;1211;p80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12" name="Google Shape;1212;p80"/>
          <p:cNvSpPr txBox="1"/>
          <p:nvPr/>
        </p:nvSpPr>
        <p:spPr>
          <a:xfrm>
            <a:off x="7638550" y="2344125"/>
            <a:ext cx="14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O(N) cost for constructor.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3" name="Google Shape;1213;p80"/>
          <p:cNvCxnSpPr/>
          <p:nvPr/>
        </p:nvCxnSpPr>
        <p:spPr>
          <a:xfrm flipH="1">
            <a:off x="5385950" y="2704975"/>
            <a:ext cx="2220300" cy="13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219" name="Google Shape;1219;p81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20" name="Google Shape;1220;p81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21" name="Google Shape;1221;p81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22" name="Google Shape;1222;p81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23" name="Google Shape;1223;p81"/>
          <p:cNvCxnSpPr>
            <a:stCxn id="1219" idx="0"/>
            <a:endCxn id="1220" idx="2"/>
          </p:cNvCxnSpPr>
          <p:nvPr/>
        </p:nvCxnSpPr>
        <p:spPr>
          <a:xfrm flipH="1" rot="10800000">
            <a:off x="2064380" y="4390125"/>
            <a:ext cx="2700" cy="24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81"/>
          <p:cNvCxnSpPr>
            <a:stCxn id="1220" idx="0"/>
            <a:endCxn id="1221" idx="2"/>
          </p:cNvCxnSpPr>
          <p:nvPr/>
        </p:nvCxnSpPr>
        <p:spPr>
          <a:xfrm flipH="1" rot="10800000">
            <a:off x="2067080" y="3805525"/>
            <a:ext cx="4179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81"/>
          <p:cNvCxnSpPr>
            <a:stCxn id="1222" idx="0"/>
            <a:endCxn id="1221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6" name="Google Shape;1226;p81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227" name="Google Shape;1227;p81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28" name="Google Shape;1228;p81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9" name="Google Shape;1229;p81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30" name="Google Shape;1230;p81"/>
          <p:cNvCxnSpPr>
            <a:stCxn id="1226" idx="0"/>
            <a:endCxn id="1227" idx="2"/>
          </p:cNvCxnSpPr>
          <p:nvPr/>
        </p:nvCxnSpPr>
        <p:spPr>
          <a:xfrm flipH="1" rot="10800000">
            <a:off x="3567730" y="38056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81"/>
          <p:cNvCxnSpPr>
            <a:stCxn id="1227" idx="0"/>
            <a:endCxn id="1228" idx="2"/>
          </p:cNvCxnSpPr>
          <p:nvPr/>
        </p:nvCxnSpPr>
        <p:spPr>
          <a:xfrm flipH="1" rot="10800000">
            <a:off x="3570430" y="31578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81"/>
          <p:cNvCxnSpPr>
            <a:stCxn id="1229" idx="0"/>
            <a:endCxn id="1228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81"/>
          <p:cNvCxnSpPr>
            <a:stCxn id="1221" idx="0"/>
            <a:endCxn id="1228" idx="2"/>
          </p:cNvCxnSpPr>
          <p:nvPr/>
        </p:nvCxnSpPr>
        <p:spPr>
          <a:xfrm flipH="1" rot="10800000">
            <a:off x="2485055" y="3157850"/>
            <a:ext cx="10860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81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35" name="Google Shape;1235;p81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36" name="Google Shape;1236;p81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238" name="Google Shape;1238;p81"/>
          <p:cNvCxnSpPr>
            <a:stCxn id="1234" idx="0"/>
            <a:endCxn id="1235" idx="2"/>
          </p:cNvCxnSpPr>
          <p:nvPr/>
        </p:nvCxnSpPr>
        <p:spPr>
          <a:xfrm flipH="1" rot="10800000">
            <a:off x="5077430" y="38056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1"/>
          <p:cNvCxnSpPr>
            <a:stCxn id="1235" idx="0"/>
            <a:endCxn id="1236" idx="2"/>
          </p:cNvCxnSpPr>
          <p:nvPr/>
        </p:nvCxnSpPr>
        <p:spPr>
          <a:xfrm flipH="1" rot="10800000">
            <a:off x="5080130" y="31578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81"/>
          <p:cNvCxnSpPr>
            <a:stCxn id="1237" idx="0"/>
            <a:endCxn id="1236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1" name="Google Shape;1241;p81"/>
          <p:cNvSpPr/>
          <p:nvPr/>
        </p:nvSpPr>
        <p:spPr>
          <a:xfrm>
            <a:off x="6387730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42" name="Google Shape;1242;p81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43" name="Google Shape;1243;p81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44" name="Google Shape;1244;p81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245" name="Google Shape;1245;p81"/>
          <p:cNvCxnSpPr>
            <a:stCxn id="1241" idx="0"/>
            <a:endCxn id="1242" idx="2"/>
          </p:cNvCxnSpPr>
          <p:nvPr/>
        </p:nvCxnSpPr>
        <p:spPr>
          <a:xfrm flipH="1" rot="10800000">
            <a:off x="6580780" y="3157850"/>
            <a:ext cx="27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stCxn id="1242" idx="0"/>
            <a:endCxn id="1243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81"/>
          <p:cNvCxnSpPr>
            <a:stCxn id="1244" idx="0"/>
            <a:endCxn id="1243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1"/>
          <p:cNvCxnSpPr>
            <a:stCxn id="1236" idx="0"/>
            <a:endCxn id="1243" idx="2"/>
          </p:cNvCxnSpPr>
          <p:nvPr/>
        </p:nvCxnSpPr>
        <p:spPr>
          <a:xfrm flipH="1" rot="10800000">
            <a:off x="5498105" y="2360392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1"/>
          <p:cNvCxnSpPr>
            <a:stCxn id="1228" idx="0"/>
            <a:endCxn id="1243" idx="2"/>
          </p:cNvCxnSpPr>
          <p:nvPr/>
        </p:nvCxnSpPr>
        <p:spPr>
          <a:xfrm flipH="1" rot="10800000">
            <a:off x="3571135" y="2360392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256" name="Google Shape;1256;p82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57" name="Google Shape;1257;p82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58" name="Google Shape;1258;p82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59" name="Google Shape;1259;p82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60" name="Google Shape;1260;p82"/>
          <p:cNvCxnSpPr>
            <a:stCxn id="1256" idx="0"/>
            <a:endCxn id="1261" idx="2"/>
          </p:cNvCxnSpPr>
          <p:nvPr/>
        </p:nvCxnSpPr>
        <p:spPr>
          <a:xfrm flipH="1" rot="10800000">
            <a:off x="2064380" y="2360625"/>
            <a:ext cx="4519200" cy="2275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82"/>
          <p:cNvCxnSpPr>
            <a:stCxn id="1257" idx="0"/>
            <a:endCxn id="1261" idx="2"/>
          </p:cNvCxnSpPr>
          <p:nvPr/>
        </p:nvCxnSpPr>
        <p:spPr>
          <a:xfrm flipH="1" rot="10800000">
            <a:off x="2067080" y="2360425"/>
            <a:ext cx="4516500" cy="1776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82"/>
          <p:cNvCxnSpPr>
            <a:stCxn id="1259" idx="0"/>
            <a:endCxn id="1258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82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265" name="Google Shape;1265;p82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66" name="Google Shape;1266;p82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7" name="Google Shape;1267;p82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68" name="Google Shape;1268;p82"/>
          <p:cNvCxnSpPr>
            <a:stCxn id="1264" idx="0"/>
            <a:endCxn id="1265" idx="2"/>
          </p:cNvCxnSpPr>
          <p:nvPr/>
        </p:nvCxnSpPr>
        <p:spPr>
          <a:xfrm flipH="1" rot="10800000">
            <a:off x="3567730" y="38056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82"/>
          <p:cNvCxnSpPr>
            <a:stCxn id="1265" idx="0"/>
            <a:endCxn id="1266" idx="2"/>
          </p:cNvCxnSpPr>
          <p:nvPr/>
        </p:nvCxnSpPr>
        <p:spPr>
          <a:xfrm flipH="1" rot="10800000">
            <a:off x="3570430" y="31578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82"/>
          <p:cNvCxnSpPr>
            <a:stCxn id="1267" idx="0"/>
            <a:endCxn id="1266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82"/>
          <p:cNvCxnSpPr>
            <a:stCxn id="1258" idx="0"/>
            <a:endCxn id="1261" idx="2"/>
          </p:cNvCxnSpPr>
          <p:nvPr/>
        </p:nvCxnSpPr>
        <p:spPr>
          <a:xfrm flipH="1" rot="10800000">
            <a:off x="2485055" y="2360450"/>
            <a:ext cx="4098300" cy="11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82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73" name="Google Shape;1273;p82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74" name="Google Shape;1274;p82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75" name="Google Shape;1275;p82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276" name="Google Shape;1276;p82"/>
          <p:cNvCxnSpPr>
            <a:stCxn id="1272" idx="0"/>
            <a:endCxn id="1273" idx="2"/>
          </p:cNvCxnSpPr>
          <p:nvPr/>
        </p:nvCxnSpPr>
        <p:spPr>
          <a:xfrm flipH="1" rot="10800000">
            <a:off x="5077430" y="38056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82"/>
          <p:cNvCxnSpPr>
            <a:stCxn id="1273" idx="0"/>
            <a:endCxn id="1274" idx="2"/>
          </p:cNvCxnSpPr>
          <p:nvPr/>
        </p:nvCxnSpPr>
        <p:spPr>
          <a:xfrm flipH="1" rot="10800000">
            <a:off x="5080130" y="31578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82"/>
          <p:cNvCxnSpPr>
            <a:stCxn id="1275" idx="0"/>
            <a:endCxn id="1274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82"/>
          <p:cNvSpPr/>
          <p:nvPr/>
        </p:nvSpPr>
        <p:spPr>
          <a:xfrm>
            <a:off x="649695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80" name="Google Shape;1280;p82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1" name="Google Shape;1261;p82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81" name="Google Shape;1281;p82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282" name="Google Shape;1282;p82"/>
          <p:cNvCxnSpPr>
            <a:stCxn id="1279" idx="0"/>
            <a:endCxn id="1261" idx="2"/>
          </p:cNvCxnSpPr>
          <p:nvPr/>
        </p:nvCxnSpPr>
        <p:spPr>
          <a:xfrm rot="10800000">
            <a:off x="6583505" y="2360450"/>
            <a:ext cx="106500" cy="11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82"/>
          <p:cNvCxnSpPr>
            <a:stCxn id="1280" idx="0"/>
            <a:endCxn id="1261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>
            <a:stCxn id="1281" idx="0"/>
            <a:endCxn id="1261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>
            <a:stCxn id="1274" idx="0"/>
            <a:endCxn id="1261" idx="2"/>
          </p:cNvCxnSpPr>
          <p:nvPr/>
        </p:nvCxnSpPr>
        <p:spPr>
          <a:xfrm flipH="1" rot="10800000">
            <a:off x="5498105" y="2360392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stCxn id="1266" idx="0"/>
            <a:endCxn id="1261" idx="2"/>
          </p:cNvCxnSpPr>
          <p:nvPr/>
        </p:nvCxnSpPr>
        <p:spPr>
          <a:xfrm flipH="1" rot="10800000">
            <a:off x="3571135" y="2360392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24" name="Google Shape;224;p29"/>
          <p:cNvCxnSpPr>
            <a:stCxn id="218" idx="2"/>
            <a:endCxn id="219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9"/>
          <p:cNvCxnSpPr>
            <a:stCxn id="218" idx="3"/>
            <a:endCxn id="221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9"/>
          <p:cNvCxnSpPr>
            <a:stCxn id="221" idx="3"/>
            <a:endCxn id="222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9"/>
          <p:cNvCxnSpPr>
            <a:stCxn id="220" idx="2"/>
            <a:endCxn id="223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83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93" name="Google Shape;1293;p83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94" name="Google Shape;1294;p83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95" name="Google Shape;1295;p83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96" name="Google Shape;1296;p83"/>
          <p:cNvCxnSpPr>
            <a:stCxn id="1292" idx="0"/>
            <a:endCxn id="1297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83"/>
          <p:cNvCxnSpPr>
            <a:stCxn id="1293" idx="0"/>
            <a:endCxn id="1297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83"/>
          <p:cNvCxnSpPr>
            <a:stCxn id="1295" idx="0"/>
            <a:endCxn id="1294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3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01" name="Google Shape;1301;p83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02" name="Google Shape;1302;p83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3" name="Google Shape;1303;p83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04" name="Google Shape;1304;p83"/>
          <p:cNvCxnSpPr>
            <a:stCxn id="1300" idx="0"/>
            <a:endCxn id="1301" idx="2"/>
          </p:cNvCxnSpPr>
          <p:nvPr/>
        </p:nvCxnSpPr>
        <p:spPr>
          <a:xfrm flipH="1" rot="10800000">
            <a:off x="3643930" y="38818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83"/>
          <p:cNvCxnSpPr>
            <a:stCxn id="1301" idx="0"/>
            <a:endCxn id="1302" idx="2"/>
          </p:cNvCxnSpPr>
          <p:nvPr/>
        </p:nvCxnSpPr>
        <p:spPr>
          <a:xfrm flipH="1" rot="10800000">
            <a:off x="3646630" y="32340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83"/>
          <p:cNvCxnSpPr>
            <a:stCxn id="1303" idx="0"/>
            <a:endCxn id="1302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83"/>
          <p:cNvCxnSpPr>
            <a:stCxn id="1294" idx="0"/>
            <a:endCxn id="1297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83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09" name="Google Shape;1309;p83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10" name="Google Shape;1310;p83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1" name="Google Shape;1311;p83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12" name="Google Shape;1312;p83"/>
          <p:cNvCxnSpPr>
            <a:stCxn id="1308" idx="0"/>
            <a:endCxn id="1309" idx="2"/>
          </p:cNvCxnSpPr>
          <p:nvPr/>
        </p:nvCxnSpPr>
        <p:spPr>
          <a:xfrm flipH="1" rot="10800000">
            <a:off x="5153630" y="38818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83"/>
          <p:cNvCxnSpPr>
            <a:stCxn id="1309" idx="0"/>
            <a:endCxn id="1310" idx="2"/>
          </p:cNvCxnSpPr>
          <p:nvPr/>
        </p:nvCxnSpPr>
        <p:spPr>
          <a:xfrm flipH="1" rot="10800000">
            <a:off x="5156330" y="32340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83"/>
          <p:cNvCxnSpPr>
            <a:stCxn id="1311" idx="0"/>
            <a:endCxn id="1310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Google Shape;1315;p83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16" name="Google Shape;1316;p83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7" name="Google Shape;1297;p83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7" name="Google Shape;1317;p83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18" name="Google Shape;1318;p83"/>
          <p:cNvCxnSpPr>
            <a:stCxn id="1315" idx="0"/>
            <a:endCxn id="1297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83"/>
          <p:cNvCxnSpPr>
            <a:stCxn id="1316" idx="0"/>
            <a:endCxn id="1297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83"/>
          <p:cNvCxnSpPr>
            <a:stCxn id="1317" idx="0"/>
            <a:endCxn id="1297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>
            <a:stCxn id="1310" idx="0"/>
            <a:endCxn id="1297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83"/>
          <p:cNvCxnSpPr>
            <a:stCxn id="1302" idx="0"/>
            <a:endCxn id="1297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324" name="Google Shape;1324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84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30" name="Google Shape;1330;p84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31" name="Google Shape;1331;p84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32" name="Google Shape;1332;p84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33" name="Google Shape;1333;p84"/>
          <p:cNvCxnSpPr>
            <a:stCxn id="1329" idx="0"/>
            <a:endCxn id="1334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>
            <a:stCxn id="1330" idx="0"/>
            <a:endCxn id="1334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4"/>
          <p:cNvCxnSpPr>
            <a:stCxn id="1332" idx="0"/>
            <a:endCxn id="1331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84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0" name="Google Shape;1340;p84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41" name="Google Shape;1341;p84"/>
          <p:cNvCxnSpPr>
            <a:stCxn id="1337" idx="0"/>
            <a:endCxn id="1338" idx="2"/>
          </p:cNvCxnSpPr>
          <p:nvPr/>
        </p:nvCxnSpPr>
        <p:spPr>
          <a:xfrm flipH="1" rot="10800000">
            <a:off x="3643930" y="38818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84"/>
          <p:cNvCxnSpPr>
            <a:stCxn id="1338" idx="0"/>
            <a:endCxn id="1339" idx="2"/>
          </p:cNvCxnSpPr>
          <p:nvPr/>
        </p:nvCxnSpPr>
        <p:spPr>
          <a:xfrm flipH="1" rot="10800000">
            <a:off x="3646630" y="32340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84"/>
          <p:cNvCxnSpPr>
            <a:stCxn id="1340" idx="0"/>
            <a:endCxn id="1339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>
            <a:stCxn id="1331" idx="0"/>
            <a:endCxn id="1334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4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46" name="Google Shape;1346;p84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47" name="Google Shape;1347;p84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8" name="Google Shape;1348;p84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49" name="Google Shape;1349;p84"/>
          <p:cNvCxnSpPr>
            <a:stCxn id="1345" idx="0"/>
            <a:endCxn id="1346" idx="2"/>
          </p:cNvCxnSpPr>
          <p:nvPr/>
        </p:nvCxnSpPr>
        <p:spPr>
          <a:xfrm flipH="1" rot="10800000">
            <a:off x="5153630" y="38818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6" idx="0"/>
            <a:endCxn id="1347" idx="2"/>
          </p:cNvCxnSpPr>
          <p:nvPr/>
        </p:nvCxnSpPr>
        <p:spPr>
          <a:xfrm flipH="1" rot="10800000">
            <a:off x="5156330" y="32340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84"/>
          <p:cNvCxnSpPr>
            <a:stCxn id="1348" idx="0"/>
            <a:endCxn id="1347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84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53" name="Google Shape;1353;p84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34" name="Google Shape;1334;p84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54" name="Google Shape;1354;p84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55" name="Google Shape;1355;p84"/>
          <p:cNvCxnSpPr>
            <a:stCxn id="1352" idx="0"/>
            <a:endCxn id="1334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84"/>
          <p:cNvCxnSpPr>
            <a:stCxn id="1353" idx="0"/>
            <a:endCxn id="1334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84"/>
          <p:cNvCxnSpPr>
            <a:stCxn id="1354" idx="0"/>
            <a:endCxn id="1334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84"/>
          <p:cNvCxnSpPr>
            <a:stCxn id="1347" idx="0"/>
            <a:endCxn id="1334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84"/>
          <p:cNvCxnSpPr>
            <a:stCxn id="1339" idx="0"/>
            <a:endCxn id="1334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  <p:sp>
        <p:nvSpPr>
          <p:cNvPr id="1361" name="Google Shape;136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85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67" name="Google Shape;1367;p85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68" name="Google Shape;1368;p85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9" name="Google Shape;1369;p85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70" name="Google Shape;1370;p85"/>
          <p:cNvCxnSpPr>
            <a:stCxn id="1366" idx="0"/>
            <a:endCxn id="1371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85"/>
          <p:cNvCxnSpPr>
            <a:stCxn id="1367" idx="0"/>
            <a:endCxn id="1371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85"/>
          <p:cNvCxnSpPr>
            <a:stCxn id="1369" idx="0"/>
            <a:endCxn id="1368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85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75" name="Google Shape;1375;p85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6" name="Google Shape;1376;p85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7" name="Google Shape;1377;p85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78" name="Google Shape;1378;p85"/>
          <p:cNvCxnSpPr>
            <a:stCxn id="1374" idx="0"/>
            <a:endCxn id="1375" idx="2"/>
          </p:cNvCxnSpPr>
          <p:nvPr/>
        </p:nvCxnSpPr>
        <p:spPr>
          <a:xfrm flipH="1" rot="10800000">
            <a:off x="3643930" y="38818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85"/>
          <p:cNvCxnSpPr>
            <a:stCxn id="1375" idx="0"/>
            <a:endCxn id="1376" idx="2"/>
          </p:cNvCxnSpPr>
          <p:nvPr/>
        </p:nvCxnSpPr>
        <p:spPr>
          <a:xfrm flipH="1" rot="10800000">
            <a:off x="3646630" y="32340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85"/>
          <p:cNvCxnSpPr>
            <a:stCxn id="1377" idx="0"/>
            <a:endCxn id="1376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5"/>
          <p:cNvCxnSpPr>
            <a:stCxn id="1368" idx="0"/>
            <a:endCxn id="1371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85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83" name="Google Shape;1383;p85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4" name="Google Shape;1384;p85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5" name="Google Shape;1385;p85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86" name="Google Shape;1386;p85"/>
          <p:cNvCxnSpPr>
            <a:stCxn id="1382" idx="0"/>
            <a:endCxn id="1383" idx="2"/>
          </p:cNvCxnSpPr>
          <p:nvPr/>
        </p:nvCxnSpPr>
        <p:spPr>
          <a:xfrm flipH="1" rot="10800000">
            <a:off x="5153630" y="38818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85"/>
          <p:cNvCxnSpPr>
            <a:stCxn id="1383" idx="0"/>
            <a:endCxn id="1384" idx="2"/>
          </p:cNvCxnSpPr>
          <p:nvPr/>
        </p:nvCxnSpPr>
        <p:spPr>
          <a:xfrm flipH="1" rot="10800000">
            <a:off x="5156330" y="32340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85"/>
          <p:cNvCxnSpPr>
            <a:stCxn id="1385" idx="0"/>
            <a:endCxn id="1384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85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1" name="Google Shape;1371;p85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91" name="Google Shape;1391;p85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92" name="Google Shape;1392;p85"/>
          <p:cNvCxnSpPr>
            <a:stCxn id="1389" idx="0"/>
            <a:endCxn id="1371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85"/>
          <p:cNvCxnSpPr>
            <a:stCxn id="1390" idx="0"/>
            <a:endCxn id="1371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85"/>
          <p:cNvCxnSpPr>
            <a:stCxn id="1391" idx="0"/>
            <a:endCxn id="1371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>
            <a:stCxn id="1384" idx="0"/>
            <a:endCxn id="1371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>
            <a:stCxn id="1376" idx="0"/>
            <a:endCxn id="1371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7" name="Google Shape;139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  <p:sp>
        <p:nvSpPr>
          <p:cNvPr id="1398" name="Google Shape;1398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86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04" name="Google Shape;1404;p86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05" name="Google Shape;1405;p86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06" name="Google Shape;1406;p86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07" name="Google Shape;1407;p86"/>
          <p:cNvCxnSpPr>
            <a:stCxn id="1403" idx="0"/>
            <a:endCxn id="1408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86"/>
          <p:cNvCxnSpPr>
            <a:stCxn id="1404" idx="0"/>
            <a:endCxn id="1408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86"/>
          <p:cNvCxnSpPr>
            <a:stCxn id="1406" idx="0"/>
            <a:endCxn id="1405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86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12" name="Google Shape;1412;p86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3" name="Google Shape;1413;p86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4" name="Google Shape;1414;p86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15" name="Google Shape;1415;p86"/>
          <p:cNvCxnSpPr>
            <a:stCxn id="1411" idx="0"/>
            <a:endCxn id="1408" idx="2"/>
          </p:cNvCxnSpPr>
          <p:nvPr/>
        </p:nvCxnSpPr>
        <p:spPr>
          <a:xfrm flipH="1" rot="10800000">
            <a:off x="3643930" y="2436768"/>
            <a:ext cx="1144200" cy="177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86"/>
          <p:cNvCxnSpPr>
            <a:stCxn id="1412" idx="0"/>
            <a:endCxn id="1408" idx="2"/>
          </p:cNvCxnSpPr>
          <p:nvPr/>
        </p:nvCxnSpPr>
        <p:spPr>
          <a:xfrm flipH="1" rot="10800000">
            <a:off x="3646630" y="2436650"/>
            <a:ext cx="1141500" cy="11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86"/>
          <p:cNvCxnSpPr>
            <a:stCxn id="1414" idx="0"/>
            <a:endCxn id="1413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86"/>
          <p:cNvCxnSpPr>
            <a:stCxn id="1405" idx="0"/>
            <a:endCxn id="1408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86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20" name="Google Shape;1420;p86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21" name="Google Shape;1421;p86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2" name="Google Shape;1422;p86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23" name="Google Shape;1423;p86"/>
          <p:cNvCxnSpPr>
            <a:stCxn id="1419" idx="0"/>
            <a:endCxn id="1408" idx="2"/>
          </p:cNvCxnSpPr>
          <p:nvPr/>
        </p:nvCxnSpPr>
        <p:spPr>
          <a:xfrm rot="10800000">
            <a:off x="4787930" y="2436738"/>
            <a:ext cx="365700" cy="1786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6"/>
          <p:cNvCxnSpPr>
            <a:stCxn id="1420" idx="0"/>
            <a:endCxn id="1408" idx="2"/>
          </p:cNvCxnSpPr>
          <p:nvPr/>
        </p:nvCxnSpPr>
        <p:spPr>
          <a:xfrm rot="10800000">
            <a:off x="4787930" y="2436650"/>
            <a:ext cx="368400" cy="11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86"/>
          <p:cNvCxnSpPr>
            <a:stCxn id="1422" idx="0"/>
            <a:endCxn id="1421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86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27" name="Google Shape;1427;p86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08" name="Google Shape;1408;p86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28" name="Google Shape;1428;p86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29" name="Google Shape;1429;p86"/>
          <p:cNvCxnSpPr>
            <a:stCxn id="1426" idx="0"/>
            <a:endCxn id="1408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86"/>
          <p:cNvCxnSpPr>
            <a:stCxn id="1427" idx="0"/>
            <a:endCxn id="1408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6"/>
          <p:cNvCxnSpPr>
            <a:stCxn id="1428" idx="0"/>
            <a:endCxn id="1408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>
            <a:stCxn id="1421" idx="0"/>
            <a:endCxn id="1408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86"/>
          <p:cNvCxnSpPr>
            <a:stCxn id="1413" idx="0"/>
            <a:endCxn id="1408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6"/>
          <p:cNvSpPr txBox="1"/>
          <p:nvPr>
            <p:ph type="title"/>
          </p:nvPr>
        </p:nvSpPr>
        <p:spPr>
          <a:xfrm>
            <a:off x="0" y="0"/>
            <a:ext cx="4788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  <p:sp>
        <p:nvSpPr>
          <p:cNvPr id="1435" name="Google Shape;1435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7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41" name="Google Shape;1441;p87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42" name="Google Shape;1442;p87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43" name="Google Shape;1443;p87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44" name="Google Shape;1444;p87"/>
          <p:cNvCxnSpPr>
            <a:stCxn id="1440" idx="0"/>
            <a:endCxn id="1445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87"/>
          <p:cNvCxnSpPr>
            <a:stCxn id="1441" idx="0"/>
            <a:endCxn id="1445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7"/>
          <p:cNvCxnSpPr>
            <a:stCxn id="1443" idx="0"/>
            <a:endCxn id="1442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Google Shape;1448;p87"/>
          <p:cNvSpPr/>
          <p:nvPr/>
        </p:nvSpPr>
        <p:spPr>
          <a:xfrm>
            <a:off x="3947292" y="29809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49" name="Google Shape;1449;p87"/>
          <p:cNvSpPr/>
          <p:nvPr/>
        </p:nvSpPr>
        <p:spPr>
          <a:xfrm>
            <a:off x="4440305" y="29812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50" name="Google Shape;1450;p87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1" name="Google Shape;1451;p87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52" name="Google Shape;1452;p87"/>
          <p:cNvCxnSpPr>
            <a:stCxn id="1448" idx="0"/>
            <a:endCxn id="1445" idx="2"/>
          </p:cNvCxnSpPr>
          <p:nvPr/>
        </p:nvCxnSpPr>
        <p:spPr>
          <a:xfrm flipH="1" rot="10800000">
            <a:off x="4140342" y="2436768"/>
            <a:ext cx="647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87"/>
          <p:cNvCxnSpPr>
            <a:stCxn id="1449" idx="0"/>
            <a:endCxn id="1445" idx="2"/>
          </p:cNvCxnSpPr>
          <p:nvPr/>
        </p:nvCxnSpPr>
        <p:spPr>
          <a:xfrm flipH="1" rot="10800000">
            <a:off x="4633355" y="2436725"/>
            <a:ext cx="1548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87"/>
          <p:cNvCxnSpPr>
            <a:stCxn id="1451" idx="0"/>
            <a:endCxn id="1450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87"/>
          <p:cNvCxnSpPr>
            <a:stCxn id="1442" idx="0"/>
            <a:endCxn id="1445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7"/>
          <p:cNvSpPr/>
          <p:nvPr/>
        </p:nvSpPr>
        <p:spPr>
          <a:xfrm>
            <a:off x="4904121" y="298121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57" name="Google Shape;1457;p87"/>
          <p:cNvSpPr/>
          <p:nvPr/>
        </p:nvSpPr>
        <p:spPr>
          <a:xfrm>
            <a:off x="5379193" y="298097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58" name="Google Shape;1458;p87"/>
          <p:cNvSpPr/>
          <p:nvPr/>
        </p:nvSpPr>
        <p:spPr>
          <a:xfrm>
            <a:off x="583845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9" name="Google Shape;1459;p87"/>
          <p:cNvSpPr/>
          <p:nvPr/>
        </p:nvSpPr>
        <p:spPr>
          <a:xfrm>
            <a:off x="61935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60" name="Google Shape;1460;p87"/>
          <p:cNvCxnSpPr>
            <a:stCxn id="1456" idx="0"/>
            <a:endCxn id="1445" idx="2"/>
          </p:cNvCxnSpPr>
          <p:nvPr/>
        </p:nvCxnSpPr>
        <p:spPr>
          <a:xfrm rot="10800000">
            <a:off x="4787871" y="2436713"/>
            <a:ext cx="3093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87"/>
          <p:cNvCxnSpPr>
            <a:stCxn id="1457" idx="0"/>
            <a:endCxn id="1445" idx="2"/>
          </p:cNvCxnSpPr>
          <p:nvPr/>
        </p:nvCxnSpPr>
        <p:spPr>
          <a:xfrm rot="10800000">
            <a:off x="4788043" y="2436775"/>
            <a:ext cx="784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7"/>
          <p:cNvCxnSpPr>
            <a:stCxn id="1459" idx="0"/>
            <a:endCxn id="1458" idx="2"/>
          </p:cNvCxnSpPr>
          <p:nvPr/>
        </p:nvCxnSpPr>
        <p:spPr>
          <a:xfrm rot="10800000">
            <a:off x="60313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7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64" name="Google Shape;1464;p87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45" name="Google Shape;1445;p87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65" name="Google Shape;1465;p87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66" name="Google Shape;1466;p87"/>
          <p:cNvCxnSpPr>
            <a:stCxn id="1463" idx="0"/>
            <a:endCxn id="1445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7"/>
          <p:cNvCxnSpPr>
            <a:stCxn id="1464" idx="0"/>
            <a:endCxn id="1445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7"/>
          <p:cNvCxnSpPr>
            <a:stCxn id="1465" idx="0"/>
            <a:endCxn id="1445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87"/>
          <p:cNvCxnSpPr>
            <a:stCxn id="1458" idx="0"/>
            <a:endCxn id="1445" idx="2"/>
          </p:cNvCxnSpPr>
          <p:nvPr/>
        </p:nvCxnSpPr>
        <p:spPr>
          <a:xfrm rot="10800000">
            <a:off x="4788005" y="2436893"/>
            <a:ext cx="1243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87"/>
          <p:cNvCxnSpPr>
            <a:stCxn id="1450" idx="0"/>
            <a:endCxn id="1445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  <p:sp>
        <p:nvSpPr>
          <p:cNvPr id="1472" name="Google Shape;1472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1478" name="Google Shape;1478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compressing the tree with each union and isConnected call, we keep the tree nice and short.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nodes N grows, our tree tends to get taller.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operations M grows, our tree tends to get shorter.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</a:t>
            </a:r>
            <a:r>
              <a:rPr lang="en"/>
              <a:t>enough</a:t>
            </a:r>
            <a:r>
              <a:rPr lang="en"/>
              <a:t> operations tree height will </a:t>
            </a:r>
            <a:r>
              <a:rPr lang="en"/>
              <a:t>shrink</a:t>
            </a:r>
            <a:r>
              <a:rPr lang="en"/>
              <a:t> to 1.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1484" name="Google Shape;1484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compressing the tree with each union and isConnected call, we keep the tree nice and short.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The tree we started with in the exercise you completed is impossible to generate if we’re using path compression!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in red is impossible (try to convince yourself if you’d like).</a:t>
            </a:r>
            <a:endParaRPr/>
          </a:p>
        </p:txBody>
      </p:sp>
      <p:sp>
        <p:nvSpPr>
          <p:cNvPr id="1485" name="Google Shape;1485;p89"/>
          <p:cNvSpPr/>
          <p:nvPr/>
        </p:nvSpPr>
        <p:spPr>
          <a:xfrm>
            <a:off x="1227730" y="35907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86" name="Google Shape;1486;p89"/>
          <p:cNvSpPr/>
          <p:nvPr/>
        </p:nvSpPr>
        <p:spPr>
          <a:xfrm>
            <a:off x="1947530" y="35907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87" name="Google Shape;1487;p89"/>
          <p:cNvSpPr/>
          <p:nvPr/>
        </p:nvSpPr>
        <p:spPr>
          <a:xfrm>
            <a:off x="2723255" y="3590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88" name="Google Shape;1488;p89"/>
          <p:cNvSpPr/>
          <p:nvPr/>
        </p:nvSpPr>
        <p:spPr>
          <a:xfrm>
            <a:off x="2716909" y="4238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89" name="Google Shape;1489;p89"/>
          <p:cNvCxnSpPr>
            <a:stCxn id="1485" idx="0"/>
            <a:endCxn id="1490" idx="2"/>
          </p:cNvCxnSpPr>
          <p:nvPr/>
        </p:nvCxnSpPr>
        <p:spPr>
          <a:xfrm flipH="1" rot="10800000">
            <a:off x="1420780" y="30465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89"/>
          <p:cNvCxnSpPr>
            <a:stCxn id="1486" idx="0"/>
            <a:endCxn id="1490" idx="2"/>
          </p:cNvCxnSpPr>
          <p:nvPr/>
        </p:nvCxnSpPr>
        <p:spPr>
          <a:xfrm flipH="1" rot="10800000">
            <a:off x="2140580" y="30465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9"/>
          <p:cNvCxnSpPr>
            <a:stCxn id="1488" idx="0"/>
            <a:endCxn id="1487" idx="2"/>
          </p:cNvCxnSpPr>
          <p:nvPr/>
        </p:nvCxnSpPr>
        <p:spPr>
          <a:xfrm flipH="1" rot="10800000">
            <a:off x="2909959" y="38433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9"/>
          <p:cNvSpPr/>
          <p:nvPr/>
        </p:nvSpPr>
        <p:spPr>
          <a:xfrm>
            <a:off x="3450880" y="4826268"/>
            <a:ext cx="386100" cy="252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94" name="Google Shape;1494;p89"/>
          <p:cNvSpPr/>
          <p:nvPr/>
        </p:nvSpPr>
        <p:spPr>
          <a:xfrm>
            <a:off x="3453580" y="4238450"/>
            <a:ext cx="386100" cy="252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5" name="Google Shape;1495;p89"/>
          <p:cNvSpPr/>
          <p:nvPr/>
        </p:nvSpPr>
        <p:spPr>
          <a:xfrm>
            <a:off x="3454285" y="3590693"/>
            <a:ext cx="386100" cy="252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6" name="Google Shape;1496;p89"/>
          <p:cNvSpPr/>
          <p:nvPr/>
        </p:nvSpPr>
        <p:spPr>
          <a:xfrm>
            <a:off x="4226609" y="4238450"/>
            <a:ext cx="386100" cy="252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97" name="Google Shape;1497;p89"/>
          <p:cNvCxnSpPr>
            <a:stCxn id="1493" idx="0"/>
            <a:endCxn id="1494" idx="2"/>
          </p:cNvCxnSpPr>
          <p:nvPr/>
        </p:nvCxnSpPr>
        <p:spPr>
          <a:xfrm flipH="1" rot="10800000">
            <a:off x="3643930" y="44914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89"/>
          <p:cNvCxnSpPr>
            <a:stCxn id="1494" idx="0"/>
            <a:endCxn id="1495" idx="2"/>
          </p:cNvCxnSpPr>
          <p:nvPr/>
        </p:nvCxnSpPr>
        <p:spPr>
          <a:xfrm flipH="1" rot="10800000">
            <a:off x="3646630" y="38436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89"/>
          <p:cNvCxnSpPr>
            <a:stCxn id="1496" idx="0"/>
            <a:endCxn id="1495" idx="2"/>
          </p:cNvCxnSpPr>
          <p:nvPr/>
        </p:nvCxnSpPr>
        <p:spPr>
          <a:xfrm rot="10800000">
            <a:off x="3647459" y="38436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89"/>
          <p:cNvCxnSpPr>
            <a:stCxn id="1487" idx="0"/>
            <a:endCxn id="1490" idx="2"/>
          </p:cNvCxnSpPr>
          <p:nvPr/>
        </p:nvCxnSpPr>
        <p:spPr>
          <a:xfrm flipH="1" rot="10800000">
            <a:off x="2916305" y="30463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9"/>
          <p:cNvSpPr/>
          <p:nvPr/>
        </p:nvSpPr>
        <p:spPr>
          <a:xfrm>
            <a:off x="4960580" y="48328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02" name="Google Shape;1502;p89"/>
          <p:cNvSpPr/>
          <p:nvPr/>
        </p:nvSpPr>
        <p:spPr>
          <a:xfrm>
            <a:off x="4963280" y="4238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03" name="Google Shape;1503;p89"/>
          <p:cNvSpPr/>
          <p:nvPr/>
        </p:nvSpPr>
        <p:spPr>
          <a:xfrm>
            <a:off x="5381255" y="3590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04" name="Google Shape;1504;p89"/>
          <p:cNvSpPr/>
          <p:nvPr/>
        </p:nvSpPr>
        <p:spPr>
          <a:xfrm>
            <a:off x="5736309" y="4238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05" name="Google Shape;1505;p89"/>
          <p:cNvCxnSpPr>
            <a:stCxn id="1501" idx="0"/>
            <a:endCxn id="1502" idx="2"/>
          </p:cNvCxnSpPr>
          <p:nvPr/>
        </p:nvCxnSpPr>
        <p:spPr>
          <a:xfrm flipH="1" rot="10800000">
            <a:off x="5153630" y="44914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9"/>
          <p:cNvCxnSpPr>
            <a:stCxn id="1502" idx="0"/>
            <a:endCxn id="1503" idx="2"/>
          </p:cNvCxnSpPr>
          <p:nvPr/>
        </p:nvCxnSpPr>
        <p:spPr>
          <a:xfrm flipH="1" rot="10800000">
            <a:off x="5156330" y="38436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89"/>
          <p:cNvCxnSpPr>
            <a:stCxn id="1504" idx="0"/>
            <a:endCxn id="1503" idx="2"/>
          </p:cNvCxnSpPr>
          <p:nvPr/>
        </p:nvCxnSpPr>
        <p:spPr>
          <a:xfrm rot="10800000">
            <a:off x="5574159" y="38436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p89"/>
          <p:cNvSpPr/>
          <p:nvPr/>
        </p:nvSpPr>
        <p:spPr>
          <a:xfrm>
            <a:off x="7039430" y="35907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09" name="Google Shape;1509;p89"/>
          <p:cNvSpPr/>
          <p:nvPr/>
        </p:nvSpPr>
        <p:spPr>
          <a:xfrm>
            <a:off x="6466630" y="3590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90" name="Google Shape;1490;p89"/>
          <p:cNvSpPr/>
          <p:nvPr/>
        </p:nvSpPr>
        <p:spPr>
          <a:xfrm>
            <a:off x="4594960" y="2793467"/>
            <a:ext cx="386100" cy="252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0" name="Google Shape;1510;p89"/>
          <p:cNvSpPr/>
          <p:nvPr/>
        </p:nvSpPr>
        <p:spPr>
          <a:xfrm>
            <a:off x="7652884" y="3590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11" name="Google Shape;1511;p89"/>
          <p:cNvCxnSpPr>
            <a:stCxn id="1508" idx="0"/>
            <a:endCxn id="1490" idx="2"/>
          </p:cNvCxnSpPr>
          <p:nvPr/>
        </p:nvCxnSpPr>
        <p:spPr>
          <a:xfrm rot="10800000">
            <a:off x="4788080" y="30465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9"/>
          <p:cNvCxnSpPr>
            <a:stCxn id="1509" idx="0"/>
            <a:endCxn id="1490" idx="2"/>
          </p:cNvCxnSpPr>
          <p:nvPr/>
        </p:nvCxnSpPr>
        <p:spPr>
          <a:xfrm rot="10800000">
            <a:off x="4787980" y="30464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9"/>
          <p:cNvCxnSpPr>
            <a:stCxn id="1510" idx="0"/>
            <a:endCxn id="1490" idx="2"/>
          </p:cNvCxnSpPr>
          <p:nvPr/>
        </p:nvCxnSpPr>
        <p:spPr>
          <a:xfrm rot="10800000">
            <a:off x="4788034" y="30464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89"/>
          <p:cNvCxnSpPr>
            <a:stCxn id="1503" idx="0"/>
            <a:endCxn id="1490" idx="2"/>
          </p:cNvCxnSpPr>
          <p:nvPr/>
        </p:nvCxnSpPr>
        <p:spPr>
          <a:xfrm rot="10800000">
            <a:off x="4788005" y="30464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89"/>
          <p:cNvCxnSpPr>
            <a:stCxn id="1495" idx="0"/>
            <a:endCxn id="1490" idx="2"/>
          </p:cNvCxnSpPr>
          <p:nvPr/>
        </p:nvCxnSpPr>
        <p:spPr>
          <a:xfrm flipH="1" rot="10800000">
            <a:off x="3647335" y="30464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170 Analysis of Disjoint Sets</a:t>
            </a:r>
            <a:endParaRPr/>
          </a:p>
        </p:txBody>
      </p:sp>
      <p:sp>
        <p:nvSpPr>
          <p:cNvPr id="1521" name="Google Shape;1521;p90"/>
          <p:cNvSpPr txBox="1"/>
          <p:nvPr>
            <p:ph idx="1" type="body"/>
          </p:nvPr>
        </p:nvSpPr>
        <p:spPr>
          <a:xfrm>
            <a:off x="107050" y="402200"/>
            <a:ext cx="89670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CS170, you’ll show that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/>
              <a:t> operation takes on average </a:t>
            </a:r>
            <a:r>
              <a:rPr lang="en"/>
              <a:t>lg* N time because the tree is kept so compressed.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lg*: How </a:t>
            </a:r>
            <a:r>
              <a:rPr lang="en"/>
              <a:t>many</a:t>
            </a:r>
            <a:r>
              <a:rPr lang="en"/>
              <a:t> times you need to press the log2 button on a calculator </a:t>
            </a:r>
            <a:r>
              <a:rPr lang="en"/>
              <a:t>before</a:t>
            </a:r>
            <a:r>
              <a:rPr lang="en"/>
              <a:t> you get to a number that is 1 or less. Example: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http://joshh.ug/logstar/demo.html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 operations on N nodes </a:t>
            </a:r>
            <a:r>
              <a:rPr lang="en"/>
              <a:t>takes</a:t>
            </a:r>
            <a:r>
              <a:rPr lang="en" sz="1800"/>
              <a:t> O(M lg* N) ti</a:t>
            </a:r>
            <a:r>
              <a:rPr lang="en"/>
              <a:t>me for large 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lg* is less than or equal to 5 for any realistic input.</a:t>
            </a:r>
            <a:endParaRPr sz="1800"/>
          </a:p>
        </p:txBody>
      </p:sp>
      <p:sp>
        <p:nvSpPr>
          <p:cNvPr id="1522" name="Google Shape;1522;p90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23" name="Google Shape;1523;p90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24" name="Google Shape;1524;p90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25" name="Google Shape;1525;p90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26" name="Google Shape;1526;p90"/>
          <p:cNvCxnSpPr>
            <a:stCxn id="1522" idx="0"/>
            <a:endCxn id="1527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90"/>
          <p:cNvCxnSpPr>
            <a:stCxn id="1523" idx="0"/>
            <a:endCxn id="1527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90"/>
          <p:cNvCxnSpPr>
            <a:stCxn id="1525" idx="0"/>
            <a:endCxn id="1524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90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31" name="Google Shape;1531;p90"/>
          <p:cNvCxnSpPr>
            <a:stCxn id="1524" idx="0"/>
            <a:endCxn id="1527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90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33" name="Google Shape;1533;p90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34" name="Google Shape;1534;p90"/>
          <p:cNvCxnSpPr>
            <a:stCxn id="1533" idx="0"/>
            <a:endCxn id="1532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90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36" name="Google Shape;1536;p90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27" name="Google Shape;1527;p90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37" name="Google Shape;1537;p90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38" name="Google Shape;1538;p90"/>
          <p:cNvCxnSpPr>
            <a:stCxn id="1535" idx="0"/>
            <a:endCxn id="1527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90"/>
          <p:cNvCxnSpPr>
            <a:stCxn id="1536" idx="0"/>
            <a:endCxn id="1527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90"/>
          <p:cNvCxnSpPr>
            <a:stCxn id="1537" idx="0"/>
            <a:endCxn id="1527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90"/>
          <p:cNvCxnSpPr>
            <a:stCxn id="1532" idx="0"/>
            <a:endCxn id="1527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90"/>
          <p:cNvCxnSpPr>
            <a:stCxn id="1530" idx="0"/>
            <a:endCxn id="1527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43" name="Google Shape;1543;p90"/>
          <p:cNvGraphicFramePr/>
          <p:nvPr/>
        </p:nvGraphicFramePr>
        <p:xfrm>
          <a:off x="7113375" y="1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lg* 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baseline="3000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4" name="Google Shape;1544;p90"/>
          <p:cNvSpPr txBox="1"/>
          <p:nvPr/>
        </p:nvSpPr>
        <p:spPr>
          <a:xfrm>
            <a:off x="6178450" y="4520400"/>
            <a:ext cx="557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545" name="Google Shape;1545;p90"/>
          <p:cNvCxnSpPr/>
          <p:nvPr/>
        </p:nvCxnSpPr>
        <p:spPr>
          <a:xfrm flipH="1" rot="10800000">
            <a:off x="6660125" y="4217800"/>
            <a:ext cx="584400" cy="3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Google Shape;1550;p91"/>
          <p:cNvGraphicFramePr/>
          <p:nvPr/>
        </p:nvGraphicFramePr>
        <p:xfrm>
          <a:off x="7127289" y="20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α(N)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30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51" name="Google Shape;1551;p91"/>
          <p:cNvCxnSpPr/>
          <p:nvPr/>
        </p:nvCxnSpPr>
        <p:spPr>
          <a:xfrm flipH="1" rot="10800000">
            <a:off x="6768600" y="4665650"/>
            <a:ext cx="814500" cy="16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2" name="Google Shape;155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00" y="4463775"/>
            <a:ext cx="635100" cy="6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91"/>
          <p:cNvSpPr txBox="1"/>
          <p:nvPr>
            <p:ph idx="1" type="body"/>
          </p:nvPr>
        </p:nvSpPr>
        <p:spPr>
          <a:xfrm>
            <a:off x="107050" y="402200"/>
            <a:ext cx="85206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provide an even tighter bound, showing that each operation takes on average α(N) time.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α is the inverse Ackermann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See “Efficiency of a Good But Not Linear Set Union Algorithm.”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Written by Bob Tarjan while at UC Berkeley in 1975.</a:t>
            </a:r>
            <a:endParaRPr/>
          </a:p>
        </p:txBody>
      </p:sp>
      <p:sp>
        <p:nvSpPr>
          <p:cNvPr id="1554" name="Google Shape;1554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Careful Analysis</a:t>
            </a:r>
            <a:endParaRPr/>
          </a:p>
        </p:txBody>
      </p:sp>
      <p:sp>
        <p:nvSpPr>
          <p:cNvPr id="1555" name="Google Shape;1555;p91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56" name="Google Shape;1556;p91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57" name="Google Shape;1557;p91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58" name="Google Shape;1558;p91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59" name="Google Shape;1559;p91"/>
          <p:cNvCxnSpPr>
            <a:stCxn id="1555" idx="0"/>
            <a:endCxn id="1560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91"/>
          <p:cNvCxnSpPr>
            <a:stCxn id="1556" idx="0"/>
            <a:endCxn id="1560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91"/>
          <p:cNvCxnSpPr>
            <a:stCxn id="1558" idx="0"/>
            <a:endCxn id="1557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1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64" name="Google Shape;1564;p91"/>
          <p:cNvCxnSpPr>
            <a:stCxn id="1557" idx="0"/>
            <a:endCxn id="1560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1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6" name="Google Shape;1566;p91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67" name="Google Shape;1567;p91"/>
          <p:cNvCxnSpPr>
            <a:stCxn id="1566" idx="0"/>
            <a:endCxn id="1565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91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69" name="Google Shape;1569;p91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60" name="Google Shape;1560;p91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0" name="Google Shape;1570;p91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71" name="Google Shape;1571;p91"/>
          <p:cNvCxnSpPr>
            <a:stCxn id="1568" idx="0"/>
            <a:endCxn id="1560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91"/>
          <p:cNvCxnSpPr>
            <a:stCxn id="1569" idx="0"/>
            <a:endCxn id="1560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91"/>
          <p:cNvCxnSpPr>
            <a:stCxn id="1570" idx="0"/>
            <a:endCxn id="1560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91"/>
          <p:cNvCxnSpPr>
            <a:stCxn id="1565" idx="0"/>
            <a:endCxn id="1560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91"/>
          <p:cNvCxnSpPr>
            <a:stCxn id="1563" idx="0"/>
            <a:endCxn id="1560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Our Iterative Design Process</a:t>
            </a:r>
            <a:endParaRPr/>
          </a:p>
        </p:txBody>
      </p:sp>
      <p:sp>
        <p:nvSpPr>
          <p:cNvPr id="1581" name="Google Shape;1581;p92"/>
          <p:cNvSpPr txBox="1"/>
          <p:nvPr>
            <p:ph idx="1" type="body"/>
          </p:nvPr>
        </p:nvSpPr>
        <p:spPr>
          <a:xfrm>
            <a:off x="107050" y="402200"/>
            <a:ext cx="90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we’re done! The end result of our iterative design process is the standard way disjoint sets are implemented today - quick union and path compression.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ideas that made our implementation efficient: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sets as connected components (don’t track individual connections).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ListOfSetsDS</a:t>
            </a:r>
            <a:r>
              <a:rPr lang="en"/>
              <a:t>: Store connected components as a List of Sets (slow, complicated).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QuickFindDS</a:t>
            </a:r>
            <a:r>
              <a:rPr lang="en"/>
              <a:t>: Store connected components as set ids.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QuickUnionDS</a:t>
            </a:r>
            <a:r>
              <a:rPr lang="en"/>
              <a:t>: Store connected components as parent ids.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b="1" lang="en"/>
              <a:t>WeightedQuickUnionDS</a:t>
            </a:r>
            <a:r>
              <a:rPr lang="en"/>
              <a:t>: Also track the size of each set, and use size to decide on new tree root.</a:t>
            </a:r>
            <a:endParaRPr/>
          </a:p>
          <a:p>
            <a:pPr indent="-342900" lvl="3" marL="18288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WeightedQuickUnionWithPathCompressionDS</a:t>
            </a:r>
            <a:r>
              <a:rPr lang="en"/>
              <a:t>: On calls to connect and isConnected, set parent id to the root for all items seen.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235" name="Google Shape;235;p30"/>
          <p:cNvCxnSpPr>
            <a:stCxn id="236" idx="3"/>
            <a:endCxn id="237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0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44" name="Google Shape;244;p30"/>
          <p:cNvCxnSpPr>
            <a:stCxn id="238" idx="2"/>
            <a:endCxn id="239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0"/>
          <p:cNvCxnSpPr>
            <a:stCxn id="238" idx="3"/>
            <a:endCxn id="241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0"/>
          <p:cNvCxnSpPr>
            <a:stCxn id="241" idx="3"/>
            <a:endCxn id="242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0"/>
          <p:cNvCxnSpPr>
            <a:stCxn id="240" idx="2"/>
            <a:endCxn id="243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0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6" name="Google Shape;1586;p9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{88A4D102-8FDA-4F47-988B-0C8D75CA624D}</a:tableStyleId>
              </a:tblPr>
              <a:tblGrid>
                <a:gridCol w="4721475"/>
                <a:gridCol w="213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O(M 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WeightedQuickUnionDSWithPathCompression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O(M α(N))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7" name="Google Shape;1587;p93"/>
          <p:cNvSpPr txBox="1"/>
          <p:nvPr/>
        </p:nvSpPr>
        <p:spPr>
          <a:xfrm>
            <a:off x="243000" y="3513025"/>
            <a:ext cx="8901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Runtimes are given assuming: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a DisjointSets object of size 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perform M operations, where an operation is defined as either a call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isConnected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256" name="Google Shape;256;p31"/>
          <p:cNvCxnSpPr>
            <a:stCxn id="257" idx="3"/>
            <a:endCxn id="258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1"/>
          <p:cNvCxnSpPr>
            <a:stCxn id="258" idx="3"/>
            <a:endCxn id="260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67" name="Google Shape;267;p31"/>
          <p:cNvCxnSpPr>
            <a:stCxn id="261" idx="2"/>
            <a:endCxn id="262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>
            <a:stCxn id="261" idx="3"/>
            <a:endCxn id="264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1"/>
          <p:cNvCxnSpPr>
            <a:stCxn id="264" idx="3"/>
            <a:endCxn id="265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1"/>
          <p:cNvCxnSpPr>
            <a:stCxn id="263" idx="2"/>
            <a:endCxn id="266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1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72" name="Google Shape;272;p31"/>
          <p:cNvCxnSpPr>
            <a:stCxn id="273" idx="3"/>
            <a:endCxn id="274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1"/>
          <p:cNvCxnSpPr>
            <a:stCxn id="262" idx="2"/>
            <a:endCxn id="271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1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</a:t>
            </a:r>
            <a:r>
              <a:rPr lang="en"/>
              <a:t>USA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283" name="Google Shape;283;p32"/>
          <p:cNvCxnSpPr>
            <a:stCxn id="284" idx="3"/>
            <a:endCxn id="285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2"/>
          <p:cNvCxnSpPr>
            <a:stCxn id="285" idx="3"/>
            <a:endCxn id="287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2"/>
          <p:cNvCxnSpPr>
            <a:stCxn id="289" idx="3"/>
            <a:endCxn id="290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2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97" name="Google Shape;297;p32"/>
          <p:cNvCxnSpPr>
            <a:stCxn id="291" idx="2"/>
            <a:endCxn id="292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>
            <a:stCxn id="293" idx="2"/>
            <a:endCxn id="296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2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00" name="Google Shape;300;p32"/>
          <p:cNvCxnSpPr>
            <a:stCxn id="301" idx="3"/>
            <a:endCxn id="302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>
            <a:stCxn id="292" idx="2"/>
            <a:endCxn id="299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2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ds.connect(3,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</a:t>
            </a:r>
            <a:r>
              <a:rPr lang="en"/>
              <a:t>USA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