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</p:sldIdLst>
  <p:sldSz cy="5143500" cx="9144000"/>
  <p:notesSz cx="6858000" cy="9144000"/>
  <p:embeddedFontLst>
    <p:embeddedFont>
      <p:font typeface="Roboto Medium"/>
      <p:regular r:id="rId98"/>
      <p:bold r:id="rId99"/>
      <p:italic r:id="rId100"/>
      <p:boldItalic r:id="rId101"/>
    </p:embeddedFont>
    <p:embeddedFont>
      <p:font typeface="Roboto"/>
      <p:regular r:id="rId102"/>
      <p:bold r:id="rId103"/>
      <p:italic r:id="rId104"/>
      <p:boldItalic r:id="rId105"/>
    </p:embeddedFont>
    <p:embeddedFont>
      <p:font typeface="Roboto Light"/>
      <p:regular r:id="rId106"/>
      <p:bold r:id="rId107"/>
      <p:italic r:id="rId108"/>
      <p:boldItalic r:id="rId109"/>
    </p:embeddedFont>
    <p:embeddedFont>
      <p:font typeface="Open Sans"/>
      <p:regular r:id="rId110"/>
      <p:bold r:id="rId111"/>
      <p:italic r:id="rId112"/>
      <p:boldItalic r:id="rId1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5EDDA2-8E4E-4DEA-B266-C82C14264A17}">
  <a:tblStyle styleId="{DE5EDDA2-8E4E-4DEA-B266-C82C14264A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811AB4F-8FC9-42F7-8187-0A58280D1D4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font" Target="fonts/RobotoLight-bold.fntdata"/><Relationship Id="rId106" Type="http://schemas.openxmlformats.org/officeDocument/2006/relationships/font" Target="fonts/RobotoLight-regular.fntdata"/><Relationship Id="rId105" Type="http://schemas.openxmlformats.org/officeDocument/2006/relationships/font" Target="fonts/Roboto-boldItalic.fntdata"/><Relationship Id="rId104" Type="http://schemas.openxmlformats.org/officeDocument/2006/relationships/font" Target="fonts/Roboto-italic.fntdata"/><Relationship Id="rId109" Type="http://schemas.openxmlformats.org/officeDocument/2006/relationships/font" Target="fonts/RobotoLight-boldItalic.fntdata"/><Relationship Id="rId108" Type="http://schemas.openxmlformats.org/officeDocument/2006/relationships/font" Target="fonts/RobotoLight-italic.fntdata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font" Target="fonts/Roboto-bold.fntdata"/><Relationship Id="rId102" Type="http://schemas.openxmlformats.org/officeDocument/2006/relationships/font" Target="fonts/Roboto-regular.fntdata"/><Relationship Id="rId101" Type="http://schemas.openxmlformats.org/officeDocument/2006/relationships/font" Target="fonts/RobotoMedium-boldItalic.fntdata"/><Relationship Id="rId100" Type="http://schemas.openxmlformats.org/officeDocument/2006/relationships/font" Target="fonts/RobotoMedium-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font" Target="fonts/RobotoMedium-bold.fntdata"/><Relationship Id="rId10" Type="http://schemas.openxmlformats.org/officeDocument/2006/relationships/slide" Target="slides/slide5.xml"/><Relationship Id="rId98" Type="http://schemas.openxmlformats.org/officeDocument/2006/relationships/font" Target="fonts/RobotoMedium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10" Type="http://schemas.openxmlformats.org/officeDocument/2006/relationships/font" Target="fonts/OpenSans-regular.fntdata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13" Type="http://schemas.openxmlformats.org/officeDocument/2006/relationships/font" Target="fonts/OpenSans-boldItalic.fntdata"/><Relationship Id="rId112" Type="http://schemas.openxmlformats.org/officeDocument/2006/relationships/font" Target="fonts/OpenSans-italic.fntdata"/><Relationship Id="rId111" Type="http://schemas.openxmlformats.org/officeDocument/2006/relationships/font" Target="fonts/OpenSans-bold.fntdata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presentation/d/1BFJ7ycE15A83n6qKcZUUExezu2DC5DwHFpEKP4QOTyA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146b171c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146b171c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modifications were made for SP24. If you'd like to follow along with Josh Hug's videos, you can reference the SP23 slides: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https://docs.google.com/presentation/d/1BFJ7ycE15A83n6qKcZUUExezu2DC5DwHFpEKP4QOTyA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82e2e50b4f_0_5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82e2e50b4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c13c26d6c_0_4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c13c26d6c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c13c26d6c_0_4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c13c26d6c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82e2e50b4f_0_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82e2e50b4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831b120fef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831b120f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831b120fef_0_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831b120fe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831b120fef_0_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831b120fe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831b120fef_0_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831b120fe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831b120fef_0_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831b120fe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101540e28b_0_28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101540e28b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4699f70c5_0_10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4699f70c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"Log" can also be thought of as "the number of digits in a number"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8d0b1deb4_07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8d0b1deb4_0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7536d2bb4_04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7536d2bb4_0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1c4f8c058_0_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1c4f8c05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8d0b1deb4_07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8d0b1deb4_0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831b120fef_0_1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831b120fe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831b120fef_0_1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831b120fe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831b120fef_0_1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831b120fe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831b120fef_0_1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831b120fe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101540e28b_0_2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101540e28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83f18c88e8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83f18c88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01540e28b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01540e2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83f18c88e8_0_2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83f18c88e8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1c4f8c058_0_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1c4f8c05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83f18c88e8_0_2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83f18c88e8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83f18c88e8_0_2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83f18c88e8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83f18c88e8_0_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83f18c88e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831b120fef_0_1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831b120fe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83f18c88e8_0_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83f18c88e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83f18c88e8_0_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83f18c88e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83f18c88e8_0_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83f18c88e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83f18c88e8_0_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83f18c88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13c26d6c_0_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13c26d6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83f18c88e8_0_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83f18c88e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83f18c88e8_0_1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83f18c88e8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283f18c88e8_0_2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283f18c88e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101540e28b_0_2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101540e28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84324d1df_2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84324d1d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7536d2bb4_03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7536d2bb4_0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1c4fdf476_1_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11c4fdf476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2c1fb33686_0_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2c1fb3368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c1fb33686_0_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2c1fb3368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2c1fb33686_0_1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2c1fb3368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2e2e50b4f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2e2e50b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2c1fb33686_0_2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2c1fb3368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2c1fb33686_1_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2c1fb3368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284699f70c5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284699f70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284699f70c5_0_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284699f70c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284699f70c5_0_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284699f70c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8d0b1deb4_01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8d0b1deb4_0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2c1fb33686_0_2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2c1fb33686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8d0b1deb4_02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8d0b1deb4_0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2101540e28b_0_2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2101540e28b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284699f70c5_0_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284699f70c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2e2e50b4f_0_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82e2e50b4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2c1fb33686_1_1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2c1fb33686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2c1fb33686_6_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2c1fb33686_6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8d0b1deb4_07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8d0b1deb4_0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2101540e28b_0_1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2101540e28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2101540e28b_0_2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2101540e28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2bb42ba57d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2bb42ba5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2bb42ba57d_0_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2bb42ba57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2c1fb33686_6_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2c1fb33686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2c1fb33686_6_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6" name="Google Shape;1416;g2c1fb33686_6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2c1fb33686_6_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2c1fb33686_6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82e2e50b4f_0_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82e2e50b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c1fb33686_6_1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c1fb33686_6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2c1fb33686_6_1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2c1fb33686_6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2c1fb33686_6_1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2c1fb33686_6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2c1fb33686_6_2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2c1fb33686_6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2c1fb33686_6_3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2c1fb33686_6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g2c1fb33686_6_3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5" name="Google Shape;1575;g2c1fb33686_6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http://www.cs.princeton.edu/courses/archive/fall14/cos226/demo/14DemoBinarySearch.pdf</a:t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2101540e28b_0_1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2101540e28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284699f70c5_0_2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284699f70c5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284699f70c5_0_4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284699f70c5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2bb42ba57d_1_2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7" name="Google Shape;1607;g2bb42ba57d_1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d0b1deb4_06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d0b1deb4_0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est: 11 minutes to get here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1ebedf2f75_14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1ebedf2f75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2bb42ba57d_1_2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2bb42ba57d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284699f70c5_0_4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9" name="Google Shape;1679;g284699f70c5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284699f70c5_0_4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284699f70c5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2bb42ba57d_1_5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2bb42ba57d_1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2bb42ba57d_1_4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2bb42ba57d_1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g8d0b1deb4_03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4" name="Google Shape;1754;g8d0b1deb4_0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g284699f70c5_0_4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9" name="Google Shape;1789;g284699f70c5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g284699f70c5_0_5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9" name="Google Shape;1799;g284699f70c5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g284699f70c5_0_5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9" name="Google Shape;1809;g284699f70c5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13c26d6c_0_5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c13c26d6c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2m30s, 23 total</a:t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284699f70c5_0_5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284699f70c5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g8d0b1deb4_04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9" name="Google Shape;1829;g8d0b1deb4_0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8d0b1deb4_04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8d0b1deb4_0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en.wikipedia.org/wiki/1_%2B_2_%2B_3_%2B_4_%2B_%E2%8B%AF" TargetMode="External"/><Relationship Id="rId4" Type="http://schemas.openxmlformats.org/officeDocument/2006/relationships/hyperlink" Target="https://en.wikipedia.org/wiki/1_%2B_2_%2B_4_%2B_8_%2B_%E2%8B%A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en.wikipedia.org/wiki/1_%2B_2_%2B_3_%2B_4_%2B_%E2%8B%AF" TargetMode="External"/><Relationship Id="rId4" Type="http://schemas.openxmlformats.org/officeDocument/2006/relationships/hyperlink" Target="https://en.wikipedia.org/wiki/1_%2B_2_%2B_4_%2B_8_%2B_%E2%8B%AF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en.wikipedia.org/wiki/Master_theorem" TargetMode="External"/><Relationship Id="rId4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goo.gl/3VvJNw" TargetMode="External"/><Relationship Id="rId4" Type="http://schemas.openxmlformats.org/officeDocument/2006/relationships/hyperlink" Target="http://goo.gl/gQI0F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hyperlink" Target="https://docs.google.com/presentation/d/1mdCppuWQfKG5JUBHAMHPgbSv326JtCi5mvjH1-6XcMw/edit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Asymptotics 2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15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CS61B, 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Spring 2024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</a:t>
            </a:r>
            <a:r>
              <a:rPr lang="en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Josh Hug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675" y="174368"/>
            <a:ext cx="4846975" cy="25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2: Prelude to Attempt #2</a:t>
            </a:r>
            <a:endParaRPr/>
          </a:p>
        </p:txBody>
      </p:sp>
      <p:sp>
        <p:nvSpPr>
          <p:cNvPr id="269" name="Google Shape;269;p33"/>
          <p:cNvSpPr txBox="1"/>
          <p:nvPr>
            <p:ph idx="1" type="body"/>
          </p:nvPr>
        </p:nvSpPr>
        <p:spPr>
          <a:xfrm>
            <a:off x="4645400" y="2313700"/>
            <a:ext cx="35115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graphicFrame>
        <p:nvGraphicFramePr>
          <p:cNvPr id="270" name="Google Shape;270;p33"/>
          <p:cNvGraphicFramePr/>
          <p:nvPr/>
        </p:nvGraphicFramePr>
        <p:xfrm>
          <a:off x="714100" y="38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{6811AB4F-8FC9-42F7-8187-0A58280D1D43}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49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1" name="Google Shape;271;p33"/>
          <p:cNvGraphicFramePr/>
          <p:nvPr/>
        </p:nvGraphicFramePr>
        <p:xfrm>
          <a:off x="791725" y="68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{DE5EDDA2-8E4E-4DEA-B266-C82C14264A17}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2" name="Google Shape;272;p33"/>
          <p:cNvSpPr txBox="1"/>
          <p:nvPr/>
        </p:nvSpPr>
        <p:spPr>
          <a:xfrm>
            <a:off x="496425" y="692775"/>
            <a:ext cx="2952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Google Shape;273;p33"/>
          <p:cNvSpPr txBox="1"/>
          <p:nvPr/>
        </p:nvSpPr>
        <p:spPr>
          <a:xfrm>
            <a:off x="832732" y="3066875"/>
            <a:ext cx="355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1480200" y="3308350"/>
            <a:ext cx="805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</a:t>
            </a:r>
            <a:endParaRPr sz="2000"/>
          </a:p>
        </p:txBody>
      </p:sp>
      <p:sp>
        <p:nvSpPr>
          <p:cNvPr id="275" name="Google Shape;275;p33"/>
          <p:cNvSpPr txBox="1"/>
          <p:nvPr/>
        </p:nvSpPr>
        <p:spPr>
          <a:xfrm>
            <a:off x="201125" y="163060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000"/>
          </a:p>
        </p:txBody>
      </p:sp>
      <p:sp>
        <p:nvSpPr>
          <p:cNvPr id="276" name="Google Shape;276;p33"/>
          <p:cNvSpPr txBox="1"/>
          <p:nvPr>
            <p:ph idx="1" type="body"/>
          </p:nvPr>
        </p:nvSpPr>
        <p:spPr>
          <a:xfrm>
            <a:off x="3380625" y="3308350"/>
            <a:ext cx="43905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 C(N):</a:t>
            </a:r>
            <a:endParaRPr/>
          </a:p>
        </p:txBody>
      </p:sp>
      <p:sp>
        <p:nvSpPr>
          <p:cNvPr id="277" name="Google Shape;277;p33"/>
          <p:cNvSpPr txBox="1"/>
          <p:nvPr/>
        </p:nvSpPr>
        <p:spPr>
          <a:xfrm>
            <a:off x="365254" y="38671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graphicFrame>
        <p:nvGraphicFramePr>
          <p:cNvPr id="278" name="Google Shape;278;p33"/>
          <p:cNvGraphicFramePr/>
          <p:nvPr/>
        </p:nvGraphicFramePr>
        <p:xfrm>
          <a:off x="714100" y="43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{6811AB4F-8FC9-42F7-8187-0A58280D1D43}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9" name="Google Shape;279;p33"/>
          <p:cNvSpPr txBox="1"/>
          <p:nvPr/>
        </p:nvSpPr>
        <p:spPr>
          <a:xfrm>
            <a:off x="3227000" y="689625"/>
            <a:ext cx="5812500" cy="163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&lt;= N; i = i *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//i units of work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33"/>
          <p:cNvSpPr txBox="1"/>
          <p:nvPr/>
        </p:nvSpPr>
        <p:spPr>
          <a:xfrm>
            <a:off x="124230" y="43239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2: Prelude to Attempt #2</a:t>
            </a:r>
            <a:endParaRPr/>
          </a:p>
        </p:txBody>
      </p:sp>
      <p:sp>
        <p:nvSpPr>
          <p:cNvPr id="286" name="Google Shape;286;p34"/>
          <p:cNvSpPr txBox="1"/>
          <p:nvPr>
            <p:ph idx="1" type="body"/>
          </p:nvPr>
        </p:nvSpPr>
        <p:spPr>
          <a:xfrm>
            <a:off x="4645400" y="2313700"/>
            <a:ext cx="35115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graphicFrame>
        <p:nvGraphicFramePr>
          <p:cNvPr id="287" name="Google Shape;287;p34"/>
          <p:cNvGraphicFramePr/>
          <p:nvPr/>
        </p:nvGraphicFramePr>
        <p:xfrm>
          <a:off x="714100" y="38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{6811AB4F-8FC9-42F7-8187-0A58280D1D43}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1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" name="Google Shape;288;p34"/>
          <p:cNvGraphicFramePr/>
          <p:nvPr/>
        </p:nvGraphicFramePr>
        <p:xfrm>
          <a:off x="791725" y="68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{DE5EDDA2-8E4E-4DEA-B266-C82C14264A17}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9" name="Google Shape;289;p34"/>
          <p:cNvSpPr txBox="1"/>
          <p:nvPr/>
        </p:nvSpPr>
        <p:spPr>
          <a:xfrm>
            <a:off x="496425" y="692775"/>
            <a:ext cx="2952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34"/>
          <p:cNvSpPr txBox="1"/>
          <p:nvPr/>
        </p:nvSpPr>
        <p:spPr>
          <a:xfrm>
            <a:off x="832732" y="3066875"/>
            <a:ext cx="355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1" name="Google Shape;291;p34"/>
          <p:cNvSpPr txBox="1"/>
          <p:nvPr/>
        </p:nvSpPr>
        <p:spPr>
          <a:xfrm>
            <a:off x="201125" y="163060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000"/>
          </a:p>
        </p:txBody>
      </p:sp>
      <p:sp>
        <p:nvSpPr>
          <p:cNvPr id="292" name="Google Shape;292;p34"/>
          <p:cNvSpPr txBox="1"/>
          <p:nvPr/>
        </p:nvSpPr>
        <p:spPr>
          <a:xfrm>
            <a:off x="365254" y="38671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graphicFrame>
        <p:nvGraphicFramePr>
          <p:cNvPr id="293" name="Google Shape;293;p34"/>
          <p:cNvGraphicFramePr/>
          <p:nvPr/>
        </p:nvGraphicFramePr>
        <p:xfrm>
          <a:off x="714100" y="43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{6811AB4F-8FC9-42F7-8187-0A58280D1D43}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4" name="Google Shape;294;p34"/>
          <p:cNvSpPr txBox="1"/>
          <p:nvPr/>
        </p:nvSpPr>
        <p:spPr>
          <a:xfrm>
            <a:off x="124230" y="43239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295" name="Google Shape;295;p34"/>
          <p:cNvSpPr txBox="1"/>
          <p:nvPr/>
        </p:nvSpPr>
        <p:spPr>
          <a:xfrm>
            <a:off x="3227000" y="689625"/>
            <a:ext cx="5812500" cy="163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&lt;= N; i = i *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//i units of work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34"/>
          <p:cNvSpPr txBox="1"/>
          <p:nvPr>
            <p:ph idx="1" type="body"/>
          </p:nvPr>
        </p:nvSpPr>
        <p:spPr>
          <a:xfrm>
            <a:off x="3380625" y="3308350"/>
            <a:ext cx="43905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 C(N):</a:t>
            </a:r>
            <a:endParaRPr/>
          </a:p>
        </p:txBody>
      </p:sp>
      <p:sp>
        <p:nvSpPr>
          <p:cNvPr id="297" name="Google Shape;297;p34"/>
          <p:cNvSpPr txBox="1"/>
          <p:nvPr/>
        </p:nvSpPr>
        <p:spPr>
          <a:xfrm>
            <a:off x="1480200" y="3308350"/>
            <a:ext cx="805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2: Prelude to Attempt #2</a:t>
            </a:r>
            <a:endParaRPr/>
          </a:p>
        </p:txBody>
      </p:sp>
      <p:sp>
        <p:nvSpPr>
          <p:cNvPr id="303" name="Google Shape;303;p35"/>
          <p:cNvSpPr txBox="1"/>
          <p:nvPr>
            <p:ph idx="1" type="body"/>
          </p:nvPr>
        </p:nvSpPr>
        <p:spPr>
          <a:xfrm>
            <a:off x="4645400" y="2313700"/>
            <a:ext cx="35115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graphicFrame>
        <p:nvGraphicFramePr>
          <p:cNvPr id="304" name="Google Shape;304;p35"/>
          <p:cNvGraphicFramePr/>
          <p:nvPr/>
        </p:nvGraphicFramePr>
        <p:xfrm>
          <a:off x="714100" y="38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{6811AB4F-8FC9-42F7-8187-0A58280D1D43}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5" name="Google Shape;305;p35"/>
          <p:cNvGraphicFramePr/>
          <p:nvPr/>
        </p:nvGraphicFramePr>
        <p:xfrm>
          <a:off x="791725" y="68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{DE5EDDA2-8E4E-4DEA-B266-C82C14264A17}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6" name="Google Shape;306;p35"/>
          <p:cNvSpPr txBox="1"/>
          <p:nvPr/>
        </p:nvSpPr>
        <p:spPr>
          <a:xfrm>
            <a:off x="496425" y="692775"/>
            <a:ext cx="2952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Google Shape;307;p35"/>
          <p:cNvSpPr txBox="1"/>
          <p:nvPr/>
        </p:nvSpPr>
        <p:spPr>
          <a:xfrm>
            <a:off x="832732" y="3066875"/>
            <a:ext cx="355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35"/>
          <p:cNvSpPr txBox="1"/>
          <p:nvPr/>
        </p:nvSpPr>
        <p:spPr>
          <a:xfrm>
            <a:off x="201125" y="163060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000"/>
          </a:p>
        </p:txBody>
      </p:sp>
      <p:graphicFrame>
        <p:nvGraphicFramePr>
          <p:cNvPr id="309" name="Google Shape;309;p35"/>
          <p:cNvGraphicFramePr/>
          <p:nvPr/>
        </p:nvGraphicFramePr>
        <p:xfrm>
          <a:off x="714100" y="43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{6811AB4F-8FC9-42F7-8187-0A58280D1D43}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0" name="Google Shape;310;p35"/>
          <p:cNvSpPr txBox="1"/>
          <p:nvPr/>
        </p:nvSpPr>
        <p:spPr>
          <a:xfrm>
            <a:off x="365254" y="38671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311" name="Google Shape;311;p35"/>
          <p:cNvSpPr txBox="1"/>
          <p:nvPr/>
        </p:nvSpPr>
        <p:spPr>
          <a:xfrm>
            <a:off x="3227000" y="689625"/>
            <a:ext cx="5812500" cy="163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&lt;= N; i = i *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//i units of work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" name="Google Shape;312;p35"/>
          <p:cNvSpPr txBox="1"/>
          <p:nvPr/>
        </p:nvSpPr>
        <p:spPr>
          <a:xfrm>
            <a:off x="124230" y="43239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313" name="Google Shape;313;p35"/>
          <p:cNvSpPr txBox="1"/>
          <p:nvPr>
            <p:ph idx="1" type="body"/>
          </p:nvPr>
        </p:nvSpPr>
        <p:spPr>
          <a:xfrm>
            <a:off x="3380625" y="3308350"/>
            <a:ext cx="43905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 C(N):</a:t>
            </a:r>
            <a:endParaRPr/>
          </a:p>
        </p:txBody>
      </p:sp>
      <p:sp>
        <p:nvSpPr>
          <p:cNvPr id="314" name="Google Shape;314;p35"/>
          <p:cNvSpPr txBox="1"/>
          <p:nvPr/>
        </p:nvSpPr>
        <p:spPr>
          <a:xfrm>
            <a:off x="1480200" y="3308350"/>
            <a:ext cx="805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2: Prelude to Attempt #2</a:t>
            </a:r>
            <a:endParaRPr/>
          </a:p>
        </p:txBody>
      </p:sp>
      <p:sp>
        <p:nvSpPr>
          <p:cNvPr id="320" name="Google Shape;320;p36"/>
          <p:cNvSpPr txBox="1"/>
          <p:nvPr>
            <p:ph idx="1" type="body"/>
          </p:nvPr>
        </p:nvSpPr>
        <p:spPr>
          <a:xfrm>
            <a:off x="4645400" y="2313700"/>
            <a:ext cx="35115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graphicFrame>
        <p:nvGraphicFramePr>
          <p:cNvPr id="321" name="Google Shape;321;p36"/>
          <p:cNvGraphicFramePr/>
          <p:nvPr/>
        </p:nvGraphicFramePr>
        <p:xfrm>
          <a:off x="714100" y="38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{6811AB4F-8FC9-42F7-8187-0A58280D1D43}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2" name="Google Shape;322;p36"/>
          <p:cNvGraphicFramePr/>
          <p:nvPr/>
        </p:nvGraphicFramePr>
        <p:xfrm>
          <a:off x="791725" y="68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{DE5EDDA2-8E4E-4DEA-B266-C82C14264A17}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23" name="Google Shape;323;p36"/>
          <p:cNvSpPr txBox="1"/>
          <p:nvPr/>
        </p:nvSpPr>
        <p:spPr>
          <a:xfrm>
            <a:off x="496425" y="692775"/>
            <a:ext cx="2952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4" name="Google Shape;324;p36"/>
          <p:cNvSpPr txBox="1"/>
          <p:nvPr/>
        </p:nvSpPr>
        <p:spPr>
          <a:xfrm>
            <a:off x="832732" y="3066875"/>
            <a:ext cx="355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p36"/>
          <p:cNvSpPr txBox="1"/>
          <p:nvPr/>
        </p:nvSpPr>
        <p:spPr>
          <a:xfrm>
            <a:off x="201125" y="163060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000"/>
          </a:p>
        </p:txBody>
      </p:sp>
      <p:graphicFrame>
        <p:nvGraphicFramePr>
          <p:cNvPr id="326" name="Google Shape;326;p36"/>
          <p:cNvGraphicFramePr/>
          <p:nvPr/>
        </p:nvGraphicFramePr>
        <p:xfrm>
          <a:off x="714100" y="43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{6811AB4F-8FC9-42F7-8187-0A58280D1D43}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27" name="Google Shape;327;p36"/>
          <p:cNvSpPr txBox="1"/>
          <p:nvPr/>
        </p:nvSpPr>
        <p:spPr>
          <a:xfrm>
            <a:off x="365254" y="38671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328" name="Google Shape;328;p36"/>
          <p:cNvSpPr txBox="1"/>
          <p:nvPr/>
        </p:nvSpPr>
        <p:spPr>
          <a:xfrm>
            <a:off x="3227000" y="689625"/>
            <a:ext cx="5812500" cy="163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&lt;= N; i = i *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//i units of work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9" name="Google Shape;329;p36"/>
          <p:cNvSpPr txBox="1"/>
          <p:nvPr/>
        </p:nvSpPr>
        <p:spPr>
          <a:xfrm>
            <a:off x="124230" y="43239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330" name="Google Shape;330;p36"/>
          <p:cNvSpPr txBox="1"/>
          <p:nvPr>
            <p:ph idx="1" type="body"/>
          </p:nvPr>
        </p:nvSpPr>
        <p:spPr>
          <a:xfrm>
            <a:off x="3380625" y="3308350"/>
            <a:ext cx="43905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 C(N):</a:t>
            </a:r>
            <a:endParaRPr/>
          </a:p>
        </p:txBody>
      </p:sp>
      <p:sp>
        <p:nvSpPr>
          <p:cNvPr id="331" name="Google Shape;331;p36"/>
          <p:cNvSpPr txBox="1"/>
          <p:nvPr/>
        </p:nvSpPr>
        <p:spPr>
          <a:xfrm>
            <a:off x="1390825" y="4772625"/>
            <a:ext cx="279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N=3 doesn't do anything extra</a:t>
            </a:r>
            <a:endParaRPr/>
          </a:p>
        </p:txBody>
      </p:sp>
      <p:sp>
        <p:nvSpPr>
          <p:cNvPr id="332" name="Google Shape;332;p36"/>
          <p:cNvSpPr/>
          <p:nvPr/>
        </p:nvSpPr>
        <p:spPr>
          <a:xfrm rot="5400000">
            <a:off x="1544600" y="4416725"/>
            <a:ext cx="160800" cy="889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6"/>
          <p:cNvSpPr txBox="1"/>
          <p:nvPr/>
        </p:nvSpPr>
        <p:spPr>
          <a:xfrm>
            <a:off x="1480200" y="3308350"/>
            <a:ext cx="805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2: Prelude to Attempt #2</a:t>
            </a:r>
            <a:endParaRPr/>
          </a:p>
        </p:txBody>
      </p:sp>
      <p:sp>
        <p:nvSpPr>
          <p:cNvPr id="339" name="Google Shape;339;p37"/>
          <p:cNvSpPr txBox="1"/>
          <p:nvPr>
            <p:ph idx="1" type="body"/>
          </p:nvPr>
        </p:nvSpPr>
        <p:spPr>
          <a:xfrm>
            <a:off x="4645400" y="2313700"/>
            <a:ext cx="35115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graphicFrame>
        <p:nvGraphicFramePr>
          <p:cNvPr id="340" name="Google Shape;340;p37"/>
          <p:cNvGraphicFramePr/>
          <p:nvPr/>
        </p:nvGraphicFramePr>
        <p:xfrm>
          <a:off x="714100" y="38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{6811AB4F-8FC9-42F7-8187-0A58280D1D43}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1" name="Google Shape;341;p37"/>
          <p:cNvGraphicFramePr/>
          <p:nvPr/>
        </p:nvGraphicFramePr>
        <p:xfrm>
          <a:off x="791725" y="68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{DE5EDDA2-8E4E-4DEA-B266-C82C14264A17}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2" name="Google Shape;342;p37"/>
          <p:cNvSpPr txBox="1"/>
          <p:nvPr/>
        </p:nvSpPr>
        <p:spPr>
          <a:xfrm>
            <a:off x="496425" y="692775"/>
            <a:ext cx="2952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3" name="Google Shape;343;p37"/>
          <p:cNvSpPr txBox="1"/>
          <p:nvPr/>
        </p:nvSpPr>
        <p:spPr>
          <a:xfrm>
            <a:off x="832732" y="3066875"/>
            <a:ext cx="355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4" name="Google Shape;344;p37"/>
          <p:cNvSpPr txBox="1"/>
          <p:nvPr/>
        </p:nvSpPr>
        <p:spPr>
          <a:xfrm>
            <a:off x="201125" y="163060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000"/>
          </a:p>
        </p:txBody>
      </p:sp>
      <p:graphicFrame>
        <p:nvGraphicFramePr>
          <p:cNvPr id="345" name="Google Shape;345;p37"/>
          <p:cNvGraphicFramePr/>
          <p:nvPr/>
        </p:nvGraphicFramePr>
        <p:xfrm>
          <a:off x="714100" y="43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{6811AB4F-8FC9-42F7-8187-0A58280D1D43}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6" name="Google Shape;346;p37"/>
          <p:cNvSpPr txBox="1"/>
          <p:nvPr/>
        </p:nvSpPr>
        <p:spPr>
          <a:xfrm>
            <a:off x="365254" y="38671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347" name="Google Shape;347;p37"/>
          <p:cNvSpPr txBox="1"/>
          <p:nvPr/>
        </p:nvSpPr>
        <p:spPr>
          <a:xfrm>
            <a:off x="3227000" y="689625"/>
            <a:ext cx="5812500" cy="163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&lt;= N; i = i *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//i units of work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8" name="Google Shape;348;p37"/>
          <p:cNvSpPr txBox="1"/>
          <p:nvPr/>
        </p:nvSpPr>
        <p:spPr>
          <a:xfrm>
            <a:off x="124230" y="43239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349" name="Google Shape;349;p37"/>
          <p:cNvSpPr txBox="1"/>
          <p:nvPr>
            <p:ph idx="1" type="body"/>
          </p:nvPr>
        </p:nvSpPr>
        <p:spPr>
          <a:xfrm>
            <a:off x="3380625" y="3308350"/>
            <a:ext cx="43905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 C(N):</a:t>
            </a:r>
            <a:endParaRPr/>
          </a:p>
        </p:txBody>
      </p:sp>
      <p:sp>
        <p:nvSpPr>
          <p:cNvPr id="350" name="Google Shape;350;p37"/>
          <p:cNvSpPr txBox="1"/>
          <p:nvPr/>
        </p:nvSpPr>
        <p:spPr>
          <a:xfrm>
            <a:off x="1480200" y="3308350"/>
            <a:ext cx="805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2: Prelude to Attempt #2</a:t>
            </a:r>
            <a:endParaRPr/>
          </a:p>
        </p:txBody>
      </p:sp>
      <p:sp>
        <p:nvSpPr>
          <p:cNvPr id="356" name="Google Shape;356;p38"/>
          <p:cNvSpPr txBox="1"/>
          <p:nvPr>
            <p:ph idx="1" type="body"/>
          </p:nvPr>
        </p:nvSpPr>
        <p:spPr>
          <a:xfrm>
            <a:off x="4645400" y="2313700"/>
            <a:ext cx="35115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graphicFrame>
        <p:nvGraphicFramePr>
          <p:cNvPr id="357" name="Google Shape;357;p38"/>
          <p:cNvGraphicFramePr/>
          <p:nvPr/>
        </p:nvGraphicFramePr>
        <p:xfrm>
          <a:off x="714100" y="38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{6811AB4F-8FC9-42F7-8187-0A58280D1D43}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8" name="Google Shape;358;p38"/>
          <p:cNvGraphicFramePr/>
          <p:nvPr/>
        </p:nvGraphicFramePr>
        <p:xfrm>
          <a:off x="791725" y="68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{DE5EDDA2-8E4E-4DEA-B266-C82C14264A17}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59" name="Google Shape;359;p38"/>
          <p:cNvSpPr txBox="1"/>
          <p:nvPr/>
        </p:nvSpPr>
        <p:spPr>
          <a:xfrm>
            <a:off x="496425" y="692775"/>
            <a:ext cx="2952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0" name="Google Shape;360;p38"/>
          <p:cNvSpPr txBox="1"/>
          <p:nvPr/>
        </p:nvSpPr>
        <p:spPr>
          <a:xfrm>
            <a:off x="832732" y="3066875"/>
            <a:ext cx="355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38"/>
          <p:cNvSpPr txBox="1"/>
          <p:nvPr/>
        </p:nvSpPr>
        <p:spPr>
          <a:xfrm>
            <a:off x="201125" y="163060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000"/>
          </a:p>
        </p:txBody>
      </p:sp>
      <p:graphicFrame>
        <p:nvGraphicFramePr>
          <p:cNvPr id="362" name="Google Shape;362;p38"/>
          <p:cNvGraphicFramePr/>
          <p:nvPr/>
        </p:nvGraphicFramePr>
        <p:xfrm>
          <a:off x="714100" y="43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{6811AB4F-8FC9-42F7-8187-0A58280D1D43}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63" name="Google Shape;363;p38"/>
          <p:cNvSpPr txBox="1"/>
          <p:nvPr/>
        </p:nvSpPr>
        <p:spPr>
          <a:xfrm>
            <a:off x="365254" y="38671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364" name="Google Shape;364;p38"/>
          <p:cNvSpPr txBox="1"/>
          <p:nvPr/>
        </p:nvSpPr>
        <p:spPr>
          <a:xfrm>
            <a:off x="3227000" y="689625"/>
            <a:ext cx="5812500" cy="163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&lt;= N; i = i *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//i units of work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5" name="Google Shape;365;p38"/>
          <p:cNvSpPr txBox="1"/>
          <p:nvPr/>
        </p:nvSpPr>
        <p:spPr>
          <a:xfrm>
            <a:off x="124230" y="43239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366" name="Google Shape;366;p38"/>
          <p:cNvSpPr txBox="1"/>
          <p:nvPr>
            <p:ph idx="1" type="body"/>
          </p:nvPr>
        </p:nvSpPr>
        <p:spPr>
          <a:xfrm>
            <a:off x="3380625" y="3308350"/>
            <a:ext cx="43905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 C(N):</a:t>
            </a:r>
            <a:endParaRPr/>
          </a:p>
        </p:txBody>
      </p:sp>
      <p:sp>
        <p:nvSpPr>
          <p:cNvPr id="367" name="Google Shape;367;p38"/>
          <p:cNvSpPr txBox="1"/>
          <p:nvPr/>
        </p:nvSpPr>
        <p:spPr>
          <a:xfrm>
            <a:off x="1480200" y="3308350"/>
            <a:ext cx="805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</a:t>
            </a:r>
            <a:endParaRPr sz="2000"/>
          </a:p>
        </p:txBody>
      </p:sp>
      <p:sp>
        <p:nvSpPr>
          <p:cNvPr id="368" name="Google Shape;368;p38"/>
          <p:cNvSpPr txBox="1"/>
          <p:nvPr/>
        </p:nvSpPr>
        <p:spPr>
          <a:xfrm>
            <a:off x="2313100" y="4766425"/>
            <a:ext cx="22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N=4,5,6,7 all print 7 times</a:t>
            </a:r>
            <a:endParaRPr/>
          </a:p>
        </p:txBody>
      </p:sp>
      <p:sp>
        <p:nvSpPr>
          <p:cNvPr id="369" name="Google Shape;369;p38"/>
          <p:cNvSpPr/>
          <p:nvPr/>
        </p:nvSpPr>
        <p:spPr>
          <a:xfrm rot="5400000">
            <a:off x="3039003" y="4246475"/>
            <a:ext cx="160800" cy="1236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2: Prelude to Attempt #2</a:t>
            </a:r>
            <a:endParaRPr/>
          </a:p>
        </p:txBody>
      </p:sp>
      <p:sp>
        <p:nvSpPr>
          <p:cNvPr id="375" name="Google Shape;375;p39"/>
          <p:cNvSpPr txBox="1"/>
          <p:nvPr>
            <p:ph idx="1" type="body"/>
          </p:nvPr>
        </p:nvSpPr>
        <p:spPr>
          <a:xfrm>
            <a:off x="4645400" y="2313700"/>
            <a:ext cx="35115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graphicFrame>
        <p:nvGraphicFramePr>
          <p:cNvPr id="376" name="Google Shape;376;p39"/>
          <p:cNvGraphicFramePr/>
          <p:nvPr/>
        </p:nvGraphicFramePr>
        <p:xfrm>
          <a:off x="714100" y="38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{6811AB4F-8FC9-42F7-8187-0A58280D1D43}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7" name="Google Shape;377;p39"/>
          <p:cNvGraphicFramePr/>
          <p:nvPr/>
        </p:nvGraphicFramePr>
        <p:xfrm>
          <a:off x="791725" y="68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{DE5EDDA2-8E4E-4DEA-B266-C82C14264A17}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8" name="Google Shape;378;p39"/>
          <p:cNvSpPr txBox="1"/>
          <p:nvPr/>
        </p:nvSpPr>
        <p:spPr>
          <a:xfrm>
            <a:off x="496425" y="692775"/>
            <a:ext cx="2952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9" name="Google Shape;379;p39"/>
          <p:cNvSpPr txBox="1"/>
          <p:nvPr/>
        </p:nvSpPr>
        <p:spPr>
          <a:xfrm>
            <a:off x="832732" y="3066875"/>
            <a:ext cx="355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0" name="Google Shape;380;p39"/>
          <p:cNvSpPr txBox="1"/>
          <p:nvPr/>
        </p:nvSpPr>
        <p:spPr>
          <a:xfrm>
            <a:off x="201125" y="163060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000"/>
          </a:p>
        </p:txBody>
      </p:sp>
      <p:graphicFrame>
        <p:nvGraphicFramePr>
          <p:cNvPr id="381" name="Google Shape;381;p39"/>
          <p:cNvGraphicFramePr/>
          <p:nvPr/>
        </p:nvGraphicFramePr>
        <p:xfrm>
          <a:off x="714100" y="43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{6811AB4F-8FC9-42F7-8187-0A58280D1D43}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82" name="Google Shape;382;p39"/>
          <p:cNvSpPr txBox="1"/>
          <p:nvPr/>
        </p:nvSpPr>
        <p:spPr>
          <a:xfrm>
            <a:off x="365254" y="38671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383" name="Google Shape;383;p39"/>
          <p:cNvSpPr txBox="1"/>
          <p:nvPr/>
        </p:nvSpPr>
        <p:spPr>
          <a:xfrm>
            <a:off x="3227000" y="689625"/>
            <a:ext cx="5812500" cy="163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&lt;= N; i = i *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//i units of work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4" name="Google Shape;384;p39"/>
          <p:cNvSpPr txBox="1"/>
          <p:nvPr/>
        </p:nvSpPr>
        <p:spPr>
          <a:xfrm>
            <a:off x="124230" y="43239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385" name="Google Shape;385;p39"/>
          <p:cNvSpPr txBox="1"/>
          <p:nvPr>
            <p:ph idx="1" type="body"/>
          </p:nvPr>
        </p:nvSpPr>
        <p:spPr>
          <a:xfrm>
            <a:off x="3380625" y="3308350"/>
            <a:ext cx="43905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 C(N):</a:t>
            </a:r>
            <a:endParaRPr/>
          </a:p>
        </p:txBody>
      </p:sp>
      <p:sp>
        <p:nvSpPr>
          <p:cNvPr id="386" name="Google Shape;386;p39"/>
          <p:cNvSpPr txBox="1"/>
          <p:nvPr/>
        </p:nvSpPr>
        <p:spPr>
          <a:xfrm>
            <a:off x="1480200" y="3308350"/>
            <a:ext cx="805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</a:t>
            </a:r>
            <a:endParaRPr sz="2000"/>
          </a:p>
        </p:txBody>
      </p:sp>
      <p:sp>
        <p:nvSpPr>
          <p:cNvPr id="387" name="Google Shape;387;p39"/>
          <p:cNvSpPr txBox="1"/>
          <p:nvPr/>
        </p:nvSpPr>
        <p:spPr>
          <a:xfrm>
            <a:off x="2313100" y="4766425"/>
            <a:ext cx="22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N=4,5,6,7 all print 7 times</a:t>
            </a:r>
            <a:endParaRPr/>
          </a:p>
        </p:txBody>
      </p:sp>
      <p:sp>
        <p:nvSpPr>
          <p:cNvPr id="388" name="Google Shape;388;p39"/>
          <p:cNvSpPr/>
          <p:nvPr/>
        </p:nvSpPr>
        <p:spPr>
          <a:xfrm rot="5400000">
            <a:off x="3039003" y="4246475"/>
            <a:ext cx="160800" cy="1236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2: Prelude to Attempt #2</a:t>
            </a:r>
            <a:endParaRPr/>
          </a:p>
        </p:txBody>
      </p:sp>
      <p:sp>
        <p:nvSpPr>
          <p:cNvPr id="394" name="Google Shape;394;p40"/>
          <p:cNvSpPr txBox="1"/>
          <p:nvPr>
            <p:ph idx="1" type="body"/>
          </p:nvPr>
        </p:nvSpPr>
        <p:spPr>
          <a:xfrm>
            <a:off x="4645400" y="2313700"/>
            <a:ext cx="35115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graphicFrame>
        <p:nvGraphicFramePr>
          <p:cNvPr id="395" name="Google Shape;395;p40"/>
          <p:cNvGraphicFramePr/>
          <p:nvPr/>
        </p:nvGraphicFramePr>
        <p:xfrm>
          <a:off x="714100" y="38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{6811AB4F-8FC9-42F7-8187-0A58280D1D43}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6" name="Google Shape;396;p40"/>
          <p:cNvGraphicFramePr/>
          <p:nvPr/>
        </p:nvGraphicFramePr>
        <p:xfrm>
          <a:off x="791725" y="68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{DE5EDDA2-8E4E-4DEA-B266-C82C14264A17}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97" name="Google Shape;397;p40"/>
          <p:cNvSpPr txBox="1"/>
          <p:nvPr/>
        </p:nvSpPr>
        <p:spPr>
          <a:xfrm>
            <a:off x="496425" y="692775"/>
            <a:ext cx="2952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40"/>
          <p:cNvSpPr txBox="1"/>
          <p:nvPr/>
        </p:nvSpPr>
        <p:spPr>
          <a:xfrm>
            <a:off x="832732" y="3066875"/>
            <a:ext cx="355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9" name="Google Shape;399;p40"/>
          <p:cNvSpPr txBox="1"/>
          <p:nvPr/>
        </p:nvSpPr>
        <p:spPr>
          <a:xfrm>
            <a:off x="201125" y="163060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000"/>
          </a:p>
        </p:txBody>
      </p:sp>
      <p:graphicFrame>
        <p:nvGraphicFramePr>
          <p:cNvPr id="400" name="Google Shape;400;p40"/>
          <p:cNvGraphicFramePr/>
          <p:nvPr/>
        </p:nvGraphicFramePr>
        <p:xfrm>
          <a:off x="714100" y="43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{6811AB4F-8FC9-42F7-8187-0A58280D1D43}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01" name="Google Shape;401;p40"/>
          <p:cNvSpPr txBox="1"/>
          <p:nvPr/>
        </p:nvSpPr>
        <p:spPr>
          <a:xfrm>
            <a:off x="365254" y="38671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402" name="Google Shape;402;p40"/>
          <p:cNvSpPr txBox="1"/>
          <p:nvPr/>
        </p:nvSpPr>
        <p:spPr>
          <a:xfrm>
            <a:off x="3227000" y="689625"/>
            <a:ext cx="5812500" cy="163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&lt;= N; i = i *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//i units of work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3" name="Google Shape;403;p40"/>
          <p:cNvSpPr txBox="1"/>
          <p:nvPr/>
        </p:nvSpPr>
        <p:spPr>
          <a:xfrm>
            <a:off x="124230" y="43239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404" name="Google Shape;404;p40"/>
          <p:cNvSpPr txBox="1"/>
          <p:nvPr>
            <p:ph idx="1" type="body"/>
          </p:nvPr>
        </p:nvSpPr>
        <p:spPr>
          <a:xfrm>
            <a:off x="3380625" y="3308350"/>
            <a:ext cx="43905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 C(N):</a:t>
            </a:r>
            <a:endParaRPr/>
          </a:p>
        </p:txBody>
      </p:sp>
      <p:sp>
        <p:nvSpPr>
          <p:cNvPr id="405" name="Google Shape;405;p40"/>
          <p:cNvSpPr txBox="1"/>
          <p:nvPr/>
        </p:nvSpPr>
        <p:spPr>
          <a:xfrm>
            <a:off x="1480200" y="3308350"/>
            <a:ext cx="805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</a:t>
            </a:r>
            <a:endParaRPr sz="2000"/>
          </a:p>
        </p:txBody>
      </p:sp>
      <p:sp>
        <p:nvSpPr>
          <p:cNvPr id="406" name="Google Shape;406;p40"/>
          <p:cNvSpPr/>
          <p:nvPr/>
        </p:nvSpPr>
        <p:spPr>
          <a:xfrm rot="5400000">
            <a:off x="5543344" y="3086625"/>
            <a:ext cx="160800" cy="3537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0"/>
          <p:cNvSpPr txBox="1"/>
          <p:nvPr/>
        </p:nvSpPr>
        <p:spPr>
          <a:xfrm>
            <a:off x="5665900" y="4784375"/>
            <a:ext cx="2246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These N all print 15 times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2: Prelude to Attempt #2</a:t>
            </a:r>
            <a:endParaRPr/>
          </a:p>
        </p:txBody>
      </p:sp>
      <p:sp>
        <p:nvSpPr>
          <p:cNvPr id="413" name="Google Shape;413;p41"/>
          <p:cNvSpPr txBox="1"/>
          <p:nvPr>
            <p:ph idx="1" type="body"/>
          </p:nvPr>
        </p:nvSpPr>
        <p:spPr>
          <a:xfrm>
            <a:off x="4645400" y="2313700"/>
            <a:ext cx="35115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graphicFrame>
        <p:nvGraphicFramePr>
          <p:cNvPr id="414" name="Google Shape;414;p41"/>
          <p:cNvGraphicFramePr/>
          <p:nvPr/>
        </p:nvGraphicFramePr>
        <p:xfrm>
          <a:off x="714100" y="38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{6811AB4F-8FC9-42F7-8187-0A58280D1D43}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5" name="Google Shape;415;p41"/>
          <p:cNvGraphicFramePr/>
          <p:nvPr/>
        </p:nvGraphicFramePr>
        <p:xfrm>
          <a:off x="791725" y="68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{DE5EDDA2-8E4E-4DEA-B266-C82C14264A17}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16" name="Google Shape;416;p41"/>
          <p:cNvSpPr txBox="1"/>
          <p:nvPr/>
        </p:nvSpPr>
        <p:spPr>
          <a:xfrm>
            <a:off x="496425" y="692775"/>
            <a:ext cx="2952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7" name="Google Shape;417;p41"/>
          <p:cNvSpPr txBox="1"/>
          <p:nvPr/>
        </p:nvSpPr>
        <p:spPr>
          <a:xfrm>
            <a:off x="832732" y="3066875"/>
            <a:ext cx="355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8" name="Google Shape;418;p41"/>
          <p:cNvSpPr txBox="1"/>
          <p:nvPr/>
        </p:nvSpPr>
        <p:spPr>
          <a:xfrm>
            <a:off x="201125" y="163060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000"/>
          </a:p>
        </p:txBody>
      </p:sp>
      <p:graphicFrame>
        <p:nvGraphicFramePr>
          <p:cNvPr id="419" name="Google Shape;419;p41"/>
          <p:cNvGraphicFramePr/>
          <p:nvPr/>
        </p:nvGraphicFramePr>
        <p:xfrm>
          <a:off x="714100" y="43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{6811AB4F-8FC9-42F7-8187-0A58280D1D43}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20" name="Google Shape;420;p41"/>
          <p:cNvSpPr txBox="1"/>
          <p:nvPr/>
        </p:nvSpPr>
        <p:spPr>
          <a:xfrm>
            <a:off x="365254" y="38671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421" name="Google Shape;421;p41"/>
          <p:cNvSpPr txBox="1"/>
          <p:nvPr/>
        </p:nvSpPr>
        <p:spPr>
          <a:xfrm>
            <a:off x="3227000" y="689625"/>
            <a:ext cx="5812500" cy="163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&lt;= N; i = i *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//i units of work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2" name="Google Shape;422;p41"/>
          <p:cNvSpPr txBox="1"/>
          <p:nvPr/>
        </p:nvSpPr>
        <p:spPr>
          <a:xfrm>
            <a:off x="124230" y="43239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423" name="Google Shape;423;p41"/>
          <p:cNvSpPr txBox="1"/>
          <p:nvPr>
            <p:ph idx="1" type="body"/>
          </p:nvPr>
        </p:nvSpPr>
        <p:spPr>
          <a:xfrm>
            <a:off x="3380625" y="3308350"/>
            <a:ext cx="43905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 C(N):</a:t>
            </a:r>
            <a:endParaRPr/>
          </a:p>
        </p:txBody>
      </p:sp>
      <p:sp>
        <p:nvSpPr>
          <p:cNvPr id="424" name="Google Shape;424;p41"/>
          <p:cNvSpPr txBox="1"/>
          <p:nvPr/>
        </p:nvSpPr>
        <p:spPr>
          <a:xfrm>
            <a:off x="1480200" y="3308350"/>
            <a:ext cx="805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</a:t>
            </a:r>
            <a:endParaRPr sz="2000"/>
          </a:p>
        </p:txBody>
      </p:sp>
      <p:sp>
        <p:nvSpPr>
          <p:cNvPr id="425" name="Google Shape;425;p41"/>
          <p:cNvSpPr txBox="1"/>
          <p:nvPr/>
        </p:nvSpPr>
        <p:spPr>
          <a:xfrm>
            <a:off x="2061125" y="4718200"/>
            <a:ext cx="45906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 = 1 + 2 + 4 + … + N, if N is a power of 2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2: Prelude to Attempt #2</a:t>
            </a:r>
            <a:endParaRPr/>
          </a:p>
        </p:txBody>
      </p:sp>
      <p:sp>
        <p:nvSpPr>
          <p:cNvPr id="431" name="Google Shape;431;p4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We’re trying to find the order of growth of C(N):</a:t>
            </a:r>
            <a:endParaRPr/>
          </a:p>
        </p:txBody>
      </p:sp>
      <p:sp>
        <p:nvSpPr>
          <p:cNvPr id="432" name="Google Shape;432;p42"/>
          <p:cNvSpPr txBox="1"/>
          <p:nvPr/>
        </p:nvSpPr>
        <p:spPr>
          <a:xfrm>
            <a:off x="365254" y="38671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433" name="Google Shape;433;p42"/>
          <p:cNvSpPr txBox="1"/>
          <p:nvPr/>
        </p:nvSpPr>
        <p:spPr>
          <a:xfrm>
            <a:off x="124230" y="43239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434" name="Google Shape;434;p42"/>
          <p:cNvSpPr txBox="1"/>
          <p:nvPr>
            <p:ph idx="1" type="body"/>
          </p:nvPr>
        </p:nvSpPr>
        <p:spPr>
          <a:xfrm>
            <a:off x="3380625" y="3308350"/>
            <a:ext cx="43905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 C(N):</a:t>
            </a:r>
            <a:endParaRPr/>
          </a:p>
        </p:txBody>
      </p:sp>
      <p:sp>
        <p:nvSpPr>
          <p:cNvPr id="435" name="Google Shape;435;p42"/>
          <p:cNvSpPr txBox="1"/>
          <p:nvPr/>
        </p:nvSpPr>
        <p:spPr>
          <a:xfrm>
            <a:off x="2061125" y="4718200"/>
            <a:ext cx="45906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 = 1 + 2 + 4 + … + N, if N is a power of 2</a:t>
            </a:r>
            <a:endParaRPr/>
          </a:p>
        </p:txBody>
      </p:sp>
      <p:pic>
        <p:nvPicPr>
          <p:cNvPr id="436" name="Google Shape;43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675" y="609000"/>
            <a:ext cx="3019701" cy="2782324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2"/>
          <p:cNvSpPr/>
          <p:nvPr/>
        </p:nvSpPr>
        <p:spPr>
          <a:xfrm rot="-2703073">
            <a:off x="5639519" y="1744174"/>
            <a:ext cx="3084613" cy="12558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2"/>
          <p:cNvSpPr/>
          <p:nvPr/>
        </p:nvSpPr>
        <p:spPr>
          <a:xfrm rot="-2703246">
            <a:off x="6077538" y="1653133"/>
            <a:ext cx="2695775" cy="12558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2"/>
          <p:cNvSpPr/>
          <p:nvPr/>
        </p:nvSpPr>
        <p:spPr>
          <a:xfrm rot="-607040">
            <a:off x="6333275" y="2748735"/>
            <a:ext cx="2057900" cy="1255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2"/>
          <p:cNvSpPr/>
          <p:nvPr/>
        </p:nvSpPr>
        <p:spPr>
          <a:xfrm rot="-365496">
            <a:off x="6154056" y="2919932"/>
            <a:ext cx="817013" cy="6546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2"/>
          <p:cNvSpPr/>
          <p:nvPr/>
        </p:nvSpPr>
        <p:spPr>
          <a:xfrm rot="-606548">
            <a:off x="7638333" y="2705388"/>
            <a:ext cx="816984" cy="1255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42" name="Google Shape;442;p42"/>
          <p:cNvGraphicFramePr/>
          <p:nvPr/>
        </p:nvGraphicFramePr>
        <p:xfrm>
          <a:off x="714100" y="38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{6811AB4F-8FC9-42F7-8187-0A58280D1D43}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3" name="Google Shape;443;p42"/>
          <p:cNvGraphicFramePr/>
          <p:nvPr/>
        </p:nvGraphicFramePr>
        <p:xfrm>
          <a:off x="714100" y="43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{6811AB4F-8FC9-42F7-8187-0A58280D1D43}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Definitions of Functions</a:t>
            </a:r>
            <a:endParaRPr/>
          </a:p>
        </p:txBody>
      </p:sp>
      <p:graphicFrame>
        <p:nvGraphicFramePr>
          <p:cNvPr id="154" name="Google Shape;154;p25"/>
          <p:cNvGraphicFramePr/>
          <p:nvPr/>
        </p:nvGraphicFramePr>
        <p:xfrm>
          <a:off x="818950" y="110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{DE5EDDA2-8E4E-4DEA-B266-C82C14264A17}</a:tableStyleId>
              </a:tblPr>
              <a:tblGrid>
                <a:gridCol w="2567550"/>
                <a:gridCol w="2291775"/>
                <a:gridCol w="2237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 my function f(n) is…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Doubling 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Adding 1 to 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Θ(1)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Doesn't affect runtime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Θ(log n) (base independent)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Adds 1 to runtime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Affects runtime minimally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Doubles runtime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Adds 1 to runtime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</a:t>
                      </a:r>
                      <a:r>
                        <a:rPr baseline="30000" lang="en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Quadruples runtime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Adds n to runtime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Θ(2</a:t>
                      </a:r>
                      <a:r>
                        <a:rPr baseline="30000" lang="en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</a:t>
                      </a:r>
                      <a:r>
                        <a:rPr lang="en" sz="15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) (base dependent)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Squares runtime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Doubles runtime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Loops Example 2 [attempt #2]: http://yellkey.com</a:t>
            </a:r>
            <a:r>
              <a:rPr lang="en">
                <a:solidFill>
                  <a:srgbClr val="208920"/>
                </a:solidFill>
              </a:rPr>
              <a:t>/cup</a:t>
            </a:r>
            <a:endParaRPr/>
          </a:p>
        </p:txBody>
      </p:sp>
      <p:sp>
        <p:nvSpPr>
          <p:cNvPr id="449" name="Google Shape;449;p4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450" name="Google Shape;450;p43"/>
          <p:cNvSpPr txBox="1"/>
          <p:nvPr/>
        </p:nvSpPr>
        <p:spPr>
          <a:xfrm>
            <a:off x="2063950" y="840000"/>
            <a:ext cx="23034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	N log 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 	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30000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F.	Other</a:t>
            </a:r>
            <a:endParaRPr/>
          </a:p>
        </p:txBody>
      </p:sp>
      <p:sp>
        <p:nvSpPr>
          <p:cNvPr id="451" name="Google Shape;451;p43"/>
          <p:cNvSpPr txBox="1"/>
          <p:nvPr/>
        </p:nvSpPr>
        <p:spPr>
          <a:xfrm>
            <a:off x="258275" y="745200"/>
            <a:ext cx="1465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UcPeriod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aseline="30000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43"/>
          <p:cNvSpPr txBox="1"/>
          <p:nvPr/>
        </p:nvSpPr>
        <p:spPr>
          <a:xfrm>
            <a:off x="4054375" y="1141950"/>
            <a:ext cx="5022900" cy="1556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 i = i * 2)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0; j &lt; i; j += 1)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System.out.println(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ZUG = 1 + 1;</a:t>
            </a:r>
            <a:endParaRPr sz="1800">
              <a:highlight>
                <a:srgbClr val="EFEFEF"/>
              </a:highlight>
            </a:endParaRPr>
          </a:p>
        </p:txBody>
      </p:sp>
      <p:graphicFrame>
        <p:nvGraphicFramePr>
          <p:cNvPr id="453" name="Google Shape;453;p43"/>
          <p:cNvGraphicFramePr/>
          <p:nvPr/>
        </p:nvGraphicFramePr>
        <p:xfrm>
          <a:off x="714100" y="38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{6811AB4F-8FC9-42F7-8187-0A58280D1D43}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4" name="Google Shape;454;p43"/>
          <p:cNvGraphicFramePr/>
          <p:nvPr/>
        </p:nvGraphicFramePr>
        <p:xfrm>
          <a:off x="714100" y="43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{6811AB4F-8FC9-42F7-8187-0A58280D1D43}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55" name="Google Shape;455;p43"/>
          <p:cNvSpPr txBox="1"/>
          <p:nvPr/>
        </p:nvSpPr>
        <p:spPr>
          <a:xfrm>
            <a:off x="365254" y="38671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456" name="Google Shape;456;p43"/>
          <p:cNvSpPr txBox="1"/>
          <p:nvPr/>
        </p:nvSpPr>
        <p:spPr>
          <a:xfrm>
            <a:off x="124230" y="43239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457" name="Google Shape;457;p43"/>
          <p:cNvSpPr txBox="1"/>
          <p:nvPr/>
        </p:nvSpPr>
        <p:spPr>
          <a:xfrm>
            <a:off x="2061125" y="4718200"/>
            <a:ext cx="45906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 = 1 + 2 + 4 + … + N, if N is a power of 2</a:t>
            </a:r>
            <a:endParaRPr/>
          </a:p>
        </p:txBody>
      </p:sp>
      <p:sp>
        <p:nvSpPr>
          <p:cNvPr id="458" name="Google Shape;458;p43"/>
          <p:cNvSpPr txBox="1"/>
          <p:nvPr>
            <p:ph idx="1" type="body"/>
          </p:nvPr>
        </p:nvSpPr>
        <p:spPr>
          <a:xfrm>
            <a:off x="3380625" y="3308350"/>
            <a:ext cx="43905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 C(N):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2: Prelude to Attempt #3</a:t>
            </a:r>
            <a:endParaRPr/>
          </a:p>
        </p:txBody>
      </p:sp>
      <p:sp>
        <p:nvSpPr>
          <p:cNvPr id="464" name="Google Shape;464;p4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graphicFrame>
        <p:nvGraphicFramePr>
          <p:cNvPr id="465" name="Google Shape;465;p44"/>
          <p:cNvGraphicFramePr/>
          <p:nvPr/>
        </p:nvGraphicFramePr>
        <p:xfrm>
          <a:off x="243000" y="106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{DE5EDDA2-8E4E-4DEA-B266-C82C14264A17}</a:tableStyleId>
              </a:tblPr>
              <a:tblGrid>
                <a:gridCol w="747850"/>
                <a:gridCol w="2695575"/>
                <a:gridCol w="2695575"/>
                <a:gridCol w="2695575"/>
              </a:tblGrid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(N)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 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0.5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+ 2 + 4 = 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+ 2 + 4 = 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3.5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+ 2 + 4 + 8 = 15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4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+ 2 + 4 + 8 + 16 = 31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13.5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 </a:t>
                      </a: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+ 64 + 128 = </a:t>
                      </a:r>
                      <a:r>
                        <a:rPr b="1"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255</a:t>
                      </a: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92.5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 + 256 + 512 = </a:t>
                      </a:r>
                      <a:r>
                        <a:rPr b="1"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1023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357.5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1430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 [attempt #3] (no yellkey)</a:t>
            </a:r>
            <a:endParaRPr/>
          </a:p>
        </p:txBody>
      </p:sp>
      <p:sp>
        <p:nvSpPr>
          <p:cNvPr id="471" name="Google Shape;471;p4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472" name="Google Shape;472;p45"/>
          <p:cNvSpPr txBox="1"/>
          <p:nvPr/>
        </p:nvSpPr>
        <p:spPr>
          <a:xfrm>
            <a:off x="3396825" y="2516400"/>
            <a:ext cx="5904300" cy="19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Cost model C(N), println(“hello”) calls: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R(N) = Θ(1 + 2 + 4 + 8 + … + N) if N is power of 2.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45"/>
          <p:cNvSpPr txBox="1"/>
          <p:nvPr/>
        </p:nvSpPr>
        <p:spPr>
          <a:xfrm>
            <a:off x="5293975" y="3869325"/>
            <a:ext cx="23034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	N log 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 	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30000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F.	Something else</a:t>
            </a:r>
            <a:endParaRPr/>
          </a:p>
        </p:txBody>
      </p:sp>
      <p:sp>
        <p:nvSpPr>
          <p:cNvPr id="474" name="Google Shape;474;p45"/>
          <p:cNvSpPr txBox="1"/>
          <p:nvPr/>
        </p:nvSpPr>
        <p:spPr>
          <a:xfrm>
            <a:off x="3488300" y="3774525"/>
            <a:ext cx="1465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 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baseline="30000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475" name="Google Shape;475;p45"/>
          <p:cNvGraphicFramePr/>
          <p:nvPr/>
        </p:nvGraphicFramePr>
        <p:xfrm>
          <a:off x="243000" y="106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{DE5EDDA2-8E4E-4DEA-B266-C82C14264A17}</a:tableStyleId>
              </a:tblPr>
              <a:tblGrid>
                <a:gridCol w="679950"/>
                <a:gridCol w="2450900"/>
              </a:tblGrid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(N)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+ 2 + 4 = 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+ 2 + 4 = 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+ 2 + 4 + 8 = 15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+ 2 + 4 + 8 + 16 = 31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 </a:t>
                      </a: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+ 64 + 128 = 255 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 + 256 + 512 = 1023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76" name="Google Shape;476;p45"/>
          <p:cNvSpPr txBox="1"/>
          <p:nvPr/>
        </p:nvSpPr>
        <p:spPr>
          <a:xfrm>
            <a:off x="3799000" y="1092550"/>
            <a:ext cx="5022900" cy="1559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n; i = i * 2)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0; j &lt; i; j += 1)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System.out.println(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ZUG = 1 + 1;</a:t>
            </a:r>
            <a:endParaRPr sz="1800">
              <a:highlight>
                <a:srgbClr val="EFEFEF"/>
              </a:highlight>
            </a:endParaRPr>
          </a:p>
        </p:txBody>
      </p:sp>
      <p:graphicFrame>
        <p:nvGraphicFramePr>
          <p:cNvPr id="477" name="Google Shape;477;p45"/>
          <p:cNvGraphicFramePr/>
          <p:nvPr/>
        </p:nvGraphicFramePr>
        <p:xfrm>
          <a:off x="166813" y="10746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{DE5EDDA2-8E4E-4DEA-B266-C82C14264A17}</a:tableStyleId>
              </a:tblPr>
              <a:tblGrid>
                <a:gridCol w="580725"/>
                <a:gridCol w="745500"/>
                <a:gridCol w="956450"/>
                <a:gridCol w="923075"/>
              </a:tblGrid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C(N)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 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0.5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3.5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4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13.5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255</a:t>
                      </a: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92.5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370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6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715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1023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357.5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1430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 [attempt #3] (no yellkey)</a:t>
            </a:r>
            <a:endParaRPr/>
          </a:p>
        </p:txBody>
      </p:sp>
      <p:sp>
        <p:nvSpPr>
          <p:cNvPr id="483" name="Google Shape;483;p4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484" name="Google Shape;484;p46"/>
          <p:cNvSpPr txBox="1"/>
          <p:nvPr/>
        </p:nvSpPr>
        <p:spPr>
          <a:xfrm>
            <a:off x="5333675" y="1141900"/>
            <a:ext cx="3758100" cy="17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R(N) = Θ(1 + 2 + 4 + 8 + … + N)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 = Θ(N)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Google Shape;485;p46"/>
          <p:cNvSpPr txBox="1"/>
          <p:nvPr/>
        </p:nvSpPr>
        <p:spPr>
          <a:xfrm>
            <a:off x="5318550" y="1944275"/>
            <a:ext cx="1465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 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b="1" baseline="30000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46"/>
          <p:cNvSpPr txBox="1"/>
          <p:nvPr/>
        </p:nvSpPr>
        <p:spPr>
          <a:xfrm>
            <a:off x="6788514" y="2057400"/>
            <a:ext cx="23034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 	N log 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E. 	N</a:t>
            </a:r>
            <a:r>
              <a:rPr baseline="30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aseline="30000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F.	Something else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7" name="Google Shape;4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975" y="1141900"/>
            <a:ext cx="4147999" cy="382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 [attempt #3] (no yellkey)</a:t>
            </a:r>
            <a:endParaRPr/>
          </a:p>
        </p:txBody>
      </p:sp>
      <p:sp>
        <p:nvSpPr>
          <p:cNvPr id="493" name="Google Shape;493;p4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also compute exactly:</a:t>
            </a:r>
            <a:endParaRPr/>
          </a:p>
        </p:txBody>
      </p:sp>
      <p:graphicFrame>
        <p:nvGraphicFramePr>
          <p:cNvPr id="494" name="Google Shape;494;p47"/>
          <p:cNvGraphicFramePr/>
          <p:nvPr/>
        </p:nvGraphicFramePr>
        <p:xfrm>
          <a:off x="1197500" y="262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{6811AB4F-8FC9-42F7-8187-0A58280D1D43}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1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 [attempt #3] (no yellkey)</a:t>
            </a:r>
            <a:endParaRPr/>
          </a:p>
        </p:txBody>
      </p:sp>
      <p:sp>
        <p:nvSpPr>
          <p:cNvPr id="500" name="Google Shape;500;p4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also compute exactly:</a:t>
            </a:r>
            <a:endParaRPr/>
          </a:p>
        </p:txBody>
      </p:sp>
      <p:graphicFrame>
        <p:nvGraphicFramePr>
          <p:cNvPr id="501" name="Google Shape;501;p48"/>
          <p:cNvGraphicFramePr/>
          <p:nvPr/>
        </p:nvGraphicFramePr>
        <p:xfrm>
          <a:off x="1197500" y="30218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{6811AB4F-8FC9-42F7-8187-0A58280D1D43}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AD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1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 [attempt #3] (no yellkey)</a:t>
            </a:r>
            <a:endParaRPr/>
          </a:p>
        </p:txBody>
      </p:sp>
      <p:sp>
        <p:nvSpPr>
          <p:cNvPr id="507" name="Google Shape;507;p4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also compute exactly:</a:t>
            </a:r>
            <a:endParaRPr/>
          </a:p>
        </p:txBody>
      </p:sp>
      <p:graphicFrame>
        <p:nvGraphicFramePr>
          <p:cNvPr id="508" name="Google Shape;508;p49"/>
          <p:cNvGraphicFramePr/>
          <p:nvPr/>
        </p:nvGraphicFramePr>
        <p:xfrm>
          <a:off x="1197500" y="34113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{6811AB4F-8FC9-42F7-8187-0A58280D1D43}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1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 [attempt #3] (no yellkey)</a:t>
            </a:r>
            <a:endParaRPr/>
          </a:p>
        </p:txBody>
      </p:sp>
      <p:sp>
        <p:nvSpPr>
          <p:cNvPr id="514" name="Google Shape;514;p5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also compute exactly: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/>
              <a:t>1 + 2 + 4 + … + 2</a:t>
            </a:r>
            <a:r>
              <a:rPr baseline="30000" lang="en"/>
              <a:t>k</a:t>
            </a:r>
            <a:r>
              <a:rPr lang="en"/>
              <a:t> = 2(2</a:t>
            </a:r>
            <a:r>
              <a:rPr baseline="30000" lang="en"/>
              <a:t>k</a:t>
            </a:r>
            <a:r>
              <a:rPr lang="en"/>
              <a:t>) - 1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N = 2</a:t>
            </a:r>
            <a:r>
              <a:rPr baseline="30000" lang="en"/>
              <a:t>k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/>
              <a:t>1 + 2 + 4 + … + N = 2N - 1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50"/>
          <p:cNvSpPr txBox="1"/>
          <p:nvPr/>
        </p:nvSpPr>
        <p:spPr>
          <a:xfrm>
            <a:off x="5333675" y="1141900"/>
            <a:ext cx="3758100" cy="17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R(N) = Θ(1 + 2 + 4 + 8 + … + N)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 = Θ(N)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" name="Google Shape;516;p50"/>
          <p:cNvSpPr txBox="1"/>
          <p:nvPr/>
        </p:nvSpPr>
        <p:spPr>
          <a:xfrm>
            <a:off x="5318550" y="1944275"/>
            <a:ext cx="1465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 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b="1" baseline="30000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" name="Google Shape;517;p50"/>
          <p:cNvSpPr txBox="1"/>
          <p:nvPr/>
        </p:nvSpPr>
        <p:spPr>
          <a:xfrm>
            <a:off x="6788514" y="2057400"/>
            <a:ext cx="23034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 	N log 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E. 	N</a:t>
            </a:r>
            <a:r>
              <a:rPr baseline="30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aseline="30000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F.	Something else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518" name="Google Shape;518;p50"/>
          <p:cNvGraphicFramePr/>
          <p:nvPr/>
        </p:nvGraphicFramePr>
        <p:xfrm>
          <a:off x="1197500" y="381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{6811AB4F-8FC9-42F7-8187-0A58280D1D43}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 gridSpan="1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1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Nested For Loops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There is No Magic Shortcut for Asymptotic Analysis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Amortized Analysis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Recursive Analysis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Binary Search (Intuitive)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Binary Search (Exact) (Bonus Video)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Mergesort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24" name="Google Shape;524;p5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Magic Shortcut for Asymptotic Analysis</a:t>
            </a:r>
            <a:endParaRPr/>
          </a:p>
        </p:txBody>
      </p:sp>
      <p:sp>
        <p:nvSpPr>
          <p:cNvPr id="525" name="Google Shape;525;p5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15,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 After Me...</a:t>
            </a:r>
            <a:endParaRPr/>
          </a:p>
        </p:txBody>
      </p:sp>
      <p:sp>
        <p:nvSpPr>
          <p:cNvPr id="531" name="Google Shape;531;p5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is no magic shortcut for asymptotic analysis problems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Runtime analysis often requires careful thought.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CS70 and especially CS170 will cover this in much more detail.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not a math class, though we’ll expect you to know these: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1 + 2 + 3 + … + Q		= Q(Q+1)/2 	= Θ(Q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1</a:t>
            </a:r>
            <a:r>
              <a:rPr baseline="30000" lang="en"/>
              <a:t>k</a:t>
            </a:r>
            <a:r>
              <a:rPr lang="en"/>
              <a:t>+2</a:t>
            </a:r>
            <a:r>
              <a:rPr baseline="30000" lang="en"/>
              <a:t>k</a:t>
            </a:r>
            <a:r>
              <a:rPr lang="en"/>
              <a:t>+3</a:t>
            </a:r>
            <a:r>
              <a:rPr baseline="30000" lang="en"/>
              <a:t>k</a:t>
            </a:r>
            <a:r>
              <a:rPr lang="en"/>
              <a:t>+ … + Q</a:t>
            </a:r>
            <a:r>
              <a:rPr baseline="30000" lang="en"/>
              <a:t>k</a:t>
            </a:r>
            <a:r>
              <a:rPr lang="en"/>
              <a:t>		(k &gt;=0)		= Θ(Q</a:t>
            </a:r>
            <a:r>
              <a:rPr baseline="30000" lang="en"/>
              <a:t>k+1</a:t>
            </a:r>
            <a:r>
              <a:rPr lang="en"/>
              <a:t>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1 + 2 + 4 + 8 + … + 2</a:t>
            </a:r>
            <a:r>
              <a:rPr baseline="30000" lang="en"/>
              <a:t>Q</a:t>
            </a:r>
            <a:r>
              <a:rPr lang="en"/>
              <a:t> 	= 2(2</a:t>
            </a:r>
            <a:r>
              <a:rPr baseline="30000" lang="en"/>
              <a:t>Q</a:t>
            </a:r>
            <a:r>
              <a:rPr lang="en"/>
              <a:t>) - 1 	= Θ(2</a:t>
            </a:r>
            <a:r>
              <a:rPr baseline="30000" lang="en"/>
              <a:t>Q</a:t>
            </a:r>
            <a:r>
              <a:rPr lang="en"/>
              <a:t>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k</a:t>
            </a:r>
            <a:r>
              <a:rPr baseline="30000" lang="en"/>
              <a:t>0</a:t>
            </a:r>
            <a:r>
              <a:rPr lang="en"/>
              <a:t>+k</a:t>
            </a:r>
            <a:r>
              <a:rPr baseline="30000" lang="en"/>
              <a:t>1</a:t>
            </a:r>
            <a:r>
              <a:rPr lang="en"/>
              <a:t>+k</a:t>
            </a:r>
            <a:r>
              <a:rPr baseline="30000" lang="en"/>
              <a:t>2</a:t>
            </a:r>
            <a:r>
              <a:rPr lang="en"/>
              <a:t>+ … + k</a:t>
            </a:r>
            <a:r>
              <a:rPr baseline="30000" lang="en"/>
              <a:t>Q</a:t>
            </a:r>
            <a:r>
              <a:rPr lang="en"/>
              <a:t>		(k &gt; 1)		= Θ(k</a:t>
            </a:r>
            <a:r>
              <a:rPr baseline="30000" lang="en"/>
              <a:t>Q</a:t>
            </a:r>
            <a:r>
              <a:rPr lang="en"/>
              <a:t>)</a:t>
            </a:r>
            <a:endParaRPr/>
          </a:p>
        </p:txBody>
      </p:sp>
      <p:sp>
        <p:nvSpPr>
          <p:cNvPr id="532" name="Google Shape;532;p52"/>
          <p:cNvSpPr txBox="1"/>
          <p:nvPr/>
        </p:nvSpPr>
        <p:spPr>
          <a:xfrm>
            <a:off x="5746225" y="1665569"/>
            <a:ext cx="3397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← Sum of First Natural Numbers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>
                <a:solidFill>
                  <a:srgbClr val="BE0712"/>
                </a:solidFill>
              </a:rPr>
              <a:t>)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33" name="Google Shape;533;p52"/>
          <p:cNvSpPr txBox="1"/>
          <p:nvPr/>
        </p:nvSpPr>
        <p:spPr>
          <a:xfrm>
            <a:off x="5746225" y="2276044"/>
            <a:ext cx="3397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← Sum of First Powers of 2 (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">
                <a:solidFill>
                  <a:srgbClr val="BE0712"/>
                </a:solidFill>
              </a:rPr>
              <a:t>)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2"/>
          <p:cNvSpPr txBox="1"/>
          <p:nvPr/>
        </p:nvSpPr>
        <p:spPr>
          <a:xfrm>
            <a:off x="1886100" y="3439200"/>
            <a:ext cx="5371800" cy="1575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&lt;=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n; i = i * 2)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0; j &lt; i; j += 1)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System.out.println(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ZUG = 1 + 1;</a:t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535" name="Google Shape;535;p52"/>
          <p:cNvSpPr txBox="1"/>
          <p:nvPr/>
        </p:nvSpPr>
        <p:spPr>
          <a:xfrm>
            <a:off x="5746225" y="1970369"/>
            <a:ext cx="3397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← Generalization of ^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36" name="Google Shape;536;p52"/>
          <p:cNvSpPr txBox="1"/>
          <p:nvPr/>
        </p:nvSpPr>
        <p:spPr>
          <a:xfrm>
            <a:off x="5746225" y="2580844"/>
            <a:ext cx="3397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← Generalization of ^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Nested For Loops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There is No Magic Shortcut for Asymptotic Analysis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Amortized Analysis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Recursive Analysis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Binary Search (Intuitive)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Binary Search (Exact) (Bonus Video)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Mergesort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0" name="Google Shape;160;p26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For Loops</a:t>
            </a:r>
            <a:endParaRPr/>
          </a:p>
        </p:txBody>
      </p:sp>
      <p:sp>
        <p:nvSpPr>
          <p:cNvPr id="161" name="Google Shape;161;p26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15,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 After Me...</a:t>
            </a:r>
            <a:endParaRPr/>
          </a:p>
        </p:txBody>
      </p:sp>
      <p:sp>
        <p:nvSpPr>
          <p:cNvPr id="542" name="Google Shape;542;p5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is no magic shortcut for asymptotic analysis problems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Runtime analysis often requires careful thought.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CS70 and especially CS170 will cover this in much more detail.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not a math class, though we’ll expect you to know these: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1 + 2 + 3 + … + Q		= Q(Q+1)/2 	= Θ(Q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1</a:t>
            </a:r>
            <a:r>
              <a:rPr baseline="30000" lang="en"/>
              <a:t>k</a:t>
            </a:r>
            <a:r>
              <a:rPr lang="en"/>
              <a:t>+2</a:t>
            </a:r>
            <a:r>
              <a:rPr baseline="30000" lang="en"/>
              <a:t>k</a:t>
            </a:r>
            <a:r>
              <a:rPr lang="en"/>
              <a:t>+3</a:t>
            </a:r>
            <a:r>
              <a:rPr baseline="30000" lang="en"/>
              <a:t>k</a:t>
            </a:r>
            <a:r>
              <a:rPr lang="en"/>
              <a:t>+ … + Q</a:t>
            </a:r>
            <a:r>
              <a:rPr baseline="30000" lang="en"/>
              <a:t>k</a:t>
            </a:r>
            <a:r>
              <a:rPr lang="en"/>
              <a:t>		(k &gt;=0)		= Θ(Q</a:t>
            </a:r>
            <a:r>
              <a:rPr baseline="30000" lang="en"/>
              <a:t>k+1</a:t>
            </a:r>
            <a:r>
              <a:rPr lang="en"/>
              <a:t>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1 + 2 + 4 + 8 + … + N 	= 2(N) - 1 	= Θ(N)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k</a:t>
            </a:r>
            <a:r>
              <a:rPr baseline="30000" lang="en"/>
              <a:t>0</a:t>
            </a:r>
            <a:r>
              <a:rPr lang="en"/>
              <a:t>+k</a:t>
            </a:r>
            <a:r>
              <a:rPr baseline="30000" lang="en"/>
              <a:t>1</a:t>
            </a:r>
            <a:r>
              <a:rPr lang="en"/>
              <a:t>+k</a:t>
            </a:r>
            <a:r>
              <a:rPr baseline="30000" lang="en"/>
              <a:t>2</a:t>
            </a:r>
            <a:r>
              <a:rPr lang="en"/>
              <a:t>+ … + N		(k &gt; 1)		= Θ(N)</a:t>
            </a:r>
            <a:endParaRPr/>
          </a:p>
        </p:txBody>
      </p:sp>
      <p:sp>
        <p:nvSpPr>
          <p:cNvPr id="543" name="Google Shape;543;p53"/>
          <p:cNvSpPr txBox="1"/>
          <p:nvPr/>
        </p:nvSpPr>
        <p:spPr>
          <a:xfrm>
            <a:off x="5746225" y="1665569"/>
            <a:ext cx="3397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← Sum of First Natural Numbers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>
                <a:solidFill>
                  <a:srgbClr val="BE0712"/>
                </a:solidFill>
              </a:rPr>
              <a:t>)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44" name="Google Shape;544;p53"/>
          <p:cNvSpPr txBox="1"/>
          <p:nvPr/>
        </p:nvSpPr>
        <p:spPr>
          <a:xfrm>
            <a:off x="5746225" y="2276044"/>
            <a:ext cx="3397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← Sum of First Powers of 2 (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">
                <a:solidFill>
                  <a:srgbClr val="BE0712"/>
                </a:solidFill>
              </a:rPr>
              <a:t>)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53"/>
          <p:cNvSpPr txBox="1"/>
          <p:nvPr/>
        </p:nvSpPr>
        <p:spPr>
          <a:xfrm>
            <a:off x="1886100" y="3439200"/>
            <a:ext cx="5371800" cy="1575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&lt;=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n; i = i * 2)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0; j &lt; i; j += 1)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System.out.println(</a:t>
            </a:r>
            <a:r>
              <a:rPr lang="en" sz="18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ZUG = 1 + 1;</a:t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546" name="Google Shape;546;p53"/>
          <p:cNvSpPr txBox="1"/>
          <p:nvPr/>
        </p:nvSpPr>
        <p:spPr>
          <a:xfrm>
            <a:off x="5746225" y="1970369"/>
            <a:ext cx="3397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← Generalization of ^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47" name="Google Shape;547;p53"/>
          <p:cNvSpPr txBox="1"/>
          <p:nvPr/>
        </p:nvSpPr>
        <p:spPr>
          <a:xfrm>
            <a:off x="5746225" y="2580844"/>
            <a:ext cx="33978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← Generalization of ^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53"/>
          <p:cNvSpPr txBox="1"/>
          <p:nvPr/>
        </p:nvSpPr>
        <p:spPr>
          <a:xfrm>
            <a:off x="2910903" y="3066500"/>
            <a:ext cx="22698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Where N = k</a:t>
            </a:r>
            <a:r>
              <a:rPr baseline="30000" lang="en">
                <a:solidFill>
                  <a:srgbClr val="BE0712"/>
                </a:solidFill>
              </a:rPr>
              <a:t>Q</a:t>
            </a:r>
            <a:r>
              <a:rPr lang="en">
                <a:solidFill>
                  <a:srgbClr val="BE0712"/>
                </a:solidFill>
              </a:rPr>
              <a:t>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549" name="Google Shape;549;p53"/>
          <p:cNvCxnSpPr/>
          <p:nvPr/>
        </p:nvCxnSpPr>
        <p:spPr>
          <a:xfrm rot="10800000">
            <a:off x="3178078" y="2678975"/>
            <a:ext cx="279600" cy="4515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 After Me...</a:t>
            </a:r>
            <a:endParaRPr/>
          </a:p>
        </p:txBody>
      </p:sp>
      <p:sp>
        <p:nvSpPr>
          <p:cNvPr id="555" name="Google Shape;555;p5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is no magic shortcut for asymptotic analysis problems (well… </a:t>
            </a:r>
            <a:r>
              <a:rPr lang="en" u="sng">
                <a:solidFill>
                  <a:schemeClr val="hlink"/>
                </a:solidFill>
                <a:hlinkClick r:id="rId3"/>
              </a:rPr>
              <a:t>usually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Runtime analysis often requires careful thought.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CS70 and especially CS170 will cover this in much more detail.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not a math class, though we’ll expect you to know these: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1</a:t>
            </a:r>
            <a:r>
              <a:rPr baseline="30000" lang="en"/>
              <a:t>k</a:t>
            </a:r>
            <a:r>
              <a:rPr lang="en"/>
              <a:t>+2</a:t>
            </a:r>
            <a:r>
              <a:rPr baseline="30000" lang="en"/>
              <a:t>k</a:t>
            </a:r>
            <a:r>
              <a:rPr lang="en"/>
              <a:t>+3</a:t>
            </a:r>
            <a:r>
              <a:rPr baseline="30000" lang="en"/>
              <a:t>k</a:t>
            </a:r>
            <a:r>
              <a:rPr lang="en"/>
              <a:t>+ … + Q</a:t>
            </a:r>
            <a:r>
              <a:rPr baseline="30000" lang="en"/>
              <a:t>k</a:t>
            </a:r>
            <a:r>
              <a:rPr lang="en"/>
              <a:t>		(k &gt;=0)		= Θ(Q</a:t>
            </a:r>
            <a:r>
              <a:rPr baseline="30000" lang="en"/>
              <a:t>k+1</a:t>
            </a:r>
            <a:r>
              <a:rPr lang="en"/>
              <a:t>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k</a:t>
            </a:r>
            <a:r>
              <a:rPr baseline="30000" lang="en"/>
              <a:t>0</a:t>
            </a:r>
            <a:r>
              <a:rPr lang="en"/>
              <a:t>+k</a:t>
            </a:r>
            <a:r>
              <a:rPr baseline="30000" lang="en"/>
              <a:t>1</a:t>
            </a:r>
            <a:r>
              <a:rPr lang="en"/>
              <a:t>+k</a:t>
            </a:r>
            <a:r>
              <a:rPr baseline="30000" lang="en"/>
              <a:t>2</a:t>
            </a:r>
            <a:r>
              <a:rPr lang="en"/>
              <a:t>+ … + k</a:t>
            </a:r>
            <a:r>
              <a:rPr baseline="30000" lang="en"/>
              <a:t>Q</a:t>
            </a:r>
            <a:r>
              <a:rPr lang="en"/>
              <a:t>		(k &gt; 1)		= Θ(k</a:t>
            </a:r>
            <a:r>
              <a:rPr baseline="30000" lang="en"/>
              <a:t>Q</a:t>
            </a:r>
            <a:r>
              <a:rPr lang="en"/>
              <a:t>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Strategies: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Find exact sum.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Write out examples.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Draw pictures.</a:t>
            </a:r>
            <a:endParaRPr/>
          </a:p>
        </p:txBody>
      </p:sp>
      <p:pic>
        <p:nvPicPr>
          <p:cNvPr id="556" name="Google Shape;55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050" y="2894500"/>
            <a:ext cx="3078275" cy="2163101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54"/>
          <p:cNvSpPr txBox="1"/>
          <p:nvPr/>
        </p:nvSpPr>
        <p:spPr>
          <a:xfrm>
            <a:off x="1975925" y="3899850"/>
            <a:ext cx="24975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QR decomposition runtime, from “Numerical Linear Algebra” by Trefethen.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558" name="Google Shape;558;p54"/>
          <p:cNvCxnSpPr>
            <a:stCxn id="557" idx="3"/>
          </p:cNvCxnSpPr>
          <p:nvPr/>
        </p:nvCxnSpPr>
        <p:spPr>
          <a:xfrm flipH="1" rot="10800000">
            <a:off x="4473425" y="4162050"/>
            <a:ext cx="713400" cy="708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Generalizing the two cases you need to know (Out of Scope)</a:t>
            </a:r>
            <a:endParaRPr/>
          </a:p>
        </p:txBody>
      </p:sp>
      <p:sp>
        <p:nvSpPr>
          <p:cNvPr id="564" name="Google Shape;564;p5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</a:t>
            </a:r>
            <a:r>
              <a:rPr baseline="30000" lang="en"/>
              <a:t>k</a:t>
            </a:r>
            <a:r>
              <a:rPr lang="en"/>
              <a:t>+2</a:t>
            </a:r>
            <a:r>
              <a:rPr baseline="30000" lang="en"/>
              <a:t>k</a:t>
            </a:r>
            <a:r>
              <a:rPr lang="en"/>
              <a:t>+3</a:t>
            </a:r>
            <a:r>
              <a:rPr baseline="30000" lang="en"/>
              <a:t>k</a:t>
            </a:r>
            <a:r>
              <a:rPr lang="en"/>
              <a:t>+ … + Q</a:t>
            </a:r>
            <a:r>
              <a:rPr baseline="30000" lang="en"/>
              <a:t>k</a:t>
            </a:r>
            <a:r>
              <a:rPr lang="en"/>
              <a:t>		(k &gt;=0)		= Θ(Q</a:t>
            </a:r>
            <a:r>
              <a:rPr baseline="30000" lang="en"/>
              <a:t>k+1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</a:t>
            </a:r>
            <a:r>
              <a:rPr baseline="30000" lang="en"/>
              <a:t>0</a:t>
            </a:r>
            <a:r>
              <a:rPr lang="en"/>
              <a:t>+k</a:t>
            </a:r>
            <a:r>
              <a:rPr baseline="30000" lang="en"/>
              <a:t>1</a:t>
            </a:r>
            <a:r>
              <a:rPr lang="en"/>
              <a:t>+k</a:t>
            </a:r>
            <a:r>
              <a:rPr baseline="30000" lang="en"/>
              <a:t>2</a:t>
            </a:r>
            <a:r>
              <a:rPr lang="en"/>
              <a:t>+ … + k</a:t>
            </a:r>
            <a:r>
              <a:rPr baseline="30000" lang="en"/>
              <a:t>Q</a:t>
            </a:r>
            <a:r>
              <a:rPr lang="en"/>
              <a:t>		(k &gt; 1)		= Θ(k</a:t>
            </a:r>
            <a:r>
              <a:rPr baseline="30000" lang="en"/>
              <a:t>Q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f(0)+f(1)+f(2)+...+f(N) 	(f continuous)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5" name="Google Shape;56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375" y="1473225"/>
            <a:ext cx="3880775" cy="360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8563" y="2443925"/>
            <a:ext cx="36861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Generalizing the two cases you need to know (Out of Scope)</a:t>
            </a:r>
            <a:endParaRPr/>
          </a:p>
        </p:txBody>
      </p:sp>
      <p:sp>
        <p:nvSpPr>
          <p:cNvPr id="572" name="Google Shape;572;p5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</a:t>
            </a:r>
            <a:r>
              <a:rPr baseline="30000" lang="en"/>
              <a:t>k</a:t>
            </a:r>
            <a:r>
              <a:rPr lang="en"/>
              <a:t>+2</a:t>
            </a:r>
            <a:r>
              <a:rPr baseline="30000" lang="en"/>
              <a:t>k</a:t>
            </a:r>
            <a:r>
              <a:rPr lang="en"/>
              <a:t>+3</a:t>
            </a:r>
            <a:r>
              <a:rPr baseline="30000" lang="en"/>
              <a:t>k</a:t>
            </a:r>
            <a:r>
              <a:rPr lang="en"/>
              <a:t>+ … + Q</a:t>
            </a:r>
            <a:r>
              <a:rPr baseline="30000" lang="en"/>
              <a:t>k</a:t>
            </a:r>
            <a:r>
              <a:rPr lang="en"/>
              <a:t>		(k &gt;=0)		= Θ(Q</a:t>
            </a:r>
            <a:r>
              <a:rPr baseline="30000" lang="en"/>
              <a:t>k+1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</a:t>
            </a:r>
            <a:r>
              <a:rPr baseline="30000" lang="en"/>
              <a:t>0</a:t>
            </a:r>
            <a:r>
              <a:rPr lang="en"/>
              <a:t>+k</a:t>
            </a:r>
            <a:r>
              <a:rPr baseline="30000" lang="en"/>
              <a:t>1</a:t>
            </a:r>
            <a:r>
              <a:rPr lang="en"/>
              <a:t>+k</a:t>
            </a:r>
            <a:r>
              <a:rPr baseline="30000" lang="en"/>
              <a:t>2</a:t>
            </a:r>
            <a:r>
              <a:rPr lang="en"/>
              <a:t>+ … + k</a:t>
            </a:r>
            <a:r>
              <a:rPr baseline="30000" lang="en"/>
              <a:t>Q</a:t>
            </a:r>
            <a:r>
              <a:rPr lang="en"/>
              <a:t>		(k &gt; 1)		= Θ(k</a:t>
            </a:r>
            <a:r>
              <a:rPr baseline="30000" lang="en"/>
              <a:t>Q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f(0)+f(1)+f(2)+...+f(N) = Θ(integral of f(x) from 0 to N)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shortcuts exist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But they tend to be limited in scope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3" name="Google Shape;57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375" y="1473225"/>
            <a:ext cx="3880775" cy="360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8563" y="2443925"/>
            <a:ext cx="36861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7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Nested For Loops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There is No Magic Shortcut for Asymptotic Analysis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Amortized Analysis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Recursive Analysis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Binary Search (Intuitive)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Binary Search (Exact) (Bonus Video)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Mergesort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80" name="Google Shape;580;p5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Amortized Analysis</a:t>
            </a:r>
            <a:endParaRPr/>
          </a:p>
        </p:txBody>
      </p:sp>
      <p:sp>
        <p:nvSpPr>
          <p:cNvPr id="581" name="Google Shape;581;p5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15,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Surely no function does this, right?</a:t>
            </a:r>
            <a:endParaRPr/>
          </a:p>
        </p:txBody>
      </p:sp>
      <p:sp>
        <p:nvSpPr>
          <p:cNvPr id="587" name="Google Shape;587;p5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Let's play with this function a bit</a:t>
            </a:r>
            <a:endParaRPr/>
          </a:p>
        </p:txBody>
      </p:sp>
      <p:sp>
        <p:nvSpPr>
          <p:cNvPr id="588" name="Google Shape;588;p58"/>
          <p:cNvSpPr txBox="1"/>
          <p:nvPr/>
        </p:nvSpPr>
        <p:spPr>
          <a:xfrm>
            <a:off x="1886100" y="1119750"/>
            <a:ext cx="5371800" cy="3867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&lt;=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n; i = i * 2)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//i units of work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Surely no function does this, right?</a:t>
            </a:r>
            <a:endParaRPr/>
          </a:p>
        </p:txBody>
      </p:sp>
      <p:sp>
        <p:nvSpPr>
          <p:cNvPr id="594" name="Google Shape;594;p5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Θ(N) work: Total runtime is still Θ(N) </a:t>
            </a:r>
            <a:endParaRPr/>
          </a:p>
        </p:txBody>
      </p:sp>
      <p:sp>
        <p:nvSpPr>
          <p:cNvPr id="595" name="Google Shape;595;p59"/>
          <p:cNvSpPr txBox="1"/>
          <p:nvPr/>
        </p:nvSpPr>
        <p:spPr>
          <a:xfrm>
            <a:off x="1886100" y="1119750"/>
            <a:ext cx="5371800" cy="3867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&lt;=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n; i = i * 2)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//i units of work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	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&lt;=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n; i++)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//1 unit of work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Surely no function does this, right?</a:t>
            </a:r>
            <a:endParaRPr/>
          </a:p>
        </p:txBody>
      </p:sp>
      <p:sp>
        <p:nvSpPr>
          <p:cNvPr id="601" name="Google Shape;601;p6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Combine the for loops. No asymptotic change in work done</a:t>
            </a:r>
            <a:endParaRPr/>
          </a:p>
        </p:txBody>
      </p:sp>
      <p:sp>
        <p:nvSpPr>
          <p:cNvPr id="602" name="Google Shape;602;p60"/>
          <p:cNvSpPr txBox="1"/>
          <p:nvPr/>
        </p:nvSpPr>
        <p:spPr>
          <a:xfrm>
            <a:off x="1886100" y="1119750"/>
            <a:ext cx="5371800" cy="3867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&lt;=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n; i++)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//1 unit of work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if(i is a power of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//i units of work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Surely no function does this, right?</a:t>
            </a:r>
            <a:endParaRPr/>
          </a:p>
        </p:txBody>
      </p:sp>
      <p:sp>
        <p:nvSpPr>
          <p:cNvPr id="608" name="Google Shape;608;p6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Put things in separate functions. Changes an O(1) thing to more O(1) things, so no runtime difference.</a:t>
            </a:r>
            <a:endParaRPr/>
          </a:p>
        </p:txBody>
      </p:sp>
      <p:sp>
        <p:nvSpPr>
          <p:cNvPr id="609" name="Google Shape;609;p61"/>
          <p:cNvSpPr txBox="1"/>
          <p:nvPr/>
        </p:nvSpPr>
        <p:spPr>
          <a:xfrm>
            <a:off x="1886100" y="1119750"/>
            <a:ext cx="5371800" cy="3867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&lt;=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n; i++)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foo();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}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foo()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if(i is a power of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bar(i);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1 unit of work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bar(i)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//i units of work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Surely no function does this, right?</a:t>
            </a:r>
            <a:endParaRPr/>
          </a:p>
        </p:txBody>
      </p:sp>
      <p:sp>
        <p:nvSpPr>
          <p:cNvPr id="615" name="Google Shape;615;p6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Rename functions and define what we do in the commented code. No change in runtime</a:t>
            </a:r>
            <a:endParaRPr/>
          </a:p>
        </p:txBody>
      </p:sp>
      <p:sp>
        <p:nvSpPr>
          <p:cNvPr id="616" name="Google Shape;616;p62"/>
          <p:cNvSpPr txBox="1"/>
          <p:nvPr/>
        </p:nvSpPr>
        <p:spPr>
          <a:xfrm>
            <a:off x="1886100" y="1119750"/>
            <a:ext cx="5371800" cy="3867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addMany(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n; i++)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(1);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}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addLast(int value)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if(this.length == arr.length)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resize(this.length * 2);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 //Happens every time length is 2</a:t>
            </a:r>
            <a:r>
              <a:rPr baseline="30000"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//addLast code takes 1 unit of work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resize(int i)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//resizing takes i units of work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Loops Example 1: </a:t>
            </a:r>
            <a:r>
              <a:rPr lang="en"/>
              <a:t>Based on Exact Count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order of growth of the worst case runtime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3455475" y="2896750"/>
            <a:ext cx="5655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Worst case number of operations: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919175" y="5799075"/>
            <a:ext cx="4059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worst case runtime:  Θ(N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3489910" y="1104477"/>
            <a:ext cx="5338200" cy="191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 = A.length;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 + 1; j &lt; N; j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900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3454250" y="3284675"/>
            <a:ext cx="57834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 = 1 + 2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+ 3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 …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 (N - 3)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 (N - 2) + (N - 1) = N(N-1)/2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72" name="Google Shape;172;p27"/>
          <p:cNvGraphicFramePr/>
          <p:nvPr/>
        </p:nvGraphicFramePr>
        <p:xfrm>
          <a:off x="1020325" y="1299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{DE5EDDA2-8E4E-4DEA-B266-C82C14264A17}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73" name="Google Shape;173;p27"/>
          <p:cNvGrpSpPr/>
          <p:nvPr/>
        </p:nvGrpSpPr>
        <p:grpSpPr>
          <a:xfrm>
            <a:off x="429725" y="1302375"/>
            <a:ext cx="2963902" cy="3063000"/>
            <a:chOff x="429725" y="1149975"/>
            <a:chExt cx="2963902" cy="3063000"/>
          </a:xfrm>
        </p:grpSpPr>
        <p:sp>
          <p:nvSpPr>
            <p:cNvPr id="174" name="Google Shape;174;p27"/>
            <p:cNvSpPr txBox="1"/>
            <p:nvPr/>
          </p:nvSpPr>
          <p:spPr>
            <a:xfrm>
              <a:off x="725025" y="1149975"/>
              <a:ext cx="295200" cy="30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5" name="Google Shape;175;p27"/>
            <p:cNvSpPr txBox="1"/>
            <p:nvPr/>
          </p:nvSpPr>
          <p:spPr>
            <a:xfrm>
              <a:off x="1096527" y="3397675"/>
              <a:ext cx="22971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0  1  2  3  4  5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6" name="Google Shape;176;p27"/>
            <p:cNvSpPr txBox="1"/>
            <p:nvPr/>
          </p:nvSpPr>
          <p:spPr>
            <a:xfrm>
              <a:off x="429725" y="2087800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000"/>
            </a:p>
          </p:txBody>
        </p:sp>
        <p:sp>
          <p:nvSpPr>
            <p:cNvPr id="177" name="Google Shape;177;p27"/>
            <p:cNvSpPr txBox="1"/>
            <p:nvPr/>
          </p:nvSpPr>
          <p:spPr>
            <a:xfrm>
              <a:off x="2021275" y="3664325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endParaRPr sz="2000"/>
            </a:p>
          </p:txBody>
        </p:sp>
      </p:grpSp>
      <p:sp>
        <p:nvSpPr>
          <p:cNvPr id="178" name="Google Shape;178;p27"/>
          <p:cNvSpPr txBox="1"/>
          <p:nvPr/>
        </p:nvSpPr>
        <p:spPr>
          <a:xfrm>
            <a:off x="975198" y="989800"/>
            <a:ext cx="759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 =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79" name="Google Shape;179;p27"/>
          <p:cNvGraphicFramePr/>
          <p:nvPr/>
        </p:nvGraphicFramePr>
        <p:xfrm>
          <a:off x="4305875" y="40831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{DE5EDDA2-8E4E-4DEA-B266-C82C14264A17}</a:tableStyleId>
              </a:tblPr>
              <a:tblGrid>
                <a:gridCol w="1656400"/>
                <a:gridCol w="16564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worst case count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==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baseline="30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180" name="Google Shape;180;p27"/>
          <p:cNvSpPr txBox="1"/>
          <p:nvPr/>
        </p:nvSpPr>
        <p:spPr>
          <a:xfrm>
            <a:off x="4242925" y="4819803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Worst case runtime: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Θ(N</a:t>
            </a:r>
            <a:r>
              <a:rPr baseline="30000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geometric resizing is faster</a:t>
            </a:r>
            <a:endParaRPr/>
          </a:p>
        </p:txBody>
      </p:sp>
      <p:sp>
        <p:nvSpPr>
          <p:cNvPr id="622" name="Google Shape;622;p6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we discussed ArrayLists, we handwaved why geometric resizing is better than linear resizing. Now that we know asymptotics, we can finally prove this.</a:t>
            </a:r>
            <a:endParaRPr/>
          </a:p>
        </p:txBody>
      </p:sp>
      <p:cxnSp>
        <p:nvCxnSpPr>
          <p:cNvPr id="623" name="Google Shape;623;p63"/>
          <p:cNvCxnSpPr/>
          <p:nvPr/>
        </p:nvCxnSpPr>
        <p:spPr>
          <a:xfrm rot="10800000">
            <a:off x="4912950" y="2213450"/>
            <a:ext cx="756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4" name="Google Shape;624;p63"/>
          <p:cNvCxnSpPr/>
          <p:nvPr/>
        </p:nvCxnSpPr>
        <p:spPr>
          <a:xfrm>
            <a:off x="2909250" y="3832700"/>
            <a:ext cx="7722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5" name="Google Shape;625;p63"/>
          <p:cNvSpPr txBox="1"/>
          <p:nvPr/>
        </p:nvSpPr>
        <p:spPr>
          <a:xfrm>
            <a:off x="5744329" y="1980340"/>
            <a:ext cx="26412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E0712"/>
                </a:solidFill>
              </a:rPr>
              <a:t>After N addLasts, runtime is Θ(N</a:t>
            </a:r>
            <a:r>
              <a:rPr baseline="30000" lang="en" sz="1800">
                <a:solidFill>
                  <a:srgbClr val="BE0712"/>
                </a:solidFill>
              </a:rPr>
              <a:t>2</a:t>
            </a:r>
            <a:r>
              <a:rPr lang="en" sz="1800">
                <a:solidFill>
                  <a:srgbClr val="BE0712"/>
                </a:solidFill>
              </a:rPr>
              <a:t>)</a:t>
            </a:r>
            <a:endParaRPr sz="1800">
              <a:solidFill>
                <a:srgbClr val="BE0712"/>
              </a:solidFill>
            </a:endParaRPr>
          </a:p>
        </p:txBody>
      </p:sp>
      <p:sp>
        <p:nvSpPr>
          <p:cNvPr id="626" name="Google Shape;626;p63"/>
          <p:cNvSpPr txBox="1"/>
          <p:nvPr/>
        </p:nvSpPr>
        <p:spPr>
          <a:xfrm>
            <a:off x="679275" y="3570523"/>
            <a:ext cx="21684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E0712"/>
                </a:solidFill>
              </a:rPr>
              <a:t>After N addLasts,</a:t>
            </a:r>
            <a:endParaRPr sz="1800"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E0712"/>
                </a:solidFill>
              </a:rPr>
              <a:t>runtime is Θ(N)</a:t>
            </a:r>
            <a:endParaRPr sz="1800"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63"/>
          <p:cNvSpPr txBox="1"/>
          <p:nvPr/>
        </p:nvSpPr>
        <p:spPr>
          <a:xfrm>
            <a:off x="300175" y="1627225"/>
            <a:ext cx="3742500" cy="1876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RFACTOR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8" name="Google Shape;628;p63"/>
          <p:cNvSpPr txBox="1"/>
          <p:nvPr/>
        </p:nvSpPr>
        <p:spPr>
          <a:xfrm>
            <a:off x="4200600" y="2964000"/>
            <a:ext cx="4248900" cy="1876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RFACTOR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geometric resizing is faster</a:t>
            </a:r>
            <a:endParaRPr/>
          </a:p>
        </p:txBody>
      </p:sp>
      <p:sp>
        <p:nvSpPr>
          <p:cNvPr id="634" name="Google Shape;634;p6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Even though the worst-case resize is still Θ(N), they happen so infrequently with geometric resizing that we get Θ(1) runtime on average </a:t>
            </a:r>
            <a:r>
              <a:rPr i="1" lang="en"/>
              <a:t>regardless of how we order List operations</a:t>
            </a:r>
            <a:r>
              <a:rPr lang="en"/>
              <a:t>.</a:t>
            </a:r>
            <a:endParaRPr/>
          </a:p>
        </p:txBody>
      </p:sp>
      <p:cxnSp>
        <p:nvCxnSpPr>
          <p:cNvPr id="635" name="Google Shape;635;p64"/>
          <p:cNvCxnSpPr/>
          <p:nvPr/>
        </p:nvCxnSpPr>
        <p:spPr>
          <a:xfrm rot="10800000">
            <a:off x="4912950" y="2213450"/>
            <a:ext cx="756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6" name="Google Shape;636;p64"/>
          <p:cNvCxnSpPr/>
          <p:nvPr/>
        </p:nvCxnSpPr>
        <p:spPr>
          <a:xfrm>
            <a:off x="2909250" y="3832700"/>
            <a:ext cx="7722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7" name="Google Shape;637;p64"/>
          <p:cNvSpPr txBox="1"/>
          <p:nvPr/>
        </p:nvSpPr>
        <p:spPr>
          <a:xfrm>
            <a:off x="5744329" y="1980340"/>
            <a:ext cx="26412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E0712"/>
                </a:solidFill>
              </a:rPr>
              <a:t>Each addLast takes on average Θ(N) time</a:t>
            </a:r>
            <a:endParaRPr sz="1800">
              <a:solidFill>
                <a:srgbClr val="BE0712"/>
              </a:solidFill>
            </a:endParaRPr>
          </a:p>
        </p:txBody>
      </p:sp>
      <p:sp>
        <p:nvSpPr>
          <p:cNvPr id="638" name="Google Shape;638;p64"/>
          <p:cNvSpPr txBox="1"/>
          <p:nvPr/>
        </p:nvSpPr>
        <p:spPr>
          <a:xfrm>
            <a:off x="679275" y="3570523"/>
            <a:ext cx="21684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E0712"/>
                </a:solidFill>
              </a:rPr>
              <a:t>Each addLast takes on average Θ(1) time</a:t>
            </a:r>
            <a:endParaRPr sz="1800"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64"/>
          <p:cNvSpPr txBox="1"/>
          <p:nvPr/>
        </p:nvSpPr>
        <p:spPr>
          <a:xfrm>
            <a:off x="300175" y="1627225"/>
            <a:ext cx="3742500" cy="1876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RFACTOR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0" name="Google Shape;640;p64"/>
          <p:cNvSpPr txBox="1"/>
          <p:nvPr/>
        </p:nvSpPr>
        <p:spPr>
          <a:xfrm>
            <a:off x="4200600" y="2964000"/>
            <a:ext cx="4248900" cy="1876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RFACTOR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Amortized Runtime</a:t>
            </a:r>
            <a:endParaRPr/>
          </a:p>
        </p:txBody>
      </p:sp>
      <p:sp>
        <p:nvSpPr>
          <p:cNvPr id="646" name="Google Shape;646;p6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is known as </a:t>
            </a:r>
            <a:r>
              <a:rPr b="1" lang="en"/>
              <a:t>Amortized Runtime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single operation may take longer, but if we use it over many operations, we're guaranteed to have a better average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amortized runtime gives a better estimate of how much time it takes to use something in practice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Disjoint sets also used amortized runtime; WQU with path compression still has Θ(log(n)) runtime in the worst case, but Θ(α(n)) amortized runtime.</a:t>
            </a:r>
            <a:endParaRPr/>
          </a:p>
        </p:txBody>
      </p:sp>
      <p:cxnSp>
        <p:nvCxnSpPr>
          <p:cNvPr id="647" name="Google Shape;647;p65"/>
          <p:cNvCxnSpPr/>
          <p:nvPr/>
        </p:nvCxnSpPr>
        <p:spPr>
          <a:xfrm>
            <a:off x="2909250" y="3832700"/>
            <a:ext cx="7722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8" name="Google Shape;648;p65"/>
          <p:cNvSpPr txBox="1"/>
          <p:nvPr/>
        </p:nvSpPr>
        <p:spPr>
          <a:xfrm>
            <a:off x="679275" y="3570523"/>
            <a:ext cx="21684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E0712"/>
                </a:solidFill>
              </a:rPr>
              <a:t>addLast is Θ(1) amortized</a:t>
            </a:r>
            <a:endParaRPr sz="1800"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65"/>
          <p:cNvSpPr txBox="1"/>
          <p:nvPr/>
        </p:nvSpPr>
        <p:spPr>
          <a:xfrm>
            <a:off x="4200600" y="2964000"/>
            <a:ext cx="4248900" cy="1876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RFACTOR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6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Nested For Loops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There is No Magic Shortcut for Asymptotic Analysis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Amortized Analysis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Recursive Analysis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Binary Search (Intuitive)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Binary Search (Exact) (Bonus Video)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Mergesort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55" name="Google Shape;655;p66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Analysis</a:t>
            </a:r>
            <a:endParaRPr/>
          </a:p>
        </p:txBody>
      </p:sp>
      <p:sp>
        <p:nvSpPr>
          <p:cNvPr id="656" name="Google Shape;656;p66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15,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Recursion, Approach 1: Intuitive [no yellkey]</a:t>
            </a:r>
            <a:endParaRPr/>
          </a:p>
        </p:txBody>
      </p:sp>
      <p:sp>
        <p:nvSpPr>
          <p:cNvPr id="662" name="Google Shape;662;p6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663" name="Google Shape;663;p67"/>
          <p:cNvSpPr txBox="1"/>
          <p:nvPr>
            <p:ph idx="1" type="body"/>
          </p:nvPr>
        </p:nvSpPr>
        <p:spPr>
          <a:xfrm>
            <a:off x="121500" y="2474200"/>
            <a:ext cx="8443800" cy="25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Using your intuition, give the order of growth of the runtime of this code as a function of N?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log 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</a:t>
            </a:r>
            <a:r>
              <a:rPr baseline="30000" lang="en"/>
              <a:t>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2</a:t>
            </a:r>
            <a:r>
              <a:rPr baseline="30000" lang="en"/>
              <a:t>N</a:t>
            </a:r>
            <a:endParaRPr baseline="30000"/>
          </a:p>
        </p:txBody>
      </p:sp>
      <p:grpSp>
        <p:nvGrpSpPr>
          <p:cNvPr id="664" name="Google Shape;664;p67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665" name="Google Shape;665;p67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666" name="Google Shape;666;p67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667" name="Google Shape;667;p67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668" name="Google Shape;668;p67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669" name="Google Shape;669;p67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70" name="Google Shape;670;p67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71" name="Google Shape;671;p67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72" name="Google Shape;672;p67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673" name="Google Shape;673;p67"/>
              <p:cNvCxnSpPr>
                <a:stCxn id="667" idx="0"/>
                <a:endCxn id="666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4" name="Google Shape;674;p67"/>
              <p:cNvCxnSpPr>
                <a:stCxn id="668" idx="0"/>
                <a:endCxn id="666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5" name="Google Shape;675;p67"/>
              <p:cNvCxnSpPr>
                <a:stCxn id="669" idx="0"/>
                <a:endCxn id="667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6" name="Google Shape;676;p67"/>
              <p:cNvCxnSpPr>
                <a:stCxn id="667" idx="2"/>
                <a:endCxn id="670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7" name="Google Shape;677;p67"/>
              <p:cNvCxnSpPr>
                <a:stCxn id="668" idx="2"/>
                <a:endCxn id="671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8" name="Google Shape;678;p67"/>
              <p:cNvCxnSpPr>
                <a:stCxn id="668" idx="2"/>
                <a:endCxn id="672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79" name="Google Shape;679;p67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680" name="Google Shape;680;p67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681" name="Google Shape;681;p67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682" name="Google Shape;682;p67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683" name="Google Shape;683;p67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84" name="Google Shape;684;p67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85" name="Google Shape;685;p67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686" name="Google Shape;686;p67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687" name="Google Shape;687;p67"/>
              <p:cNvCxnSpPr>
                <a:stCxn id="681" idx="0"/>
                <a:endCxn id="680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8" name="Google Shape;688;p67"/>
              <p:cNvCxnSpPr>
                <a:stCxn id="682" idx="0"/>
                <a:endCxn id="680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9" name="Google Shape;689;p67"/>
              <p:cNvCxnSpPr>
                <a:stCxn id="683" idx="0"/>
                <a:endCxn id="681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0" name="Google Shape;690;p67"/>
              <p:cNvCxnSpPr>
                <a:stCxn id="681" idx="2"/>
                <a:endCxn id="684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1" name="Google Shape;691;p67"/>
              <p:cNvCxnSpPr>
                <a:stCxn id="682" idx="2"/>
                <a:endCxn id="685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2" name="Google Shape;692;p67"/>
              <p:cNvCxnSpPr>
                <a:stCxn id="682" idx="2"/>
                <a:endCxn id="686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93" name="Google Shape;693;p67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694" name="Google Shape;694;p67"/>
            <p:cNvCxnSpPr>
              <a:stCxn id="693" idx="2"/>
              <a:endCxn id="666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67"/>
            <p:cNvCxnSpPr>
              <a:stCxn id="693" idx="2"/>
              <a:endCxn id="680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6" name="Google Shape;696;p67"/>
          <p:cNvSpPr txBox="1"/>
          <p:nvPr/>
        </p:nvSpPr>
        <p:spPr>
          <a:xfrm>
            <a:off x="2352000" y="9072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Recursion, Approach 1: Intuitive</a:t>
            </a:r>
            <a:endParaRPr/>
          </a:p>
        </p:txBody>
      </p:sp>
      <p:sp>
        <p:nvSpPr>
          <p:cNvPr id="702" name="Google Shape;702;p6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703" name="Google Shape;703;p68"/>
          <p:cNvSpPr txBox="1"/>
          <p:nvPr>
            <p:ph idx="1" type="body"/>
          </p:nvPr>
        </p:nvSpPr>
        <p:spPr>
          <a:xfrm>
            <a:off x="121500" y="2474200"/>
            <a:ext cx="8443800" cy="25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Using your intuition, give the order of growth of the runtime of this code as a function of N?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log 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</a:t>
            </a:r>
            <a:r>
              <a:rPr baseline="30000" lang="en"/>
              <a:t>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b="1" lang="en"/>
              <a:t>2</a:t>
            </a:r>
            <a:r>
              <a:rPr b="1" baseline="30000" lang="en"/>
              <a:t>N</a:t>
            </a:r>
            <a:endParaRPr b="1" baseline="30000"/>
          </a:p>
        </p:txBody>
      </p:sp>
      <p:grpSp>
        <p:nvGrpSpPr>
          <p:cNvPr id="704" name="Google Shape;704;p68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705" name="Google Shape;705;p68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706" name="Google Shape;706;p68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707" name="Google Shape;707;p68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08" name="Google Shape;708;p68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09" name="Google Shape;709;p68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10" name="Google Shape;710;p68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11" name="Google Shape;711;p68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12" name="Google Shape;712;p68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713" name="Google Shape;713;p68"/>
              <p:cNvCxnSpPr>
                <a:stCxn id="707" idx="0"/>
                <a:endCxn id="706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4" name="Google Shape;714;p68"/>
              <p:cNvCxnSpPr>
                <a:stCxn id="708" idx="0"/>
                <a:endCxn id="706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5" name="Google Shape;715;p68"/>
              <p:cNvCxnSpPr>
                <a:stCxn id="709" idx="0"/>
                <a:endCxn id="707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6" name="Google Shape;716;p68"/>
              <p:cNvCxnSpPr>
                <a:stCxn id="707" idx="2"/>
                <a:endCxn id="710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7" name="Google Shape;717;p68"/>
              <p:cNvCxnSpPr>
                <a:stCxn id="708" idx="2"/>
                <a:endCxn id="711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8" name="Google Shape;718;p68"/>
              <p:cNvCxnSpPr>
                <a:stCxn id="708" idx="2"/>
                <a:endCxn id="712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19" name="Google Shape;719;p68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720" name="Google Shape;720;p68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721" name="Google Shape;721;p68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22" name="Google Shape;722;p68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23" name="Google Shape;723;p68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24" name="Google Shape;724;p68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25" name="Google Shape;725;p68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26" name="Google Shape;726;p68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727" name="Google Shape;727;p68"/>
              <p:cNvCxnSpPr>
                <a:stCxn id="721" idx="0"/>
                <a:endCxn id="720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8" name="Google Shape;728;p68"/>
              <p:cNvCxnSpPr>
                <a:stCxn id="722" idx="0"/>
                <a:endCxn id="720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9" name="Google Shape;729;p68"/>
              <p:cNvCxnSpPr>
                <a:stCxn id="723" idx="0"/>
                <a:endCxn id="721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0" name="Google Shape;730;p68"/>
              <p:cNvCxnSpPr>
                <a:stCxn id="721" idx="2"/>
                <a:endCxn id="724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1" name="Google Shape;731;p68"/>
              <p:cNvCxnSpPr>
                <a:stCxn id="722" idx="2"/>
                <a:endCxn id="725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2" name="Google Shape;732;p68"/>
              <p:cNvCxnSpPr>
                <a:stCxn id="722" idx="2"/>
                <a:endCxn id="726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33" name="Google Shape;733;p68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734" name="Google Shape;734;p68"/>
            <p:cNvCxnSpPr>
              <a:stCxn id="733" idx="2"/>
              <a:endCxn id="706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5" name="Google Shape;735;p68"/>
            <p:cNvCxnSpPr>
              <a:stCxn id="733" idx="2"/>
              <a:endCxn id="720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36" name="Google Shape;736;p68"/>
          <p:cNvGrpSpPr/>
          <p:nvPr/>
        </p:nvGrpSpPr>
        <p:grpSpPr>
          <a:xfrm>
            <a:off x="1321875" y="3372140"/>
            <a:ext cx="3698689" cy="1525742"/>
            <a:chOff x="4866600" y="3068225"/>
            <a:chExt cx="3698689" cy="1525742"/>
          </a:xfrm>
        </p:grpSpPr>
        <p:grpSp>
          <p:nvGrpSpPr>
            <p:cNvPr id="737" name="Google Shape;737;p68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738" name="Google Shape;738;p68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739" name="Google Shape;739;p68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40" name="Google Shape;740;p68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41" name="Google Shape;741;p68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42" name="Google Shape;742;p68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43" name="Google Shape;743;p68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44" name="Google Shape;744;p68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745" name="Google Shape;745;p68"/>
              <p:cNvCxnSpPr>
                <a:stCxn id="739" idx="0"/>
                <a:endCxn id="738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6" name="Google Shape;746;p68"/>
              <p:cNvCxnSpPr>
                <a:stCxn id="740" idx="0"/>
                <a:endCxn id="738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7" name="Google Shape;747;p68"/>
              <p:cNvCxnSpPr>
                <a:stCxn id="741" idx="0"/>
                <a:endCxn id="739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8" name="Google Shape;748;p68"/>
              <p:cNvCxnSpPr>
                <a:stCxn id="739" idx="2"/>
                <a:endCxn id="742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9" name="Google Shape;749;p68"/>
              <p:cNvCxnSpPr>
                <a:stCxn id="740" idx="2"/>
                <a:endCxn id="743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0" name="Google Shape;750;p68"/>
              <p:cNvCxnSpPr>
                <a:stCxn id="740" idx="2"/>
                <a:endCxn id="744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51" name="Google Shape;751;p68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752" name="Google Shape;752;p68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753" name="Google Shape;753;p68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54" name="Google Shape;754;p68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55" name="Google Shape;755;p68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56" name="Google Shape;756;p68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57" name="Google Shape;757;p68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58" name="Google Shape;758;p68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759" name="Google Shape;759;p68"/>
              <p:cNvCxnSpPr>
                <a:stCxn id="753" idx="0"/>
                <a:endCxn id="752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0" name="Google Shape;760;p68"/>
              <p:cNvCxnSpPr>
                <a:stCxn id="754" idx="0"/>
                <a:endCxn id="752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1" name="Google Shape;761;p68"/>
              <p:cNvCxnSpPr>
                <a:stCxn id="755" idx="0"/>
                <a:endCxn id="753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2" name="Google Shape;762;p68"/>
              <p:cNvCxnSpPr>
                <a:stCxn id="753" idx="2"/>
                <a:endCxn id="756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3" name="Google Shape;763;p68"/>
              <p:cNvCxnSpPr>
                <a:stCxn id="754" idx="2"/>
                <a:endCxn id="757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4" name="Google Shape;764;p68"/>
              <p:cNvCxnSpPr>
                <a:stCxn id="754" idx="2"/>
                <a:endCxn id="758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65" name="Google Shape;765;p68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766" name="Google Shape;766;p68"/>
            <p:cNvCxnSpPr>
              <a:stCxn id="765" idx="2"/>
              <a:endCxn id="738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7" name="Google Shape;767;p68"/>
            <p:cNvCxnSpPr>
              <a:stCxn id="765" idx="2"/>
              <a:endCxn id="752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68" name="Google Shape;768;p68"/>
          <p:cNvSpPr/>
          <p:nvPr/>
        </p:nvSpPr>
        <p:spPr>
          <a:xfrm>
            <a:off x="4525150" y="2976464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769" name="Google Shape;769;p68"/>
          <p:cNvCxnSpPr>
            <a:stCxn id="768" idx="2"/>
            <a:endCxn id="765" idx="0"/>
          </p:cNvCxnSpPr>
          <p:nvPr/>
        </p:nvCxnSpPr>
        <p:spPr>
          <a:xfrm flipH="1">
            <a:off x="3170800" y="3240764"/>
            <a:ext cx="1521300" cy="131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" name="Google Shape;770;p68"/>
          <p:cNvCxnSpPr>
            <a:stCxn id="768" idx="2"/>
            <a:endCxn id="733" idx="0"/>
          </p:cNvCxnSpPr>
          <p:nvPr/>
        </p:nvCxnSpPr>
        <p:spPr>
          <a:xfrm>
            <a:off x="4692100" y="3240764"/>
            <a:ext cx="2271900" cy="131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1" name="Google Shape;771;p68"/>
          <p:cNvSpPr txBox="1"/>
          <p:nvPr/>
        </p:nvSpPr>
        <p:spPr>
          <a:xfrm>
            <a:off x="2352000" y="9072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772" name="Google Shape;772;p68"/>
          <p:cNvSpPr txBox="1"/>
          <p:nvPr/>
        </p:nvSpPr>
        <p:spPr>
          <a:xfrm>
            <a:off x="6964000" y="954725"/>
            <a:ext cx="20874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baseline="30000" lang="en"/>
              <a:t>N</a:t>
            </a:r>
            <a:r>
              <a:rPr lang="en"/>
              <a:t>: Every time we increase N by 1, we double the work!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Recursion, Approach 2: Exact Counting</a:t>
            </a:r>
            <a:endParaRPr/>
          </a:p>
        </p:txBody>
      </p:sp>
      <p:sp>
        <p:nvSpPr>
          <p:cNvPr id="778" name="Google Shape;778;p6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779" name="Google Shape;779;p69"/>
          <p:cNvSpPr txBox="1"/>
          <p:nvPr>
            <p:ph idx="1" type="body"/>
          </p:nvPr>
        </p:nvSpPr>
        <p:spPr>
          <a:xfrm>
            <a:off x="121500" y="2398000"/>
            <a:ext cx="8443800" cy="13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approach: Count number of calls to f3, given by C(N).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</a:t>
            </a:r>
            <a:r>
              <a:rPr lang="en"/>
              <a:t>function call does a constant amount of work (not counting recursive calls), so C(N) ∈ Θ(R(N))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C(1) 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C(2) = 1 + 2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C(3) = 1 + 2 + 4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0" name="Google Shape;780;p69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781" name="Google Shape;781;p69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782" name="Google Shape;782;p69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783" name="Google Shape;783;p69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84" name="Google Shape;784;p69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85" name="Google Shape;785;p69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86" name="Google Shape;786;p69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87" name="Google Shape;787;p69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88" name="Google Shape;788;p69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789" name="Google Shape;789;p69"/>
              <p:cNvCxnSpPr>
                <a:stCxn id="783" idx="0"/>
                <a:endCxn id="782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0" name="Google Shape;790;p69"/>
              <p:cNvCxnSpPr>
                <a:stCxn id="784" idx="0"/>
                <a:endCxn id="782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1" name="Google Shape;791;p69"/>
              <p:cNvCxnSpPr>
                <a:stCxn id="785" idx="0"/>
                <a:endCxn id="783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2" name="Google Shape;792;p69"/>
              <p:cNvCxnSpPr>
                <a:stCxn id="783" idx="2"/>
                <a:endCxn id="786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3" name="Google Shape;793;p69"/>
              <p:cNvCxnSpPr>
                <a:stCxn id="784" idx="2"/>
                <a:endCxn id="787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4" name="Google Shape;794;p69"/>
              <p:cNvCxnSpPr>
                <a:stCxn id="784" idx="2"/>
                <a:endCxn id="788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95" name="Google Shape;795;p69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796" name="Google Shape;796;p69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797" name="Google Shape;797;p69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98" name="Google Shape;798;p69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799" name="Google Shape;799;p69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00" name="Google Shape;800;p69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01" name="Google Shape;801;p69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02" name="Google Shape;802;p69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803" name="Google Shape;803;p69"/>
              <p:cNvCxnSpPr>
                <a:stCxn id="797" idx="0"/>
                <a:endCxn id="796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4" name="Google Shape;804;p69"/>
              <p:cNvCxnSpPr>
                <a:stCxn id="798" idx="0"/>
                <a:endCxn id="796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5" name="Google Shape;805;p69"/>
              <p:cNvCxnSpPr>
                <a:stCxn id="799" idx="0"/>
                <a:endCxn id="797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6" name="Google Shape;806;p69"/>
              <p:cNvCxnSpPr>
                <a:stCxn id="797" idx="2"/>
                <a:endCxn id="800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7" name="Google Shape;807;p69"/>
              <p:cNvCxnSpPr>
                <a:stCxn id="798" idx="2"/>
                <a:endCxn id="801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8" name="Google Shape;808;p69"/>
              <p:cNvCxnSpPr>
                <a:stCxn id="798" idx="2"/>
                <a:endCxn id="802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09" name="Google Shape;809;p69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810" name="Google Shape;810;p69"/>
            <p:cNvCxnSpPr>
              <a:stCxn id="809" idx="2"/>
              <a:endCxn id="782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69"/>
            <p:cNvCxnSpPr>
              <a:stCxn id="809" idx="2"/>
              <a:endCxn id="796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12" name="Google Shape;812;p69"/>
          <p:cNvSpPr txBox="1"/>
          <p:nvPr/>
        </p:nvSpPr>
        <p:spPr>
          <a:xfrm>
            <a:off x="2352000" y="9072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Recursion, Approach 2: Exact Counting: </a:t>
            </a:r>
            <a:r>
              <a:rPr lang="en"/>
              <a:t>http://yellkey.com</a:t>
            </a:r>
            <a:r>
              <a:rPr lang="en">
                <a:solidFill>
                  <a:srgbClr val="208920"/>
                </a:solidFill>
              </a:rPr>
              <a:t>/happy</a:t>
            </a:r>
            <a:endParaRPr/>
          </a:p>
        </p:txBody>
      </p:sp>
      <p:sp>
        <p:nvSpPr>
          <p:cNvPr id="818" name="Google Shape;818;p7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819" name="Google Shape;819;p70"/>
          <p:cNvSpPr txBox="1"/>
          <p:nvPr>
            <p:ph idx="1" type="body"/>
          </p:nvPr>
        </p:nvSpPr>
        <p:spPr>
          <a:xfrm>
            <a:off x="121500" y="2398000"/>
            <a:ext cx="8443800" cy="25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approach: Count number of calls to f3, given by C(N).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C(3) = 1 + 2 + 4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C(N) = 1 + 2 + 4 + … + ???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final term of the sum?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aseline="30000"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aseline="30000"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-1</a:t>
            </a:r>
            <a:endParaRPr/>
          </a:p>
        </p:txBody>
      </p:sp>
      <p:grpSp>
        <p:nvGrpSpPr>
          <p:cNvPr id="820" name="Google Shape;820;p70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821" name="Google Shape;821;p70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822" name="Google Shape;822;p70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823" name="Google Shape;823;p70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824" name="Google Shape;824;p70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825" name="Google Shape;825;p70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26" name="Google Shape;826;p70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27" name="Google Shape;827;p70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28" name="Google Shape;828;p70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829" name="Google Shape;829;p70"/>
              <p:cNvCxnSpPr>
                <a:stCxn id="823" idx="0"/>
                <a:endCxn id="822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0" name="Google Shape;830;p70"/>
              <p:cNvCxnSpPr>
                <a:stCxn id="824" idx="0"/>
                <a:endCxn id="822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1" name="Google Shape;831;p70"/>
              <p:cNvCxnSpPr>
                <a:stCxn id="825" idx="0"/>
                <a:endCxn id="823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2" name="Google Shape;832;p70"/>
              <p:cNvCxnSpPr>
                <a:stCxn id="823" idx="2"/>
                <a:endCxn id="826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3" name="Google Shape;833;p70"/>
              <p:cNvCxnSpPr>
                <a:stCxn id="824" idx="2"/>
                <a:endCxn id="827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4" name="Google Shape;834;p70"/>
              <p:cNvCxnSpPr>
                <a:stCxn id="824" idx="2"/>
                <a:endCxn id="828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35" name="Google Shape;835;p70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836" name="Google Shape;836;p70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837" name="Google Shape;837;p70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838" name="Google Shape;838;p70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839" name="Google Shape;839;p70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40" name="Google Shape;840;p70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41" name="Google Shape;841;p70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42" name="Google Shape;842;p70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843" name="Google Shape;843;p70"/>
              <p:cNvCxnSpPr>
                <a:stCxn id="837" idx="0"/>
                <a:endCxn id="836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4" name="Google Shape;844;p70"/>
              <p:cNvCxnSpPr>
                <a:stCxn id="838" idx="0"/>
                <a:endCxn id="836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5" name="Google Shape;845;p70"/>
              <p:cNvCxnSpPr>
                <a:stCxn id="839" idx="0"/>
                <a:endCxn id="837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6" name="Google Shape;846;p70"/>
              <p:cNvCxnSpPr>
                <a:stCxn id="837" idx="2"/>
                <a:endCxn id="840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7" name="Google Shape;847;p70"/>
              <p:cNvCxnSpPr>
                <a:stCxn id="838" idx="2"/>
                <a:endCxn id="841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8" name="Google Shape;848;p70"/>
              <p:cNvCxnSpPr>
                <a:stCxn id="838" idx="2"/>
                <a:endCxn id="842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49" name="Google Shape;849;p70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850" name="Google Shape;850;p70"/>
            <p:cNvCxnSpPr>
              <a:stCxn id="849" idx="2"/>
              <a:endCxn id="822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1" name="Google Shape;851;p70"/>
            <p:cNvCxnSpPr>
              <a:stCxn id="849" idx="2"/>
              <a:endCxn id="836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52" name="Google Shape;852;p70"/>
          <p:cNvSpPr txBox="1"/>
          <p:nvPr/>
        </p:nvSpPr>
        <p:spPr>
          <a:xfrm>
            <a:off x="2352000" y="9072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853" name="Google Shape;853;p70"/>
          <p:cNvSpPr txBox="1"/>
          <p:nvPr/>
        </p:nvSpPr>
        <p:spPr>
          <a:xfrm>
            <a:off x="2238050" y="3747375"/>
            <a:ext cx="15495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D.  2</a:t>
            </a:r>
            <a:r>
              <a:rPr baseline="30000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N-1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E.  2</a:t>
            </a:r>
            <a:r>
              <a:rPr baseline="30000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N-1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Recursion, Approach 2: Exact Counting</a:t>
            </a:r>
            <a:endParaRPr/>
          </a:p>
        </p:txBody>
      </p:sp>
      <p:sp>
        <p:nvSpPr>
          <p:cNvPr id="859" name="Google Shape;859;p7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860" name="Google Shape;860;p71"/>
          <p:cNvSpPr txBox="1"/>
          <p:nvPr>
            <p:ph idx="1" type="body"/>
          </p:nvPr>
        </p:nvSpPr>
        <p:spPr>
          <a:xfrm>
            <a:off x="121500" y="2398000"/>
            <a:ext cx="8443800" cy="25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approach: Count number of calls to f3, given by C(N).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C(3) = 1 + 2 + 4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C(N) = 1 + 2 + 4 + … + ???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final term of the sum?</a:t>
            </a:r>
            <a:endParaRPr/>
          </a:p>
        </p:txBody>
      </p:sp>
      <p:grpSp>
        <p:nvGrpSpPr>
          <p:cNvPr id="861" name="Google Shape;861;p71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862" name="Google Shape;862;p71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863" name="Google Shape;863;p71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864" name="Google Shape;864;p71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865" name="Google Shape;865;p71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866" name="Google Shape;866;p71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67" name="Google Shape;867;p71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68" name="Google Shape;868;p71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69" name="Google Shape;869;p71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870" name="Google Shape;870;p71"/>
              <p:cNvCxnSpPr>
                <a:stCxn id="864" idx="0"/>
                <a:endCxn id="863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1" name="Google Shape;871;p71"/>
              <p:cNvCxnSpPr>
                <a:stCxn id="865" idx="0"/>
                <a:endCxn id="863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2" name="Google Shape;872;p71"/>
              <p:cNvCxnSpPr>
                <a:stCxn id="866" idx="0"/>
                <a:endCxn id="864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3" name="Google Shape;873;p71"/>
              <p:cNvCxnSpPr>
                <a:stCxn id="864" idx="2"/>
                <a:endCxn id="867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4" name="Google Shape;874;p71"/>
              <p:cNvCxnSpPr>
                <a:stCxn id="865" idx="2"/>
                <a:endCxn id="868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5" name="Google Shape;875;p71"/>
              <p:cNvCxnSpPr>
                <a:stCxn id="865" idx="2"/>
                <a:endCxn id="869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76" name="Google Shape;876;p71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877" name="Google Shape;877;p71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878" name="Google Shape;878;p71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879" name="Google Shape;879;p71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880" name="Google Shape;880;p71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81" name="Google Shape;881;p71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82" name="Google Shape;882;p71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83" name="Google Shape;883;p71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884" name="Google Shape;884;p71"/>
              <p:cNvCxnSpPr>
                <a:stCxn id="878" idx="0"/>
                <a:endCxn id="877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5" name="Google Shape;885;p71"/>
              <p:cNvCxnSpPr>
                <a:stCxn id="879" idx="0"/>
                <a:endCxn id="877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6" name="Google Shape;886;p71"/>
              <p:cNvCxnSpPr>
                <a:stCxn id="880" idx="0"/>
                <a:endCxn id="878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7" name="Google Shape;887;p71"/>
              <p:cNvCxnSpPr>
                <a:stCxn id="878" idx="2"/>
                <a:endCxn id="881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8" name="Google Shape;888;p71"/>
              <p:cNvCxnSpPr>
                <a:stCxn id="879" idx="2"/>
                <a:endCxn id="882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9" name="Google Shape;889;p71"/>
              <p:cNvCxnSpPr>
                <a:stCxn id="879" idx="2"/>
                <a:endCxn id="883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90" name="Google Shape;890;p71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891" name="Google Shape;891;p71"/>
            <p:cNvCxnSpPr>
              <a:stCxn id="890" idx="2"/>
              <a:endCxn id="863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2" name="Google Shape;892;p71"/>
            <p:cNvCxnSpPr>
              <a:stCxn id="890" idx="2"/>
              <a:endCxn id="877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93" name="Google Shape;893;p71"/>
          <p:cNvSpPr txBox="1"/>
          <p:nvPr/>
        </p:nvSpPr>
        <p:spPr>
          <a:xfrm>
            <a:off x="2352000" y="9072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894" name="Google Shape;894;p71"/>
          <p:cNvSpPr txBox="1"/>
          <p:nvPr/>
        </p:nvSpPr>
        <p:spPr>
          <a:xfrm>
            <a:off x="2238050" y="3975975"/>
            <a:ext cx="15495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D.  2</a:t>
            </a:r>
            <a:r>
              <a:rPr b="1" baseline="30000"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N-1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7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Recursion, Approach 2: Exact Counting</a:t>
            </a:r>
            <a:endParaRPr/>
          </a:p>
        </p:txBody>
      </p:sp>
      <p:sp>
        <p:nvSpPr>
          <p:cNvPr id="900" name="Google Shape;900;p7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901" name="Google Shape;901;p72"/>
          <p:cNvSpPr txBox="1"/>
          <p:nvPr>
            <p:ph idx="1" type="body"/>
          </p:nvPr>
        </p:nvSpPr>
        <p:spPr>
          <a:xfrm>
            <a:off x="121500" y="2398000"/>
            <a:ext cx="8443800" cy="25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approach: Count number of calls to f3, given by C(N).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C(N) = 1 + 2 + 4 + … + 2</a:t>
            </a:r>
            <a:r>
              <a:rPr baseline="30000" lang="en"/>
              <a:t>N-1</a:t>
            </a:r>
            <a:endParaRPr baseline="30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simple expression for C(N).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2" name="Google Shape;902;p72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903" name="Google Shape;903;p72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904" name="Google Shape;904;p72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905" name="Google Shape;905;p72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906" name="Google Shape;906;p72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907" name="Google Shape;907;p72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08" name="Google Shape;908;p72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09" name="Google Shape;909;p72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10" name="Google Shape;910;p72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911" name="Google Shape;911;p72"/>
              <p:cNvCxnSpPr>
                <a:stCxn id="905" idx="0"/>
                <a:endCxn id="904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2" name="Google Shape;912;p72"/>
              <p:cNvCxnSpPr>
                <a:stCxn id="906" idx="0"/>
                <a:endCxn id="904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3" name="Google Shape;913;p72"/>
              <p:cNvCxnSpPr>
                <a:stCxn id="907" idx="0"/>
                <a:endCxn id="905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4" name="Google Shape;914;p72"/>
              <p:cNvCxnSpPr>
                <a:stCxn id="905" idx="2"/>
                <a:endCxn id="908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5" name="Google Shape;915;p72"/>
              <p:cNvCxnSpPr>
                <a:stCxn id="906" idx="2"/>
                <a:endCxn id="909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6" name="Google Shape;916;p72"/>
              <p:cNvCxnSpPr>
                <a:stCxn id="906" idx="2"/>
                <a:endCxn id="910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17" name="Google Shape;917;p72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918" name="Google Shape;918;p72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919" name="Google Shape;919;p72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920" name="Google Shape;920;p72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921" name="Google Shape;921;p72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22" name="Google Shape;922;p72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23" name="Google Shape;923;p72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24" name="Google Shape;924;p72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925" name="Google Shape;925;p72"/>
              <p:cNvCxnSpPr>
                <a:stCxn id="919" idx="0"/>
                <a:endCxn id="918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6" name="Google Shape;926;p72"/>
              <p:cNvCxnSpPr>
                <a:stCxn id="920" idx="0"/>
                <a:endCxn id="918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7" name="Google Shape;927;p72"/>
              <p:cNvCxnSpPr>
                <a:stCxn id="921" idx="0"/>
                <a:endCxn id="919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8" name="Google Shape;928;p72"/>
              <p:cNvCxnSpPr>
                <a:stCxn id="919" idx="2"/>
                <a:endCxn id="922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9" name="Google Shape;929;p72"/>
              <p:cNvCxnSpPr>
                <a:stCxn id="920" idx="2"/>
                <a:endCxn id="923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0" name="Google Shape;930;p72"/>
              <p:cNvCxnSpPr>
                <a:stCxn id="920" idx="2"/>
                <a:endCxn id="924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31" name="Google Shape;931;p72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932" name="Google Shape;932;p72"/>
            <p:cNvCxnSpPr>
              <a:stCxn id="931" idx="2"/>
              <a:endCxn id="904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3" name="Google Shape;933;p72"/>
            <p:cNvCxnSpPr>
              <a:stCxn id="931" idx="2"/>
              <a:endCxn id="918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34" name="Google Shape;934;p72"/>
          <p:cNvSpPr txBox="1"/>
          <p:nvPr/>
        </p:nvSpPr>
        <p:spPr>
          <a:xfrm>
            <a:off x="2352000" y="9072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Loops Example 1: Based on Exact Count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order of growth of the worst case runtime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8"/>
          <p:cNvSpPr txBox="1"/>
          <p:nvPr/>
        </p:nvSpPr>
        <p:spPr>
          <a:xfrm>
            <a:off x="3455475" y="2896750"/>
            <a:ext cx="5655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Worst case number of operations: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919175" y="5799075"/>
            <a:ext cx="4059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worst case runtime:  Θ(N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3489910" y="1104477"/>
            <a:ext cx="5338200" cy="191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 = A.length;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 + 1; j &lt; N; j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1 unit of work</a:t>
            </a:r>
            <a:endParaRPr sz="1900">
              <a:solidFill>
                <a:srgbClr val="333333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900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3454250" y="3284675"/>
            <a:ext cx="57834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 = 1 + 2 + 3 + … + (N - 3) + (N - 2) + (N - 1) = N(N-1)/2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91" name="Google Shape;191;p28"/>
          <p:cNvGraphicFramePr/>
          <p:nvPr/>
        </p:nvGraphicFramePr>
        <p:xfrm>
          <a:off x="1020325" y="1299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{DE5EDDA2-8E4E-4DEA-B266-C82C14264A17}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92" name="Google Shape;192;p28"/>
          <p:cNvGrpSpPr/>
          <p:nvPr/>
        </p:nvGrpSpPr>
        <p:grpSpPr>
          <a:xfrm>
            <a:off x="429725" y="1302375"/>
            <a:ext cx="2963902" cy="3063000"/>
            <a:chOff x="429725" y="1149975"/>
            <a:chExt cx="2963902" cy="3063000"/>
          </a:xfrm>
        </p:grpSpPr>
        <p:sp>
          <p:nvSpPr>
            <p:cNvPr id="193" name="Google Shape;193;p28"/>
            <p:cNvSpPr txBox="1"/>
            <p:nvPr/>
          </p:nvSpPr>
          <p:spPr>
            <a:xfrm>
              <a:off x="725025" y="1149975"/>
              <a:ext cx="295200" cy="30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4" name="Google Shape;194;p28"/>
            <p:cNvSpPr txBox="1"/>
            <p:nvPr/>
          </p:nvSpPr>
          <p:spPr>
            <a:xfrm>
              <a:off x="1096527" y="3397675"/>
              <a:ext cx="22971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0  1  2  3  4  5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5" name="Google Shape;195;p28"/>
            <p:cNvSpPr txBox="1"/>
            <p:nvPr/>
          </p:nvSpPr>
          <p:spPr>
            <a:xfrm>
              <a:off x="429725" y="2087800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000"/>
            </a:p>
          </p:txBody>
        </p:sp>
        <p:sp>
          <p:nvSpPr>
            <p:cNvPr id="196" name="Google Shape;196;p28"/>
            <p:cNvSpPr txBox="1"/>
            <p:nvPr/>
          </p:nvSpPr>
          <p:spPr>
            <a:xfrm>
              <a:off x="2021275" y="3664325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endParaRPr sz="2000"/>
            </a:p>
          </p:txBody>
        </p:sp>
      </p:grpSp>
      <p:sp>
        <p:nvSpPr>
          <p:cNvPr id="197" name="Google Shape;197;p28"/>
          <p:cNvSpPr txBox="1"/>
          <p:nvPr/>
        </p:nvSpPr>
        <p:spPr>
          <a:xfrm>
            <a:off x="975198" y="989800"/>
            <a:ext cx="759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 =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98" name="Google Shape;198;p28"/>
          <p:cNvGraphicFramePr/>
          <p:nvPr/>
        </p:nvGraphicFramePr>
        <p:xfrm>
          <a:off x="4305875" y="40831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{DE5EDDA2-8E4E-4DEA-B266-C82C14264A17}</a:tableStyleId>
              </a:tblPr>
              <a:tblGrid>
                <a:gridCol w="1656400"/>
                <a:gridCol w="16564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worst case count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baseline="30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199" name="Google Shape;199;p28"/>
          <p:cNvSpPr txBox="1"/>
          <p:nvPr/>
        </p:nvSpPr>
        <p:spPr>
          <a:xfrm>
            <a:off x="4242925" y="4819803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Worst case runtime: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Θ(N</a:t>
            </a:r>
            <a:r>
              <a:rPr baseline="30000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7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Recursion, Approach 2: Exact Counting</a:t>
            </a:r>
            <a:endParaRPr/>
          </a:p>
        </p:txBody>
      </p:sp>
      <p:sp>
        <p:nvSpPr>
          <p:cNvPr id="940" name="Google Shape;940;p7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941" name="Google Shape;941;p73"/>
          <p:cNvSpPr txBox="1"/>
          <p:nvPr>
            <p:ph idx="1" type="body"/>
          </p:nvPr>
        </p:nvSpPr>
        <p:spPr>
          <a:xfrm>
            <a:off x="121500" y="2398000"/>
            <a:ext cx="8443800" cy="25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approach: Count number of calls to f3, given by C(N).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C(N) = 1 + 2 + 4 + … + 2</a:t>
            </a:r>
            <a:r>
              <a:rPr baseline="30000" lang="en"/>
              <a:t>N-1</a:t>
            </a:r>
            <a:endParaRPr baseline="30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simple expression for C(N).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C(N) = 2(2</a:t>
            </a:r>
            <a:r>
              <a:rPr baseline="30000" lang="en"/>
              <a:t>N-1</a:t>
            </a:r>
            <a:r>
              <a:rPr lang="en"/>
              <a:t>)</a:t>
            </a:r>
            <a:r>
              <a:rPr baseline="30000" lang="en"/>
              <a:t> </a:t>
            </a:r>
            <a:r>
              <a:rPr lang="en"/>
              <a:t>- 1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C(N) = 2</a:t>
            </a:r>
            <a:r>
              <a:rPr baseline="30000" lang="en"/>
              <a:t>N</a:t>
            </a:r>
            <a:r>
              <a:rPr lang="en"/>
              <a:t>-1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2" name="Google Shape;942;p73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943" name="Google Shape;943;p73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944" name="Google Shape;944;p73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945" name="Google Shape;945;p73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946" name="Google Shape;946;p73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947" name="Google Shape;947;p73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48" name="Google Shape;948;p73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49" name="Google Shape;949;p73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50" name="Google Shape;950;p73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951" name="Google Shape;951;p73"/>
              <p:cNvCxnSpPr>
                <a:stCxn id="945" idx="0"/>
                <a:endCxn id="944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2" name="Google Shape;952;p73"/>
              <p:cNvCxnSpPr>
                <a:stCxn id="946" idx="0"/>
                <a:endCxn id="944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3" name="Google Shape;953;p73"/>
              <p:cNvCxnSpPr>
                <a:stCxn id="947" idx="0"/>
                <a:endCxn id="945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4" name="Google Shape;954;p73"/>
              <p:cNvCxnSpPr>
                <a:stCxn id="945" idx="2"/>
                <a:endCxn id="948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5" name="Google Shape;955;p73"/>
              <p:cNvCxnSpPr>
                <a:stCxn id="946" idx="2"/>
                <a:endCxn id="949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6" name="Google Shape;956;p73"/>
              <p:cNvCxnSpPr>
                <a:stCxn id="946" idx="2"/>
                <a:endCxn id="950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57" name="Google Shape;957;p73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958" name="Google Shape;958;p73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959" name="Google Shape;959;p73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960" name="Google Shape;960;p73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961" name="Google Shape;961;p73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62" name="Google Shape;962;p73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63" name="Google Shape;963;p73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64" name="Google Shape;964;p73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965" name="Google Shape;965;p73"/>
              <p:cNvCxnSpPr>
                <a:stCxn id="959" idx="0"/>
                <a:endCxn id="958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6" name="Google Shape;966;p73"/>
              <p:cNvCxnSpPr>
                <a:stCxn id="960" idx="0"/>
                <a:endCxn id="958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7" name="Google Shape;967;p73"/>
              <p:cNvCxnSpPr>
                <a:stCxn id="961" idx="0"/>
                <a:endCxn id="959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8" name="Google Shape;968;p73"/>
              <p:cNvCxnSpPr>
                <a:stCxn id="959" idx="2"/>
                <a:endCxn id="962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9" name="Google Shape;969;p73"/>
              <p:cNvCxnSpPr>
                <a:stCxn id="960" idx="2"/>
                <a:endCxn id="963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0" name="Google Shape;970;p73"/>
              <p:cNvCxnSpPr>
                <a:stCxn id="960" idx="2"/>
                <a:endCxn id="964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71" name="Google Shape;971;p73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972" name="Google Shape;972;p73"/>
            <p:cNvCxnSpPr>
              <a:stCxn id="971" idx="2"/>
              <a:endCxn id="944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3" name="Google Shape;973;p73"/>
            <p:cNvCxnSpPr>
              <a:stCxn id="971" idx="2"/>
              <a:endCxn id="958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74" name="Google Shape;974;p73"/>
          <p:cNvSpPr txBox="1"/>
          <p:nvPr/>
        </p:nvSpPr>
        <p:spPr>
          <a:xfrm>
            <a:off x="2352000" y="9072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7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Recursion, Approach 2: Exact Counting</a:t>
            </a:r>
            <a:endParaRPr/>
          </a:p>
        </p:txBody>
      </p:sp>
      <p:sp>
        <p:nvSpPr>
          <p:cNvPr id="980" name="Google Shape;980;p7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981" name="Google Shape;981;p74"/>
          <p:cNvSpPr txBox="1"/>
          <p:nvPr>
            <p:ph idx="1" type="body"/>
          </p:nvPr>
        </p:nvSpPr>
        <p:spPr>
          <a:xfrm>
            <a:off x="121500" y="2398000"/>
            <a:ext cx="8443800" cy="25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approach: Count number of calls to f3, given by C(N).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C(N) = 1 + 2 + 4 + … + 2</a:t>
            </a:r>
            <a:r>
              <a:rPr baseline="30000" lang="en"/>
              <a:t>N-1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Solving, we get C(N) = 2</a:t>
            </a:r>
            <a:r>
              <a:rPr baseline="30000" lang="en"/>
              <a:t>N </a:t>
            </a:r>
            <a:r>
              <a:rPr lang="en"/>
              <a:t>- 1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Since work during each call is constant: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R(N) =  Θ(2</a:t>
            </a:r>
            <a:r>
              <a:rPr baseline="30000" lang="en"/>
              <a:t>N</a:t>
            </a:r>
            <a:r>
              <a:rPr lang="en"/>
              <a:t>)</a:t>
            </a:r>
            <a:endParaRPr/>
          </a:p>
        </p:txBody>
      </p:sp>
      <p:grpSp>
        <p:nvGrpSpPr>
          <p:cNvPr id="982" name="Google Shape;982;p74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983" name="Google Shape;983;p74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984" name="Google Shape;984;p74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985" name="Google Shape;985;p74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986" name="Google Shape;986;p74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987" name="Google Shape;987;p74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88" name="Google Shape;988;p74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89" name="Google Shape;989;p74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90" name="Google Shape;990;p74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991" name="Google Shape;991;p74"/>
              <p:cNvCxnSpPr>
                <a:stCxn id="985" idx="0"/>
                <a:endCxn id="984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2" name="Google Shape;992;p74"/>
              <p:cNvCxnSpPr>
                <a:stCxn id="986" idx="0"/>
                <a:endCxn id="984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3" name="Google Shape;993;p74"/>
              <p:cNvCxnSpPr>
                <a:stCxn id="987" idx="0"/>
                <a:endCxn id="985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4" name="Google Shape;994;p74"/>
              <p:cNvCxnSpPr>
                <a:stCxn id="985" idx="2"/>
                <a:endCxn id="988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5" name="Google Shape;995;p74"/>
              <p:cNvCxnSpPr>
                <a:stCxn id="986" idx="2"/>
                <a:endCxn id="989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6" name="Google Shape;996;p74"/>
              <p:cNvCxnSpPr>
                <a:stCxn id="986" idx="2"/>
                <a:endCxn id="990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97" name="Google Shape;997;p74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998" name="Google Shape;998;p74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999" name="Google Shape;999;p74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000" name="Google Shape;1000;p74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001" name="Google Shape;1001;p74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002" name="Google Shape;1002;p74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003" name="Google Shape;1003;p74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004" name="Google Shape;1004;p74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1005" name="Google Shape;1005;p74"/>
              <p:cNvCxnSpPr>
                <a:stCxn id="999" idx="0"/>
                <a:endCxn id="998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6" name="Google Shape;1006;p74"/>
              <p:cNvCxnSpPr>
                <a:stCxn id="1000" idx="0"/>
                <a:endCxn id="998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7" name="Google Shape;1007;p74"/>
              <p:cNvCxnSpPr>
                <a:stCxn id="1001" idx="0"/>
                <a:endCxn id="999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8" name="Google Shape;1008;p74"/>
              <p:cNvCxnSpPr>
                <a:stCxn id="999" idx="2"/>
                <a:endCxn id="1002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9" name="Google Shape;1009;p74"/>
              <p:cNvCxnSpPr>
                <a:stCxn id="1000" idx="2"/>
                <a:endCxn id="1003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0" name="Google Shape;1010;p74"/>
              <p:cNvCxnSpPr>
                <a:stCxn id="1000" idx="2"/>
                <a:endCxn id="1004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011" name="Google Shape;1011;p74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1012" name="Google Shape;1012;p74"/>
            <p:cNvCxnSpPr>
              <a:stCxn id="1011" idx="2"/>
              <a:endCxn id="984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3" name="Google Shape;1013;p74"/>
            <p:cNvCxnSpPr>
              <a:stCxn id="1011" idx="2"/>
              <a:endCxn id="998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14" name="Google Shape;1014;p74"/>
          <p:cNvSpPr txBox="1"/>
          <p:nvPr/>
        </p:nvSpPr>
        <p:spPr>
          <a:xfrm>
            <a:off x="2352000" y="9072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7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Recursion, A minor change</a:t>
            </a:r>
            <a:endParaRPr/>
          </a:p>
        </p:txBody>
      </p:sp>
      <p:sp>
        <p:nvSpPr>
          <p:cNvPr id="1020" name="Google Shape;1020;p7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1021" name="Google Shape;1021;p75"/>
          <p:cNvSpPr txBox="1"/>
          <p:nvPr>
            <p:ph idx="1" type="body"/>
          </p:nvPr>
        </p:nvSpPr>
        <p:spPr>
          <a:xfrm>
            <a:off x="121500" y="2398000"/>
            <a:ext cx="8443800" cy="25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happens if we make this tiny change?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C(0) 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C(1) 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C(2) = 1+1+1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C(3) = 1+1+2+1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?????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simple expression for C(N).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75"/>
          <p:cNvSpPr txBox="1"/>
          <p:nvPr/>
        </p:nvSpPr>
        <p:spPr>
          <a:xfrm>
            <a:off x="2352000" y="9072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fib(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fib(n-1) + fib(n-2);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1023" name="Google Shape;1023;p75"/>
          <p:cNvSpPr/>
          <p:nvPr/>
        </p:nvSpPr>
        <p:spPr>
          <a:xfrm>
            <a:off x="7773300" y="3857664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24" name="Google Shape;1024;p75"/>
          <p:cNvSpPr/>
          <p:nvPr/>
        </p:nvSpPr>
        <p:spPr>
          <a:xfrm>
            <a:off x="7316100" y="4238664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25" name="Google Shape;1025;p75"/>
          <p:cNvSpPr/>
          <p:nvPr/>
        </p:nvSpPr>
        <p:spPr>
          <a:xfrm>
            <a:off x="8230500" y="4238664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026" name="Google Shape;1026;p75"/>
          <p:cNvCxnSpPr>
            <a:stCxn id="1024" idx="0"/>
            <a:endCxn id="1023" idx="2"/>
          </p:cNvCxnSpPr>
          <p:nvPr/>
        </p:nvCxnSpPr>
        <p:spPr>
          <a:xfrm flipH="1" rot="10800000">
            <a:off x="7483050" y="4121964"/>
            <a:ext cx="457200" cy="116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" name="Google Shape;1027;p75"/>
          <p:cNvCxnSpPr>
            <a:stCxn id="1025" idx="0"/>
            <a:endCxn id="1023" idx="2"/>
          </p:cNvCxnSpPr>
          <p:nvPr/>
        </p:nvCxnSpPr>
        <p:spPr>
          <a:xfrm rot="10800000">
            <a:off x="7940250" y="4121964"/>
            <a:ext cx="457200" cy="116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8" name="Google Shape;1028;p75"/>
          <p:cNvSpPr/>
          <p:nvPr/>
        </p:nvSpPr>
        <p:spPr>
          <a:xfrm>
            <a:off x="6796925" y="3372140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029" name="Google Shape;1029;p75"/>
          <p:cNvCxnSpPr>
            <a:stCxn id="1028" idx="2"/>
            <a:endCxn id="1030" idx="0"/>
          </p:cNvCxnSpPr>
          <p:nvPr/>
        </p:nvCxnSpPr>
        <p:spPr>
          <a:xfrm flipH="1">
            <a:off x="6004175" y="3636440"/>
            <a:ext cx="959700" cy="21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1" name="Google Shape;1031;p75"/>
          <p:cNvCxnSpPr>
            <a:stCxn id="1028" idx="2"/>
            <a:endCxn id="1023" idx="0"/>
          </p:cNvCxnSpPr>
          <p:nvPr/>
        </p:nvCxnSpPr>
        <p:spPr>
          <a:xfrm>
            <a:off x="6963875" y="3636440"/>
            <a:ext cx="976500" cy="221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0" name="Google Shape;1030;p75"/>
          <p:cNvSpPr/>
          <p:nvPr/>
        </p:nvSpPr>
        <p:spPr>
          <a:xfrm>
            <a:off x="5837300" y="3851040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32" name="Google Shape;1032;p75"/>
          <p:cNvSpPr/>
          <p:nvPr/>
        </p:nvSpPr>
        <p:spPr>
          <a:xfrm>
            <a:off x="5380100" y="4232040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33" name="Google Shape;1033;p75"/>
          <p:cNvSpPr/>
          <p:nvPr/>
        </p:nvSpPr>
        <p:spPr>
          <a:xfrm>
            <a:off x="6294500" y="4232040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34" name="Google Shape;1034;p75"/>
          <p:cNvSpPr/>
          <p:nvPr/>
        </p:nvSpPr>
        <p:spPr>
          <a:xfrm>
            <a:off x="5114975" y="4621040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35" name="Google Shape;1035;p75"/>
          <p:cNvSpPr/>
          <p:nvPr/>
        </p:nvSpPr>
        <p:spPr>
          <a:xfrm>
            <a:off x="5593518" y="4626958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036" name="Google Shape;1036;p75"/>
          <p:cNvCxnSpPr>
            <a:stCxn id="1032" idx="0"/>
            <a:endCxn id="1030" idx="2"/>
          </p:cNvCxnSpPr>
          <p:nvPr/>
        </p:nvCxnSpPr>
        <p:spPr>
          <a:xfrm flipH="1" rot="10800000">
            <a:off x="5547050" y="4115340"/>
            <a:ext cx="457200" cy="116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7" name="Google Shape;1037;p75"/>
          <p:cNvCxnSpPr>
            <a:stCxn id="1033" idx="0"/>
            <a:endCxn id="1030" idx="2"/>
          </p:cNvCxnSpPr>
          <p:nvPr/>
        </p:nvCxnSpPr>
        <p:spPr>
          <a:xfrm rot="10800000">
            <a:off x="6004250" y="4115340"/>
            <a:ext cx="457200" cy="116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" name="Google Shape;1038;p75"/>
          <p:cNvCxnSpPr>
            <a:stCxn id="1034" idx="0"/>
            <a:endCxn id="1032" idx="2"/>
          </p:cNvCxnSpPr>
          <p:nvPr/>
        </p:nvCxnSpPr>
        <p:spPr>
          <a:xfrm flipH="1" rot="10800000">
            <a:off x="5281925" y="4496240"/>
            <a:ext cx="265200" cy="12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9" name="Google Shape;1039;p75"/>
          <p:cNvCxnSpPr>
            <a:stCxn id="1032" idx="2"/>
            <a:endCxn id="1035" idx="0"/>
          </p:cNvCxnSpPr>
          <p:nvPr/>
        </p:nvCxnSpPr>
        <p:spPr>
          <a:xfrm>
            <a:off x="5547050" y="4496340"/>
            <a:ext cx="213300" cy="130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7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Recursion, A minor change (Out of Scope)</a:t>
            </a:r>
            <a:endParaRPr/>
          </a:p>
        </p:txBody>
      </p:sp>
      <p:sp>
        <p:nvSpPr>
          <p:cNvPr id="1045" name="Google Shape;1045;p7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1046" name="Google Shape;1046;p76"/>
          <p:cNvSpPr txBox="1"/>
          <p:nvPr>
            <p:ph idx="1" type="body"/>
          </p:nvPr>
        </p:nvSpPr>
        <p:spPr>
          <a:xfrm>
            <a:off x="121500" y="2398000"/>
            <a:ext cx="8443800" cy="25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this one, we'll have to be a bit more creative: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fib(n) returns the nth Fibonacci number F</a:t>
            </a:r>
            <a:r>
              <a:rPr baseline="-25000" lang="en"/>
              <a:t>n</a:t>
            </a:r>
            <a:endParaRPr baseline="-25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tree on the right, there are F</a:t>
            </a:r>
            <a:r>
              <a:rPr baseline="-25000" lang="en"/>
              <a:t>n</a:t>
            </a:r>
            <a:r>
              <a:rPr lang="en"/>
              <a:t> yellow nodes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Why? Each leaf adds 1 to the final sum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tree on the right, there are F</a:t>
            </a:r>
            <a:r>
              <a:rPr baseline="-25000" lang="en"/>
              <a:t>n</a:t>
            </a:r>
            <a:r>
              <a:rPr lang="en"/>
              <a:t>-1 green nodes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Why? To sum k 1s, we do k-1 +s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C(N) = # yellow + # green = 2(F</a:t>
            </a:r>
            <a:r>
              <a:rPr baseline="-25000" lang="en"/>
              <a:t>N</a:t>
            </a:r>
            <a:r>
              <a:rPr lang="en"/>
              <a:t>)-1 = Θ(F</a:t>
            </a:r>
            <a:r>
              <a:rPr baseline="-25000" lang="en"/>
              <a:t>N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76"/>
          <p:cNvSpPr txBox="1"/>
          <p:nvPr/>
        </p:nvSpPr>
        <p:spPr>
          <a:xfrm>
            <a:off x="2352000" y="9072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fib(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fib(n-1) + fib(n-2);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1048" name="Google Shape;1048;p76"/>
          <p:cNvSpPr/>
          <p:nvPr/>
        </p:nvSpPr>
        <p:spPr>
          <a:xfrm>
            <a:off x="7773300" y="3857664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49" name="Google Shape;1049;p76"/>
          <p:cNvSpPr/>
          <p:nvPr/>
        </p:nvSpPr>
        <p:spPr>
          <a:xfrm>
            <a:off x="7316100" y="4238664"/>
            <a:ext cx="333900" cy="264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50" name="Google Shape;1050;p76"/>
          <p:cNvSpPr/>
          <p:nvPr/>
        </p:nvSpPr>
        <p:spPr>
          <a:xfrm>
            <a:off x="8230500" y="4238664"/>
            <a:ext cx="333900" cy="264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051" name="Google Shape;1051;p76"/>
          <p:cNvCxnSpPr>
            <a:stCxn id="1049" idx="0"/>
            <a:endCxn id="1048" idx="2"/>
          </p:cNvCxnSpPr>
          <p:nvPr/>
        </p:nvCxnSpPr>
        <p:spPr>
          <a:xfrm flipH="1" rot="10800000">
            <a:off x="7483050" y="4121964"/>
            <a:ext cx="457200" cy="116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2" name="Google Shape;1052;p76"/>
          <p:cNvCxnSpPr>
            <a:stCxn id="1050" idx="0"/>
            <a:endCxn id="1048" idx="2"/>
          </p:cNvCxnSpPr>
          <p:nvPr/>
        </p:nvCxnSpPr>
        <p:spPr>
          <a:xfrm rot="10800000">
            <a:off x="7940250" y="4121964"/>
            <a:ext cx="457200" cy="116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3" name="Google Shape;1053;p76"/>
          <p:cNvSpPr/>
          <p:nvPr/>
        </p:nvSpPr>
        <p:spPr>
          <a:xfrm>
            <a:off x="6796925" y="3372140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054" name="Google Shape;1054;p76"/>
          <p:cNvCxnSpPr>
            <a:stCxn id="1053" idx="2"/>
            <a:endCxn id="1055" idx="0"/>
          </p:cNvCxnSpPr>
          <p:nvPr/>
        </p:nvCxnSpPr>
        <p:spPr>
          <a:xfrm flipH="1">
            <a:off x="6004175" y="3636440"/>
            <a:ext cx="959700" cy="21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6" name="Google Shape;1056;p76"/>
          <p:cNvCxnSpPr>
            <a:stCxn id="1053" idx="2"/>
            <a:endCxn id="1048" idx="0"/>
          </p:cNvCxnSpPr>
          <p:nvPr/>
        </p:nvCxnSpPr>
        <p:spPr>
          <a:xfrm>
            <a:off x="6963875" y="3636440"/>
            <a:ext cx="976500" cy="221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5" name="Google Shape;1055;p76"/>
          <p:cNvSpPr/>
          <p:nvPr/>
        </p:nvSpPr>
        <p:spPr>
          <a:xfrm>
            <a:off x="5837300" y="3851040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57" name="Google Shape;1057;p76"/>
          <p:cNvSpPr/>
          <p:nvPr/>
        </p:nvSpPr>
        <p:spPr>
          <a:xfrm>
            <a:off x="5380100" y="4232040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58" name="Google Shape;1058;p76"/>
          <p:cNvSpPr/>
          <p:nvPr/>
        </p:nvSpPr>
        <p:spPr>
          <a:xfrm>
            <a:off x="6294500" y="4232040"/>
            <a:ext cx="333900" cy="264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59" name="Google Shape;1059;p76"/>
          <p:cNvSpPr/>
          <p:nvPr/>
        </p:nvSpPr>
        <p:spPr>
          <a:xfrm>
            <a:off x="5114975" y="4621040"/>
            <a:ext cx="333900" cy="264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60" name="Google Shape;1060;p76"/>
          <p:cNvSpPr/>
          <p:nvPr/>
        </p:nvSpPr>
        <p:spPr>
          <a:xfrm>
            <a:off x="5593518" y="4626958"/>
            <a:ext cx="333900" cy="264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061" name="Google Shape;1061;p76"/>
          <p:cNvCxnSpPr>
            <a:stCxn id="1057" idx="0"/>
            <a:endCxn id="1055" idx="2"/>
          </p:cNvCxnSpPr>
          <p:nvPr/>
        </p:nvCxnSpPr>
        <p:spPr>
          <a:xfrm flipH="1" rot="10800000">
            <a:off x="5547050" y="4115340"/>
            <a:ext cx="457200" cy="116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" name="Google Shape;1062;p76"/>
          <p:cNvCxnSpPr>
            <a:stCxn id="1058" idx="0"/>
            <a:endCxn id="1055" idx="2"/>
          </p:cNvCxnSpPr>
          <p:nvPr/>
        </p:nvCxnSpPr>
        <p:spPr>
          <a:xfrm rot="10800000">
            <a:off x="6004250" y="4115340"/>
            <a:ext cx="457200" cy="116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76"/>
          <p:cNvCxnSpPr>
            <a:stCxn id="1059" idx="0"/>
            <a:endCxn id="1057" idx="2"/>
          </p:cNvCxnSpPr>
          <p:nvPr/>
        </p:nvCxnSpPr>
        <p:spPr>
          <a:xfrm flipH="1" rot="10800000">
            <a:off x="5281925" y="4496240"/>
            <a:ext cx="265200" cy="12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" name="Google Shape;1064;p76"/>
          <p:cNvCxnSpPr>
            <a:stCxn id="1057" idx="2"/>
            <a:endCxn id="1060" idx="0"/>
          </p:cNvCxnSpPr>
          <p:nvPr/>
        </p:nvCxnSpPr>
        <p:spPr>
          <a:xfrm>
            <a:off x="5547050" y="4496340"/>
            <a:ext cx="213300" cy="130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7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Recursion, A minor change (Out of Scope)</a:t>
            </a:r>
            <a:endParaRPr/>
          </a:p>
        </p:txBody>
      </p:sp>
      <p:sp>
        <p:nvSpPr>
          <p:cNvPr id="1070" name="Google Shape;1070;p7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1071" name="Google Shape;1071;p77"/>
          <p:cNvSpPr txBox="1"/>
          <p:nvPr>
            <p:ph idx="1" type="body"/>
          </p:nvPr>
        </p:nvSpPr>
        <p:spPr>
          <a:xfrm>
            <a:off x="121500" y="2398000"/>
            <a:ext cx="8443800" cy="25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C(N) = # yellow + # green = 2(F</a:t>
            </a:r>
            <a:r>
              <a:rPr baseline="-25000" lang="en"/>
              <a:t>N</a:t>
            </a:r>
            <a:r>
              <a:rPr lang="en"/>
              <a:t>)-1 = Θ(F</a:t>
            </a:r>
            <a:r>
              <a:rPr baseline="-25000" lang="en"/>
              <a:t>N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you do enough math, you find that F</a:t>
            </a:r>
            <a:r>
              <a:rPr baseline="-25000" lang="en"/>
              <a:t>N</a:t>
            </a:r>
            <a:r>
              <a:rPr lang="en"/>
              <a:t>∈ Θ(φ</a:t>
            </a:r>
            <a:r>
              <a:rPr baseline="30000" lang="en"/>
              <a:t>N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Where φ = (1+sqrt(5))/2 ≈ 1.618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function call does 1 unit of work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 R(N) = Θ(1.618</a:t>
            </a:r>
            <a:r>
              <a:rPr baseline="30000" lang="en"/>
              <a:t>N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conclusion: </a:t>
            </a:r>
            <a:r>
              <a:rPr b="1" lang="en"/>
              <a:t>There is no Magic Shortcut for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Asymptotic Analysis</a:t>
            </a:r>
            <a:endParaRPr b="1"/>
          </a:p>
        </p:txBody>
      </p:sp>
      <p:sp>
        <p:nvSpPr>
          <p:cNvPr id="1072" name="Google Shape;1072;p77"/>
          <p:cNvSpPr txBox="1"/>
          <p:nvPr/>
        </p:nvSpPr>
        <p:spPr>
          <a:xfrm>
            <a:off x="2352000" y="9072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fib(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fib(n-1) + fib(n-2);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1073" name="Google Shape;1073;p77"/>
          <p:cNvSpPr/>
          <p:nvPr/>
        </p:nvSpPr>
        <p:spPr>
          <a:xfrm>
            <a:off x="7773300" y="3857664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74" name="Google Shape;1074;p77"/>
          <p:cNvSpPr/>
          <p:nvPr/>
        </p:nvSpPr>
        <p:spPr>
          <a:xfrm>
            <a:off x="7316100" y="4238664"/>
            <a:ext cx="333900" cy="264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75" name="Google Shape;1075;p77"/>
          <p:cNvSpPr/>
          <p:nvPr/>
        </p:nvSpPr>
        <p:spPr>
          <a:xfrm>
            <a:off x="8230500" y="4238664"/>
            <a:ext cx="333900" cy="264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076" name="Google Shape;1076;p77"/>
          <p:cNvCxnSpPr>
            <a:stCxn id="1074" idx="0"/>
            <a:endCxn id="1073" idx="2"/>
          </p:cNvCxnSpPr>
          <p:nvPr/>
        </p:nvCxnSpPr>
        <p:spPr>
          <a:xfrm flipH="1" rot="10800000">
            <a:off x="7483050" y="4121964"/>
            <a:ext cx="457200" cy="116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7" name="Google Shape;1077;p77"/>
          <p:cNvCxnSpPr>
            <a:stCxn id="1075" idx="0"/>
            <a:endCxn id="1073" idx="2"/>
          </p:cNvCxnSpPr>
          <p:nvPr/>
        </p:nvCxnSpPr>
        <p:spPr>
          <a:xfrm rot="10800000">
            <a:off x="7940250" y="4121964"/>
            <a:ext cx="457200" cy="116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8" name="Google Shape;1078;p77"/>
          <p:cNvSpPr/>
          <p:nvPr/>
        </p:nvSpPr>
        <p:spPr>
          <a:xfrm>
            <a:off x="6796925" y="3372140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079" name="Google Shape;1079;p77"/>
          <p:cNvCxnSpPr>
            <a:stCxn id="1078" idx="2"/>
            <a:endCxn id="1080" idx="0"/>
          </p:cNvCxnSpPr>
          <p:nvPr/>
        </p:nvCxnSpPr>
        <p:spPr>
          <a:xfrm flipH="1">
            <a:off x="6004175" y="3636440"/>
            <a:ext cx="959700" cy="21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1" name="Google Shape;1081;p77"/>
          <p:cNvCxnSpPr>
            <a:stCxn id="1078" idx="2"/>
            <a:endCxn id="1073" idx="0"/>
          </p:cNvCxnSpPr>
          <p:nvPr/>
        </p:nvCxnSpPr>
        <p:spPr>
          <a:xfrm>
            <a:off x="6963875" y="3636440"/>
            <a:ext cx="976500" cy="221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0" name="Google Shape;1080;p77"/>
          <p:cNvSpPr/>
          <p:nvPr/>
        </p:nvSpPr>
        <p:spPr>
          <a:xfrm>
            <a:off x="5837300" y="3851040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82" name="Google Shape;1082;p77"/>
          <p:cNvSpPr/>
          <p:nvPr/>
        </p:nvSpPr>
        <p:spPr>
          <a:xfrm>
            <a:off x="5380100" y="4232040"/>
            <a:ext cx="333900" cy="2643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83" name="Google Shape;1083;p77"/>
          <p:cNvSpPr/>
          <p:nvPr/>
        </p:nvSpPr>
        <p:spPr>
          <a:xfrm>
            <a:off x="6294500" y="4232040"/>
            <a:ext cx="333900" cy="264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84" name="Google Shape;1084;p77"/>
          <p:cNvSpPr/>
          <p:nvPr/>
        </p:nvSpPr>
        <p:spPr>
          <a:xfrm>
            <a:off x="5114975" y="4621040"/>
            <a:ext cx="333900" cy="264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85" name="Google Shape;1085;p77"/>
          <p:cNvSpPr/>
          <p:nvPr/>
        </p:nvSpPr>
        <p:spPr>
          <a:xfrm>
            <a:off x="5593518" y="4626958"/>
            <a:ext cx="333900" cy="264300"/>
          </a:xfrm>
          <a:prstGeom prst="rect">
            <a:avLst/>
          </a:prstGeom>
          <a:solidFill>
            <a:srgbClr val="FFF2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086" name="Google Shape;1086;p77"/>
          <p:cNvCxnSpPr>
            <a:stCxn id="1082" idx="0"/>
            <a:endCxn id="1080" idx="2"/>
          </p:cNvCxnSpPr>
          <p:nvPr/>
        </p:nvCxnSpPr>
        <p:spPr>
          <a:xfrm flipH="1" rot="10800000">
            <a:off x="5547050" y="4115340"/>
            <a:ext cx="457200" cy="116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7" name="Google Shape;1087;p77"/>
          <p:cNvCxnSpPr>
            <a:stCxn id="1083" idx="0"/>
            <a:endCxn id="1080" idx="2"/>
          </p:cNvCxnSpPr>
          <p:nvPr/>
        </p:nvCxnSpPr>
        <p:spPr>
          <a:xfrm rot="10800000">
            <a:off x="6004250" y="4115340"/>
            <a:ext cx="457200" cy="116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8" name="Google Shape;1088;p77"/>
          <p:cNvCxnSpPr>
            <a:stCxn id="1084" idx="0"/>
            <a:endCxn id="1082" idx="2"/>
          </p:cNvCxnSpPr>
          <p:nvPr/>
        </p:nvCxnSpPr>
        <p:spPr>
          <a:xfrm flipH="1" rot="10800000">
            <a:off x="5281925" y="4496240"/>
            <a:ext cx="265200" cy="12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9" name="Google Shape;1089;p77"/>
          <p:cNvCxnSpPr>
            <a:stCxn id="1082" idx="2"/>
            <a:endCxn id="1085" idx="0"/>
          </p:cNvCxnSpPr>
          <p:nvPr/>
        </p:nvCxnSpPr>
        <p:spPr>
          <a:xfrm>
            <a:off x="5547050" y="4496340"/>
            <a:ext cx="213300" cy="130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4CCCC"/>
        </a:solidFill>
      </p:bgPr>
    </p:bg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7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Recursion, Approach 3: Recurrence Relations (Out of Scope for 61B)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7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1096" name="Google Shape;1096;p78"/>
          <p:cNvSpPr txBox="1"/>
          <p:nvPr>
            <p:ph idx="1" type="body"/>
          </p:nvPr>
        </p:nvSpPr>
        <p:spPr>
          <a:xfrm>
            <a:off x="121500" y="2398000"/>
            <a:ext cx="8793900" cy="13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hird approach: Count number of calls to f3, given by a “recurrence relation” for C(N).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C(1) = 1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C(N) = </a:t>
            </a:r>
            <a:endParaRPr/>
          </a:p>
        </p:txBody>
      </p:sp>
      <p:grpSp>
        <p:nvGrpSpPr>
          <p:cNvPr id="1097" name="Google Shape;1097;p78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1098" name="Google Shape;1098;p78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1099" name="Google Shape;1099;p78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1100" name="Google Shape;1100;p78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101" name="Google Shape;1101;p78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102" name="Google Shape;1102;p78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03" name="Google Shape;1103;p78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04" name="Google Shape;1104;p78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05" name="Google Shape;1105;p78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1106" name="Google Shape;1106;p78"/>
              <p:cNvCxnSpPr>
                <a:stCxn id="1100" idx="0"/>
                <a:endCxn id="1099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7" name="Google Shape;1107;p78"/>
              <p:cNvCxnSpPr>
                <a:stCxn id="1101" idx="0"/>
                <a:endCxn id="1099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8" name="Google Shape;1108;p78"/>
              <p:cNvCxnSpPr>
                <a:stCxn id="1102" idx="0"/>
                <a:endCxn id="1100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9" name="Google Shape;1109;p78"/>
              <p:cNvCxnSpPr>
                <a:stCxn id="1100" idx="2"/>
                <a:endCxn id="1103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0" name="Google Shape;1110;p78"/>
              <p:cNvCxnSpPr>
                <a:stCxn id="1101" idx="2"/>
                <a:endCxn id="1104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1" name="Google Shape;1111;p78"/>
              <p:cNvCxnSpPr>
                <a:stCxn id="1101" idx="2"/>
                <a:endCxn id="1105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12" name="Google Shape;1112;p78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1113" name="Google Shape;1113;p78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1114" name="Google Shape;1114;p78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115" name="Google Shape;1115;p78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116" name="Google Shape;1116;p78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17" name="Google Shape;1117;p78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18" name="Google Shape;1118;p78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19" name="Google Shape;1119;p78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1120" name="Google Shape;1120;p78"/>
              <p:cNvCxnSpPr>
                <a:stCxn id="1114" idx="0"/>
                <a:endCxn id="1113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1" name="Google Shape;1121;p78"/>
              <p:cNvCxnSpPr>
                <a:stCxn id="1115" idx="0"/>
                <a:endCxn id="1113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2" name="Google Shape;1122;p78"/>
              <p:cNvCxnSpPr>
                <a:stCxn id="1116" idx="0"/>
                <a:endCxn id="1114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3" name="Google Shape;1123;p78"/>
              <p:cNvCxnSpPr>
                <a:stCxn id="1114" idx="2"/>
                <a:endCxn id="1117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4" name="Google Shape;1124;p78"/>
              <p:cNvCxnSpPr>
                <a:stCxn id="1115" idx="2"/>
                <a:endCxn id="1118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5" name="Google Shape;1125;p78"/>
              <p:cNvCxnSpPr>
                <a:stCxn id="1115" idx="2"/>
                <a:endCxn id="1119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126" name="Google Shape;1126;p78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1127" name="Google Shape;1127;p78"/>
            <p:cNvCxnSpPr>
              <a:stCxn id="1126" idx="2"/>
              <a:endCxn id="1099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8" name="Google Shape;1128;p78"/>
            <p:cNvCxnSpPr>
              <a:stCxn id="1126" idx="2"/>
              <a:endCxn id="1113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29" name="Google Shape;1129;p78"/>
          <p:cNvSpPr txBox="1"/>
          <p:nvPr/>
        </p:nvSpPr>
        <p:spPr>
          <a:xfrm>
            <a:off x="1260279" y="3075558"/>
            <a:ext cx="25968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2C(N-1) + 1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p78"/>
          <p:cNvSpPr txBox="1"/>
          <p:nvPr/>
        </p:nvSpPr>
        <p:spPr>
          <a:xfrm>
            <a:off x="2352000" y="9072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4CCCC"/>
        </a:solidFill>
      </p:bgPr>
    </p:bg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7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Recursion, Approach 3: Recurrence Relations (Out of Scope for 61B)</a:t>
            </a:r>
            <a:endParaRPr/>
          </a:p>
        </p:txBody>
      </p:sp>
      <p:sp>
        <p:nvSpPr>
          <p:cNvPr id="1136" name="Google Shape;1136;p7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1137" name="Google Shape;1137;p79"/>
          <p:cNvSpPr txBox="1"/>
          <p:nvPr>
            <p:ph idx="1" type="body"/>
          </p:nvPr>
        </p:nvSpPr>
        <p:spPr>
          <a:xfrm>
            <a:off x="121500" y="2398000"/>
            <a:ext cx="8753400" cy="1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Third approach: Count number of calls to f3, given by a “recurrence relation” for C(N).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C(1) = 1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C(N) =</a:t>
            </a:r>
            <a:r>
              <a:rPr lang="en"/>
              <a:t> </a:t>
            </a:r>
            <a:endParaRPr/>
          </a:p>
        </p:txBody>
      </p:sp>
      <p:grpSp>
        <p:nvGrpSpPr>
          <p:cNvPr id="1138" name="Google Shape;1138;p79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1139" name="Google Shape;1139;p79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1140" name="Google Shape;1140;p79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1141" name="Google Shape;1141;p79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142" name="Google Shape;1142;p79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143" name="Google Shape;1143;p79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44" name="Google Shape;1144;p79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45" name="Google Shape;1145;p79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46" name="Google Shape;1146;p79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1147" name="Google Shape;1147;p79"/>
              <p:cNvCxnSpPr>
                <a:stCxn id="1141" idx="0"/>
                <a:endCxn id="1140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8" name="Google Shape;1148;p79"/>
              <p:cNvCxnSpPr>
                <a:stCxn id="1142" idx="0"/>
                <a:endCxn id="1140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9" name="Google Shape;1149;p79"/>
              <p:cNvCxnSpPr>
                <a:stCxn id="1143" idx="0"/>
                <a:endCxn id="1141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0" name="Google Shape;1150;p79"/>
              <p:cNvCxnSpPr>
                <a:stCxn id="1141" idx="2"/>
                <a:endCxn id="1144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1" name="Google Shape;1151;p79"/>
              <p:cNvCxnSpPr>
                <a:stCxn id="1142" idx="2"/>
                <a:endCxn id="1145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2" name="Google Shape;1152;p79"/>
              <p:cNvCxnSpPr>
                <a:stCxn id="1142" idx="2"/>
                <a:endCxn id="1146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53" name="Google Shape;1153;p79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1154" name="Google Shape;1154;p79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1155" name="Google Shape;1155;p79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156" name="Google Shape;1156;p79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157" name="Google Shape;1157;p79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58" name="Google Shape;1158;p79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59" name="Google Shape;1159;p79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60" name="Google Shape;1160;p79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1161" name="Google Shape;1161;p79"/>
              <p:cNvCxnSpPr>
                <a:stCxn id="1155" idx="0"/>
                <a:endCxn id="1154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2" name="Google Shape;1162;p79"/>
              <p:cNvCxnSpPr>
                <a:stCxn id="1156" idx="0"/>
                <a:endCxn id="1154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3" name="Google Shape;1163;p79"/>
              <p:cNvCxnSpPr>
                <a:stCxn id="1157" idx="0"/>
                <a:endCxn id="1155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4" name="Google Shape;1164;p79"/>
              <p:cNvCxnSpPr>
                <a:stCxn id="1155" idx="2"/>
                <a:endCxn id="1158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5" name="Google Shape;1165;p79"/>
              <p:cNvCxnSpPr>
                <a:stCxn id="1156" idx="2"/>
                <a:endCxn id="1159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6" name="Google Shape;1166;p79"/>
              <p:cNvCxnSpPr>
                <a:stCxn id="1156" idx="2"/>
                <a:endCxn id="1160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167" name="Google Shape;1167;p79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1168" name="Google Shape;1168;p79"/>
            <p:cNvCxnSpPr>
              <a:stCxn id="1167" idx="2"/>
              <a:endCxn id="1140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9" name="Google Shape;1169;p79"/>
            <p:cNvCxnSpPr>
              <a:stCxn id="1167" idx="2"/>
              <a:endCxn id="1154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70" name="Google Shape;1170;p79"/>
          <p:cNvSpPr txBox="1"/>
          <p:nvPr/>
        </p:nvSpPr>
        <p:spPr>
          <a:xfrm>
            <a:off x="2352000" y="9072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  <p:sp>
        <p:nvSpPr>
          <p:cNvPr id="1171" name="Google Shape;1171;p79"/>
          <p:cNvSpPr txBox="1"/>
          <p:nvPr/>
        </p:nvSpPr>
        <p:spPr>
          <a:xfrm>
            <a:off x="97350" y="4095100"/>
            <a:ext cx="4602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More technical to solve. Won’t do this in our course. See next slide for solution.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p79"/>
          <p:cNvSpPr txBox="1"/>
          <p:nvPr/>
        </p:nvSpPr>
        <p:spPr>
          <a:xfrm>
            <a:off x="1260279" y="3075558"/>
            <a:ext cx="25968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2C(N-1) + 1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4CCCC"/>
        </a:solidFill>
      </p:bgPr>
    </p:bg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8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Recursion, Approach 3: Recurrence Relations (Out of Scope for 61B)</a:t>
            </a:r>
            <a:endParaRPr/>
          </a:p>
        </p:txBody>
      </p:sp>
      <p:sp>
        <p:nvSpPr>
          <p:cNvPr id="1178" name="Google Shape;1178;p8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sp>
        <p:nvSpPr>
          <p:cNvPr id="1179" name="Google Shape;1179;p80"/>
          <p:cNvSpPr txBox="1"/>
          <p:nvPr>
            <p:ph idx="1" type="body"/>
          </p:nvPr>
        </p:nvSpPr>
        <p:spPr>
          <a:xfrm>
            <a:off x="121500" y="2398000"/>
            <a:ext cx="8921100" cy="13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Third approach: Count number of calls to f3, given by a “recurrence relation” for C(N).</a:t>
            </a:r>
            <a:endParaRPr/>
          </a:p>
        </p:txBody>
      </p:sp>
      <p:sp>
        <p:nvSpPr>
          <p:cNvPr id="1180" name="Google Shape;1180;p80"/>
          <p:cNvSpPr txBox="1"/>
          <p:nvPr/>
        </p:nvSpPr>
        <p:spPr>
          <a:xfrm>
            <a:off x="6980975" y="1058350"/>
            <a:ext cx="1966800" cy="12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approach not covered in class. Provided for those of you who want to see a recurrence relation solution.</a:t>
            </a:r>
            <a:endParaRPr>
              <a:solidFill>
                <a:srgbClr val="BE0712"/>
              </a:solidFill>
            </a:endParaRPr>
          </a:p>
        </p:txBody>
      </p:sp>
      <p:grpSp>
        <p:nvGrpSpPr>
          <p:cNvPr id="1181" name="Google Shape;1181;p80"/>
          <p:cNvGrpSpPr/>
          <p:nvPr/>
        </p:nvGrpSpPr>
        <p:grpSpPr>
          <a:xfrm>
            <a:off x="5114975" y="3372140"/>
            <a:ext cx="3698689" cy="1525742"/>
            <a:chOff x="4866600" y="3068225"/>
            <a:chExt cx="3698689" cy="1525742"/>
          </a:xfrm>
        </p:grpSpPr>
        <p:grpSp>
          <p:nvGrpSpPr>
            <p:cNvPr id="1182" name="Google Shape;1182;p80"/>
            <p:cNvGrpSpPr/>
            <p:nvPr/>
          </p:nvGrpSpPr>
          <p:grpSpPr>
            <a:xfrm>
              <a:off x="4866600" y="3547125"/>
              <a:ext cx="1762689" cy="1040218"/>
              <a:chOff x="5860100" y="3678825"/>
              <a:chExt cx="1762689" cy="1040218"/>
            </a:xfrm>
          </p:grpSpPr>
          <p:sp>
            <p:nvSpPr>
              <p:cNvPr id="1183" name="Google Shape;1183;p80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1184" name="Google Shape;1184;p80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185" name="Google Shape;1185;p80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186" name="Google Shape;1186;p80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87" name="Google Shape;1187;p80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88" name="Google Shape;1188;p80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189" name="Google Shape;1189;p80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1190" name="Google Shape;1190;p80"/>
              <p:cNvCxnSpPr>
                <a:stCxn id="1184" idx="0"/>
                <a:endCxn id="1183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1" name="Google Shape;1191;p80"/>
              <p:cNvCxnSpPr>
                <a:stCxn id="1185" idx="0"/>
                <a:endCxn id="1183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2" name="Google Shape;1192;p80"/>
              <p:cNvCxnSpPr>
                <a:stCxn id="1186" idx="0"/>
                <a:endCxn id="1184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3" name="Google Shape;1193;p80"/>
              <p:cNvCxnSpPr>
                <a:stCxn id="1184" idx="2"/>
                <a:endCxn id="1187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4" name="Google Shape;1194;p80"/>
              <p:cNvCxnSpPr>
                <a:stCxn id="1185" idx="2"/>
                <a:endCxn id="1188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5" name="Google Shape;1195;p80"/>
              <p:cNvCxnSpPr>
                <a:stCxn id="1185" idx="2"/>
                <a:endCxn id="1189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96" name="Google Shape;1196;p80"/>
            <p:cNvGrpSpPr/>
            <p:nvPr/>
          </p:nvGrpSpPr>
          <p:grpSpPr>
            <a:xfrm>
              <a:off x="6802600" y="3553749"/>
              <a:ext cx="1762689" cy="1040218"/>
              <a:chOff x="5860100" y="3678825"/>
              <a:chExt cx="1762689" cy="1040218"/>
            </a:xfrm>
          </p:grpSpPr>
          <p:sp>
            <p:nvSpPr>
              <p:cNvPr id="1197" name="Google Shape;1197;p80"/>
              <p:cNvSpPr/>
              <p:nvPr/>
            </p:nvSpPr>
            <p:spPr>
              <a:xfrm>
                <a:off x="6582425" y="367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1198" name="Google Shape;1198;p80"/>
              <p:cNvSpPr/>
              <p:nvPr/>
            </p:nvSpPr>
            <p:spPr>
              <a:xfrm>
                <a:off x="61252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199" name="Google Shape;1199;p80"/>
              <p:cNvSpPr/>
              <p:nvPr/>
            </p:nvSpPr>
            <p:spPr>
              <a:xfrm>
                <a:off x="7039625" y="4059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200" name="Google Shape;1200;p80"/>
              <p:cNvSpPr/>
              <p:nvPr/>
            </p:nvSpPr>
            <p:spPr>
              <a:xfrm>
                <a:off x="5860100" y="4448825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01" name="Google Shape;1201;p80"/>
              <p:cNvSpPr/>
              <p:nvPr/>
            </p:nvSpPr>
            <p:spPr>
              <a:xfrm>
                <a:off x="6338643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02" name="Google Shape;1202;p80"/>
              <p:cNvSpPr/>
              <p:nvPr/>
            </p:nvSpPr>
            <p:spPr>
              <a:xfrm>
                <a:off x="6781925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203" name="Google Shape;1203;p80"/>
              <p:cNvSpPr/>
              <p:nvPr/>
            </p:nvSpPr>
            <p:spPr>
              <a:xfrm>
                <a:off x="7288889" y="4454743"/>
                <a:ext cx="333900" cy="2643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cxnSp>
            <p:nvCxnSpPr>
              <p:cNvPr id="1204" name="Google Shape;1204;p80"/>
              <p:cNvCxnSpPr>
                <a:stCxn id="1198" idx="0"/>
                <a:endCxn id="1197" idx="2"/>
              </p:cNvCxnSpPr>
              <p:nvPr/>
            </p:nvCxnSpPr>
            <p:spPr>
              <a:xfrm flipH="1" rot="10800000">
                <a:off x="62921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5" name="Google Shape;1205;p80"/>
              <p:cNvCxnSpPr>
                <a:stCxn id="1199" idx="0"/>
                <a:endCxn id="1197" idx="2"/>
              </p:cNvCxnSpPr>
              <p:nvPr/>
            </p:nvCxnSpPr>
            <p:spPr>
              <a:xfrm rot="10800000">
                <a:off x="6749375" y="3943125"/>
                <a:ext cx="457200" cy="116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6" name="Google Shape;1206;p80"/>
              <p:cNvCxnSpPr>
                <a:stCxn id="1200" idx="0"/>
                <a:endCxn id="1198" idx="2"/>
              </p:cNvCxnSpPr>
              <p:nvPr/>
            </p:nvCxnSpPr>
            <p:spPr>
              <a:xfrm flipH="1" rot="10800000">
                <a:off x="6027050" y="4324025"/>
                <a:ext cx="265200" cy="12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7" name="Google Shape;1207;p80"/>
              <p:cNvCxnSpPr>
                <a:stCxn id="1198" idx="2"/>
                <a:endCxn id="1201" idx="0"/>
              </p:cNvCxnSpPr>
              <p:nvPr/>
            </p:nvCxnSpPr>
            <p:spPr>
              <a:xfrm>
                <a:off x="6292175" y="4324125"/>
                <a:ext cx="213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8" name="Google Shape;1208;p80"/>
              <p:cNvCxnSpPr>
                <a:stCxn id="1199" idx="2"/>
                <a:endCxn id="1202" idx="0"/>
              </p:cNvCxnSpPr>
              <p:nvPr/>
            </p:nvCxnSpPr>
            <p:spPr>
              <a:xfrm flipH="1">
                <a:off x="6948875" y="4324125"/>
                <a:ext cx="2577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9" name="Google Shape;1209;p80"/>
              <p:cNvCxnSpPr>
                <a:stCxn id="1199" idx="2"/>
                <a:endCxn id="1203" idx="0"/>
              </p:cNvCxnSpPr>
              <p:nvPr/>
            </p:nvCxnSpPr>
            <p:spPr>
              <a:xfrm>
                <a:off x="7206575" y="4324125"/>
                <a:ext cx="249300" cy="130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210" name="Google Shape;1210;p80"/>
            <p:cNvSpPr/>
            <p:nvPr/>
          </p:nvSpPr>
          <p:spPr>
            <a:xfrm>
              <a:off x="6548550" y="3068225"/>
              <a:ext cx="333900" cy="2643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cxnSp>
          <p:nvCxnSpPr>
            <p:cNvPr id="1211" name="Google Shape;1211;p80"/>
            <p:cNvCxnSpPr>
              <a:stCxn id="1210" idx="2"/>
              <a:endCxn id="1183" idx="0"/>
            </p:cNvCxnSpPr>
            <p:nvPr/>
          </p:nvCxnSpPr>
          <p:spPr>
            <a:xfrm flipH="1">
              <a:off x="5755800" y="3332525"/>
              <a:ext cx="959700" cy="21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2" name="Google Shape;1212;p80"/>
            <p:cNvCxnSpPr>
              <a:stCxn id="1210" idx="2"/>
              <a:endCxn id="1197" idx="0"/>
            </p:cNvCxnSpPr>
            <p:nvPr/>
          </p:nvCxnSpPr>
          <p:spPr>
            <a:xfrm>
              <a:off x="6715500" y="3332525"/>
              <a:ext cx="976500" cy="22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213" name="Google Shape;1213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050" y="2893050"/>
            <a:ext cx="4126225" cy="2104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4" name="Google Shape;1214;p80"/>
          <p:cNvSpPr txBox="1"/>
          <p:nvPr/>
        </p:nvSpPr>
        <p:spPr>
          <a:xfrm>
            <a:off x="2352000" y="907275"/>
            <a:ext cx="4440000" cy="152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(n &lt;= 1)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f3(n-1) + f3(n-1)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81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Nested For Loops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There is No Magic Shortcut for Asymptotic Analysis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Amortized Analysis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Recursive Analysis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Binary Search (Intuitive)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Binary Search (Exact) (Bonus Video)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Mergesort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20" name="Google Shape;1220;p8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(Intuitive)</a:t>
            </a:r>
            <a:endParaRPr/>
          </a:p>
        </p:txBody>
      </p:sp>
      <p:sp>
        <p:nvSpPr>
          <p:cNvPr id="1221" name="Google Shape;1221;p8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15,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8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(demo: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https://goo.gl/3VvJNw</a:t>
            </a:r>
            <a:r>
              <a:rPr lang="en"/>
              <a:t>)</a:t>
            </a:r>
            <a:endParaRPr/>
          </a:p>
        </p:txBody>
      </p:sp>
      <p:sp>
        <p:nvSpPr>
          <p:cNvPr id="1227" name="Google Shape;1227;p8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Trivial to implement?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 published in 1946.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correct implementation in 1962.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Bug in Java’s binary search discovered in 2006.</a:t>
            </a:r>
            <a:endParaRPr/>
          </a:p>
        </p:txBody>
      </p:sp>
      <p:cxnSp>
        <p:nvCxnSpPr>
          <p:cNvPr id="1228" name="Google Shape;1228;p82"/>
          <p:cNvCxnSpPr/>
          <p:nvPr/>
        </p:nvCxnSpPr>
        <p:spPr>
          <a:xfrm flipH="1">
            <a:off x="4483849" y="1004776"/>
            <a:ext cx="1542300" cy="338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9" name="Google Shape;1229;p82"/>
          <p:cNvCxnSpPr/>
          <p:nvPr/>
        </p:nvCxnSpPr>
        <p:spPr>
          <a:xfrm flipH="1">
            <a:off x="3099549" y="860051"/>
            <a:ext cx="2898300" cy="173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0" name="Google Shape;1230;p82"/>
          <p:cNvSpPr txBox="1"/>
          <p:nvPr/>
        </p:nvSpPr>
        <p:spPr>
          <a:xfrm>
            <a:off x="6113325" y="614225"/>
            <a:ext cx="23748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See Jon Bentley’s book Programming Pearls.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231" name="Google Shape;1231;p82"/>
          <p:cNvCxnSpPr/>
          <p:nvPr/>
        </p:nvCxnSpPr>
        <p:spPr>
          <a:xfrm flipH="1">
            <a:off x="6019800" y="1511300"/>
            <a:ext cx="533400" cy="636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2" name="Google Shape;1232;p82"/>
          <p:cNvSpPr txBox="1"/>
          <p:nvPr/>
        </p:nvSpPr>
        <p:spPr>
          <a:xfrm>
            <a:off x="6578600" y="1206500"/>
            <a:ext cx="19557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http://goo.gl/gQI0FN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33" name="Google Shape;1233;p82"/>
          <p:cNvSpPr txBox="1"/>
          <p:nvPr/>
        </p:nvSpPr>
        <p:spPr>
          <a:xfrm>
            <a:off x="98400" y="2585925"/>
            <a:ext cx="8947200" cy="2427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sorted, String x,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Loops Example 1: Based on Exact Count</a:t>
            </a:r>
            <a:endParaRPr/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order of growth of the worst case runtime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 txBox="1"/>
          <p:nvPr/>
        </p:nvSpPr>
        <p:spPr>
          <a:xfrm>
            <a:off x="3455475" y="2896750"/>
            <a:ext cx="5655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Worst case number of operations: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919175" y="5799075"/>
            <a:ext cx="4059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worst case runtime:  Θ(N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3489910" y="1104477"/>
            <a:ext cx="5338200" cy="191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 = A.length;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N-i-1 units of work</a:t>
            </a:r>
            <a:endParaRPr sz="1900">
              <a:solidFill>
                <a:srgbClr val="333333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900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3454250" y="3284675"/>
            <a:ext cx="57834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 = 1 + 2 + 3 + … + (N - 3) + (N - 2) + (N - 1) = N(N-1)/2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10" name="Google Shape;210;p29"/>
          <p:cNvGraphicFramePr/>
          <p:nvPr/>
        </p:nvGraphicFramePr>
        <p:xfrm>
          <a:off x="1020325" y="1299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{DE5EDDA2-8E4E-4DEA-B266-C82C14264A17}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  <a:tc hMerge="1"/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11" name="Google Shape;211;p29"/>
          <p:cNvGrpSpPr/>
          <p:nvPr/>
        </p:nvGrpSpPr>
        <p:grpSpPr>
          <a:xfrm>
            <a:off x="429725" y="1302375"/>
            <a:ext cx="2963902" cy="3063000"/>
            <a:chOff x="429725" y="1149975"/>
            <a:chExt cx="2963902" cy="3063000"/>
          </a:xfrm>
        </p:grpSpPr>
        <p:sp>
          <p:nvSpPr>
            <p:cNvPr id="212" name="Google Shape;212;p29"/>
            <p:cNvSpPr txBox="1"/>
            <p:nvPr/>
          </p:nvSpPr>
          <p:spPr>
            <a:xfrm>
              <a:off x="725025" y="1149975"/>
              <a:ext cx="295200" cy="30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3" name="Google Shape;213;p29"/>
            <p:cNvSpPr txBox="1"/>
            <p:nvPr/>
          </p:nvSpPr>
          <p:spPr>
            <a:xfrm>
              <a:off x="1096527" y="3397675"/>
              <a:ext cx="22971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0  1  2  3  4  5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4" name="Google Shape;214;p29"/>
            <p:cNvSpPr txBox="1"/>
            <p:nvPr/>
          </p:nvSpPr>
          <p:spPr>
            <a:xfrm>
              <a:off x="429725" y="2087800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000"/>
            </a:p>
          </p:txBody>
        </p:sp>
        <p:sp>
          <p:nvSpPr>
            <p:cNvPr id="215" name="Google Shape;215;p29"/>
            <p:cNvSpPr txBox="1"/>
            <p:nvPr/>
          </p:nvSpPr>
          <p:spPr>
            <a:xfrm>
              <a:off x="2021275" y="3664325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endParaRPr sz="2000"/>
            </a:p>
          </p:txBody>
        </p:sp>
      </p:grpSp>
      <p:sp>
        <p:nvSpPr>
          <p:cNvPr id="216" name="Google Shape;216;p29"/>
          <p:cNvSpPr txBox="1"/>
          <p:nvPr/>
        </p:nvSpPr>
        <p:spPr>
          <a:xfrm>
            <a:off x="975198" y="989800"/>
            <a:ext cx="759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 =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17" name="Google Shape;217;p29"/>
          <p:cNvGraphicFramePr/>
          <p:nvPr/>
        </p:nvGraphicFramePr>
        <p:xfrm>
          <a:off x="4305875" y="40831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{DE5EDDA2-8E4E-4DEA-B266-C82C14264A17}</a:tableStyleId>
              </a:tblPr>
              <a:tblGrid>
                <a:gridCol w="1656400"/>
                <a:gridCol w="16564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worst case count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baseline="30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18" name="Google Shape;218;p29"/>
          <p:cNvSpPr txBox="1"/>
          <p:nvPr/>
        </p:nvSpPr>
        <p:spPr>
          <a:xfrm>
            <a:off x="4242925" y="4819803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Worst case runtime: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Θ(N</a:t>
            </a:r>
            <a:r>
              <a:rPr baseline="30000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83"/>
          <p:cNvSpPr txBox="1"/>
          <p:nvPr/>
        </p:nvSpPr>
        <p:spPr>
          <a:xfrm>
            <a:off x="98400" y="4420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sorted,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239" name="Google Shape;1239;p8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(Intuitive): </a:t>
            </a:r>
            <a:r>
              <a:rPr lang="en"/>
              <a:t>http://yellkey.com</a:t>
            </a:r>
            <a:r>
              <a:rPr lang="en">
                <a:solidFill>
                  <a:srgbClr val="208920"/>
                </a:solidFill>
              </a:rPr>
              <a:t>/beyond</a:t>
            </a:r>
            <a:endParaRPr/>
          </a:p>
        </p:txBody>
      </p:sp>
      <p:sp>
        <p:nvSpPr>
          <p:cNvPr id="1240" name="Google Shape;1240;p83"/>
          <p:cNvSpPr txBox="1"/>
          <p:nvPr>
            <p:ph idx="1" type="body"/>
          </p:nvPr>
        </p:nvSpPr>
        <p:spPr>
          <a:xfrm>
            <a:off x="90600" y="2502325"/>
            <a:ext cx="86850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runtime in terms of N = hi - lo + 1  [i.e. # of items being considered]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Intuitively, what is the order of growth of the worst case runtime?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1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log</a:t>
            </a:r>
            <a:r>
              <a:rPr baseline="-25000" lang="en"/>
              <a:t>2</a:t>
            </a:r>
            <a:r>
              <a:rPr lang="en"/>
              <a:t> 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 log</a:t>
            </a:r>
            <a:r>
              <a:rPr baseline="-25000" lang="en"/>
              <a:t>2</a:t>
            </a:r>
            <a:r>
              <a:rPr lang="en"/>
              <a:t> 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2</a:t>
            </a:r>
            <a:r>
              <a:rPr baseline="30000" lang="en"/>
              <a:t>N</a:t>
            </a:r>
            <a:endParaRPr/>
          </a:p>
        </p:txBody>
      </p:sp>
      <p:grpSp>
        <p:nvGrpSpPr>
          <p:cNvPr id="1241" name="Google Shape;1241;p83"/>
          <p:cNvGrpSpPr/>
          <p:nvPr/>
        </p:nvGrpSpPr>
        <p:grpSpPr>
          <a:xfrm>
            <a:off x="4899202" y="3349162"/>
            <a:ext cx="2804169" cy="189900"/>
            <a:chOff x="4899202" y="3349162"/>
            <a:chExt cx="2804169" cy="189900"/>
          </a:xfrm>
        </p:grpSpPr>
        <p:sp>
          <p:nvSpPr>
            <p:cNvPr id="1242" name="Google Shape;1242;p83"/>
            <p:cNvSpPr/>
            <p:nvPr/>
          </p:nvSpPr>
          <p:spPr>
            <a:xfrm>
              <a:off x="4899202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83"/>
            <p:cNvSpPr/>
            <p:nvPr/>
          </p:nvSpPr>
          <p:spPr>
            <a:xfrm>
              <a:off x="5085392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83"/>
            <p:cNvSpPr/>
            <p:nvPr/>
          </p:nvSpPr>
          <p:spPr>
            <a:xfrm>
              <a:off x="5273174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83"/>
            <p:cNvSpPr/>
            <p:nvPr/>
          </p:nvSpPr>
          <p:spPr>
            <a:xfrm>
              <a:off x="5459364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83"/>
            <p:cNvSpPr/>
            <p:nvPr/>
          </p:nvSpPr>
          <p:spPr>
            <a:xfrm>
              <a:off x="5645382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83"/>
            <p:cNvSpPr/>
            <p:nvPr/>
          </p:nvSpPr>
          <p:spPr>
            <a:xfrm>
              <a:off x="5831572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83"/>
            <p:cNvSpPr/>
            <p:nvPr/>
          </p:nvSpPr>
          <p:spPr>
            <a:xfrm>
              <a:off x="6019354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83"/>
            <p:cNvSpPr/>
            <p:nvPr/>
          </p:nvSpPr>
          <p:spPr>
            <a:xfrm>
              <a:off x="6205544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83"/>
            <p:cNvSpPr/>
            <p:nvPr/>
          </p:nvSpPr>
          <p:spPr>
            <a:xfrm>
              <a:off x="6393340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83"/>
            <p:cNvSpPr/>
            <p:nvPr/>
          </p:nvSpPr>
          <p:spPr>
            <a:xfrm>
              <a:off x="6579508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83"/>
            <p:cNvSpPr/>
            <p:nvPr/>
          </p:nvSpPr>
          <p:spPr>
            <a:xfrm>
              <a:off x="6767291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83"/>
            <p:cNvSpPr/>
            <p:nvPr/>
          </p:nvSpPr>
          <p:spPr>
            <a:xfrm>
              <a:off x="6953481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83"/>
            <p:cNvSpPr/>
            <p:nvPr/>
          </p:nvSpPr>
          <p:spPr>
            <a:xfrm>
              <a:off x="7139499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83"/>
            <p:cNvSpPr/>
            <p:nvPr/>
          </p:nvSpPr>
          <p:spPr>
            <a:xfrm>
              <a:off x="7325688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83"/>
            <p:cNvSpPr/>
            <p:nvPr/>
          </p:nvSpPr>
          <p:spPr>
            <a:xfrm>
              <a:off x="7513471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84"/>
          <p:cNvSpPr txBox="1"/>
          <p:nvPr/>
        </p:nvSpPr>
        <p:spPr>
          <a:xfrm>
            <a:off x="98400" y="4420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sorted,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262" name="Google Shape;1262;p8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(Intuitive)</a:t>
            </a:r>
            <a:endParaRPr/>
          </a:p>
        </p:txBody>
      </p:sp>
      <p:sp>
        <p:nvSpPr>
          <p:cNvPr id="1263" name="Google Shape;1263;p84"/>
          <p:cNvSpPr txBox="1"/>
          <p:nvPr>
            <p:ph idx="1" type="body"/>
          </p:nvPr>
        </p:nvSpPr>
        <p:spPr>
          <a:xfrm>
            <a:off x="90600" y="2502325"/>
            <a:ext cx="8685000" cy="24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runtime in terms of N = hi - lo + 1  [i.e. # of items being considered]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Intuitively, what is the order of growth of the worst case runtime?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B. l</a:t>
            </a:r>
            <a:r>
              <a:rPr b="1" lang="en"/>
              <a:t>og</a:t>
            </a:r>
            <a:r>
              <a:rPr b="1" baseline="-25000" lang="en"/>
              <a:t>2</a:t>
            </a:r>
            <a:r>
              <a:rPr b="1" lang="en"/>
              <a:t>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Why? Problem size halves over and over until it gets down to 1.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C is number of calls to binarySearch, solve for 1 = N/2</a:t>
            </a:r>
            <a:r>
              <a:rPr baseline="30000" lang="en"/>
              <a:t>C</a:t>
            </a:r>
            <a:r>
              <a:rPr lang="en"/>
              <a:t> → C = log</a:t>
            </a:r>
            <a:r>
              <a:rPr baseline="-25000" lang="en"/>
              <a:t>2</a:t>
            </a:r>
            <a:r>
              <a:rPr lang="en"/>
              <a:t>(N)</a:t>
            </a:r>
            <a:endParaRPr/>
          </a:p>
        </p:txBody>
      </p:sp>
      <p:grpSp>
        <p:nvGrpSpPr>
          <p:cNvPr id="1264" name="Google Shape;1264;p84"/>
          <p:cNvGrpSpPr/>
          <p:nvPr/>
        </p:nvGrpSpPr>
        <p:grpSpPr>
          <a:xfrm>
            <a:off x="4899202" y="3349162"/>
            <a:ext cx="2804169" cy="189900"/>
            <a:chOff x="4899202" y="3349162"/>
            <a:chExt cx="2804169" cy="189900"/>
          </a:xfrm>
        </p:grpSpPr>
        <p:sp>
          <p:nvSpPr>
            <p:cNvPr id="1265" name="Google Shape;1265;p84"/>
            <p:cNvSpPr/>
            <p:nvPr/>
          </p:nvSpPr>
          <p:spPr>
            <a:xfrm>
              <a:off x="4899202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84"/>
            <p:cNvSpPr/>
            <p:nvPr/>
          </p:nvSpPr>
          <p:spPr>
            <a:xfrm>
              <a:off x="5085392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84"/>
            <p:cNvSpPr/>
            <p:nvPr/>
          </p:nvSpPr>
          <p:spPr>
            <a:xfrm>
              <a:off x="5273174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84"/>
            <p:cNvSpPr/>
            <p:nvPr/>
          </p:nvSpPr>
          <p:spPr>
            <a:xfrm>
              <a:off x="5459364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84"/>
            <p:cNvSpPr/>
            <p:nvPr/>
          </p:nvSpPr>
          <p:spPr>
            <a:xfrm>
              <a:off x="5645382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84"/>
            <p:cNvSpPr/>
            <p:nvPr/>
          </p:nvSpPr>
          <p:spPr>
            <a:xfrm>
              <a:off x="5831572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84"/>
            <p:cNvSpPr/>
            <p:nvPr/>
          </p:nvSpPr>
          <p:spPr>
            <a:xfrm>
              <a:off x="6019354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84"/>
            <p:cNvSpPr/>
            <p:nvPr/>
          </p:nvSpPr>
          <p:spPr>
            <a:xfrm>
              <a:off x="6205544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84"/>
            <p:cNvSpPr/>
            <p:nvPr/>
          </p:nvSpPr>
          <p:spPr>
            <a:xfrm>
              <a:off x="6393340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84"/>
            <p:cNvSpPr/>
            <p:nvPr/>
          </p:nvSpPr>
          <p:spPr>
            <a:xfrm>
              <a:off x="6579508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84"/>
            <p:cNvSpPr/>
            <p:nvPr/>
          </p:nvSpPr>
          <p:spPr>
            <a:xfrm>
              <a:off x="6767291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84"/>
            <p:cNvSpPr/>
            <p:nvPr/>
          </p:nvSpPr>
          <p:spPr>
            <a:xfrm>
              <a:off x="6953481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84"/>
            <p:cNvSpPr/>
            <p:nvPr/>
          </p:nvSpPr>
          <p:spPr>
            <a:xfrm>
              <a:off x="7139499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84"/>
            <p:cNvSpPr/>
            <p:nvPr/>
          </p:nvSpPr>
          <p:spPr>
            <a:xfrm>
              <a:off x="7325688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84"/>
            <p:cNvSpPr/>
            <p:nvPr/>
          </p:nvSpPr>
          <p:spPr>
            <a:xfrm>
              <a:off x="7513471" y="33491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0" name="Google Shape;1280;p84"/>
          <p:cNvGrpSpPr/>
          <p:nvPr/>
        </p:nvGrpSpPr>
        <p:grpSpPr>
          <a:xfrm>
            <a:off x="4899202" y="3577762"/>
            <a:ext cx="2804169" cy="189900"/>
            <a:chOff x="4899202" y="3577762"/>
            <a:chExt cx="2804169" cy="189900"/>
          </a:xfrm>
        </p:grpSpPr>
        <p:sp>
          <p:nvSpPr>
            <p:cNvPr id="1281" name="Google Shape;1281;p84"/>
            <p:cNvSpPr/>
            <p:nvPr/>
          </p:nvSpPr>
          <p:spPr>
            <a:xfrm>
              <a:off x="4899202" y="35777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84"/>
            <p:cNvSpPr/>
            <p:nvPr/>
          </p:nvSpPr>
          <p:spPr>
            <a:xfrm>
              <a:off x="5085392" y="35777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84"/>
            <p:cNvSpPr/>
            <p:nvPr/>
          </p:nvSpPr>
          <p:spPr>
            <a:xfrm>
              <a:off x="5273174" y="35777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84"/>
            <p:cNvSpPr/>
            <p:nvPr/>
          </p:nvSpPr>
          <p:spPr>
            <a:xfrm>
              <a:off x="5459364" y="35777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84"/>
            <p:cNvSpPr/>
            <p:nvPr/>
          </p:nvSpPr>
          <p:spPr>
            <a:xfrm>
              <a:off x="5645382" y="35777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84"/>
            <p:cNvSpPr/>
            <p:nvPr/>
          </p:nvSpPr>
          <p:spPr>
            <a:xfrm>
              <a:off x="5831572" y="35777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84"/>
            <p:cNvSpPr/>
            <p:nvPr/>
          </p:nvSpPr>
          <p:spPr>
            <a:xfrm>
              <a:off x="6019354" y="35777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84"/>
            <p:cNvSpPr/>
            <p:nvPr/>
          </p:nvSpPr>
          <p:spPr>
            <a:xfrm>
              <a:off x="6205544" y="35777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84"/>
            <p:cNvSpPr/>
            <p:nvPr/>
          </p:nvSpPr>
          <p:spPr>
            <a:xfrm>
              <a:off x="6393340" y="35777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84"/>
            <p:cNvSpPr/>
            <p:nvPr/>
          </p:nvSpPr>
          <p:spPr>
            <a:xfrm>
              <a:off x="6579508" y="35777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84"/>
            <p:cNvSpPr/>
            <p:nvPr/>
          </p:nvSpPr>
          <p:spPr>
            <a:xfrm>
              <a:off x="6767291" y="35777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84"/>
            <p:cNvSpPr/>
            <p:nvPr/>
          </p:nvSpPr>
          <p:spPr>
            <a:xfrm>
              <a:off x="6953481" y="35777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84"/>
            <p:cNvSpPr/>
            <p:nvPr/>
          </p:nvSpPr>
          <p:spPr>
            <a:xfrm>
              <a:off x="7139499" y="35777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84"/>
            <p:cNvSpPr/>
            <p:nvPr/>
          </p:nvSpPr>
          <p:spPr>
            <a:xfrm>
              <a:off x="7325688" y="35777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84"/>
            <p:cNvSpPr/>
            <p:nvPr/>
          </p:nvSpPr>
          <p:spPr>
            <a:xfrm>
              <a:off x="7513471" y="35777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6" name="Google Shape;1296;p84"/>
          <p:cNvGrpSpPr/>
          <p:nvPr/>
        </p:nvGrpSpPr>
        <p:grpSpPr>
          <a:xfrm>
            <a:off x="4899202" y="3806362"/>
            <a:ext cx="2804169" cy="189900"/>
            <a:chOff x="4899202" y="3806362"/>
            <a:chExt cx="2804169" cy="189900"/>
          </a:xfrm>
        </p:grpSpPr>
        <p:sp>
          <p:nvSpPr>
            <p:cNvPr id="1297" name="Google Shape;1297;p84"/>
            <p:cNvSpPr/>
            <p:nvPr/>
          </p:nvSpPr>
          <p:spPr>
            <a:xfrm>
              <a:off x="4899202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84"/>
            <p:cNvSpPr/>
            <p:nvPr/>
          </p:nvSpPr>
          <p:spPr>
            <a:xfrm>
              <a:off x="5085392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84"/>
            <p:cNvSpPr/>
            <p:nvPr/>
          </p:nvSpPr>
          <p:spPr>
            <a:xfrm>
              <a:off x="5273174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84"/>
            <p:cNvSpPr/>
            <p:nvPr/>
          </p:nvSpPr>
          <p:spPr>
            <a:xfrm>
              <a:off x="5459364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84"/>
            <p:cNvSpPr/>
            <p:nvPr/>
          </p:nvSpPr>
          <p:spPr>
            <a:xfrm>
              <a:off x="5645382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84"/>
            <p:cNvSpPr/>
            <p:nvPr/>
          </p:nvSpPr>
          <p:spPr>
            <a:xfrm>
              <a:off x="5831572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84"/>
            <p:cNvSpPr/>
            <p:nvPr/>
          </p:nvSpPr>
          <p:spPr>
            <a:xfrm>
              <a:off x="6019354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84"/>
            <p:cNvSpPr/>
            <p:nvPr/>
          </p:nvSpPr>
          <p:spPr>
            <a:xfrm>
              <a:off x="6205544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84"/>
            <p:cNvSpPr/>
            <p:nvPr/>
          </p:nvSpPr>
          <p:spPr>
            <a:xfrm>
              <a:off x="6393340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84"/>
            <p:cNvSpPr/>
            <p:nvPr/>
          </p:nvSpPr>
          <p:spPr>
            <a:xfrm>
              <a:off x="6579508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84"/>
            <p:cNvSpPr/>
            <p:nvPr/>
          </p:nvSpPr>
          <p:spPr>
            <a:xfrm>
              <a:off x="6767291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84"/>
            <p:cNvSpPr/>
            <p:nvPr/>
          </p:nvSpPr>
          <p:spPr>
            <a:xfrm>
              <a:off x="6953481" y="38063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84"/>
            <p:cNvSpPr/>
            <p:nvPr/>
          </p:nvSpPr>
          <p:spPr>
            <a:xfrm>
              <a:off x="7139499" y="38063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84"/>
            <p:cNvSpPr/>
            <p:nvPr/>
          </p:nvSpPr>
          <p:spPr>
            <a:xfrm>
              <a:off x="7325688" y="38063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84"/>
            <p:cNvSpPr/>
            <p:nvPr/>
          </p:nvSpPr>
          <p:spPr>
            <a:xfrm>
              <a:off x="7513471" y="38063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2" name="Google Shape;1312;p84"/>
          <p:cNvGrpSpPr/>
          <p:nvPr/>
        </p:nvGrpSpPr>
        <p:grpSpPr>
          <a:xfrm>
            <a:off x="4899202" y="4034962"/>
            <a:ext cx="2804169" cy="189900"/>
            <a:chOff x="4899202" y="4034962"/>
            <a:chExt cx="2804169" cy="189900"/>
          </a:xfrm>
        </p:grpSpPr>
        <p:sp>
          <p:nvSpPr>
            <p:cNvPr id="1313" name="Google Shape;1313;p84"/>
            <p:cNvSpPr/>
            <p:nvPr/>
          </p:nvSpPr>
          <p:spPr>
            <a:xfrm>
              <a:off x="4899202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84"/>
            <p:cNvSpPr/>
            <p:nvPr/>
          </p:nvSpPr>
          <p:spPr>
            <a:xfrm>
              <a:off x="5085392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84"/>
            <p:cNvSpPr/>
            <p:nvPr/>
          </p:nvSpPr>
          <p:spPr>
            <a:xfrm>
              <a:off x="5273174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84"/>
            <p:cNvSpPr/>
            <p:nvPr/>
          </p:nvSpPr>
          <p:spPr>
            <a:xfrm>
              <a:off x="5459364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84"/>
            <p:cNvSpPr/>
            <p:nvPr/>
          </p:nvSpPr>
          <p:spPr>
            <a:xfrm>
              <a:off x="5645382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84"/>
            <p:cNvSpPr/>
            <p:nvPr/>
          </p:nvSpPr>
          <p:spPr>
            <a:xfrm>
              <a:off x="5831572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84"/>
            <p:cNvSpPr/>
            <p:nvPr/>
          </p:nvSpPr>
          <p:spPr>
            <a:xfrm>
              <a:off x="6019354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84"/>
            <p:cNvSpPr/>
            <p:nvPr/>
          </p:nvSpPr>
          <p:spPr>
            <a:xfrm>
              <a:off x="6205544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84"/>
            <p:cNvSpPr/>
            <p:nvPr/>
          </p:nvSpPr>
          <p:spPr>
            <a:xfrm>
              <a:off x="6393340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84"/>
            <p:cNvSpPr/>
            <p:nvPr/>
          </p:nvSpPr>
          <p:spPr>
            <a:xfrm>
              <a:off x="6579508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84"/>
            <p:cNvSpPr/>
            <p:nvPr/>
          </p:nvSpPr>
          <p:spPr>
            <a:xfrm>
              <a:off x="6767291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84"/>
            <p:cNvSpPr/>
            <p:nvPr/>
          </p:nvSpPr>
          <p:spPr>
            <a:xfrm>
              <a:off x="6953481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84"/>
            <p:cNvSpPr/>
            <p:nvPr/>
          </p:nvSpPr>
          <p:spPr>
            <a:xfrm>
              <a:off x="7139499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84"/>
            <p:cNvSpPr/>
            <p:nvPr/>
          </p:nvSpPr>
          <p:spPr>
            <a:xfrm>
              <a:off x="7325688" y="4034962"/>
              <a:ext cx="189900" cy="1899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84"/>
            <p:cNvSpPr/>
            <p:nvPr/>
          </p:nvSpPr>
          <p:spPr>
            <a:xfrm>
              <a:off x="7513471" y="4034962"/>
              <a:ext cx="189900" cy="1899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8" name="Google Shape;1328;p84"/>
          <p:cNvSpPr txBox="1"/>
          <p:nvPr/>
        </p:nvSpPr>
        <p:spPr>
          <a:xfrm>
            <a:off x="4547354" y="3242976"/>
            <a:ext cx="582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329" name="Google Shape;1329;p84"/>
          <p:cNvSpPr txBox="1"/>
          <p:nvPr/>
        </p:nvSpPr>
        <p:spPr>
          <a:xfrm>
            <a:off x="4387871" y="3464689"/>
            <a:ext cx="582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9F9F9"/>
                </a:highlight>
                <a:latin typeface="Open Sans"/>
                <a:ea typeface="Open Sans"/>
                <a:cs typeface="Open Sans"/>
                <a:sym typeface="Open Sans"/>
              </a:rPr>
              <a:t>≈</a:t>
            </a:r>
            <a:r>
              <a:rPr lang="en"/>
              <a:t>N/2</a:t>
            </a:r>
            <a:endParaRPr/>
          </a:p>
        </p:txBody>
      </p:sp>
      <p:sp>
        <p:nvSpPr>
          <p:cNvPr id="1330" name="Google Shape;1330;p84"/>
          <p:cNvSpPr txBox="1"/>
          <p:nvPr/>
        </p:nvSpPr>
        <p:spPr>
          <a:xfrm>
            <a:off x="4387871" y="3700139"/>
            <a:ext cx="582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9F9F9"/>
                </a:highlight>
                <a:latin typeface="Open Sans"/>
                <a:ea typeface="Open Sans"/>
                <a:cs typeface="Open Sans"/>
                <a:sym typeface="Open Sans"/>
              </a:rPr>
              <a:t>≈</a:t>
            </a:r>
            <a:r>
              <a:rPr lang="en"/>
              <a:t>N/4</a:t>
            </a:r>
            <a:endParaRPr/>
          </a:p>
        </p:txBody>
      </p:sp>
      <p:sp>
        <p:nvSpPr>
          <p:cNvPr id="1331" name="Google Shape;1331;p84"/>
          <p:cNvSpPr txBox="1"/>
          <p:nvPr/>
        </p:nvSpPr>
        <p:spPr>
          <a:xfrm>
            <a:off x="4387871" y="3928739"/>
            <a:ext cx="582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9F9F9"/>
                </a:highlight>
                <a:latin typeface="Open Sans"/>
                <a:ea typeface="Open Sans"/>
                <a:cs typeface="Open Sans"/>
                <a:sym typeface="Open Sans"/>
              </a:rPr>
              <a:t>≈</a:t>
            </a:r>
            <a:r>
              <a:rPr lang="en"/>
              <a:t>N/8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8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Time Is Really Terribly Fast</a:t>
            </a:r>
            <a:endParaRPr/>
          </a:p>
        </p:txBody>
      </p:sp>
      <p:sp>
        <p:nvSpPr>
          <p:cNvPr id="1337" name="Google Shape;1337;p8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practice, logarithmic time algorithms have almost constant runtimes.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for incredibly huge datasets, practically equivalent to constant time.</a:t>
            </a:r>
            <a:endParaRPr/>
          </a:p>
        </p:txBody>
      </p:sp>
      <p:graphicFrame>
        <p:nvGraphicFramePr>
          <p:cNvPr id="1338" name="Google Shape;1338;p85"/>
          <p:cNvGraphicFramePr/>
          <p:nvPr/>
        </p:nvGraphicFramePr>
        <p:xfrm>
          <a:off x="845400" y="166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{DE5EDDA2-8E4E-4DEA-B266-C82C14264A17}</a:tableStyleId>
              </a:tblPr>
              <a:tblGrid>
                <a:gridCol w="2867425"/>
                <a:gridCol w="1277500"/>
                <a:gridCol w="2951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</a:t>
                      </a:r>
                      <a:r>
                        <a:rPr baseline="-25000"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Typical r</a:t>
                      </a: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untime (seconds)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6.6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nanosecond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100,000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16.6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 nanoseconds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100,000,000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26.5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nanoseconds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100,000,000</a:t>
                      </a:r>
                      <a:r>
                        <a:rPr lang="en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,000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5.5 nanoseconds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100,000,000,000,000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46.5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nanoseconds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86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Exact (Bonus)</a:t>
            </a:r>
            <a:endParaRPr/>
          </a:p>
        </p:txBody>
      </p:sp>
      <p:sp>
        <p:nvSpPr>
          <p:cNvPr id="1344" name="Google Shape;1344;p86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Nested For Loops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There is No Magic Shortcut for Asymptotic Analysis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Amortized Analysis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Recursive Analysis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Binary Search Intuitive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Binary Search Exact (Bonus)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Mergesort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45" name="Google Shape;1345;p86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15,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section is available as a pre-recorded video.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It's not ”out of scope” since it’s just another example problem using the same techniques used throughout the lecture.</a:t>
            </a:r>
            <a:endParaRPr/>
          </a:p>
        </p:txBody>
      </p:sp>
      <p:sp>
        <p:nvSpPr>
          <p:cNvPr id="1351" name="Google Shape;1351;p8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88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sorted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357" name="Google Shape;1357;p8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(Exact Count): Not a Live Video (no yellkey)</a:t>
            </a:r>
            <a:endParaRPr/>
          </a:p>
        </p:txBody>
      </p:sp>
      <p:sp>
        <p:nvSpPr>
          <p:cNvPr id="1358" name="Google Shape;1358;p88"/>
          <p:cNvSpPr txBox="1"/>
          <p:nvPr>
            <p:ph idx="1" type="body"/>
          </p:nvPr>
        </p:nvSpPr>
        <p:spPr>
          <a:xfrm>
            <a:off x="243000" y="2502325"/>
            <a:ext cx="8685000" cy="24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worst case runtime in terms of N = hi - lo + 1 [i.e. # of items]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call does constant work (w/o recursive calls)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C(6), number of total calls for N = 6?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				   D.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				   E.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aseline="-25000"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(6)=2.568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88"/>
          <p:cNvSpPr/>
          <p:nvPr/>
        </p:nvSpPr>
        <p:spPr>
          <a:xfrm>
            <a:off x="5844125" y="3084925"/>
            <a:ext cx="537600" cy="355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N=6</a:t>
            </a:r>
            <a:endParaRPr/>
          </a:p>
        </p:txBody>
      </p:sp>
      <p:grpSp>
        <p:nvGrpSpPr>
          <p:cNvPr id="1360" name="Google Shape;1360;p88"/>
          <p:cNvGrpSpPr/>
          <p:nvPr/>
        </p:nvGrpSpPr>
        <p:grpSpPr>
          <a:xfrm>
            <a:off x="6820300" y="3083002"/>
            <a:ext cx="2099374" cy="355500"/>
            <a:chOff x="6820300" y="3006802"/>
            <a:chExt cx="2099374" cy="355500"/>
          </a:xfrm>
        </p:grpSpPr>
        <p:sp>
          <p:nvSpPr>
            <p:cNvPr id="1361" name="Google Shape;1361;p88"/>
            <p:cNvSpPr/>
            <p:nvPr/>
          </p:nvSpPr>
          <p:spPr>
            <a:xfrm>
              <a:off x="6820300" y="3006802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88"/>
            <p:cNvSpPr/>
            <p:nvPr/>
          </p:nvSpPr>
          <p:spPr>
            <a:xfrm>
              <a:off x="7168543" y="3006802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88"/>
            <p:cNvSpPr/>
            <p:nvPr/>
          </p:nvSpPr>
          <p:spPr>
            <a:xfrm>
              <a:off x="7519766" y="3006802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88"/>
            <p:cNvSpPr/>
            <p:nvPr/>
          </p:nvSpPr>
          <p:spPr>
            <a:xfrm>
              <a:off x="7868008" y="3006802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88"/>
            <p:cNvSpPr/>
            <p:nvPr/>
          </p:nvSpPr>
          <p:spPr>
            <a:xfrm>
              <a:off x="8215931" y="3006802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88"/>
            <p:cNvSpPr/>
            <p:nvPr/>
          </p:nvSpPr>
          <p:spPr>
            <a:xfrm>
              <a:off x="8564174" y="3006802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89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sorted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372" name="Google Shape;1372;p8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(Exact Count)</a:t>
            </a:r>
            <a:endParaRPr/>
          </a:p>
        </p:txBody>
      </p:sp>
      <p:sp>
        <p:nvSpPr>
          <p:cNvPr id="1373" name="Google Shape;1373;p89"/>
          <p:cNvSpPr txBox="1"/>
          <p:nvPr>
            <p:ph idx="1" type="body"/>
          </p:nvPr>
        </p:nvSpPr>
        <p:spPr>
          <a:xfrm>
            <a:off x="243000" y="2502325"/>
            <a:ext cx="8685000" cy="24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</a:t>
            </a:r>
            <a:r>
              <a:rPr lang="en"/>
              <a:t>worst case runtime</a:t>
            </a:r>
            <a:r>
              <a:rPr lang="en"/>
              <a:t> in terms of N = hi - lo + 1 </a:t>
            </a:r>
            <a:r>
              <a:rPr lang="en"/>
              <a:t>[i.e. # of items]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call does constant work (w/o recursive calls)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C(6)</a:t>
            </a:r>
            <a:r>
              <a:rPr lang="en"/>
              <a:t>, number of total calls for N = 6</a:t>
            </a:r>
            <a:r>
              <a:rPr lang="en"/>
              <a:t>?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				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B.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				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Three total calls, where N = 6, N = 3, and N = 1.</a:t>
            </a:r>
            <a:endParaRPr/>
          </a:p>
        </p:txBody>
      </p:sp>
      <p:grpSp>
        <p:nvGrpSpPr>
          <p:cNvPr id="1374" name="Google Shape;1374;p89"/>
          <p:cNvGrpSpPr/>
          <p:nvPr/>
        </p:nvGrpSpPr>
        <p:grpSpPr>
          <a:xfrm>
            <a:off x="6820300" y="3696351"/>
            <a:ext cx="2099374" cy="355500"/>
            <a:chOff x="6820300" y="3575127"/>
            <a:chExt cx="2099374" cy="355500"/>
          </a:xfrm>
        </p:grpSpPr>
        <p:sp>
          <p:nvSpPr>
            <p:cNvPr id="1375" name="Google Shape;1375;p89"/>
            <p:cNvSpPr/>
            <p:nvPr/>
          </p:nvSpPr>
          <p:spPr>
            <a:xfrm>
              <a:off x="6820300" y="3575127"/>
              <a:ext cx="355500" cy="3555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89"/>
            <p:cNvSpPr/>
            <p:nvPr/>
          </p:nvSpPr>
          <p:spPr>
            <a:xfrm>
              <a:off x="7168543" y="3575127"/>
              <a:ext cx="355500" cy="3555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89"/>
            <p:cNvSpPr/>
            <p:nvPr/>
          </p:nvSpPr>
          <p:spPr>
            <a:xfrm>
              <a:off x="7519766" y="3575127"/>
              <a:ext cx="355500" cy="3555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89"/>
            <p:cNvSpPr/>
            <p:nvPr/>
          </p:nvSpPr>
          <p:spPr>
            <a:xfrm>
              <a:off x="7868008" y="3575127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89"/>
            <p:cNvSpPr/>
            <p:nvPr/>
          </p:nvSpPr>
          <p:spPr>
            <a:xfrm>
              <a:off x="8215931" y="3575127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89"/>
            <p:cNvSpPr/>
            <p:nvPr/>
          </p:nvSpPr>
          <p:spPr>
            <a:xfrm>
              <a:off x="8564174" y="3575127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1" name="Google Shape;1381;p89"/>
          <p:cNvGrpSpPr/>
          <p:nvPr/>
        </p:nvGrpSpPr>
        <p:grpSpPr>
          <a:xfrm>
            <a:off x="6820300" y="4309700"/>
            <a:ext cx="2099374" cy="355500"/>
            <a:chOff x="6820300" y="4060252"/>
            <a:chExt cx="2099374" cy="355500"/>
          </a:xfrm>
        </p:grpSpPr>
        <p:sp>
          <p:nvSpPr>
            <p:cNvPr id="1382" name="Google Shape;1382;p89"/>
            <p:cNvSpPr/>
            <p:nvPr/>
          </p:nvSpPr>
          <p:spPr>
            <a:xfrm>
              <a:off x="6820300" y="4060252"/>
              <a:ext cx="355500" cy="3555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89"/>
            <p:cNvSpPr/>
            <p:nvPr/>
          </p:nvSpPr>
          <p:spPr>
            <a:xfrm>
              <a:off x="7168543" y="4060252"/>
              <a:ext cx="355500" cy="3555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89"/>
            <p:cNvSpPr/>
            <p:nvPr/>
          </p:nvSpPr>
          <p:spPr>
            <a:xfrm>
              <a:off x="7519766" y="4060252"/>
              <a:ext cx="355500" cy="3555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89"/>
            <p:cNvSpPr/>
            <p:nvPr/>
          </p:nvSpPr>
          <p:spPr>
            <a:xfrm>
              <a:off x="7868008" y="4060252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89"/>
            <p:cNvSpPr/>
            <p:nvPr/>
          </p:nvSpPr>
          <p:spPr>
            <a:xfrm>
              <a:off x="8215931" y="4060252"/>
              <a:ext cx="355500" cy="3555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89"/>
            <p:cNvSpPr/>
            <p:nvPr/>
          </p:nvSpPr>
          <p:spPr>
            <a:xfrm>
              <a:off x="8564174" y="4060252"/>
              <a:ext cx="355500" cy="355500"/>
            </a:xfrm>
            <a:prstGeom prst="rect">
              <a:avLst/>
            </a:prstGeom>
            <a:solidFill>
              <a:srgbClr val="EFEFE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8" name="Google Shape;1388;p89"/>
          <p:cNvGrpSpPr/>
          <p:nvPr/>
        </p:nvGrpSpPr>
        <p:grpSpPr>
          <a:xfrm>
            <a:off x="6820300" y="3083002"/>
            <a:ext cx="2099374" cy="355500"/>
            <a:chOff x="6820300" y="3006802"/>
            <a:chExt cx="2099374" cy="355500"/>
          </a:xfrm>
        </p:grpSpPr>
        <p:sp>
          <p:nvSpPr>
            <p:cNvPr id="1389" name="Google Shape;1389;p89"/>
            <p:cNvSpPr/>
            <p:nvPr/>
          </p:nvSpPr>
          <p:spPr>
            <a:xfrm>
              <a:off x="6820300" y="3006802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89"/>
            <p:cNvSpPr/>
            <p:nvPr/>
          </p:nvSpPr>
          <p:spPr>
            <a:xfrm>
              <a:off x="7168543" y="3006802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89"/>
            <p:cNvSpPr/>
            <p:nvPr/>
          </p:nvSpPr>
          <p:spPr>
            <a:xfrm>
              <a:off x="7519766" y="3006802"/>
              <a:ext cx="355500" cy="355500"/>
            </a:xfrm>
            <a:prstGeom prst="rect">
              <a:avLst/>
            </a:prstGeom>
            <a:solidFill>
              <a:srgbClr val="FFF2CC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89"/>
            <p:cNvSpPr/>
            <p:nvPr/>
          </p:nvSpPr>
          <p:spPr>
            <a:xfrm>
              <a:off x="7868008" y="3006802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89"/>
            <p:cNvSpPr/>
            <p:nvPr/>
          </p:nvSpPr>
          <p:spPr>
            <a:xfrm>
              <a:off x="8215931" y="3006802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89"/>
            <p:cNvSpPr/>
            <p:nvPr/>
          </p:nvSpPr>
          <p:spPr>
            <a:xfrm>
              <a:off x="8564174" y="3006802"/>
              <a:ext cx="355500" cy="355500"/>
            </a:xfrm>
            <a:prstGeom prst="rect">
              <a:avLst/>
            </a:prstGeom>
            <a:solidFill>
              <a:srgbClr val="B1DD8B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5" name="Google Shape;1395;p89"/>
          <p:cNvSpPr/>
          <p:nvPr/>
        </p:nvSpPr>
        <p:spPr>
          <a:xfrm>
            <a:off x="5844125" y="3084925"/>
            <a:ext cx="537600" cy="355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N=6</a:t>
            </a:r>
            <a:endParaRPr/>
          </a:p>
        </p:txBody>
      </p:sp>
      <p:sp>
        <p:nvSpPr>
          <p:cNvPr id="1396" name="Google Shape;1396;p89"/>
          <p:cNvSpPr/>
          <p:nvPr/>
        </p:nvSpPr>
        <p:spPr>
          <a:xfrm>
            <a:off x="5844125" y="3697313"/>
            <a:ext cx="537600" cy="355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N=3</a:t>
            </a:r>
            <a:endParaRPr/>
          </a:p>
        </p:txBody>
      </p:sp>
      <p:sp>
        <p:nvSpPr>
          <p:cNvPr id="1397" name="Google Shape;1397;p89"/>
          <p:cNvSpPr/>
          <p:nvPr/>
        </p:nvSpPr>
        <p:spPr>
          <a:xfrm>
            <a:off x="5844125" y="4309700"/>
            <a:ext cx="537600" cy="355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N=1</a:t>
            </a:r>
            <a:endParaRPr/>
          </a:p>
        </p:txBody>
      </p:sp>
      <p:cxnSp>
        <p:nvCxnSpPr>
          <p:cNvPr id="1398" name="Google Shape;1398;p89"/>
          <p:cNvCxnSpPr>
            <a:stCxn id="1395" idx="2"/>
            <a:endCxn id="1396" idx="0"/>
          </p:cNvCxnSpPr>
          <p:nvPr/>
        </p:nvCxnSpPr>
        <p:spPr>
          <a:xfrm>
            <a:off x="6112925" y="3440425"/>
            <a:ext cx="0" cy="2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9" name="Google Shape;1399;p89"/>
          <p:cNvCxnSpPr>
            <a:stCxn id="1396" idx="2"/>
            <a:endCxn id="1397" idx="0"/>
          </p:cNvCxnSpPr>
          <p:nvPr/>
        </p:nvCxnSpPr>
        <p:spPr>
          <a:xfrm>
            <a:off x="6112925" y="4052813"/>
            <a:ext cx="0" cy="2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0" name="Google Shape;1400;p89"/>
          <p:cNvSpPr/>
          <p:nvPr/>
        </p:nvSpPr>
        <p:spPr>
          <a:xfrm>
            <a:off x="5633356" y="3036186"/>
            <a:ext cx="254100" cy="1691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89"/>
          <p:cNvSpPr txBox="1"/>
          <p:nvPr/>
        </p:nvSpPr>
        <p:spPr>
          <a:xfrm>
            <a:off x="4967986" y="3669407"/>
            <a:ext cx="951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calls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90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sorted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407" name="Google Shape;1407;p9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(Exact Count)</a:t>
            </a:r>
            <a:endParaRPr/>
          </a:p>
        </p:txBody>
      </p:sp>
      <p:sp>
        <p:nvSpPr>
          <p:cNvPr id="1408" name="Google Shape;1408;p90"/>
          <p:cNvSpPr txBox="1"/>
          <p:nvPr>
            <p:ph idx="1" type="body"/>
          </p:nvPr>
        </p:nvSpPr>
        <p:spPr>
          <a:xfrm>
            <a:off x="243000" y="2502325"/>
            <a:ext cx="86850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worst case runtime in terms of N = hi - lo + 1 [i.e. # of items]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binarySearch</a:t>
            </a:r>
            <a:r>
              <a:rPr lang="en"/>
              <a:t> calls.</a:t>
            </a:r>
            <a:endParaRPr/>
          </a:p>
        </p:txBody>
      </p:sp>
      <p:graphicFrame>
        <p:nvGraphicFramePr>
          <p:cNvPr id="1409" name="Google Shape;1409;p90"/>
          <p:cNvGraphicFramePr/>
          <p:nvPr/>
        </p:nvGraphicFramePr>
        <p:xfrm>
          <a:off x="714100" y="363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{6811AB4F-8FC9-42F7-8187-0A58280D1D43}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49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10" name="Google Shape;1410;p90"/>
          <p:cNvSpPr txBox="1"/>
          <p:nvPr/>
        </p:nvSpPr>
        <p:spPr>
          <a:xfrm>
            <a:off x="365254" y="36385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graphicFrame>
        <p:nvGraphicFramePr>
          <p:cNvPr id="1411" name="Google Shape;1411;p90"/>
          <p:cNvGraphicFramePr/>
          <p:nvPr/>
        </p:nvGraphicFramePr>
        <p:xfrm>
          <a:off x="714100" y="409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{6811AB4F-8FC9-42F7-8187-0A58280D1D43}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12" name="Google Shape;1412;p90"/>
          <p:cNvSpPr txBox="1"/>
          <p:nvPr/>
        </p:nvSpPr>
        <p:spPr>
          <a:xfrm>
            <a:off x="124230" y="40953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1413" name="Google Shape;1413;p90"/>
          <p:cNvSpPr/>
          <p:nvPr/>
        </p:nvSpPr>
        <p:spPr>
          <a:xfrm>
            <a:off x="7549855" y="46989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N=1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91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sorted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419" name="Google Shape;1419;p9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Binary Search (Exact Count)</a:t>
            </a:r>
            <a:endParaRPr/>
          </a:p>
        </p:txBody>
      </p:sp>
      <p:sp>
        <p:nvSpPr>
          <p:cNvPr id="1420" name="Google Shape;1420;p91"/>
          <p:cNvSpPr txBox="1"/>
          <p:nvPr>
            <p:ph idx="1" type="body"/>
          </p:nvPr>
        </p:nvSpPr>
        <p:spPr>
          <a:xfrm>
            <a:off x="243000" y="2502325"/>
            <a:ext cx="86850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worst case runtime in terms of N = hi - lo + 1 [i.e. # of items]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binarySearch</a:t>
            </a:r>
            <a:r>
              <a:rPr lang="en"/>
              <a:t> calls.</a:t>
            </a:r>
            <a:endParaRPr/>
          </a:p>
        </p:txBody>
      </p:sp>
      <p:sp>
        <p:nvSpPr>
          <p:cNvPr id="1421" name="Google Shape;1421;p91"/>
          <p:cNvSpPr/>
          <p:nvPr/>
        </p:nvSpPr>
        <p:spPr>
          <a:xfrm>
            <a:off x="7549855" y="46989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N=1</a:t>
            </a:r>
            <a:endParaRPr/>
          </a:p>
        </p:txBody>
      </p:sp>
      <p:graphicFrame>
        <p:nvGraphicFramePr>
          <p:cNvPr id="1422" name="Google Shape;1422;p91"/>
          <p:cNvGraphicFramePr/>
          <p:nvPr/>
        </p:nvGraphicFramePr>
        <p:xfrm>
          <a:off x="714100" y="363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{6811AB4F-8FC9-42F7-8187-0A58280D1D43}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49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23" name="Google Shape;1423;p91"/>
          <p:cNvSpPr txBox="1"/>
          <p:nvPr/>
        </p:nvSpPr>
        <p:spPr>
          <a:xfrm>
            <a:off x="365254" y="36385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graphicFrame>
        <p:nvGraphicFramePr>
          <p:cNvPr id="1424" name="Google Shape;1424;p91"/>
          <p:cNvGraphicFramePr/>
          <p:nvPr/>
        </p:nvGraphicFramePr>
        <p:xfrm>
          <a:off x="714100" y="409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{6811AB4F-8FC9-42F7-8187-0A58280D1D43}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25" name="Google Shape;1425;p91"/>
          <p:cNvSpPr txBox="1"/>
          <p:nvPr/>
        </p:nvSpPr>
        <p:spPr>
          <a:xfrm>
            <a:off x="124230" y="40953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1426" name="Google Shape;1426;p91"/>
          <p:cNvSpPr/>
          <p:nvPr/>
        </p:nvSpPr>
        <p:spPr>
          <a:xfrm>
            <a:off x="7144580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N=2</a:t>
            </a:r>
            <a:endParaRPr/>
          </a:p>
        </p:txBody>
      </p:sp>
      <p:sp>
        <p:nvSpPr>
          <p:cNvPr id="1427" name="Google Shape;1427;p91"/>
          <p:cNvSpPr/>
          <p:nvPr/>
        </p:nvSpPr>
        <p:spPr>
          <a:xfrm>
            <a:off x="7951163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N=3</a:t>
            </a:r>
            <a:endParaRPr/>
          </a:p>
        </p:txBody>
      </p:sp>
      <p:cxnSp>
        <p:nvCxnSpPr>
          <p:cNvPr id="1428" name="Google Shape;1428;p91"/>
          <p:cNvCxnSpPr>
            <a:stCxn id="1426" idx="2"/>
            <a:endCxn id="1421" idx="0"/>
          </p:cNvCxnSpPr>
          <p:nvPr/>
        </p:nvCxnSpPr>
        <p:spPr>
          <a:xfrm>
            <a:off x="7404530" y="4413325"/>
            <a:ext cx="4053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9" name="Google Shape;1429;p91"/>
          <p:cNvCxnSpPr>
            <a:stCxn id="1427" idx="2"/>
            <a:endCxn id="1421" idx="0"/>
          </p:cNvCxnSpPr>
          <p:nvPr/>
        </p:nvCxnSpPr>
        <p:spPr>
          <a:xfrm flipH="1">
            <a:off x="7809713" y="4413325"/>
            <a:ext cx="4014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92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sorted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435" name="Google Shape;1435;p9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Binary Search (Exact Count)</a:t>
            </a:r>
            <a:endParaRPr/>
          </a:p>
        </p:txBody>
      </p:sp>
      <p:sp>
        <p:nvSpPr>
          <p:cNvPr id="1436" name="Google Shape;1436;p92"/>
          <p:cNvSpPr txBox="1"/>
          <p:nvPr>
            <p:ph idx="1" type="body"/>
          </p:nvPr>
        </p:nvSpPr>
        <p:spPr>
          <a:xfrm>
            <a:off x="243000" y="2502325"/>
            <a:ext cx="86850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worst case runtime in terms of N = hi - lo + 1 [i.e. # of items]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binarySearch</a:t>
            </a:r>
            <a:r>
              <a:rPr lang="en"/>
              <a:t> calls.</a:t>
            </a:r>
            <a:endParaRPr/>
          </a:p>
        </p:txBody>
      </p:sp>
      <p:sp>
        <p:nvSpPr>
          <p:cNvPr id="1437" name="Google Shape;1437;p92"/>
          <p:cNvSpPr/>
          <p:nvPr/>
        </p:nvSpPr>
        <p:spPr>
          <a:xfrm>
            <a:off x="7549855" y="46989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N=1</a:t>
            </a:r>
            <a:endParaRPr/>
          </a:p>
        </p:txBody>
      </p:sp>
      <p:graphicFrame>
        <p:nvGraphicFramePr>
          <p:cNvPr id="1438" name="Google Shape;1438;p92"/>
          <p:cNvGraphicFramePr/>
          <p:nvPr/>
        </p:nvGraphicFramePr>
        <p:xfrm>
          <a:off x="714100" y="363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{6811AB4F-8FC9-42F7-8187-0A58280D1D43}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49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39" name="Google Shape;1439;p92"/>
          <p:cNvSpPr txBox="1"/>
          <p:nvPr/>
        </p:nvSpPr>
        <p:spPr>
          <a:xfrm>
            <a:off x="365254" y="36385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graphicFrame>
        <p:nvGraphicFramePr>
          <p:cNvPr id="1440" name="Google Shape;1440;p92"/>
          <p:cNvGraphicFramePr/>
          <p:nvPr/>
        </p:nvGraphicFramePr>
        <p:xfrm>
          <a:off x="714100" y="409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{6811AB4F-8FC9-42F7-8187-0A58280D1D43}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41" name="Google Shape;1441;p92"/>
          <p:cNvSpPr txBox="1"/>
          <p:nvPr/>
        </p:nvSpPr>
        <p:spPr>
          <a:xfrm>
            <a:off x="124230" y="40953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1442" name="Google Shape;1442;p92"/>
          <p:cNvSpPr/>
          <p:nvPr/>
        </p:nvSpPr>
        <p:spPr>
          <a:xfrm>
            <a:off x="6992180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N=2</a:t>
            </a:r>
            <a:endParaRPr/>
          </a:p>
        </p:txBody>
      </p:sp>
      <p:sp>
        <p:nvSpPr>
          <p:cNvPr id="1443" name="Google Shape;1443;p92"/>
          <p:cNvSpPr/>
          <p:nvPr/>
        </p:nvSpPr>
        <p:spPr>
          <a:xfrm>
            <a:off x="8103563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N=3</a:t>
            </a:r>
            <a:endParaRPr/>
          </a:p>
        </p:txBody>
      </p:sp>
      <p:cxnSp>
        <p:nvCxnSpPr>
          <p:cNvPr id="1444" name="Google Shape;1444;p92"/>
          <p:cNvCxnSpPr>
            <a:stCxn id="1442" idx="2"/>
            <a:endCxn id="1437" idx="0"/>
          </p:cNvCxnSpPr>
          <p:nvPr/>
        </p:nvCxnSpPr>
        <p:spPr>
          <a:xfrm>
            <a:off x="7252130" y="4413325"/>
            <a:ext cx="5577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5" name="Google Shape;1445;p92"/>
          <p:cNvCxnSpPr>
            <a:stCxn id="1443" idx="2"/>
            <a:endCxn id="1437" idx="0"/>
          </p:cNvCxnSpPr>
          <p:nvPr/>
        </p:nvCxnSpPr>
        <p:spPr>
          <a:xfrm flipH="1">
            <a:off x="7809713" y="4413325"/>
            <a:ext cx="5538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6" name="Google Shape;1446;p92"/>
          <p:cNvSpPr/>
          <p:nvPr/>
        </p:nvSpPr>
        <p:spPr>
          <a:xfrm>
            <a:off x="6808935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447" name="Google Shape;1447;p92"/>
          <p:cNvSpPr/>
          <p:nvPr/>
        </p:nvSpPr>
        <p:spPr>
          <a:xfrm>
            <a:off x="7365399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448" name="Google Shape;1448;p92"/>
          <p:cNvCxnSpPr>
            <a:stCxn id="1446" idx="2"/>
            <a:endCxn id="1442" idx="0"/>
          </p:cNvCxnSpPr>
          <p:nvPr/>
        </p:nvCxnSpPr>
        <p:spPr>
          <a:xfrm>
            <a:off x="6958935" y="3796700"/>
            <a:ext cx="2931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9" name="Google Shape;1449;p92"/>
          <p:cNvCxnSpPr>
            <a:stCxn id="1447" idx="2"/>
            <a:endCxn id="1442" idx="0"/>
          </p:cNvCxnSpPr>
          <p:nvPr/>
        </p:nvCxnSpPr>
        <p:spPr>
          <a:xfrm flipH="1">
            <a:off x="7251999" y="3796700"/>
            <a:ext cx="2634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0" name="Google Shape;1450;p92"/>
          <p:cNvSpPr/>
          <p:nvPr/>
        </p:nvSpPr>
        <p:spPr>
          <a:xfrm>
            <a:off x="7921863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51" name="Google Shape;1451;p92"/>
          <p:cNvSpPr/>
          <p:nvPr/>
        </p:nvSpPr>
        <p:spPr>
          <a:xfrm>
            <a:off x="8478327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452" name="Google Shape;1452;p92"/>
          <p:cNvCxnSpPr>
            <a:stCxn id="1450" idx="2"/>
            <a:endCxn id="1443" idx="0"/>
          </p:cNvCxnSpPr>
          <p:nvPr/>
        </p:nvCxnSpPr>
        <p:spPr>
          <a:xfrm>
            <a:off x="8071863" y="3796700"/>
            <a:ext cx="2916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3" name="Google Shape;1453;p92"/>
          <p:cNvCxnSpPr>
            <a:stCxn id="1451" idx="2"/>
            <a:endCxn id="1443" idx="0"/>
          </p:cNvCxnSpPr>
          <p:nvPr/>
        </p:nvCxnSpPr>
        <p:spPr>
          <a:xfrm flipH="1">
            <a:off x="8363427" y="3796700"/>
            <a:ext cx="2649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/>
        </p:nvSpPr>
        <p:spPr>
          <a:xfrm>
            <a:off x="3455750" y="2895700"/>
            <a:ext cx="5796000" cy="1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Worst case number of operations: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Given by area of right triangle of side length N-1.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Area is Θ(N</a:t>
            </a:r>
            <a:r>
              <a:rPr baseline="3000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Loops Example 1: Based on Exact Count</a:t>
            </a:r>
            <a:endParaRPr/>
          </a:p>
        </p:txBody>
      </p:sp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order of growth of the worst case runtime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0"/>
          <p:cNvSpPr txBox="1"/>
          <p:nvPr/>
        </p:nvSpPr>
        <p:spPr>
          <a:xfrm>
            <a:off x="3455475" y="2896750"/>
            <a:ext cx="5655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Worst case number of operations: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919175" y="5799075"/>
            <a:ext cx="4059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worst case runtime:  Θ(N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3489910" y="1104477"/>
            <a:ext cx="5338200" cy="191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 = A.length;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33333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 N-i-1 units of work</a:t>
            </a:r>
            <a:endParaRPr sz="1900">
              <a:solidFill>
                <a:srgbClr val="333333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900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29" name="Google Shape;229;p30"/>
          <p:cNvGraphicFramePr/>
          <p:nvPr/>
        </p:nvGraphicFramePr>
        <p:xfrm>
          <a:off x="1020325" y="1299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{DE5EDDA2-8E4E-4DEA-B266-C82C14264A17}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  <a:tc hMerge="1"/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30" name="Google Shape;230;p30"/>
          <p:cNvGrpSpPr/>
          <p:nvPr/>
        </p:nvGrpSpPr>
        <p:grpSpPr>
          <a:xfrm>
            <a:off x="429725" y="1302375"/>
            <a:ext cx="2963902" cy="3063000"/>
            <a:chOff x="429725" y="1149975"/>
            <a:chExt cx="2963902" cy="3063000"/>
          </a:xfrm>
        </p:grpSpPr>
        <p:sp>
          <p:nvSpPr>
            <p:cNvPr id="231" name="Google Shape;231;p30"/>
            <p:cNvSpPr txBox="1"/>
            <p:nvPr/>
          </p:nvSpPr>
          <p:spPr>
            <a:xfrm>
              <a:off x="725025" y="1149975"/>
              <a:ext cx="295200" cy="30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2" name="Google Shape;232;p30"/>
            <p:cNvSpPr txBox="1"/>
            <p:nvPr/>
          </p:nvSpPr>
          <p:spPr>
            <a:xfrm>
              <a:off x="1096527" y="3397675"/>
              <a:ext cx="22971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0  1  2  3  4  5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3" name="Google Shape;233;p30"/>
            <p:cNvSpPr txBox="1"/>
            <p:nvPr/>
          </p:nvSpPr>
          <p:spPr>
            <a:xfrm>
              <a:off x="429725" y="2087800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000"/>
            </a:p>
          </p:txBody>
        </p:sp>
        <p:sp>
          <p:nvSpPr>
            <p:cNvPr id="234" name="Google Shape;234;p30"/>
            <p:cNvSpPr txBox="1"/>
            <p:nvPr/>
          </p:nvSpPr>
          <p:spPr>
            <a:xfrm>
              <a:off x="2021275" y="3664325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endParaRPr sz="2000"/>
            </a:p>
          </p:txBody>
        </p:sp>
      </p:grpSp>
      <p:sp>
        <p:nvSpPr>
          <p:cNvPr id="235" name="Google Shape;235;p30"/>
          <p:cNvSpPr txBox="1"/>
          <p:nvPr/>
        </p:nvSpPr>
        <p:spPr>
          <a:xfrm>
            <a:off x="975198" y="989800"/>
            <a:ext cx="759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 =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36" name="Google Shape;236;p30"/>
          <p:cNvGraphicFramePr/>
          <p:nvPr/>
        </p:nvGraphicFramePr>
        <p:xfrm>
          <a:off x="4305875" y="40831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{DE5EDDA2-8E4E-4DEA-B266-C82C14264A17}</a:tableStyleId>
              </a:tblPr>
              <a:tblGrid>
                <a:gridCol w="1656400"/>
                <a:gridCol w="16564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worst case count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baseline="30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37" name="Google Shape;237;p30"/>
          <p:cNvSpPr txBox="1"/>
          <p:nvPr/>
        </p:nvSpPr>
        <p:spPr>
          <a:xfrm>
            <a:off x="4242925" y="4819803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Worst case runtime: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Θ(N</a:t>
            </a:r>
            <a:r>
              <a:rPr baseline="30000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93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sorted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459" name="Google Shape;1459;p9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Binary Search (Exact Count)</a:t>
            </a:r>
            <a:endParaRPr/>
          </a:p>
        </p:txBody>
      </p:sp>
      <p:sp>
        <p:nvSpPr>
          <p:cNvPr id="1460" name="Google Shape;1460;p93"/>
          <p:cNvSpPr txBox="1"/>
          <p:nvPr>
            <p:ph idx="1" type="body"/>
          </p:nvPr>
        </p:nvSpPr>
        <p:spPr>
          <a:xfrm>
            <a:off x="243000" y="2502325"/>
            <a:ext cx="86850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worst case runtime in terms of N = hi - lo + 1 [i.e. # of items]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binarySearch</a:t>
            </a:r>
            <a:r>
              <a:rPr lang="en"/>
              <a:t> calls.</a:t>
            </a:r>
            <a:endParaRPr/>
          </a:p>
        </p:txBody>
      </p:sp>
      <p:sp>
        <p:nvSpPr>
          <p:cNvPr id="1461" name="Google Shape;1461;p93"/>
          <p:cNvSpPr/>
          <p:nvPr/>
        </p:nvSpPr>
        <p:spPr>
          <a:xfrm>
            <a:off x="7549855" y="46989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N=1</a:t>
            </a:r>
            <a:endParaRPr/>
          </a:p>
        </p:txBody>
      </p:sp>
      <p:graphicFrame>
        <p:nvGraphicFramePr>
          <p:cNvPr id="1462" name="Google Shape;1462;p93"/>
          <p:cNvGraphicFramePr/>
          <p:nvPr/>
        </p:nvGraphicFramePr>
        <p:xfrm>
          <a:off x="714100" y="363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{6811AB4F-8FC9-42F7-8187-0A58280D1D43}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49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63" name="Google Shape;1463;p93"/>
          <p:cNvSpPr txBox="1"/>
          <p:nvPr/>
        </p:nvSpPr>
        <p:spPr>
          <a:xfrm>
            <a:off x="365254" y="36385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graphicFrame>
        <p:nvGraphicFramePr>
          <p:cNvPr id="1464" name="Google Shape;1464;p93"/>
          <p:cNvGraphicFramePr/>
          <p:nvPr/>
        </p:nvGraphicFramePr>
        <p:xfrm>
          <a:off x="714100" y="409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{6811AB4F-8FC9-42F7-8187-0A58280D1D43}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65" name="Google Shape;1465;p93"/>
          <p:cNvSpPr txBox="1"/>
          <p:nvPr/>
        </p:nvSpPr>
        <p:spPr>
          <a:xfrm>
            <a:off x="124230" y="40953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1466" name="Google Shape;1466;p93"/>
          <p:cNvSpPr/>
          <p:nvPr/>
        </p:nvSpPr>
        <p:spPr>
          <a:xfrm>
            <a:off x="6992180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N=2</a:t>
            </a:r>
            <a:endParaRPr/>
          </a:p>
        </p:txBody>
      </p:sp>
      <p:sp>
        <p:nvSpPr>
          <p:cNvPr id="1467" name="Google Shape;1467;p93"/>
          <p:cNvSpPr/>
          <p:nvPr/>
        </p:nvSpPr>
        <p:spPr>
          <a:xfrm>
            <a:off x="8103563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N=3</a:t>
            </a:r>
            <a:endParaRPr/>
          </a:p>
        </p:txBody>
      </p:sp>
      <p:cxnSp>
        <p:nvCxnSpPr>
          <p:cNvPr id="1468" name="Google Shape;1468;p93"/>
          <p:cNvCxnSpPr>
            <a:stCxn id="1466" idx="2"/>
            <a:endCxn id="1461" idx="0"/>
          </p:cNvCxnSpPr>
          <p:nvPr/>
        </p:nvCxnSpPr>
        <p:spPr>
          <a:xfrm>
            <a:off x="7252130" y="4413325"/>
            <a:ext cx="5577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9" name="Google Shape;1469;p93"/>
          <p:cNvCxnSpPr>
            <a:stCxn id="1467" idx="2"/>
            <a:endCxn id="1461" idx="0"/>
          </p:cNvCxnSpPr>
          <p:nvPr/>
        </p:nvCxnSpPr>
        <p:spPr>
          <a:xfrm flipH="1">
            <a:off x="7809713" y="4413325"/>
            <a:ext cx="5538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0" name="Google Shape;1470;p93"/>
          <p:cNvSpPr/>
          <p:nvPr/>
        </p:nvSpPr>
        <p:spPr>
          <a:xfrm>
            <a:off x="6808935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471" name="Google Shape;1471;p93"/>
          <p:cNvSpPr/>
          <p:nvPr/>
        </p:nvSpPr>
        <p:spPr>
          <a:xfrm>
            <a:off x="7365399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472" name="Google Shape;1472;p93"/>
          <p:cNvCxnSpPr>
            <a:stCxn id="1470" idx="2"/>
            <a:endCxn id="1466" idx="0"/>
          </p:cNvCxnSpPr>
          <p:nvPr/>
        </p:nvCxnSpPr>
        <p:spPr>
          <a:xfrm>
            <a:off x="6958935" y="3796700"/>
            <a:ext cx="2931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3" name="Google Shape;1473;p93"/>
          <p:cNvCxnSpPr>
            <a:stCxn id="1471" idx="2"/>
            <a:endCxn id="1466" idx="0"/>
          </p:cNvCxnSpPr>
          <p:nvPr/>
        </p:nvCxnSpPr>
        <p:spPr>
          <a:xfrm flipH="1">
            <a:off x="7251999" y="3796700"/>
            <a:ext cx="2634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4" name="Google Shape;1474;p93"/>
          <p:cNvSpPr/>
          <p:nvPr/>
        </p:nvSpPr>
        <p:spPr>
          <a:xfrm>
            <a:off x="7921863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75" name="Google Shape;1475;p93"/>
          <p:cNvSpPr/>
          <p:nvPr/>
        </p:nvSpPr>
        <p:spPr>
          <a:xfrm>
            <a:off x="8478327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476" name="Google Shape;1476;p93"/>
          <p:cNvCxnSpPr>
            <a:stCxn id="1474" idx="2"/>
            <a:endCxn id="1467" idx="0"/>
          </p:cNvCxnSpPr>
          <p:nvPr/>
        </p:nvCxnSpPr>
        <p:spPr>
          <a:xfrm>
            <a:off x="8071863" y="3796700"/>
            <a:ext cx="2916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7" name="Google Shape;1477;p93"/>
          <p:cNvCxnSpPr>
            <a:stCxn id="1475" idx="2"/>
            <a:endCxn id="1467" idx="0"/>
          </p:cNvCxnSpPr>
          <p:nvPr/>
        </p:nvCxnSpPr>
        <p:spPr>
          <a:xfrm flipH="1">
            <a:off x="8363427" y="3796700"/>
            <a:ext cx="2649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8" name="Google Shape;1478;p93"/>
          <p:cNvSpPr/>
          <p:nvPr/>
        </p:nvSpPr>
        <p:spPr>
          <a:xfrm>
            <a:off x="6569125" y="3012075"/>
            <a:ext cx="300000" cy="261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479" name="Google Shape;1479;p93"/>
          <p:cNvSpPr/>
          <p:nvPr/>
        </p:nvSpPr>
        <p:spPr>
          <a:xfrm>
            <a:off x="6992175" y="3012075"/>
            <a:ext cx="300000" cy="261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480" name="Google Shape;1480;p93"/>
          <p:cNvCxnSpPr>
            <a:stCxn id="1478" idx="2"/>
            <a:endCxn id="1470" idx="0"/>
          </p:cNvCxnSpPr>
          <p:nvPr/>
        </p:nvCxnSpPr>
        <p:spPr>
          <a:xfrm>
            <a:off x="6719125" y="3273075"/>
            <a:ext cx="239700" cy="1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1" name="Google Shape;1481;p93"/>
          <p:cNvCxnSpPr>
            <a:stCxn id="1479" idx="2"/>
            <a:endCxn id="1470" idx="0"/>
          </p:cNvCxnSpPr>
          <p:nvPr/>
        </p:nvCxnSpPr>
        <p:spPr>
          <a:xfrm flipH="1">
            <a:off x="6958875" y="3273075"/>
            <a:ext cx="183300" cy="1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2" name="Google Shape;1482;p93"/>
          <p:cNvSpPr txBox="1"/>
          <p:nvPr/>
        </p:nvSpPr>
        <p:spPr>
          <a:xfrm>
            <a:off x="7478875" y="2940500"/>
            <a:ext cx="7896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94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sorted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488" name="Google Shape;1488;p9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Binary Search (Exact Count)</a:t>
            </a:r>
            <a:endParaRPr/>
          </a:p>
        </p:txBody>
      </p:sp>
      <p:sp>
        <p:nvSpPr>
          <p:cNvPr id="1489" name="Google Shape;1489;p94"/>
          <p:cNvSpPr txBox="1"/>
          <p:nvPr>
            <p:ph idx="1" type="body"/>
          </p:nvPr>
        </p:nvSpPr>
        <p:spPr>
          <a:xfrm>
            <a:off x="243000" y="2502325"/>
            <a:ext cx="86850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worst case runtime in terms of N = hi - lo + 1 [i.e. # of items]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binarySearch</a:t>
            </a:r>
            <a:r>
              <a:rPr lang="en"/>
              <a:t> calls.</a:t>
            </a:r>
            <a:endParaRPr/>
          </a:p>
        </p:txBody>
      </p:sp>
      <p:sp>
        <p:nvSpPr>
          <p:cNvPr id="1490" name="Google Shape;1490;p94"/>
          <p:cNvSpPr/>
          <p:nvPr/>
        </p:nvSpPr>
        <p:spPr>
          <a:xfrm>
            <a:off x="7549855" y="46989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N=1</a:t>
            </a:r>
            <a:endParaRPr/>
          </a:p>
        </p:txBody>
      </p:sp>
      <p:graphicFrame>
        <p:nvGraphicFramePr>
          <p:cNvPr id="1491" name="Google Shape;1491;p94"/>
          <p:cNvGraphicFramePr/>
          <p:nvPr/>
        </p:nvGraphicFramePr>
        <p:xfrm>
          <a:off x="714100" y="363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{6811AB4F-8FC9-42F7-8187-0A58280D1D43}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49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92" name="Google Shape;1492;p94"/>
          <p:cNvSpPr txBox="1"/>
          <p:nvPr/>
        </p:nvSpPr>
        <p:spPr>
          <a:xfrm>
            <a:off x="365254" y="36385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graphicFrame>
        <p:nvGraphicFramePr>
          <p:cNvPr id="1493" name="Google Shape;1493;p94"/>
          <p:cNvGraphicFramePr/>
          <p:nvPr/>
        </p:nvGraphicFramePr>
        <p:xfrm>
          <a:off x="714100" y="409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{6811AB4F-8FC9-42F7-8187-0A58280D1D43}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94" name="Google Shape;1494;p94"/>
          <p:cNvSpPr txBox="1"/>
          <p:nvPr/>
        </p:nvSpPr>
        <p:spPr>
          <a:xfrm>
            <a:off x="124230" y="40953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  <p:sp>
        <p:nvSpPr>
          <p:cNvPr id="1495" name="Google Shape;1495;p94"/>
          <p:cNvSpPr/>
          <p:nvPr/>
        </p:nvSpPr>
        <p:spPr>
          <a:xfrm>
            <a:off x="6992180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N=2</a:t>
            </a:r>
            <a:endParaRPr/>
          </a:p>
        </p:txBody>
      </p:sp>
      <p:sp>
        <p:nvSpPr>
          <p:cNvPr id="1496" name="Google Shape;1496;p94"/>
          <p:cNvSpPr/>
          <p:nvPr/>
        </p:nvSpPr>
        <p:spPr>
          <a:xfrm>
            <a:off x="8103563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N=3</a:t>
            </a:r>
            <a:endParaRPr/>
          </a:p>
        </p:txBody>
      </p:sp>
      <p:cxnSp>
        <p:nvCxnSpPr>
          <p:cNvPr id="1497" name="Google Shape;1497;p94"/>
          <p:cNvCxnSpPr>
            <a:stCxn id="1495" idx="2"/>
            <a:endCxn id="1490" idx="0"/>
          </p:cNvCxnSpPr>
          <p:nvPr/>
        </p:nvCxnSpPr>
        <p:spPr>
          <a:xfrm>
            <a:off x="7252130" y="4413325"/>
            <a:ext cx="5577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8" name="Google Shape;1498;p94"/>
          <p:cNvCxnSpPr>
            <a:stCxn id="1496" idx="2"/>
            <a:endCxn id="1490" idx="0"/>
          </p:cNvCxnSpPr>
          <p:nvPr/>
        </p:nvCxnSpPr>
        <p:spPr>
          <a:xfrm flipH="1">
            <a:off x="7809713" y="4413325"/>
            <a:ext cx="5538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9" name="Google Shape;1499;p94"/>
          <p:cNvSpPr/>
          <p:nvPr/>
        </p:nvSpPr>
        <p:spPr>
          <a:xfrm>
            <a:off x="6808935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500" name="Google Shape;1500;p94"/>
          <p:cNvSpPr/>
          <p:nvPr/>
        </p:nvSpPr>
        <p:spPr>
          <a:xfrm>
            <a:off x="7365399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501" name="Google Shape;1501;p94"/>
          <p:cNvCxnSpPr>
            <a:stCxn id="1499" idx="2"/>
            <a:endCxn id="1495" idx="0"/>
          </p:cNvCxnSpPr>
          <p:nvPr/>
        </p:nvCxnSpPr>
        <p:spPr>
          <a:xfrm>
            <a:off x="6958935" y="3796700"/>
            <a:ext cx="2931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2" name="Google Shape;1502;p94"/>
          <p:cNvCxnSpPr>
            <a:stCxn id="1500" idx="2"/>
            <a:endCxn id="1495" idx="0"/>
          </p:cNvCxnSpPr>
          <p:nvPr/>
        </p:nvCxnSpPr>
        <p:spPr>
          <a:xfrm flipH="1">
            <a:off x="7251999" y="3796700"/>
            <a:ext cx="2634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3" name="Google Shape;1503;p94"/>
          <p:cNvSpPr/>
          <p:nvPr/>
        </p:nvSpPr>
        <p:spPr>
          <a:xfrm>
            <a:off x="7921863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504" name="Google Shape;1504;p94"/>
          <p:cNvSpPr/>
          <p:nvPr/>
        </p:nvSpPr>
        <p:spPr>
          <a:xfrm>
            <a:off x="8478327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505" name="Google Shape;1505;p94"/>
          <p:cNvCxnSpPr>
            <a:stCxn id="1503" idx="2"/>
            <a:endCxn id="1496" idx="0"/>
          </p:cNvCxnSpPr>
          <p:nvPr/>
        </p:nvCxnSpPr>
        <p:spPr>
          <a:xfrm>
            <a:off x="8071863" y="3796700"/>
            <a:ext cx="2916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6" name="Google Shape;1506;p94"/>
          <p:cNvCxnSpPr>
            <a:stCxn id="1504" idx="2"/>
            <a:endCxn id="1496" idx="0"/>
          </p:cNvCxnSpPr>
          <p:nvPr/>
        </p:nvCxnSpPr>
        <p:spPr>
          <a:xfrm flipH="1">
            <a:off x="8363427" y="3796700"/>
            <a:ext cx="2649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7" name="Google Shape;1507;p94"/>
          <p:cNvSpPr/>
          <p:nvPr/>
        </p:nvSpPr>
        <p:spPr>
          <a:xfrm>
            <a:off x="6569125" y="3012075"/>
            <a:ext cx="300000" cy="261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508" name="Google Shape;1508;p94"/>
          <p:cNvSpPr/>
          <p:nvPr/>
        </p:nvSpPr>
        <p:spPr>
          <a:xfrm>
            <a:off x="6992175" y="3012075"/>
            <a:ext cx="300000" cy="261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509" name="Google Shape;1509;p94"/>
          <p:cNvCxnSpPr>
            <a:stCxn id="1507" idx="2"/>
            <a:endCxn id="1499" idx="0"/>
          </p:cNvCxnSpPr>
          <p:nvPr/>
        </p:nvCxnSpPr>
        <p:spPr>
          <a:xfrm>
            <a:off x="6719125" y="3273075"/>
            <a:ext cx="239700" cy="1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0" name="Google Shape;1510;p94"/>
          <p:cNvCxnSpPr>
            <a:stCxn id="1508" idx="2"/>
            <a:endCxn id="1499" idx="0"/>
          </p:cNvCxnSpPr>
          <p:nvPr/>
        </p:nvCxnSpPr>
        <p:spPr>
          <a:xfrm flipH="1">
            <a:off x="6958875" y="3273075"/>
            <a:ext cx="183300" cy="1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1" name="Google Shape;1511;p94"/>
          <p:cNvSpPr txBox="1"/>
          <p:nvPr/>
        </p:nvSpPr>
        <p:spPr>
          <a:xfrm>
            <a:off x="7478875" y="2940500"/>
            <a:ext cx="7896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512" name="Google Shape;1512;p94"/>
          <p:cNvSpPr txBox="1"/>
          <p:nvPr/>
        </p:nvSpPr>
        <p:spPr>
          <a:xfrm>
            <a:off x="2362760" y="4489108"/>
            <a:ext cx="30000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C(N)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⌊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baseline="-25000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(N)</a:t>
            </a: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⌋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r>
              <a:rPr lang="en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95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sorted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518" name="Google Shape;1518;p9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Binary Search (Exact Count)</a:t>
            </a:r>
            <a:endParaRPr/>
          </a:p>
        </p:txBody>
      </p:sp>
      <p:sp>
        <p:nvSpPr>
          <p:cNvPr id="1519" name="Google Shape;1519;p95"/>
          <p:cNvSpPr txBox="1"/>
          <p:nvPr>
            <p:ph idx="1" type="body"/>
          </p:nvPr>
        </p:nvSpPr>
        <p:spPr>
          <a:xfrm>
            <a:off x="243000" y="2502325"/>
            <a:ext cx="86850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worst case runtime in terms of N = hi - lo + 1 [i.e. # of items]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binarySearch</a:t>
            </a:r>
            <a:r>
              <a:rPr lang="en"/>
              <a:t> calls.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C(N) = ⌊</a:t>
            </a:r>
            <a:r>
              <a:rPr lang="en"/>
              <a:t>log</a:t>
            </a:r>
            <a:r>
              <a:rPr baseline="-25000" lang="en"/>
              <a:t>2</a:t>
            </a:r>
            <a:r>
              <a:rPr lang="en"/>
              <a:t>(N)⌋+1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each call takes constant time, R(N) = Θ(</a:t>
            </a:r>
            <a:r>
              <a:rPr lang="en"/>
              <a:t>⌊log</a:t>
            </a:r>
            <a:r>
              <a:rPr baseline="-25000" lang="en"/>
              <a:t>2</a:t>
            </a:r>
            <a:r>
              <a:rPr lang="en"/>
              <a:t>(N)⌋)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This f(N) is way too complicated. Let’s simplify.</a:t>
            </a:r>
            <a:endParaRPr/>
          </a:p>
        </p:txBody>
      </p:sp>
      <p:sp>
        <p:nvSpPr>
          <p:cNvPr id="1520" name="Google Shape;1520;p95"/>
          <p:cNvSpPr/>
          <p:nvPr/>
        </p:nvSpPr>
        <p:spPr>
          <a:xfrm>
            <a:off x="7549855" y="46989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N=1</a:t>
            </a:r>
            <a:endParaRPr/>
          </a:p>
        </p:txBody>
      </p:sp>
      <p:sp>
        <p:nvSpPr>
          <p:cNvPr id="1521" name="Google Shape;1521;p95"/>
          <p:cNvSpPr/>
          <p:nvPr/>
        </p:nvSpPr>
        <p:spPr>
          <a:xfrm>
            <a:off x="6992180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N=2</a:t>
            </a:r>
            <a:endParaRPr/>
          </a:p>
        </p:txBody>
      </p:sp>
      <p:sp>
        <p:nvSpPr>
          <p:cNvPr id="1522" name="Google Shape;1522;p95"/>
          <p:cNvSpPr/>
          <p:nvPr/>
        </p:nvSpPr>
        <p:spPr>
          <a:xfrm>
            <a:off x="8103563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N=3</a:t>
            </a:r>
            <a:endParaRPr/>
          </a:p>
        </p:txBody>
      </p:sp>
      <p:cxnSp>
        <p:nvCxnSpPr>
          <p:cNvPr id="1523" name="Google Shape;1523;p95"/>
          <p:cNvCxnSpPr>
            <a:stCxn id="1521" idx="2"/>
            <a:endCxn id="1520" idx="0"/>
          </p:cNvCxnSpPr>
          <p:nvPr/>
        </p:nvCxnSpPr>
        <p:spPr>
          <a:xfrm>
            <a:off x="7252130" y="4413325"/>
            <a:ext cx="5577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4" name="Google Shape;1524;p95"/>
          <p:cNvCxnSpPr>
            <a:stCxn id="1522" idx="2"/>
            <a:endCxn id="1520" idx="0"/>
          </p:cNvCxnSpPr>
          <p:nvPr/>
        </p:nvCxnSpPr>
        <p:spPr>
          <a:xfrm flipH="1">
            <a:off x="7809713" y="4413325"/>
            <a:ext cx="5538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5" name="Google Shape;1525;p95"/>
          <p:cNvSpPr/>
          <p:nvPr/>
        </p:nvSpPr>
        <p:spPr>
          <a:xfrm>
            <a:off x="6808935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526" name="Google Shape;1526;p95"/>
          <p:cNvSpPr/>
          <p:nvPr/>
        </p:nvSpPr>
        <p:spPr>
          <a:xfrm>
            <a:off x="7365399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527" name="Google Shape;1527;p95"/>
          <p:cNvCxnSpPr>
            <a:stCxn id="1525" idx="2"/>
            <a:endCxn id="1521" idx="0"/>
          </p:cNvCxnSpPr>
          <p:nvPr/>
        </p:nvCxnSpPr>
        <p:spPr>
          <a:xfrm>
            <a:off x="6958935" y="3796700"/>
            <a:ext cx="2931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8" name="Google Shape;1528;p95"/>
          <p:cNvCxnSpPr>
            <a:stCxn id="1526" idx="2"/>
            <a:endCxn id="1521" idx="0"/>
          </p:cNvCxnSpPr>
          <p:nvPr/>
        </p:nvCxnSpPr>
        <p:spPr>
          <a:xfrm flipH="1">
            <a:off x="7251999" y="3796700"/>
            <a:ext cx="2634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9" name="Google Shape;1529;p95"/>
          <p:cNvSpPr/>
          <p:nvPr/>
        </p:nvSpPr>
        <p:spPr>
          <a:xfrm>
            <a:off x="7921863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530" name="Google Shape;1530;p95"/>
          <p:cNvSpPr/>
          <p:nvPr/>
        </p:nvSpPr>
        <p:spPr>
          <a:xfrm>
            <a:off x="8478327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531" name="Google Shape;1531;p95"/>
          <p:cNvCxnSpPr>
            <a:stCxn id="1529" idx="2"/>
            <a:endCxn id="1522" idx="0"/>
          </p:cNvCxnSpPr>
          <p:nvPr/>
        </p:nvCxnSpPr>
        <p:spPr>
          <a:xfrm>
            <a:off x="8071863" y="3796700"/>
            <a:ext cx="2916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2" name="Google Shape;1532;p95"/>
          <p:cNvCxnSpPr>
            <a:stCxn id="1530" idx="2"/>
            <a:endCxn id="1522" idx="0"/>
          </p:cNvCxnSpPr>
          <p:nvPr/>
        </p:nvCxnSpPr>
        <p:spPr>
          <a:xfrm flipH="1">
            <a:off x="8363427" y="3796700"/>
            <a:ext cx="2649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3" name="Google Shape;1533;p95"/>
          <p:cNvSpPr/>
          <p:nvPr/>
        </p:nvSpPr>
        <p:spPr>
          <a:xfrm>
            <a:off x="6569125" y="3012075"/>
            <a:ext cx="300000" cy="261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534" name="Google Shape;1534;p95"/>
          <p:cNvSpPr/>
          <p:nvPr/>
        </p:nvSpPr>
        <p:spPr>
          <a:xfrm>
            <a:off x="6992175" y="3012075"/>
            <a:ext cx="300000" cy="261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535" name="Google Shape;1535;p95"/>
          <p:cNvCxnSpPr>
            <a:stCxn id="1533" idx="2"/>
            <a:endCxn id="1525" idx="0"/>
          </p:cNvCxnSpPr>
          <p:nvPr/>
        </p:nvCxnSpPr>
        <p:spPr>
          <a:xfrm>
            <a:off x="6719125" y="3273075"/>
            <a:ext cx="239700" cy="1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6" name="Google Shape;1536;p95"/>
          <p:cNvCxnSpPr>
            <a:stCxn id="1534" idx="2"/>
            <a:endCxn id="1525" idx="0"/>
          </p:cNvCxnSpPr>
          <p:nvPr/>
        </p:nvCxnSpPr>
        <p:spPr>
          <a:xfrm flipH="1">
            <a:off x="6958875" y="3273075"/>
            <a:ext cx="183300" cy="1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7" name="Google Shape;1537;p95"/>
          <p:cNvSpPr txBox="1"/>
          <p:nvPr/>
        </p:nvSpPr>
        <p:spPr>
          <a:xfrm>
            <a:off x="7478875" y="2940500"/>
            <a:ext cx="7896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9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Handy Big Theta Properties</a:t>
            </a:r>
            <a:endParaRPr/>
          </a:p>
        </p:txBody>
      </p:sp>
      <p:sp>
        <p:nvSpPr>
          <p:cNvPr id="1543" name="Google Shape;1543;p96"/>
          <p:cNvSpPr txBox="1"/>
          <p:nvPr>
            <p:ph idx="1" type="body"/>
          </p:nvPr>
        </p:nvSpPr>
        <p:spPr>
          <a:xfrm>
            <a:off x="243000" y="521125"/>
            <a:ext cx="8685000" cy="20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Simplify </a:t>
            </a:r>
            <a:r>
              <a:rPr lang="en"/>
              <a:t>Θ(⌊log</a:t>
            </a:r>
            <a:r>
              <a:rPr baseline="-25000" lang="en"/>
              <a:t>2</a:t>
            </a:r>
            <a:r>
              <a:rPr lang="en"/>
              <a:t>(N)⌋)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/>
              <a:t>Three handy properties to help us simplify: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 sz="2400"/>
              <a:t>⌊</a:t>
            </a:r>
            <a:r>
              <a:rPr lang="en"/>
              <a:t>f(N)</a:t>
            </a:r>
            <a:r>
              <a:rPr lang="en" sz="2400"/>
              <a:t>⌋</a:t>
            </a:r>
            <a:r>
              <a:rPr lang="en"/>
              <a:t>=</a:t>
            </a:r>
            <a:r>
              <a:rPr lang="en"/>
              <a:t>Θ(f(N))    [the floor of f has same order of growth as f]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 sz="2400"/>
              <a:t>⌈</a:t>
            </a:r>
            <a:r>
              <a:rPr lang="en"/>
              <a:t>f(N)</a:t>
            </a:r>
            <a:r>
              <a:rPr lang="en" sz="2400"/>
              <a:t>⌉</a:t>
            </a:r>
            <a:r>
              <a:rPr lang="en"/>
              <a:t>=Θ(f(N))    [the ceiling of f has same order of growth as f]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log</a:t>
            </a:r>
            <a:r>
              <a:rPr baseline="-25000" lang="en"/>
              <a:t>P</a:t>
            </a:r>
            <a:r>
              <a:rPr lang="en"/>
              <a:t>(N) = Θ(log</a:t>
            </a:r>
            <a:r>
              <a:rPr baseline="-25000" lang="en"/>
              <a:t>Q</a:t>
            </a:r>
            <a:r>
              <a:rPr lang="en"/>
              <a:t>(N))       [logarithm base does not affect order of growth]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⌊log</a:t>
            </a:r>
            <a:r>
              <a:rPr baseline="-25000" lang="en"/>
              <a:t>2</a:t>
            </a:r>
            <a:r>
              <a:rPr lang="en"/>
              <a:t>(N)⌋ = Θ(log N)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4" name="Google Shape;1544;p96"/>
          <p:cNvCxnSpPr/>
          <p:nvPr/>
        </p:nvCxnSpPr>
        <p:spPr>
          <a:xfrm flipH="1">
            <a:off x="5337350" y="973850"/>
            <a:ext cx="624000" cy="1986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5" name="Google Shape;1545;p96"/>
          <p:cNvSpPr txBox="1"/>
          <p:nvPr/>
        </p:nvSpPr>
        <p:spPr>
          <a:xfrm>
            <a:off x="5983870" y="613463"/>
            <a:ext cx="28611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For proof: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See online textbook exercises.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546" name="Google Shape;1546;p96"/>
          <p:cNvCxnSpPr/>
          <p:nvPr/>
        </p:nvCxnSpPr>
        <p:spPr>
          <a:xfrm rot="10800000">
            <a:off x="2105375" y="3290475"/>
            <a:ext cx="358200" cy="2226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7" name="Google Shape;1547;p96"/>
          <p:cNvSpPr txBox="1"/>
          <p:nvPr/>
        </p:nvSpPr>
        <p:spPr>
          <a:xfrm>
            <a:off x="2486650" y="3356500"/>
            <a:ext cx="35694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Since base is irrelevant, we omit from our big theta expression. We also omit the parenthesis around N for aesthetic reasons.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97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sorted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553" name="Google Shape;1553;p9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</a:t>
            </a:r>
            <a:r>
              <a:rPr lang="en"/>
              <a:t>Search (Exact Count)</a:t>
            </a:r>
            <a:endParaRPr/>
          </a:p>
        </p:txBody>
      </p:sp>
      <p:sp>
        <p:nvSpPr>
          <p:cNvPr id="1554" name="Google Shape;1554;p97"/>
          <p:cNvSpPr txBox="1"/>
          <p:nvPr>
            <p:ph idx="1" type="body"/>
          </p:nvPr>
        </p:nvSpPr>
        <p:spPr>
          <a:xfrm>
            <a:off x="243000" y="2502325"/>
            <a:ext cx="86850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worst case runtime in terms of N = hi - lo + 1 [i.e. # of items]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binarySearch</a:t>
            </a:r>
            <a:r>
              <a:rPr lang="en"/>
              <a:t> calls.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C(N) = ⌊log</a:t>
            </a:r>
            <a:r>
              <a:rPr baseline="-25000" lang="en"/>
              <a:t>2</a:t>
            </a:r>
            <a:r>
              <a:rPr lang="en"/>
              <a:t>(N)⌋+1 </a:t>
            </a:r>
            <a:r>
              <a:rPr lang="en"/>
              <a:t>= Θ(log 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each call takes constant time, R(N) = Θ(log N)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… and we’re done!</a:t>
            </a:r>
            <a:endParaRPr/>
          </a:p>
        </p:txBody>
      </p:sp>
      <p:sp>
        <p:nvSpPr>
          <p:cNvPr id="1555" name="Google Shape;1555;p97"/>
          <p:cNvSpPr/>
          <p:nvPr/>
        </p:nvSpPr>
        <p:spPr>
          <a:xfrm>
            <a:off x="7549855" y="46989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N=1</a:t>
            </a:r>
            <a:endParaRPr/>
          </a:p>
        </p:txBody>
      </p:sp>
      <p:sp>
        <p:nvSpPr>
          <p:cNvPr id="1556" name="Google Shape;1556;p97"/>
          <p:cNvSpPr/>
          <p:nvPr/>
        </p:nvSpPr>
        <p:spPr>
          <a:xfrm>
            <a:off x="6992180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N=2</a:t>
            </a:r>
            <a:endParaRPr/>
          </a:p>
        </p:txBody>
      </p:sp>
      <p:sp>
        <p:nvSpPr>
          <p:cNvPr id="1557" name="Google Shape;1557;p97"/>
          <p:cNvSpPr/>
          <p:nvPr/>
        </p:nvSpPr>
        <p:spPr>
          <a:xfrm>
            <a:off x="8103563" y="4057825"/>
            <a:ext cx="5199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N=3</a:t>
            </a:r>
            <a:endParaRPr/>
          </a:p>
        </p:txBody>
      </p:sp>
      <p:cxnSp>
        <p:nvCxnSpPr>
          <p:cNvPr id="1558" name="Google Shape;1558;p97"/>
          <p:cNvCxnSpPr>
            <a:stCxn id="1556" idx="2"/>
            <a:endCxn id="1555" idx="0"/>
          </p:cNvCxnSpPr>
          <p:nvPr/>
        </p:nvCxnSpPr>
        <p:spPr>
          <a:xfrm>
            <a:off x="7252130" y="4413325"/>
            <a:ext cx="5577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9" name="Google Shape;1559;p97"/>
          <p:cNvCxnSpPr>
            <a:stCxn id="1557" idx="2"/>
            <a:endCxn id="1555" idx="0"/>
          </p:cNvCxnSpPr>
          <p:nvPr/>
        </p:nvCxnSpPr>
        <p:spPr>
          <a:xfrm flipH="1">
            <a:off x="7809713" y="4413325"/>
            <a:ext cx="5538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0" name="Google Shape;1560;p97"/>
          <p:cNvSpPr/>
          <p:nvPr/>
        </p:nvSpPr>
        <p:spPr>
          <a:xfrm>
            <a:off x="6808935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561" name="Google Shape;1561;p97"/>
          <p:cNvSpPr/>
          <p:nvPr/>
        </p:nvSpPr>
        <p:spPr>
          <a:xfrm>
            <a:off x="7365399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562" name="Google Shape;1562;p97"/>
          <p:cNvCxnSpPr>
            <a:stCxn id="1560" idx="2"/>
            <a:endCxn id="1556" idx="0"/>
          </p:cNvCxnSpPr>
          <p:nvPr/>
        </p:nvCxnSpPr>
        <p:spPr>
          <a:xfrm>
            <a:off x="6958935" y="3796700"/>
            <a:ext cx="2931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3" name="Google Shape;1563;p97"/>
          <p:cNvCxnSpPr>
            <a:stCxn id="1561" idx="2"/>
            <a:endCxn id="1556" idx="0"/>
          </p:cNvCxnSpPr>
          <p:nvPr/>
        </p:nvCxnSpPr>
        <p:spPr>
          <a:xfrm flipH="1">
            <a:off x="7251999" y="3796700"/>
            <a:ext cx="2634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4" name="Google Shape;1564;p97"/>
          <p:cNvSpPr/>
          <p:nvPr/>
        </p:nvSpPr>
        <p:spPr>
          <a:xfrm>
            <a:off x="7921863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565" name="Google Shape;1565;p97"/>
          <p:cNvSpPr/>
          <p:nvPr/>
        </p:nvSpPr>
        <p:spPr>
          <a:xfrm>
            <a:off x="8478327" y="3441200"/>
            <a:ext cx="300000" cy="355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566" name="Google Shape;1566;p97"/>
          <p:cNvCxnSpPr>
            <a:stCxn id="1564" idx="2"/>
            <a:endCxn id="1557" idx="0"/>
          </p:cNvCxnSpPr>
          <p:nvPr/>
        </p:nvCxnSpPr>
        <p:spPr>
          <a:xfrm>
            <a:off x="8071863" y="3796700"/>
            <a:ext cx="2916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7" name="Google Shape;1567;p97"/>
          <p:cNvCxnSpPr>
            <a:stCxn id="1565" idx="2"/>
            <a:endCxn id="1557" idx="0"/>
          </p:cNvCxnSpPr>
          <p:nvPr/>
        </p:nvCxnSpPr>
        <p:spPr>
          <a:xfrm flipH="1">
            <a:off x="8363427" y="3796700"/>
            <a:ext cx="2649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8" name="Google Shape;1568;p97"/>
          <p:cNvSpPr/>
          <p:nvPr/>
        </p:nvSpPr>
        <p:spPr>
          <a:xfrm>
            <a:off x="6569125" y="3012075"/>
            <a:ext cx="300000" cy="261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569" name="Google Shape;1569;p97"/>
          <p:cNvSpPr/>
          <p:nvPr/>
        </p:nvSpPr>
        <p:spPr>
          <a:xfrm>
            <a:off x="6992175" y="3012075"/>
            <a:ext cx="300000" cy="261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570" name="Google Shape;1570;p97"/>
          <p:cNvCxnSpPr>
            <a:stCxn id="1568" idx="2"/>
            <a:endCxn id="1560" idx="0"/>
          </p:cNvCxnSpPr>
          <p:nvPr/>
        </p:nvCxnSpPr>
        <p:spPr>
          <a:xfrm>
            <a:off x="6719125" y="3273075"/>
            <a:ext cx="239700" cy="1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1" name="Google Shape;1571;p97"/>
          <p:cNvCxnSpPr>
            <a:stCxn id="1569" idx="2"/>
            <a:endCxn id="1560" idx="0"/>
          </p:cNvCxnSpPr>
          <p:nvPr/>
        </p:nvCxnSpPr>
        <p:spPr>
          <a:xfrm flipH="1">
            <a:off x="6958875" y="3273075"/>
            <a:ext cx="183300" cy="1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2" name="Google Shape;1572;p97"/>
          <p:cNvSpPr txBox="1"/>
          <p:nvPr/>
        </p:nvSpPr>
        <p:spPr>
          <a:xfrm>
            <a:off x="7478875" y="2940500"/>
            <a:ext cx="7896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98"/>
          <p:cNvSpPr txBox="1"/>
          <p:nvPr/>
        </p:nvSpPr>
        <p:spPr>
          <a:xfrm>
            <a:off x="98400" y="5182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binarySearch(String[]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sorted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String x,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lo,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hi)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(lo &gt; hi)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 = (lo + hi) / 2;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cmp = x.compareTo(sorted[m]);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&lt;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lo, m - 1);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(cmp &gt; 0)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binarySearch(sorted, x, m + 1, hi);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else 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578" name="Google Shape;1578;p9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(using Recurrence Relations)</a:t>
            </a:r>
            <a:endParaRPr/>
          </a:p>
        </p:txBody>
      </p:sp>
      <p:sp>
        <p:nvSpPr>
          <p:cNvPr id="1579" name="Google Shape;1579;p98"/>
          <p:cNvSpPr txBox="1"/>
          <p:nvPr>
            <p:ph idx="1" type="body"/>
          </p:nvPr>
        </p:nvSpPr>
        <p:spPr>
          <a:xfrm>
            <a:off x="243000" y="2502325"/>
            <a:ext cx="8685000" cy="24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Approach: Measure number of string comparisons for N = hi - lo + 1.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C(0) 	= 0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C(1) 	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C(N) 	= 1 + C((N-1)/2)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show that C(N) = Θ(log N). Beyond scope of class, so won’t solve in slides.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9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Nested For Loops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There is No Magic Shortcut for Asymptotic Analysis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Amortized Analysis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Recursive Analysis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Binary Search Intuitive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Binary Search Exact (Bonus)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Mergesort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5" name="Google Shape;1585;p9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Mergesort</a:t>
            </a:r>
            <a:endParaRPr/>
          </a:p>
        </p:txBody>
      </p:sp>
      <p:sp>
        <p:nvSpPr>
          <p:cNvPr id="1586" name="Google Shape;1586;p9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15,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10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  <p:sp>
        <p:nvSpPr>
          <p:cNvPr id="1592" name="Google Shape;1592;p10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Along with matrix multiplication, sorting is one of the problems that pops up most often in asymptotic analysis.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list of Comparables, return them in sorted order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Assumes the </a:t>
            </a:r>
            <a:r>
              <a:rPr lang="en"/>
              <a:t>comparison</a:t>
            </a:r>
            <a:r>
              <a:rPr lang="en"/>
              <a:t> method is transitive, reflexive, symmetric (see Lecture 12), and runs in Θ(1) time.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100"/>
          <p:cNvSpPr txBox="1"/>
          <p:nvPr/>
        </p:nvSpPr>
        <p:spPr>
          <a:xfrm>
            <a:off x="513300" y="2006850"/>
            <a:ext cx="8117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List.of({“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he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agoyatis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mr.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conchis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”})</a:t>
            </a:r>
            <a:endParaRPr sz="1800"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4" name="Google Shape;1594;p100"/>
          <p:cNvSpPr/>
          <p:nvPr/>
        </p:nvSpPr>
        <p:spPr>
          <a:xfrm>
            <a:off x="2784900" y="2844825"/>
            <a:ext cx="3574200" cy="930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List&lt;Comparable&gt;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sort(</a:t>
            </a:r>
            <a:r>
              <a:rPr lang="en" sz="18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List&lt;</a:t>
            </a:r>
            <a:r>
              <a:rPr lang="en" sz="18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 sz="18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5" name="Google Shape;1595;p100"/>
          <p:cNvSpPr txBox="1"/>
          <p:nvPr/>
        </p:nvSpPr>
        <p:spPr>
          <a:xfrm>
            <a:off x="1119000" y="4311650"/>
            <a:ext cx="69060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{“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agoyatis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conchis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he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mr.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”, “</a:t>
            </a:r>
            <a:r>
              <a:rPr lang="en" sz="16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the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”}</a:t>
            </a:r>
            <a:endParaRPr sz="1800"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96" name="Google Shape;1596;p100"/>
          <p:cNvCxnSpPr>
            <a:stCxn id="1593" idx="2"/>
            <a:endCxn id="1594" idx="0"/>
          </p:cNvCxnSpPr>
          <p:nvPr/>
        </p:nvCxnSpPr>
        <p:spPr>
          <a:xfrm>
            <a:off x="4572000" y="2405250"/>
            <a:ext cx="0" cy="4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7" name="Google Shape;1597;p100"/>
          <p:cNvCxnSpPr>
            <a:stCxn id="1594" idx="2"/>
            <a:endCxn id="1595" idx="0"/>
          </p:cNvCxnSpPr>
          <p:nvPr/>
        </p:nvCxnSpPr>
        <p:spPr>
          <a:xfrm>
            <a:off x="4572000" y="3775725"/>
            <a:ext cx="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101"/>
          <p:cNvSpPr txBox="1"/>
          <p:nvPr/>
        </p:nvSpPr>
        <p:spPr>
          <a:xfrm>
            <a:off x="98400" y="287303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List&lt;Comparable&gt;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List&lt;Comparable&gt;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List&lt;Comparable&gt;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firsthalf = sort(x.sublist(0, x.size()/2));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List&lt;Comparable&gt;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secondhalf = sort(x.sublist(x.size()/2, x.size()));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9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merge(firsthalf, secondhalf);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603" name="Google Shape;1603;p10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Mergesort Pseudocode</a:t>
            </a:r>
            <a:endParaRPr/>
          </a:p>
        </p:txBody>
      </p:sp>
      <p:sp>
        <p:nvSpPr>
          <p:cNvPr id="1604" name="Google Shape;1604;p101"/>
          <p:cNvSpPr txBox="1"/>
          <p:nvPr>
            <p:ph idx="1" type="body"/>
          </p:nvPr>
        </p:nvSpPr>
        <p:spPr>
          <a:xfrm>
            <a:off x="229500" y="465025"/>
            <a:ext cx="8685000" cy="23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Mergesort is a recursive way to sort a list: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the list into two parts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 the two lists individually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 the two lists together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10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Merge Operation</a:t>
            </a:r>
            <a:endParaRPr/>
          </a:p>
        </p:txBody>
      </p:sp>
      <p:sp>
        <p:nvSpPr>
          <p:cNvPr id="1610" name="Google Shape;1610;p10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two sorted arrays, the merge operation combines them into a single sorted array by successively copying the smallest item from the two arrays into a target array.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Merging Demo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Loops Example 2</a:t>
            </a:r>
            <a:r>
              <a:rPr lang="en"/>
              <a:t> [attempt #1]: http://yellkey.com</a:t>
            </a:r>
            <a:r>
              <a:rPr lang="en">
                <a:solidFill>
                  <a:srgbClr val="208920"/>
                </a:solidFill>
              </a:rPr>
              <a:t>/personal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 By simple, we mean there should be no unnecessary multiplicative constants or additive terms.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log 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</a:t>
            </a:r>
            <a:endParaRPr baseline="30000"/>
          </a:p>
        </p:txBody>
      </p:sp>
      <p:sp>
        <p:nvSpPr>
          <p:cNvPr id="244" name="Google Shape;244;p31"/>
          <p:cNvSpPr txBox="1"/>
          <p:nvPr/>
        </p:nvSpPr>
        <p:spPr>
          <a:xfrm>
            <a:off x="2188222" y="3597103"/>
            <a:ext cx="23145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D. 	N log 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E. 	N</a:t>
            </a:r>
            <a:r>
              <a:rPr baseline="30000" lang="en" sz="2000"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30000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F.	Other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1"/>
          <p:cNvSpPr txBox="1"/>
          <p:nvPr/>
        </p:nvSpPr>
        <p:spPr>
          <a:xfrm>
            <a:off x="1665750" y="1428750"/>
            <a:ext cx="5812500" cy="252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&lt;= N; i = i *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0; j &lt; i; j += 1)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" sz="1900">
                <a:solidFill>
                  <a:srgbClr val="BD8D8B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ZUG = 1 + 1;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 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246" name="Google Shape;246;p31"/>
          <p:cNvSpPr txBox="1"/>
          <p:nvPr/>
        </p:nvSpPr>
        <p:spPr>
          <a:xfrm>
            <a:off x="5252823" y="4112741"/>
            <a:ext cx="3807900" cy="77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there’s only one case for this code and thus there’s no distinction between “worst case” and otherwise.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10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Runtime: http://yellkey.com</a:t>
            </a:r>
            <a:r>
              <a:rPr lang="en">
                <a:solidFill>
                  <a:srgbClr val="208920"/>
                </a:solidFill>
              </a:rPr>
              <a:t>/show</a:t>
            </a:r>
            <a:endParaRPr/>
          </a:p>
        </p:txBody>
      </p:sp>
      <p:sp>
        <p:nvSpPr>
          <p:cNvPr id="1616" name="Google Shape;1616;p103"/>
          <p:cNvSpPr txBox="1"/>
          <p:nvPr>
            <p:ph idx="1" type="body"/>
          </p:nvPr>
        </p:nvSpPr>
        <p:spPr>
          <a:xfrm>
            <a:off x="287325" y="3633950"/>
            <a:ext cx="8443800" cy="10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does the runtime of merge grow with N, the total number of items?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Ubuntu Mono"/>
              <a:buAutoNum type="alphaUcPeriod"/>
            </a:pPr>
            <a:r>
              <a:rPr lang="en"/>
              <a:t>Θ(1)                 C. Θ(N)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Ubuntu Mono"/>
              <a:buAutoNum type="alphaUcPeriod"/>
            </a:pPr>
            <a:r>
              <a:rPr lang="en"/>
              <a:t>Θ(log N)          D. 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  <p:sp>
        <p:nvSpPr>
          <p:cNvPr id="1617" name="Google Shape;1617;p103"/>
          <p:cNvSpPr/>
          <p:nvPr/>
        </p:nvSpPr>
        <p:spPr>
          <a:xfrm>
            <a:off x="1379475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8" name="Google Shape;1618;p103"/>
          <p:cNvSpPr/>
          <p:nvPr/>
        </p:nvSpPr>
        <p:spPr>
          <a:xfrm>
            <a:off x="1864664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9" name="Google Shape;1619;p103"/>
          <p:cNvSpPr/>
          <p:nvPr/>
        </p:nvSpPr>
        <p:spPr>
          <a:xfrm>
            <a:off x="2354005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0" name="Google Shape;1620;p103"/>
          <p:cNvSpPr/>
          <p:nvPr/>
        </p:nvSpPr>
        <p:spPr>
          <a:xfrm>
            <a:off x="2839194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1" name="Google Shape;1621;p103"/>
          <p:cNvSpPr/>
          <p:nvPr/>
        </p:nvSpPr>
        <p:spPr>
          <a:xfrm>
            <a:off x="3323936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2" name="Google Shape;1622;p103"/>
          <p:cNvSpPr/>
          <p:nvPr/>
        </p:nvSpPr>
        <p:spPr>
          <a:xfrm>
            <a:off x="5599225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3" name="Google Shape;1623;p103"/>
          <p:cNvSpPr/>
          <p:nvPr/>
        </p:nvSpPr>
        <p:spPr>
          <a:xfrm>
            <a:off x="6088566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4" name="Google Shape;1624;p103"/>
          <p:cNvSpPr/>
          <p:nvPr/>
        </p:nvSpPr>
        <p:spPr>
          <a:xfrm>
            <a:off x="6573755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5" name="Google Shape;1625;p103"/>
          <p:cNvSpPr/>
          <p:nvPr/>
        </p:nvSpPr>
        <p:spPr>
          <a:xfrm>
            <a:off x="7063130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6" name="Google Shape;1626;p103"/>
          <p:cNvSpPr/>
          <p:nvPr/>
        </p:nvSpPr>
        <p:spPr>
          <a:xfrm>
            <a:off x="2376975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7" name="Google Shape;1627;p103"/>
          <p:cNvSpPr/>
          <p:nvPr/>
        </p:nvSpPr>
        <p:spPr>
          <a:xfrm>
            <a:off x="2862164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8" name="Google Shape;1628;p103"/>
          <p:cNvSpPr/>
          <p:nvPr/>
        </p:nvSpPr>
        <p:spPr>
          <a:xfrm>
            <a:off x="3351505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9" name="Google Shape;1629;p103"/>
          <p:cNvSpPr/>
          <p:nvPr/>
        </p:nvSpPr>
        <p:spPr>
          <a:xfrm>
            <a:off x="3836694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0" name="Google Shape;1630;p103"/>
          <p:cNvSpPr/>
          <p:nvPr/>
        </p:nvSpPr>
        <p:spPr>
          <a:xfrm>
            <a:off x="4321436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1" name="Google Shape;1631;p103"/>
          <p:cNvSpPr/>
          <p:nvPr/>
        </p:nvSpPr>
        <p:spPr>
          <a:xfrm>
            <a:off x="4806625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2" name="Google Shape;1632;p103"/>
          <p:cNvSpPr/>
          <p:nvPr/>
        </p:nvSpPr>
        <p:spPr>
          <a:xfrm>
            <a:off x="5295966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3" name="Google Shape;1633;p103"/>
          <p:cNvSpPr/>
          <p:nvPr/>
        </p:nvSpPr>
        <p:spPr>
          <a:xfrm>
            <a:off x="5781155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4" name="Google Shape;1634;p103"/>
          <p:cNvSpPr/>
          <p:nvPr/>
        </p:nvSpPr>
        <p:spPr>
          <a:xfrm>
            <a:off x="6270530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5" name="Google Shape;1635;p103"/>
          <p:cNvCxnSpPr>
            <a:stCxn id="1617" idx="2"/>
            <a:endCxn id="1626" idx="0"/>
          </p:cNvCxnSpPr>
          <p:nvPr/>
        </p:nvCxnSpPr>
        <p:spPr>
          <a:xfrm>
            <a:off x="1627125" y="1403106"/>
            <a:ext cx="9975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6" name="Google Shape;1636;p103"/>
          <p:cNvCxnSpPr>
            <a:stCxn id="1618" idx="2"/>
            <a:endCxn id="1627" idx="0"/>
          </p:cNvCxnSpPr>
          <p:nvPr/>
        </p:nvCxnSpPr>
        <p:spPr>
          <a:xfrm>
            <a:off x="2112314" y="1403106"/>
            <a:ext cx="9975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7" name="Google Shape;1637;p103"/>
          <p:cNvCxnSpPr>
            <a:stCxn id="1622" idx="2"/>
            <a:endCxn id="1628" idx="0"/>
          </p:cNvCxnSpPr>
          <p:nvPr/>
        </p:nvCxnSpPr>
        <p:spPr>
          <a:xfrm flipH="1">
            <a:off x="3599275" y="1403106"/>
            <a:ext cx="22476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8" name="Google Shape;1638;p103"/>
          <p:cNvCxnSpPr>
            <a:stCxn id="1623" idx="2"/>
            <a:endCxn id="1629" idx="0"/>
          </p:cNvCxnSpPr>
          <p:nvPr/>
        </p:nvCxnSpPr>
        <p:spPr>
          <a:xfrm flipH="1">
            <a:off x="4084416" y="1403106"/>
            <a:ext cx="22518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9" name="Google Shape;1639;p103"/>
          <p:cNvCxnSpPr>
            <a:stCxn id="1619" idx="2"/>
            <a:endCxn id="1630" idx="0"/>
          </p:cNvCxnSpPr>
          <p:nvPr/>
        </p:nvCxnSpPr>
        <p:spPr>
          <a:xfrm>
            <a:off x="2601655" y="1403106"/>
            <a:ext cx="19674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0" name="Google Shape;1640;p103"/>
          <p:cNvCxnSpPr>
            <a:stCxn id="1624" idx="2"/>
            <a:endCxn id="1631" idx="0"/>
          </p:cNvCxnSpPr>
          <p:nvPr/>
        </p:nvCxnSpPr>
        <p:spPr>
          <a:xfrm flipH="1">
            <a:off x="5054405" y="1403106"/>
            <a:ext cx="17670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1" name="Google Shape;1641;p103"/>
          <p:cNvCxnSpPr>
            <a:stCxn id="1625" idx="2"/>
            <a:endCxn id="1632" idx="0"/>
          </p:cNvCxnSpPr>
          <p:nvPr/>
        </p:nvCxnSpPr>
        <p:spPr>
          <a:xfrm flipH="1">
            <a:off x="5543480" y="1403106"/>
            <a:ext cx="17673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2" name="Google Shape;1642;p103"/>
          <p:cNvCxnSpPr>
            <a:stCxn id="1620" idx="2"/>
            <a:endCxn id="1633" idx="0"/>
          </p:cNvCxnSpPr>
          <p:nvPr/>
        </p:nvCxnSpPr>
        <p:spPr>
          <a:xfrm>
            <a:off x="3086844" y="1403106"/>
            <a:ext cx="29421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3" name="Google Shape;1643;p103"/>
          <p:cNvCxnSpPr>
            <a:stCxn id="1621" idx="2"/>
            <a:endCxn id="1634" idx="0"/>
          </p:cNvCxnSpPr>
          <p:nvPr/>
        </p:nvCxnSpPr>
        <p:spPr>
          <a:xfrm>
            <a:off x="3571586" y="1403106"/>
            <a:ext cx="29466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10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Runtime</a:t>
            </a:r>
            <a:endParaRPr/>
          </a:p>
        </p:txBody>
      </p:sp>
      <p:sp>
        <p:nvSpPr>
          <p:cNvPr id="1649" name="Google Shape;1649;p104"/>
          <p:cNvSpPr txBox="1"/>
          <p:nvPr>
            <p:ph idx="1" type="body"/>
          </p:nvPr>
        </p:nvSpPr>
        <p:spPr>
          <a:xfrm>
            <a:off x="287325" y="3633950"/>
            <a:ext cx="8443800" cy="10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does the runtime of merge grow with N, the total number of items?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C. Θ(N)</a:t>
            </a:r>
            <a:r>
              <a:rPr lang="en"/>
              <a:t>. Why? Θ(1) time per element in the merged list, and the merged list has exactly N items</a:t>
            </a:r>
            <a:endParaRPr/>
          </a:p>
        </p:txBody>
      </p:sp>
      <p:sp>
        <p:nvSpPr>
          <p:cNvPr id="1650" name="Google Shape;1650;p104"/>
          <p:cNvSpPr/>
          <p:nvPr/>
        </p:nvSpPr>
        <p:spPr>
          <a:xfrm>
            <a:off x="1379475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1" name="Google Shape;1651;p104"/>
          <p:cNvSpPr/>
          <p:nvPr/>
        </p:nvSpPr>
        <p:spPr>
          <a:xfrm>
            <a:off x="1864664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2" name="Google Shape;1652;p104"/>
          <p:cNvSpPr/>
          <p:nvPr/>
        </p:nvSpPr>
        <p:spPr>
          <a:xfrm>
            <a:off x="2354005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3" name="Google Shape;1653;p104"/>
          <p:cNvSpPr/>
          <p:nvPr/>
        </p:nvSpPr>
        <p:spPr>
          <a:xfrm>
            <a:off x="2839194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4" name="Google Shape;1654;p104"/>
          <p:cNvSpPr/>
          <p:nvPr/>
        </p:nvSpPr>
        <p:spPr>
          <a:xfrm>
            <a:off x="3323936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5" name="Google Shape;1655;p104"/>
          <p:cNvSpPr/>
          <p:nvPr/>
        </p:nvSpPr>
        <p:spPr>
          <a:xfrm>
            <a:off x="5599225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6" name="Google Shape;1656;p104"/>
          <p:cNvSpPr/>
          <p:nvPr/>
        </p:nvSpPr>
        <p:spPr>
          <a:xfrm>
            <a:off x="6088566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7" name="Google Shape;1657;p104"/>
          <p:cNvSpPr/>
          <p:nvPr/>
        </p:nvSpPr>
        <p:spPr>
          <a:xfrm>
            <a:off x="6573755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8" name="Google Shape;1658;p104"/>
          <p:cNvSpPr/>
          <p:nvPr/>
        </p:nvSpPr>
        <p:spPr>
          <a:xfrm>
            <a:off x="7063130" y="907806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9" name="Google Shape;1659;p104"/>
          <p:cNvSpPr/>
          <p:nvPr/>
        </p:nvSpPr>
        <p:spPr>
          <a:xfrm>
            <a:off x="2376975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0" name="Google Shape;1660;p104"/>
          <p:cNvSpPr/>
          <p:nvPr/>
        </p:nvSpPr>
        <p:spPr>
          <a:xfrm>
            <a:off x="2862164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1" name="Google Shape;1661;p104"/>
          <p:cNvSpPr/>
          <p:nvPr/>
        </p:nvSpPr>
        <p:spPr>
          <a:xfrm>
            <a:off x="3351505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2" name="Google Shape;1662;p104"/>
          <p:cNvSpPr/>
          <p:nvPr/>
        </p:nvSpPr>
        <p:spPr>
          <a:xfrm>
            <a:off x="3836694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3" name="Google Shape;1663;p104"/>
          <p:cNvSpPr/>
          <p:nvPr/>
        </p:nvSpPr>
        <p:spPr>
          <a:xfrm>
            <a:off x="4321436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4" name="Google Shape;1664;p104"/>
          <p:cNvSpPr/>
          <p:nvPr/>
        </p:nvSpPr>
        <p:spPr>
          <a:xfrm>
            <a:off x="4806625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5" name="Google Shape;1665;p104"/>
          <p:cNvSpPr/>
          <p:nvPr/>
        </p:nvSpPr>
        <p:spPr>
          <a:xfrm>
            <a:off x="5295966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6" name="Google Shape;1666;p104"/>
          <p:cNvSpPr/>
          <p:nvPr/>
        </p:nvSpPr>
        <p:spPr>
          <a:xfrm>
            <a:off x="5781155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7" name="Google Shape;1667;p104"/>
          <p:cNvSpPr/>
          <p:nvPr/>
        </p:nvSpPr>
        <p:spPr>
          <a:xfrm>
            <a:off x="6270530" y="2067631"/>
            <a:ext cx="495300" cy="4953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11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8" name="Google Shape;1668;p104"/>
          <p:cNvCxnSpPr>
            <a:stCxn id="1650" idx="2"/>
            <a:endCxn id="1659" idx="0"/>
          </p:cNvCxnSpPr>
          <p:nvPr/>
        </p:nvCxnSpPr>
        <p:spPr>
          <a:xfrm>
            <a:off x="1627125" y="1403106"/>
            <a:ext cx="9975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9" name="Google Shape;1669;p104"/>
          <p:cNvCxnSpPr>
            <a:stCxn id="1651" idx="2"/>
            <a:endCxn id="1660" idx="0"/>
          </p:cNvCxnSpPr>
          <p:nvPr/>
        </p:nvCxnSpPr>
        <p:spPr>
          <a:xfrm>
            <a:off x="2112314" y="1403106"/>
            <a:ext cx="9975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0" name="Google Shape;1670;p104"/>
          <p:cNvCxnSpPr>
            <a:stCxn id="1655" idx="2"/>
            <a:endCxn id="1661" idx="0"/>
          </p:cNvCxnSpPr>
          <p:nvPr/>
        </p:nvCxnSpPr>
        <p:spPr>
          <a:xfrm flipH="1">
            <a:off x="3599275" y="1403106"/>
            <a:ext cx="22476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1" name="Google Shape;1671;p104"/>
          <p:cNvCxnSpPr>
            <a:stCxn id="1656" idx="2"/>
            <a:endCxn id="1662" idx="0"/>
          </p:cNvCxnSpPr>
          <p:nvPr/>
        </p:nvCxnSpPr>
        <p:spPr>
          <a:xfrm flipH="1">
            <a:off x="4084416" y="1403106"/>
            <a:ext cx="22518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2" name="Google Shape;1672;p104"/>
          <p:cNvCxnSpPr>
            <a:stCxn id="1652" idx="2"/>
            <a:endCxn id="1663" idx="0"/>
          </p:cNvCxnSpPr>
          <p:nvPr/>
        </p:nvCxnSpPr>
        <p:spPr>
          <a:xfrm>
            <a:off x="2601655" y="1403106"/>
            <a:ext cx="19674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3" name="Google Shape;1673;p104"/>
          <p:cNvCxnSpPr>
            <a:stCxn id="1657" idx="2"/>
            <a:endCxn id="1664" idx="0"/>
          </p:cNvCxnSpPr>
          <p:nvPr/>
        </p:nvCxnSpPr>
        <p:spPr>
          <a:xfrm flipH="1">
            <a:off x="5054405" y="1403106"/>
            <a:ext cx="17670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4" name="Google Shape;1674;p104"/>
          <p:cNvCxnSpPr>
            <a:stCxn id="1658" idx="2"/>
            <a:endCxn id="1665" idx="0"/>
          </p:cNvCxnSpPr>
          <p:nvPr/>
        </p:nvCxnSpPr>
        <p:spPr>
          <a:xfrm flipH="1">
            <a:off x="5543480" y="1403106"/>
            <a:ext cx="17673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5" name="Google Shape;1675;p104"/>
          <p:cNvCxnSpPr>
            <a:stCxn id="1653" idx="2"/>
            <a:endCxn id="1666" idx="0"/>
          </p:cNvCxnSpPr>
          <p:nvPr/>
        </p:nvCxnSpPr>
        <p:spPr>
          <a:xfrm>
            <a:off x="3086844" y="1403106"/>
            <a:ext cx="29421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6" name="Google Shape;1676;p104"/>
          <p:cNvCxnSpPr>
            <a:stCxn id="1654" idx="2"/>
            <a:endCxn id="1667" idx="0"/>
          </p:cNvCxnSpPr>
          <p:nvPr/>
        </p:nvCxnSpPr>
        <p:spPr>
          <a:xfrm>
            <a:off x="3571586" y="1403106"/>
            <a:ext cx="2946600" cy="664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105"/>
          <p:cNvSpPr txBox="1"/>
          <p:nvPr/>
        </p:nvSpPr>
        <p:spPr>
          <a:xfrm>
            <a:off x="98400" y="55138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List&lt;Comparable&gt;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List&lt;Comparable&gt;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List&lt;Comparable&gt;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firsthalf = sort(x.sublist(0, x.size()/2));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List&lt;Comparable&gt;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secondhalf = sort(x.sublist(x.size()/2, x.size()));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9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merge(firsthalf, secondhalf);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682" name="Google Shape;1682;p10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Mergesort Runtime</a:t>
            </a:r>
            <a:endParaRPr/>
          </a:p>
        </p:txBody>
      </p:sp>
      <p:sp>
        <p:nvSpPr>
          <p:cNvPr id="1683" name="Google Shape;1683;p105"/>
          <p:cNvSpPr txBox="1"/>
          <p:nvPr>
            <p:ph idx="1" type="body"/>
          </p:nvPr>
        </p:nvSpPr>
        <p:spPr>
          <a:xfrm>
            <a:off x="98400" y="2715263"/>
            <a:ext cx="8685000" cy="23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Since we don't care about the list itself, let's simplify our code a bit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runtime should be in terms of x.size(), so let's let int n = x.size()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</a:t>
            </a:r>
            <a:r>
              <a:rPr lang="en"/>
              <a:t>ge takes Θ(n) time, so let's replace that with "n units of work"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106"/>
          <p:cNvSpPr txBox="1"/>
          <p:nvPr/>
        </p:nvSpPr>
        <p:spPr>
          <a:xfrm>
            <a:off x="98400" y="551381"/>
            <a:ext cx="8947200" cy="216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sortRuntime(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sortRuntime(n/2);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sortRuntime(n/2);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//n units of work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689" name="Google Shape;1689;p10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Mergesort Runtime</a:t>
            </a:r>
            <a:endParaRPr/>
          </a:p>
        </p:txBody>
      </p:sp>
      <p:sp>
        <p:nvSpPr>
          <p:cNvPr id="1690" name="Google Shape;1690;p106"/>
          <p:cNvSpPr txBox="1"/>
          <p:nvPr>
            <p:ph idx="1" type="body"/>
          </p:nvPr>
        </p:nvSpPr>
        <p:spPr>
          <a:xfrm>
            <a:off x="98400" y="2715263"/>
            <a:ext cx="8685000" cy="23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Since we don't care about the list itself, let's simplify our code a bit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runtime should be in terms of x.size(), so let's let int n = x.size()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 takes Θ(n) time, so let's replace that with "n units of work"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10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5: Mergesort Order of Growth, yellkey.com</a:t>
            </a:r>
            <a:r>
              <a:rPr lang="en">
                <a:solidFill>
                  <a:srgbClr val="208920"/>
                </a:solidFill>
              </a:rPr>
              <a:t>/consider</a:t>
            </a:r>
            <a:endParaRPr/>
          </a:p>
        </p:txBody>
      </p:sp>
      <p:sp>
        <p:nvSpPr>
          <p:cNvPr id="1696" name="Google Shape;1696;p107"/>
          <p:cNvSpPr txBox="1"/>
          <p:nvPr>
            <p:ph idx="1" type="body"/>
          </p:nvPr>
        </p:nvSpPr>
        <p:spPr>
          <a:xfrm>
            <a:off x="98244" y="2231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an array of size N, what is the worst case runtime of Mergesort?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Θ(log 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Θ(N log 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  <p:grpSp>
        <p:nvGrpSpPr>
          <p:cNvPr id="1697" name="Google Shape;1697;p107"/>
          <p:cNvGrpSpPr/>
          <p:nvPr/>
        </p:nvGrpSpPr>
        <p:grpSpPr>
          <a:xfrm>
            <a:off x="5410200" y="2557250"/>
            <a:ext cx="3886100" cy="2235100"/>
            <a:chOff x="5410200" y="2557250"/>
            <a:chExt cx="3886100" cy="2235100"/>
          </a:xfrm>
        </p:grpSpPr>
        <p:sp>
          <p:nvSpPr>
            <p:cNvPr id="1698" name="Google Shape;1698;p107"/>
            <p:cNvSpPr/>
            <p:nvPr/>
          </p:nvSpPr>
          <p:spPr>
            <a:xfrm>
              <a:off x="7020702" y="25572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</a:t>
              </a:r>
              <a:endParaRPr/>
            </a:p>
          </p:txBody>
        </p:sp>
        <p:sp>
          <p:nvSpPr>
            <p:cNvPr id="1699" name="Google Shape;1699;p107"/>
            <p:cNvSpPr/>
            <p:nvPr/>
          </p:nvSpPr>
          <p:spPr>
            <a:xfrm>
              <a:off x="6129867" y="32811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N/2</a:t>
              </a:r>
              <a:endParaRPr/>
            </a:p>
          </p:txBody>
        </p:sp>
        <p:sp>
          <p:nvSpPr>
            <p:cNvPr id="1700" name="Google Shape;1700;p107"/>
            <p:cNvSpPr/>
            <p:nvPr/>
          </p:nvSpPr>
          <p:spPr>
            <a:xfrm>
              <a:off x="7941736" y="32811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N/2</a:t>
              </a:r>
              <a:endParaRPr/>
            </a:p>
          </p:txBody>
        </p:sp>
        <p:cxnSp>
          <p:nvCxnSpPr>
            <p:cNvPr id="1701" name="Google Shape;1701;p107"/>
            <p:cNvCxnSpPr>
              <a:stCxn id="1699" idx="0"/>
              <a:endCxn id="1698" idx="2"/>
            </p:cNvCxnSpPr>
            <p:nvPr/>
          </p:nvCxnSpPr>
          <p:spPr>
            <a:xfrm flipH="1" rot="10800000">
              <a:off x="6379017" y="2912750"/>
              <a:ext cx="890700" cy="36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02" name="Google Shape;1702;p107"/>
            <p:cNvCxnSpPr>
              <a:stCxn id="1700" idx="0"/>
              <a:endCxn id="1698" idx="2"/>
            </p:cNvCxnSpPr>
            <p:nvPr/>
          </p:nvCxnSpPr>
          <p:spPr>
            <a:xfrm rot="10800000">
              <a:off x="7269886" y="2912750"/>
              <a:ext cx="921000" cy="36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03" name="Google Shape;1703;p107"/>
            <p:cNvSpPr/>
            <p:nvPr/>
          </p:nvSpPr>
          <p:spPr>
            <a:xfrm>
              <a:off x="5676900" y="38780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N/4</a:t>
              </a:r>
              <a:endParaRPr/>
            </a:p>
          </p:txBody>
        </p:sp>
        <p:sp>
          <p:nvSpPr>
            <p:cNvPr id="1704" name="Google Shape;1704;p107"/>
            <p:cNvSpPr/>
            <p:nvPr/>
          </p:nvSpPr>
          <p:spPr>
            <a:xfrm>
              <a:off x="6676469" y="38780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N/4</a:t>
              </a:r>
              <a:endParaRPr/>
            </a:p>
          </p:txBody>
        </p:sp>
        <p:sp>
          <p:nvSpPr>
            <p:cNvPr id="1705" name="Google Shape;1705;p107"/>
            <p:cNvSpPr/>
            <p:nvPr/>
          </p:nvSpPr>
          <p:spPr>
            <a:xfrm>
              <a:off x="7557691" y="38780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N/4</a:t>
              </a:r>
              <a:endParaRPr/>
            </a:p>
          </p:txBody>
        </p:sp>
        <p:sp>
          <p:nvSpPr>
            <p:cNvPr id="1706" name="Google Shape;1706;p107"/>
            <p:cNvSpPr txBox="1"/>
            <p:nvPr/>
          </p:nvSpPr>
          <p:spPr>
            <a:xfrm>
              <a:off x="8407400" y="3886200"/>
              <a:ext cx="8889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….</a:t>
              </a:r>
              <a:endParaRPr/>
            </a:p>
          </p:txBody>
        </p:sp>
        <p:cxnSp>
          <p:nvCxnSpPr>
            <p:cNvPr id="1707" name="Google Shape;1707;p107"/>
            <p:cNvCxnSpPr>
              <a:stCxn id="1705" idx="0"/>
              <a:endCxn id="1700" idx="2"/>
            </p:cNvCxnSpPr>
            <p:nvPr/>
          </p:nvCxnSpPr>
          <p:spPr>
            <a:xfrm flipH="1" rot="10800000">
              <a:off x="7802041" y="3636550"/>
              <a:ext cx="388800" cy="241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08" name="Google Shape;1708;p107"/>
            <p:cNvCxnSpPr>
              <a:stCxn id="1703" idx="0"/>
              <a:endCxn id="1699" idx="2"/>
            </p:cNvCxnSpPr>
            <p:nvPr/>
          </p:nvCxnSpPr>
          <p:spPr>
            <a:xfrm flipH="1" rot="10800000">
              <a:off x="5926050" y="3636550"/>
              <a:ext cx="453000" cy="241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09" name="Google Shape;1709;p107"/>
            <p:cNvCxnSpPr>
              <a:stCxn id="1704" idx="0"/>
              <a:endCxn id="1699" idx="2"/>
            </p:cNvCxnSpPr>
            <p:nvPr/>
          </p:nvCxnSpPr>
          <p:spPr>
            <a:xfrm rot="10800000">
              <a:off x="6379019" y="3636550"/>
              <a:ext cx="541800" cy="241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10" name="Google Shape;1710;p107"/>
            <p:cNvSpPr/>
            <p:nvPr/>
          </p:nvSpPr>
          <p:spPr>
            <a:xfrm>
              <a:off x="5410200" y="44368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N/8</a:t>
              </a:r>
              <a:endParaRPr/>
            </a:p>
          </p:txBody>
        </p:sp>
        <p:sp>
          <p:nvSpPr>
            <p:cNvPr id="1711" name="Google Shape;1711;p107"/>
            <p:cNvSpPr/>
            <p:nvPr/>
          </p:nvSpPr>
          <p:spPr>
            <a:xfrm>
              <a:off x="5968655" y="44368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N/8</a:t>
              </a:r>
              <a:endParaRPr/>
            </a:p>
          </p:txBody>
        </p:sp>
        <p:sp>
          <p:nvSpPr>
            <p:cNvPr id="1712" name="Google Shape;1712;p107"/>
            <p:cNvSpPr txBox="1"/>
            <p:nvPr/>
          </p:nvSpPr>
          <p:spPr>
            <a:xfrm>
              <a:off x="6947800" y="4455900"/>
              <a:ext cx="8889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….</a:t>
              </a:r>
              <a:endParaRPr/>
            </a:p>
          </p:txBody>
        </p:sp>
        <p:cxnSp>
          <p:nvCxnSpPr>
            <p:cNvPr id="1713" name="Google Shape;1713;p107"/>
            <p:cNvCxnSpPr>
              <a:stCxn id="1710" idx="0"/>
              <a:endCxn id="1703" idx="2"/>
            </p:cNvCxnSpPr>
            <p:nvPr/>
          </p:nvCxnSpPr>
          <p:spPr>
            <a:xfrm flipH="1" rot="10800000">
              <a:off x="5654550" y="4233450"/>
              <a:ext cx="271500" cy="203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14" name="Google Shape;1714;p107"/>
            <p:cNvCxnSpPr>
              <a:stCxn id="1711" idx="0"/>
              <a:endCxn id="1703" idx="2"/>
            </p:cNvCxnSpPr>
            <p:nvPr/>
          </p:nvCxnSpPr>
          <p:spPr>
            <a:xfrm rot="10800000">
              <a:off x="5925905" y="4233450"/>
              <a:ext cx="287100" cy="203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715" name="Google Shape;1715;p107"/>
          <p:cNvSpPr txBox="1"/>
          <p:nvPr/>
        </p:nvSpPr>
        <p:spPr>
          <a:xfrm>
            <a:off x="5224783" y="3869358"/>
            <a:ext cx="6909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N/4</a:t>
            </a:r>
            <a:endParaRPr/>
          </a:p>
        </p:txBody>
      </p:sp>
      <p:sp>
        <p:nvSpPr>
          <p:cNvPr id="1716" name="Google Shape;1716;p107"/>
          <p:cNvSpPr txBox="1"/>
          <p:nvPr/>
        </p:nvSpPr>
        <p:spPr>
          <a:xfrm>
            <a:off x="4979941" y="4430234"/>
            <a:ext cx="6909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N/8</a:t>
            </a:r>
            <a:endParaRPr/>
          </a:p>
        </p:txBody>
      </p:sp>
      <p:sp>
        <p:nvSpPr>
          <p:cNvPr id="1717" name="Google Shape;1717;p107"/>
          <p:cNvSpPr txBox="1"/>
          <p:nvPr/>
        </p:nvSpPr>
        <p:spPr>
          <a:xfrm>
            <a:off x="6431650" y="4435284"/>
            <a:ext cx="6909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N/8</a:t>
            </a:r>
            <a:endParaRPr/>
          </a:p>
        </p:txBody>
      </p:sp>
      <p:grpSp>
        <p:nvGrpSpPr>
          <p:cNvPr id="1718" name="Google Shape;1718;p107"/>
          <p:cNvGrpSpPr/>
          <p:nvPr/>
        </p:nvGrpSpPr>
        <p:grpSpPr>
          <a:xfrm>
            <a:off x="8694250" y="2552730"/>
            <a:ext cx="545850" cy="2773334"/>
            <a:chOff x="8694250" y="2837275"/>
            <a:chExt cx="545850" cy="2031300"/>
          </a:xfrm>
        </p:grpSpPr>
        <p:sp>
          <p:nvSpPr>
            <p:cNvPr id="1719" name="Google Shape;1719;p107"/>
            <p:cNvSpPr/>
            <p:nvPr/>
          </p:nvSpPr>
          <p:spPr>
            <a:xfrm>
              <a:off x="8694250" y="2837275"/>
              <a:ext cx="279300" cy="20313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107"/>
            <p:cNvSpPr txBox="1"/>
            <p:nvPr/>
          </p:nvSpPr>
          <p:spPr>
            <a:xfrm>
              <a:off x="8846500" y="3060075"/>
              <a:ext cx="393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</p:grpSp>
      <p:sp>
        <p:nvSpPr>
          <p:cNvPr id="1721" name="Google Shape;1721;p107"/>
          <p:cNvSpPr txBox="1"/>
          <p:nvPr/>
        </p:nvSpPr>
        <p:spPr>
          <a:xfrm>
            <a:off x="2338650" y="551500"/>
            <a:ext cx="4039800" cy="1679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sortRuntime(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sortRuntime(n/2);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sortRuntime(n/2);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//n units of work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10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5: Mergesort Order of Growth</a:t>
            </a:r>
            <a:endParaRPr/>
          </a:p>
        </p:txBody>
      </p:sp>
      <p:sp>
        <p:nvSpPr>
          <p:cNvPr id="1727" name="Google Shape;1727;p10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Mergesort has worst case runtime =  Θ(N log N).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level has N units of work.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Top level takes N units of work.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Next level takes N/2 + N/2 = N units of work.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One more level down: N/4 + N/4 + N/4 + N/4 = 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Thus, total runtime is Nk, where k is the number of levels.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How many levels? Goes until we get to size 1.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k = log</a:t>
            </a:r>
            <a:r>
              <a:rPr baseline="-25000" lang="en"/>
              <a:t>2</a:t>
            </a:r>
            <a:r>
              <a:rPr lang="en"/>
              <a:t>(N).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runtime is Θ(N log N).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Exact count explanation is tedious.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Omitted here. See textbook exercises.</a:t>
            </a:r>
            <a:endParaRPr/>
          </a:p>
        </p:txBody>
      </p:sp>
      <p:grpSp>
        <p:nvGrpSpPr>
          <p:cNvPr id="1728" name="Google Shape;1728;p108"/>
          <p:cNvGrpSpPr/>
          <p:nvPr/>
        </p:nvGrpSpPr>
        <p:grpSpPr>
          <a:xfrm>
            <a:off x="5410200" y="2557250"/>
            <a:ext cx="3886100" cy="2235100"/>
            <a:chOff x="5410200" y="2557250"/>
            <a:chExt cx="3886100" cy="2235100"/>
          </a:xfrm>
        </p:grpSpPr>
        <p:sp>
          <p:nvSpPr>
            <p:cNvPr id="1729" name="Google Shape;1729;p108"/>
            <p:cNvSpPr/>
            <p:nvPr/>
          </p:nvSpPr>
          <p:spPr>
            <a:xfrm>
              <a:off x="7020702" y="25572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</a:t>
              </a:r>
              <a:endParaRPr/>
            </a:p>
          </p:txBody>
        </p:sp>
        <p:sp>
          <p:nvSpPr>
            <p:cNvPr id="1730" name="Google Shape;1730;p108"/>
            <p:cNvSpPr/>
            <p:nvPr/>
          </p:nvSpPr>
          <p:spPr>
            <a:xfrm>
              <a:off x="6129867" y="32811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N/2</a:t>
              </a:r>
              <a:endParaRPr/>
            </a:p>
          </p:txBody>
        </p:sp>
        <p:sp>
          <p:nvSpPr>
            <p:cNvPr id="1731" name="Google Shape;1731;p108"/>
            <p:cNvSpPr/>
            <p:nvPr/>
          </p:nvSpPr>
          <p:spPr>
            <a:xfrm>
              <a:off x="7941736" y="32811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N/2</a:t>
              </a:r>
              <a:endParaRPr/>
            </a:p>
          </p:txBody>
        </p:sp>
        <p:cxnSp>
          <p:nvCxnSpPr>
            <p:cNvPr id="1732" name="Google Shape;1732;p108"/>
            <p:cNvCxnSpPr>
              <a:stCxn id="1730" idx="0"/>
              <a:endCxn id="1729" idx="2"/>
            </p:cNvCxnSpPr>
            <p:nvPr/>
          </p:nvCxnSpPr>
          <p:spPr>
            <a:xfrm flipH="1" rot="10800000">
              <a:off x="6379017" y="2912750"/>
              <a:ext cx="890700" cy="36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33" name="Google Shape;1733;p108"/>
            <p:cNvCxnSpPr>
              <a:stCxn id="1731" idx="0"/>
              <a:endCxn id="1729" idx="2"/>
            </p:cNvCxnSpPr>
            <p:nvPr/>
          </p:nvCxnSpPr>
          <p:spPr>
            <a:xfrm rot="10800000">
              <a:off x="7269886" y="2912750"/>
              <a:ext cx="921000" cy="36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34" name="Google Shape;1734;p108"/>
            <p:cNvSpPr/>
            <p:nvPr/>
          </p:nvSpPr>
          <p:spPr>
            <a:xfrm>
              <a:off x="5676900" y="38780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N/4</a:t>
              </a:r>
              <a:endParaRPr/>
            </a:p>
          </p:txBody>
        </p:sp>
        <p:sp>
          <p:nvSpPr>
            <p:cNvPr id="1735" name="Google Shape;1735;p108"/>
            <p:cNvSpPr/>
            <p:nvPr/>
          </p:nvSpPr>
          <p:spPr>
            <a:xfrm>
              <a:off x="6676469" y="38780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N/4</a:t>
              </a:r>
              <a:endParaRPr/>
            </a:p>
          </p:txBody>
        </p:sp>
        <p:sp>
          <p:nvSpPr>
            <p:cNvPr id="1736" name="Google Shape;1736;p108"/>
            <p:cNvSpPr/>
            <p:nvPr/>
          </p:nvSpPr>
          <p:spPr>
            <a:xfrm>
              <a:off x="7557691" y="38780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N/4</a:t>
              </a:r>
              <a:endParaRPr/>
            </a:p>
          </p:txBody>
        </p:sp>
        <p:sp>
          <p:nvSpPr>
            <p:cNvPr id="1737" name="Google Shape;1737;p108"/>
            <p:cNvSpPr txBox="1"/>
            <p:nvPr/>
          </p:nvSpPr>
          <p:spPr>
            <a:xfrm>
              <a:off x="8407400" y="3886200"/>
              <a:ext cx="8889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….</a:t>
              </a:r>
              <a:endParaRPr/>
            </a:p>
          </p:txBody>
        </p:sp>
        <p:cxnSp>
          <p:nvCxnSpPr>
            <p:cNvPr id="1738" name="Google Shape;1738;p108"/>
            <p:cNvCxnSpPr>
              <a:stCxn id="1736" idx="0"/>
              <a:endCxn id="1731" idx="2"/>
            </p:cNvCxnSpPr>
            <p:nvPr/>
          </p:nvCxnSpPr>
          <p:spPr>
            <a:xfrm flipH="1" rot="10800000">
              <a:off x="7802041" y="3636550"/>
              <a:ext cx="388800" cy="241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39" name="Google Shape;1739;p108"/>
            <p:cNvCxnSpPr>
              <a:stCxn id="1734" idx="0"/>
              <a:endCxn id="1730" idx="2"/>
            </p:cNvCxnSpPr>
            <p:nvPr/>
          </p:nvCxnSpPr>
          <p:spPr>
            <a:xfrm flipH="1" rot="10800000">
              <a:off x="5926050" y="3636550"/>
              <a:ext cx="453000" cy="241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40" name="Google Shape;1740;p108"/>
            <p:cNvCxnSpPr>
              <a:stCxn id="1735" idx="0"/>
              <a:endCxn id="1730" idx="2"/>
            </p:cNvCxnSpPr>
            <p:nvPr/>
          </p:nvCxnSpPr>
          <p:spPr>
            <a:xfrm rot="10800000">
              <a:off x="6379019" y="3636550"/>
              <a:ext cx="541800" cy="241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41" name="Google Shape;1741;p108"/>
            <p:cNvSpPr/>
            <p:nvPr/>
          </p:nvSpPr>
          <p:spPr>
            <a:xfrm>
              <a:off x="5410200" y="44368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N/8</a:t>
              </a:r>
              <a:endParaRPr/>
            </a:p>
          </p:txBody>
        </p:sp>
        <p:sp>
          <p:nvSpPr>
            <p:cNvPr id="1742" name="Google Shape;1742;p108"/>
            <p:cNvSpPr/>
            <p:nvPr/>
          </p:nvSpPr>
          <p:spPr>
            <a:xfrm>
              <a:off x="5968655" y="44368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N/8</a:t>
              </a:r>
              <a:endParaRPr/>
            </a:p>
          </p:txBody>
        </p:sp>
        <p:sp>
          <p:nvSpPr>
            <p:cNvPr id="1743" name="Google Shape;1743;p108"/>
            <p:cNvSpPr txBox="1"/>
            <p:nvPr/>
          </p:nvSpPr>
          <p:spPr>
            <a:xfrm>
              <a:off x="6947800" y="4455900"/>
              <a:ext cx="8889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….</a:t>
              </a:r>
              <a:endParaRPr/>
            </a:p>
          </p:txBody>
        </p:sp>
        <p:cxnSp>
          <p:nvCxnSpPr>
            <p:cNvPr id="1744" name="Google Shape;1744;p108"/>
            <p:cNvCxnSpPr>
              <a:stCxn id="1741" idx="0"/>
              <a:endCxn id="1734" idx="2"/>
            </p:cNvCxnSpPr>
            <p:nvPr/>
          </p:nvCxnSpPr>
          <p:spPr>
            <a:xfrm flipH="1" rot="10800000">
              <a:off x="5654550" y="4233450"/>
              <a:ext cx="271500" cy="203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45" name="Google Shape;1745;p108"/>
            <p:cNvCxnSpPr>
              <a:stCxn id="1742" idx="0"/>
              <a:endCxn id="1734" idx="2"/>
            </p:cNvCxnSpPr>
            <p:nvPr/>
          </p:nvCxnSpPr>
          <p:spPr>
            <a:xfrm rot="10800000">
              <a:off x="5925905" y="4233450"/>
              <a:ext cx="287100" cy="203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746" name="Google Shape;1746;p108"/>
          <p:cNvSpPr txBox="1"/>
          <p:nvPr/>
        </p:nvSpPr>
        <p:spPr>
          <a:xfrm>
            <a:off x="5224783" y="3869358"/>
            <a:ext cx="6909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N/4</a:t>
            </a:r>
            <a:endParaRPr/>
          </a:p>
        </p:txBody>
      </p:sp>
      <p:sp>
        <p:nvSpPr>
          <p:cNvPr id="1747" name="Google Shape;1747;p108"/>
          <p:cNvSpPr txBox="1"/>
          <p:nvPr/>
        </p:nvSpPr>
        <p:spPr>
          <a:xfrm>
            <a:off x="4979941" y="4430234"/>
            <a:ext cx="6909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N/8</a:t>
            </a:r>
            <a:endParaRPr/>
          </a:p>
        </p:txBody>
      </p:sp>
      <p:sp>
        <p:nvSpPr>
          <p:cNvPr id="1748" name="Google Shape;1748;p108"/>
          <p:cNvSpPr txBox="1"/>
          <p:nvPr/>
        </p:nvSpPr>
        <p:spPr>
          <a:xfrm>
            <a:off x="6431650" y="4435284"/>
            <a:ext cx="6909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N/8</a:t>
            </a:r>
            <a:endParaRPr/>
          </a:p>
        </p:txBody>
      </p:sp>
      <p:grpSp>
        <p:nvGrpSpPr>
          <p:cNvPr id="1749" name="Google Shape;1749;p108"/>
          <p:cNvGrpSpPr/>
          <p:nvPr/>
        </p:nvGrpSpPr>
        <p:grpSpPr>
          <a:xfrm>
            <a:off x="8694250" y="2552730"/>
            <a:ext cx="545850" cy="2773334"/>
            <a:chOff x="8694250" y="2837275"/>
            <a:chExt cx="545850" cy="2031300"/>
          </a:xfrm>
        </p:grpSpPr>
        <p:sp>
          <p:nvSpPr>
            <p:cNvPr id="1750" name="Google Shape;1750;p108"/>
            <p:cNvSpPr/>
            <p:nvPr/>
          </p:nvSpPr>
          <p:spPr>
            <a:xfrm>
              <a:off x="8694250" y="2837275"/>
              <a:ext cx="279300" cy="20313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08"/>
            <p:cNvSpPr txBox="1"/>
            <p:nvPr/>
          </p:nvSpPr>
          <p:spPr>
            <a:xfrm>
              <a:off x="8846500" y="3060075"/>
              <a:ext cx="393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10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Mergesort using Recurrence Relations (Extra)</a:t>
            </a:r>
            <a:endParaRPr/>
          </a:p>
        </p:txBody>
      </p:sp>
      <p:sp>
        <p:nvSpPr>
          <p:cNvPr id="1757" name="Google Shape;1757;p10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C(N): Number of calls to mergesort + number of array writes.</a:t>
            </a:r>
            <a:endParaRPr/>
          </a:p>
        </p:txBody>
      </p:sp>
      <p:pic>
        <p:nvPicPr>
          <p:cNvPr id="1758" name="Google Shape;1758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25" y="1161762"/>
            <a:ext cx="3986525" cy="837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75" y="2173520"/>
            <a:ext cx="4205200" cy="2298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0" name="Google Shape;1760;p109"/>
          <p:cNvGrpSpPr/>
          <p:nvPr/>
        </p:nvGrpSpPr>
        <p:grpSpPr>
          <a:xfrm>
            <a:off x="3054111" y="1289093"/>
            <a:ext cx="5853469" cy="989773"/>
            <a:chOff x="2677579" y="1311900"/>
            <a:chExt cx="6229746" cy="841858"/>
          </a:xfrm>
        </p:grpSpPr>
        <p:cxnSp>
          <p:nvCxnSpPr>
            <p:cNvPr id="1761" name="Google Shape;1761;p109"/>
            <p:cNvCxnSpPr/>
            <p:nvPr/>
          </p:nvCxnSpPr>
          <p:spPr>
            <a:xfrm flipH="1">
              <a:off x="2677579" y="1731358"/>
              <a:ext cx="2319300" cy="422400"/>
            </a:xfrm>
            <a:prstGeom prst="straightConnector1">
              <a:avLst/>
            </a:prstGeom>
            <a:noFill/>
            <a:ln cap="flat" cmpd="sng" w="19050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62" name="Google Shape;1762;p109"/>
            <p:cNvSpPr txBox="1"/>
            <p:nvPr/>
          </p:nvSpPr>
          <p:spPr>
            <a:xfrm>
              <a:off x="5107825" y="1311900"/>
              <a:ext cx="3799500" cy="55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Only works for N=2</a:t>
              </a:r>
              <a:r>
                <a:rPr baseline="30000" lang="en">
                  <a:solidFill>
                    <a:srgbClr val="BE0712"/>
                  </a:solidFill>
                </a:rPr>
                <a:t>k</a:t>
              </a:r>
              <a:r>
                <a:rPr lang="en">
                  <a:solidFill>
                    <a:srgbClr val="BE0712"/>
                  </a:solidFill>
                </a:rPr>
                <a:t>. Can be generalized at the expense of some tedium by separately finding Big O and Big Omega bounds (see next lecture).</a:t>
              </a:r>
              <a:endParaRPr>
                <a:solidFill>
                  <a:srgbClr val="BE0712"/>
                </a:solidFill>
              </a:endParaRPr>
            </a:p>
          </p:txBody>
        </p:sp>
      </p:grpSp>
      <p:grpSp>
        <p:nvGrpSpPr>
          <p:cNvPr id="1763" name="Google Shape;1763;p109"/>
          <p:cNvGrpSpPr/>
          <p:nvPr/>
        </p:nvGrpSpPr>
        <p:grpSpPr>
          <a:xfrm>
            <a:off x="5410200" y="2557250"/>
            <a:ext cx="3886100" cy="2235100"/>
            <a:chOff x="5410200" y="2557250"/>
            <a:chExt cx="3886100" cy="2235100"/>
          </a:xfrm>
        </p:grpSpPr>
        <p:sp>
          <p:nvSpPr>
            <p:cNvPr id="1764" name="Google Shape;1764;p109"/>
            <p:cNvSpPr/>
            <p:nvPr/>
          </p:nvSpPr>
          <p:spPr>
            <a:xfrm>
              <a:off x="7020702" y="25572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</a:t>
              </a:r>
              <a:endParaRPr/>
            </a:p>
          </p:txBody>
        </p:sp>
        <p:sp>
          <p:nvSpPr>
            <p:cNvPr id="1765" name="Google Shape;1765;p109"/>
            <p:cNvSpPr/>
            <p:nvPr/>
          </p:nvSpPr>
          <p:spPr>
            <a:xfrm>
              <a:off x="6129867" y="32811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N/2</a:t>
              </a:r>
              <a:endParaRPr/>
            </a:p>
          </p:txBody>
        </p:sp>
        <p:sp>
          <p:nvSpPr>
            <p:cNvPr id="1766" name="Google Shape;1766;p109"/>
            <p:cNvSpPr/>
            <p:nvPr/>
          </p:nvSpPr>
          <p:spPr>
            <a:xfrm>
              <a:off x="7941736" y="32811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N/2</a:t>
              </a:r>
              <a:endParaRPr/>
            </a:p>
          </p:txBody>
        </p:sp>
        <p:cxnSp>
          <p:nvCxnSpPr>
            <p:cNvPr id="1767" name="Google Shape;1767;p109"/>
            <p:cNvCxnSpPr>
              <a:stCxn id="1765" idx="0"/>
              <a:endCxn id="1764" idx="2"/>
            </p:cNvCxnSpPr>
            <p:nvPr/>
          </p:nvCxnSpPr>
          <p:spPr>
            <a:xfrm flipH="1" rot="10800000">
              <a:off x="6379017" y="2912750"/>
              <a:ext cx="890700" cy="36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68" name="Google Shape;1768;p109"/>
            <p:cNvCxnSpPr>
              <a:stCxn id="1766" idx="0"/>
              <a:endCxn id="1764" idx="2"/>
            </p:cNvCxnSpPr>
            <p:nvPr/>
          </p:nvCxnSpPr>
          <p:spPr>
            <a:xfrm rot="10800000">
              <a:off x="7269886" y="2912750"/>
              <a:ext cx="921000" cy="368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69" name="Google Shape;1769;p109"/>
            <p:cNvSpPr/>
            <p:nvPr/>
          </p:nvSpPr>
          <p:spPr>
            <a:xfrm>
              <a:off x="5676900" y="3878050"/>
              <a:ext cx="4983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N/4</a:t>
              </a:r>
              <a:endParaRPr/>
            </a:p>
          </p:txBody>
        </p:sp>
        <p:sp>
          <p:nvSpPr>
            <p:cNvPr id="1770" name="Google Shape;1770;p109"/>
            <p:cNvSpPr/>
            <p:nvPr/>
          </p:nvSpPr>
          <p:spPr>
            <a:xfrm>
              <a:off x="6676469" y="38780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N/4</a:t>
              </a:r>
              <a:endParaRPr/>
            </a:p>
          </p:txBody>
        </p:sp>
        <p:sp>
          <p:nvSpPr>
            <p:cNvPr id="1771" name="Google Shape;1771;p109"/>
            <p:cNvSpPr/>
            <p:nvPr/>
          </p:nvSpPr>
          <p:spPr>
            <a:xfrm>
              <a:off x="7557691" y="38780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N/4</a:t>
              </a:r>
              <a:endParaRPr/>
            </a:p>
          </p:txBody>
        </p:sp>
        <p:sp>
          <p:nvSpPr>
            <p:cNvPr id="1772" name="Google Shape;1772;p109"/>
            <p:cNvSpPr txBox="1"/>
            <p:nvPr/>
          </p:nvSpPr>
          <p:spPr>
            <a:xfrm>
              <a:off x="8407400" y="3886200"/>
              <a:ext cx="8889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….</a:t>
              </a:r>
              <a:endParaRPr/>
            </a:p>
          </p:txBody>
        </p:sp>
        <p:cxnSp>
          <p:nvCxnSpPr>
            <p:cNvPr id="1773" name="Google Shape;1773;p109"/>
            <p:cNvCxnSpPr>
              <a:stCxn id="1771" idx="0"/>
              <a:endCxn id="1766" idx="2"/>
            </p:cNvCxnSpPr>
            <p:nvPr/>
          </p:nvCxnSpPr>
          <p:spPr>
            <a:xfrm flipH="1" rot="10800000">
              <a:off x="7802041" y="3636550"/>
              <a:ext cx="388800" cy="241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74" name="Google Shape;1774;p109"/>
            <p:cNvCxnSpPr>
              <a:stCxn id="1769" idx="0"/>
              <a:endCxn id="1765" idx="2"/>
            </p:cNvCxnSpPr>
            <p:nvPr/>
          </p:nvCxnSpPr>
          <p:spPr>
            <a:xfrm flipH="1" rot="10800000">
              <a:off x="5926050" y="3636550"/>
              <a:ext cx="453000" cy="241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75" name="Google Shape;1775;p109"/>
            <p:cNvCxnSpPr>
              <a:stCxn id="1770" idx="0"/>
              <a:endCxn id="1765" idx="2"/>
            </p:cNvCxnSpPr>
            <p:nvPr/>
          </p:nvCxnSpPr>
          <p:spPr>
            <a:xfrm rot="10800000">
              <a:off x="6379019" y="3636550"/>
              <a:ext cx="541800" cy="241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76" name="Google Shape;1776;p109"/>
            <p:cNvSpPr/>
            <p:nvPr/>
          </p:nvSpPr>
          <p:spPr>
            <a:xfrm>
              <a:off x="5410200" y="44368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N/8</a:t>
              </a:r>
              <a:endParaRPr/>
            </a:p>
          </p:txBody>
        </p:sp>
        <p:sp>
          <p:nvSpPr>
            <p:cNvPr id="1777" name="Google Shape;1777;p109"/>
            <p:cNvSpPr/>
            <p:nvPr/>
          </p:nvSpPr>
          <p:spPr>
            <a:xfrm>
              <a:off x="5968655" y="4436850"/>
              <a:ext cx="488700" cy="355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N/8</a:t>
              </a:r>
              <a:endParaRPr/>
            </a:p>
          </p:txBody>
        </p:sp>
        <p:sp>
          <p:nvSpPr>
            <p:cNvPr id="1778" name="Google Shape;1778;p109"/>
            <p:cNvSpPr txBox="1"/>
            <p:nvPr/>
          </p:nvSpPr>
          <p:spPr>
            <a:xfrm>
              <a:off x="6947800" y="4455900"/>
              <a:ext cx="888900" cy="1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….</a:t>
              </a:r>
              <a:endParaRPr/>
            </a:p>
          </p:txBody>
        </p:sp>
        <p:cxnSp>
          <p:nvCxnSpPr>
            <p:cNvPr id="1779" name="Google Shape;1779;p109"/>
            <p:cNvCxnSpPr>
              <a:stCxn id="1776" idx="0"/>
              <a:endCxn id="1769" idx="2"/>
            </p:cNvCxnSpPr>
            <p:nvPr/>
          </p:nvCxnSpPr>
          <p:spPr>
            <a:xfrm flipH="1" rot="10800000">
              <a:off x="5654550" y="4233450"/>
              <a:ext cx="271500" cy="203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80" name="Google Shape;1780;p109"/>
            <p:cNvCxnSpPr>
              <a:stCxn id="1777" idx="0"/>
              <a:endCxn id="1769" idx="2"/>
            </p:cNvCxnSpPr>
            <p:nvPr/>
          </p:nvCxnSpPr>
          <p:spPr>
            <a:xfrm rot="10800000">
              <a:off x="5925905" y="4233450"/>
              <a:ext cx="287100" cy="203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781" name="Google Shape;1781;p109"/>
          <p:cNvSpPr txBox="1"/>
          <p:nvPr/>
        </p:nvSpPr>
        <p:spPr>
          <a:xfrm>
            <a:off x="5224783" y="3869358"/>
            <a:ext cx="6909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N/4</a:t>
            </a:r>
            <a:endParaRPr/>
          </a:p>
        </p:txBody>
      </p:sp>
      <p:sp>
        <p:nvSpPr>
          <p:cNvPr id="1782" name="Google Shape;1782;p109"/>
          <p:cNvSpPr txBox="1"/>
          <p:nvPr/>
        </p:nvSpPr>
        <p:spPr>
          <a:xfrm>
            <a:off x="4979941" y="4430234"/>
            <a:ext cx="6909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N/8</a:t>
            </a:r>
            <a:endParaRPr/>
          </a:p>
        </p:txBody>
      </p:sp>
      <p:sp>
        <p:nvSpPr>
          <p:cNvPr id="1783" name="Google Shape;1783;p109"/>
          <p:cNvSpPr txBox="1"/>
          <p:nvPr/>
        </p:nvSpPr>
        <p:spPr>
          <a:xfrm>
            <a:off x="6431650" y="4435284"/>
            <a:ext cx="6909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N/8</a:t>
            </a:r>
            <a:endParaRPr/>
          </a:p>
        </p:txBody>
      </p:sp>
      <p:grpSp>
        <p:nvGrpSpPr>
          <p:cNvPr id="1784" name="Google Shape;1784;p109"/>
          <p:cNvGrpSpPr/>
          <p:nvPr/>
        </p:nvGrpSpPr>
        <p:grpSpPr>
          <a:xfrm>
            <a:off x="8694250" y="2552730"/>
            <a:ext cx="545850" cy="2773334"/>
            <a:chOff x="8694250" y="2837275"/>
            <a:chExt cx="545850" cy="2031300"/>
          </a:xfrm>
        </p:grpSpPr>
        <p:sp>
          <p:nvSpPr>
            <p:cNvPr id="1785" name="Google Shape;1785;p109"/>
            <p:cNvSpPr/>
            <p:nvPr/>
          </p:nvSpPr>
          <p:spPr>
            <a:xfrm>
              <a:off x="8694250" y="2837275"/>
              <a:ext cx="279300" cy="20313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09"/>
            <p:cNvSpPr txBox="1"/>
            <p:nvPr/>
          </p:nvSpPr>
          <p:spPr>
            <a:xfrm>
              <a:off x="8846500" y="3060075"/>
              <a:ext cx="393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11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Sorting as a Tool</a:t>
            </a:r>
            <a:endParaRPr/>
          </a:p>
        </p:txBody>
      </p:sp>
      <p:sp>
        <p:nvSpPr>
          <p:cNvPr id="1792" name="Google Shape;1792;p11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Recall from Lecture 13 the dup functions, which checked if a </a:t>
            </a:r>
            <a:r>
              <a:rPr b="1" lang="en" sz="1700"/>
              <a:t>sorted </a:t>
            </a:r>
            <a:r>
              <a:rPr lang="en" sz="1700"/>
              <a:t>array contained any duplicates.</a:t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dup1 took Θ(N</a:t>
            </a:r>
            <a:r>
              <a:rPr baseline="30000" lang="en" sz="1700"/>
              <a:t>2</a:t>
            </a:r>
            <a:r>
              <a:rPr lang="en" sz="1700"/>
              <a:t>) runtime, while dup2 took Θ(N) runtime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What if the input wasn't sorted?</a:t>
            </a:r>
            <a:endParaRPr sz="1700"/>
          </a:p>
        </p:txBody>
      </p:sp>
      <p:sp>
        <p:nvSpPr>
          <p:cNvPr id="1793" name="Google Shape;1793;p110"/>
          <p:cNvSpPr txBox="1"/>
          <p:nvPr/>
        </p:nvSpPr>
        <p:spPr>
          <a:xfrm>
            <a:off x="252175" y="1749175"/>
            <a:ext cx="5425500" cy="288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dup1(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A) { 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 + 1; j &lt; A.length; j += 1)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4" name="Google Shape;1794;p110"/>
          <p:cNvSpPr txBox="1"/>
          <p:nvPr/>
        </p:nvSpPr>
        <p:spPr>
          <a:xfrm>
            <a:off x="3399300" y="2737200"/>
            <a:ext cx="4907100" cy="2277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dup2(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 - 1; i += 1)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A[i + 1]) {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5" name="Google Shape;1795;p110"/>
          <p:cNvSpPr txBox="1"/>
          <p:nvPr/>
        </p:nvSpPr>
        <p:spPr>
          <a:xfrm>
            <a:off x="175975" y="4545084"/>
            <a:ext cx="11691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6" name="Google Shape;1796;p110"/>
          <p:cNvSpPr txBox="1"/>
          <p:nvPr/>
        </p:nvSpPr>
        <p:spPr>
          <a:xfrm>
            <a:off x="7750193" y="2405317"/>
            <a:ext cx="11691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p1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Sorting as a Tool</a:t>
            </a:r>
            <a:endParaRPr/>
          </a:p>
        </p:txBody>
      </p:sp>
      <p:sp>
        <p:nvSpPr>
          <p:cNvPr id="1802" name="Google Shape;1802;p11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What if the input wasn't sorted?</a:t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dup1 still works normally, but it takes Θ(N</a:t>
            </a:r>
            <a:r>
              <a:rPr baseline="30000" lang="en" sz="1700"/>
              <a:t>2</a:t>
            </a:r>
            <a:r>
              <a:rPr lang="en" sz="1700"/>
              <a:t>) runtime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dup2 no longer works… Can we fix it?</a:t>
            </a:r>
            <a:endParaRPr sz="1700"/>
          </a:p>
        </p:txBody>
      </p:sp>
      <p:sp>
        <p:nvSpPr>
          <p:cNvPr id="1803" name="Google Shape;1803;p111"/>
          <p:cNvSpPr txBox="1"/>
          <p:nvPr/>
        </p:nvSpPr>
        <p:spPr>
          <a:xfrm>
            <a:off x="252175" y="1749175"/>
            <a:ext cx="5425500" cy="288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dup1(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A) { 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 + 1; j &lt; A.length; j += 1)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4" name="Google Shape;1804;p111"/>
          <p:cNvSpPr txBox="1"/>
          <p:nvPr/>
        </p:nvSpPr>
        <p:spPr>
          <a:xfrm>
            <a:off x="3399300" y="2737200"/>
            <a:ext cx="4907100" cy="2277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dup2(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 - 1; i += 1)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A[i + 1]) {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5" name="Google Shape;1805;p111"/>
          <p:cNvSpPr txBox="1"/>
          <p:nvPr/>
        </p:nvSpPr>
        <p:spPr>
          <a:xfrm>
            <a:off x="175975" y="4545084"/>
            <a:ext cx="11691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6" name="Google Shape;1806;p111"/>
          <p:cNvSpPr txBox="1"/>
          <p:nvPr/>
        </p:nvSpPr>
        <p:spPr>
          <a:xfrm>
            <a:off x="7750193" y="2405317"/>
            <a:ext cx="11691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0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p1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Sorting as a Tool</a:t>
            </a:r>
            <a:endParaRPr/>
          </a:p>
        </p:txBody>
      </p:sp>
      <p:sp>
        <p:nvSpPr>
          <p:cNvPr id="1812" name="Google Shape;1812;p11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What if the input wasn't sorted?</a:t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Solution: Sort A first!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What's our new runtime?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Sorting took Θ(N log N) time, the rest of dup2 took Θ(N) time</a:t>
            </a:r>
            <a:endParaRPr sz="1700"/>
          </a:p>
        </p:txBody>
      </p:sp>
      <p:sp>
        <p:nvSpPr>
          <p:cNvPr id="1813" name="Google Shape;1813;p112"/>
          <p:cNvSpPr txBox="1"/>
          <p:nvPr/>
        </p:nvSpPr>
        <p:spPr>
          <a:xfrm>
            <a:off x="252175" y="1749175"/>
            <a:ext cx="5425500" cy="288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dup1(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A) { 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 + 1; j &lt; A.length; j += 1)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4" name="Google Shape;1814;p112"/>
          <p:cNvSpPr txBox="1"/>
          <p:nvPr/>
        </p:nvSpPr>
        <p:spPr>
          <a:xfrm>
            <a:off x="3441625" y="2601600"/>
            <a:ext cx="4907100" cy="2541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dup2(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A = A.sort()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 - 1; i += 1)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A[i + 1]) {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5" name="Google Shape;1815;p112"/>
          <p:cNvSpPr txBox="1"/>
          <p:nvPr/>
        </p:nvSpPr>
        <p:spPr>
          <a:xfrm>
            <a:off x="175975" y="4545084"/>
            <a:ext cx="11691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6" name="Google Shape;1816;p112"/>
          <p:cNvSpPr txBox="1"/>
          <p:nvPr/>
        </p:nvSpPr>
        <p:spPr>
          <a:xfrm>
            <a:off x="7750193" y="2240992"/>
            <a:ext cx="11691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Example 2: Prelude to Attempt #2</a:t>
            </a:r>
            <a:endParaRPr/>
          </a:p>
        </p:txBody>
      </p:sp>
      <p:sp>
        <p:nvSpPr>
          <p:cNvPr id="252" name="Google Shape;252;p32"/>
          <p:cNvSpPr txBox="1"/>
          <p:nvPr>
            <p:ph idx="1" type="body"/>
          </p:nvPr>
        </p:nvSpPr>
        <p:spPr>
          <a:xfrm>
            <a:off x="4645400" y="2313700"/>
            <a:ext cx="35115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a simple f(N) such that the runtime R(N) ∈ Θ(f(N)).</a:t>
            </a:r>
            <a:endParaRPr/>
          </a:p>
        </p:txBody>
      </p:sp>
      <p:graphicFrame>
        <p:nvGraphicFramePr>
          <p:cNvPr id="253" name="Google Shape;253;p32"/>
          <p:cNvGraphicFramePr/>
          <p:nvPr/>
        </p:nvGraphicFramePr>
        <p:xfrm>
          <a:off x="714100" y="38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{6811AB4F-8FC9-42F7-8187-0A58280D1D43}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49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4" name="Google Shape;254;p32"/>
          <p:cNvGraphicFramePr/>
          <p:nvPr/>
        </p:nvGraphicFramePr>
        <p:xfrm>
          <a:off x="791725" y="689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{DE5EDDA2-8E4E-4DEA-B266-C82C14264A17}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5" name="Google Shape;255;p32"/>
          <p:cNvSpPr txBox="1"/>
          <p:nvPr/>
        </p:nvSpPr>
        <p:spPr>
          <a:xfrm>
            <a:off x="496425" y="692775"/>
            <a:ext cx="2952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Google Shape;256;p32"/>
          <p:cNvSpPr txBox="1"/>
          <p:nvPr/>
        </p:nvSpPr>
        <p:spPr>
          <a:xfrm>
            <a:off x="832732" y="3066875"/>
            <a:ext cx="3558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Google Shape;257;p32"/>
          <p:cNvSpPr txBox="1"/>
          <p:nvPr/>
        </p:nvSpPr>
        <p:spPr>
          <a:xfrm>
            <a:off x="1742675" y="330835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endParaRPr sz="2000"/>
          </a:p>
        </p:txBody>
      </p:sp>
      <p:sp>
        <p:nvSpPr>
          <p:cNvPr id="258" name="Google Shape;258;p32"/>
          <p:cNvSpPr txBox="1"/>
          <p:nvPr/>
        </p:nvSpPr>
        <p:spPr>
          <a:xfrm>
            <a:off x="201125" y="1630600"/>
            <a:ext cx="2952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000"/>
          </a:p>
        </p:txBody>
      </p:sp>
      <p:sp>
        <p:nvSpPr>
          <p:cNvPr id="259" name="Google Shape;259;p32"/>
          <p:cNvSpPr txBox="1"/>
          <p:nvPr>
            <p:ph idx="1" type="body"/>
          </p:nvPr>
        </p:nvSpPr>
        <p:spPr>
          <a:xfrm>
            <a:off x="3380625" y="3308350"/>
            <a:ext cx="43905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Cost model C(N):</a:t>
            </a:r>
            <a:endParaRPr/>
          </a:p>
        </p:txBody>
      </p:sp>
      <p:sp>
        <p:nvSpPr>
          <p:cNvPr id="260" name="Google Shape;260;p32"/>
          <p:cNvSpPr txBox="1"/>
          <p:nvPr/>
        </p:nvSpPr>
        <p:spPr>
          <a:xfrm>
            <a:off x="365254" y="3867150"/>
            <a:ext cx="621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graphicFrame>
        <p:nvGraphicFramePr>
          <p:cNvPr id="261" name="Google Shape;261;p32"/>
          <p:cNvGraphicFramePr/>
          <p:nvPr/>
        </p:nvGraphicFramePr>
        <p:xfrm>
          <a:off x="714100" y="43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{6811AB4F-8FC9-42F7-8187-0A58280D1D43}</a:tableStyleId>
              </a:tblPr>
              <a:tblGrid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  <a:gridCol w="44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2" name="Google Shape;262;p32"/>
          <p:cNvSpPr txBox="1"/>
          <p:nvPr/>
        </p:nvSpPr>
        <p:spPr>
          <a:xfrm>
            <a:off x="3227000" y="689625"/>
            <a:ext cx="5812500" cy="163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printParty(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1; i &lt;= N; i = i * 2)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0; j &lt; i; j += 1)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//1 unit of work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 } }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32"/>
          <p:cNvSpPr txBox="1"/>
          <p:nvPr/>
        </p:nvSpPr>
        <p:spPr>
          <a:xfrm>
            <a:off x="124230" y="4323925"/>
            <a:ext cx="621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C(N)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11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Sorting as a Tool</a:t>
            </a:r>
            <a:endParaRPr/>
          </a:p>
        </p:txBody>
      </p:sp>
      <p:sp>
        <p:nvSpPr>
          <p:cNvPr id="1822" name="Google Shape;1822;p11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What if the input wasn't sorted?</a:t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dup1 still works normally, but it takes Θ(N</a:t>
            </a:r>
            <a:r>
              <a:rPr baseline="30000" lang="en" sz="1700"/>
              <a:t>2</a:t>
            </a:r>
            <a:r>
              <a:rPr lang="en" sz="1700"/>
              <a:t>) runtime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If we use sort as a </a:t>
            </a:r>
            <a:r>
              <a:rPr b="1" lang="en" sz="1700"/>
              <a:t>black box</a:t>
            </a:r>
            <a:r>
              <a:rPr lang="en" sz="1700"/>
              <a:t>, we can modify dup2 so it runs in Θ(N log N) time!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Can we do better? Yes, we can get Θ(N)... once we get to hashing</a:t>
            </a:r>
            <a:endParaRPr sz="1700"/>
          </a:p>
        </p:txBody>
      </p:sp>
      <p:sp>
        <p:nvSpPr>
          <p:cNvPr id="1823" name="Google Shape;1823;p113"/>
          <p:cNvSpPr txBox="1"/>
          <p:nvPr/>
        </p:nvSpPr>
        <p:spPr>
          <a:xfrm>
            <a:off x="252175" y="1749175"/>
            <a:ext cx="5425500" cy="288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dup1(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A) { 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 + 1; j &lt; A.length; j += 1)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4" name="Google Shape;1824;p113"/>
          <p:cNvSpPr txBox="1"/>
          <p:nvPr/>
        </p:nvSpPr>
        <p:spPr>
          <a:xfrm>
            <a:off x="3441625" y="2601600"/>
            <a:ext cx="4907100" cy="2541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dup2(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A = A.sort()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 - 1; i += 1)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A[i + 1]) {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5" name="Google Shape;1825;p113"/>
          <p:cNvSpPr txBox="1"/>
          <p:nvPr/>
        </p:nvSpPr>
        <p:spPr>
          <a:xfrm>
            <a:off x="175975" y="4545084"/>
            <a:ext cx="11691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6" name="Google Shape;1826;p113"/>
          <p:cNvSpPr txBox="1"/>
          <p:nvPr/>
        </p:nvSpPr>
        <p:spPr>
          <a:xfrm>
            <a:off x="7750193" y="2240992"/>
            <a:ext cx="11691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11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vs. Linearithmic (N log N) vs. Quadratic</a:t>
            </a:r>
            <a:endParaRPr/>
          </a:p>
        </p:txBody>
      </p:sp>
      <p:sp>
        <p:nvSpPr>
          <p:cNvPr id="1832" name="Google Shape;1832;p11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N log N</a:t>
            </a:r>
            <a:r>
              <a:rPr lang="en"/>
              <a:t> is basically as good as </a:t>
            </a:r>
            <a:r>
              <a:rPr lang="en">
                <a:solidFill>
                  <a:srgbClr val="9900FF"/>
                </a:solidFill>
              </a:rPr>
              <a:t>N</a:t>
            </a:r>
            <a:r>
              <a:rPr lang="en"/>
              <a:t>, and is vastly better than </a:t>
            </a:r>
            <a:r>
              <a:rPr lang="en">
                <a:solidFill>
                  <a:srgbClr val="9900FF"/>
                </a:solidFill>
              </a:rPr>
              <a:t>N</a:t>
            </a:r>
            <a:r>
              <a:rPr baseline="30000" lang="en">
                <a:solidFill>
                  <a:srgbClr val="9900FF"/>
                </a:solidFill>
              </a:rPr>
              <a:t>2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N = 1,000,000, the log N is only 20.</a:t>
            </a:r>
            <a:endParaRPr/>
          </a:p>
        </p:txBody>
      </p:sp>
      <p:pic>
        <p:nvPicPr>
          <p:cNvPr id="1833" name="Google Shape;1833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24" y="1696051"/>
            <a:ext cx="8809550" cy="28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4" name="Google Shape;1834;p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171" y="4488308"/>
            <a:ext cx="3779354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5" name="Google Shape;1835;p114"/>
          <p:cNvSpPr txBox="1"/>
          <p:nvPr/>
        </p:nvSpPr>
        <p:spPr>
          <a:xfrm>
            <a:off x="5322725" y="4403275"/>
            <a:ext cx="36540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(from Algorithm Design: Tardos, Kleinberg)</a:t>
            </a:r>
            <a:endParaRPr/>
          </a:p>
        </p:txBody>
      </p:sp>
      <p:sp>
        <p:nvSpPr>
          <p:cNvPr id="1836" name="Google Shape;1836;p114"/>
          <p:cNvSpPr/>
          <p:nvPr/>
        </p:nvSpPr>
        <p:spPr>
          <a:xfrm>
            <a:off x="2530050" y="4124088"/>
            <a:ext cx="800100" cy="273000"/>
          </a:xfrm>
          <a:prstGeom prst="ellipse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114"/>
          <p:cNvSpPr/>
          <p:nvPr/>
        </p:nvSpPr>
        <p:spPr>
          <a:xfrm>
            <a:off x="1645993" y="4124088"/>
            <a:ext cx="800100" cy="273000"/>
          </a:xfrm>
          <a:prstGeom prst="ellipse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114"/>
          <p:cNvSpPr/>
          <p:nvPr/>
        </p:nvSpPr>
        <p:spPr>
          <a:xfrm>
            <a:off x="3414107" y="4124088"/>
            <a:ext cx="800100" cy="273000"/>
          </a:xfrm>
          <a:prstGeom prst="ellipse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11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844" name="Google Shape;1844;p115"/>
          <p:cNvSpPr txBox="1"/>
          <p:nvPr>
            <p:ph idx="1" type="body"/>
          </p:nvPr>
        </p:nvSpPr>
        <p:spPr>
          <a:xfrm>
            <a:off x="243000" y="480300"/>
            <a:ext cx="88101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Theoretical analysis of algorithm performance requires </a:t>
            </a:r>
            <a:r>
              <a:rPr b="1" lang="en" u="sng"/>
              <a:t>careful thought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</a:t>
            </a:r>
            <a:r>
              <a:rPr b="1" lang="en" u="sng"/>
              <a:t>no magic shortcuts</a:t>
            </a:r>
            <a:r>
              <a:rPr lang="en"/>
              <a:t> for analyzing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our course, it’s OK to do exact counting or intuitive analysis.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Know how to sum 1</a:t>
            </a:r>
            <a:r>
              <a:rPr baseline="30000" lang="en"/>
              <a:t>k</a:t>
            </a:r>
            <a:r>
              <a:rPr lang="en"/>
              <a:t>+2</a:t>
            </a:r>
            <a:r>
              <a:rPr baseline="30000" lang="en"/>
              <a:t>k</a:t>
            </a:r>
            <a:r>
              <a:rPr lang="en"/>
              <a:t>+...+N</a:t>
            </a:r>
            <a:r>
              <a:rPr baseline="30000" lang="en"/>
              <a:t>k</a:t>
            </a:r>
            <a:r>
              <a:rPr lang="en"/>
              <a:t> and k</a:t>
            </a:r>
            <a:r>
              <a:rPr baseline="30000" lang="en"/>
              <a:t>0</a:t>
            </a:r>
            <a:r>
              <a:rPr lang="en"/>
              <a:t>+k</a:t>
            </a:r>
            <a:r>
              <a:rPr baseline="30000" lang="en"/>
              <a:t>1</a:t>
            </a:r>
            <a:r>
              <a:rPr lang="en"/>
              <a:t>+...+k</a:t>
            </a:r>
            <a:r>
              <a:rPr baseline="30000" lang="en"/>
              <a:t>N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won’t be writing mathematical proofs in this class.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runtime problems you’ll do in this class resemble one of the five problems from today. See textbook, study guide, and discussion for more practice.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topic has one of the highest skill ceilings of all topics in the course, and is a modern research topic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Different solutions to the same problem, e.g. sorting,  may have different runtimes.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9900FF"/>
                </a:solidFill>
              </a:rPr>
              <a:t>N</a:t>
            </a:r>
            <a:r>
              <a:rPr baseline="30000" lang="en">
                <a:solidFill>
                  <a:srgbClr val="9900FF"/>
                </a:solidFill>
              </a:rPr>
              <a:t>2</a:t>
            </a:r>
            <a:r>
              <a:rPr lang="en">
                <a:solidFill>
                  <a:srgbClr val="9900FF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vs.</a:t>
            </a:r>
            <a:r>
              <a:rPr lang="en">
                <a:solidFill>
                  <a:srgbClr val="9900FF"/>
                </a:solidFill>
              </a:rPr>
              <a:t> N</a:t>
            </a:r>
            <a:r>
              <a:rPr lang="en"/>
              <a:t> </a:t>
            </a:r>
            <a:r>
              <a:rPr lang="en">
                <a:solidFill>
                  <a:srgbClr val="9900FF"/>
                </a:solidFill>
              </a:rPr>
              <a:t>log N</a:t>
            </a:r>
            <a:r>
              <a:rPr lang="en"/>
              <a:t> is an enormous difference.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Going from </a:t>
            </a:r>
            <a:r>
              <a:rPr lang="en">
                <a:solidFill>
                  <a:srgbClr val="9900FF"/>
                </a:solidFill>
              </a:rPr>
              <a:t>N log N</a:t>
            </a:r>
            <a:r>
              <a:rPr lang="en"/>
              <a:t> to </a:t>
            </a:r>
            <a:r>
              <a:rPr lang="en">
                <a:solidFill>
                  <a:srgbClr val="9900FF"/>
                </a:solidFill>
              </a:rPr>
              <a:t>N</a:t>
            </a:r>
            <a:r>
              <a:rPr lang="en"/>
              <a:t> is nice, but not a radical change.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Once you prove runtime for one problem, you may be able to use it in other problems to speed things up!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B7B7B7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