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/>
  <p:notesSz cx="6858000" cy="9144000"/>
  <p:embeddedFontLst>
    <p:embeddedFont>
      <p:font typeface="Roboto Medium" panose="02000000000000000000"/>
      <p:regular r:id="rId63"/>
    </p:embeddedFont>
    <p:embeddedFont>
      <p:font typeface="Roboto" panose="02000000000000000000"/>
      <p:regular r:id="rId64"/>
      <p:bold r:id="rId65"/>
      <p:italic r:id="rId66"/>
      <p:boldItalic r:id="rId67"/>
    </p:embeddedFont>
    <p:embeddedFont>
      <p:font typeface="Roboto Light" panose="02000000000000000000"/>
      <p:regular r:id="rId68"/>
    </p:embeddedFont>
    <p:embeddedFont>
      <p:font typeface="Consolas" panose="020B0609020204030204"/>
      <p:regular r:id="rId69"/>
      <p:bold r:id="rId70"/>
      <p:italic r:id="rId71"/>
      <p:boldItalic r:id="rId72"/>
    </p:embeddedFont>
    <p:embeddedFont>
      <p:font typeface="Ubuntu Mono" panose="020B0509030602030204"/>
      <p:regular r:id="rId73"/>
      <p:bold r:id="rId74"/>
      <p:italic r:id="rId75"/>
      <p:boldItalic r:id="rId76"/>
    </p:embeddedFont>
    <p:embeddedFont>
      <p:font typeface="Calibri" panose="020F0502020204030204"/>
      <p:regular r:id="rId77"/>
    </p:embeddedFont>
  </p:embeddedFontLst>
  <p:custDataLst>
    <p:tags r:id="rId7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9CE6391-C57B-4672-8BA5-01F9BB89B6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gs" Target="tags/tag19.xml"/><Relationship Id="rId77" Type="http://schemas.openxmlformats.org/officeDocument/2006/relationships/font" Target="fonts/font15.fntdata"/><Relationship Id="rId76" Type="http://schemas.openxmlformats.org/officeDocument/2006/relationships/font" Target="fonts/font14.fntdata"/><Relationship Id="rId75" Type="http://schemas.openxmlformats.org/officeDocument/2006/relationships/font" Target="fonts/font13.fntdata"/><Relationship Id="rId74" Type="http://schemas.openxmlformats.org/officeDocument/2006/relationships/font" Target="fonts/font12.fntdata"/><Relationship Id="rId73" Type="http://schemas.openxmlformats.org/officeDocument/2006/relationships/font" Target="fonts/font11.fntdata"/><Relationship Id="rId72" Type="http://schemas.openxmlformats.org/officeDocument/2006/relationships/font" Target="fonts/font10.fntdata"/><Relationship Id="rId71" Type="http://schemas.openxmlformats.org/officeDocument/2006/relationships/font" Target="fonts/font9.fntdata"/><Relationship Id="rId70" Type="http://schemas.openxmlformats.org/officeDocument/2006/relationships/font" Target="fonts/font8.fntdata"/><Relationship Id="rId7" Type="http://schemas.openxmlformats.org/officeDocument/2006/relationships/slide" Target="slides/slide4.xml"/><Relationship Id="rId69" Type="http://schemas.openxmlformats.org/officeDocument/2006/relationships/font" Target="fonts/font7.fntdata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au.dk/~danvy/binarie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L9QGBEbgxJCHJbSYAfryceABZ4i0vR-Vp8XrZ_ddeVHdkNw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H-yq4CktrsMWVS0m31aW1rgiLjIqy4K-UWvkcOfqEtapu_Q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ndCcLM69YYICSHT7yMJF1rixUweOTk1g_Z_EicS9HNasIiw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48fb6dae_0_3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48fb6dae_0_3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Probably photoshopped binary tree: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http://cs.au.dk/~danvy/binaries.html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730fc7b0_0_8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730fc7b0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738e5fde_0_7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0738e5fde_0_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730fc7b0_0_1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730fc7b0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In SP24, we discovered that Maps might not actually extend the Collection interface. (See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r>
              <a:rPr lang="en-GB"/>
              <a:t>) 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738e5fde_0_12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738e5fde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0730fc7b0_0_11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0730fc7b0_0_1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148fb6dae_0_34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148fb6dae_0_3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d5cb732_04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dd5cb732_0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8:19 begin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da219138_0_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da219138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8:19 begin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dd5cb732_07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dd5cb732_0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d5cb732_09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d5cb732_0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48fb6dae_0_35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48fb6dae_0_3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dd5cb732_011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dd5cb732_0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d5cb732_013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d5cb732_0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dd5cb732_01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dd5cb732_0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minutes from start of this section</a:t>
            </a:r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1148fb6dae_0_34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1148fb6dae_0_3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8dd5cb732_018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8dd5cb732_0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dd5cb732_0138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dd5cb732_013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dd5cb732_0143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dd5cb732_014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dd5cb732_0149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dd5cb732_014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1148fb6dae_0_3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1148fb6dae_0_3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dd5cb732_0153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dd5cb732_015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738e5fde_0_1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738e5fde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dd5cb732_015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dd5cb732_015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dd5cb732_0157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dd5cb732_01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https://docs.google.com/forms/d/e/1FAIpQLSeL9QGBEbgxJCHJbSYAfryceABZ4i0vR-Vp8XrZ_ddeVHdkNw/viewform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dd5cb732_0160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dd5cb732_016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dd5cb732_0164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dd5cb732_016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1148fb6dae_0_33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1148fb6dae_0_3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e0cacf51_217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e0cacf51_21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dd5cb732_0169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8dd5cb732_016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9f728d176_12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9f728d176_1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1148fb6dae_0_32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1148fb6dae_0_3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dd5cb732_0172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dd5cb732_017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738e5fde_0_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738e5fde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1da219138_0_4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1da219138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8dd5cb732_0174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8dd5cb732_017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dd5cb732_0176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dd5cb732_01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dd5cb732_0178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dd5cb732_017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da219138_0_6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da219138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dd5cb732_0180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dd5cb732_018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dd5cb732_0182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dd5cb732_018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8e0cacf51_213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8e0cacf51_2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1da219138_0_25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1da219138_0_2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8e0cacf51_219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8e0cacf51_2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730fc7b0_0_1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730fc7b0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1148fb6dae_0_3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1148fb6dae_0_3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0738e5fde_0_17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0738e5fde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50738e5fde_0_24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50738e5fde_0_2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50738e5fde_0_27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50738e5fde_0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50738e5fde_0_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50738e5fde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1148fb6dae_0_31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1148fb6dae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1da219138_0_28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1da2191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738e5fde_0_31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738e5fde_0_3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730fc7b0_0_2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730fc7b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https://docs.google.com/forms/d/e/1FAIpQLSfH-yq4CktrsMWVS0m31aW1rgiLjIqy4K-UWvkcOfqEtapu_Q/viewform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730fc7b0_0_4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730fc7b0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730fc7b0_0_6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730fc7b0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https://docs.google.com/forms/d/e/1FAIpQLSendCcLM69YYICSHT7yMJF1rixUweOTk1g_Z_EicS9HNasIiw/viewform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4"/>
          <p:cNvSpPr txBox="1"/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5" name="Google Shape;105;p1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20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7" name="Google Shape;137;p23"/>
          <p:cNvSpPr txBox="1"/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 txBox="1"/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8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9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Compare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0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" name="Google Shape;70;p10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 panose="02000000000000000000"/>
              <a:buNone/>
              <a:defRPr sz="16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3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14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en.wikipedia.org/wiki/Skip_lis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amusingplanet.com/2010/12/baobab-upside-down-tree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</a:rPr>
              <a:t>ADTs, BSTs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F9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Lecture 16 (Data Structures 2)</a:t>
            </a:r>
            <a:endParaRPr sz="1200">
              <a:solidFill>
                <a:srgbClr val="BF9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146" name="Google Shape;146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CS61B, </a:t>
            </a: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Spring 2024</a:t>
            </a:r>
            <a:r>
              <a:rPr lang="en-GB" sz="1600">
                <a:solidFill>
                  <a:srgbClr val="000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@ UC Berkeley</a:t>
            </a:r>
            <a:endParaRPr sz="1600">
              <a:solidFill>
                <a:srgbClr val="000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Slides credit: </a:t>
            </a:r>
            <a:r>
              <a:rPr lang="en-GB" sz="1600">
                <a:solidFill>
                  <a:srgbClr val="000000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Josh Hug</a:t>
            </a:r>
            <a:endParaRPr sz="1600">
              <a:solidFill>
                <a:srgbClr val="000000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36975" y="262600"/>
            <a:ext cx="4695325" cy="31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GrabBag ADT</a:t>
            </a:r>
            <a:endParaRPr lang="en-GB"/>
          </a:p>
        </p:txBody>
      </p:sp>
      <p:sp>
        <p:nvSpPr>
          <p:cNvPr id="283" name="Google Shape;283;p3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GrabBag </a:t>
            </a:r>
            <a:r>
              <a:rPr lang="en-GB" u="sng"/>
              <a:t>ADT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insert(int x)</a:t>
            </a:r>
            <a:r>
              <a:rPr lang="en-GB"/>
              <a:t>: Inserts x into the grab bag.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remove()</a:t>
            </a:r>
            <a:r>
              <a:rPr lang="en-GB"/>
              <a:t>: Removes a random item from the bag.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sample()</a:t>
            </a:r>
            <a:r>
              <a:rPr lang="en-GB"/>
              <a:t>: Samples a random item from the bag (without removing!)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size()</a:t>
            </a:r>
            <a:r>
              <a:rPr lang="en-GB"/>
              <a:t>: Number of items in the bag.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Which </a:t>
            </a:r>
            <a:r>
              <a:rPr lang="en-GB" u="sng"/>
              <a:t>implementation</a:t>
            </a:r>
            <a:r>
              <a:rPr lang="en-GB"/>
              <a:t> do you think would result in faster overall performance?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Linked List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 b="1"/>
              <a:t>Array</a:t>
            </a:r>
            <a:endParaRPr b="1"/>
          </a:p>
        </p:txBody>
      </p:sp>
      <p:cxnSp>
        <p:nvCxnSpPr>
          <p:cNvPr id="284" name="Google Shape;284;p33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3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3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8" name="Google Shape;288;p33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89" name="Google Shape;289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insertBack()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get(int i)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92" name="Google Shape;292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deleteBack()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</p:grpSp>
      <p:sp>
        <p:nvSpPr>
          <p:cNvPr id="293" name="Google Shape;293;p33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4" name="Google Shape;294;p33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95" name="Google Shape;295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remove()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insert(int x)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sample()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size(int i)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Data Types in Java</a:t>
            </a:r>
            <a:endParaRPr lang="en-GB"/>
          </a:p>
        </p:txBody>
      </p:sp>
      <p:sp>
        <p:nvSpPr>
          <p:cNvPr id="304" name="Google Shape;304;p3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One thing I particularly like about Java is the syntax differentiation between abstract data types and implementations.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Note: Interfaces in Java aren’t purely abstract as they can contain some implementation details, e.g. default methods.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List&lt;Integer&gt; L = new ArrayList&lt;&gt;();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4119063" y="3258375"/>
            <a:ext cx="8445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4553900" y="4132400"/>
            <a:ext cx="1230300" cy="4953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ArrayList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3359790" y="4132400"/>
            <a:ext cx="1102800" cy="4953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Linked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308" name="Google Shape;308;p34"/>
          <p:cNvCxnSpPr>
            <a:stCxn id="307" idx="0"/>
          </p:cNvCxnSpPr>
          <p:nvPr/>
        </p:nvCxnSpPr>
        <p:spPr>
          <a:xfrm rot="10800000" flipH="1">
            <a:off x="3911190" y="3768500"/>
            <a:ext cx="630000" cy="36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34"/>
          <p:cNvCxnSpPr>
            <a:stCxn id="306" idx="0"/>
          </p:cNvCxnSpPr>
          <p:nvPr/>
        </p:nvCxnSpPr>
        <p:spPr>
          <a:xfrm rot="10800000">
            <a:off x="4574750" y="3768500"/>
            <a:ext cx="594300" cy="36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</a:t>
            </a:r>
            <a:endParaRPr lang="en-GB"/>
          </a:p>
        </p:txBody>
      </p:sp>
      <p:sp>
        <p:nvSpPr>
          <p:cNvPr id="315" name="Google Shape;315;p3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Among the most important interfaces in the java.util library are those that extend the Collection interface (btw interfaces can extend other interfaces).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Lists of things.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Sets of things.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Mappings between items, e.g. jhug’s grade is 88.4, or Creature c’s north neighbor is a Plip.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Maps also known as associative arrays, associative lists (in Lisp), symbol tables, dictionaries (in Python).</a:t>
            </a:r>
            <a:endParaRPr lang="en-GB"/>
          </a:p>
        </p:txBody>
      </p:sp>
      <p:sp>
        <p:nvSpPr>
          <p:cNvPr id="316" name="Google Shape;316;p35"/>
          <p:cNvSpPr/>
          <p:nvPr/>
        </p:nvSpPr>
        <p:spPr>
          <a:xfrm>
            <a:off x="3895076" y="3546088"/>
            <a:ext cx="13167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Collection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2906613" y="4356775"/>
            <a:ext cx="8445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4131163" y="4356775"/>
            <a:ext cx="8445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Set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5392888" y="4356775"/>
            <a:ext cx="844500" cy="49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Map</a:t>
            </a:r>
            <a:endParaRPr sz="1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320" name="Google Shape;320;p35"/>
          <p:cNvCxnSpPr>
            <a:stCxn id="317" idx="0"/>
            <a:endCxn id="316" idx="2"/>
          </p:cNvCxnSpPr>
          <p:nvPr/>
        </p:nvCxnSpPr>
        <p:spPr>
          <a:xfrm rot="10800000" flipH="1">
            <a:off x="3328863" y="4041475"/>
            <a:ext cx="1224600" cy="315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35"/>
          <p:cNvCxnSpPr>
            <a:stCxn id="318" idx="0"/>
            <a:endCxn id="316" idx="2"/>
          </p:cNvCxnSpPr>
          <p:nvPr/>
        </p:nvCxnSpPr>
        <p:spPr>
          <a:xfrm rot="10800000">
            <a:off x="4553413" y="4041475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5"/>
          <p:cNvCxnSpPr>
            <a:stCxn id="319" idx="0"/>
            <a:endCxn id="316" idx="2"/>
          </p:cNvCxnSpPr>
          <p:nvPr/>
        </p:nvCxnSpPr>
        <p:spPr>
          <a:xfrm rot="10800000">
            <a:off x="4553338" y="4041475"/>
            <a:ext cx="1261800" cy="315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 Example</a:t>
            </a:r>
            <a:endParaRPr lang="en-GB"/>
          </a:p>
        </p:txBody>
      </p:sp>
      <p:sp>
        <p:nvSpPr>
          <p:cNvPr id="328" name="Google Shape;328;p3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Maps are very handy tools for all sorts of tasks. Example: Counting words.</a:t>
            </a:r>
            <a:endParaRPr lang="en-GB"/>
          </a:p>
        </p:txBody>
      </p:sp>
      <p:sp>
        <p:nvSpPr>
          <p:cNvPr id="329" name="Google Shape;329;p36"/>
          <p:cNvSpPr txBox="1"/>
          <p:nvPr/>
        </p:nvSpPr>
        <p:spPr>
          <a:xfrm>
            <a:off x="302275" y="1132900"/>
            <a:ext cx="6464700" cy="22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Map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Integer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TreeMap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&lt;&gt;();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text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{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"sumomo"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"momo"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"momo"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"no"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"uchi"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 s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text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 b="1">
                <a:solidFill>
                  <a:srgbClr val="0000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currentCount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9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getOrDefault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880022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m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9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put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currentCount 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880022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302275" y="3396075"/>
            <a:ext cx="4314600" cy="159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 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{}</a:t>
            </a:r>
            <a:endParaRPr sz="15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text 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[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"sumomo"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"momo"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\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"momo"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"no"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AA4400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"uchi"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</a:t>
            </a:r>
            <a:endParaRPr sz="15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s </a:t>
            </a:r>
            <a:r>
              <a:rPr lang="en-GB" sz="1500" b="1">
                <a:solidFill>
                  <a:srgbClr val="66111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text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5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current_count 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004466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880022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 b="1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m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 =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current_count </a:t>
            </a:r>
            <a:r>
              <a:rPr lang="en-GB" sz="1500" b="1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500">
                <a:solidFill>
                  <a:srgbClr val="880022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4612075" y="4463050"/>
            <a:ext cx="1535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equivalent</a:t>
            </a:r>
            <a:endParaRPr lang="en-GB"/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7442325" y="1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{B9CE6391-C57B-4672-8BA5-01F9BB89B65C}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uchi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33" name="Google Shape;333;p36"/>
          <p:cNvCxnSpPr/>
          <p:nvPr/>
        </p:nvCxnSpPr>
        <p:spPr>
          <a:xfrm>
            <a:off x="6835250" y="2308873"/>
            <a:ext cx="507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Libraries</a:t>
            </a:r>
            <a:endParaRPr lang="en-GB"/>
          </a:p>
        </p:txBody>
      </p:sp>
      <p:sp>
        <p:nvSpPr>
          <p:cNvPr id="339" name="Google Shape;339;p3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built-in java.util package provides a number of useful: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Interfaces: ADTs (lists, sets, maps, priority queues, etc.) and other stuff.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Implementations: Concrete classes you can use.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Today, we’ll learn the basic ideas behind the TreeSet and TreeMap.</a:t>
            </a:r>
            <a:endParaRPr lang="en-GB"/>
          </a:p>
        </p:txBody>
      </p:sp>
      <p:grpSp>
        <p:nvGrpSpPr>
          <p:cNvPr id="1" name="组合 0"/>
          <p:cNvGrpSpPr/>
          <p:nvPr>
            <p:custDataLst>
              <p:tags r:id="rId1"/>
            </p:custDataLst>
          </p:nvPr>
        </p:nvGrpSpPr>
        <p:grpSpPr>
          <a:xfrm>
            <a:off x="704215" y="2773680"/>
            <a:ext cx="7524750" cy="2190115"/>
            <a:chOff x="1109" y="4368"/>
            <a:chExt cx="11850" cy="3449"/>
          </a:xfrm>
        </p:grpSpPr>
        <p:sp>
          <p:nvSpPr>
            <p:cNvPr id="340" name="Google Shape;340;p37"/>
            <p:cNvSpPr/>
            <p:nvPr>
              <p:custDataLst>
                <p:tags r:id="rId2"/>
              </p:custDataLst>
            </p:nvPr>
          </p:nvSpPr>
          <p:spPr>
            <a:xfrm>
              <a:off x="5967" y="4368"/>
              <a:ext cx="2411" cy="78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Collection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41" name="Google Shape;341;p37"/>
            <p:cNvSpPr/>
            <p:nvPr>
              <p:custDataLst>
                <p:tags r:id="rId3"/>
              </p:custDataLst>
            </p:nvPr>
          </p:nvSpPr>
          <p:spPr>
            <a:xfrm>
              <a:off x="2305" y="5661"/>
              <a:ext cx="1330" cy="78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List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42" name="Google Shape;342;p37"/>
            <p:cNvSpPr/>
            <p:nvPr>
              <p:custDataLst>
                <p:tags r:id="rId4"/>
              </p:custDataLst>
            </p:nvPr>
          </p:nvSpPr>
          <p:spPr>
            <a:xfrm>
              <a:off x="6506" y="5661"/>
              <a:ext cx="1330" cy="78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Set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43" name="Google Shape;343;p37"/>
            <p:cNvSpPr/>
            <p:nvPr>
              <p:custDataLst>
                <p:tags r:id="rId5"/>
              </p:custDataLst>
            </p:nvPr>
          </p:nvSpPr>
          <p:spPr>
            <a:xfrm>
              <a:off x="10465" y="5661"/>
              <a:ext cx="1330" cy="78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Map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344" name="Google Shape;344;p37"/>
            <p:cNvCxnSpPr>
              <a:stCxn id="341" idx="0"/>
              <a:endCxn id="340" idx="2"/>
            </p:cNvCxnSpPr>
            <p:nvPr>
              <p:custDataLst>
                <p:tags r:id="rId6"/>
              </p:custDataLst>
            </p:nvPr>
          </p:nvCxnSpPr>
          <p:spPr>
            <a:xfrm rot="10800000" flipH="1">
              <a:off x="2970" y="5148"/>
              <a:ext cx="4203" cy="51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5" name="Google Shape;345;p37"/>
            <p:cNvCxnSpPr>
              <a:stCxn id="342" idx="0"/>
              <a:endCxn id="340" idx="2"/>
            </p:cNvCxnSpPr>
            <p:nvPr>
              <p:custDataLst>
                <p:tags r:id="rId7"/>
              </p:custDataLst>
            </p:nvPr>
          </p:nvCxnSpPr>
          <p:spPr>
            <a:xfrm rot="10800000" flipH="1">
              <a:off x="7171" y="5148"/>
              <a:ext cx="2" cy="51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6" name="Google Shape;346;p37"/>
            <p:cNvCxnSpPr>
              <a:stCxn id="343" idx="0"/>
              <a:endCxn id="340" idx="2"/>
            </p:cNvCxnSpPr>
            <p:nvPr>
              <p:custDataLst>
                <p:tags r:id="rId8"/>
              </p:custDataLst>
            </p:nvPr>
          </p:nvCxnSpPr>
          <p:spPr>
            <a:xfrm rot="10800000">
              <a:off x="7173" y="5148"/>
              <a:ext cx="3957" cy="51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7" name="Google Shape;347;p37"/>
            <p:cNvSpPr/>
            <p:nvPr>
              <p:custDataLst>
                <p:tags r:id="rId9"/>
              </p:custDataLst>
            </p:nvPr>
          </p:nvSpPr>
          <p:spPr>
            <a:xfrm>
              <a:off x="2990" y="7037"/>
              <a:ext cx="19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ArrayList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109" y="7037"/>
              <a:ext cx="17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Linked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List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349" name="Google Shape;349;p37"/>
            <p:cNvCxnSpPr>
              <a:stCxn id="348" idx="0"/>
              <a:endCxn id="350" idx="2"/>
            </p:cNvCxnSpPr>
            <p:nvPr/>
          </p:nvCxnSpPr>
          <p:spPr>
            <a:xfrm rot="10800000" flipH="1">
              <a:off x="1978" y="6464"/>
              <a:ext cx="992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1" name="Google Shape;351;p37"/>
            <p:cNvCxnSpPr>
              <a:stCxn id="347" idx="0"/>
              <a:endCxn id="350" idx="2"/>
            </p:cNvCxnSpPr>
            <p:nvPr>
              <p:custDataLst>
                <p:tags r:id="rId10"/>
              </p:custDataLst>
            </p:nvPr>
          </p:nvCxnSpPr>
          <p:spPr>
            <a:xfrm rot="10800000">
              <a:off x="3023" y="6464"/>
              <a:ext cx="936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2" name="Google Shape;352;p37"/>
            <p:cNvSpPr/>
            <p:nvPr>
              <p:custDataLst>
                <p:tags r:id="rId11"/>
              </p:custDataLst>
            </p:nvPr>
          </p:nvSpPr>
          <p:spPr>
            <a:xfrm>
              <a:off x="7207" y="7037"/>
              <a:ext cx="17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TreeSet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53" name="Google Shape;353;p37"/>
            <p:cNvSpPr/>
            <p:nvPr>
              <p:custDataLst>
                <p:tags r:id="rId12"/>
              </p:custDataLst>
            </p:nvPr>
          </p:nvSpPr>
          <p:spPr>
            <a:xfrm>
              <a:off x="5306" y="7037"/>
              <a:ext cx="17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HashSet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54" name="Google Shape;354;p37"/>
            <p:cNvSpPr/>
            <p:nvPr>
              <p:custDataLst>
                <p:tags r:id="rId13"/>
              </p:custDataLst>
            </p:nvPr>
          </p:nvSpPr>
          <p:spPr>
            <a:xfrm>
              <a:off x="11223" y="7037"/>
              <a:ext cx="17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TreeMap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355" name="Google Shape;355;p37"/>
            <p:cNvSpPr/>
            <p:nvPr>
              <p:custDataLst>
                <p:tags r:id="rId14"/>
              </p:custDataLst>
            </p:nvPr>
          </p:nvSpPr>
          <p:spPr>
            <a:xfrm>
              <a:off x="9322" y="7037"/>
              <a:ext cx="1737" cy="78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HashMap</a:t>
              </a:r>
              <a:endParaRPr sz="1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356" name="Google Shape;356;p37"/>
            <p:cNvCxnSpPr>
              <a:stCxn id="353" idx="0"/>
              <a:endCxn id="357" idx="2"/>
            </p:cNvCxnSpPr>
            <p:nvPr>
              <p:custDataLst>
                <p:tags r:id="rId15"/>
              </p:custDataLst>
            </p:nvPr>
          </p:nvCxnSpPr>
          <p:spPr>
            <a:xfrm rot="10800000" flipH="1">
              <a:off x="6174" y="6465"/>
              <a:ext cx="1003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p37"/>
            <p:cNvCxnSpPr>
              <a:stCxn id="352" idx="0"/>
              <a:endCxn id="357" idx="2"/>
            </p:cNvCxnSpPr>
            <p:nvPr>
              <p:custDataLst>
                <p:tags r:id="rId16"/>
              </p:custDataLst>
            </p:nvPr>
          </p:nvCxnSpPr>
          <p:spPr>
            <a:xfrm rot="10800000">
              <a:off x="7177" y="6465"/>
              <a:ext cx="898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" name="Google Shape;359;p37"/>
            <p:cNvCxnSpPr>
              <a:stCxn id="355" idx="0"/>
              <a:endCxn id="360" idx="2"/>
            </p:cNvCxnSpPr>
            <p:nvPr>
              <p:custDataLst>
                <p:tags r:id="rId17"/>
              </p:custDataLst>
            </p:nvPr>
          </p:nvCxnSpPr>
          <p:spPr>
            <a:xfrm rot="10800000" flipH="1">
              <a:off x="10190" y="6464"/>
              <a:ext cx="940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1" name="Google Shape;361;p37"/>
            <p:cNvCxnSpPr>
              <a:stCxn id="354" idx="0"/>
              <a:endCxn id="360" idx="2"/>
            </p:cNvCxnSpPr>
            <p:nvPr>
              <p:custDataLst>
                <p:tags r:id="rId18"/>
              </p:custDataLst>
            </p:nvPr>
          </p:nvCxnSpPr>
          <p:spPr>
            <a:xfrm rot="10800000">
              <a:off x="11130" y="6464"/>
              <a:ext cx="961" cy="573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Binary Search Trees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Derivation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Trees: Derivation</a:t>
            </a:r>
            <a:endParaRPr lang="en-GB"/>
          </a:p>
        </p:txBody>
      </p:sp>
      <p:sp>
        <p:nvSpPr>
          <p:cNvPr id="368" name="Google Shape;368;p3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an Ordered</a:t>
            </a:r>
            <a:r>
              <a:rPr lang="en-GB"/>
              <a:t>LinkedListSet</a:t>
            </a:r>
            <a:r>
              <a:rPr lang="en-GB"/>
              <a:t>&lt;Character&gt;</a:t>
            </a:r>
            <a:endParaRPr lang="en-GB"/>
          </a:p>
        </p:txBody>
      </p:sp>
      <p:sp>
        <p:nvSpPr>
          <p:cNvPr id="375" name="Google Shape;375;p39"/>
          <p:cNvSpPr txBox="1"/>
          <p:nvPr>
            <p:ph type="body" idx="1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an earlier lecture, we implemented a set based on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unordered arrays</a:t>
            </a:r>
            <a:r>
              <a:rPr lang="en-GB"/>
              <a:t>. For the </a:t>
            </a:r>
            <a:r>
              <a:rPr lang="en-GB" b="1" i="1"/>
              <a:t>order linked list</a:t>
            </a:r>
            <a:r>
              <a:rPr lang="en-GB"/>
              <a:t> set implementation below, name an operation that takes worst case linear time, i.e. Θ(N).</a:t>
            </a:r>
            <a:endParaRPr lang="en-GB"/>
          </a:p>
        </p:txBody>
      </p:sp>
      <p:cxnSp>
        <p:nvCxnSpPr>
          <p:cNvPr id="376" name="Google Shape;376;p39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39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378" name="Google Shape;378;p39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9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contains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39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9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iterator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384" name="Google Shape;384;p39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385" name="Google Shape;385;p39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386" name="Google Shape;386;p39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C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B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D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E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91" name="Google Shape;391;p39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F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G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cxnSp>
            <p:nvCxnSpPr>
              <p:cNvPr id="393" name="Google Shape;393;p39"/>
              <p:cNvCxnSpPr>
                <a:stCxn id="386" idx="6"/>
                <a:endCxn id="388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4" name="Google Shape;394;p39"/>
              <p:cNvCxnSpPr>
                <a:stCxn id="388" idx="6"/>
                <a:endCxn id="387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5" name="Google Shape;395;p39"/>
              <p:cNvCxnSpPr>
                <a:stCxn id="387" idx="6"/>
                <a:endCxn id="389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39"/>
              <p:cNvCxnSpPr>
                <a:stCxn id="389" idx="6"/>
                <a:endCxn id="390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7" name="Google Shape;397;p39"/>
              <p:cNvCxnSpPr>
                <a:stCxn id="390" idx="6"/>
                <a:endCxn id="391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39"/>
              <p:cNvCxnSpPr>
                <a:stCxn id="391" idx="6"/>
                <a:endCxn id="392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99" name="Google Shape;399;p39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00" name="Google Shape;400;p39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9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sent</a:t>
              </a:r>
              <a:endParaRPr lang="en-GB"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7</a:t>
              </a:r>
              <a:endParaRPr lang="en-GB"/>
            </a:p>
          </p:txBody>
        </p:sp>
        <p:sp>
          <p:nvSpPr>
            <p:cNvPr id="403" name="Google Shape;403;p39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size</a:t>
              </a:r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an OrderedLinkedListSet&lt;Character&gt;</a:t>
            </a:r>
            <a:endParaRPr lang="en-GB"/>
          </a:p>
        </p:txBody>
      </p:sp>
      <p:sp>
        <p:nvSpPr>
          <p:cNvPr id="409" name="Google Shape;409;p40"/>
          <p:cNvSpPr txBox="1"/>
          <p:nvPr>
            <p:ph type="body" idx="1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In an earlier lecture, we implemented a set based on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unordered arrays</a:t>
            </a:r>
            <a:r>
              <a:rPr lang="en-GB"/>
              <a:t>. For the </a:t>
            </a:r>
            <a:r>
              <a:rPr lang="en-GB" b="1" i="1"/>
              <a:t>order linked list</a:t>
            </a:r>
            <a:r>
              <a:rPr lang="en-GB"/>
              <a:t> set implementation below, name an operation that takes worst case linear time, i.e. Θ(N).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40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1" name="Google Shape;411;p40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40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0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contains</a:t>
            </a:r>
            <a:endParaRPr sz="1800" b="1">
              <a:solidFill>
                <a:schemeClr val="accent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40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</a:t>
            </a:r>
            <a:endParaRPr sz="1800" b="1">
              <a:solidFill>
                <a:schemeClr val="accent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0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iterator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419" name="Google Shape;419;p40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420" name="Google Shape;420;p40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421" name="Google Shape;421;p40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C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B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D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E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F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G</a:t>
                </a:r>
                <a:endParaRPr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cxnSp>
            <p:nvCxnSpPr>
              <p:cNvPr id="428" name="Google Shape;428;p40"/>
              <p:cNvCxnSpPr>
                <a:stCxn id="421" idx="6"/>
                <a:endCxn id="423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29" name="Google Shape;429;p40"/>
              <p:cNvCxnSpPr>
                <a:stCxn id="423" idx="6"/>
                <a:endCxn id="422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0" name="Google Shape;430;p40"/>
              <p:cNvCxnSpPr>
                <a:stCxn id="422" idx="6"/>
                <a:endCxn id="424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1" name="Google Shape;431;p40"/>
              <p:cNvCxnSpPr>
                <a:stCxn id="424" idx="6"/>
                <a:endCxn id="425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2" name="Google Shape;432;p40"/>
              <p:cNvCxnSpPr>
                <a:stCxn id="425" idx="6"/>
                <a:endCxn id="426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3" name="Google Shape;433;p40"/>
              <p:cNvCxnSpPr>
                <a:stCxn id="426" idx="6"/>
                <a:endCxn id="427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4" name="Google Shape;434;p40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35" name="Google Shape;435;p40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40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sent</a:t>
              </a:r>
              <a:endParaRPr lang="en-GB"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7</a:t>
              </a:r>
              <a:endParaRPr lang="en-GB"/>
            </a:p>
          </p:txBody>
        </p:sp>
        <p:sp>
          <p:nvSpPr>
            <p:cNvPr id="438" name="Google Shape;438;p40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size</a:t>
              </a:r>
              <a:endParaRPr lang="en-GB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Optimization: Extra Links</a:t>
            </a:r>
            <a:endParaRPr lang="en-GB"/>
          </a:p>
        </p:txBody>
      </p:sp>
      <p:sp>
        <p:nvSpPr>
          <p:cNvPr id="444" name="Google Shape;444;p41"/>
          <p:cNvSpPr txBox="1"/>
          <p:nvPr>
            <p:ph type="body" idx="1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Fundamental Problem: Slow search, even though it’s in order.</a:t>
            </a:r>
            <a:endParaRPr lang="en-GB"/>
          </a:p>
        </p:txBody>
      </p:sp>
      <p:sp>
        <p:nvSpPr>
          <p:cNvPr id="445" name="Google Shape;445;p41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52" name="Google Shape;452;p41"/>
          <p:cNvCxnSpPr>
            <a:stCxn id="445" idx="6"/>
            <a:endCxn id="447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41"/>
          <p:cNvCxnSpPr>
            <a:stCxn id="447" idx="6"/>
            <a:endCxn id="446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41"/>
          <p:cNvCxnSpPr>
            <a:stCxn id="446" idx="6"/>
            <a:endCxn id="448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41"/>
          <p:cNvCxnSpPr>
            <a:stCxn id="448" idx="6"/>
            <a:endCxn id="449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41"/>
          <p:cNvCxnSpPr>
            <a:stCxn id="449" idx="6"/>
            <a:endCxn id="450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41"/>
          <p:cNvCxnSpPr>
            <a:stCxn id="450" idx="6"/>
            <a:endCxn id="451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41"/>
          <p:cNvCxnSpPr>
            <a:stCxn id="445" idx="4"/>
            <a:endCxn id="448" idx="4"/>
          </p:cNvCxnSpPr>
          <p:nvPr/>
        </p:nvCxnSpPr>
        <p:spPr>
          <a:xfrm rot="-5400000" flipH="1">
            <a:off x="2924425" y="954650"/>
            <a:ext cx="600" cy="3141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41"/>
          <p:cNvCxnSpPr>
            <a:stCxn id="447" idx="4"/>
            <a:endCxn id="451" idx="4"/>
          </p:cNvCxnSpPr>
          <p:nvPr/>
        </p:nvCxnSpPr>
        <p:spPr>
          <a:xfrm rot="-5400000" flipH="1">
            <a:off x="5019217" y="-92800"/>
            <a:ext cx="600" cy="52368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41"/>
          <p:cNvCxnSpPr/>
          <p:nvPr/>
        </p:nvCxnSpPr>
        <p:spPr>
          <a:xfrm>
            <a:off x="55412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1" name="Google Shape;461;p41"/>
          <p:cNvSpPr txBox="1"/>
          <p:nvPr/>
        </p:nvSpPr>
        <p:spPr>
          <a:xfrm>
            <a:off x="211975" y="728749"/>
            <a:ext cx="8686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●"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 (random) express lanes. </a:t>
            </a:r>
            <a:r>
              <a:rPr lang="en-GB" sz="20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Skip List</a:t>
            </a: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(won’t discuss in 61B)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Optimization: Change the Entry Point</a:t>
            </a:r>
            <a:endParaRPr lang="en-GB"/>
          </a:p>
        </p:txBody>
      </p:sp>
      <p:sp>
        <p:nvSpPr>
          <p:cNvPr id="467" name="Google Shape;467;p42"/>
          <p:cNvSpPr txBox="1"/>
          <p:nvPr>
            <p:ph type="body" idx="1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Fundamental Problem: Slow search, even though it’s in order.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pointer to middle.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42"/>
          <p:cNvSpPr/>
          <p:nvPr/>
        </p:nvSpPr>
        <p:spPr>
          <a:xfrm>
            <a:off x="11338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2181217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75" name="Google Shape;475;p42"/>
          <p:cNvCxnSpPr>
            <a:stCxn id="468" idx="6"/>
            <a:endCxn id="470" idx="2"/>
          </p:cNvCxnSpPr>
          <p:nvPr/>
        </p:nvCxnSpPr>
        <p:spPr>
          <a:xfrm>
            <a:off x="162917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2"/>
          <p:cNvCxnSpPr>
            <a:stCxn id="470" idx="6"/>
            <a:endCxn id="469" idx="2"/>
          </p:cNvCxnSpPr>
          <p:nvPr/>
        </p:nvCxnSpPr>
        <p:spPr>
          <a:xfrm>
            <a:off x="2676517" y="2277650"/>
            <a:ext cx="524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2"/>
          <p:cNvCxnSpPr>
            <a:stCxn id="469" idx="6"/>
            <a:endCxn id="47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42"/>
          <p:cNvCxnSpPr>
            <a:stCxn id="471" idx="6"/>
            <a:endCxn id="47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2"/>
          <p:cNvCxnSpPr>
            <a:stCxn id="472" idx="6"/>
            <a:endCxn id="47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42"/>
          <p:cNvCxnSpPr>
            <a:stCxn id="473" idx="6"/>
            <a:endCxn id="47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42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Abstract Data Types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Data Types</a:t>
            </a:r>
            <a:endParaRPr lang="en-GB"/>
          </a:p>
        </p:txBody>
      </p:sp>
      <p:sp>
        <p:nvSpPr>
          <p:cNvPr id="155" name="Google Shape;155;p2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Optimization: Change the Entry Point, Flip Links</a:t>
            </a:r>
            <a:endParaRPr lang="en-GB"/>
          </a:p>
        </p:txBody>
      </p:sp>
      <p:sp>
        <p:nvSpPr>
          <p:cNvPr id="487" name="Google Shape;487;p43"/>
          <p:cNvSpPr txBox="1"/>
          <p:nvPr>
            <p:ph type="body" idx="1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Fundamental Problem: Slow search, even though it’s in order.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Move pointer to middle and flip left links. Halved search time!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43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0" name="Google Shape;490;p43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495" name="Google Shape;495;p43"/>
          <p:cNvCxnSpPr>
            <a:stCxn id="488" idx="6"/>
            <a:endCxn id="49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6" name="Google Shape;496;p43"/>
          <p:cNvCxnSpPr>
            <a:stCxn id="490" idx="6"/>
            <a:endCxn id="48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7" name="Google Shape;497;p43"/>
          <p:cNvCxnSpPr>
            <a:stCxn id="489" idx="6"/>
            <a:endCxn id="49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8" name="Google Shape;498;p43"/>
          <p:cNvCxnSpPr>
            <a:stCxn id="491" idx="6"/>
            <a:endCxn id="49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43"/>
          <p:cNvCxnSpPr>
            <a:stCxn id="492" idx="6"/>
            <a:endCxn id="49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43"/>
          <p:cNvCxnSpPr>
            <a:stCxn id="493" idx="6"/>
            <a:endCxn id="49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43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Optimization: Change the Entry Point, Flip Links</a:t>
            </a:r>
            <a:endParaRPr lang="en-GB"/>
          </a:p>
        </p:txBody>
      </p:sp>
      <p:sp>
        <p:nvSpPr>
          <p:cNvPr id="507" name="Google Shape;507;p44"/>
          <p:cNvSpPr txBox="1"/>
          <p:nvPr>
            <p:ph type="body" idx="1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Fundamental Problem: Slow search, even though it’s in order.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we do even better?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Dream big!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44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0" name="Google Shape;510;p44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515" name="Google Shape;515;p44"/>
          <p:cNvCxnSpPr>
            <a:stCxn id="508" idx="6"/>
            <a:endCxn id="51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6" name="Google Shape;516;p44"/>
          <p:cNvCxnSpPr>
            <a:stCxn id="510" idx="6"/>
            <a:endCxn id="50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7" name="Google Shape;517;p44"/>
          <p:cNvCxnSpPr>
            <a:stCxn id="509" idx="6"/>
            <a:endCxn id="51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8" name="Google Shape;518;p44"/>
          <p:cNvCxnSpPr>
            <a:stCxn id="511" idx="6"/>
            <a:endCxn id="51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44"/>
          <p:cNvCxnSpPr>
            <a:stCxn id="512" idx="6"/>
            <a:endCxn id="51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44"/>
          <p:cNvCxnSpPr>
            <a:stCxn id="513" idx="6"/>
            <a:endCxn id="51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44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Optimization: Change Entry Point, Flip Links, Allow Big Jumps</a:t>
            </a:r>
            <a:endParaRPr lang="en-GB"/>
          </a:p>
        </p:txBody>
      </p:sp>
      <p:sp>
        <p:nvSpPr>
          <p:cNvPr id="527" name="Google Shape;527;p45"/>
          <p:cNvSpPr txBox="1"/>
          <p:nvPr>
            <p:ph type="body" idx="1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Fundamental Problem: Slow search, even though it’s in order.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we do better?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45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32" name="Google Shape;532;p45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33" name="Google Shape;533;p45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</a:t>
            </a:r>
            <a:endParaRPr sz="22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535" name="Google Shape;535;p45"/>
          <p:cNvCxnSpPr>
            <a:stCxn id="528" idx="6"/>
            <a:endCxn id="53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6" name="Google Shape;536;p45"/>
          <p:cNvCxnSpPr>
            <a:stCxn id="530" idx="6"/>
            <a:endCxn id="52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45"/>
          <p:cNvCxnSpPr>
            <a:stCxn id="532" idx="6"/>
            <a:endCxn id="53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8" name="Google Shape;538;p45"/>
          <p:cNvCxnSpPr>
            <a:stCxn id="533" idx="6"/>
            <a:endCxn id="53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45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45"/>
          <p:cNvCxnSpPr>
            <a:stCxn id="531" idx="1"/>
            <a:endCxn id="530" idx="0"/>
          </p:cNvCxnSpPr>
          <p:nvPr/>
        </p:nvCxnSpPr>
        <p:spPr>
          <a:xfrm rot="5400000" flipH="1">
            <a:off x="3324535" y="1106385"/>
            <a:ext cx="72600" cy="1919700"/>
          </a:xfrm>
          <a:prstGeom prst="curvedConnector3">
            <a:avLst>
              <a:gd name="adj1" fmla="val 42790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45"/>
          <p:cNvCxnSpPr>
            <a:stCxn id="531" idx="7"/>
            <a:endCxn id="533" idx="0"/>
          </p:cNvCxnSpPr>
          <p:nvPr/>
        </p:nvCxnSpPr>
        <p:spPr>
          <a:xfrm rot="-5400000">
            <a:off x="5594465" y="1106385"/>
            <a:ext cx="72600" cy="1919700"/>
          </a:xfrm>
          <a:prstGeom prst="curvedConnector3">
            <a:avLst>
              <a:gd name="adj1" fmla="val 42790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42" name="Google Shape;542;p45"/>
          <p:cNvGrpSpPr/>
          <p:nvPr/>
        </p:nvGrpSpPr>
        <p:grpSpPr>
          <a:xfrm>
            <a:off x="2553925" y="2900025"/>
            <a:ext cx="3959950" cy="1994400"/>
            <a:chOff x="2553925" y="2900025"/>
            <a:chExt cx="3959950" cy="1994400"/>
          </a:xfrm>
        </p:grpSpPr>
        <p:sp>
          <p:nvSpPr>
            <p:cNvPr id="543" name="Google Shape;543;p45"/>
            <p:cNvSpPr/>
            <p:nvPr/>
          </p:nvSpPr>
          <p:spPr>
            <a:xfrm>
              <a:off x="255392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886608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220267" y="37133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4248150" y="33323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D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4685892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E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352233" y="37895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F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01857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G</a:t>
              </a:r>
              <a:endParaRPr sz="22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50" name="Google Shape;550;p45"/>
            <p:cNvCxnSpPr>
              <a:stCxn id="543" idx="7"/>
              <a:endCxn id="545" idx="3"/>
            </p:cNvCxnSpPr>
            <p:nvPr/>
          </p:nvCxnSpPr>
          <p:spPr>
            <a:xfrm rot="10800000" flipH="1">
              <a:off x="2976690" y="4135960"/>
              <a:ext cx="316200" cy="335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51" name="Google Shape;551;p45"/>
            <p:cNvCxnSpPr>
              <a:stCxn id="545" idx="5"/>
              <a:endCxn id="544" idx="1"/>
            </p:cNvCxnSpPr>
            <p:nvPr/>
          </p:nvCxnSpPr>
          <p:spPr>
            <a:xfrm>
              <a:off x="3643032" y="4136090"/>
              <a:ext cx="316200" cy="335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45"/>
            <p:cNvCxnSpPr>
              <a:stCxn id="547" idx="7"/>
              <a:endCxn id="548" idx="3"/>
            </p:cNvCxnSpPr>
            <p:nvPr/>
          </p:nvCxnSpPr>
          <p:spPr>
            <a:xfrm rot="10800000" flipH="1">
              <a:off x="5108657" y="4212160"/>
              <a:ext cx="316200" cy="259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53" name="Google Shape;553;p45"/>
            <p:cNvCxnSpPr>
              <a:stCxn id="548" idx="5"/>
              <a:endCxn id="549" idx="1"/>
            </p:cNvCxnSpPr>
            <p:nvPr/>
          </p:nvCxnSpPr>
          <p:spPr>
            <a:xfrm>
              <a:off x="5774998" y="4212290"/>
              <a:ext cx="316200" cy="259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4495800" y="2900025"/>
              <a:ext cx="0" cy="432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45"/>
            <p:cNvCxnSpPr>
              <a:stCxn id="546" idx="2"/>
              <a:endCxn id="545" idx="7"/>
            </p:cNvCxnSpPr>
            <p:nvPr/>
          </p:nvCxnSpPr>
          <p:spPr>
            <a:xfrm flipH="1">
              <a:off x="3643050" y="3579975"/>
              <a:ext cx="605100" cy="205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45"/>
            <p:cNvCxnSpPr>
              <a:stCxn id="546" idx="6"/>
              <a:endCxn id="548" idx="1"/>
            </p:cNvCxnSpPr>
            <p:nvPr/>
          </p:nvCxnSpPr>
          <p:spPr>
            <a:xfrm>
              <a:off x="4743450" y="3579975"/>
              <a:ext cx="681300" cy="282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Binary Search Trees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Definition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Trees: Definition</a:t>
            </a:r>
            <a:endParaRPr lang="en-GB"/>
          </a:p>
        </p:txBody>
      </p:sp>
      <p:sp>
        <p:nvSpPr>
          <p:cNvPr id="563" name="Google Shape;563;p46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</a:t>
            </a:r>
            <a:endParaRPr lang="en-GB"/>
          </a:p>
        </p:txBody>
      </p:sp>
      <p:sp>
        <p:nvSpPr>
          <p:cNvPr id="569" name="Google Shape;569;p47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70" name="Google Shape;570;p4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tree consists of: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set of nodes.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set of edges that connect those nodes.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Constraint: </a:t>
            </a:r>
            <a:r>
              <a:rPr lang="en-GB">
                <a:highlight>
                  <a:srgbClr val="FFFF00"/>
                </a:highlight>
              </a:rPr>
              <a:t>There is exactly one path between any two nodes.</a:t>
            </a:r>
            <a:endParaRPr lang="en-GB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Green structures below are trees. Pink ones are not.</a:t>
            </a:r>
            <a:endParaRPr lang="en-GB"/>
          </a:p>
        </p:txBody>
      </p:sp>
      <p:grpSp>
        <p:nvGrpSpPr>
          <p:cNvPr id="571" name="Google Shape;571;p47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572" name="Google Shape;572;p4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73" name="Google Shape;573;p47"/>
            <p:cNvCxnSpPr>
              <a:stCxn id="574" idx="1"/>
              <a:endCxn id="57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7"/>
            <p:cNvCxnSpPr>
              <a:stCxn id="575" idx="7"/>
              <a:endCxn id="572" idx="3"/>
            </p:cNvCxnSpPr>
            <p:nvPr/>
          </p:nvCxnSpPr>
          <p:spPr>
            <a:xfrm rot="10800000" flipH="1">
              <a:off x="5068140" y="3311973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7"/>
            <p:cNvCxnSpPr>
              <a:stCxn id="578" idx="1"/>
              <a:endCxn id="57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4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79" name="Google Shape;579;p47"/>
            <p:cNvCxnSpPr>
              <a:stCxn id="578" idx="3"/>
              <a:endCxn id="57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4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580" name="Google Shape;580;p47"/>
          <p:cNvGrpSpPr/>
          <p:nvPr/>
        </p:nvGrpSpPr>
        <p:grpSpPr>
          <a:xfrm>
            <a:off x="6805488" y="2870887"/>
            <a:ext cx="1865374" cy="1790700"/>
            <a:chOff x="6805488" y="2870887"/>
            <a:chExt cx="1865374" cy="1790700"/>
          </a:xfrm>
        </p:grpSpPr>
        <p:sp>
          <p:nvSpPr>
            <p:cNvPr id="581" name="Google Shape;581;p47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82" name="Google Shape;582;p47"/>
            <p:cNvCxnSpPr>
              <a:stCxn id="583" idx="0"/>
              <a:endCxn id="584" idx="3"/>
            </p:cNvCxnSpPr>
            <p:nvPr/>
          </p:nvCxnSpPr>
          <p:spPr>
            <a:xfrm rot="10800000" flipH="1">
              <a:off x="7023138" y="3892388"/>
              <a:ext cx="281400" cy="333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7"/>
            <p:cNvCxnSpPr>
              <a:stCxn id="584" idx="7"/>
              <a:endCxn id="581" idx="3"/>
            </p:cNvCxnSpPr>
            <p:nvPr/>
          </p:nvCxnSpPr>
          <p:spPr>
            <a:xfrm rot="10800000" flipH="1">
              <a:off x="7612340" y="3242711"/>
              <a:ext cx="208500" cy="342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7"/>
            <p:cNvCxnSpPr>
              <a:stCxn id="587" idx="1"/>
              <a:endCxn id="581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7" name="Google Shape;587;p47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88" name="Google Shape;588;p47"/>
            <p:cNvCxnSpPr>
              <a:stCxn id="583" idx="4"/>
              <a:endCxn id="581" idx="0"/>
            </p:cNvCxnSpPr>
            <p:nvPr/>
          </p:nvCxnSpPr>
          <p:spPr>
            <a:xfrm rot="-5400000">
              <a:off x="6603588" y="3290437"/>
              <a:ext cx="1790700" cy="951600"/>
            </a:xfrm>
            <a:prstGeom prst="curvedConnector5">
              <a:avLst>
                <a:gd name="adj1" fmla="val -13298"/>
                <a:gd name="adj2" fmla="val -53170"/>
                <a:gd name="adj3" fmla="val 113291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9" name="Google Shape;589;p47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590" name="Google Shape;590;p47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91" name="Google Shape;591;p47"/>
            <p:cNvCxnSpPr>
              <a:stCxn id="592" idx="0"/>
              <a:endCxn id="590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7"/>
            <p:cNvCxnSpPr>
              <a:stCxn id="590" idx="0"/>
              <a:endCxn id="594" idx="3"/>
            </p:cNvCxnSpPr>
            <p:nvPr/>
          </p:nvCxnSpPr>
          <p:spPr>
            <a:xfrm rot="10800000" flipH="1">
              <a:off x="1535900" y="3295650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2" name="Google Shape;592;p47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595" name="Google Shape;595;p47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596" name="Google Shape;596;p4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97" name="Google Shape;597;p47"/>
            <p:cNvCxnSpPr>
              <a:stCxn id="598" idx="0"/>
              <a:endCxn id="59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7"/>
            <p:cNvCxnSpPr>
              <a:stCxn id="596" idx="0"/>
              <a:endCxn id="600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8" name="Google Shape;598;p4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03" name="Google Shape;603;p47"/>
            <p:cNvCxnSpPr>
              <a:stCxn id="596" idx="3"/>
              <a:endCxn id="60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7"/>
            <p:cNvCxnSpPr>
              <a:stCxn id="596" idx="4"/>
              <a:endCxn id="60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5" name="Google Shape;605;p4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06" name="Google Shape;606;p47"/>
            <p:cNvCxnSpPr>
              <a:stCxn id="605" idx="0"/>
              <a:endCxn id="60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Rooted Trees and Rooted Binary Trees</a:t>
            </a:r>
            <a:endParaRPr lang="en-GB"/>
          </a:p>
        </p:txBody>
      </p:sp>
      <p:sp>
        <p:nvSpPr>
          <p:cNvPr id="612" name="Google Shape;612;p48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13" name="Google Shape;613;p48"/>
          <p:cNvSpPr txBox="1"/>
          <p:nvPr>
            <p:ph type="body" idx="1"/>
          </p:nvPr>
        </p:nvSpPr>
        <p:spPr>
          <a:xfrm>
            <a:off x="107050" y="402200"/>
            <a:ext cx="8520600" cy="22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a rooted tree, we call one node the root.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node N except the root has exactly one parent, defined as the first node on the path from N to the root.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(most) real trees</a:t>
            </a:r>
            <a:r>
              <a:rPr lang="en-GB"/>
              <a:t>, the root is usually depicted at the top of the tree.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node with no child is called a leaf.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a rooted binary tree, every node has either 0, 1, or 2 children (subtrees).</a:t>
            </a:r>
            <a:endParaRPr lang="en-GB"/>
          </a:p>
        </p:txBody>
      </p:sp>
      <p:grpSp>
        <p:nvGrpSpPr>
          <p:cNvPr id="614" name="Google Shape;614;p48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615" name="Google Shape;615;p48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16" name="Google Shape;616;p48"/>
            <p:cNvCxnSpPr>
              <a:stCxn id="617" idx="0"/>
              <a:endCxn id="615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8"/>
            <p:cNvCxnSpPr>
              <a:stCxn id="615" idx="0"/>
              <a:endCxn id="619" idx="3"/>
            </p:cNvCxnSpPr>
            <p:nvPr/>
          </p:nvCxnSpPr>
          <p:spPr>
            <a:xfrm rot="10800000" flipH="1">
              <a:off x="1535900" y="3295650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7" name="Google Shape;617;p48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620" name="Google Shape;620;p48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621" name="Google Shape;621;p4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22" name="Google Shape;622;p48"/>
            <p:cNvCxnSpPr>
              <a:stCxn id="623" idx="0"/>
              <a:endCxn id="62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8"/>
            <p:cNvCxnSpPr>
              <a:stCxn id="621" idx="0"/>
              <a:endCxn id="625" idx="3"/>
            </p:cNvCxnSpPr>
            <p:nvPr/>
          </p:nvCxnSpPr>
          <p:spPr>
            <a:xfrm rot="10800000" flipH="1">
              <a:off x="3255250" y="34180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Google Shape;623;p4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C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28" name="Google Shape;628;p48"/>
            <p:cNvCxnSpPr>
              <a:stCxn id="621" idx="3"/>
              <a:endCxn id="62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8"/>
            <p:cNvCxnSpPr>
              <a:stCxn id="621" idx="4"/>
              <a:endCxn id="62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0" name="Google Shape;630;p4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</a:t>
              </a:r>
              <a:endParaRPr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31" name="Google Shape;631;p48"/>
            <p:cNvCxnSpPr>
              <a:stCxn id="630" idx="0"/>
              <a:endCxn id="62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2" name="Google Shape;632;p48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each of these: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is the root.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 is a child of A.     (and C of B) 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is a parent of B.    (and B of C)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3" name="Google Shape;633;p48"/>
          <p:cNvSpPr txBox="1"/>
          <p:nvPr/>
        </p:nvSpPr>
        <p:spPr>
          <a:xfrm>
            <a:off x="7247700" y="4390625"/>
            <a:ext cx="15639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 binary!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Trees</a:t>
            </a:r>
            <a:endParaRPr lang="en-GB"/>
          </a:p>
        </p:txBody>
      </p:sp>
      <p:sp>
        <p:nvSpPr>
          <p:cNvPr id="639" name="Google Shape;639;p4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binary search tree is a rooted binary tree with the </a:t>
            </a:r>
            <a:r>
              <a:rPr lang="en-GB">
                <a:highlight>
                  <a:srgbClr val="FFFF00"/>
                </a:highlight>
              </a:rPr>
              <a:t>BST property.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BST Property.</a:t>
            </a:r>
            <a:r>
              <a:rPr lang="en-GB"/>
              <a:t> For every node X in the tree: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key in the </a:t>
            </a:r>
            <a:r>
              <a:rPr lang="en-GB" b="1"/>
              <a:t>left</a:t>
            </a:r>
            <a:r>
              <a:rPr lang="en-GB"/>
              <a:t> subtree is </a:t>
            </a:r>
            <a:r>
              <a:rPr lang="en-GB" b="1"/>
              <a:t>less</a:t>
            </a:r>
            <a:r>
              <a:rPr lang="en-GB"/>
              <a:t> than X’s key.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key in the </a:t>
            </a:r>
            <a:r>
              <a:rPr lang="en-GB" b="1"/>
              <a:t>right</a:t>
            </a:r>
            <a:r>
              <a:rPr lang="en-GB"/>
              <a:t> subtree is </a:t>
            </a:r>
            <a:r>
              <a:rPr lang="en-GB" b="1"/>
              <a:t>greater</a:t>
            </a:r>
            <a:r>
              <a:rPr lang="en-GB"/>
              <a:t> than X’s key.</a:t>
            </a:r>
            <a:br>
              <a:rPr lang="en-GB"/>
            </a:br>
            <a:endParaRPr lang="en-GB"/>
          </a:p>
        </p:txBody>
      </p:sp>
      <p:cxnSp>
        <p:nvCxnSpPr>
          <p:cNvPr id="640" name="Google Shape;640;p49"/>
          <p:cNvCxnSpPr>
            <a:stCxn id="641" idx="0"/>
          </p:cNvCxnSpPr>
          <p:nvPr/>
        </p:nvCxnSpPr>
        <p:spPr>
          <a:xfrm rot="10800000" flipH="1">
            <a:off x="724950" y="3939499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2" name="Google Shape;642;p49"/>
          <p:cNvCxnSpPr>
            <a:endCxn id="643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49"/>
          <p:cNvCxnSpPr>
            <a:stCxn id="645" idx="0"/>
          </p:cNvCxnSpPr>
          <p:nvPr/>
        </p:nvCxnSpPr>
        <p:spPr>
          <a:xfrm rot="10800000" flipH="1">
            <a:off x="2869950" y="3998899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6" name="Google Shape;646;p49"/>
          <p:cNvCxnSpPr>
            <a:endCxn id="647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49"/>
          <p:cNvCxnSpPr>
            <a:stCxn id="649" idx="1"/>
            <a:endCxn id="650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49"/>
          <p:cNvCxnSpPr>
            <a:stCxn id="649" idx="3"/>
            <a:endCxn id="652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9" name="Google Shape;649;p49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1" name="Google Shape;641;p49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3" name="Google Shape;643;p49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7" name="Google Shape;647;p49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53" name="Google Shape;653;p49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654" name="Google Shape;654;p49"/>
            <p:cNvCxnSpPr>
              <a:stCxn id="655" idx="0"/>
            </p:cNvCxnSpPr>
            <p:nvPr/>
          </p:nvCxnSpPr>
          <p:spPr>
            <a:xfrm rot="10800000" flipH="1">
              <a:off x="5588950" y="2070788"/>
              <a:ext cx="368400" cy="335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56" name="Google Shape;656;p49"/>
            <p:cNvCxnSpPr>
              <a:endCxn id="657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8" name="Google Shape;658;p49"/>
            <p:cNvCxnSpPr>
              <a:stCxn id="659" idx="0"/>
            </p:cNvCxnSpPr>
            <p:nvPr/>
          </p:nvCxnSpPr>
          <p:spPr>
            <a:xfrm rot="10800000" flipH="1">
              <a:off x="7733950" y="2130188"/>
              <a:ext cx="339000" cy="276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60" name="Google Shape;660;p49"/>
            <p:cNvCxnSpPr>
              <a:endCxn id="661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2" name="Google Shape;662;p49"/>
            <p:cNvCxnSpPr>
              <a:stCxn id="663" idx="1"/>
              <a:endCxn id="664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5" name="Google Shape;665;p49"/>
            <p:cNvCxnSpPr>
              <a:stCxn id="663" idx="3"/>
              <a:endCxn id="666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3" name="Google Shape;663;p49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debt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bus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ears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axe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cow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fish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gut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67" name="Google Shape;667;p49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Tree, but not a Binary Search Tree</a:t>
            </a:r>
            <a:endParaRPr lang="en-GB"/>
          </a:p>
        </p:txBody>
      </p:sp>
      <p:sp>
        <p:nvSpPr>
          <p:cNvPr id="668" name="Google Shape;668;p49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Trees</a:t>
            </a:r>
            <a:endParaRPr lang="en-GB"/>
          </a:p>
        </p:txBody>
      </p:sp>
      <p:sp>
        <p:nvSpPr>
          <p:cNvPr id="674" name="Google Shape;674;p5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Ordering must be complete, transitive, and antisymmetric. Given keys p and q: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Exactly one of p ≺ q and q ≺ p are true.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 ≺ q and q ≺ r imply p ≺ r.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One consequence of these rules: No duplicate keys allowed!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Keeps things simple. Most real world implementations follow this rule.</a:t>
            </a:r>
            <a:endParaRPr lang="en-GB"/>
          </a:p>
        </p:txBody>
      </p:sp>
      <p:cxnSp>
        <p:nvCxnSpPr>
          <p:cNvPr id="675" name="Google Shape;675;p50"/>
          <p:cNvCxnSpPr>
            <a:stCxn id="676" idx="0"/>
          </p:cNvCxnSpPr>
          <p:nvPr/>
        </p:nvCxnSpPr>
        <p:spPr>
          <a:xfrm rot="10800000" flipH="1">
            <a:off x="724950" y="3939499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7" name="Google Shape;677;p50"/>
          <p:cNvCxnSpPr>
            <a:endCxn id="678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50"/>
          <p:cNvCxnSpPr>
            <a:stCxn id="680" idx="0"/>
          </p:cNvCxnSpPr>
          <p:nvPr/>
        </p:nvCxnSpPr>
        <p:spPr>
          <a:xfrm rot="10800000" flipH="1">
            <a:off x="2869950" y="3998899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1" name="Google Shape;681;p50"/>
          <p:cNvCxnSpPr>
            <a:endCxn id="682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0"/>
          <p:cNvCxnSpPr>
            <a:stCxn id="684" idx="1"/>
            <a:endCxn id="685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50"/>
          <p:cNvCxnSpPr>
            <a:stCxn id="684" idx="3"/>
            <a:endCxn id="687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4" name="Google Shape;684;p50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7" name="Google Shape;687;p50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8" name="Google Shape;678;p50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0" name="Google Shape;680;p50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2" name="Google Shape;682;p50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88" name="Google Shape;688;p50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689" name="Google Shape;689;p50"/>
            <p:cNvCxnSpPr>
              <a:stCxn id="690" idx="0"/>
            </p:cNvCxnSpPr>
            <p:nvPr/>
          </p:nvCxnSpPr>
          <p:spPr>
            <a:xfrm rot="10800000" flipH="1">
              <a:off x="5588950" y="2070788"/>
              <a:ext cx="368400" cy="335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91" name="Google Shape;691;p50"/>
            <p:cNvCxnSpPr>
              <a:endCxn id="692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3" name="Google Shape;693;p50"/>
            <p:cNvCxnSpPr>
              <a:stCxn id="694" idx="0"/>
            </p:cNvCxnSpPr>
            <p:nvPr/>
          </p:nvCxnSpPr>
          <p:spPr>
            <a:xfrm rot="10800000" flipH="1">
              <a:off x="7733950" y="2130188"/>
              <a:ext cx="339000" cy="276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95" name="Google Shape;695;p50"/>
            <p:cNvCxnSpPr>
              <a:endCxn id="696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7" name="Google Shape;697;p50"/>
            <p:cNvCxnSpPr>
              <a:stCxn id="698" idx="1"/>
              <a:endCxn id="699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0" name="Google Shape;700;p50"/>
            <p:cNvCxnSpPr>
              <a:stCxn id="698" idx="3"/>
              <a:endCxn id="701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8" name="Google Shape;698;p50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debt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bus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ears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axe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cow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fish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gut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2" name="Google Shape;702;p50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Tree, but not a Binary Search Tree</a:t>
            </a:r>
            <a:endParaRPr lang="en-GB"/>
          </a:p>
        </p:txBody>
      </p:sp>
      <p:sp>
        <p:nvSpPr>
          <p:cNvPr id="703" name="Google Shape;703;p50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 Tree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contains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contains</a:t>
            </a:r>
            <a:endParaRPr lang="en-GB"/>
          </a:p>
        </p:txBody>
      </p:sp>
      <p:sp>
        <p:nvSpPr>
          <p:cNvPr id="710" name="Google Shape;710;p51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 searchKey in a BST (come back to this for the BST lab)</a:t>
            </a:r>
            <a:endParaRPr lang="en-GB"/>
          </a:p>
        </p:txBody>
      </p:sp>
      <p:sp>
        <p:nvSpPr>
          <p:cNvPr id="716" name="Google Shape;716;p5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searchKey equals T.key, return.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searchKey </a:t>
            </a:r>
            <a:r>
              <a:rPr lang="en-GB" sz="2200"/>
              <a:t>≺</a:t>
            </a:r>
            <a:r>
              <a:rPr lang="en-GB"/>
              <a:t> T.key, search T.left.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searchKey ≻ T.key, search T.right. </a:t>
            </a:r>
            <a:endParaRPr lang="en-GB"/>
          </a:p>
        </p:txBody>
      </p:sp>
      <p:cxnSp>
        <p:nvCxnSpPr>
          <p:cNvPr id="717" name="Google Shape;717;p52"/>
          <p:cNvCxnSpPr>
            <a:stCxn id="718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9" name="Google Shape;719;p52"/>
          <p:cNvCxnSpPr>
            <a:endCxn id="72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52"/>
          <p:cNvCxnSpPr>
            <a:stCxn id="722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23" name="Google Shape;723;p52"/>
          <p:cNvCxnSpPr>
            <a:endCxn id="724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52"/>
          <p:cNvCxnSpPr>
            <a:stCxn id="726" idx="1"/>
            <a:endCxn id="727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52"/>
          <p:cNvCxnSpPr>
            <a:stCxn id="726" idx="3"/>
            <a:endCxn id="729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6" name="Google Shape;726;p5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7" name="Google Shape;727;p5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0" name="Google Shape;720;p5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2" name="Google Shape;722;p5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4" name="Google Shape;724;p5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Interfaces vs. Implementation</a:t>
            </a:r>
            <a:endParaRPr lang="en-GB"/>
          </a:p>
        </p:txBody>
      </p:sp>
      <p:sp>
        <p:nvSpPr>
          <p:cNvPr id="161" name="Google Shape;161;p2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class: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ALists</a:t>
            </a:r>
            <a:r>
              <a:rPr lang="en-GB"/>
              <a:t> and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SLLists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an interface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/>
              <a:t>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Modified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AList</a:t>
            </a:r>
            <a:r>
              <a:rPr lang="en-GB"/>
              <a:t> and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/>
              <a:t> to implement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/>
              <a:t>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/>
              <a:t> provided default methods.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projects: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ArrayDeque</a:t>
            </a:r>
            <a:r>
              <a:rPr lang="en-GB"/>
              <a:t> and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LinkedListDeque</a:t>
            </a:r>
            <a:r>
              <a:rPr lang="en-GB"/>
              <a:t>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Each class implemented the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r>
              <a:rPr lang="en-GB"/>
              <a:t> interface.</a:t>
            </a:r>
            <a:endParaRPr lang="en-GB"/>
          </a:p>
        </p:txBody>
      </p:sp>
      <p:sp>
        <p:nvSpPr>
          <p:cNvPr id="162" name="Google Shape;162;p26"/>
          <p:cNvSpPr/>
          <p:nvPr/>
        </p:nvSpPr>
        <p:spPr>
          <a:xfrm>
            <a:off x="6531758" y="819950"/>
            <a:ext cx="19092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63" name="Google Shape;163;p26"/>
          <p:cNvCxnSpPr>
            <a:stCxn id="164" idx="0"/>
            <a:endCxn id="162" idx="2"/>
          </p:cNvCxnSpPr>
          <p:nvPr/>
        </p:nvCxnSpPr>
        <p:spPr>
          <a:xfrm rot="10800000" flipH="1">
            <a:off x="6587508" y="1220950"/>
            <a:ext cx="898800" cy="83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6"/>
          <p:cNvSpPr/>
          <p:nvPr/>
        </p:nvSpPr>
        <p:spPr>
          <a:xfrm>
            <a:off x="5924358" y="2056750"/>
            <a:ext cx="13263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AList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486433" y="2056750"/>
            <a:ext cx="15285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66" name="Google Shape;166;p26"/>
          <p:cNvCxnSpPr>
            <a:stCxn id="165" idx="0"/>
            <a:endCxn id="162" idx="2"/>
          </p:cNvCxnSpPr>
          <p:nvPr/>
        </p:nvCxnSpPr>
        <p:spPr>
          <a:xfrm rot="10800000">
            <a:off x="7486283" y="1220950"/>
            <a:ext cx="764400" cy="83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6"/>
          <p:cNvSpPr/>
          <p:nvPr/>
        </p:nvSpPr>
        <p:spPr>
          <a:xfrm>
            <a:off x="6531747" y="3019250"/>
            <a:ext cx="19092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68" name="Google Shape;168;p26"/>
          <p:cNvCxnSpPr>
            <a:stCxn id="169" idx="0"/>
            <a:endCxn id="167" idx="2"/>
          </p:cNvCxnSpPr>
          <p:nvPr/>
        </p:nvCxnSpPr>
        <p:spPr>
          <a:xfrm rot="10800000" flipH="1">
            <a:off x="6553750" y="3420350"/>
            <a:ext cx="932700" cy="83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6"/>
          <p:cNvSpPr/>
          <p:nvPr/>
        </p:nvSpPr>
        <p:spPr>
          <a:xfrm>
            <a:off x="5856850" y="4256150"/>
            <a:ext cx="13938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Array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456029" y="4256150"/>
            <a:ext cx="16062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LinkedList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71" name="Google Shape;171;p26"/>
          <p:cNvCxnSpPr>
            <a:stCxn id="170" idx="0"/>
            <a:endCxn id="167" idx="2"/>
          </p:cNvCxnSpPr>
          <p:nvPr/>
        </p:nvCxnSpPr>
        <p:spPr>
          <a:xfrm rot="10800000">
            <a:off x="7486329" y="3420350"/>
            <a:ext cx="772800" cy="83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 searchKey in a BST</a:t>
            </a:r>
            <a:endParaRPr lang="en-GB"/>
          </a:p>
        </p:txBody>
      </p:sp>
      <p:sp>
        <p:nvSpPr>
          <p:cNvPr id="735" name="Google Shape;735;p5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If searchKey equals T.key, return.</a:t>
            </a:r>
            <a:endParaRPr lang="en-GB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searchKey </a:t>
            </a:r>
            <a:r>
              <a:rPr lang="en-GB" sz="2200"/>
              <a:t>≺</a:t>
            </a:r>
            <a:r>
              <a:rPr lang="en-GB"/>
              <a:t> T.key, search T.left.</a:t>
            </a:r>
            <a:endParaRPr lang="en-GB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searchKey ≻ T.key, search T.right. </a:t>
            </a:r>
            <a:endParaRPr lang="en-GB"/>
          </a:p>
        </p:txBody>
      </p:sp>
      <p:sp>
        <p:nvSpPr>
          <p:cNvPr id="736" name="Google Shape;736;p53"/>
          <p:cNvSpPr txBox="1"/>
          <p:nvPr/>
        </p:nvSpPr>
        <p:spPr>
          <a:xfrm>
            <a:off x="243000" y="1924100"/>
            <a:ext cx="4661700" cy="3066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static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 find(BST T, Key sk)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null;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(sk.equals(T.key))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(sk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find(T.left,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</a:t>
            </a: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find(T.right,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cxnSp>
        <p:nvCxnSpPr>
          <p:cNvPr id="737" name="Google Shape;737;p53"/>
          <p:cNvCxnSpPr>
            <a:stCxn id="738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39" name="Google Shape;739;p53"/>
          <p:cNvCxnSpPr>
            <a:endCxn id="74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1" name="Google Shape;741;p53"/>
          <p:cNvCxnSpPr>
            <a:stCxn id="742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3" name="Google Shape;743;p53"/>
          <p:cNvCxnSpPr>
            <a:endCxn id="744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53"/>
          <p:cNvCxnSpPr>
            <a:stCxn id="746" idx="1"/>
            <a:endCxn id="747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53"/>
          <p:cNvCxnSpPr>
            <a:stCxn id="746" idx="3"/>
            <a:endCxn id="749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6" name="Google Shape;746;p5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7" name="Google Shape;747;p5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9" name="Google Shape;749;p5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8" name="Google Shape;738;p5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0" name="Google Shape;740;p5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2" name="Google Shape;742;p5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4" name="Google Shape;744;p5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 Search: </a:t>
            </a:r>
            <a:r>
              <a:rPr lang="en-GB"/>
              <a:t>http://yellkey.com</a:t>
            </a:r>
            <a:r>
              <a:rPr lang="en-GB">
                <a:solidFill>
                  <a:srgbClr val="208920"/>
                </a:solidFill>
              </a:rPr>
              <a:t>/leave</a:t>
            </a:r>
            <a:endParaRPr>
              <a:solidFill>
                <a:srgbClr val="208920"/>
              </a:solidFill>
            </a:endParaRPr>
          </a:p>
        </p:txBody>
      </p:sp>
      <p:grpSp>
        <p:nvGrpSpPr>
          <p:cNvPr id="755" name="Google Shape;755;p54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756" name="Google Shape;756;p5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57" name="Google Shape;757;p5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5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5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5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5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5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5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64" name="Google Shape;764;p54"/>
              <p:cNvCxnSpPr>
                <a:stCxn id="758" idx="0"/>
                <a:endCxn id="757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4"/>
              <p:cNvCxnSpPr>
                <a:stCxn id="759" idx="0"/>
                <a:endCxn id="75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4"/>
              <p:cNvCxnSpPr>
                <a:stCxn id="760" idx="0"/>
                <a:endCxn id="758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4"/>
              <p:cNvCxnSpPr>
                <a:stCxn id="758" idx="2"/>
                <a:endCxn id="76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54"/>
              <p:cNvCxnSpPr>
                <a:stCxn id="759" idx="2"/>
                <a:endCxn id="76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54"/>
              <p:cNvCxnSpPr>
                <a:stCxn id="759" idx="2"/>
                <a:endCxn id="76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0" name="Google Shape;770;p5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771" name="Google Shape;771;p54"/>
            <p:cNvCxnSpPr>
              <a:stCxn id="770" idx="2"/>
              <a:endCxn id="75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54"/>
            <p:cNvCxnSpPr>
              <a:stCxn id="770" idx="2"/>
              <a:endCxn id="77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4" name="Google Shape;774;p5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73" name="Google Shape;773;p5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5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5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5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5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79" name="Google Shape;779;p54"/>
              <p:cNvCxnSpPr>
                <a:stCxn id="780" idx="0"/>
                <a:endCxn id="773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54"/>
              <p:cNvCxnSpPr>
                <a:stCxn id="775" idx="0"/>
                <a:endCxn id="77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54"/>
              <p:cNvCxnSpPr>
                <a:stCxn id="776" idx="0"/>
                <a:endCxn id="780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54"/>
              <p:cNvCxnSpPr>
                <a:stCxn id="780" idx="2"/>
                <a:endCxn id="77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54"/>
              <p:cNvCxnSpPr>
                <a:stCxn id="775" idx="2"/>
                <a:endCxn id="77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0" name="Google Shape;780;p5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5" name="Google Shape;785;p5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is the runtime to complete a search on a “bushy” BST in the worst case, where N is the number of nodes.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Θ(log 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Θ(N)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Θ(N log N)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Θ(N</a:t>
            </a:r>
            <a:r>
              <a:rPr lang="en-GB" baseline="30000"/>
              <a:t>2</a:t>
            </a:r>
            <a:r>
              <a:rPr lang="en-GB"/>
              <a:t>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Θ(2</a:t>
            </a:r>
            <a:r>
              <a:rPr lang="en-GB" baseline="30000"/>
              <a:t>N</a:t>
            </a:r>
            <a:r>
              <a:rPr lang="en-GB"/>
              <a:t>)</a:t>
            </a:r>
            <a:endParaRPr lang="en-GB"/>
          </a:p>
        </p:txBody>
      </p:sp>
      <p:grpSp>
        <p:nvGrpSpPr>
          <p:cNvPr id="786" name="Google Shape;786;p54"/>
          <p:cNvGrpSpPr/>
          <p:nvPr/>
        </p:nvGrpSpPr>
        <p:grpSpPr>
          <a:xfrm>
            <a:off x="7394583" y="3932425"/>
            <a:ext cx="768206" cy="821808"/>
            <a:chOff x="6237693" y="4323943"/>
            <a:chExt cx="434850" cy="395100"/>
          </a:xfrm>
        </p:grpSpPr>
        <p:cxnSp>
          <p:nvCxnSpPr>
            <p:cNvPr id="787" name="Google Shape;787;p54"/>
            <p:cNvCxnSpPr>
              <a:stCxn id="788" idx="2"/>
              <a:endCxn id="789" idx="0"/>
            </p:cNvCxnSpPr>
            <p:nvPr/>
          </p:nvCxnSpPr>
          <p:spPr>
            <a:xfrm>
              <a:off x="6237693" y="4323943"/>
              <a:ext cx="267900" cy="13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9" name="Google Shape;789;p54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90" name="Google Shape;790;p54"/>
          <p:cNvCxnSpPr/>
          <p:nvPr/>
        </p:nvCxnSpPr>
        <p:spPr>
          <a:xfrm rot="10800000">
            <a:off x="5826375" y="1118600"/>
            <a:ext cx="273000" cy="193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1" name="Google Shape;791;p54"/>
          <p:cNvSpPr txBox="1"/>
          <p:nvPr/>
        </p:nvSpPr>
        <p:spPr>
          <a:xfrm>
            <a:off x="6065243" y="1258622"/>
            <a:ext cx="2958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“bushiness” is an intuitive concept that we haven’t defined.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 Search</a:t>
            </a:r>
            <a:endParaRPr lang="en-GB"/>
          </a:p>
        </p:txBody>
      </p:sp>
      <p:grpSp>
        <p:nvGrpSpPr>
          <p:cNvPr id="797" name="Google Shape;797;p55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798" name="Google Shape;798;p5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99" name="Google Shape;799;p5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5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5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5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5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5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5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06" name="Google Shape;806;p55"/>
              <p:cNvCxnSpPr>
                <a:stCxn id="800" idx="0"/>
                <a:endCxn id="799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55"/>
              <p:cNvCxnSpPr>
                <a:stCxn id="801" idx="0"/>
                <a:endCxn id="79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55"/>
              <p:cNvCxnSpPr>
                <a:stCxn id="802" idx="0"/>
                <a:endCxn id="800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55"/>
              <p:cNvCxnSpPr>
                <a:stCxn id="800" idx="2"/>
                <a:endCxn id="80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55"/>
              <p:cNvCxnSpPr>
                <a:stCxn id="801" idx="2"/>
                <a:endCxn id="80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55"/>
              <p:cNvCxnSpPr>
                <a:stCxn id="801" idx="2"/>
                <a:endCxn id="80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12" name="Google Shape;812;p5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813" name="Google Shape;813;p55"/>
            <p:cNvCxnSpPr>
              <a:stCxn id="812" idx="2"/>
              <a:endCxn id="79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55"/>
            <p:cNvCxnSpPr>
              <a:stCxn id="812" idx="2"/>
              <a:endCxn id="81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6" name="Google Shape;816;p5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815" name="Google Shape;815;p5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5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5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5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5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21" name="Google Shape;821;p55"/>
              <p:cNvCxnSpPr>
                <a:stCxn id="822" idx="0"/>
                <a:endCxn id="815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55"/>
              <p:cNvCxnSpPr>
                <a:stCxn id="817" idx="0"/>
                <a:endCxn id="81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55"/>
              <p:cNvCxnSpPr>
                <a:stCxn id="818" idx="0"/>
                <a:endCxn id="822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55"/>
              <p:cNvCxnSpPr>
                <a:stCxn id="822" idx="2"/>
                <a:endCxn id="81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55"/>
              <p:cNvCxnSpPr>
                <a:stCxn id="817" idx="2"/>
                <a:endCxn id="82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2" name="Google Shape;822;p5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7" name="Google Shape;827;p5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is the runtime to complete a search on a “bushy” BST in the worst case, where N is the number of nodes.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 b="1"/>
              <a:t>Θ(log N)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 b="1"/>
            </a:br>
            <a:r>
              <a:rPr lang="en-GB"/>
              <a:t>Height of the tree is ~log</a:t>
            </a:r>
            <a:r>
              <a:rPr lang="en-GB" baseline="-25000"/>
              <a:t>2</a:t>
            </a:r>
            <a:r>
              <a:rPr lang="en-GB"/>
              <a:t>(N)</a:t>
            </a:r>
            <a:endParaRPr lang="en-GB"/>
          </a:p>
        </p:txBody>
      </p:sp>
      <p:grpSp>
        <p:nvGrpSpPr>
          <p:cNvPr id="828" name="Google Shape;828;p55"/>
          <p:cNvGrpSpPr/>
          <p:nvPr/>
        </p:nvGrpSpPr>
        <p:grpSpPr>
          <a:xfrm>
            <a:off x="7394835" y="3932804"/>
            <a:ext cx="767954" cy="821429"/>
            <a:chOff x="6237836" y="4324125"/>
            <a:chExt cx="434707" cy="394918"/>
          </a:xfrm>
        </p:grpSpPr>
        <p:sp>
          <p:nvSpPr>
            <p:cNvPr id="829" name="Google Shape;829;p55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830" name="Google Shape;830;p55"/>
            <p:cNvCxnSpPr>
              <a:stCxn id="817" idx="2"/>
              <a:endCxn id="829" idx="0"/>
            </p:cNvCxnSpPr>
            <p:nvPr/>
          </p:nvCxnSpPr>
          <p:spPr>
            <a:xfrm>
              <a:off x="6237836" y="4324125"/>
              <a:ext cx="267900" cy="13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BSTs</a:t>
            </a:r>
            <a:endParaRPr lang="en-GB"/>
          </a:p>
        </p:txBody>
      </p:sp>
      <p:sp>
        <p:nvSpPr>
          <p:cNvPr id="836" name="Google Shape;836;p5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Bushy BSTs are extremely fast.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 1 microsecond per operation, can find something from a tree of size 10</a:t>
            </a:r>
            <a:r>
              <a:rPr lang="en-GB" baseline="30000"/>
              <a:t>300000</a:t>
            </a:r>
            <a:r>
              <a:rPr lang="en-GB"/>
              <a:t> in one second.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Much (perhaps most?) computation is dedicated towards finding things in response to queries.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a good thing that we can do such queries almost for free.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7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insert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2" name="Google Shape;842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</a:t>
            </a:r>
            <a:endParaRPr lang="en-GB"/>
          </a:p>
        </p:txBody>
      </p:sp>
      <p:sp>
        <p:nvSpPr>
          <p:cNvPr id="843" name="Google Shape;843;p57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a New Key into a BST</a:t>
            </a:r>
            <a:endParaRPr lang="en-GB"/>
          </a:p>
        </p:txBody>
      </p:sp>
      <p:sp>
        <p:nvSpPr>
          <p:cNvPr id="849" name="Google Shape;849;p5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Search for key.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found, do nothing.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not found: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 new node.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Set appropriate link.</a:t>
            </a:r>
            <a:endParaRPr lang="en-GB"/>
          </a:p>
        </p:txBody>
      </p:sp>
      <p:sp>
        <p:nvSpPr>
          <p:cNvPr id="850" name="Google Shape;850;p58"/>
          <p:cNvSpPr txBox="1"/>
          <p:nvPr/>
        </p:nvSpPr>
        <p:spPr>
          <a:xfrm>
            <a:off x="3534975" y="654950"/>
            <a:ext cx="2166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Example: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 “eyes”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851" name="Google Shape;851;p58"/>
          <p:cNvCxnSpPr>
            <a:stCxn id="852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53" name="Google Shape;853;p58"/>
          <p:cNvCxnSpPr>
            <a:endCxn id="85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58"/>
          <p:cNvCxnSpPr>
            <a:stCxn id="856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57" name="Google Shape;857;p58"/>
          <p:cNvCxnSpPr>
            <a:endCxn id="858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9" name="Google Shape;859;p58"/>
          <p:cNvCxnSpPr>
            <a:stCxn id="860" idx="1"/>
            <a:endCxn id="861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2" name="Google Shape;862;p58"/>
          <p:cNvCxnSpPr>
            <a:stCxn id="860" idx="3"/>
            <a:endCxn id="863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0" name="Google Shape;860;p58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1" name="Google Shape;861;p58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3" name="Google Shape;863;p58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2" name="Google Shape;852;p58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4" name="Google Shape;854;p58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6" name="Google Shape;856;p58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8" name="Google Shape;858;p58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a New Key into a BST</a:t>
            </a:r>
            <a:endParaRPr lang="en-GB"/>
          </a:p>
        </p:txBody>
      </p:sp>
      <p:sp>
        <p:nvSpPr>
          <p:cNvPr id="869" name="Google Shape;869;p5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Search for key.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found, do nothing.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not found: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 new node.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Set appropriate link.</a:t>
            </a:r>
            <a:endParaRPr lang="en-GB"/>
          </a:p>
        </p:txBody>
      </p:sp>
      <p:sp>
        <p:nvSpPr>
          <p:cNvPr id="870" name="Google Shape;870;p59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871" name="Google Shape;871;p59"/>
          <p:cNvCxnSpPr>
            <a:stCxn id="872" idx="2"/>
            <a:endCxn id="870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59"/>
          <p:cNvSpPr txBox="1"/>
          <p:nvPr/>
        </p:nvSpPr>
        <p:spPr>
          <a:xfrm>
            <a:off x="5178232" y="31708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Arms </a:t>
            </a:r>
            <a:r>
              <a:rPr lang="en-GB"/>
              <a:t>length recursion: </a:t>
            </a:r>
            <a:r>
              <a:rPr lang="en-GB"/>
              <a:t>A common rookie bad habit to avoid:</a:t>
            </a:r>
            <a:endParaRPr lang="en-GB"/>
          </a:p>
        </p:txBody>
      </p:sp>
      <p:pic>
        <p:nvPicPr>
          <p:cNvPr id="874" name="Google Shape;874;p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6800" y="2406975"/>
            <a:ext cx="44577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59"/>
          <p:cNvSpPr txBox="1"/>
          <p:nvPr/>
        </p:nvSpPr>
        <p:spPr>
          <a:xfrm>
            <a:off x="166800" y="2367425"/>
            <a:ext cx="4917000" cy="2736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static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 insert(BST T, Key ik)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new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(ik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T.left = insert(T.left,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(ik ≻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T.right = insert(T.right,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876" name="Google Shape;876;p59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if (T.left ==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T.left 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else if (T.right ==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T.right 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BST(ik);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877" name="Google Shape;877;p59"/>
          <p:cNvCxnSpPr>
            <a:stCxn id="878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79" name="Google Shape;879;p59"/>
          <p:cNvCxnSpPr>
            <a:endCxn id="88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59"/>
          <p:cNvCxnSpPr>
            <a:stCxn id="872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82" name="Google Shape;882;p59"/>
          <p:cNvCxnSpPr>
            <a:endCxn id="88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4" name="Google Shape;884;p59"/>
          <p:cNvCxnSpPr>
            <a:stCxn id="885" idx="1"/>
            <a:endCxn id="88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7" name="Google Shape;887;p59"/>
          <p:cNvCxnSpPr>
            <a:stCxn id="885" idx="3"/>
            <a:endCxn id="88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5" name="Google Shape;885;p59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6" name="Google Shape;886;p59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8" name="Google Shape;888;p59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8" name="Google Shape;878;p59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0" name="Google Shape;880;p59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2" name="Google Shape;872;p59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3" name="Google Shape;883;p59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Arms-Length Recursion</a:t>
            </a:r>
            <a:endParaRPr lang="en-GB"/>
          </a:p>
        </p:txBody>
      </p:sp>
      <p:sp>
        <p:nvSpPr>
          <p:cNvPr id="894" name="Google Shape;894;p60"/>
          <p:cNvSpPr txBox="1"/>
          <p:nvPr/>
        </p:nvSpPr>
        <p:spPr>
          <a:xfrm>
            <a:off x="1114488" y="4464075"/>
            <a:ext cx="3276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Better, but still not the best base case. Avoid arms-length recursion!</a:t>
            </a:r>
            <a:endParaRPr lang="en-GB"/>
          </a:p>
        </p:txBody>
      </p:sp>
      <p:sp>
        <p:nvSpPr>
          <p:cNvPr id="895" name="Google Shape;895;p60"/>
          <p:cNvSpPr txBox="1"/>
          <p:nvPr/>
        </p:nvSpPr>
        <p:spPr>
          <a:xfrm>
            <a:off x="5208163" y="3699100"/>
            <a:ext cx="2580300" cy="69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EFEFEF"/>
              </a:highlight>
            </a:endParaRPr>
          </a:p>
        </p:txBody>
      </p:sp>
      <p:sp>
        <p:nvSpPr>
          <p:cNvPr id="896" name="Google Shape;896;p60"/>
          <p:cNvSpPr txBox="1"/>
          <p:nvPr/>
        </p:nvSpPr>
        <p:spPr>
          <a:xfrm>
            <a:off x="1221588" y="3262264"/>
            <a:ext cx="3062400" cy="120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(T.left ==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T.left 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 (T.right ==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T.right =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100">
              <a:highlight>
                <a:srgbClr val="EFEFEF"/>
              </a:highlight>
            </a:endParaRPr>
          </a:p>
        </p:txBody>
      </p:sp>
      <p:sp>
        <p:nvSpPr>
          <p:cNvPr id="897" name="Google Shape;897;p60"/>
          <p:cNvSpPr txBox="1"/>
          <p:nvPr/>
        </p:nvSpPr>
        <p:spPr>
          <a:xfrm>
            <a:off x="4967113" y="4391800"/>
            <a:ext cx="30624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base case.</a:t>
            </a:r>
            <a:endParaRPr lang="en-GB"/>
          </a:p>
        </p:txBody>
      </p:sp>
      <p:sp>
        <p:nvSpPr>
          <p:cNvPr id="898" name="Google Shape;898;p60"/>
          <p:cNvSpPr txBox="1"/>
          <p:nvPr/>
        </p:nvSpPr>
        <p:spPr>
          <a:xfrm>
            <a:off x="2694450" y="560293"/>
            <a:ext cx="3755100" cy="2058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(T.left.left ==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T.left.left 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(T.left.right ==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T.left.right 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 (T.right.left ==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T.right.left 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 (T.right.right ==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T.right.right = </a:t>
            </a:r>
            <a:r>
              <a:rPr lang="en-GB" sz="15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5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9" name="Google Shape;899;p60"/>
          <p:cNvSpPr txBox="1"/>
          <p:nvPr/>
        </p:nvSpPr>
        <p:spPr>
          <a:xfrm>
            <a:off x="3015150" y="2619193"/>
            <a:ext cx="31137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base case is too complicated. The recursion can take us further.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1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Hibbard deletion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5" name="Google Shape;905;p6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Hibbard deletion</a:t>
            </a:r>
            <a:endParaRPr lang="en-GB"/>
          </a:p>
        </p:txBody>
      </p:sp>
      <p:sp>
        <p:nvSpPr>
          <p:cNvPr id="906" name="Google Shape;906;p61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Deleting from a BST</a:t>
            </a:r>
            <a:endParaRPr lang="en-GB"/>
          </a:p>
        </p:txBody>
      </p:sp>
      <p:sp>
        <p:nvSpPr>
          <p:cNvPr id="912" name="Google Shape;912;p6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3 Cases: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Deletion key has no children.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Deletion key has one child.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Deletion key has two children.</a:t>
            </a:r>
            <a:endParaRPr lang="en-GB"/>
          </a:p>
        </p:txBody>
      </p:sp>
      <p:sp>
        <p:nvSpPr>
          <p:cNvPr id="913" name="Google Shape;913;p62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14" name="Google Shape;914;p62"/>
          <p:cNvCxnSpPr>
            <a:stCxn id="915" idx="2"/>
            <a:endCxn id="913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6" name="Google Shape;916;p62"/>
          <p:cNvCxnSpPr>
            <a:stCxn id="917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18" name="Google Shape;918;p62"/>
          <p:cNvCxnSpPr>
            <a:endCxn id="919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0" name="Google Shape;920;p62"/>
          <p:cNvCxnSpPr>
            <a:stCxn id="915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1" name="Google Shape;921;p62"/>
          <p:cNvCxnSpPr>
            <a:endCxn id="922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62"/>
          <p:cNvCxnSpPr>
            <a:stCxn id="924" idx="1"/>
            <a:endCxn id="92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62"/>
          <p:cNvCxnSpPr>
            <a:stCxn id="924" idx="3"/>
            <a:endCxn id="92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6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5" name="Google Shape;925;p6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7" name="Google Shape;927;p6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7" name="Google Shape;917;p6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9" name="Google Shape;919;p6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5" name="Google Shape;915;p6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2" name="Google Shape;922;p6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Interfaces vs. Implementation</a:t>
            </a:r>
            <a:endParaRPr lang="en-GB"/>
          </a:p>
        </p:txBody>
      </p:sp>
      <p:sp>
        <p:nvSpPr>
          <p:cNvPr id="177" name="Google Shape;177;p2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With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DisjointSets</a:t>
            </a:r>
            <a:r>
              <a:rPr lang="en-GB"/>
              <a:t>, we saw a much richer set of possible implementations.</a:t>
            </a:r>
            <a:endParaRPr lang="en-GB"/>
          </a:p>
        </p:txBody>
      </p:sp>
      <p:sp>
        <p:nvSpPr>
          <p:cNvPr id="178" name="Google Shape;178;p27"/>
          <p:cNvSpPr/>
          <p:nvPr/>
        </p:nvSpPr>
        <p:spPr>
          <a:xfrm>
            <a:off x="3510308" y="1297750"/>
            <a:ext cx="19092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DisjointSets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08325" y="2732375"/>
            <a:ext cx="1909200" cy="621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ListOfSetsDS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2684000" y="2732375"/>
            <a:ext cx="1909200" cy="621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QuickFindDS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835300" y="2732375"/>
            <a:ext cx="1909200" cy="621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QuickUnionDS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6932975" y="2732375"/>
            <a:ext cx="2028000" cy="621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Weighted</a:t>
            </a: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QuickUnionDS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83" name="Google Shape;183;p27"/>
          <p:cNvCxnSpPr>
            <a:stCxn id="179" idx="0"/>
          </p:cNvCxnSpPr>
          <p:nvPr/>
        </p:nvCxnSpPr>
        <p:spPr>
          <a:xfrm rot="10800000" flipH="1">
            <a:off x="1462925" y="1711175"/>
            <a:ext cx="2432400" cy="102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7"/>
          <p:cNvCxnSpPr>
            <a:stCxn id="180" idx="0"/>
          </p:cNvCxnSpPr>
          <p:nvPr/>
        </p:nvCxnSpPr>
        <p:spPr>
          <a:xfrm rot="10800000" flipH="1">
            <a:off x="3638600" y="1711175"/>
            <a:ext cx="666300" cy="102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7"/>
          <p:cNvCxnSpPr>
            <a:stCxn id="181" idx="0"/>
          </p:cNvCxnSpPr>
          <p:nvPr/>
        </p:nvCxnSpPr>
        <p:spPr>
          <a:xfrm rot="10800000">
            <a:off x="4850900" y="1711175"/>
            <a:ext cx="939000" cy="1021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7"/>
          <p:cNvCxnSpPr>
            <a:stCxn id="182" idx="0"/>
          </p:cNvCxnSpPr>
          <p:nvPr/>
        </p:nvCxnSpPr>
        <p:spPr>
          <a:xfrm rot="10800000">
            <a:off x="5138675" y="1716275"/>
            <a:ext cx="2808300" cy="1016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7"/>
          <p:cNvCxnSpPr/>
          <p:nvPr/>
        </p:nvCxnSpPr>
        <p:spPr>
          <a:xfrm rot="10800000">
            <a:off x="5364125" y="1696400"/>
            <a:ext cx="4464600" cy="1092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1: Deleting from a BST: Key with no Children</a:t>
            </a:r>
            <a:endParaRPr lang="en-GB"/>
          </a:p>
        </p:txBody>
      </p:sp>
      <p:sp>
        <p:nvSpPr>
          <p:cNvPr id="933" name="Google Shape;933;p6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Deletion key has no children (“glut”):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sever the parent’s link.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happens to “glut” node?</a:t>
            </a:r>
            <a:endParaRPr lang="en-GB"/>
          </a:p>
        </p:txBody>
      </p:sp>
      <p:sp>
        <p:nvSpPr>
          <p:cNvPr id="934" name="Google Shape;934;p63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35" name="Google Shape;935;p63"/>
          <p:cNvCxnSpPr>
            <a:stCxn id="936" idx="2"/>
            <a:endCxn id="934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7" name="Google Shape;937;p63"/>
          <p:cNvCxnSpPr>
            <a:stCxn id="938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9" name="Google Shape;939;p63"/>
          <p:cNvCxnSpPr>
            <a:endCxn id="94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941;p63"/>
          <p:cNvCxnSpPr>
            <a:stCxn id="936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42" name="Google Shape;942;p63"/>
          <p:cNvCxnSpPr>
            <a:endCxn id="94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4" name="Google Shape;944;p63"/>
          <p:cNvCxnSpPr>
            <a:stCxn id="945" idx="1"/>
            <a:endCxn id="94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7" name="Google Shape;947;p63"/>
          <p:cNvCxnSpPr>
            <a:stCxn id="945" idx="3"/>
            <a:endCxn id="94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5" name="Google Shape;945;p6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6" name="Google Shape;946;p6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8" name="Google Shape;948;p6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8" name="Google Shape;938;p6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6" name="Google Shape;936;p6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3" name="Google Shape;943;p6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1: Deleting from a BST: Key with no Children</a:t>
            </a:r>
            <a:endParaRPr lang="en-GB"/>
          </a:p>
        </p:txBody>
      </p:sp>
      <p:sp>
        <p:nvSpPr>
          <p:cNvPr id="954" name="Google Shape;954;p6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Deletion key has no children (“glut”):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sever the parent’s link.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happens to “glut” node?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Garbage collected.</a:t>
            </a:r>
            <a:endParaRPr lang="en-GB"/>
          </a:p>
        </p:txBody>
      </p:sp>
      <p:sp>
        <p:nvSpPr>
          <p:cNvPr id="955" name="Google Shape;955;p64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56" name="Google Shape;956;p64"/>
          <p:cNvCxnSpPr>
            <a:stCxn id="957" idx="2"/>
            <a:endCxn id="955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8" name="Google Shape;958;p64"/>
          <p:cNvCxnSpPr>
            <a:stCxn id="959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0" name="Google Shape;960;p64"/>
          <p:cNvCxnSpPr>
            <a:endCxn id="961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2" name="Google Shape;962;p64"/>
          <p:cNvCxnSpPr>
            <a:stCxn id="957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3" name="Google Shape;963;p64"/>
          <p:cNvCxnSpPr>
            <a:stCxn id="964" idx="1"/>
            <a:endCxn id="96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64"/>
          <p:cNvCxnSpPr>
            <a:stCxn id="964" idx="3"/>
            <a:endCxn id="96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64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5" name="Google Shape;965;p64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7" name="Google Shape;967;p64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9" name="Google Shape;959;p64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1" name="Google Shape;961;p64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7" name="Google Shape;957;p64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8" name="Google Shape;968;p64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2: Deleting from a BST: Key with one Child</a:t>
            </a:r>
            <a:endParaRPr lang="en-GB"/>
          </a:p>
        </p:txBody>
      </p:sp>
      <p:sp>
        <p:nvSpPr>
          <p:cNvPr id="974" name="Google Shape;974;p6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delete(“flat”):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 BST property.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Flat’s child definitely larger than dog.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Safe to just move that child into flat’s spot.</a:t>
            </a:r>
            <a:endParaRPr lang="en-GB"/>
          </a:p>
          <a:p>
            <a:pPr marL="22860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Thus: Move flat’s parent’s pointer to flat’s child.</a:t>
            </a:r>
            <a:endParaRPr lang="en-GB"/>
          </a:p>
        </p:txBody>
      </p:sp>
      <p:sp>
        <p:nvSpPr>
          <p:cNvPr id="975" name="Google Shape;975;p65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76" name="Google Shape;976;p65"/>
          <p:cNvCxnSpPr>
            <a:stCxn id="977" idx="2"/>
            <a:endCxn id="975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8" name="Google Shape;978;p65"/>
          <p:cNvCxnSpPr>
            <a:stCxn id="979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0" name="Google Shape;980;p65"/>
          <p:cNvCxnSpPr>
            <a:endCxn id="981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2" name="Google Shape;982;p65"/>
          <p:cNvCxnSpPr>
            <a:stCxn id="977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3" name="Google Shape;983;p65"/>
          <p:cNvCxnSpPr>
            <a:stCxn id="984" idx="1"/>
            <a:endCxn id="98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6" name="Google Shape;986;p65"/>
          <p:cNvCxnSpPr>
            <a:stCxn id="984" idx="3"/>
            <a:endCxn id="98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65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5" name="Google Shape;985;p65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7" name="Google Shape;987;p65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9" name="Google Shape;979;p65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1" name="Google Shape;981;p65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7" name="Google Shape;977;p65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2: Deleting from a BST: Key with one Child</a:t>
            </a:r>
            <a:endParaRPr lang="en-GB"/>
          </a:p>
        </p:txBody>
      </p:sp>
      <p:sp>
        <p:nvSpPr>
          <p:cNvPr id="993" name="Google Shape;993;p6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delete(“flat”):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 BST property.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Flat’s child definitely larger than dog.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Safe to just move that child into flat’s spot.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Thus: Move flat’s parent’s pointer to flat’s child.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Flat will be garbage collected (along with its instance variables). </a:t>
            </a:r>
            <a:endParaRPr lang="en-GB"/>
          </a:p>
        </p:txBody>
      </p:sp>
      <p:sp>
        <p:nvSpPr>
          <p:cNvPr id="994" name="Google Shape;994;p66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95" name="Google Shape;995;p66"/>
          <p:cNvCxnSpPr>
            <a:stCxn id="996" idx="2"/>
            <a:endCxn id="994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7" name="Google Shape;997;p66"/>
          <p:cNvCxnSpPr>
            <a:stCxn id="998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9" name="Google Shape;999;p66"/>
          <p:cNvCxnSpPr>
            <a:endCxn id="100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66"/>
          <p:cNvCxnSpPr>
            <a:stCxn id="1002" idx="1"/>
            <a:endCxn id="1003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66"/>
          <p:cNvCxnSpPr>
            <a:stCxn id="1002" idx="3"/>
            <a:endCxn id="996" idx="0"/>
          </p:cNvCxnSpPr>
          <p:nvPr/>
        </p:nvCxnSpPr>
        <p:spPr>
          <a:xfrm>
            <a:off x="7204165" y="958124"/>
            <a:ext cx="229200" cy="1022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2" name="Google Shape;1002;p66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3" name="Google Shape;1003;p66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5" name="Google Shape;1005;p66"/>
          <p:cNvGrpSpPr/>
          <p:nvPr/>
        </p:nvGrpSpPr>
        <p:grpSpPr>
          <a:xfrm>
            <a:off x="7433225" y="1281974"/>
            <a:ext cx="850579" cy="698500"/>
            <a:chOff x="7433225" y="1281974"/>
            <a:chExt cx="850579" cy="698500"/>
          </a:xfrm>
        </p:grpSpPr>
        <p:cxnSp>
          <p:nvCxnSpPr>
            <p:cNvPr id="1006" name="Google Shape;1006;p66"/>
            <p:cNvCxnSpPr>
              <a:stCxn id="996" idx="0"/>
            </p:cNvCxnSpPr>
            <p:nvPr/>
          </p:nvCxnSpPr>
          <p:spPr>
            <a:xfrm rot="10800000" flipH="1">
              <a:off x="7433225" y="1704174"/>
              <a:ext cx="339000" cy="2763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007" name="Google Shape;1007;p66"/>
            <p:cNvSpPr/>
            <p:nvPr/>
          </p:nvSpPr>
          <p:spPr>
            <a:xfrm>
              <a:off x="7546704" y="1281974"/>
              <a:ext cx="737100" cy="4953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flat</a:t>
              </a: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98" name="Google Shape;998;p66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0" name="Google Shape;1000;p66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6" name="Google Shape;996;p66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Challenge</a:t>
            </a:r>
            <a:endParaRPr lang="en-GB"/>
          </a:p>
        </p:txBody>
      </p:sp>
      <p:sp>
        <p:nvSpPr>
          <p:cNvPr id="1013" name="Google Shape;1013;p6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Delete k.</a:t>
            </a:r>
            <a:endParaRPr lang="en-GB"/>
          </a:p>
        </p:txBody>
      </p:sp>
      <p:sp>
        <p:nvSpPr>
          <p:cNvPr id="1014" name="Google Shape;1014;p67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5" name="Google Shape;1015;p67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6" name="Google Shape;1016;p67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7" name="Google Shape;1017;p67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8" name="Google Shape;1018;p67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9" name="Google Shape;1019;p67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20" name="Google Shape;1020;p67"/>
          <p:cNvCxnSpPr>
            <a:stCxn id="1015" idx="0"/>
            <a:endCxn id="1014" idx="2"/>
          </p:cNvCxnSpPr>
          <p:nvPr/>
        </p:nvCxnSpPr>
        <p:spPr>
          <a:xfrm rot="10800000" flipH="1">
            <a:off x="2031563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67"/>
          <p:cNvCxnSpPr>
            <a:stCxn id="1016" idx="0"/>
            <a:endCxn id="1014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67"/>
          <p:cNvCxnSpPr>
            <a:stCxn id="1017" idx="0"/>
            <a:endCxn id="1015" idx="2"/>
          </p:cNvCxnSpPr>
          <p:nvPr/>
        </p:nvCxnSpPr>
        <p:spPr>
          <a:xfrm rot="10800000" flipH="1">
            <a:off x="1538086" y="3442394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67"/>
          <p:cNvCxnSpPr>
            <a:stCxn id="1015" idx="2"/>
            <a:endCxn id="1018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67"/>
          <p:cNvCxnSpPr>
            <a:stCxn id="1016" idx="2"/>
            <a:endCxn id="1019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67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6" name="Google Shape;1026;p67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7" name="Google Shape;1027;p67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8" name="Google Shape;1028;p67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9" name="Google Shape;1029;p67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0" name="Google Shape;1030;p67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1" name="Google Shape;1031;p67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32" name="Google Shape;1032;p67"/>
          <p:cNvCxnSpPr>
            <a:stCxn id="1026" idx="0"/>
            <a:endCxn id="1025" idx="2"/>
          </p:cNvCxnSpPr>
          <p:nvPr/>
        </p:nvCxnSpPr>
        <p:spPr>
          <a:xfrm rot="10800000" flipH="1">
            <a:off x="5634888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67"/>
          <p:cNvCxnSpPr>
            <a:stCxn id="1027" idx="0"/>
            <a:endCxn id="1025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67"/>
          <p:cNvCxnSpPr>
            <a:stCxn id="1028" idx="0"/>
            <a:endCxn id="1026" idx="2"/>
          </p:cNvCxnSpPr>
          <p:nvPr/>
        </p:nvCxnSpPr>
        <p:spPr>
          <a:xfrm rot="10800000" flipH="1">
            <a:off x="5141415" y="3454611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67"/>
          <p:cNvCxnSpPr>
            <a:stCxn id="1026" idx="2"/>
            <a:endCxn id="1029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67"/>
          <p:cNvCxnSpPr>
            <a:stCxn id="1027" idx="2"/>
            <a:endCxn id="1030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67"/>
          <p:cNvCxnSpPr>
            <a:stCxn id="1027" idx="2"/>
            <a:endCxn id="1031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67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39" name="Google Shape;1039;p67"/>
          <p:cNvCxnSpPr>
            <a:stCxn id="1038" idx="2"/>
            <a:endCxn id="1014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67"/>
          <p:cNvCxnSpPr>
            <a:stCxn id="1038" idx="2"/>
            <a:endCxn id="1025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3: Deleting from a BST: Deletion with two Children (Hibbard)</a:t>
            </a:r>
            <a:endParaRPr lang="en-GB"/>
          </a:p>
        </p:txBody>
      </p:sp>
      <p:sp>
        <p:nvSpPr>
          <p:cNvPr id="1046" name="Google Shape;1046;p6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delete(“dog”)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 new root node.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be &gt; than everything in left subtree.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be &lt; than everything right subtree.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Would bag work?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68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48" name="Google Shape;1048;p68"/>
          <p:cNvCxnSpPr>
            <a:stCxn id="1049" idx="2"/>
            <a:endCxn id="1047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0" name="Google Shape;1050;p68"/>
          <p:cNvCxnSpPr>
            <a:stCxn id="1051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2" name="Google Shape;1052;p68"/>
          <p:cNvCxnSpPr>
            <a:endCxn id="1053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4" name="Google Shape;1054;p68"/>
          <p:cNvCxnSpPr>
            <a:stCxn id="1049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5" name="Google Shape;1055;p68"/>
          <p:cNvCxnSpPr>
            <a:endCxn id="1056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7" name="Google Shape;1057;p68"/>
          <p:cNvCxnSpPr>
            <a:stCxn id="1058" idx="1"/>
            <a:endCxn id="1059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68"/>
          <p:cNvCxnSpPr>
            <a:stCxn id="1058" idx="3"/>
            <a:endCxn id="1061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8" name="Google Shape;1058;p68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9" name="Google Shape;1059;p68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1" name="Google Shape;1061;p68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1" name="Google Shape;1051;p68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3" name="Google Shape;1053;p68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9" name="Google Shape;1049;p68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6" name="Google Shape;1056;p68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Example: delete(“dog”)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 new root node.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be &gt; than everything in left subtree.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be &lt; than everything right subtree.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Choose either predecessor (“cat”) or successor (“elf”).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Delete “cat” or “elf”, and stick new copy in the root position: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This deletion guaranteed to be either case 1 or 2. Why?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strategy is sometimes known as “Hibbard deletion”.</a:t>
            </a:r>
            <a:endParaRPr lang="en-GB"/>
          </a:p>
        </p:txBody>
      </p:sp>
      <p:sp>
        <p:nvSpPr>
          <p:cNvPr id="1067" name="Google Shape;106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3: Deleting from a BST: Deletion with two Children (Hibbard)</a:t>
            </a:r>
            <a:endParaRPr lang="en-GB"/>
          </a:p>
        </p:txBody>
      </p:sp>
      <p:sp>
        <p:nvSpPr>
          <p:cNvPr id="1068" name="Google Shape;1068;p69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eyes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69" name="Google Shape;1069;p69"/>
          <p:cNvCxnSpPr>
            <a:stCxn id="1070" idx="2"/>
            <a:endCxn id="1068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1" name="Google Shape;1071;p69"/>
          <p:cNvCxnSpPr>
            <a:stCxn id="1072" idx="0"/>
          </p:cNvCxnSpPr>
          <p:nvPr/>
        </p:nvCxnSpPr>
        <p:spPr>
          <a:xfrm rot="10800000" flipH="1">
            <a:off x="5288225" y="1644774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73" name="Google Shape;1073;p69"/>
          <p:cNvCxnSpPr>
            <a:endCxn id="107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5" name="Google Shape;1075;p69"/>
          <p:cNvCxnSpPr>
            <a:stCxn id="1070" idx="0"/>
          </p:cNvCxnSpPr>
          <p:nvPr/>
        </p:nvCxnSpPr>
        <p:spPr>
          <a:xfrm rot="10800000" flipH="1">
            <a:off x="7433225" y="1704174"/>
            <a:ext cx="339000" cy="276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76" name="Google Shape;1076;p69"/>
          <p:cNvCxnSpPr>
            <a:endCxn id="1077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69"/>
          <p:cNvCxnSpPr>
            <a:stCxn id="1079" idx="1"/>
            <a:endCxn id="1080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1" name="Google Shape;1081;p69"/>
          <p:cNvCxnSpPr>
            <a:stCxn id="1079" idx="3"/>
            <a:endCxn id="1082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9" name="Google Shape;1079;p69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bag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2" name="Google Shape;1072;p69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4" name="Google Shape;1074;p69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0" name="Google Shape;1070;p69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elf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7" name="Google Shape;1077;p69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glut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Challenge (Hopefully Now Easy)</a:t>
            </a:r>
            <a:endParaRPr lang="en-GB"/>
          </a:p>
        </p:txBody>
      </p:sp>
      <p:sp>
        <p:nvSpPr>
          <p:cNvPr id="1088" name="Google Shape;1088;p7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Delete k.</a:t>
            </a:r>
            <a:endParaRPr lang="en-GB"/>
          </a:p>
        </p:txBody>
      </p:sp>
      <p:sp>
        <p:nvSpPr>
          <p:cNvPr id="1089" name="Google Shape;1089;p70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0" name="Google Shape;1090;p70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1" name="Google Shape;1091;p70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2" name="Google Shape;1092;p70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3" name="Google Shape;1093;p70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4" name="Google Shape;1094;p70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95" name="Google Shape;1095;p70"/>
          <p:cNvCxnSpPr>
            <a:stCxn id="1090" idx="0"/>
            <a:endCxn id="1089" idx="2"/>
          </p:cNvCxnSpPr>
          <p:nvPr/>
        </p:nvCxnSpPr>
        <p:spPr>
          <a:xfrm rot="10800000" flipH="1">
            <a:off x="2031563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70"/>
          <p:cNvCxnSpPr>
            <a:stCxn id="1091" idx="0"/>
            <a:endCxn id="1089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7" name="Google Shape;1097;p70"/>
          <p:cNvCxnSpPr>
            <a:stCxn id="1092" idx="0"/>
            <a:endCxn id="1090" idx="2"/>
          </p:cNvCxnSpPr>
          <p:nvPr/>
        </p:nvCxnSpPr>
        <p:spPr>
          <a:xfrm rot="10800000" flipH="1">
            <a:off x="1538086" y="3442394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70"/>
          <p:cNvCxnSpPr>
            <a:stCxn id="1090" idx="2"/>
            <a:endCxn id="1093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70"/>
          <p:cNvCxnSpPr>
            <a:stCxn id="1091" idx="2"/>
            <a:endCxn id="1094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70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1" name="Google Shape;1101;p70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2" name="Google Shape;1102;p70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3" name="Google Shape;1103;p70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5" name="Google Shape;1105;p70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6" name="Google Shape;1106;p70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07" name="Google Shape;1107;p70"/>
          <p:cNvCxnSpPr>
            <a:stCxn id="1101" idx="0"/>
            <a:endCxn id="1100" idx="2"/>
          </p:cNvCxnSpPr>
          <p:nvPr/>
        </p:nvCxnSpPr>
        <p:spPr>
          <a:xfrm rot="10800000" flipH="1">
            <a:off x="5634888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70"/>
          <p:cNvCxnSpPr>
            <a:stCxn id="1102" idx="0"/>
            <a:endCxn id="1100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70"/>
          <p:cNvCxnSpPr>
            <a:stCxn id="1103" idx="0"/>
            <a:endCxn id="1101" idx="2"/>
          </p:cNvCxnSpPr>
          <p:nvPr/>
        </p:nvCxnSpPr>
        <p:spPr>
          <a:xfrm rot="10800000" flipH="1">
            <a:off x="5141415" y="3454611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0" name="Google Shape;1110;p70"/>
          <p:cNvCxnSpPr>
            <a:stCxn id="1101" idx="2"/>
            <a:endCxn id="1104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70"/>
          <p:cNvCxnSpPr>
            <a:stCxn id="1102" idx="2"/>
            <a:endCxn id="1105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70"/>
          <p:cNvCxnSpPr>
            <a:stCxn id="1102" idx="2"/>
            <a:endCxn id="1106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3" name="Google Shape;1113;p70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14" name="Google Shape;1114;p70"/>
          <p:cNvCxnSpPr>
            <a:stCxn id="1113" idx="2"/>
            <a:endCxn id="1089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70"/>
          <p:cNvCxnSpPr>
            <a:stCxn id="1113" idx="2"/>
            <a:endCxn id="1100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Challenge (Hopefully Now Easy)</a:t>
            </a:r>
            <a:endParaRPr lang="en-GB"/>
          </a:p>
        </p:txBody>
      </p:sp>
      <p:sp>
        <p:nvSpPr>
          <p:cNvPr id="1121" name="Google Shape;1121;p7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Delete k. Two solutions: Either promote g or m to be in the root.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Below, solution for g is shown.</a:t>
            </a:r>
            <a:endParaRPr lang="en-GB"/>
          </a:p>
        </p:txBody>
      </p:sp>
      <p:sp>
        <p:nvSpPr>
          <p:cNvPr id="1122" name="Google Shape;1122;p71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3" name="Google Shape;1123;p71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5" name="Google Shape;1125;p71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6" name="Google Shape;1126;p71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7" name="Google Shape;1127;p71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28" name="Google Shape;1128;p71"/>
          <p:cNvCxnSpPr>
            <a:stCxn id="1123" idx="0"/>
            <a:endCxn id="1122" idx="2"/>
          </p:cNvCxnSpPr>
          <p:nvPr/>
        </p:nvCxnSpPr>
        <p:spPr>
          <a:xfrm rot="10800000" flipH="1">
            <a:off x="2031563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1"/>
          <p:cNvCxnSpPr>
            <a:stCxn id="1124" idx="0"/>
            <a:endCxn id="1122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71"/>
          <p:cNvCxnSpPr>
            <a:stCxn id="1125" idx="0"/>
            <a:endCxn id="1123" idx="2"/>
          </p:cNvCxnSpPr>
          <p:nvPr/>
        </p:nvCxnSpPr>
        <p:spPr>
          <a:xfrm rot="10800000" flipH="1">
            <a:off x="1538086" y="3442394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71"/>
          <p:cNvCxnSpPr>
            <a:stCxn id="1123" idx="2"/>
            <a:endCxn id="1126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71"/>
          <p:cNvCxnSpPr>
            <a:stCxn id="1124" idx="2"/>
            <a:endCxn id="1127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3" name="Google Shape;1133;p71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4" name="Google Shape;1134;p71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5" name="Google Shape;1135;p71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6" name="Google Shape;1136;p71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7" name="Google Shape;1137;p71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8" name="Google Shape;1138;p71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9" name="Google Shape;1139;p71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40" name="Google Shape;1140;p71"/>
          <p:cNvCxnSpPr>
            <a:stCxn id="1134" idx="0"/>
            <a:endCxn id="1133" idx="2"/>
          </p:cNvCxnSpPr>
          <p:nvPr/>
        </p:nvCxnSpPr>
        <p:spPr>
          <a:xfrm rot="10800000" flipH="1">
            <a:off x="5634888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1"/>
          <p:cNvCxnSpPr>
            <a:stCxn id="1135" idx="0"/>
            <a:endCxn id="1133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71"/>
          <p:cNvCxnSpPr>
            <a:stCxn id="1136" idx="0"/>
            <a:endCxn id="1134" idx="2"/>
          </p:cNvCxnSpPr>
          <p:nvPr/>
        </p:nvCxnSpPr>
        <p:spPr>
          <a:xfrm rot="10800000" flipH="1">
            <a:off x="5141415" y="3454611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71"/>
          <p:cNvCxnSpPr>
            <a:stCxn id="1134" idx="2"/>
            <a:endCxn id="1137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71"/>
          <p:cNvCxnSpPr>
            <a:stCxn id="1135" idx="2"/>
            <a:endCxn id="1138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71"/>
          <p:cNvCxnSpPr>
            <a:stCxn id="1135" idx="2"/>
            <a:endCxn id="1139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71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47" name="Google Shape;1147;p71"/>
          <p:cNvCxnSpPr>
            <a:stCxn id="1146" idx="2"/>
            <a:endCxn id="1122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71"/>
          <p:cNvCxnSpPr>
            <a:stCxn id="1146" idx="2"/>
            <a:endCxn id="1133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3" name="Google Shape;1153;p72"/>
          <p:cNvCxnSpPr>
            <a:stCxn id="1154" idx="2"/>
            <a:endCxn id="1155" idx="0"/>
          </p:cNvCxnSpPr>
          <p:nvPr/>
        </p:nvCxnSpPr>
        <p:spPr>
          <a:xfrm flipH="1">
            <a:off x="2882549" y="1841493"/>
            <a:ext cx="1785900" cy="399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72"/>
          <p:cNvCxnSpPr>
            <a:stCxn id="1154" idx="2"/>
            <a:endCxn id="1157" idx="0"/>
          </p:cNvCxnSpPr>
          <p:nvPr/>
        </p:nvCxnSpPr>
        <p:spPr>
          <a:xfrm>
            <a:off x="4668465" y="1841729"/>
            <a:ext cx="1817400" cy="411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Challenge (Hopefully Now Easy)</a:t>
            </a:r>
            <a:endParaRPr lang="en-GB"/>
          </a:p>
        </p:txBody>
      </p:sp>
      <p:sp>
        <p:nvSpPr>
          <p:cNvPr id="1159" name="Google Shape;1159;p7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Two solutions: Either promote g or m to be in the root.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Below, solution for g is shown.</a:t>
            </a:r>
            <a:endParaRPr lang="en-GB"/>
          </a:p>
        </p:txBody>
      </p:sp>
      <p:sp>
        <p:nvSpPr>
          <p:cNvPr id="1155" name="Google Shape;1155;p72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0" name="Google Shape;1160;p72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1" name="Google Shape;1161;p72"/>
          <p:cNvSpPr/>
          <p:nvPr/>
        </p:nvSpPr>
        <p:spPr>
          <a:xfrm>
            <a:off x="4353861" y="132498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2" name="Google Shape;1162;p72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3" name="Google Shape;1163;p72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4" name="Google Shape;1164;p72"/>
          <p:cNvSpPr/>
          <p:nvPr/>
        </p:nvSpPr>
        <p:spPr>
          <a:xfrm>
            <a:off x="3193354" y="296320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65" name="Google Shape;1165;p72"/>
          <p:cNvCxnSpPr>
            <a:stCxn id="1160" idx="0"/>
            <a:endCxn id="1155" idx="2"/>
          </p:cNvCxnSpPr>
          <p:nvPr/>
        </p:nvCxnSpPr>
        <p:spPr>
          <a:xfrm rot="10800000" flipH="1">
            <a:off x="2031563" y="2733048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72"/>
          <p:cNvCxnSpPr>
            <a:stCxn id="1162" idx="0"/>
            <a:endCxn id="1160" idx="2"/>
          </p:cNvCxnSpPr>
          <p:nvPr/>
        </p:nvCxnSpPr>
        <p:spPr>
          <a:xfrm rot="10800000" flipH="1">
            <a:off x="1538086" y="3442394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72"/>
          <p:cNvCxnSpPr>
            <a:stCxn id="1160" idx="2"/>
            <a:endCxn id="1163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7" name="Google Shape;1157;p72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8" name="Google Shape;1168;p72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9" name="Google Shape;1169;p72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0" name="Google Shape;1170;p72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1" name="Google Shape;1171;p72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2" name="Google Shape;1172;p72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3" name="Google Shape;1173;p72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174" name="Google Shape;1174;p72"/>
          <p:cNvCxnSpPr>
            <a:stCxn id="1168" idx="0"/>
            <a:endCxn id="1157" idx="2"/>
          </p:cNvCxnSpPr>
          <p:nvPr/>
        </p:nvCxnSpPr>
        <p:spPr>
          <a:xfrm rot="10800000" flipH="1">
            <a:off x="5634888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72"/>
          <p:cNvCxnSpPr>
            <a:stCxn id="1169" idx="0"/>
            <a:endCxn id="1157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72"/>
          <p:cNvCxnSpPr>
            <a:stCxn id="1170" idx="0"/>
            <a:endCxn id="1168" idx="2"/>
          </p:cNvCxnSpPr>
          <p:nvPr/>
        </p:nvCxnSpPr>
        <p:spPr>
          <a:xfrm rot="10800000" flipH="1">
            <a:off x="5141415" y="3454611"/>
            <a:ext cx="493500" cy="231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72"/>
          <p:cNvCxnSpPr>
            <a:stCxn id="1168" idx="2"/>
            <a:endCxn id="1171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72"/>
          <p:cNvCxnSpPr>
            <a:stCxn id="1169" idx="2"/>
            <a:endCxn id="1172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72"/>
          <p:cNvCxnSpPr>
            <a:stCxn id="1169" idx="2"/>
            <a:endCxn id="1173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72"/>
          <p:cNvCxnSpPr>
            <a:stCxn id="1155" idx="2"/>
            <a:endCxn id="1164" idx="0"/>
          </p:cNvCxnSpPr>
          <p:nvPr/>
        </p:nvCxnSpPr>
        <p:spPr>
          <a:xfrm>
            <a:off x="2882549" y="2733093"/>
            <a:ext cx="621600" cy="23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Data Types</a:t>
            </a:r>
            <a:endParaRPr lang="en-GB"/>
          </a:p>
        </p:txBody>
      </p:sp>
      <p:sp>
        <p:nvSpPr>
          <p:cNvPr id="193" name="Google Shape;193;p2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lang="en-GB" b="1"/>
              <a:t>Abstract Data Type (ADT)</a:t>
            </a:r>
            <a:r>
              <a:rPr lang="en-GB"/>
              <a:t> is defined only by its operations, not by its implementation.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r>
              <a:rPr lang="en-GB"/>
              <a:t> ADT:</a:t>
            </a:r>
            <a:endParaRPr lang="en-GB"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addFirst(</a:t>
            </a:r>
            <a:r>
              <a:rPr lang="en-GB" sz="1900">
                <a:solidFill>
                  <a:srgbClr val="208920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addLast(</a:t>
            </a:r>
            <a:r>
              <a:rPr lang="en-GB" sz="1900">
                <a:solidFill>
                  <a:srgbClr val="208920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x);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solidFill>
                  <a:srgbClr val="20892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boolean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isEmpty();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solidFill>
                  <a:srgbClr val="20892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size();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printDeque();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solidFill>
                  <a:srgbClr val="208920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removeFirst();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solidFill>
                  <a:srgbClr val="208920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removeLast();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onsolas" panose="020B0609020204030204"/>
              <a:buChar char="●"/>
            </a:pPr>
            <a:r>
              <a:rPr lang="en-GB" sz="1900">
                <a:solidFill>
                  <a:srgbClr val="208920"/>
                </a:solidFill>
                <a:highlight>
                  <a:schemeClr val="lt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get(</a:t>
            </a:r>
            <a:r>
              <a:rPr lang="en-GB" sz="1900">
                <a:solidFill>
                  <a:srgbClr val="208920"/>
                </a:solidFill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GB" sz="1900">
                <a:highlight>
                  <a:srgbClr val="FFFFF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index);</a:t>
            </a:r>
            <a:endParaRPr sz="1900">
              <a:highlight>
                <a:srgbClr val="FFFFF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8"/>
          <p:cNvSpPr/>
          <p:nvPr/>
        </p:nvSpPr>
        <p:spPr>
          <a:xfrm>
            <a:off x="6534472" y="1280775"/>
            <a:ext cx="19092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95" name="Google Shape;195;p28"/>
          <p:cNvCxnSpPr>
            <a:stCxn id="196" idx="0"/>
            <a:endCxn id="194" idx="2"/>
          </p:cNvCxnSpPr>
          <p:nvPr/>
        </p:nvCxnSpPr>
        <p:spPr>
          <a:xfrm rot="10800000" flipH="1">
            <a:off x="6590222" y="1681775"/>
            <a:ext cx="898800" cy="53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28"/>
          <p:cNvSpPr/>
          <p:nvPr/>
        </p:nvSpPr>
        <p:spPr>
          <a:xfrm>
            <a:off x="5927072" y="2212775"/>
            <a:ext cx="13263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Array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489148" y="2212775"/>
            <a:ext cx="1528500" cy="552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LinkedList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Deque</a:t>
            </a:r>
            <a:endParaRPr sz="1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198" name="Google Shape;198;p28"/>
          <p:cNvCxnSpPr>
            <a:stCxn id="197" idx="0"/>
            <a:endCxn id="194" idx="2"/>
          </p:cNvCxnSpPr>
          <p:nvPr/>
        </p:nvCxnSpPr>
        <p:spPr>
          <a:xfrm rot="10800000">
            <a:off x="7488998" y="1681775"/>
            <a:ext cx="764400" cy="53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28"/>
          <p:cNvSpPr txBox="1"/>
          <p:nvPr/>
        </p:nvSpPr>
        <p:spPr>
          <a:xfrm>
            <a:off x="5912400" y="2778344"/>
            <a:ext cx="3231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ArrayDeque and LinkedList Deque are implementations of the Deque ADT.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76175" y="3469632"/>
            <a:ext cx="2825800" cy="15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Sets and Maps (are the same thing)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6" name="Google Shape;1186;p7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 and Maps (are the same thing)</a:t>
            </a:r>
            <a:endParaRPr lang="en-GB"/>
          </a:p>
        </p:txBody>
      </p:sp>
      <p:sp>
        <p:nvSpPr>
          <p:cNvPr id="1187" name="Google Shape;1187;p73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 vs. Maps</a:t>
            </a:r>
            <a:endParaRPr lang="en-GB"/>
          </a:p>
        </p:txBody>
      </p:sp>
      <p:sp>
        <p:nvSpPr>
          <p:cNvPr id="1193" name="Google Shape;1193;p7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Can think of the BST below as representing a Set: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{mo, no, sumomo, uchi, momo}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1194" name="Google Shape;1194;p74"/>
          <p:cNvCxnSpPr>
            <a:stCxn id="1195" idx="0"/>
          </p:cNvCxnSpPr>
          <p:nvPr/>
        </p:nvCxnSpPr>
        <p:spPr>
          <a:xfrm rot="10800000" flipH="1">
            <a:off x="2194653" y="2482075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6" name="Google Shape;1196;p74"/>
          <p:cNvCxnSpPr>
            <a:endCxn id="1197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74"/>
          <p:cNvCxnSpPr>
            <a:stCxn id="1199" idx="1"/>
            <a:endCxn id="1200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1" name="Google Shape;1201;p74"/>
          <p:cNvCxnSpPr>
            <a:stCxn id="1199" idx="3"/>
            <a:endCxn id="1202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74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sumomo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0" name="Google Shape;1200;p74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5" name="Google Shape;1195;p74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7" name="Google Shape;1197;p74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2" name="Google Shape;1202;p74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uchi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203" name="Google Shape;1203;p74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{B9CE6391-C57B-4672-8BA5-01F9BB89B65C}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uchi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04" name="Google Shape;1204;p74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5" name="Google Shape;1205;p74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06" name="Google Shape;1206;p74"/>
          <p:cNvCxnSpPr>
            <a:stCxn id="1205" idx="1"/>
            <a:endCxn id="1204" idx="1"/>
          </p:cNvCxnSpPr>
          <p:nvPr/>
        </p:nvCxnSpPr>
        <p:spPr>
          <a:xfrm rot="10800000" flipH="1">
            <a:off x="6923075" y="1753500"/>
            <a:ext cx="351000" cy="65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07" name="Google Shape;1207;p74"/>
          <p:cNvPicPr preferRelativeResize="0"/>
          <p:nvPr/>
        </p:nvPicPr>
        <p:blipFill>
          <a:blip r:embed="rId1"/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7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 vs. Maps</a:t>
            </a:r>
            <a:endParaRPr lang="en-GB"/>
          </a:p>
        </p:txBody>
      </p:sp>
      <p:sp>
        <p:nvSpPr>
          <p:cNvPr id="1215" name="Google Shape;1215;p7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Can think of the BST below as representing a Set: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{mo, no, sumomo, uchi, momo}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But what if we wanted to represent a mapping of word counts?</a:t>
            </a:r>
            <a:endParaRPr lang="en-GB"/>
          </a:p>
        </p:txBody>
      </p:sp>
      <p:cxnSp>
        <p:nvCxnSpPr>
          <p:cNvPr id="1216" name="Google Shape;1216;p75"/>
          <p:cNvCxnSpPr>
            <a:stCxn id="1217" idx="0"/>
          </p:cNvCxnSpPr>
          <p:nvPr/>
        </p:nvCxnSpPr>
        <p:spPr>
          <a:xfrm rot="10800000" flipH="1">
            <a:off x="2194653" y="2482075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18" name="Google Shape;1218;p75"/>
          <p:cNvCxnSpPr>
            <a:endCxn id="1219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0" name="Google Shape;1220;p75"/>
          <p:cNvCxnSpPr>
            <a:stCxn id="1221" idx="1"/>
            <a:endCxn id="1222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3" name="Google Shape;1223;p75"/>
          <p:cNvCxnSpPr>
            <a:stCxn id="1221" idx="3"/>
            <a:endCxn id="1224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1" name="Google Shape;1221;p75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sumomo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2" name="Google Shape;1222;p75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7" name="Google Shape;1217;p75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9" name="Google Shape;1219;p75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4" name="Google Shape;1224;p75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uchi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225" name="Google Shape;1225;p75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{B9CE6391-C57B-4672-8BA5-01F9BB89B65C}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uchi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6" name="Google Shape;1226;p75"/>
          <p:cNvGraphicFramePr/>
          <p:nvPr/>
        </p:nvGraphicFramePr>
        <p:xfrm>
          <a:off x="7366125" y="3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{B9CE6391-C57B-4672-8BA5-01F9BB89B65C}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uchi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7" name="Google Shape;1227;p75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75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29" name="Google Shape;1229;p75"/>
          <p:cNvCxnSpPr>
            <a:stCxn id="1228" idx="1"/>
            <a:endCxn id="1227" idx="1"/>
          </p:cNvCxnSpPr>
          <p:nvPr/>
        </p:nvCxnSpPr>
        <p:spPr>
          <a:xfrm rot="10800000" flipH="1">
            <a:off x="6923075" y="1753500"/>
            <a:ext cx="351000" cy="65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30" name="Google Shape;1230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7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75"/>
          <p:cNvSpPr/>
          <p:nvPr/>
        </p:nvSpPr>
        <p:spPr>
          <a:xfrm>
            <a:off x="7054450" y="3077899"/>
            <a:ext cx="180300" cy="192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33" name="Google Shape;1233;p75"/>
          <p:cNvCxnSpPr>
            <a:stCxn id="1234" idx="1"/>
            <a:endCxn id="1232" idx="1"/>
          </p:cNvCxnSpPr>
          <p:nvPr/>
        </p:nvCxnSpPr>
        <p:spPr>
          <a:xfrm rot="10800000" flipH="1">
            <a:off x="6605375" y="4038675"/>
            <a:ext cx="449100" cy="36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34" name="Google Shape;1234;p75"/>
          <p:cNvSpPr/>
          <p:nvPr/>
        </p:nvSpPr>
        <p:spPr>
          <a:xfrm>
            <a:off x="6434675" y="4012425"/>
            <a:ext cx="170700" cy="788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5" name="Google Shape;1235;p75"/>
          <p:cNvSpPr txBox="1"/>
          <p:nvPr/>
        </p:nvSpPr>
        <p:spPr>
          <a:xfrm>
            <a:off x="5819550" y="4178175"/>
            <a:ext cx="1248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????</a:t>
            </a:r>
            <a:endParaRPr lang="en-GB"/>
          </a:p>
        </p:txBody>
      </p:sp>
      <p:pic>
        <p:nvPicPr>
          <p:cNvPr id="1236" name="Google Shape;1236;p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 vs. Maps</a:t>
            </a:r>
            <a:endParaRPr lang="en-GB"/>
          </a:p>
        </p:txBody>
      </p:sp>
      <p:sp>
        <p:nvSpPr>
          <p:cNvPr id="1242" name="Google Shape;1242;p7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To represent maps, just have each BST node store key/value pairs.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Note: No efficient way to look up by value.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 Cannot find all the keys with value = 1 without iterating over ALL nodes. This is fine.</a:t>
            </a:r>
            <a:endParaRPr lang="en-GB"/>
          </a:p>
        </p:txBody>
      </p:sp>
      <p:cxnSp>
        <p:nvCxnSpPr>
          <p:cNvPr id="1243" name="Google Shape;1243;p76"/>
          <p:cNvCxnSpPr>
            <a:stCxn id="1244" idx="0"/>
          </p:cNvCxnSpPr>
          <p:nvPr/>
        </p:nvCxnSpPr>
        <p:spPr>
          <a:xfrm rot="10800000" flipH="1">
            <a:off x="2194653" y="2482075"/>
            <a:ext cx="368400" cy="33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45" name="Google Shape;1245;p76"/>
          <p:cNvCxnSpPr>
            <a:endCxn id="1246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76"/>
          <p:cNvCxnSpPr>
            <a:stCxn id="1248" idx="1"/>
            <a:endCxn id="1249" idx="0"/>
          </p:cNvCxnSpPr>
          <p:nvPr/>
        </p:nvCxnSpPr>
        <p:spPr>
          <a:xfrm flipH="1">
            <a:off x="2914112" y="1795425"/>
            <a:ext cx="897900" cy="32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0" name="Google Shape;1250;p76"/>
          <p:cNvCxnSpPr>
            <a:stCxn id="1248" idx="3"/>
            <a:endCxn id="1251" idx="0"/>
          </p:cNvCxnSpPr>
          <p:nvPr/>
        </p:nvCxnSpPr>
        <p:spPr>
          <a:xfrm>
            <a:off x="5240912" y="1795425"/>
            <a:ext cx="945300" cy="354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8" name="Google Shape;1248;p76"/>
          <p:cNvSpPr/>
          <p:nvPr/>
        </p:nvSpPr>
        <p:spPr>
          <a:xfrm>
            <a:off x="3812012" y="1547775"/>
            <a:ext cx="14289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umomo    1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9" name="Google Shape;1249;p76"/>
          <p:cNvSpPr/>
          <p:nvPr/>
        </p:nvSpPr>
        <p:spPr>
          <a:xfrm>
            <a:off x="2342400" y="2119275"/>
            <a:ext cx="1143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omo  2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4" name="Google Shape;1244;p76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     2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6" name="Google Shape;1246;p76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     1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1" name="Google Shape;1251;p76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</a:t>
            </a: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      1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252" name="Google Shape;1252;p76"/>
          <p:cNvGraphicFramePr/>
          <p:nvPr/>
        </p:nvGraphicFramePr>
        <p:xfrm>
          <a:off x="7566000" y="7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{B9CE6391-C57B-4672-8BA5-01F9BB89B65C}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uchi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3" name="Google Shape;1253;p76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76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255" name="Google Shape;1255;p76"/>
          <p:cNvCxnSpPr>
            <a:stCxn id="1254" idx="1"/>
            <a:endCxn id="1253" idx="1"/>
          </p:cNvCxnSpPr>
          <p:nvPr/>
        </p:nvCxnSpPr>
        <p:spPr>
          <a:xfrm rot="10800000" flipH="1">
            <a:off x="6923075" y="1753500"/>
            <a:ext cx="351000" cy="65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6" name="Google Shape;1256;p76"/>
          <p:cNvPicPr preferRelativeResize="0"/>
          <p:nvPr/>
        </p:nvPicPr>
        <p:blipFill>
          <a:blip r:embed="rId1"/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Google Shape;1257;p76"/>
          <p:cNvCxnSpPr/>
          <p:nvPr/>
        </p:nvCxnSpPr>
        <p:spPr>
          <a:xfrm rot="10800000">
            <a:off x="4880225" y="1550475"/>
            <a:ext cx="0" cy="49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76"/>
          <p:cNvCxnSpPr/>
          <p:nvPr/>
        </p:nvCxnSpPr>
        <p:spPr>
          <a:xfrm rot="10800000">
            <a:off x="3162276" y="2120775"/>
            <a:ext cx="0" cy="49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76"/>
          <p:cNvCxnSpPr/>
          <p:nvPr/>
        </p:nvCxnSpPr>
        <p:spPr>
          <a:xfrm rot="10800000">
            <a:off x="2276225" y="2820748"/>
            <a:ext cx="0" cy="49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76"/>
          <p:cNvCxnSpPr/>
          <p:nvPr/>
        </p:nvCxnSpPr>
        <p:spPr>
          <a:xfrm rot="10800000">
            <a:off x="3644402" y="2820748"/>
            <a:ext cx="0" cy="49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76"/>
          <p:cNvCxnSpPr/>
          <p:nvPr/>
        </p:nvCxnSpPr>
        <p:spPr>
          <a:xfrm rot="10800000">
            <a:off x="6327101" y="2160148"/>
            <a:ext cx="0" cy="49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2" name="Google Shape;1262;p7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55951" y="2119274"/>
            <a:ext cx="23854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00625" y="2150398"/>
            <a:ext cx="412150" cy="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  <p:sp>
        <p:nvSpPr>
          <p:cNvPr id="1269" name="Google Shape;1269;p7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Abstract data types (</a:t>
            </a:r>
            <a:r>
              <a:rPr lang="en-GB"/>
              <a:t>ADT</a:t>
            </a:r>
            <a:r>
              <a:rPr lang="en-GB"/>
              <a:t>s</a:t>
            </a:r>
            <a:r>
              <a:rPr lang="en-GB"/>
              <a:t>) are defined in terms of operations, not implementation.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Several useful ADTs: Disjoint Sets, Map, Set, List.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provides Map, Set, List interfaces, along with several implementations.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We’ve seen two ways to implement a Set (or Map): ArraySet and using a BST.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ArraySet: Θ(N) operations in the worst case.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BST: Θ(log N) operations in the worst case if tree is balanced.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BST Implementations: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insert are straightforward (but insert is a little tricky).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Deletion is more challenging. Typical approach is “Hibbard deletion”. </a:t>
            </a:r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BST Implementation Tips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75" name="Google Shape;1275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BST Implementation Tips</a:t>
            </a:r>
            <a:endParaRPr lang="en-GB"/>
          </a:p>
        </p:txBody>
      </p:sp>
      <p:sp>
        <p:nvSpPr>
          <p:cNvPr id="1276" name="Google Shape;1276;p7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16,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9"/>
          <p:cNvSpPr txBox="1"/>
          <p:nvPr/>
        </p:nvSpPr>
        <p:spPr>
          <a:xfrm>
            <a:off x="166800" y="2672225"/>
            <a:ext cx="4917000" cy="2397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static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 insert(BST T, Key ik)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new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(ik ≺ T.label()))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T.left = insert(T.left,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else if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(ik ≻ T.label())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T.right = insert(T.right,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6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1282" name="Google Shape;1282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for BST Lab</a:t>
            </a:r>
            <a:endParaRPr lang="en-GB"/>
          </a:p>
        </p:txBody>
      </p:sp>
      <p:sp>
        <p:nvSpPr>
          <p:cNvPr id="1283" name="Google Shape;1283;p7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from class was “naked recursion”. Your BSTMap will not be.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each public method, e.g.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put(K key, V value)</a:t>
            </a:r>
            <a:r>
              <a:rPr lang="en-GB"/>
              <a:t>, create a private recursive method, e.g.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put(K key, V value, Node n)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Consolas" panose="020B0609020204030204"/>
              <a:buChar char="●"/>
            </a:pPr>
            <a:r>
              <a:rPr lang="en-GB"/>
              <a:t>When inserting, always set left/right pointers, even if nothing is actually changing.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 “arms length base cases”. Don’t check if left or right is null!</a:t>
            </a:r>
            <a:endParaRPr lang="en-GB"/>
          </a:p>
        </p:txBody>
      </p:sp>
      <p:cxnSp>
        <p:nvCxnSpPr>
          <p:cNvPr id="1284" name="Google Shape;1284;p79"/>
          <p:cNvCxnSpPr/>
          <p:nvPr/>
        </p:nvCxnSpPr>
        <p:spPr>
          <a:xfrm rot="10800000">
            <a:off x="2176350" y="4529625"/>
            <a:ext cx="300600" cy="173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5" name="Google Shape;1285;p79"/>
          <p:cNvSpPr txBox="1"/>
          <p:nvPr/>
        </p:nvSpPr>
        <p:spPr>
          <a:xfrm>
            <a:off x="2512494" y="4525407"/>
            <a:ext cx="17421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Always set, even if nothing changes!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86" name="Google Shape;1286;p79"/>
          <p:cNvSpPr txBox="1"/>
          <p:nvPr/>
        </p:nvSpPr>
        <p:spPr>
          <a:xfrm>
            <a:off x="5178232" y="33994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Avoid “arms length base cases”.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87" name="Google Shape;1287;p79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if (T.left ==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T.left = new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else if (T.right ==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T.right = </a:t>
            </a:r>
            <a:r>
              <a:rPr lang="en-GB" sz="1900" b="1">
                <a:solidFill>
                  <a:srgbClr val="9C20EE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</a:t>
            </a:r>
            <a:r>
              <a:rPr lang="en-GB" sz="1900">
                <a:solidFill>
                  <a:schemeClr val="dk1"/>
                </a:solidFill>
                <a:highlight>
                  <a:srgbClr val="EFEFEF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BST(ik);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 of an ADT: The </a:t>
            </a:r>
            <a:r>
              <a:rPr lang="en-GB"/>
              <a:t>Stack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06" name="Google Shape;206;p2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Recall, t</a:t>
            </a:r>
            <a:r>
              <a:rPr lang="en-GB"/>
              <a:t>he Stack </a:t>
            </a:r>
            <a:r>
              <a:rPr lang="en-GB" u="sng"/>
              <a:t>ADT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push(int x)</a:t>
            </a:r>
            <a:r>
              <a:rPr lang="en-GB"/>
              <a:t>: Puts x on top of the stack.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pop()</a:t>
            </a:r>
            <a:r>
              <a:rPr lang="en-GB"/>
              <a:t>: Removes and returns the top item from the stack.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207" name="Google Shape;207;p29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9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" name="Google Shape;209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10" name="Google Shape;210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insertBack()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get(int i)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deleteBack()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</p:grpSp>
      <p:sp>
        <p:nvSpPr>
          <p:cNvPr id="214" name="Google Shape;214;p29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" name="Google Shape;215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16" name="Google Shape;216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push(int x)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pop()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218" name="Google Shape;218;p29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Stack ADT: yellkey.com</a:t>
            </a:r>
            <a:r>
              <a:rPr lang="en-GB">
                <a:solidFill>
                  <a:srgbClr val="208920"/>
                </a:solidFill>
              </a:rPr>
              <a:t>/likely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26" name="Google Shape;226;p3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Recall, t</a:t>
            </a:r>
            <a:r>
              <a:rPr lang="en-GB"/>
              <a:t>he Stack </a:t>
            </a:r>
            <a:r>
              <a:rPr lang="en-GB" u="sng"/>
              <a:t>ADT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push(int x)</a:t>
            </a:r>
            <a:r>
              <a:rPr lang="en-GB"/>
              <a:t>: Puts x on top of the stack.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pop()</a:t>
            </a:r>
            <a:r>
              <a:rPr lang="en-GB"/>
              <a:t>: Removes and returns the top item from the stack.</a:t>
            </a:r>
            <a:br>
              <a:rPr lang="en-GB"/>
            </a:b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Which </a:t>
            </a:r>
            <a:r>
              <a:rPr lang="en-GB" u="sng"/>
              <a:t>implementation</a:t>
            </a:r>
            <a:r>
              <a:rPr lang="en-GB"/>
              <a:t> do you think would result in faster overall performance?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Linked List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Array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227" name="Google Shape;227;p30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30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30" name="Google Shape;230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insertBack()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get(int i)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deleteBack()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</p:grpSp>
      <p:sp>
        <p:nvSpPr>
          <p:cNvPr id="234" name="Google Shape;234;p30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5" name="Google Shape;235;p30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36" name="Google Shape;236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push(int x)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pop()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238" name="Google Shape;238;p30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Stack ADT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44" name="Google Shape;244;p3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Stack </a:t>
            </a:r>
            <a:r>
              <a:rPr lang="en-GB" u="sng"/>
              <a:t>ADT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push(int x)</a:t>
            </a:r>
            <a:r>
              <a:rPr lang="en-GB"/>
              <a:t>: Puts x on top of the stack.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pop()</a:t>
            </a:r>
            <a:r>
              <a:rPr lang="en-GB"/>
              <a:t>: Removes and returns the top item from the stack</a:t>
            </a:r>
            <a:br>
              <a:rPr lang="en-GB"/>
            </a:b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Which </a:t>
            </a:r>
            <a:r>
              <a:rPr lang="en-GB" u="sng"/>
              <a:t>implementation</a:t>
            </a:r>
            <a:r>
              <a:rPr lang="en-GB"/>
              <a:t> do you think would result in faster overall performance?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 b="1"/>
              <a:t>Linked List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b="1"/>
              <a:t>Array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Both are about the same. No resizing for linked lists, so probably a lil faster.</a:t>
            </a:r>
            <a:endParaRPr lang="en-GB"/>
          </a:p>
        </p:txBody>
      </p:sp>
      <p:cxnSp>
        <p:nvCxnSpPr>
          <p:cNvPr id="245" name="Google Shape;245;p31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1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" name="Google Shape;247;p31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48" name="Google Shape;248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insertBack()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49" name="Google Shape;249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get(int i)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51" name="Google Shape;251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deleteBack()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</p:grpSp>
      <p:sp>
        <p:nvSpPr>
          <p:cNvPr id="252" name="Google Shape;252;p31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31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54" name="Google Shape;254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push(int x)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pop()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GrabBag ADT: yellkey.com</a:t>
            </a:r>
            <a:r>
              <a:rPr lang="en-GB">
                <a:solidFill>
                  <a:srgbClr val="208920"/>
                </a:solidFill>
              </a:rPr>
              <a:t>/involve</a:t>
            </a:r>
            <a:endParaRPr lang="en-GB">
              <a:solidFill>
                <a:srgbClr val="208920"/>
              </a:solidFill>
            </a:endParaRPr>
          </a:p>
        </p:txBody>
      </p:sp>
      <p:sp>
        <p:nvSpPr>
          <p:cNvPr id="262" name="Google Shape;262;p3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GrabBag </a:t>
            </a:r>
            <a:r>
              <a:rPr lang="en-GB" u="sng"/>
              <a:t>ADT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insert(int x)</a:t>
            </a:r>
            <a:r>
              <a:rPr lang="en-GB"/>
              <a:t>: Inserts x into the grab bag.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remove()</a:t>
            </a:r>
            <a:r>
              <a:rPr lang="en-GB"/>
              <a:t>: </a:t>
            </a:r>
            <a:r>
              <a:rPr lang="en-GB"/>
              <a:t>Removes a random item from the bag.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sample()</a:t>
            </a:r>
            <a:r>
              <a:rPr lang="en-GB"/>
              <a:t>: Samples a random item from the bag (without removing!)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size()</a:t>
            </a:r>
            <a:r>
              <a:rPr lang="en-GB"/>
              <a:t>: Number of items in the bag.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Which </a:t>
            </a:r>
            <a:r>
              <a:rPr lang="en-GB" u="sng"/>
              <a:t>implementation</a:t>
            </a:r>
            <a:r>
              <a:rPr lang="en-GB"/>
              <a:t> do you think would result in faster overall performance?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Linked List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Array</a:t>
            </a:r>
            <a:endParaRPr lang="en-GB"/>
          </a:p>
        </p:txBody>
      </p:sp>
      <p:cxnSp>
        <p:nvCxnSpPr>
          <p:cNvPr id="263" name="Google Shape;263;p32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2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2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2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68" name="Google Shape;268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insertBack()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70" name="Google Shape;270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get(int i)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deleteBack()</a:t>
              </a:r>
              <a:endParaRPr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</p:grpSp>
      <p:sp>
        <p:nvSpPr>
          <p:cNvPr id="272" name="Google Shape;272;p32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3" name="Google Shape;273;p32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74" name="Google Shape;274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remove()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insert(int x)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sample()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277" name="Google Shape;277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size(int i)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0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1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2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3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4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5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6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7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8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19.xml><?xml version="1.0" encoding="utf-8"?>
<p:tagLst xmlns:p="http://schemas.openxmlformats.org/presentationml/2006/main">
  <p:tag name="commondata" val="eyJoZGlkIjoiMDY2ODYzMjk4MDUxMjI4NDMzOTM1ODc1YjAyYmJlOGUifQ=="/>
</p:tagLst>
</file>

<file path=ppt/tags/tag2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3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4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5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6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7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8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ags/tag9.xml><?xml version="1.0" encoding="utf-8"?>
<p:tagLst xmlns:p="http://schemas.openxmlformats.org/presentationml/2006/main">
  <p:tag name="KSO_WM_DIAGRAM_VIRTUALLY_FRAME" val="{&quot;height&quot;:172.45,&quot;left&quot;:55.45,&quot;top&quot;:218.4,&quot;width&quot;:592.5}"/>
</p:tagLst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15166</Words>
  <Application>WPS 演示</Application>
  <PresentationFormat/>
  <Paragraphs>1374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Arial</vt:lpstr>
      <vt:lpstr>Roboto Medium</vt:lpstr>
      <vt:lpstr>Roboto</vt:lpstr>
      <vt:lpstr>Roboto Light</vt:lpstr>
      <vt:lpstr>Consolas</vt:lpstr>
      <vt:lpstr>Ubuntu Mono</vt:lpstr>
      <vt:lpstr>微软雅黑</vt:lpstr>
      <vt:lpstr>Arial Unicode MS</vt:lpstr>
      <vt:lpstr>Calibri</vt:lpstr>
      <vt:lpstr>Simple Lecture</vt:lpstr>
      <vt:lpstr>ADTs, BSTs</vt:lpstr>
      <vt:lpstr>Abstract Data Types</vt:lpstr>
      <vt:lpstr>Interfaces vs. Implementation</vt:lpstr>
      <vt:lpstr>Interfaces vs. Implementation</vt:lpstr>
      <vt:lpstr>Abstract Data Types</vt:lpstr>
      <vt:lpstr>Another example of an ADT: The Stack</vt:lpstr>
      <vt:lpstr>The Stack ADT: yellkey.com/likely</vt:lpstr>
      <vt:lpstr>The Stack ADT</vt:lpstr>
      <vt:lpstr>The GrabBag ADT: yellkey.com/involve</vt:lpstr>
      <vt:lpstr>The GrabBag ADT</vt:lpstr>
      <vt:lpstr>Abstract Data Types in Java</vt:lpstr>
      <vt:lpstr>Collections</vt:lpstr>
      <vt:lpstr>Map Example</vt:lpstr>
      <vt:lpstr>Java Libraries</vt:lpstr>
      <vt:lpstr>Binary Search Trees: Derivation</vt:lpstr>
      <vt:lpstr>Analysis of an OrderedLinkedListSet&lt;Character&gt;</vt:lpstr>
      <vt:lpstr>Analysis of an OrderedLinkedListSet&lt;Character&gt;</vt:lpstr>
      <vt:lpstr>Optimization: Extra Links</vt:lpstr>
      <vt:lpstr>Optimization: Change the Entry Point</vt:lpstr>
      <vt:lpstr>Optimization: Change the Entry Point, Flip Links</vt:lpstr>
      <vt:lpstr>Optimization: Change the Entry Point, Flip Links</vt:lpstr>
      <vt:lpstr>Optimization: Change Entry Point, Flip Links, Allow Big Jumps</vt:lpstr>
      <vt:lpstr>Binary Search Trees: Definition</vt:lpstr>
      <vt:lpstr>Tree</vt:lpstr>
      <vt:lpstr>Rooted Trees and Rooted Binary Trees</vt:lpstr>
      <vt:lpstr>Binary Search Trees</vt:lpstr>
      <vt:lpstr>Binary Search Trees</vt:lpstr>
      <vt:lpstr>contains</vt:lpstr>
      <vt:lpstr>Finding a searchKey in a BST (come back to this for the BST lab)</vt:lpstr>
      <vt:lpstr>Finding a searchKey in a BST</vt:lpstr>
      <vt:lpstr>BST Search: http://yellkey.com/leave</vt:lpstr>
      <vt:lpstr>BST Search</vt:lpstr>
      <vt:lpstr>BSTs</vt:lpstr>
      <vt:lpstr>insert</vt:lpstr>
      <vt:lpstr>Inserting a New Key into a BST</vt:lpstr>
      <vt:lpstr>Inserting a New Key into a BST</vt:lpstr>
      <vt:lpstr>Avoid Arms-Length Recursion</vt:lpstr>
      <vt:lpstr>Hibbard deletion</vt:lpstr>
      <vt:lpstr>Deleting from a BST</vt:lpstr>
      <vt:lpstr>Case 1: Deleting from a BST: Key with no Children</vt:lpstr>
      <vt:lpstr>Case 1: Deleting from a BST: Key with no Children</vt:lpstr>
      <vt:lpstr>Case 2: Deleting from a BST: Key with one Child</vt:lpstr>
      <vt:lpstr>Case 2: Deleting from a BST: Key with one Child</vt:lpstr>
      <vt:lpstr>Hard Challenge</vt:lpstr>
      <vt:lpstr>Case 3: Deleting from a BST: Deletion with two Children (Hibbard)</vt:lpstr>
      <vt:lpstr>Case 3: Deleting from a BST: Deletion with two Children (Hibbard)</vt:lpstr>
      <vt:lpstr>Hard Challenge (Hopefully Now Easy)</vt:lpstr>
      <vt:lpstr>Hard Challenge (Hopefully Now Easy)</vt:lpstr>
      <vt:lpstr>Hard Challenge (Hopefully Now Easy)</vt:lpstr>
      <vt:lpstr>Sets and Maps (are the same thing)</vt:lpstr>
      <vt:lpstr>Sets vs. Maps</vt:lpstr>
      <vt:lpstr>Sets vs. Maps</vt:lpstr>
      <vt:lpstr>Sets vs. Maps</vt:lpstr>
      <vt:lpstr>Summary</vt:lpstr>
      <vt:lpstr>BST Implementation Tips</vt:lpstr>
      <vt:lpstr>Tips for BST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ADTs, BSTs</dc:title>
  <dc:creator/>
  <cp:lastModifiedBy>你的僚机</cp:lastModifiedBy>
  <cp:revision>1</cp:revision>
  <dcterms:created xsi:type="dcterms:W3CDTF">2024-09-14T06:37:54Z</dcterms:created>
  <dcterms:modified xsi:type="dcterms:W3CDTF">2024-09-14T06:37:56Z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1ABCF1C24A8348CABD572610B22A466C_12</vt:lpwstr>
  </property>
  <property fmtid="{D5CDD505-2E9C-101B-9397-08002B2CF9AE}" pid="3" name="KSOProductBuildVer">
    <vt:lpwstr>2052-12.1.0.18276</vt:lpwstr>
  </property>
</Properties>
</file>