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Lst>
  <p:sldSz cx="9144000" cy="5143500"/>
  <p:notesSz cx="6858000" cy="9144000"/>
  <p:embeddedFontLst>
    <p:embeddedFont>
      <p:font typeface="Roboto Medium" panose="02000000000000000000"/>
      <p:regular r:id="rId68"/>
    </p:embeddedFont>
    <p:embeddedFont>
      <p:font typeface="Roboto" panose="02000000000000000000"/>
      <p:regular r:id="rId69"/>
      <p:bold r:id="rId70"/>
      <p:italic r:id="rId71"/>
      <p:boldItalic r:id="rId72"/>
    </p:embeddedFont>
    <p:embeddedFont>
      <p:font typeface="Roboto Light" panose="02000000000000000000"/>
      <p:regular r:id="rId73"/>
    </p:embeddedFont>
    <p:embeddedFont>
      <p:font typeface="Calibri" panose="020F0502020204030204"/>
      <p:regular r:id="rId74"/>
      <p:bold r:id="rId75"/>
      <p:italic r:id="rId76"/>
      <p:boldItalic r:id="rId77"/>
    </p:embeddedFont>
    <p:embeddedFont>
      <p:font typeface="Consolas" panose="020B0609020204030204"/>
      <p:regular r:id="rId78"/>
      <p:bold r:id="rId79"/>
      <p:italic r:id="rId80"/>
      <p:boldItalic r:id="rId81"/>
    </p:embeddedFont>
  </p:embeddedFontLst>
  <p:custDataLst>
    <p:tags r:id="rId8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gs" Target="tags/tag1.xml"/><Relationship Id="rId81" Type="http://schemas.openxmlformats.org/officeDocument/2006/relationships/font" Target="fonts/font14.fntdata"/><Relationship Id="rId80" Type="http://schemas.openxmlformats.org/officeDocument/2006/relationships/font" Target="fonts/font13.fntdata"/><Relationship Id="rId8" Type="http://schemas.openxmlformats.org/officeDocument/2006/relationships/slide" Target="slides/slide5.xml"/><Relationship Id="rId79" Type="http://schemas.openxmlformats.org/officeDocument/2006/relationships/font" Target="fonts/font12.fntdata"/><Relationship Id="rId78" Type="http://schemas.openxmlformats.org/officeDocument/2006/relationships/font" Target="fonts/font11.fntdata"/><Relationship Id="rId77" Type="http://schemas.openxmlformats.org/officeDocument/2006/relationships/font" Target="fonts/font10.fntdata"/><Relationship Id="rId76" Type="http://schemas.openxmlformats.org/officeDocument/2006/relationships/font" Target="fonts/font9.fntdata"/><Relationship Id="rId75" Type="http://schemas.openxmlformats.org/officeDocument/2006/relationships/font" Target="fonts/font8.fntdata"/><Relationship Id="rId74" Type="http://schemas.openxmlformats.org/officeDocument/2006/relationships/font" Target="fonts/font7.fntdata"/><Relationship Id="rId73" Type="http://schemas.openxmlformats.org/officeDocument/2006/relationships/font" Target="fonts/font6.fntdata"/><Relationship Id="rId72" Type="http://schemas.openxmlformats.org/officeDocument/2006/relationships/font" Target="fonts/font5.fntdata"/><Relationship Id="rId71" Type="http://schemas.openxmlformats.org/officeDocument/2006/relationships/font" Target="fonts/font4.fntdata"/><Relationship Id="rId70" Type="http://schemas.openxmlformats.org/officeDocument/2006/relationships/font" Target="fonts/font3.fntdata"/><Relationship Id="rId7" Type="http://schemas.openxmlformats.org/officeDocument/2006/relationships/slide" Target="slides/slide4.xml"/><Relationship Id="rId69" Type="http://schemas.openxmlformats.org/officeDocument/2006/relationships/font" Target="fonts/font2.fntdata"/><Relationship Id="rId68" Type="http://schemas.openxmlformats.org/officeDocument/2006/relationships/font" Target="fonts/font1.fntdata"/><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google.com/forms/d/e/1FAIpQLSf4J5po51gRSIYGc7OdoDjvY6FzY2oc9jAtH9NidY31-TIKnQ/viewform"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google.com/forms/d/e/1FAIpQLScCrQPTuTaPSkmGnnTIp-0A4c6vKU9AXrXe41T6bMN4y8TXmw/viewform"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oogle.com/forms/d/e/1FAIpQLScfgTOgU-SA6SyqMUaTVfbMTMvGwbViHPZjs3s4Vka2c2ZTEg/viewform"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oogle.com/forms/d/e/1FAIpQLSdQ5uZfDeAFIoRTf1Udv3NX0K6qPRgpwDNi5_DmaFoi2Akm_Q/viewform"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f5aad9eaf1_0_2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5aad9eaf1_0_2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508ece10b0_1_1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08ece10b0_1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508ece10b0_1_2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08ece10b0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https://docs.google.com/forms/d/e/1FAIpQLSf4J5po51gRSIYGc7OdoDjvY6FzY2oc9jAtH9NidY31-TIKnQ/viewform</a:t>
            </a:r>
            <a:r>
              <a:rPr lang="en-GB"/>
              <a:t> </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g508ece10b0_1_2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08ece10b0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508ece10b0_1_8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08ece10b0_1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508ece10b0_1_12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08ece10b0_1_12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509a066c55_0_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09a066c5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g1f5aad9eaf1_0_46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f5aad9eaf1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4fe50d0bd7_3_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fe50d0bd7_3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4fe50d0bd7_3_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4fe50d0bd7_3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508ece10b0_1_10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08ece10b0_1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1f5aad9eaf1_0_47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5aad9eaf1_0_4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4" name="Shape 524"/>
        <p:cNvGrpSpPr/>
        <p:nvPr/>
      </p:nvGrpSpPr>
      <p:grpSpPr>
        <a:xfrm>
          <a:off x="0" y="0"/>
          <a:ext cx="0" cy="0"/>
          <a:chOff x="0" y="0"/>
          <a:chExt cx="0" cy="0"/>
        </a:xfrm>
      </p:grpSpPr>
      <p:sp>
        <p:nvSpPr>
          <p:cNvPr id="525" name="Google Shape;525;g508ece10b0_1_10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08ece10b0_1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558"/>
        <p:cNvGrpSpPr/>
        <p:nvPr/>
      </p:nvGrpSpPr>
      <p:grpSpPr>
        <a:xfrm>
          <a:off x="0" y="0"/>
          <a:ext cx="0" cy="0"/>
          <a:chOff x="0" y="0"/>
          <a:chExt cx="0" cy="0"/>
        </a:xfrm>
      </p:grpSpPr>
      <p:sp>
        <p:nvSpPr>
          <p:cNvPr id="559" name="Google Shape;559;g508ece10b0_1_16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508ece10b0_1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4" name="Shape 564"/>
        <p:cNvGrpSpPr/>
        <p:nvPr/>
      </p:nvGrpSpPr>
      <p:grpSpPr>
        <a:xfrm>
          <a:off x="0" y="0"/>
          <a:ext cx="0" cy="0"/>
          <a:chOff x="0" y="0"/>
          <a:chExt cx="0" cy="0"/>
        </a:xfrm>
      </p:grpSpPr>
      <p:sp>
        <p:nvSpPr>
          <p:cNvPr id="565" name="Google Shape;565;g4fe50d0bd7_0_19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4fe50d0bd7_0_1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g4fe50d0bd7_3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4fe50d0bd7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9" name="Shape 579"/>
        <p:cNvGrpSpPr/>
        <p:nvPr/>
      </p:nvGrpSpPr>
      <p:grpSpPr>
        <a:xfrm>
          <a:off x="0" y="0"/>
          <a:ext cx="0" cy="0"/>
          <a:chOff x="0" y="0"/>
          <a:chExt cx="0" cy="0"/>
        </a:xfrm>
      </p:grpSpPr>
      <p:sp>
        <p:nvSpPr>
          <p:cNvPr id="580" name="Google Shape;580;g508ece10b0_1_17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508ece10b0_1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5" name="Shape 585"/>
        <p:cNvGrpSpPr/>
        <p:nvPr/>
      </p:nvGrpSpPr>
      <p:grpSpPr>
        <a:xfrm>
          <a:off x="0" y="0"/>
          <a:ext cx="0" cy="0"/>
          <a:chOff x="0" y="0"/>
          <a:chExt cx="0" cy="0"/>
        </a:xfrm>
      </p:grpSpPr>
      <p:sp>
        <p:nvSpPr>
          <p:cNvPr id="586" name="Google Shape;586;g508ece10b0_1_1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508ece10b0_1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Reason we don’t do this: Don’t have all data in advance. Analogy to use: Imagine keeping a map from the day’s date to a list of things that happened on that day. Obviously can’t add randomly.</a:t>
            </a:r>
            <a:endParaRPr lang="en-GB"/>
          </a:p>
          <a:p>
            <a:pPr marL="0" lvl="0" indent="0" algn="l" rtl="0">
              <a:spcBef>
                <a:spcPts val="0"/>
              </a:spcBef>
              <a:spcAft>
                <a:spcPts val="0"/>
              </a:spcAft>
              <a:buNone/>
            </a:pPr>
            <a:r>
              <a:rPr lang="en-GB"/>
              <a:t>Ross: Storing incoming emails, tree sorted by time received. As a teacher, your inbox never stops being flooded.</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508ece10b0_1_2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08ece10b0_1_2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Reason we don’t do this: Don’t have all data in advance. Analogy to use: Imagine keeping a map from the day’s date to a list of things that happened on that day. Obviously can’t add randomly.</a:t>
            </a:r>
            <a:endParaRPr lang="en-GB"/>
          </a:p>
          <a:p>
            <a:pPr marL="0" lvl="0" indent="0" algn="l" rtl="0">
              <a:spcBef>
                <a:spcPts val="0"/>
              </a:spcBef>
              <a:spcAft>
                <a:spcPts val="0"/>
              </a:spcAft>
              <a:buNone/>
            </a:pPr>
            <a:r>
              <a:rPr lang="en-GB"/>
              <a:t>Ross: Storing incoming emails, tree sorted by time received. As a teacher, your inbox never stops being flooded.</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1" name="Shape 641"/>
        <p:cNvGrpSpPr/>
        <p:nvPr/>
      </p:nvGrpSpPr>
      <p:grpSpPr>
        <a:xfrm>
          <a:off x="0" y="0"/>
          <a:ext cx="0" cy="0"/>
          <a:chOff x="0" y="0"/>
          <a:chExt cx="0" cy="0"/>
        </a:xfrm>
      </p:grpSpPr>
      <p:sp>
        <p:nvSpPr>
          <p:cNvPr id="642" name="Google Shape;642;g1f5aad9eaf1_0_46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f5aad9eaf1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8" name="Shape 648"/>
        <p:cNvGrpSpPr/>
        <p:nvPr/>
      </p:nvGrpSpPr>
      <p:grpSpPr>
        <a:xfrm>
          <a:off x="0" y="0"/>
          <a:ext cx="0" cy="0"/>
          <a:chOff x="0" y="0"/>
          <a:chExt cx="0" cy="0"/>
        </a:xfrm>
      </p:grpSpPr>
      <p:sp>
        <p:nvSpPr>
          <p:cNvPr id="649" name="Google Shape;649;g508ece10b0_1_33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08ece10b0_1_3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 adding new leaves doesn’t mean we can’t add new data.</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g508ece10b0_1_36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08ece10b0_1_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1f5aad9eaf1_0_4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f5aad9eaf1_0_4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4" name="Shape 724"/>
        <p:cNvGrpSpPr/>
        <p:nvPr/>
      </p:nvGrpSpPr>
      <p:grpSpPr>
        <a:xfrm>
          <a:off x="0" y="0"/>
          <a:ext cx="0" cy="0"/>
          <a:chOff x="0" y="0"/>
          <a:chExt cx="0" cy="0"/>
        </a:xfrm>
      </p:grpSpPr>
      <p:sp>
        <p:nvSpPr>
          <p:cNvPr id="725" name="Google Shape;725;g508ece10b0_1_41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508ece10b0_1_4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g508ece10b0_1_4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508ece10b0_1_4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8" name="Shape 778"/>
        <p:cNvGrpSpPr/>
        <p:nvPr/>
      </p:nvGrpSpPr>
      <p:grpSpPr>
        <a:xfrm>
          <a:off x="0" y="0"/>
          <a:ext cx="0" cy="0"/>
          <a:chOff x="0" y="0"/>
          <a:chExt cx="0" cy="0"/>
        </a:xfrm>
      </p:grpSpPr>
      <p:sp>
        <p:nvSpPr>
          <p:cNvPr id="779" name="Google Shape;779;g508ece10b0_1_46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508ece10b0_1_4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Trying to find p in this. Compare to m? Right. Compare to oq? ????</a:t>
            </a:r>
            <a:endParaRPr lang="en-GB"/>
          </a:p>
          <a:p>
            <a:pPr marL="0" lvl="0" indent="0" algn="l" rtl="0">
              <a:spcBef>
                <a:spcPts val="0"/>
              </a:spcBef>
              <a:spcAft>
                <a:spcPts val="0"/>
              </a:spcAft>
              <a:buNone/>
            </a:pPr>
            <a:r>
              <a:rPr lang="en-GB"/>
              <a:t>Ross: </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508ece10b0_1_4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508ece10b0_1_4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8" name="Shape 848"/>
        <p:cNvGrpSpPr/>
        <p:nvPr/>
      </p:nvGrpSpPr>
      <p:grpSpPr>
        <a:xfrm>
          <a:off x="0" y="0"/>
          <a:ext cx="0" cy="0"/>
          <a:chOff x="0" y="0"/>
          <a:chExt cx="0" cy="0"/>
        </a:xfrm>
      </p:grpSpPr>
      <p:sp>
        <p:nvSpPr>
          <p:cNvPr id="849" name="Google Shape;849;g508ece10b0_1_5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508ece10b0_1_5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2" name="Shape 882"/>
        <p:cNvGrpSpPr/>
        <p:nvPr/>
      </p:nvGrpSpPr>
      <p:grpSpPr>
        <a:xfrm>
          <a:off x="0" y="0"/>
          <a:ext cx="0" cy="0"/>
          <a:chOff x="0" y="0"/>
          <a:chExt cx="0" cy="0"/>
        </a:xfrm>
      </p:grpSpPr>
      <p:sp>
        <p:nvSpPr>
          <p:cNvPr id="883" name="Google Shape;883;g508ece10b0_1_56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08ece10b0_1_5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3" name="Shape 903"/>
        <p:cNvGrpSpPr/>
        <p:nvPr/>
      </p:nvGrpSpPr>
      <p:grpSpPr>
        <a:xfrm>
          <a:off x="0" y="0"/>
          <a:ext cx="0" cy="0"/>
          <a:chOff x="0" y="0"/>
          <a:chExt cx="0" cy="0"/>
        </a:xfrm>
      </p:grpSpPr>
      <p:sp>
        <p:nvSpPr>
          <p:cNvPr id="904" name="Google Shape;904;g508ece10b0_1_5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508ece10b0_1_5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3" name="Shape 943"/>
        <p:cNvGrpSpPr/>
        <p:nvPr/>
      </p:nvGrpSpPr>
      <p:grpSpPr>
        <a:xfrm>
          <a:off x="0" y="0"/>
          <a:ext cx="0" cy="0"/>
          <a:chOff x="0" y="0"/>
          <a:chExt cx="0" cy="0"/>
        </a:xfrm>
      </p:grpSpPr>
      <p:sp>
        <p:nvSpPr>
          <p:cNvPr id="944" name="Google Shape;944;g508ece10b0_1_6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08ece10b0_1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2019 note: It’s ~7 minutes with no pausing for student work to get to this point from the title slide for this section. Maybe ~10 with time for them to work.</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9" name="Shape 999"/>
        <p:cNvGrpSpPr/>
        <p:nvPr/>
      </p:nvGrpSpPr>
      <p:grpSpPr>
        <a:xfrm>
          <a:off x="0" y="0"/>
          <a:ext cx="0" cy="0"/>
          <a:chOff x="0" y="0"/>
          <a:chExt cx="0" cy="0"/>
        </a:xfrm>
      </p:grpSpPr>
      <p:sp>
        <p:nvSpPr>
          <p:cNvPr id="1000" name="Google Shape;1000;g1f5aad9eaf1_0_45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1f5aad9eaf1_0_4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6" name="Shape 1006"/>
        <p:cNvGrpSpPr/>
        <p:nvPr/>
      </p:nvGrpSpPr>
      <p:grpSpPr>
        <a:xfrm>
          <a:off x="0" y="0"/>
          <a:ext cx="0" cy="0"/>
          <a:chOff x="0" y="0"/>
          <a:chExt cx="0" cy="0"/>
        </a:xfrm>
      </p:grpSpPr>
      <p:sp>
        <p:nvSpPr>
          <p:cNvPr id="1007" name="Google Shape;1007;g508ece10b0_1_6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508ece10b0_1_6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adding o: 30 seconds </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508ece10b0_1_3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08ece10b0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6" name="Shape 1096"/>
        <p:cNvGrpSpPr/>
        <p:nvPr/>
      </p:nvGrpSpPr>
      <p:grpSpPr>
        <a:xfrm>
          <a:off x="0" y="0"/>
          <a:ext cx="0" cy="0"/>
          <a:chOff x="0" y="0"/>
          <a:chExt cx="0" cy="0"/>
        </a:xfrm>
      </p:grpSpPr>
      <p:sp>
        <p:nvSpPr>
          <p:cNvPr id="1097" name="Google Shape;1097;g508ece10b0_1_76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508ece10b0_1_7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g508ece10b0_1_81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508ece10b0_1_8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0" name="Shape 1190"/>
        <p:cNvGrpSpPr/>
        <p:nvPr/>
      </p:nvGrpSpPr>
      <p:grpSpPr>
        <a:xfrm>
          <a:off x="0" y="0"/>
          <a:ext cx="0" cy="0"/>
          <a:chOff x="0" y="0"/>
          <a:chExt cx="0" cy="0"/>
        </a:xfrm>
      </p:grpSpPr>
      <p:sp>
        <p:nvSpPr>
          <p:cNvPr id="1191" name="Google Shape;1191;g1f5aad9eaf1_0_45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1f5aad9eaf1_0_4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7" name="Shape 1197"/>
        <p:cNvGrpSpPr/>
        <p:nvPr/>
      </p:nvGrpSpPr>
      <p:grpSpPr>
        <a:xfrm>
          <a:off x="0" y="0"/>
          <a:ext cx="0" cy="0"/>
          <a:chOff x="0" y="0"/>
          <a:chExt cx="0" cy="0"/>
        </a:xfrm>
      </p:grpSpPr>
      <p:sp>
        <p:nvSpPr>
          <p:cNvPr id="1198" name="Google Shape;1198;g508ece10b0_1_8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508ece10b0_1_8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Does this tree look like you’d be impaled by it? Or would you be safe?</a:t>
            </a:r>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8" name="Shape 1218"/>
        <p:cNvGrpSpPr/>
        <p:nvPr/>
      </p:nvGrpSpPr>
      <p:grpSpPr>
        <a:xfrm>
          <a:off x="0" y="0"/>
          <a:ext cx="0" cy="0"/>
          <a:chOff x="0" y="0"/>
          <a:chExt cx="0" cy="0"/>
        </a:xfrm>
      </p:grpSpPr>
      <p:sp>
        <p:nvSpPr>
          <p:cNvPr id="1219" name="Google Shape;1219;g508ece10b0_1_87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08ece10b0_1_8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5" name="Shape 1225"/>
        <p:cNvGrpSpPr/>
        <p:nvPr/>
      </p:nvGrpSpPr>
      <p:grpSpPr>
        <a:xfrm>
          <a:off x="0" y="0"/>
          <a:ext cx="0" cy="0"/>
          <a:chOff x="0" y="0"/>
          <a:chExt cx="0" cy="0"/>
        </a:xfrm>
      </p:grpSpPr>
      <p:sp>
        <p:nvSpPr>
          <p:cNvPr id="1226" name="Google Shape;1226;g508ece10b0_1_88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08ece10b0_1_8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general M=4 is so hard, why are large M btrees used?</a:t>
            </a:r>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5" name="Shape 1285"/>
        <p:cNvGrpSpPr/>
        <p:nvPr/>
      </p:nvGrpSpPr>
      <p:grpSpPr>
        <a:xfrm>
          <a:off x="0" y="0"/>
          <a:ext cx="0" cy="0"/>
          <a:chOff x="0" y="0"/>
          <a:chExt cx="0" cy="0"/>
        </a:xfrm>
      </p:grpSpPr>
      <p:sp>
        <p:nvSpPr>
          <p:cNvPr id="1286" name="Google Shape;1286;g1f5aad9eaf1_0_44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f5aad9eaf1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2" name="Shape 1292"/>
        <p:cNvGrpSpPr/>
        <p:nvPr/>
      </p:nvGrpSpPr>
      <p:grpSpPr>
        <a:xfrm>
          <a:off x="0" y="0"/>
          <a:ext cx="0" cy="0"/>
          <a:chOff x="0" y="0"/>
          <a:chExt cx="0" cy="0"/>
        </a:xfrm>
      </p:grpSpPr>
      <p:sp>
        <p:nvSpPr>
          <p:cNvPr id="1293" name="Google Shape;1293;g508ece10b0_1_98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508ece10b0_1_9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general M=4 is so hard, why are large M btrees used?</a:t>
            </a:r>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8" name="Shape 1298"/>
        <p:cNvGrpSpPr/>
        <p:nvPr/>
      </p:nvGrpSpPr>
      <p:grpSpPr>
        <a:xfrm>
          <a:off x="0" y="0"/>
          <a:ext cx="0" cy="0"/>
          <a:chOff x="0" y="0"/>
          <a:chExt cx="0" cy="0"/>
        </a:xfrm>
      </p:grpSpPr>
      <p:sp>
        <p:nvSpPr>
          <p:cNvPr id="1299" name="Google Shape;1299;g25d9e214879_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25d9e21487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8" name="Shape 1318"/>
        <p:cNvGrpSpPr/>
        <p:nvPr/>
      </p:nvGrpSpPr>
      <p:grpSpPr>
        <a:xfrm>
          <a:off x="0" y="0"/>
          <a:ext cx="0" cy="0"/>
          <a:chOff x="0" y="0"/>
          <a:chExt cx="0" cy="0"/>
        </a:xfrm>
      </p:grpSpPr>
      <p:sp>
        <p:nvSpPr>
          <p:cNvPr id="1319" name="Google Shape;1319;g25d9e214879_0_4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25d9e21487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4fe50d0bd7_0_9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fe50d0bd7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https://docs.google.com/forms/d/e/1FAIpQLScCrQPTuTaPSkmGnnTIp-0A4c6vKU9AXrXe41T6bMN4y8TXmw/viewform</a:t>
            </a:r>
            <a:r>
              <a:rPr lang="en-GB"/>
              <a:t> </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8" name="Shape 1338"/>
        <p:cNvGrpSpPr/>
        <p:nvPr/>
      </p:nvGrpSpPr>
      <p:grpSpPr>
        <a:xfrm>
          <a:off x="0" y="0"/>
          <a:ext cx="0" cy="0"/>
          <a:chOff x="0" y="0"/>
          <a:chExt cx="0" cy="0"/>
        </a:xfrm>
      </p:grpSpPr>
      <p:sp>
        <p:nvSpPr>
          <p:cNvPr id="1339" name="Google Shape;1339;g25d9e214879_0_9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5d9e214879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6" name="Shape 1376"/>
        <p:cNvGrpSpPr/>
        <p:nvPr/>
      </p:nvGrpSpPr>
      <p:grpSpPr>
        <a:xfrm>
          <a:off x="0" y="0"/>
          <a:ext cx="0" cy="0"/>
          <a:chOff x="0" y="0"/>
          <a:chExt cx="0" cy="0"/>
        </a:xfrm>
      </p:grpSpPr>
      <p:sp>
        <p:nvSpPr>
          <p:cNvPr id="1377" name="Google Shape;1377;g25d9e214879_0_31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25d9e214879_0_3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6" name="Shape 1436"/>
        <p:cNvGrpSpPr/>
        <p:nvPr/>
      </p:nvGrpSpPr>
      <p:grpSpPr>
        <a:xfrm>
          <a:off x="0" y="0"/>
          <a:ext cx="0" cy="0"/>
          <a:chOff x="0" y="0"/>
          <a:chExt cx="0" cy="0"/>
        </a:xfrm>
      </p:grpSpPr>
      <p:sp>
        <p:nvSpPr>
          <p:cNvPr id="1437" name="Google Shape;1437;g508ece10b0_1_98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508ece10b0_1_9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general M=4 is so hard, why are large M btrees used?</a:t>
            </a:r>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9" name="Shape 1469"/>
        <p:cNvGrpSpPr/>
        <p:nvPr/>
      </p:nvGrpSpPr>
      <p:grpSpPr>
        <a:xfrm>
          <a:off x="0" y="0"/>
          <a:ext cx="0" cy="0"/>
          <a:chOff x="0" y="0"/>
          <a:chExt cx="0" cy="0"/>
        </a:xfrm>
      </p:grpSpPr>
      <p:sp>
        <p:nvSpPr>
          <p:cNvPr id="1470" name="Google Shape;1470;g508ece10b0_1_101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508ece10b0_1_10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5" name="Shape 1475"/>
        <p:cNvGrpSpPr/>
        <p:nvPr/>
      </p:nvGrpSpPr>
      <p:grpSpPr>
        <a:xfrm>
          <a:off x="0" y="0"/>
          <a:ext cx="0" cy="0"/>
          <a:chOff x="0" y="0"/>
          <a:chExt cx="0" cy="0"/>
        </a:xfrm>
      </p:grpSpPr>
      <p:sp>
        <p:nvSpPr>
          <p:cNvPr id="1476" name="Google Shape;1476;g508ece10b0_1_102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508ece10b0_1_10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9" name="Shape 1489"/>
        <p:cNvGrpSpPr/>
        <p:nvPr/>
      </p:nvGrpSpPr>
      <p:grpSpPr>
        <a:xfrm>
          <a:off x="0" y="0"/>
          <a:ext cx="0" cy="0"/>
          <a:chOff x="0" y="0"/>
          <a:chExt cx="0" cy="0"/>
        </a:xfrm>
      </p:grpSpPr>
      <p:sp>
        <p:nvSpPr>
          <p:cNvPr id="1490" name="Google Shape;1490;g508ece10b0_1_124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508ece10b0_1_12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3" name="Shape 1503"/>
        <p:cNvGrpSpPr/>
        <p:nvPr/>
      </p:nvGrpSpPr>
      <p:grpSpPr>
        <a:xfrm>
          <a:off x="0" y="0"/>
          <a:ext cx="0" cy="0"/>
          <a:chOff x="0" y="0"/>
          <a:chExt cx="0" cy="0"/>
        </a:xfrm>
      </p:grpSpPr>
      <p:sp>
        <p:nvSpPr>
          <p:cNvPr id="1504" name="Google Shape;1504;g508ece10b0_1_127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508ece10b0_1_1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9" name="Shape 1509"/>
        <p:cNvGrpSpPr/>
        <p:nvPr/>
      </p:nvGrpSpPr>
      <p:grpSpPr>
        <a:xfrm>
          <a:off x="0" y="0"/>
          <a:ext cx="0" cy="0"/>
          <a:chOff x="0" y="0"/>
          <a:chExt cx="0" cy="0"/>
        </a:xfrm>
      </p:grpSpPr>
      <p:sp>
        <p:nvSpPr>
          <p:cNvPr id="1510" name="Google Shape;1510;g1f5aad9eaf1_0_4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1f5aad9eaf1_0_4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6" name="Shape 1516"/>
        <p:cNvGrpSpPr/>
        <p:nvPr/>
      </p:nvGrpSpPr>
      <p:grpSpPr>
        <a:xfrm>
          <a:off x="0" y="0"/>
          <a:ext cx="0" cy="0"/>
          <a:chOff x="0" y="0"/>
          <a:chExt cx="0" cy="0"/>
        </a:xfrm>
      </p:grpSpPr>
      <p:sp>
        <p:nvSpPr>
          <p:cNvPr id="1517" name="Google Shape;1517;g508ece10b0_1_111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08ece10b0_1_1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0" name="Shape 1570"/>
        <p:cNvGrpSpPr/>
        <p:nvPr/>
      </p:nvGrpSpPr>
      <p:grpSpPr>
        <a:xfrm>
          <a:off x="0" y="0"/>
          <a:ext cx="0" cy="0"/>
          <a:chOff x="0" y="0"/>
          <a:chExt cx="0" cy="0"/>
        </a:xfrm>
      </p:grpSpPr>
      <p:sp>
        <p:nvSpPr>
          <p:cNvPr id="1571" name="Google Shape;1571;g508ece10b0_1_116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508ece10b0_1_1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from FA23: An earlier version of these slides (as seen in the web videos) said "Overall runtime: O(HL) = O(L)". We weren't able to figure out why the H could be dropped here, and we think the slide is consistent without the extra equality statement, so we've </a:t>
            </a:r>
            <a:r>
              <a:rPr lang="en-GB"/>
              <a:t>deleted</a:t>
            </a:r>
            <a:r>
              <a:rPr lang="en-GB"/>
              <a:t> the second part of this statement. The slide should be correct as-is now.</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4fe50d0bd7_0_14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fe50d0bd7_0_1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8" name="Shape 1578"/>
        <p:cNvGrpSpPr/>
        <p:nvPr/>
      </p:nvGrpSpPr>
      <p:grpSpPr>
        <a:xfrm>
          <a:off x="0" y="0"/>
          <a:ext cx="0" cy="0"/>
          <a:chOff x="0" y="0"/>
          <a:chExt cx="0" cy="0"/>
        </a:xfrm>
      </p:grpSpPr>
      <p:sp>
        <p:nvSpPr>
          <p:cNvPr id="1579" name="Google Shape;1579;g508ece10b0_1_11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508ece10b0_1_1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6" name="Shape 1586"/>
        <p:cNvGrpSpPr/>
        <p:nvPr/>
      </p:nvGrpSpPr>
      <p:grpSpPr>
        <a:xfrm>
          <a:off x="0" y="0"/>
          <a:ext cx="0" cy="0"/>
          <a:chOff x="0" y="0"/>
          <a:chExt cx="0" cy="0"/>
        </a:xfrm>
      </p:grpSpPr>
      <p:sp>
        <p:nvSpPr>
          <p:cNvPr id="1587" name="Google Shape;1587;g508ece10b0_1_122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508ece10b0_1_12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g508ece10b0_1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08ece10b0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https://docs.google.com/forms/d/e/1FAIpQLScfgTOgU-SA6SyqMUaTVfbMTMvGwbViHPZjs3s4Vka2c2ZTEg/viewform</a:t>
            </a:r>
            <a:r>
              <a:rPr lang="en-GB"/>
              <a:t> </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508ece10b0_1_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08ece10b0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508ece10b0_1_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08ece10b0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https://docs.google.com/forms/d/e/1FAIpQLSdQ5uZfDeAFIoRTf1Udv3NX0K6qPRgpwDNi5_DmaFoi2Akm_Q/viewform</a:t>
            </a:r>
            <a:r>
              <a:rPr lang="en-GB"/>
              <a:t> </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type="body" idx="1"/>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8" name="Google Shape;78;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79" name="Google Shape;79;p11"/>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
        <p:nvSpPr>
          <p:cNvPr id="80" name="Google Shape;80;p11"/>
          <p:cNvSpPr txBox="1"/>
          <p:nvPr>
            <p:ph type="body" idx="2"/>
          </p:nvPr>
        </p:nvSpPr>
        <p:spPr>
          <a:xfrm>
            <a:off x="9543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84" name="Google Shape;84;p12"/>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4"/>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1" name="Google Shape;91;p14"/>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92" name="Google Shape;92;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3" name="Google Shape;93;p14"/>
          <p:cNvSpPr txBox="1"/>
          <p:nvPr>
            <p:ph type="body" idx="2"/>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6" name="Google Shape;96;p15"/>
          <p:cNvSpPr txBox="1"/>
          <p:nvPr>
            <p:ph type="title"/>
          </p:nvPr>
        </p:nvSpPr>
        <p:spPr>
          <a:xfrm>
            <a:off x="95425" y="4382350"/>
            <a:ext cx="842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00" name="Shape 100"/>
        <p:cNvGrpSpPr/>
        <p:nvPr/>
      </p:nvGrpSpPr>
      <p:grpSpPr>
        <a:xfrm>
          <a:off x="0" y="0"/>
          <a:ext cx="0" cy="0"/>
          <a:chOff x="0" y="0"/>
          <a:chExt cx="0" cy="0"/>
        </a:xfrm>
      </p:grpSpPr>
      <p:sp>
        <p:nvSpPr>
          <p:cNvPr id="101" name="Google Shape;101;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106" name="Google Shape;106;p18"/>
          <p:cNvPicPr preferRelativeResize="0"/>
          <p:nvPr/>
        </p:nvPicPr>
        <p:blipFill>
          <a:blip r:embed="rId2"/>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109" name="Google Shape;109;p1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3" name="Google Shape;113;p1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14" name="Google Shape;114;p1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15" name="Google Shape;115;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19" name="Google Shape;119;p20"/>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0" name="Google Shape;120;p20"/>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26" name="Google Shape;126;p21"/>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7" name="Google Shape;127;p21"/>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8" name="Google Shape;128;p21"/>
          <p:cNvSpPr txBox="1"/>
          <p:nvPr>
            <p:ph type="subTitle" idx="3"/>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3" name="Google Shape;133;p2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37" name="Google Shape;137;p23"/>
          <p:cNvSpPr txBox="1"/>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8" name="Google Shape;138;p23"/>
          <p:cNvSpPr txBox="1"/>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21" name="Google Shape;21;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2" name="Google Shape;22;p4"/>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6" name="Google Shape;26;p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9pPr>
          </a:lstStyle>
          <a:p/>
        </p:txBody>
      </p:sp>
      <p:pic>
        <p:nvPicPr>
          <p:cNvPr id="27" name="Google Shape;27;p5"/>
          <p:cNvPicPr preferRelativeResize="0"/>
          <p:nvPr/>
        </p:nvPicPr>
        <p:blipFill>
          <a:blip r:embed="rId2"/>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30" name="Google Shape;30;p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subTitle" idx="1"/>
          </p:nvPr>
        </p:nvSpPr>
        <p:spPr>
          <a:xfrm>
            <a:off x="4835400" y="4198275"/>
            <a:ext cx="4045200" cy="465000"/>
          </a:xfrm>
          <a:prstGeom prst="rect">
            <a:avLst/>
          </a:prstGeom>
        </p:spPr>
        <p:txBody>
          <a:bodyPr spcFirstLastPara="1" wrap="square" lIns="91425" tIns="91425" rIns="91425" bIns="91425" anchor="t" anchorCtr="0">
            <a:noAutofit/>
          </a:bodyPr>
          <a:lstStyle>
            <a:lvl1pPr lvl="0" algn="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34" name="Google Shape;34;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p:nvPr/>
        </p:nvSpPr>
        <p:spPr>
          <a:xfrm>
            <a:off x="6365900" y="3724875"/>
            <a:ext cx="25911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36" name="Google Shape;36;p6"/>
          <p:cNvSpPr txBox="1"/>
          <p:nvPr>
            <p:ph type="body" idx="2"/>
          </p:nvPr>
        </p:nvSpPr>
        <p:spPr>
          <a:xfrm>
            <a:off x="95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37" name="Google Shape;37;p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txBox="1"/>
          <p:nvPr>
            <p:ph type="subTitle" idx="1"/>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43" name="Google Shape;43;p7"/>
          <p:cNvSpPr txBox="1"/>
          <p:nvPr>
            <p:ph type="body" idx="2"/>
          </p:nvPr>
        </p:nvSpPr>
        <p:spPr>
          <a:xfrm>
            <a:off x="4667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44" name="Google Shape;44;p7"/>
          <p:cNvSpPr txBox="1"/>
          <p:nvPr>
            <p:ph type="title"/>
          </p:nvPr>
        </p:nvSpPr>
        <p:spPr>
          <a:xfrm>
            <a:off x="4572000" y="0"/>
            <a:ext cx="4572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w="19050" cap="flat" cmpd="sng">
            <a:solidFill>
              <a:srgbClr val="BF9000"/>
            </a:solidFill>
            <a:prstDash val="solid"/>
            <a:round/>
            <a:headEnd type="none" w="med" len="med"/>
            <a:tailEnd type="none" w="med" len="med"/>
          </a:ln>
        </p:spPr>
      </p:cxnSp>
      <p:pic>
        <p:nvPicPr>
          <p:cNvPr id="46" name="Google Shape;46;p7"/>
          <p:cNvPicPr preferRelativeResize="0"/>
          <p:nvPr/>
        </p:nvPicPr>
        <p:blipFill>
          <a:blip r:embed="rId2"/>
          <a:stretch>
            <a:fillRect/>
          </a:stretch>
        </p:blipFill>
        <p:spPr>
          <a:xfrm>
            <a:off x="0" y="4983478"/>
            <a:ext cx="457200" cy="160022"/>
          </a:xfrm>
          <a:prstGeom prst="rect">
            <a:avLst/>
          </a:prstGeom>
          <a:noFill/>
          <a:ln>
            <a:noFill/>
          </a:ln>
        </p:spPr>
      </p:pic>
      <p:sp>
        <p:nvSpPr>
          <p:cNvPr id="47" name="Google Shape;4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51" name="Google Shape;51;p8"/>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52" name="Google Shape;52;p8"/>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54" name="Google Shape;54;p8"/>
          <p:cNvPicPr preferRelativeResize="0"/>
          <p:nvPr/>
        </p:nvPicPr>
        <p:blipFill>
          <a:blip r:embed="rId2"/>
          <a:stretch>
            <a:fillRect/>
          </a:stretch>
        </p:blipFill>
        <p:spPr>
          <a:xfrm>
            <a:off x="0" y="4983478"/>
            <a:ext cx="457200" cy="160022"/>
          </a:xfrm>
          <a:prstGeom prst="rect">
            <a:avLst/>
          </a:prstGeom>
          <a:noFill/>
          <a:ln>
            <a:noFill/>
          </a:ln>
        </p:spPr>
      </p:pic>
      <p:sp>
        <p:nvSpPr>
          <p:cNvPr id="55" name="Google Shape;5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8"/>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9"/>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Compare</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61" name="Google Shape;61;p9"/>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62" name="Google Shape;62;p9"/>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64" name="Google Shape;64;p9"/>
          <p:cNvPicPr preferRelativeResize="0"/>
          <p:nvPr/>
        </p:nvPicPr>
        <p:blipFill>
          <a:blip r:embed="rId2"/>
          <a:stretch>
            <a:fillRect/>
          </a:stretch>
        </p:blipFill>
        <p:spPr>
          <a:xfrm>
            <a:off x="0" y="4983478"/>
            <a:ext cx="457200" cy="160022"/>
          </a:xfrm>
          <a:prstGeom prst="rect">
            <a:avLst/>
          </a:prstGeom>
          <a:noFill/>
          <a:ln>
            <a:noFill/>
          </a:ln>
        </p:spPr>
      </p:pic>
      <p:sp>
        <p:nvSpPr>
          <p:cNvPr id="65" name="Google Shape;65;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0"/>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Solution</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70" name="Google Shape;70;p10"/>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1" name="Google Shape;71;p10"/>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73" name="Google Shape;73;p10"/>
          <p:cNvPicPr preferRelativeResize="0"/>
          <p:nvPr/>
        </p:nvPicPr>
        <p:blipFill>
          <a:blip r:embed="rId2"/>
          <a:stretch>
            <a:fillRect/>
          </a:stretch>
        </p:blipFill>
        <p:spPr>
          <a:xfrm>
            <a:off x="0" y="4983478"/>
            <a:ext cx="457200" cy="160022"/>
          </a:xfrm>
          <a:prstGeom prst="rect">
            <a:avLst/>
          </a:prstGeom>
          <a:noFill/>
          <a:ln>
            <a:noFill/>
          </a:ln>
        </p:spPr>
      </p:pic>
      <p:sp>
        <p:nvSpPr>
          <p:cNvPr id="74" name="Google Shape;7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B5394"/>
              </a:buClr>
              <a:buSzPts val="1600"/>
              <a:buFont typeface="Roboto Medium" panose="02000000000000000000"/>
              <a:buNone/>
              <a:defRPr sz="1600">
                <a:solidFill>
                  <a:srgbClr val="0B5394"/>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7" name="Google Shape;7;p1"/>
          <p:cNvSpPr txBox="1"/>
          <p:nvPr>
            <p:ph type="body" idx="1"/>
          </p:nvPr>
        </p:nvSpPr>
        <p:spPr>
          <a:xfrm>
            <a:off x="311700" y="5727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23"/>
          <a:stretch>
            <a:fillRect/>
          </a:stretch>
        </p:blipFill>
        <p:spPr>
          <a:xfrm>
            <a:off x="0" y="4983478"/>
            <a:ext cx="457200" cy="160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hyperlink" Target="https://www.google.com/maps?q=comanche+motel+fort+stockton&amp;um=1&amp;ie=UTF-8&amp;sa=X&amp;ved=0ahUKEwjDv4LthPTYAhVI7WMKHUh8AooQ_AUICigB" TargetMode="Externa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hyperlink" Target="http://www.youtube.com/watch?v=yz850zzjrHQ"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citeseerx.ist.psu.edu/viewdoc/download?doi=10.1.1.152.1289&amp;rep=rep1&amp;type=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hyperlink" Target="https://www.cs.usfca.edu/~galles/visualization/BTree.html" TargetMode="External"/><Relationship Id="rId1" Type="http://schemas.openxmlformats.org/officeDocument/2006/relationships/hyperlink" Target="https://tinyurl.com/balanceYD"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hyperlink" Target="https://tinyurl.com/balanceYD"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hyperlink" Target="https://docs.google.com/presentation/d/1mNAtzfc7Mna1rpVzoTcrn9p8ejWIh72QBuEqOJwQzbk/edit#slide=id.g1f5aad9eaf1_0_43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solidFill>
                  <a:schemeClr val="accent3"/>
                </a:solidFill>
              </a:rPr>
              <a:t>B-Trees (and 2-3 and 2-3-4 Trees)</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BF9000"/>
                </a:solidFill>
                <a:latin typeface="Roboto Medium" panose="02000000000000000000"/>
                <a:ea typeface="Roboto Medium" panose="02000000000000000000"/>
                <a:cs typeface="Roboto Medium" panose="02000000000000000000"/>
                <a:sym typeface="Roboto Medium" panose="02000000000000000000"/>
              </a:rPr>
              <a:t>Lecture 17 (Data Structures 3)</a:t>
            </a:r>
            <a:endParaRPr sz="1200">
              <a:solidFill>
                <a:srgbClr val="BF9000"/>
              </a:solidFill>
              <a:latin typeface="Roboto Medium" panose="02000000000000000000"/>
              <a:ea typeface="Roboto Medium" panose="02000000000000000000"/>
              <a:cs typeface="Roboto Medium" panose="02000000000000000000"/>
              <a:sym typeface="Roboto Medium" panose="02000000000000000000"/>
            </a:endParaRPr>
          </a:p>
        </p:txBody>
      </p:sp>
      <p:sp>
        <p:nvSpPr>
          <p:cNvPr id="146" name="Google Shape;146;p2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47" name="Google Shape;147;p24"/>
          <p:cNvSpPr txBox="1"/>
          <p:nvPr/>
        </p:nvSpPr>
        <p:spPr>
          <a:xfrm>
            <a:off x="311700" y="3854350"/>
            <a:ext cx="8520600" cy="6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a:latin typeface="Roboto Medium" panose="02000000000000000000"/>
                <a:ea typeface="Roboto Medium" panose="02000000000000000000"/>
                <a:cs typeface="Roboto Medium" panose="02000000000000000000"/>
                <a:sym typeface="Roboto Medium" panose="02000000000000000000"/>
              </a:rPr>
              <a:t>CS61B, </a:t>
            </a:r>
            <a:r>
              <a:rPr lang="en-GB" sz="1600">
                <a:latin typeface="Roboto Medium" panose="02000000000000000000"/>
                <a:ea typeface="Roboto Medium" panose="02000000000000000000"/>
                <a:cs typeface="Roboto Medium" panose="02000000000000000000"/>
                <a:sym typeface="Roboto Medium" panose="02000000000000000000"/>
              </a:rPr>
              <a:t>Spring 2024</a:t>
            </a:r>
            <a:r>
              <a:rPr lang="en-GB" sz="1600">
                <a:solidFill>
                  <a:srgbClr val="000000"/>
                </a:solidFill>
                <a:latin typeface="Roboto Medium" panose="02000000000000000000"/>
                <a:ea typeface="Roboto Medium" panose="02000000000000000000"/>
                <a:cs typeface="Roboto Medium" panose="02000000000000000000"/>
                <a:sym typeface="Roboto Medium" panose="02000000000000000000"/>
              </a:rPr>
              <a:t> @ UC Berkeley</a:t>
            </a:r>
            <a:endParaRPr sz="1600">
              <a:solidFill>
                <a:srgbClr val="000000"/>
              </a:solidFill>
              <a:latin typeface="Roboto Medium" panose="02000000000000000000"/>
              <a:ea typeface="Roboto Medium" panose="02000000000000000000"/>
              <a:cs typeface="Roboto Medium" panose="02000000000000000000"/>
              <a:sym typeface="Roboto Medium" panose="02000000000000000000"/>
            </a:endParaRPr>
          </a:p>
          <a:p>
            <a:pPr marL="0" lvl="0" indent="0" algn="l" rtl="0">
              <a:spcBef>
                <a:spcPts val="600"/>
              </a:spcBef>
              <a:spcAft>
                <a:spcPts val="0"/>
              </a:spcAft>
              <a:buNone/>
            </a:pPr>
            <a:r>
              <a:rPr lang="en-GB" sz="1600">
                <a:latin typeface="Roboto Light" panose="02000000000000000000"/>
                <a:ea typeface="Roboto Light" panose="02000000000000000000"/>
                <a:cs typeface="Roboto Light" panose="02000000000000000000"/>
                <a:sym typeface="Roboto Light" panose="02000000000000000000"/>
              </a:rPr>
              <a:t>Slides credit: </a:t>
            </a:r>
            <a:r>
              <a:rPr lang="en-GB" sz="1600">
                <a:solidFill>
                  <a:srgbClr val="000000"/>
                </a:solidFill>
                <a:latin typeface="Roboto Light" panose="02000000000000000000"/>
                <a:ea typeface="Roboto Light" panose="02000000000000000000"/>
                <a:cs typeface="Roboto Light" panose="02000000000000000000"/>
                <a:sym typeface="Roboto Light" panose="02000000000000000000"/>
              </a:rPr>
              <a:t>Josh Hug</a:t>
            </a:r>
            <a:endParaRPr sz="1600">
              <a:solidFill>
                <a:srgbClr val="000000"/>
              </a:solidFill>
              <a:latin typeface="Roboto Light" panose="02000000000000000000"/>
              <a:ea typeface="Roboto Light" panose="02000000000000000000"/>
              <a:cs typeface="Roboto Light" panose="02000000000000000000"/>
              <a:sym typeface="Roboto Light" panose="02000000000000000000"/>
            </a:endParaRPr>
          </a:p>
        </p:txBody>
      </p:sp>
      <p:sp>
        <p:nvSpPr>
          <p:cNvPr id="148" name="Google Shape;148;p24"/>
          <p:cNvSpPr/>
          <p:nvPr/>
        </p:nvSpPr>
        <p:spPr>
          <a:xfrm>
            <a:off x="7087644" y="106127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3  5</a:t>
            </a:r>
            <a:endParaRPr sz="1800"/>
          </a:p>
        </p:txBody>
      </p:sp>
      <p:sp>
        <p:nvSpPr>
          <p:cNvPr id="149" name="Google Shape;149;p24"/>
          <p:cNvSpPr/>
          <p:nvPr/>
        </p:nvSpPr>
        <p:spPr>
          <a:xfrm>
            <a:off x="6243363"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1  2</a:t>
            </a:r>
            <a:endParaRPr sz="1800"/>
          </a:p>
        </p:txBody>
      </p:sp>
      <p:sp>
        <p:nvSpPr>
          <p:cNvPr id="150" name="Google Shape;150;p24"/>
          <p:cNvSpPr/>
          <p:nvPr/>
        </p:nvSpPr>
        <p:spPr>
          <a:xfrm>
            <a:off x="7930888"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6  7</a:t>
            </a:r>
            <a:endParaRPr sz="1800"/>
          </a:p>
        </p:txBody>
      </p:sp>
      <p:sp>
        <p:nvSpPr>
          <p:cNvPr id="151" name="Google Shape;151;p24"/>
          <p:cNvSpPr/>
          <p:nvPr/>
        </p:nvSpPr>
        <p:spPr>
          <a:xfrm>
            <a:off x="7087644"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cxnSp>
        <p:nvCxnSpPr>
          <p:cNvPr id="152" name="Google Shape;152;p24"/>
          <p:cNvCxnSpPr>
            <a:stCxn id="148" idx="2"/>
            <a:endCxn id="149" idx="0"/>
          </p:cNvCxnSpPr>
          <p:nvPr/>
        </p:nvCxnSpPr>
        <p:spPr>
          <a:xfrm flipH="1">
            <a:off x="6530544" y="1386175"/>
            <a:ext cx="844200" cy="303600"/>
          </a:xfrm>
          <a:prstGeom prst="straightConnector1">
            <a:avLst/>
          </a:prstGeom>
          <a:noFill/>
          <a:ln w="19050" cap="flat" cmpd="sng">
            <a:solidFill>
              <a:srgbClr val="666666"/>
            </a:solidFill>
            <a:prstDash val="solid"/>
            <a:round/>
            <a:headEnd type="none" w="med" len="med"/>
            <a:tailEnd type="none" w="med" len="med"/>
          </a:ln>
        </p:spPr>
      </p:cxnSp>
      <p:cxnSp>
        <p:nvCxnSpPr>
          <p:cNvPr id="153" name="Google Shape;153;p24"/>
          <p:cNvCxnSpPr>
            <a:stCxn id="148" idx="2"/>
            <a:endCxn id="151" idx="0"/>
          </p:cNvCxnSpPr>
          <p:nvPr/>
        </p:nvCxnSpPr>
        <p:spPr>
          <a:xfrm>
            <a:off x="7374744" y="1386175"/>
            <a:ext cx="0" cy="303600"/>
          </a:xfrm>
          <a:prstGeom prst="straightConnector1">
            <a:avLst/>
          </a:prstGeom>
          <a:noFill/>
          <a:ln w="19050" cap="flat" cmpd="sng">
            <a:solidFill>
              <a:srgbClr val="666666"/>
            </a:solidFill>
            <a:prstDash val="solid"/>
            <a:round/>
            <a:headEnd type="none" w="med" len="med"/>
            <a:tailEnd type="none" w="med" len="med"/>
          </a:ln>
        </p:spPr>
      </p:cxnSp>
      <p:cxnSp>
        <p:nvCxnSpPr>
          <p:cNvPr id="154" name="Google Shape;154;p24"/>
          <p:cNvCxnSpPr>
            <a:stCxn id="148" idx="2"/>
            <a:endCxn id="150" idx="0"/>
          </p:cNvCxnSpPr>
          <p:nvPr/>
        </p:nvCxnSpPr>
        <p:spPr>
          <a:xfrm>
            <a:off x="7374744" y="1386175"/>
            <a:ext cx="843300" cy="303600"/>
          </a:xfrm>
          <a:prstGeom prst="straightConnector1">
            <a:avLst/>
          </a:prstGeom>
          <a:noFill/>
          <a:ln w="19050" cap="flat" cmpd="sng">
            <a:solidFill>
              <a:srgbClr val="666666"/>
            </a:solidFill>
            <a:prstDash val="solid"/>
            <a:round/>
            <a:headEnd type="none" w="med" len="med"/>
            <a:tailEnd type="none" w="med" len="med"/>
          </a:ln>
        </p:spPr>
      </p:cxnSp>
      <p:sp>
        <p:nvSpPr>
          <p:cNvPr id="155" name="Google Shape;155;p24"/>
          <p:cNvSpPr/>
          <p:nvPr/>
        </p:nvSpPr>
        <p:spPr>
          <a:xfrm>
            <a:off x="3890975" y="1405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56" name="Google Shape;156;p24"/>
          <p:cNvSpPr/>
          <p:nvPr/>
        </p:nvSpPr>
        <p:spPr>
          <a:xfrm>
            <a:off x="5078098" y="1405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a:t>
            </a:r>
            <a:endParaRPr sz="1800"/>
          </a:p>
        </p:txBody>
      </p:sp>
      <p:sp>
        <p:nvSpPr>
          <p:cNvPr id="157" name="Google Shape;157;p24"/>
          <p:cNvSpPr/>
          <p:nvPr/>
        </p:nvSpPr>
        <p:spPr>
          <a:xfrm>
            <a:off x="4443875" y="893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sp>
        <p:nvSpPr>
          <p:cNvPr id="158" name="Google Shape;158;p24"/>
          <p:cNvSpPr/>
          <p:nvPr/>
        </p:nvSpPr>
        <p:spPr>
          <a:xfrm>
            <a:off x="35709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59" name="Google Shape;159;p24"/>
          <p:cNvSpPr/>
          <p:nvPr/>
        </p:nvSpPr>
        <p:spPr>
          <a:xfrm>
            <a:off x="42148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60" name="Google Shape;160;p24"/>
          <p:cNvSpPr/>
          <p:nvPr/>
        </p:nvSpPr>
        <p:spPr>
          <a:xfrm>
            <a:off x="47978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61" name="Google Shape;161;p24"/>
          <p:cNvSpPr/>
          <p:nvPr/>
        </p:nvSpPr>
        <p:spPr>
          <a:xfrm>
            <a:off x="53655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62" name="Google Shape;162;p24"/>
          <p:cNvCxnSpPr>
            <a:stCxn id="157" idx="2"/>
            <a:endCxn id="155" idx="0"/>
          </p:cNvCxnSpPr>
          <p:nvPr/>
        </p:nvCxnSpPr>
        <p:spPr>
          <a:xfrm flipH="1">
            <a:off x="4091225" y="121795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63" name="Google Shape;163;p24"/>
          <p:cNvCxnSpPr>
            <a:stCxn id="155" idx="2"/>
            <a:endCxn id="159" idx="0"/>
          </p:cNvCxnSpPr>
          <p:nvPr/>
        </p:nvCxnSpPr>
        <p:spPr>
          <a:xfrm>
            <a:off x="4091225" y="173058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164" name="Google Shape;164;p24"/>
          <p:cNvCxnSpPr>
            <a:stCxn id="155" idx="2"/>
            <a:endCxn id="158" idx="0"/>
          </p:cNvCxnSpPr>
          <p:nvPr/>
        </p:nvCxnSpPr>
        <p:spPr>
          <a:xfrm flipH="1">
            <a:off x="3771125" y="173058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165" name="Google Shape;165;p24"/>
          <p:cNvCxnSpPr>
            <a:stCxn id="156" idx="2"/>
            <a:endCxn id="160" idx="0"/>
          </p:cNvCxnSpPr>
          <p:nvPr/>
        </p:nvCxnSpPr>
        <p:spPr>
          <a:xfrm flipH="1">
            <a:off x="4998148" y="173058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66" name="Google Shape;166;p24"/>
          <p:cNvCxnSpPr>
            <a:stCxn id="156" idx="2"/>
            <a:endCxn id="161" idx="0"/>
          </p:cNvCxnSpPr>
          <p:nvPr/>
        </p:nvCxnSpPr>
        <p:spPr>
          <a:xfrm>
            <a:off x="5278348" y="173058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67" name="Google Shape;167;p24"/>
          <p:cNvCxnSpPr>
            <a:stCxn id="157" idx="2"/>
            <a:endCxn id="156" idx="0"/>
          </p:cNvCxnSpPr>
          <p:nvPr/>
        </p:nvCxnSpPr>
        <p:spPr>
          <a:xfrm>
            <a:off x="4644125" y="1217957"/>
            <a:ext cx="634200" cy="187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8" name="Shape 348"/>
        <p:cNvGrpSpPr/>
        <p:nvPr/>
      </p:nvGrpSpPr>
      <p:grpSpPr>
        <a:xfrm>
          <a:off x="0" y="0"/>
          <a:ext cx="0" cy="0"/>
          <a:chOff x="0" y="0"/>
          <a:chExt cx="0" cy="0"/>
        </a:xfrm>
      </p:grpSpPr>
      <p:sp>
        <p:nvSpPr>
          <p:cNvPr id="349" name="Google Shape;349;p3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Statements about Tree Height</a:t>
            </a:r>
            <a:endParaRPr lang="en-GB"/>
          </a:p>
        </p:txBody>
      </p:sp>
      <p:sp>
        <p:nvSpPr>
          <p:cNvPr id="350" name="Google Shape;350;p3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of these statements is more informative?</a:t>
            </a:r>
            <a:endParaRPr lang="en-GB"/>
          </a:p>
          <a:p>
            <a:pPr marL="457200" lvl="0" indent="-342900" algn="l" rtl="0">
              <a:spcBef>
                <a:spcPts val="600"/>
              </a:spcBef>
              <a:spcAft>
                <a:spcPts val="0"/>
              </a:spcAft>
              <a:buSzPts val="1800"/>
              <a:buAutoNum type="alphaUcPeriod"/>
            </a:pPr>
            <a:r>
              <a:rPr lang="en-GB" b="1"/>
              <a:t>Worst case BST height is Θ(N).</a:t>
            </a:r>
            <a:endParaRPr b="1"/>
          </a:p>
          <a:p>
            <a:pPr marL="457200" lvl="0" indent="-342900" algn="l" rtl="0">
              <a:spcBef>
                <a:spcPts val="600"/>
              </a:spcBef>
              <a:spcAft>
                <a:spcPts val="0"/>
              </a:spcAft>
              <a:buSzPts val="1800"/>
              <a:buAutoNum type="alphaUcPeriod"/>
            </a:pPr>
            <a:r>
              <a:rPr lang="en-GB"/>
              <a:t>BST height is O(N).</a:t>
            </a:r>
            <a:endParaRPr lang="en-GB"/>
          </a:p>
          <a:p>
            <a:pPr marL="457200" lvl="0" indent="-342900" algn="l" rtl="0">
              <a:spcBef>
                <a:spcPts val="600"/>
              </a:spcBef>
              <a:spcAft>
                <a:spcPts val="0"/>
              </a:spcAft>
              <a:buSzPts val="1800"/>
              <a:buAutoNum type="alphaUcPeriod"/>
            </a:pPr>
            <a:r>
              <a:rPr lang="en-GB"/>
              <a:t>They are equally informative.</a:t>
            </a:r>
            <a:endParaRPr lang="en-GB"/>
          </a:p>
          <a:p>
            <a:pPr marL="0" lvl="0" indent="0" algn="l" rtl="0">
              <a:spcBef>
                <a:spcPts val="600"/>
              </a:spcBef>
              <a:spcAft>
                <a:spcPts val="0"/>
              </a:spcAft>
              <a:buNone/>
            </a:pPr>
          </a:p>
          <a:p>
            <a:pPr marL="0" lvl="0" indent="0" algn="l" rtl="0">
              <a:spcBef>
                <a:spcPts val="600"/>
              </a:spcBef>
              <a:spcAft>
                <a:spcPts val="0"/>
              </a:spcAft>
              <a:buNone/>
            </a:pPr>
            <a:r>
              <a:rPr lang="en-GB"/>
              <a:t>Saying that the worst case has order of growth N is more informative than saying the height is O(N).</a:t>
            </a:r>
            <a:endParaRPr lang="en-GB"/>
          </a:p>
          <a:p>
            <a:pPr marL="0" lvl="0" indent="0" algn="l" rtl="0">
              <a:spcBef>
                <a:spcPts val="600"/>
              </a:spcBef>
              <a:spcAft>
                <a:spcPts val="0"/>
              </a:spcAft>
              <a:buNone/>
            </a:pPr>
            <a:br>
              <a:rPr lang="en-GB"/>
            </a:br>
            <a:r>
              <a:rPr lang="en-GB"/>
              <a:t>Let’s see an analogy.</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354" name="Shape 354"/>
        <p:cNvGrpSpPr/>
        <p:nvPr/>
      </p:nvGrpSpPr>
      <p:grpSpPr>
        <a:xfrm>
          <a:off x="0" y="0"/>
          <a:ext cx="0" cy="0"/>
          <a:chOff x="0" y="0"/>
          <a:chExt cx="0" cy="0"/>
        </a:xfrm>
      </p:grpSpPr>
      <p:sp>
        <p:nvSpPr>
          <p:cNvPr id="355" name="Google Shape;355;p3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Question: http://yellkey.com</a:t>
            </a:r>
            <a:r>
              <a:rPr lang="en-GB">
                <a:solidFill>
                  <a:srgbClr val="208920"/>
                </a:solidFill>
              </a:rPr>
              <a:t>/keep</a:t>
            </a:r>
            <a:endParaRPr lang="en-GB">
              <a:solidFill>
                <a:srgbClr val="208920"/>
              </a:solidFill>
            </a:endParaRPr>
          </a:p>
        </p:txBody>
      </p:sp>
      <p:sp>
        <p:nvSpPr>
          <p:cNvPr id="356" name="Google Shape;356;p3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statement gives you more information about a hotel?</a:t>
            </a:r>
            <a:endParaRPr lang="en-GB"/>
          </a:p>
          <a:p>
            <a:pPr marL="457200" lvl="0" indent="-342900" algn="l" rtl="0">
              <a:spcBef>
                <a:spcPts val="600"/>
              </a:spcBef>
              <a:spcAft>
                <a:spcPts val="0"/>
              </a:spcAft>
              <a:buSzPts val="1800"/>
              <a:buAutoNum type="alphaUcPeriod"/>
            </a:pPr>
            <a:r>
              <a:rPr lang="en-GB"/>
              <a:t>The most expensive room in the hotel is $639 per night.</a:t>
            </a:r>
            <a:endParaRPr lang="en-GB"/>
          </a:p>
          <a:p>
            <a:pPr marL="457200" lvl="0" indent="-342900" algn="l" rtl="0">
              <a:spcBef>
                <a:spcPts val="600"/>
              </a:spcBef>
              <a:spcAft>
                <a:spcPts val="0"/>
              </a:spcAft>
              <a:buSzPts val="1800"/>
              <a:buAutoNum type="alphaUcPeriod"/>
            </a:pPr>
            <a:r>
              <a:rPr lang="en-GB"/>
              <a:t>Every room in the hotel is less than or equal to $639 per night.</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Question</a:t>
            </a:r>
            <a:endParaRPr lang="en-GB"/>
          </a:p>
        </p:txBody>
      </p:sp>
      <p:sp>
        <p:nvSpPr>
          <p:cNvPr id="362" name="Google Shape;362;p3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rgbClr val="000000"/>
              </a:buClr>
              <a:buSzPts val="1100"/>
              <a:buFont typeface="Arial" panose="020B0604020202020204"/>
              <a:buNone/>
            </a:pPr>
            <a:r>
              <a:rPr lang="en-GB"/>
              <a:t>Which statement gives you more information about a hotel?</a:t>
            </a:r>
            <a:endParaRPr lang="en-GB"/>
          </a:p>
          <a:p>
            <a:pPr marL="457200" lvl="0" indent="-342900" algn="l" rtl="0">
              <a:lnSpc>
                <a:spcPct val="100000"/>
              </a:lnSpc>
              <a:spcBef>
                <a:spcPts val="600"/>
              </a:spcBef>
              <a:spcAft>
                <a:spcPts val="0"/>
              </a:spcAft>
              <a:buSzPts val="1800"/>
              <a:buAutoNum type="alphaUcPeriod"/>
            </a:pPr>
            <a:r>
              <a:rPr lang="en-GB" b="1"/>
              <a:t>The most expensive room in the hotel is $639 per night.</a:t>
            </a:r>
            <a:endParaRPr b="1"/>
          </a:p>
          <a:p>
            <a:pPr marL="457200" lvl="0" indent="-342900" algn="l" rtl="0">
              <a:lnSpc>
                <a:spcPct val="100000"/>
              </a:lnSpc>
              <a:spcBef>
                <a:spcPts val="600"/>
              </a:spcBef>
              <a:spcAft>
                <a:spcPts val="0"/>
              </a:spcAft>
              <a:buSzPts val="1800"/>
              <a:buAutoNum type="alphaUcPeriod"/>
            </a:pPr>
            <a:r>
              <a:rPr lang="en-GB"/>
              <a:t>Every room in the hotel is less than or equal to $639 per night.</a:t>
            </a:r>
            <a:endParaRPr lang="en-GB"/>
          </a:p>
        </p:txBody>
      </p:sp>
      <p:pic>
        <p:nvPicPr>
          <p:cNvPr id="363" name="Google Shape;363;p35"/>
          <p:cNvPicPr preferRelativeResize="0"/>
          <p:nvPr/>
        </p:nvPicPr>
        <p:blipFill>
          <a:blip r:embed="rId1"/>
          <a:stretch>
            <a:fillRect/>
          </a:stretch>
        </p:blipFill>
        <p:spPr>
          <a:xfrm>
            <a:off x="6948067" y="3219792"/>
            <a:ext cx="1746250" cy="1267050"/>
          </a:xfrm>
          <a:prstGeom prst="rect">
            <a:avLst/>
          </a:prstGeom>
          <a:noFill/>
          <a:ln>
            <a:noFill/>
          </a:ln>
        </p:spPr>
      </p:pic>
      <p:sp>
        <p:nvSpPr>
          <p:cNvPr id="364" name="Google Shape;364;p35"/>
          <p:cNvSpPr txBox="1"/>
          <p:nvPr/>
        </p:nvSpPr>
        <p:spPr>
          <a:xfrm>
            <a:off x="6915125" y="4446600"/>
            <a:ext cx="23970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GB" u="sng">
                <a:solidFill>
                  <a:schemeClr val="hlink"/>
                </a:solidFill>
                <a:hlinkClick r:id="rId2"/>
              </a:rPr>
              <a:t>A nice place to stay!</a:t>
            </a:r>
            <a:r>
              <a:rPr lang="en-GB"/>
              <a:t>)</a:t>
            </a:r>
            <a:endParaRPr lang="en-GB"/>
          </a:p>
        </p:txBody>
      </p:sp>
      <p:pic>
        <p:nvPicPr>
          <p:cNvPr id="365" name="Google Shape;365;p35"/>
          <p:cNvPicPr preferRelativeResize="0"/>
          <p:nvPr/>
        </p:nvPicPr>
        <p:blipFill>
          <a:blip r:embed="rId3"/>
          <a:stretch>
            <a:fillRect/>
          </a:stretch>
        </p:blipFill>
        <p:spPr>
          <a:xfrm>
            <a:off x="4498970" y="3270058"/>
            <a:ext cx="2397000" cy="1196268"/>
          </a:xfrm>
          <a:prstGeom prst="rect">
            <a:avLst/>
          </a:prstGeom>
          <a:noFill/>
          <a:ln>
            <a:noFill/>
          </a:ln>
        </p:spPr>
      </p:pic>
      <p:pic>
        <p:nvPicPr>
          <p:cNvPr id="366" name="Google Shape;366;p35"/>
          <p:cNvPicPr preferRelativeResize="0"/>
          <p:nvPr/>
        </p:nvPicPr>
        <p:blipFill>
          <a:blip r:embed="rId3"/>
          <a:stretch>
            <a:fillRect/>
          </a:stretch>
        </p:blipFill>
        <p:spPr>
          <a:xfrm>
            <a:off x="831425" y="3095907"/>
            <a:ext cx="2397000" cy="1196268"/>
          </a:xfrm>
          <a:prstGeom prst="rect">
            <a:avLst/>
          </a:prstGeom>
          <a:noFill/>
          <a:ln>
            <a:noFill/>
          </a:ln>
        </p:spPr>
      </p:pic>
      <p:sp>
        <p:nvSpPr>
          <p:cNvPr id="367" name="Google Shape;367;p35"/>
          <p:cNvSpPr txBox="1"/>
          <p:nvPr/>
        </p:nvSpPr>
        <p:spPr>
          <a:xfrm>
            <a:off x="678587" y="2680450"/>
            <a:ext cx="26286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Most expensive room: $639/nt</a:t>
            </a:r>
            <a:endParaRPr lang="en-GB"/>
          </a:p>
        </p:txBody>
      </p:sp>
      <p:sp>
        <p:nvSpPr>
          <p:cNvPr id="368" name="Google Shape;368;p35"/>
          <p:cNvSpPr txBox="1"/>
          <p:nvPr/>
        </p:nvSpPr>
        <p:spPr>
          <a:xfrm>
            <a:off x="5834050" y="2604250"/>
            <a:ext cx="18921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All rooms &lt;= $639/nt</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3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BST Height</a:t>
            </a:r>
            <a:endParaRPr lang="en-GB"/>
          </a:p>
        </p:txBody>
      </p:sp>
      <p:sp>
        <p:nvSpPr>
          <p:cNvPr id="374" name="Google Shape;374;p3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BST height is all four of these:</a:t>
            </a:r>
            <a:endParaRPr lang="en-GB"/>
          </a:p>
          <a:p>
            <a:pPr marL="457200" lvl="0" indent="-342900" algn="l" rtl="0">
              <a:spcBef>
                <a:spcPts val="600"/>
              </a:spcBef>
              <a:spcAft>
                <a:spcPts val="0"/>
              </a:spcAft>
              <a:buSzPts val="1800"/>
              <a:buChar char="●"/>
            </a:pPr>
            <a:r>
              <a:rPr lang="en-GB"/>
              <a:t>O(N).</a:t>
            </a:r>
            <a:endParaRPr lang="en-GB"/>
          </a:p>
          <a:p>
            <a:pPr marL="457200" lvl="0" indent="-342900" algn="l" rtl="0">
              <a:spcBef>
                <a:spcPts val="600"/>
              </a:spcBef>
              <a:spcAft>
                <a:spcPts val="0"/>
              </a:spcAft>
              <a:buSzPts val="1800"/>
              <a:buChar char="●"/>
            </a:pPr>
            <a:r>
              <a:rPr lang="en-GB"/>
              <a:t>Θ(log N) in the best case (“bushy”).</a:t>
            </a:r>
            <a:endParaRPr lang="en-GB"/>
          </a:p>
          <a:p>
            <a:pPr marL="457200" lvl="0" indent="-342900" algn="l" rtl="0">
              <a:spcBef>
                <a:spcPts val="600"/>
              </a:spcBef>
              <a:spcAft>
                <a:spcPts val="0"/>
              </a:spcAft>
              <a:buSzPts val="1800"/>
              <a:buChar char="●"/>
            </a:pPr>
            <a:r>
              <a:rPr lang="en-GB"/>
              <a:t>Θ(N) in the worst case (“spindly”).</a:t>
            </a:r>
            <a:endParaRPr lang="en-GB"/>
          </a:p>
          <a:p>
            <a:pPr marL="457200" lvl="0" indent="-342900" algn="l" rtl="0">
              <a:spcBef>
                <a:spcPts val="600"/>
              </a:spcBef>
              <a:spcAft>
                <a:spcPts val="0"/>
              </a:spcAft>
              <a:buSzPts val="1800"/>
              <a:buChar char="●"/>
            </a:pPr>
            <a:r>
              <a:rPr lang="en-GB"/>
              <a:t>O(N</a:t>
            </a:r>
            <a:r>
              <a:rPr lang="en-GB" baseline="30000"/>
              <a:t>2</a:t>
            </a:r>
            <a:r>
              <a:rPr lang="en-GB"/>
              <a:t>).</a:t>
            </a:r>
            <a:endParaRPr lang="en-GB"/>
          </a:p>
          <a:p>
            <a:pPr marL="457200" lvl="0" indent="0" algn="l" rtl="0">
              <a:spcBef>
                <a:spcPts val="600"/>
              </a:spcBef>
              <a:spcAft>
                <a:spcPts val="0"/>
              </a:spcAft>
              <a:buNone/>
            </a:pPr>
          </a:p>
          <a:p>
            <a:pPr marL="0" lvl="0" indent="0" algn="l" rtl="0">
              <a:spcBef>
                <a:spcPts val="600"/>
              </a:spcBef>
              <a:spcAft>
                <a:spcPts val="0"/>
              </a:spcAft>
              <a:buNone/>
            </a:pPr>
            <a:r>
              <a:rPr lang="en-GB"/>
              <a:t>The middle two statements are more informative.</a:t>
            </a:r>
            <a:endParaRPr lang="en-GB"/>
          </a:p>
          <a:p>
            <a:pPr marL="457200" lvl="0" indent="-342900" algn="l" rtl="0">
              <a:spcBef>
                <a:spcPts val="600"/>
              </a:spcBef>
              <a:spcAft>
                <a:spcPts val="0"/>
              </a:spcAft>
              <a:buSzPts val="1800"/>
              <a:buChar char="●"/>
            </a:pPr>
            <a:r>
              <a:rPr lang="en-GB"/>
              <a:t>Big O is NOT mathematically the same thing as “worst case”.</a:t>
            </a:r>
            <a:endParaRPr lang="en-GB"/>
          </a:p>
          <a:p>
            <a:pPr marL="914400" lvl="1" indent="-342900" algn="l" rtl="0">
              <a:spcBef>
                <a:spcPts val="600"/>
              </a:spcBef>
              <a:spcAft>
                <a:spcPts val="0"/>
              </a:spcAft>
              <a:buSzPts val="1800"/>
              <a:buChar char="○"/>
            </a:pPr>
            <a:r>
              <a:rPr lang="en-GB"/>
              <a:t>e.g. BST heights are O(N</a:t>
            </a:r>
            <a:r>
              <a:rPr lang="en-GB" baseline="30000"/>
              <a:t>2</a:t>
            </a:r>
            <a:r>
              <a:rPr lang="en-GB"/>
              <a:t>), but are not quadratic in the worst case.</a:t>
            </a:r>
            <a:endParaRPr lang="en-GB"/>
          </a:p>
          <a:p>
            <a:pPr marL="914400" lvl="1" indent="-342900" algn="l" rtl="0">
              <a:spcBef>
                <a:spcPts val="600"/>
              </a:spcBef>
              <a:spcAft>
                <a:spcPts val="0"/>
              </a:spcAft>
              <a:buSzPts val="1800"/>
              <a:buChar char="○"/>
            </a:pPr>
            <a:r>
              <a:rPr lang="en-GB"/>
              <a:t>… but Big O often used as shorthand for “worst case”.</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Usefulness of Big O</a:t>
            </a:r>
            <a:endParaRPr lang="en-GB"/>
          </a:p>
        </p:txBody>
      </p:sp>
      <p:sp>
        <p:nvSpPr>
          <p:cNvPr id="380" name="Google Shape;380;p3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Big O is still a useful idea:</a:t>
            </a:r>
            <a:endParaRPr lang="en-GB"/>
          </a:p>
          <a:p>
            <a:pPr marL="457200" lvl="0" indent="-342900" algn="l" rtl="0">
              <a:spcBef>
                <a:spcPts val="600"/>
              </a:spcBef>
              <a:spcAft>
                <a:spcPts val="0"/>
              </a:spcAft>
              <a:buSzPts val="1800"/>
              <a:buChar char="●"/>
            </a:pPr>
            <a:r>
              <a:rPr lang="en-GB"/>
              <a:t>Allows us to make simple blanket statements, e.g. can just say “binary search is O(log N)” instead of “binary search is Θ(log N) in the worst case”.</a:t>
            </a:r>
            <a:endParaRPr lang="en-GB"/>
          </a:p>
          <a:p>
            <a:pPr marL="457200" lvl="0" indent="-342900" algn="l" rtl="0">
              <a:spcBef>
                <a:spcPts val="0"/>
              </a:spcBef>
              <a:spcAft>
                <a:spcPts val="0"/>
              </a:spcAft>
              <a:buSzPts val="1800"/>
              <a:buChar char="●"/>
            </a:pPr>
            <a:r>
              <a:rPr lang="en-GB"/>
              <a:t>Sometimes don’t know the exact runtime, so use O to give an upper bound.</a:t>
            </a:r>
            <a:endParaRPr lang="en-GB"/>
          </a:p>
          <a:p>
            <a:pPr marL="914400" lvl="1" indent="-342900" algn="l" rtl="0">
              <a:spcBef>
                <a:spcPts val="0"/>
              </a:spcBef>
              <a:spcAft>
                <a:spcPts val="0"/>
              </a:spcAft>
              <a:buSzPts val="1800"/>
              <a:buChar char="○"/>
            </a:pPr>
            <a:r>
              <a:rPr lang="en-GB"/>
              <a:t>Example: Runtime for finding shortest route that goes to all world cities is O(2</a:t>
            </a:r>
            <a:r>
              <a:rPr lang="en-GB" baseline="30000"/>
              <a:t>N</a:t>
            </a:r>
            <a:r>
              <a:rPr lang="en-GB"/>
              <a:t>)</a:t>
            </a:r>
            <a:r>
              <a:rPr lang="en-GB" baseline="30000"/>
              <a:t>*</a:t>
            </a:r>
            <a:r>
              <a:rPr lang="en-GB"/>
              <a:t>. There might be a faster way, but nobody knows one yet.</a:t>
            </a:r>
            <a:endParaRPr lang="en-GB"/>
          </a:p>
          <a:p>
            <a:pPr marL="457200" lvl="0" indent="-342900" algn="l" rtl="0">
              <a:spcBef>
                <a:spcPts val="0"/>
              </a:spcBef>
              <a:spcAft>
                <a:spcPts val="0"/>
              </a:spcAft>
              <a:buSzPts val="1800"/>
              <a:buChar char="●"/>
            </a:pPr>
            <a:r>
              <a:rPr lang="en-GB"/>
              <a:t>Easier to write proofs for Big O than Big Theta, e.g. finding runtime of mergesort, you can round up the number of items to the next power of 2 (see A level study guide problems for Asymptotics2 lecture). A little beyond the scope of our course.</a:t>
            </a:r>
            <a:endParaRPr lang="en-GB"/>
          </a:p>
        </p:txBody>
      </p:sp>
      <p:sp>
        <p:nvSpPr>
          <p:cNvPr id="381" name="Google Shape;381;p37"/>
          <p:cNvSpPr txBox="1"/>
          <p:nvPr/>
        </p:nvSpPr>
        <p:spPr>
          <a:xfrm>
            <a:off x="4167325" y="4710300"/>
            <a:ext cx="4936200" cy="4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 Under certain assumptions and constraints not listed.</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animEffect transition="in" filter="fade">
                                      <p:cBhvr>
                                        <p:cTn id="7" dur="1"/>
                                        <p:tgtEl>
                                          <p:spTgt spid="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xEl>
                                              <p:pRg st="1" end="1"/>
                                            </p:txEl>
                                          </p:spTgt>
                                        </p:tgtEl>
                                        <p:attrNameLst>
                                          <p:attrName>style.visibility</p:attrName>
                                        </p:attrNameLst>
                                      </p:cBhvr>
                                      <p:to>
                                        <p:strVal val="visible"/>
                                      </p:to>
                                    </p:set>
                                    <p:animEffect transition="in" filter="fade">
                                      <p:cBhvr>
                                        <p:cTn id="12" dur="1"/>
                                        <p:tgtEl>
                                          <p:spTgt spid="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0">
                                            <p:txEl>
                                              <p:pRg st="2" end="2"/>
                                            </p:txEl>
                                          </p:spTgt>
                                        </p:tgtEl>
                                        <p:attrNameLst>
                                          <p:attrName>style.visibility</p:attrName>
                                        </p:attrNameLst>
                                      </p:cBhvr>
                                      <p:to>
                                        <p:strVal val="visible"/>
                                      </p:to>
                                    </p:set>
                                    <p:animEffect transition="in" filter="fade">
                                      <p:cBhvr>
                                        <p:cTn id="17" dur="1"/>
                                        <p:tgtEl>
                                          <p:spTgt spid="3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0">
                                            <p:txEl>
                                              <p:pRg st="3" end="3"/>
                                            </p:txEl>
                                          </p:spTgt>
                                        </p:tgtEl>
                                        <p:attrNameLst>
                                          <p:attrName>style.visibility</p:attrName>
                                        </p:attrNameLst>
                                      </p:cBhvr>
                                      <p:to>
                                        <p:strVal val="visible"/>
                                      </p:to>
                                    </p:set>
                                    <p:animEffect transition="in" filter="fade">
                                      <p:cBhvr>
                                        <p:cTn id="22" dur="1"/>
                                        <p:tgtEl>
                                          <p:spTgt spid="3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0">
                                            <p:txEl>
                                              <p:pRg st="4" end="4"/>
                                            </p:txEl>
                                          </p:spTgt>
                                        </p:tgtEl>
                                        <p:attrNameLst>
                                          <p:attrName>style.visibility</p:attrName>
                                        </p:attrNameLst>
                                      </p:cBhvr>
                                      <p:to>
                                        <p:strVal val="visible"/>
                                      </p:to>
                                    </p:set>
                                    <p:animEffect transition="in" filter="fade">
                                      <p:cBhvr>
                                        <p:cTn id="27" dur="1"/>
                                        <p:tgtEl>
                                          <p:spTgt spid="3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fade">
                                      <p:cBhvr>
                                        <p:cTn id="32" dur="1"/>
                                        <p:tgtEl>
                                          <p:spTgt spid="38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BST Height</a:t>
            </a:r>
            <a:endParaRPr lang="en-GB"/>
          </a:p>
        </p:txBody>
      </p:sp>
      <p:sp>
        <p:nvSpPr>
          <p:cNvPr id="387" name="Google Shape;387;p3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BST height is both of these:</a:t>
            </a:r>
            <a:endParaRPr lang="en-GB"/>
          </a:p>
          <a:p>
            <a:pPr marL="457200" lvl="0" indent="-342900" algn="l" rtl="0">
              <a:spcBef>
                <a:spcPts val="600"/>
              </a:spcBef>
              <a:spcAft>
                <a:spcPts val="0"/>
              </a:spcAft>
              <a:buSzPts val="1800"/>
              <a:buChar char="●"/>
            </a:pPr>
            <a:r>
              <a:rPr lang="en-GB"/>
              <a:t>Θ(log N) in the best case (“bushy”).</a:t>
            </a:r>
            <a:endParaRPr lang="en-GB"/>
          </a:p>
          <a:p>
            <a:pPr marL="457200" lvl="0" indent="-342900" algn="l" rtl="0">
              <a:spcBef>
                <a:spcPts val="600"/>
              </a:spcBef>
              <a:spcAft>
                <a:spcPts val="0"/>
              </a:spcAft>
              <a:buSzPts val="1800"/>
              <a:buChar char="●"/>
            </a:pPr>
            <a:r>
              <a:rPr lang="en-GB"/>
              <a:t>Θ(N) in the worst case (“spindly”).</a:t>
            </a:r>
            <a:endParaRPr lang="en-GB"/>
          </a:p>
          <a:p>
            <a:pPr marL="0" lvl="0" indent="0" algn="l" rtl="0">
              <a:spcBef>
                <a:spcPts val="600"/>
              </a:spcBef>
              <a:spcAft>
                <a:spcPts val="0"/>
              </a:spcAft>
              <a:buNone/>
            </a:pPr>
          </a:p>
          <a:p>
            <a:pPr marL="0" lvl="0" indent="0" algn="l" rtl="0">
              <a:spcBef>
                <a:spcPts val="600"/>
              </a:spcBef>
              <a:spcAft>
                <a:spcPts val="0"/>
              </a:spcAft>
              <a:buNone/>
            </a:pPr>
            <a:r>
              <a:rPr lang="en-GB"/>
              <a:t>Let’s now turn to understanding the performance of BST operations.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39"/>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Binary Search 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Worst Case Performance</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None/>
            </a:pPr>
            <a:r>
              <a:rPr lang="en-GB">
                <a:solidFill>
                  <a:srgbClr val="B7B7B7"/>
                </a:solidFill>
              </a:rPr>
              <a:t>B-Trees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p:txBody>
      </p:sp>
      <p:sp>
        <p:nvSpPr>
          <p:cNvPr id="393" name="Google Shape;393;p39"/>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Worst Case Performance</a:t>
            </a:r>
            <a:endParaRPr lang="en-GB"/>
          </a:p>
        </p:txBody>
      </p:sp>
      <p:sp>
        <p:nvSpPr>
          <p:cNvPr id="394" name="Google Shape;394;p39"/>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Height and Depth</a:t>
            </a:r>
            <a:endParaRPr lang="en-GB"/>
          </a:p>
        </p:txBody>
      </p:sp>
      <p:sp>
        <p:nvSpPr>
          <p:cNvPr id="400" name="Google Shape;400;p4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and average depth are important properties of BSTs.</a:t>
            </a:r>
            <a:endParaRPr lang="en-GB"/>
          </a:p>
          <a:p>
            <a:pPr marL="457200" lvl="0" indent="-342900" algn="l" rtl="0">
              <a:spcBef>
                <a:spcPts val="600"/>
              </a:spcBef>
              <a:spcAft>
                <a:spcPts val="0"/>
              </a:spcAft>
              <a:buSzPts val="1800"/>
              <a:buChar char="●"/>
            </a:pPr>
            <a:r>
              <a:rPr lang="en-GB"/>
              <a:t>The </a:t>
            </a:r>
            <a:r>
              <a:rPr lang="en-GB" b="1"/>
              <a:t>“depth” of a node</a:t>
            </a:r>
            <a:r>
              <a:rPr lang="en-GB"/>
              <a:t> is how far it is from the root, e.g. depth(g) = 2.</a:t>
            </a:r>
            <a:endParaRPr lang="en-GB"/>
          </a:p>
        </p:txBody>
      </p:sp>
      <p:sp>
        <p:nvSpPr>
          <p:cNvPr id="401" name="Google Shape;401;p40"/>
          <p:cNvSpPr/>
          <p:nvPr/>
        </p:nvSpPr>
        <p:spPr>
          <a:xfrm>
            <a:off x="5742975" y="34653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402" name="Google Shape;402;p40"/>
          <p:cNvSpPr/>
          <p:nvPr/>
        </p:nvSpPr>
        <p:spPr>
          <a:xfrm>
            <a:off x="52857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a:t>
            </a:r>
            <a:endParaRPr lang="en-GB"/>
          </a:p>
        </p:txBody>
      </p:sp>
      <p:sp>
        <p:nvSpPr>
          <p:cNvPr id="403" name="Google Shape;403;p40"/>
          <p:cNvSpPr/>
          <p:nvPr/>
        </p:nvSpPr>
        <p:spPr>
          <a:xfrm>
            <a:off x="62001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404" name="Google Shape;404;p40"/>
          <p:cNvSpPr/>
          <p:nvPr/>
        </p:nvSpPr>
        <p:spPr>
          <a:xfrm>
            <a:off x="5507118"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lang="en-GB"/>
          </a:p>
        </p:txBody>
      </p:sp>
      <p:sp>
        <p:nvSpPr>
          <p:cNvPr id="405" name="Google Shape;405;p40"/>
          <p:cNvSpPr/>
          <p:nvPr/>
        </p:nvSpPr>
        <p:spPr>
          <a:xfrm>
            <a:off x="6457364"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406" name="Google Shape;406;p40"/>
          <p:cNvCxnSpPr>
            <a:stCxn id="402" idx="0"/>
            <a:endCxn id="401" idx="2"/>
          </p:cNvCxnSpPr>
          <p:nvPr/>
        </p:nvCxnSpPr>
        <p:spPr>
          <a:xfrm rot="10800000" flipH="1">
            <a:off x="54527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07" name="Google Shape;407;p40"/>
          <p:cNvCxnSpPr>
            <a:stCxn id="403" idx="0"/>
            <a:endCxn id="401" idx="2"/>
          </p:cNvCxnSpPr>
          <p:nvPr/>
        </p:nvCxnSpPr>
        <p:spPr>
          <a:xfrm rot="10800000">
            <a:off x="59099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08" name="Google Shape;408;p40"/>
          <p:cNvCxnSpPr>
            <a:stCxn id="402" idx="2"/>
            <a:endCxn id="404" idx="0"/>
          </p:cNvCxnSpPr>
          <p:nvPr/>
        </p:nvCxnSpPr>
        <p:spPr>
          <a:xfrm>
            <a:off x="5452725" y="4146998"/>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09" name="Google Shape;409;p40"/>
          <p:cNvCxnSpPr>
            <a:stCxn id="403" idx="2"/>
            <a:endCxn id="405" idx="0"/>
          </p:cNvCxnSpPr>
          <p:nvPr/>
        </p:nvCxnSpPr>
        <p:spPr>
          <a:xfrm>
            <a:off x="6367125" y="4146998"/>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10" name="Google Shape;410;p40"/>
          <p:cNvSpPr/>
          <p:nvPr/>
        </p:nvSpPr>
        <p:spPr>
          <a:xfrm>
            <a:off x="4774975" y="303701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411" name="Google Shape;411;p40"/>
          <p:cNvCxnSpPr>
            <a:stCxn id="410" idx="2"/>
            <a:endCxn id="412" idx="0"/>
          </p:cNvCxnSpPr>
          <p:nvPr/>
        </p:nvCxnSpPr>
        <p:spPr>
          <a:xfrm flipH="1">
            <a:off x="3973825" y="3301313"/>
            <a:ext cx="968100" cy="157500"/>
          </a:xfrm>
          <a:prstGeom prst="straightConnector1">
            <a:avLst/>
          </a:prstGeom>
          <a:noFill/>
          <a:ln w="19050" cap="flat" cmpd="sng">
            <a:solidFill>
              <a:srgbClr val="666666"/>
            </a:solidFill>
            <a:prstDash val="solid"/>
            <a:round/>
            <a:headEnd type="none" w="med" len="med"/>
            <a:tailEnd type="none" w="med" len="med"/>
          </a:ln>
        </p:spPr>
      </p:cxnSp>
      <p:cxnSp>
        <p:nvCxnSpPr>
          <p:cNvPr id="413" name="Google Shape;413;p40"/>
          <p:cNvCxnSpPr>
            <a:stCxn id="410" idx="2"/>
            <a:endCxn id="401" idx="0"/>
          </p:cNvCxnSpPr>
          <p:nvPr/>
        </p:nvCxnSpPr>
        <p:spPr>
          <a:xfrm>
            <a:off x="4941925" y="3301313"/>
            <a:ext cx="968100" cy="164100"/>
          </a:xfrm>
          <a:prstGeom prst="straightConnector1">
            <a:avLst/>
          </a:prstGeom>
          <a:noFill/>
          <a:ln w="19050" cap="flat" cmpd="sng">
            <a:solidFill>
              <a:srgbClr val="666666"/>
            </a:solidFill>
            <a:prstDash val="solid"/>
            <a:round/>
            <a:headEnd type="none" w="med" len="med"/>
            <a:tailEnd type="none" w="med" len="med"/>
          </a:ln>
        </p:spPr>
      </p:cxnSp>
      <p:sp>
        <p:nvSpPr>
          <p:cNvPr id="412" name="Google Shape;412;p40"/>
          <p:cNvSpPr/>
          <p:nvPr/>
        </p:nvSpPr>
        <p:spPr>
          <a:xfrm>
            <a:off x="3806975" y="34586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e</a:t>
            </a:r>
            <a:endParaRPr lang="en-GB"/>
          </a:p>
        </p:txBody>
      </p:sp>
      <p:sp>
        <p:nvSpPr>
          <p:cNvPr id="414" name="Google Shape;414;p40"/>
          <p:cNvSpPr/>
          <p:nvPr/>
        </p:nvSpPr>
        <p:spPr>
          <a:xfrm>
            <a:off x="33497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a:t>
            </a:r>
            <a:endParaRPr lang="en-GB"/>
          </a:p>
        </p:txBody>
      </p:sp>
      <p:sp>
        <p:nvSpPr>
          <p:cNvPr id="415" name="Google Shape;415;p40"/>
          <p:cNvSpPr/>
          <p:nvPr/>
        </p:nvSpPr>
        <p:spPr>
          <a:xfrm>
            <a:off x="42641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g</a:t>
            </a:r>
            <a:endParaRPr lang="en-GB"/>
          </a:p>
        </p:txBody>
      </p:sp>
      <p:sp>
        <p:nvSpPr>
          <p:cNvPr id="416" name="Google Shape;416;p40"/>
          <p:cNvSpPr/>
          <p:nvPr/>
        </p:nvSpPr>
        <p:spPr>
          <a:xfrm>
            <a:off x="3092575" y="43022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a:t>
            </a:r>
            <a:endParaRPr lang="en-GB"/>
          </a:p>
        </p:txBody>
      </p:sp>
      <p:sp>
        <p:nvSpPr>
          <p:cNvPr id="417" name="Google Shape;417;p40"/>
          <p:cNvSpPr/>
          <p:nvPr/>
        </p:nvSpPr>
        <p:spPr>
          <a:xfrm>
            <a:off x="3571118"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
            </a:r>
            <a:endParaRPr lang="en-GB"/>
          </a:p>
        </p:txBody>
      </p:sp>
      <p:sp>
        <p:nvSpPr>
          <p:cNvPr id="418" name="Google Shape;418;p40"/>
          <p:cNvSpPr/>
          <p:nvPr/>
        </p:nvSpPr>
        <p:spPr>
          <a:xfrm>
            <a:off x="4014400"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a:t>
            </a:r>
            <a:endParaRPr lang="en-GB"/>
          </a:p>
        </p:txBody>
      </p:sp>
      <p:sp>
        <p:nvSpPr>
          <p:cNvPr id="419" name="Google Shape;419;p40"/>
          <p:cNvSpPr/>
          <p:nvPr/>
        </p:nvSpPr>
        <p:spPr>
          <a:xfrm>
            <a:off x="4521364"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a:t>
            </a:r>
            <a:endParaRPr lang="en-GB"/>
          </a:p>
        </p:txBody>
      </p:sp>
      <p:cxnSp>
        <p:nvCxnSpPr>
          <p:cNvPr id="420" name="Google Shape;420;p40"/>
          <p:cNvCxnSpPr>
            <a:stCxn id="414" idx="0"/>
            <a:endCxn id="412" idx="2"/>
          </p:cNvCxnSpPr>
          <p:nvPr/>
        </p:nvCxnSpPr>
        <p:spPr>
          <a:xfrm rot="10800000" flipH="1">
            <a:off x="35167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21" name="Google Shape;421;p40"/>
          <p:cNvCxnSpPr>
            <a:stCxn id="415" idx="0"/>
            <a:endCxn id="412" idx="2"/>
          </p:cNvCxnSpPr>
          <p:nvPr/>
        </p:nvCxnSpPr>
        <p:spPr>
          <a:xfrm rot="10800000">
            <a:off x="39739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22" name="Google Shape;422;p40"/>
          <p:cNvCxnSpPr>
            <a:stCxn id="416" idx="0"/>
            <a:endCxn id="414" idx="2"/>
          </p:cNvCxnSpPr>
          <p:nvPr/>
        </p:nvCxnSpPr>
        <p:spPr>
          <a:xfrm rot="10800000" flipH="1">
            <a:off x="3259525" y="41405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423" name="Google Shape;423;p40"/>
          <p:cNvCxnSpPr>
            <a:stCxn id="414" idx="2"/>
            <a:endCxn id="417" idx="0"/>
          </p:cNvCxnSpPr>
          <p:nvPr/>
        </p:nvCxnSpPr>
        <p:spPr>
          <a:xfrm>
            <a:off x="3516725" y="41403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24" name="Google Shape;424;p40"/>
          <p:cNvCxnSpPr>
            <a:stCxn id="415" idx="2"/>
            <a:endCxn id="418" idx="0"/>
          </p:cNvCxnSpPr>
          <p:nvPr/>
        </p:nvCxnSpPr>
        <p:spPr>
          <a:xfrm flipH="1">
            <a:off x="4181225" y="41403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425" name="Google Shape;425;p40"/>
          <p:cNvCxnSpPr>
            <a:stCxn id="415" idx="2"/>
            <a:endCxn id="419" idx="0"/>
          </p:cNvCxnSpPr>
          <p:nvPr/>
        </p:nvCxnSpPr>
        <p:spPr>
          <a:xfrm>
            <a:off x="4431125" y="41403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26" name="Google Shape;426;p40"/>
          <p:cNvSpPr/>
          <p:nvPr/>
        </p:nvSpPr>
        <p:spPr>
          <a:xfrm>
            <a:off x="5697268" y="472480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a:t>
            </a:r>
            <a:endParaRPr lang="en-GB"/>
          </a:p>
        </p:txBody>
      </p:sp>
      <p:cxnSp>
        <p:nvCxnSpPr>
          <p:cNvPr id="427" name="Google Shape;427;p40"/>
          <p:cNvCxnSpPr>
            <a:stCxn id="404" idx="2"/>
            <a:endCxn id="426" idx="0"/>
          </p:cNvCxnSpPr>
          <p:nvPr/>
        </p:nvCxnSpPr>
        <p:spPr>
          <a:xfrm>
            <a:off x="5674068" y="4579042"/>
            <a:ext cx="190200" cy="145800"/>
          </a:xfrm>
          <a:prstGeom prst="straightConnector1">
            <a:avLst/>
          </a:prstGeom>
          <a:noFill/>
          <a:ln w="19050" cap="flat" cmpd="sng">
            <a:solidFill>
              <a:srgbClr val="666666"/>
            </a:solidFill>
            <a:prstDash val="solid"/>
            <a:round/>
            <a:headEnd type="none" w="med" len="med"/>
            <a:tailEnd type="none" w="med" len="med"/>
          </a:ln>
        </p:spPr>
      </p:cxnSp>
      <p:grpSp>
        <p:nvGrpSpPr>
          <p:cNvPr id="428" name="Google Shape;428;p40"/>
          <p:cNvGrpSpPr/>
          <p:nvPr/>
        </p:nvGrpSpPr>
        <p:grpSpPr>
          <a:xfrm>
            <a:off x="1397366" y="2992170"/>
            <a:ext cx="3377700" cy="354000"/>
            <a:chOff x="1397366" y="2992170"/>
            <a:chExt cx="3377700" cy="354000"/>
          </a:xfrm>
        </p:grpSpPr>
        <p:cxnSp>
          <p:nvCxnSpPr>
            <p:cNvPr id="429" name="Google Shape;429;p40"/>
            <p:cNvCxnSpPr>
              <a:stCxn id="430" idx="3"/>
              <a:endCxn id="410" idx="1"/>
            </p:cNvCxnSpPr>
            <p:nvPr/>
          </p:nvCxnSpPr>
          <p:spPr>
            <a:xfrm>
              <a:off x="2267966" y="3169170"/>
              <a:ext cx="2507100" cy="0"/>
            </a:xfrm>
            <a:prstGeom prst="straightConnector1">
              <a:avLst/>
            </a:prstGeom>
            <a:noFill/>
            <a:ln w="9525" cap="flat" cmpd="sng">
              <a:solidFill>
                <a:srgbClr val="666666"/>
              </a:solidFill>
              <a:prstDash val="solid"/>
              <a:round/>
              <a:headEnd type="none" w="med" len="med"/>
              <a:tailEnd type="triangle" w="med" len="med"/>
            </a:ln>
          </p:spPr>
        </p:cxnSp>
        <p:sp>
          <p:nvSpPr>
            <p:cNvPr id="430" name="Google Shape;430;p40"/>
            <p:cNvSpPr txBox="1"/>
            <p:nvPr/>
          </p:nvSpPr>
          <p:spPr>
            <a:xfrm>
              <a:off x="1397366" y="2992170"/>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0</a:t>
              </a:r>
              <a:endParaRPr lang="en-GB"/>
            </a:p>
          </p:txBody>
        </p:sp>
      </p:grpSp>
      <p:grpSp>
        <p:nvGrpSpPr>
          <p:cNvPr id="431" name="Google Shape;431;p40"/>
          <p:cNvGrpSpPr/>
          <p:nvPr/>
        </p:nvGrpSpPr>
        <p:grpSpPr>
          <a:xfrm>
            <a:off x="1397366" y="3414114"/>
            <a:ext cx="2409600" cy="354000"/>
            <a:chOff x="1397366" y="3414114"/>
            <a:chExt cx="2409600" cy="354000"/>
          </a:xfrm>
        </p:grpSpPr>
        <p:cxnSp>
          <p:nvCxnSpPr>
            <p:cNvPr id="432" name="Google Shape;432;p40"/>
            <p:cNvCxnSpPr>
              <a:stCxn id="433" idx="3"/>
              <a:endCxn id="412" idx="1"/>
            </p:cNvCxnSpPr>
            <p:nvPr/>
          </p:nvCxnSpPr>
          <p:spPr>
            <a:xfrm rot="10800000" flipH="1">
              <a:off x="2267966" y="3590814"/>
              <a:ext cx="1539000" cy="300"/>
            </a:xfrm>
            <a:prstGeom prst="straightConnector1">
              <a:avLst/>
            </a:prstGeom>
            <a:noFill/>
            <a:ln w="9525" cap="flat" cmpd="sng">
              <a:solidFill>
                <a:srgbClr val="666666"/>
              </a:solidFill>
              <a:prstDash val="solid"/>
              <a:round/>
              <a:headEnd type="none" w="med" len="med"/>
              <a:tailEnd type="triangle" w="med" len="med"/>
            </a:ln>
          </p:spPr>
        </p:cxnSp>
        <p:sp>
          <p:nvSpPr>
            <p:cNvPr id="433" name="Google Shape;433;p40"/>
            <p:cNvSpPr txBox="1"/>
            <p:nvPr/>
          </p:nvSpPr>
          <p:spPr>
            <a:xfrm>
              <a:off x="1397366" y="3414114"/>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1</a:t>
              </a:r>
              <a:endParaRPr lang="en-GB"/>
            </a:p>
          </p:txBody>
        </p:sp>
      </p:grpSp>
      <p:grpSp>
        <p:nvGrpSpPr>
          <p:cNvPr id="434" name="Google Shape;434;p40"/>
          <p:cNvGrpSpPr/>
          <p:nvPr/>
        </p:nvGrpSpPr>
        <p:grpSpPr>
          <a:xfrm>
            <a:off x="1397366" y="3836058"/>
            <a:ext cx="1952400" cy="354000"/>
            <a:chOff x="1397366" y="3836058"/>
            <a:chExt cx="1952400" cy="354000"/>
          </a:xfrm>
        </p:grpSpPr>
        <p:cxnSp>
          <p:nvCxnSpPr>
            <p:cNvPr id="435" name="Google Shape;435;p40"/>
            <p:cNvCxnSpPr>
              <a:stCxn id="436" idx="3"/>
              <a:endCxn id="414" idx="1"/>
            </p:cNvCxnSpPr>
            <p:nvPr/>
          </p:nvCxnSpPr>
          <p:spPr>
            <a:xfrm rot="10800000" flipH="1">
              <a:off x="2267966" y="4008258"/>
              <a:ext cx="1081800" cy="48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40"/>
            <p:cNvSpPr txBox="1"/>
            <p:nvPr/>
          </p:nvSpPr>
          <p:spPr>
            <a:xfrm>
              <a:off x="1397366" y="3836058"/>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2</a:t>
              </a:r>
              <a:endParaRPr lang="en-GB"/>
            </a:p>
          </p:txBody>
        </p:sp>
      </p:grpSp>
      <p:grpSp>
        <p:nvGrpSpPr>
          <p:cNvPr id="437" name="Google Shape;437;p40"/>
          <p:cNvGrpSpPr/>
          <p:nvPr/>
        </p:nvGrpSpPr>
        <p:grpSpPr>
          <a:xfrm>
            <a:off x="1397366" y="4258002"/>
            <a:ext cx="1695300" cy="354000"/>
            <a:chOff x="1397366" y="4258002"/>
            <a:chExt cx="1695300" cy="354000"/>
          </a:xfrm>
        </p:grpSpPr>
        <p:cxnSp>
          <p:nvCxnSpPr>
            <p:cNvPr id="438" name="Google Shape;438;p40"/>
            <p:cNvCxnSpPr>
              <a:stCxn id="439" idx="3"/>
              <a:endCxn id="416" idx="1"/>
            </p:cNvCxnSpPr>
            <p:nvPr/>
          </p:nvCxnSpPr>
          <p:spPr>
            <a:xfrm rot="10800000" flipH="1">
              <a:off x="2267966" y="4434402"/>
              <a:ext cx="824700" cy="600"/>
            </a:xfrm>
            <a:prstGeom prst="straightConnector1">
              <a:avLst/>
            </a:prstGeom>
            <a:noFill/>
            <a:ln w="9525" cap="flat" cmpd="sng">
              <a:solidFill>
                <a:schemeClr val="dk2"/>
              </a:solidFill>
              <a:prstDash val="solid"/>
              <a:round/>
              <a:headEnd type="none" w="med" len="med"/>
              <a:tailEnd type="triangle" w="med" len="med"/>
            </a:ln>
          </p:spPr>
        </p:cxnSp>
        <p:sp>
          <p:nvSpPr>
            <p:cNvPr id="439" name="Google Shape;439;p40"/>
            <p:cNvSpPr txBox="1"/>
            <p:nvPr/>
          </p:nvSpPr>
          <p:spPr>
            <a:xfrm>
              <a:off x="1397366" y="4258002"/>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3</a:t>
              </a:r>
              <a:endParaRPr lang="en-GB"/>
            </a:p>
          </p:txBody>
        </p:sp>
      </p:grpSp>
      <p:grpSp>
        <p:nvGrpSpPr>
          <p:cNvPr id="440" name="Google Shape;440;p40"/>
          <p:cNvGrpSpPr/>
          <p:nvPr/>
        </p:nvGrpSpPr>
        <p:grpSpPr>
          <a:xfrm>
            <a:off x="1397366" y="4679945"/>
            <a:ext cx="4299900" cy="354000"/>
            <a:chOff x="1397366" y="4679945"/>
            <a:chExt cx="4299900" cy="354000"/>
          </a:xfrm>
        </p:grpSpPr>
        <p:cxnSp>
          <p:nvCxnSpPr>
            <p:cNvPr id="441" name="Google Shape;441;p40"/>
            <p:cNvCxnSpPr>
              <a:stCxn id="442" idx="3"/>
              <a:endCxn id="426" idx="1"/>
            </p:cNvCxnSpPr>
            <p:nvPr/>
          </p:nvCxnSpPr>
          <p:spPr>
            <a:xfrm>
              <a:off x="2267966" y="4856945"/>
              <a:ext cx="3429300" cy="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40"/>
            <p:cNvSpPr txBox="1"/>
            <p:nvPr/>
          </p:nvSpPr>
          <p:spPr>
            <a:xfrm>
              <a:off x="1397366" y="4679945"/>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4</a:t>
              </a:r>
              <a:endParaRPr lang="en-GB"/>
            </a:p>
          </p:txBody>
        </p:sp>
      </p:grpSp>
      <p:grpSp>
        <p:nvGrpSpPr>
          <p:cNvPr id="443" name="Google Shape;443;p40"/>
          <p:cNvGrpSpPr/>
          <p:nvPr/>
        </p:nvGrpSpPr>
        <p:grpSpPr>
          <a:xfrm>
            <a:off x="274925" y="3089891"/>
            <a:ext cx="1153189" cy="1902300"/>
            <a:chOff x="274925" y="3089891"/>
            <a:chExt cx="1153189" cy="1902300"/>
          </a:xfrm>
        </p:grpSpPr>
        <p:sp>
          <p:nvSpPr>
            <p:cNvPr id="444" name="Google Shape;444;p40"/>
            <p:cNvSpPr/>
            <p:nvPr/>
          </p:nvSpPr>
          <p:spPr>
            <a:xfrm>
              <a:off x="1178214" y="3089891"/>
              <a:ext cx="249900" cy="1902300"/>
            </a:xfrm>
            <a:prstGeom prst="leftBrace">
              <a:avLst>
                <a:gd name="adj1" fmla="val 8333"/>
                <a:gd name="adj2" fmla="val 50000"/>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0"/>
            <p:cNvSpPr txBox="1"/>
            <p:nvPr/>
          </p:nvSpPr>
          <p:spPr>
            <a:xfrm>
              <a:off x="274925" y="3823439"/>
              <a:ext cx="903900" cy="3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height 4</a:t>
              </a:r>
              <a:endParaRPr lang="en-GB"/>
            </a:p>
          </p:txBody>
        </p:sp>
      </p:grpSp>
      <p:sp>
        <p:nvSpPr>
          <p:cNvPr id="446" name="Google Shape;446;p40"/>
          <p:cNvSpPr txBox="1"/>
          <p:nvPr/>
        </p:nvSpPr>
        <p:spPr>
          <a:xfrm>
            <a:off x="248425" y="1248927"/>
            <a:ext cx="8939100" cy="1841100"/>
          </a:xfrm>
          <a:prstGeom prst="rect">
            <a:avLst/>
          </a:prstGeom>
          <a:no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The </a:t>
            </a:r>
            <a:r>
              <a:rPr lang="en-GB" sz="2000" b="1">
                <a:solidFill>
                  <a:schemeClr val="dk1"/>
                </a:solidFill>
                <a:latin typeface="Calibri" panose="020F0502020204030204"/>
                <a:ea typeface="Calibri" panose="020F0502020204030204"/>
                <a:cs typeface="Calibri" panose="020F0502020204030204"/>
                <a:sym typeface="Calibri" panose="020F0502020204030204"/>
              </a:rPr>
              <a:t>“height” of a tree</a:t>
            </a:r>
            <a:r>
              <a:rPr lang="en-GB" sz="2000">
                <a:solidFill>
                  <a:schemeClr val="dk1"/>
                </a:solidFill>
                <a:latin typeface="Calibri" panose="020F0502020204030204"/>
                <a:ea typeface="Calibri" panose="020F0502020204030204"/>
                <a:cs typeface="Calibri" panose="020F0502020204030204"/>
                <a:sym typeface="Calibri" panose="020F0502020204030204"/>
              </a:rPr>
              <a:t> is the depth of its deepest leaf, e.g. height(T) = 4.</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The </a:t>
            </a:r>
            <a:r>
              <a:rPr lang="en-GB" sz="2000" b="1">
                <a:solidFill>
                  <a:schemeClr val="dk1"/>
                </a:solidFill>
                <a:latin typeface="Calibri" panose="020F0502020204030204"/>
                <a:ea typeface="Calibri" panose="020F0502020204030204"/>
                <a:cs typeface="Calibri" panose="020F0502020204030204"/>
                <a:sym typeface="Calibri" panose="020F0502020204030204"/>
              </a:rPr>
              <a:t>“average depth”</a:t>
            </a:r>
            <a:r>
              <a:rPr lang="en-GB" sz="2000">
                <a:solidFill>
                  <a:schemeClr val="dk1"/>
                </a:solidFill>
                <a:latin typeface="Calibri" panose="020F0502020204030204"/>
                <a:ea typeface="Calibri" panose="020F0502020204030204"/>
                <a:cs typeface="Calibri" panose="020F0502020204030204"/>
                <a:sym typeface="Calibri" panose="020F0502020204030204"/>
              </a:rPr>
              <a:t> of a tree is the average depth of a tree’s nodes.</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a:t>
            </a:r>
            <a:r>
              <a:rPr lang="en-GB" sz="2000" b="1">
                <a:solidFill>
                  <a:schemeClr val="dk1"/>
                </a:solidFill>
                <a:latin typeface="Calibri" panose="020F0502020204030204"/>
                <a:ea typeface="Calibri" panose="020F0502020204030204"/>
                <a:cs typeface="Calibri" panose="020F0502020204030204"/>
                <a:sym typeface="Calibri" panose="020F0502020204030204"/>
              </a:rPr>
              <a:t>0</a:t>
            </a:r>
            <a:r>
              <a:rPr lang="en-GB" sz="2000">
                <a:solidFill>
                  <a:schemeClr val="dk1"/>
                </a:solidFill>
                <a:latin typeface="Calibri" panose="020F0502020204030204"/>
                <a:ea typeface="Calibri" panose="020F0502020204030204"/>
                <a:cs typeface="Calibri" panose="020F0502020204030204"/>
                <a:sym typeface="Calibri" panose="020F0502020204030204"/>
              </a:rPr>
              <a:t>x1 + </a:t>
            </a:r>
            <a:r>
              <a:rPr lang="en-GB" sz="2000" b="1">
                <a:solidFill>
                  <a:schemeClr val="dk1"/>
                </a:solidFill>
                <a:latin typeface="Calibri" panose="020F0502020204030204"/>
                <a:ea typeface="Calibri" panose="020F0502020204030204"/>
                <a:cs typeface="Calibri" panose="020F0502020204030204"/>
                <a:sym typeface="Calibri" panose="020F0502020204030204"/>
              </a:rPr>
              <a:t>1</a:t>
            </a:r>
            <a:r>
              <a:rPr lang="en-GB" sz="2000">
                <a:solidFill>
                  <a:schemeClr val="dk1"/>
                </a:solidFill>
                <a:latin typeface="Calibri" panose="020F0502020204030204"/>
                <a:ea typeface="Calibri" panose="020F0502020204030204"/>
                <a:cs typeface="Calibri" panose="020F0502020204030204"/>
                <a:sym typeface="Calibri" panose="020F0502020204030204"/>
              </a:rPr>
              <a:t>x2 + </a:t>
            </a:r>
            <a:r>
              <a:rPr lang="en-GB" sz="2000" b="1">
                <a:solidFill>
                  <a:schemeClr val="dk1"/>
                </a:solidFill>
                <a:latin typeface="Calibri" panose="020F0502020204030204"/>
                <a:ea typeface="Calibri" panose="020F0502020204030204"/>
                <a:cs typeface="Calibri" panose="020F0502020204030204"/>
                <a:sym typeface="Calibri" panose="020F0502020204030204"/>
              </a:rPr>
              <a:t>2</a:t>
            </a:r>
            <a:r>
              <a:rPr lang="en-GB" sz="2000">
                <a:solidFill>
                  <a:schemeClr val="dk1"/>
                </a:solidFill>
                <a:latin typeface="Calibri" panose="020F0502020204030204"/>
                <a:ea typeface="Calibri" panose="020F0502020204030204"/>
                <a:cs typeface="Calibri" panose="020F0502020204030204"/>
                <a:sym typeface="Calibri" panose="020F0502020204030204"/>
              </a:rPr>
              <a:t>x4 + </a:t>
            </a:r>
            <a:r>
              <a:rPr lang="en-GB" sz="2000" b="1">
                <a:solidFill>
                  <a:schemeClr val="dk1"/>
                </a:solidFill>
                <a:latin typeface="Calibri" panose="020F0502020204030204"/>
                <a:ea typeface="Calibri" panose="020F0502020204030204"/>
                <a:cs typeface="Calibri" panose="020F0502020204030204"/>
                <a:sym typeface="Calibri" panose="020F0502020204030204"/>
              </a:rPr>
              <a:t>3</a:t>
            </a:r>
            <a:r>
              <a:rPr lang="en-GB" sz="2000">
                <a:solidFill>
                  <a:schemeClr val="dk1"/>
                </a:solidFill>
                <a:latin typeface="Calibri" panose="020F0502020204030204"/>
                <a:ea typeface="Calibri" panose="020F0502020204030204"/>
                <a:cs typeface="Calibri" panose="020F0502020204030204"/>
                <a:sym typeface="Calibri" panose="020F0502020204030204"/>
              </a:rPr>
              <a:t>x6 + </a:t>
            </a:r>
            <a:r>
              <a:rPr lang="en-GB" sz="2000" b="1">
                <a:solidFill>
                  <a:schemeClr val="dk1"/>
                </a:solidFill>
                <a:latin typeface="Calibri" panose="020F0502020204030204"/>
                <a:ea typeface="Calibri" panose="020F0502020204030204"/>
                <a:cs typeface="Calibri" panose="020F0502020204030204"/>
                <a:sym typeface="Calibri" panose="020F0502020204030204"/>
              </a:rPr>
              <a:t>4</a:t>
            </a:r>
            <a:r>
              <a:rPr lang="en-GB" sz="2000">
                <a:solidFill>
                  <a:schemeClr val="dk1"/>
                </a:solidFill>
                <a:latin typeface="Calibri" panose="020F0502020204030204"/>
                <a:ea typeface="Calibri" panose="020F0502020204030204"/>
                <a:cs typeface="Calibri" panose="020F0502020204030204"/>
                <a:sym typeface="Calibri" panose="020F0502020204030204"/>
              </a:rPr>
              <a:t>x1)/(1+2+4+6+1) = 2.35</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1"/>
                                        <p:tgtEl>
                                          <p:spTgt spid="4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
                                        <p:tgtEl>
                                          <p:spTgt spid="4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4"/>
                                        </p:tgtEl>
                                        <p:attrNameLst>
                                          <p:attrName>style.visibility</p:attrName>
                                        </p:attrNameLst>
                                      </p:cBhvr>
                                      <p:to>
                                        <p:strVal val="visible"/>
                                      </p:to>
                                    </p:set>
                                    <p:animEffect transition="in" filter="fade">
                                      <p:cBhvr>
                                        <p:cTn id="17" dur="1"/>
                                        <p:tgtEl>
                                          <p:spTgt spid="4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7"/>
                                        </p:tgtEl>
                                        <p:attrNameLst>
                                          <p:attrName>style.visibility</p:attrName>
                                        </p:attrNameLst>
                                      </p:cBhvr>
                                      <p:to>
                                        <p:strVal val="visible"/>
                                      </p:to>
                                    </p:set>
                                    <p:animEffect transition="in" filter="fade">
                                      <p:cBhvr>
                                        <p:cTn id="22" dur="1"/>
                                        <p:tgtEl>
                                          <p:spTgt spid="4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
                                        </p:tgtEl>
                                        <p:attrNameLst>
                                          <p:attrName>style.visibility</p:attrName>
                                        </p:attrNameLst>
                                      </p:cBhvr>
                                      <p:to>
                                        <p:strVal val="visible"/>
                                      </p:to>
                                    </p:set>
                                    <p:animEffect transition="in" filter="fade">
                                      <p:cBhvr>
                                        <p:cTn id="27" dur="1"/>
                                        <p:tgtEl>
                                          <p:spTgt spid="4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3"/>
                                        </p:tgtEl>
                                        <p:attrNameLst>
                                          <p:attrName>style.visibility</p:attrName>
                                        </p:attrNameLst>
                                      </p:cBhvr>
                                      <p:to>
                                        <p:strVal val="visible"/>
                                      </p:to>
                                    </p:set>
                                    <p:animEffect transition="in" filter="fade">
                                      <p:cBhvr>
                                        <p:cTn id="32" dur="1"/>
                                        <p:tgtEl>
                                          <p:spTgt spid="4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6">
                                            <p:txEl>
                                              <p:pRg st="0" end="0"/>
                                            </p:txEl>
                                          </p:spTgt>
                                        </p:tgtEl>
                                        <p:attrNameLst>
                                          <p:attrName>style.visibility</p:attrName>
                                        </p:attrNameLst>
                                      </p:cBhvr>
                                      <p:to>
                                        <p:strVal val="visible"/>
                                      </p:to>
                                    </p:set>
                                    <p:animEffect transition="in" filter="fade">
                                      <p:cBhvr>
                                        <p:cTn id="37" dur="1"/>
                                        <p:tgtEl>
                                          <p:spTgt spid="4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6">
                                            <p:txEl>
                                              <p:pRg st="1" end="1"/>
                                            </p:txEl>
                                          </p:spTgt>
                                        </p:tgtEl>
                                        <p:attrNameLst>
                                          <p:attrName>style.visibility</p:attrName>
                                        </p:attrNameLst>
                                      </p:cBhvr>
                                      <p:to>
                                        <p:strVal val="visible"/>
                                      </p:to>
                                    </p:set>
                                    <p:animEffect transition="in" filter="fade">
                                      <p:cBhvr>
                                        <p:cTn id="42" dur="1"/>
                                        <p:tgtEl>
                                          <p:spTgt spid="44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6">
                                            <p:txEl>
                                              <p:pRg st="2" end="2"/>
                                            </p:txEl>
                                          </p:spTgt>
                                        </p:tgtEl>
                                        <p:attrNameLst>
                                          <p:attrName>style.visibility</p:attrName>
                                        </p:attrNameLst>
                                      </p:cBhvr>
                                      <p:to>
                                        <p:strVal val="visible"/>
                                      </p:to>
                                    </p:set>
                                    <p:animEffect transition="in" filter="fade">
                                      <p:cBhvr>
                                        <p:cTn id="47" dur="1"/>
                                        <p:tgtEl>
                                          <p:spTgt spid="44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Height, Depth and Runtime</a:t>
            </a:r>
            <a:endParaRPr lang="en-GB"/>
          </a:p>
        </p:txBody>
      </p:sp>
      <p:sp>
        <p:nvSpPr>
          <p:cNvPr id="452" name="Google Shape;452;p4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and average depth determine runtimes for BST operations.</a:t>
            </a:r>
            <a:endParaRPr lang="en-GB"/>
          </a:p>
          <a:p>
            <a:pPr marL="457200" lvl="0" indent="-342900" algn="l" rtl="0">
              <a:spcBef>
                <a:spcPts val="600"/>
              </a:spcBef>
              <a:spcAft>
                <a:spcPts val="0"/>
              </a:spcAft>
              <a:buSzPts val="1800"/>
              <a:buChar char="●"/>
            </a:pPr>
            <a:r>
              <a:rPr lang="en-GB"/>
              <a:t>The </a:t>
            </a:r>
            <a:r>
              <a:rPr lang="en-GB" b="1"/>
              <a:t>“height” of a tree</a:t>
            </a:r>
            <a:r>
              <a:rPr lang="en-GB"/>
              <a:t> determines the worst case runtime to find a node.</a:t>
            </a:r>
            <a:endParaRPr lang="en-GB"/>
          </a:p>
          <a:p>
            <a:pPr marL="914400" lvl="1" indent="-342900" algn="l" rtl="0">
              <a:spcBef>
                <a:spcPts val="600"/>
              </a:spcBef>
              <a:spcAft>
                <a:spcPts val="0"/>
              </a:spcAft>
              <a:buSzPts val="1800"/>
              <a:buChar char="○"/>
            </a:pPr>
            <a:r>
              <a:rPr lang="en-GB"/>
              <a:t>Example: Worst case is contains(s), requires 5 comparisons (height + 1).</a:t>
            </a:r>
            <a:endParaRPr lang="en-GB"/>
          </a:p>
          <a:p>
            <a:pPr marL="457200" lvl="0" indent="-342900" algn="l" rtl="0">
              <a:spcBef>
                <a:spcPts val="600"/>
              </a:spcBef>
              <a:spcAft>
                <a:spcPts val="0"/>
              </a:spcAft>
              <a:buSzPts val="1800"/>
              <a:buChar char="●"/>
            </a:pPr>
            <a:r>
              <a:rPr lang="en-GB"/>
              <a:t>The </a:t>
            </a:r>
            <a:r>
              <a:rPr lang="en-GB" b="1"/>
              <a:t>“average depth”</a:t>
            </a:r>
            <a:r>
              <a:rPr lang="en-GB"/>
              <a:t> determines the average case runtime to find a node.</a:t>
            </a:r>
            <a:endParaRPr lang="en-GB"/>
          </a:p>
          <a:p>
            <a:pPr marL="914400" lvl="1" indent="-342900" algn="l" rtl="0">
              <a:spcBef>
                <a:spcPts val="600"/>
              </a:spcBef>
              <a:spcAft>
                <a:spcPts val="0"/>
              </a:spcAft>
              <a:buSzPts val="1800"/>
              <a:buChar char="○"/>
            </a:pPr>
            <a:r>
              <a:rPr lang="en-GB"/>
              <a:t>Example: Average case is 3.35 comparisons (average depth + 1).</a:t>
            </a:r>
            <a:endParaRPr lang="en-GB"/>
          </a:p>
        </p:txBody>
      </p:sp>
      <p:sp>
        <p:nvSpPr>
          <p:cNvPr id="453" name="Google Shape;453;p41"/>
          <p:cNvSpPr/>
          <p:nvPr/>
        </p:nvSpPr>
        <p:spPr>
          <a:xfrm>
            <a:off x="5742975" y="34653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454" name="Google Shape;454;p41"/>
          <p:cNvSpPr/>
          <p:nvPr/>
        </p:nvSpPr>
        <p:spPr>
          <a:xfrm>
            <a:off x="52857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a:t>
            </a:r>
            <a:endParaRPr lang="en-GB"/>
          </a:p>
        </p:txBody>
      </p:sp>
      <p:sp>
        <p:nvSpPr>
          <p:cNvPr id="455" name="Google Shape;455;p41"/>
          <p:cNvSpPr/>
          <p:nvPr/>
        </p:nvSpPr>
        <p:spPr>
          <a:xfrm>
            <a:off x="62001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456" name="Google Shape;456;p41"/>
          <p:cNvSpPr/>
          <p:nvPr/>
        </p:nvSpPr>
        <p:spPr>
          <a:xfrm>
            <a:off x="5507118"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lang="en-GB"/>
          </a:p>
        </p:txBody>
      </p:sp>
      <p:sp>
        <p:nvSpPr>
          <p:cNvPr id="457" name="Google Shape;457;p41"/>
          <p:cNvSpPr/>
          <p:nvPr/>
        </p:nvSpPr>
        <p:spPr>
          <a:xfrm>
            <a:off x="6457364"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458" name="Google Shape;458;p41"/>
          <p:cNvCxnSpPr>
            <a:stCxn id="454" idx="0"/>
            <a:endCxn id="453" idx="2"/>
          </p:cNvCxnSpPr>
          <p:nvPr/>
        </p:nvCxnSpPr>
        <p:spPr>
          <a:xfrm rot="10800000" flipH="1">
            <a:off x="54527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59" name="Google Shape;459;p41"/>
          <p:cNvCxnSpPr>
            <a:stCxn id="455" idx="0"/>
            <a:endCxn id="453" idx="2"/>
          </p:cNvCxnSpPr>
          <p:nvPr/>
        </p:nvCxnSpPr>
        <p:spPr>
          <a:xfrm rot="10800000">
            <a:off x="59099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60" name="Google Shape;460;p41"/>
          <p:cNvCxnSpPr>
            <a:stCxn id="454" idx="2"/>
            <a:endCxn id="456" idx="0"/>
          </p:cNvCxnSpPr>
          <p:nvPr/>
        </p:nvCxnSpPr>
        <p:spPr>
          <a:xfrm>
            <a:off x="5452725" y="4146998"/>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61" name="Google Shape;461;p41"/>
          <p:cNvCxnSpPr>
            <a:stCxn id="455" idx="2"/>
            <a:endCxn id="457" idx="0"/>
          </p:cNvCxnSpPr>
          <p:nvPr/>
        </p:nvCxnSpPr>
        <p:spPr>
          <a:xfrm>
            <a:off x="6367125" y="4146998"/>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62" name="Google Shape;462;p41"/>
          <p:cNvSpPr/>
          <p:nvPr/>
        </p:nvSpPr>
        <p:spPr>
          <a:xfrm>
            <a:off x="4774975" y="303701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463" name="Google Shape;463;p41"/>
          <p:cNvCxnSpPr>
            <a:stCxn id="462" idx="2"/>
            <a:endCxn id="464" idx="0"/>
          </p:cNvCxnSpPr>
          <p:nvPr/>
        </p:nvCxnSpPr>
        <p:spPr>
          <a:xfrm flipH="1">
            <a:off x="3973825" y="3301313"/>
            <a:ext cx="968100" cy="157500"/>
          </a:xfrm>
          <a:prstGeom prst="straightConnector1">
            <a:avLst/>
          </a:prstGeom>
          <a:noFill/>
          <a:ln w="19050" cap="flat" cmpd="sng">
            <a:solidFill>
              <a:srgbClr val="666666"/>
            </a:solidFill>
            <a:prstDash val="solid"/>
            <a:round/>
            <a:headEnd type="none" w="med" len="med"/>
            <a:tailEnd type="none" w="med" len="med"/>
          </a:ln>
        </p:spPr>
      </p:cxnSp>
      <p:cxnSp>
        <p:nvCxnSpPr>
          <p:cNvPr id="465" name="Google Shape;465;p41"/>
          <p:cNvCxnSpPr>
            <a:stCxn id="462" idx="2"/>
            <a:endCxn id="453" idx="0"/>
          </p:cNvCxnSpPr>
          <p:nvPr/>
        </p:nvCxnSpPr>
        <p:spPr>
          <a:xfrm>
            <a:off x="4941925" y="3301313"/>
            <a:ext cx="968100" cy="164100"/>
          </a:xfrm>
          <a:prstGeom prst="straightConnector1">
            <a:avLst/>
          </a:prstGeom>
          <a:noFill/>
          <a:ln w="19050" cap="flat" cmpd="sng">
            <a:solidFill>
              <a:srgbClr val="666666"/>
            </a:solidFill>
            <a:prstDash val="solid"/>
            <a:round/>
            <a:headEnd type="none" w="med" len="med"/>
            <a:tailEnd type="none" w="med" len="med"/>
          </a:ln>
        </p:spPr>
      </p:cxnSp>
      <p:sp>
        <p:nvSpPr>
          <p:cNvPr id="464" name="Google Shape;464;p41"/>
          <p:cNvSpPr/>
          <p:nvPr/>
        </p:nvSpPr>
        <p:spPr>
          <a:xfrm>
            <a:off x="3806975" y="34586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e</a:t>
            </a:r>
            <a:endParaRPr lang="en-GB"/>
          </a:p>
        </p:txBody>
      </p:sp>
      <p:sp>
        <p:nvSpPr>
          <p:cNvPr id="466" name="Google Shape;466;p41"/>
          <p:cNvSpPr/>
          <p:nvPr/>
        </p:nvSpPr>
        <p:spPr>
          <a:xfrm>
            <a:off x="33497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a:t>
            </a:r>
            <a:endParaRPr lang="en-GB"/>
          </a:p>
        </p:txBody>
      </p:sp>
      <p:sp>
        <p:nvSpPr>
          <p:cNvPr id="467" name="Google Shape;467;p41"/>
          <p:cNvSpPr/>
          <p:nvPr/>
        </p:nvSpPr>
        <p:spPr>
          <a:xfrm>
            <a:off x="42641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g</a:t>
            </a:r>
            <a:endParaRPr lang="en-GB"/>
          </a:p>
        </p:txBody>
      </p:sp>
      <p:sp>
        <p:nvSpPr>
          <p:cNvPr id="468" name="Google Shape;468;p41"/>
          <p:cNvSpPr/>
          <p:nvPr/>
        </p:nvSpPr>
        <p:spPr>
          <a:xfrm>
            <a:off x="3092575" y="43022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a:t>
            </a:r>
            <a:endParaRPr lang="en-GB"/>
          </a:p>
        </p:txBody>
      </p:sp>
      <p:sp>
        <p:nvSpPr>
          <p:cNvPr id="469" name="Google Shape;469;p41"/>
          <p:cNvSpPr/>
          <p:nvPr/>
        </p:nvSpPr>
        <p:spPr>
          <a:xfrm>
            <a:off x="3571118"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
            </a:r>
            <a:endParaRPr lang="en-GB"/>
          </a:p>
        </p:txBody>
      </p:sp>
      <p:sp>
        <p:nvSpPr>
          <p:cNvPr id="470" name="Google Shape;470;p41"/>
          <p:cNvSpPr/>
          <p:nvPr/>
        </p:nvSpPr>
        <p:spPr>
          <a:xfrm>
            <a:off x="4014400"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a:t>
            </a:r>
            <a:endParaRPr lang="en-GB"/>
          </a:p>
        </p:txBody>
      </p:sp>
      <p:sp>
        <p:nvSpPr>
          <p:cNvPr id="471" name="Google Shape;471;p41"/>
          <p:cNvSpPr/>
          <p:nvPr/>
        </p:nvSpPr>
        <p:spPr>
          <a:xfrm>
            <a:off x="4521364"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a:t>
            </a:r>
            <a:endParaRPr lang="en-GB"/>
          </a:p>
        </p:txBody>
      </p:sp>
      <p:cxnSp>
        <p:nvCxnSpPr>
          <p:cNvPr id="472" name="Google Shape;472;p41"/>
          <p:cNvCxnSpPr>
            <a:stCxn id="466" idx="0"/>
            <a:endCxn id="464" idx="2"/>
          </p:cNvCxnSpPr>
          <p:nvPr/>
        </p:nvCxnSpPr>
        <p:spPr>
          <a:xfrm rot="10800000" flipH="1">
            <a:off x="35167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73" name="Google Shape;473;p41"/>
          <p:cNvCxnSpPr>
            <a:stCxn id="467" idx="0"/>
            <a:endCxn id="464" idx="2"/>
          </p:cNvCxnSpPr>
          <p:nvPr/>
        </p:nvCxnSpPr>
        <p:spPr>
          <a:xfrm rot="10800000">
            <a:off x="39739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74" name="Google Shape;474;p41"/>
          <p:cNvCxnSpPr>
            <a:stCxn id="468" idx="0"/>
            <a:endCxn id="466" idx="2"/>
          </p:cNvCxnSpPr>
          <p:nvPr/>
        </p:nvCxnSpPr>
        <p:spPr>
          <a:xfrm rot="10800000" flipH="1">
            <a:off x="3259525" y="41405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475" name="Google Shape;475;p41"/>
          <p:cNvCxnSpPr>
            <a:stCxn id="466" idx="2"/>
            <a:endCxn id="469" idx="0"/>
          </p:cNvCxnSpPr>
          <p:nvPr/>
        </p:nvCxnSpPr>
        <p:spPr>
          <a:xfrm>
            <a:off x="3516725" y="41403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76" name="Google Shape;476;p41"/>
          <p:cNvCxnSpPr>
            <a:stCxn id="467" idx="2"/>
            <a:endCxn id="470" idx="0"/>
          </p:cNvCxnSpPr>
          <p:nvPr/>
        </p:nvCxnSpPr>
        <p:spPr>
          <a:xfrm flipH="1">
            <a:off x="4181225" y="41403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477" name="Google Shape;477;p41"/>
          <p:cNvCxnSpPr>
            <a:stCxn id="467" idx="2"/>
            <a:endCxn id="471" idx="0"/>
          </p:cNvCxnSpPr>
          <p:nvPr/>
        </p:nvCxnSpPr>
        <p:spPr>
          <a:xfrm>
            <a:off x="4431125" y="41403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78" name="Google Shape;478;p41"/>
          <p:cNvSpPr/>
          <p:nvPr/>
        </p:nvSpPr>
        <p:spPr>
          <a:xfrm>
            <a:off x="5697268" y="472480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a:t>
            </a:r>
            <a:endParaRPr lang="en-GB"/>
          </a:p>
        </p:txBody>
      </p:sp>
      <p:cxnSp>
        <p:nvCxnSpPr>
          <p:cNvPr id="479" name="Google Shape;479;p41"/>
          <p:cNvCxnSpPr>
            <a:stCxn id="456" idx="2"/>
            <a:endCxn id="478" idx="0"/>
          </p:cNvCxnSpPr>
          <p:nvPr/>
        </p:nvCxnSpPr>
        <p:spPr>
          <a:xfrm>
            <a:off x="5674068" y="4579042"/>
            <a:ext cx="190200" cy="145800"/>
          </a:xfrm>
          <a:prstGeom prst="straightConnector1">
            <a:avLst/>
          </a:prstGeom>
          <a:noFill/>
          <a:ln w="19050" cap="flat" cmpd="sng">
            <a:solidFill>
              <a:srgbClr val="666666"/>
            </a:solidFill>
            <a:prstDash val="solid"/>
            <a:round/>
            <a:headEnd type="none" w="med" len="med"/>
            <a:tailEnd type="none" w="med" len="med"/>
          </a:ln>
        </p:spPr>
      </p:cxnSp>
      <p:cxnSp>
        <p:nvCxnSpPr>
          <p:cNvPr id="480" name="Google Shape;480;p41"/>
          <p:cNvCxnSpPr>
            <a:stCxn id="481" idx="3"/>
            <a:endCxn id="462" idx="1"/>
          </p:cNvCxnSpPr>
          <p:nvPr/>
        </p:nvCxnSpPr>
        <p:spPr>
          <a:xfrm>
            <a:off x="2267966" y="3169170"/>
            <a:ext cx="2507100" cy="0"/>
          </a:xfrm>
          <a:prstGeom prst="straightConnector1">
            <a:avLst/>
          </a:prstGeom>
          <a:noFill/>
          <a:ln w="9525" cap="flat" cmpd="sng">
            <a:solidFill>
              <a:schemeClr val="dk2"/>
            </a:solidFill>
            <a:prstDash val="solid"/>
            <a:round/>
            <a:headEnd type="none" w="med" len="med"/>
            <a:tailEnd type="triangle" w="med" len="med"/>
          </a:ln>
        </p:spPr>
      </p:cxnSp>
      <p:sp>
        <p:nvSpPr>
          <p:cNvPr id="481" name="Google Shape;481;p41"/>
          <p:cNvSpPr txBox="1"/>
          <p:nvPr/>
        </p:nvSpPr>
        <p:spPr>
          <a:xfrm>
            <a:off x="1397366" y="2992170"/>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0</a:t>
            </a:r>
            <a:endParaRPr lang="en-GB"/>
          </a:p>
        </p:txBody>
      </p:sp>
      <p:cxnSp>
        <p:nvCxnSpPr>
          <p:cNvPr id="482" name="Google Shape;482;p41"/>
          <p:cNvCxnSpPr>
            <a:stCxn id="483" idx="3"/>
            <a:endCxn id="464" idx="1"/>
          </p:cNvCxnSpPr>
          <p:nvPr/>
        </p:nvCxnSpPr>
        <p:spPr>
          <a:xfrm rot="10800000" flipH="1">
            <a:off x="2267966" y="3590814"/>
            <a:ext cx="1539000" cy="300"/>
          </a:xfrm>
          <a:prstGeom prst="straightConnector1">
            <a:avLst/>
          </a:prstGeom>
          <a:noFill/>
          <a:ln w="9525" cap="flat" cmpd="sng">
            <a:solidFill>
              <a:schemeClr val="dk2"/>
            </a:solidFill>
            <a:prstDash val="solid"/>
            <a:round/>
            <a:headEnd type="none" w="med" len="med"/>
            <a:tailEnd type="triangle" w="med" len="med"/>
          </a:ln>
        </p:spPr>
      </p:cxnSp>
      <p:sp>
        <p:nvSpPr>
          <p:cNvPr id="483" name="Google Shape;483;p41"/>
          <p:cNvSpPr txBox="1"/>
          <p:nvPr/>
        </p:nvSpPr>
        <p:spPr>
          <a:xfrm>
            <a:off x="1397366" y="3414114"/>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1</a:t>
            </a:r>
            <a:endParaRPr lang="en-GB"/>
          </a:p>
        </p:txBody>
      </p:sp>
      <p:cxnSp>
        <p:nvCxnSpPr>
          <p:cNvPr id="484" name="Google Shape;484;p41"/>
          <p:cNvCxnSpPr>
            <a:stCxn id="485" idx="3"/>
            <a:endCxn id="466" idx="1"/>
          </p:cNvCxnSpPr>
          <p:nvPr/>
        </p:nvCxnSpPr>
        <p:spPr>
          <a:xfrm rot="10800000" flipH="1">
            <a:off x="2267966" y="4008258"/>
            <a:ext cx="1081800" cy="4800"/>
          </a:xfrm>
          <a:prstGeom prst="straightConnector1">
            <a:avLst/>
          </a:prstGeom>
          <a:noFill/>
          <a:ln w="9525" cap="flat" cmpd="sng">
            <a:solidFill>
              <a:schemeClr val="dk2"/>
            </a:solidFill>
            <a:prstDash val="solid"/>
            <a:round/>
            <a:headEnd type="none" w="med" len="med"/>
            <a:tailEnd type="triangle" w="med" len="med"/>
          </a:ln>
        </p:spPr>
      </p:cxnSp>
      <p:sp>
        <p:nvSpPr>
          <p:cNvPr id="485" name="Google Shape;485;p41"/>
          <p:cNvSpPr txBox="1"/>
          <p:nvPr/>
        </p:nvSpPr>
        <p:spPr>
          <a:xfrm>
            <a:off x="1397366" y="3836058"/>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2</a:t>
            </a:r>
            <a:endParaRPr lang="en-GB"/>
          </a:p>
        </p:txBody>
      </p:sp>
      <p:cxnSp>
        <p:nvCxnSpPr>
          <p:cNvPr id="486" name="Google Shape;486;p41"/>
          <p:cNvCxnSpPr>
            <a:stCxn id="487" idx="3"/>
            <a:endCxn id="468" idx="1"/>
          </p:cNvCxnSpPr>
          <p:nvPr/>
        </p:nvCxnSpPr>
        <p:spPr>
          <a:xfrm rot="10800000" flipH="1">
            <a:off x="2267966" y="4434402"/>
            <a:ext cx="824700" cy="600"/>
          </a:xfrm>
          <a:prstGeom prst="straightConnector1">
            <a:avLst/>
          </a:prstGeom>
          <a:noFill/>
          <a:ln w="9525" cap="flat" cmpd="sng">
            <a:solidFill>
              <a:schemeClr val="dk2"/>
            </a:solidFill>
            <a:prstDash val="solid"/>
            <a:round/>
            <a:headEnd type="none" w="med" len="med"/>
            <a:tailEnd type="triangle" w="med" len="med"/>
          </a:ln>
        </p:spPr>
      </p:cxnSp>
      <p:sp>
        <p:nvSpPr>
          <p:cNvPr id="487" name="Google Shape;487;p41"/>
          <p:cNvSpPr txBox="1"/>
          <p:nvPr/>
        </p:nvSpPr>
        <p:spPr>
          <a:xfrm>
            <a:off x="1397366" y="4258002"/>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3</a:t>
            </a:r>
            <a:endParaRPr lang="en-GB"/>
          </a:p>
        </p:txBody>
      </p:sp>
      <p:cxnSp>
        <p:nvCxnSpPr>
          <p:cNvPr id="488" name="Google Shape;488;p41"/>
          <p:cNvCxnSpPr>
            <a:stCxn id="489" idx="3"/>
            <a:endCxn id="478" idx="1"/>
          </p:cNvCxnSpPr>
          <p:nvPr/>
        </p:nvCxnSpPr>
        <p:spPr>
          <a:xfrm>
            <a:off x="2267966" y="4856945"/>
            <a:ext cx="3429300" cy="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41"/>
          <p:cNvSpPr txBox="1"/>
          <p:nvPr/>
        </p:nvSpPr>
        <p:spPr>
          <a:xfrm>
            <a:off x="1397366" y="4679945"/>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depth 4</a:t>
            </a:r>
            <a:endParaRPr lang="en-GB"/>
          </a:p>
        </p:txBody>
      </p:sp>
      <p:sp>
        <p:nvSpPr>
          <p:cNvPr id="490" name="Google Shape;490;p41"/>
          <p:cNvSpPr/>
          <p:nvPr/>
        </p:nvSpPr>
        <p:spPr>
          <a:xfrm>
            <a:off x="1178214" y="3089891"/>
            <a:ext cx="249900" cy="19023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1"/>
          <p:cNvSpPr txBox="1"/>
          <p:nvPr/>
        </p:nvSpPr>
        <p:spPr>
          <a:xfrm>
            <a:off x="274925" y="3823439"/>
            <a:ext cx="903900" cy="3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height 4</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495" name="Shape 495"/>
        <p:cNvGrpSpPr/>
        <p:nvPr/>
      </p:nvGrpSpPr>
      <p:grpSpPr>
        <a:xfrm>
          <a:off x="0" y="0"/>
          <a:ext cx="0" cy="0"/>
          <a:chOff x="0" y="0"/>
          <a:chExt cx="0" cy="0"/>
        </a:xfrm>
      </p:grpSpPr>
      <p:sp>
        <p:nvSpPr>
          <p:cNvPr id="496" name="Google Shape;496;p4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BSTs in Practice</a:t>
            </a:r>
            <a:endParaRPr lang="en-GB"/>
          </a:p>
        </p:txBody>
      </p:sp>
      <p:sp>
        <p:nvSpPr>
          <p:cNvPr id="497" name="Google Shape;497;p4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want to build a BST out of the numbers 1, 2, 3, 4, 5, 6, 7.</a:t>
            </a:r>
            <a:endParaRPr lang="en-GB"/>
          </a:p>
          <a:p>
            <a:pPr marL="0" lvl="0" indent="0" algn="l" rtl="0">
              <a:spcBef>
                <a:spcPts val="600"/>
              </a:spcBef>
              <a:spcAft>
                <a:spcPts val="0"/>
              </a:spcAft>
              <a:buNone/>
            </a:pPr>
          </a:p>
          <a:p>
            <a:pPr marL="0" lvl="0" indent="0" algn="l" rtl="0">
              <a:spcBef>
                <a:spcPts val="600"/>
              </a:spcBef>
              <a:spcAft>
                <a:spcPts val="0"/>
              </a:spcAft>
              <a:buNone/>
            </a:pPr>
            <a:r>
              <a:rPr lang="en-GB"/>
              <a:t>Give an example of a sequence of add operations that results in:</a:t>
            </a:r>
            <a:endParaRPr lang="en-GB"/>
          </a:p>
          <a:p>
            <a:pPr marL="457200" lvl="0" indent="-342900" algn="l" rtl="0">
              <a:spcBef>
                <a:spcPts val="600"/>
              </a:spcBef>
              <a:spcAft>
                <a:spcPts val="0"/>
              </a:spcAft>
              <a:buSzPts val="1800"/>
              <a:buChar char="●"/>
            </a:pPr>
            <a:r>
              <a:rPr lang="en-GB"/>
              <a:t>A spindly tree.</a:t>
            </a:r>
            <a:endParaRPr lang="en-GB"/>
          </a:p>
          <a:p>
            <a:pPr marL="457200" lvl="0" indent="-342900" algn="l" rtl="0">
              <a:spcBef>
                <a:spcPts val="600"/>
              </a:spcBef>
              <a:spcAft>
                <a:spcPts val="0"/>
              </a:spcAft>
              <a:buSzPts val="1800"/>
              <a:buChar char="●"/>
            </a:pPr>
            <a:r>
              <a:rPr lang="en-GB"/>
              <a:t>A bushy tree.</a:t>
            </a:r>
            <a:endParaRPr lang="en-GB"/>
          </a:p>
        </p:txBody>
      </p:sp>
      <p:sp>
        <p:nvSpPr>
          <p:cNvPr id="498" name="Google Shape;498;p42"/>
          <p:cNvSpPr/>
          <p:nvPr/>
        </p:nvSpPr>
        <p:spPr>
          <a:xfrm>
            <a:off x="1496470" y="362420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499" name="Google Shape;499;p42"/>
          <p:cNvSpPr/>
          <p:nvPr/>
        </p:nvSpPr>
        <p:spPr>
          <a:xfrm>
            <a:off x="1147640" y="286682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500" name="Google Shape;500;p42"/>
          <p:cNvSpPr/>
          <p:nvPr/>
        </p:nvSpPr>
        <p:spPr>
          <a:xfrm>
            <a:off x="1845299" y="4381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501" name="Google Shape;501;p42"/>
          <p:cNvSpPr/>
          <p:nvPr/>
        </p:nvSpPr>
        <p:spPr>
          <a:xfrm>
            <a:off x="973225" y="24881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502" name="Google Shape;502;p42"/>
          <p:cNvSpPr/>
          <p:nvPr/>
        </p:nvSpPr>
        <p:spPr>
          <a:xfrm>
            <a:off x="1322055" y="324551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503" name="Google Shape;503;p42"/>
          <p:cNvSpPr/>
          <p:nvPr/>
        </p:nvSpPr>
        <p:spPr>
          <a:xfrm>
            <a:off x="1670884" y="400290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504" name="Google Shape;504;p42"/>
          <p:cNvSpPr/>
          <p:nvPr/>
        </p:nvSpPr>
        <p:spPr>
          <a:xfrm>
            <a:off x="2019714" y="476029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cxnSp>
        <p:nvCxnSpPr>
          <p:cNvPr id="505" name="Google Shape;505;p42"/>
          <p:cNvCxnSpPr>
            <a:stCxn id="501" idx="2"/>
            <a:endCxn id="499" idx="0"/>
          </p:cNvCxnSpPr>
          <p:nvPr/>
        </p:nvCxnSpPr>
        <p:spPr>
          <a:xfrm>
            <a:off x="1140175" y="275242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42"/>
          <p:cNvCxnSpPr>
            <a:stCxn id="502" idx="2"/>
            <a:endCxn id="498" idx="0"/>
          </p:cNvCxnSpPr>
          <p:nvPr/>
        </p:nvCxnSpPr>
        <p:spPr>
          <a:xfrm>
            <a:off x="1489005" y="350981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42"/>
          <p:cNvCxnSpPr>
            <a:stCxn id="498" idx="2"/>
            <a:endCxn id="503" idx="0"/>
          </p:cNvCxnSpPr>
          <p:nvPr/>
        </p:nvCxnSpPr>
        <p:spPr>
          <a:xfrm>
            <a:off x="1663420" y="3888509"/>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42"/>
          <p:cNvCxnSpPr>
            <a:stCxn id="503" idx="2"/>
            <a:endCxn id="500" idx="0"/>
          </p:cNvCxnSpPr>
          <p:nvPr/>
        </p:nvCxnSpPr>
        <p:spPr>
          <a:xfrm>
            <a:off x="1837834" y="4267204"/>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42"/>
          <p:cNvCxnSpPr>
            <a:stCxn id="500" idx="2"/>
            <a:endCxn id="504" idx="0"/>
          </p:cNvCxnSpPr>
          <p:nvPr/>
        </p:nvCxnSpPr>
        <p:spPr>
          <a:xfrm>
            <a:off x="2012249" y="4645899"/>
            <a:ext cx="174300" cy="114300"/>
          </a:xfrm>
          <a:prstGeom prst="straightConnector1">
            <a:avLst/>
          </a:prstGeom>
          <a:noFill/>
          <a:ln w="9525" cap="flat" cmpd="sng">
            <a:solidFill>
              <a:schemeClr val="dk2"/>
            </a:solidFill>
            <a:prstDash val="solid"/>
            <a:round/>
            <a:headEnd type="none" w="med" len="med"/>
            <a:tailEnd type="none" w="med" len="med"/>
          </a:ln>
        </p:spPr>
      </p:cxnSp>
      <p:sp>
        <p:nvSpPr>
          <p:cNvPr id="510" name="Google Shape;510;p42"/>
          <p:cNvSpPr/>
          <p:nvPr/>
        </p:nvSpPr>
        <p:spPr>
          <a:xfrm>
            <a:off x="5974475" y="32651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511" name="Google Shape;511;p42"/>
          <p:cNvSpPr/>
          <p:nvPr/>
        </p:nvSpPr>
        <p:spPr>
          <a:xfrm>
            <a:off x="55172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512" name="Google Shape;512;p42"/>
          <p:cNvSpPr/>
          <p:nvPr/>
        </p:nvSpPr>
        <p:spPr>
          <a:xfrm>
            <a:off x="64316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513" name="Google Shape;513;p42"/>
          <p:cNvSpPr/>
          <p:nvPr/>
        </p:nvSpPr>
        <p:spPr>
          <a:xfrm>
            <a:off x="5260075" y="41087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514" name="Google Shape;514;p42"/>
          <p:cNvSpPr/>
          <p:nvPr/>
        </p:nvSpPr>
        <p:spPr>
          <a:xfrm>
            <a:off x="5738618"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515" name="Google Shape;515;p42"/>
          <p:cNvSpPr/>
          <p:nvPr/>
        </p:nvSpPr>
        <p:spPr>
          <a:xfrm>
            <a:off x="6181900"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516" name="Google Shape;516;p42"/>
          <p:cNvSpPr/>
          <p:nvPr/>
        </p:nvSpPr>
        <p:spPr>
          <a:xfrm>
            <a:off x="6688864"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cxnSp>
        <p:nvCxnSpPr>
          <p:cNvPr id="517" name="Google Shape;517;p42"/>
          <p:cNvCxnSpPr>
            <a:stCxn id="511" idx="0"/>
            <a:endCxn id="510" idx="2"/>
          </p:cNvCxnSpPr>
          <p:nvPr/>
        </p:nvCxnSpPr>
        <p:spPr>
          <a:xfrm rot="10800000" flipH="1">
            <a:off x="56842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18" name="Google Shape;518;p42"/>
          <p:cNvCxnSpPr>
            <a:stCxn id="512" idx="0"/>
            <a:endCxn id="510" idx="2"/>
          </p:cNvCxnSpPr>
          <p:nvPr/>
        </p:nvCxnSpPr>
        <p:spPr>
          <a:xfrm rot="10800000">
            <a:off x="61414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19" name="Google Shape;519;p42"/>
          <p:cNvCxnSpPr>
            <a:stCxn id="513" idx="0"/>
            <a:endCxn id="511" idx="2"/>
          </p:cNvCxnSpPr>
          <p:nvPr/>
        </p:nvCxnSpPr>
        <p:spPr>
          <a:xfrm rot="10800000" flipH="1">
            <a:off x="5427025" y="39470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520" name="Google Shape;520;p42"/>
          <p:cNvCxnSpPr>
            <a:stCxn id="511" idx="2"/>
            <a:endCxn id="514" idx="0"/>
          </p:cNvCxnSpPr>
          <p:nvPr/>
        </p:nvCxnSpPr>
        <p:spPr>
          <a:xfrm>
            <a:off x="5684225" y="39468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521" name="Google Shape;521;p42"/>
          <p:cNvCxnSpPr>
            <a:stCxn id="512" idx="2"/>
            <a:endCxn id="515" idx="0"/>
          </p:cNvCxnSpPr>
          <p:nvPr/>
        </p:nvCxnSpPr>
        <p:spPr>
          <a:xfrm flipH="1">
            <a:off x="6348725" y="39468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522" name="Google Shape;522;p42"/>
          <p:cNvCxnSpPr>
            <a:stCxn id="512" idx="2"/>
            <a:endCxn id="516" idx="0"/>
          </p:cNvCxnSpPr>
          <p:nvPr/>
        </p:nvCxnSpPr>
        <p:spPr>
          <a:xfrm>
            <a:off x="6598625" y="3946874"/>
            <a:ext cx="257100" cy="167700"/>
          </a:xfrm>
          <a:prstGeom prst="straightConnector1">
            <a:avLst/>
          </a:prstGeom>
          <a:noFill/>
          <a:ln w="19050" cap="flat" cmpd="sng">
            <a:solidFill>
              <a:srgbClr val="666666"/>
            </a:solidFill>
            <a:prstDash val="solid"/>
            <a:round/>
            <a:headEnd type="none" w="med" len="med"/>
            <a:tailEnd type="none" w="med" len="med"/>
          </a:ln>
        </p:spPr>
      </p:cxnSp>
      <p:cxnSp>
        <p:nvCxnSpPr>
          <p:cNvPr id="523" name="Google Shape;523;p42"/>
          <p:cNvCxnSpPr>
            <a:stCxn id="499" idx="2"/>
            <a:endCxn id="502" idx="0"/>
          </p:cNvCxnSpPr>
          <p:nvPr/>
        </p:nvCxnSpPr>
        <p:spPr>
          <a:xfrm>
            <a:off x="1314590" y="3131120"/>
            <a:ext cx="174300" cy="114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Binary Search 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BST Height, Big O vs. Worst Case Big Theta</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a:solidFill>
                  <a:srgbClr val="B7B7B7"/>
                </a:solidFill>
              </a:rPr>
              <a:t>B-Trees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p:txBody>
      </p:sp>
      <p:sp>
        <p:nvSpPr>
          <p:cNvPr id="173" name="Google Shape;173;p2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BST Height, Big O vs. Worst Case Big Theta</a:t>
            </a:r>
            <a:endParaRPr lang="en-GB"/>
          </a:p>
        </p:txBody>
      </p:sp>
      <p:sp>
        <p:nvSpPr>
          <p:cNvPr id="174" name="Google Shape;174;p2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
        <p:nvSpPr>
          <p:cNvPr id="175" name="Google Shape;175;p25"/>
          <p:cNvSpPr txBox="1"/>
          <p:nvPr>
            <p:ph type="body" idx="4294967295"/>
          </p:nvPr>
        </p:nvSpPr>
        <p:spPr>
          <a:xfrm>
            <a:off x="805375" y="402200"/>
            <a:ext cx="2903100" cy="93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Won't cover live, see videos if you're curious.</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27" name="Shape 527"/>
        <p:cNvGrpSpPr/>
        <p:nvPr/>
      </p:nvGrpSpPr>
      <p:grpSpPr>
        <a:xfrm>
          <a:off x="0" y="0"/>
          <a:ext cx="0" cy="0"/>
          <a:chOff x="0" y="0"/>
          <a:chExt cx="0" cy="0"/>
        </a:xfrm>
      </p:grpSpPr>
      <p:sp>
        <p:nvSpPr>
          <p:cNvPr id="528" name="Google Shape;528;p4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BSTs in Practice</a:t>
            </a:r>
            <a:endParaRPr lang="en-GB"/>
          </a:p>
        </p:txBody>
      </p:sp>
      <p:sp>
        <p:nvSpPr>
          <p:cNvPr id="529" name="Google Shape;529;p4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 an example of a sequence of add operations that results in:</a:t>
            </a:r>
            <a:endParaRPr lang="en-GB"/>
          </a:p>
          <a:p>
            <a:pPr marL="457200" lvl="0" indent="-342900" algn="l" rtl="0">
              <a:spcBef>
                <a:spcPts val="600"/>
              </a:spcBef>
              <a:spcAft>
                <a:spcPts val="0"/>
              </a:spcAft>
              <a:buSzPts val="1800"/>
              <a:buChar char="●"/>
            </a:pPr>
            <a:r>
              <a:rPr lang="en-GB"/>
              <a:t>A spindly tree.</a:t>
            </a:r>
            <a:endParaRPr lang="en-GB"/>
          </a:p>
          <a:p>
            <a:pPr marL="914400" lvl="1" indent="-342900" algn="l" rtl="0">
              <a:spcBef>
                <a:spcPts val="600"/>
              </a:spcBef>
              <a:spcAft>
                <a:spcPts val="0"/>
              </a:spcAft>
              <a:buSzPts val="1800"/>
              <a:buChar char="○"/>
            </a:pPr>
            <a:r>
              <a:rPr lang="en-GB"/>
              <a:t>add(1), add(2), add(3), add(4), add(5), add(6), add(7)</a:t>
            </a:r>
            <a:endParaRPr lang="en-GB"/>
          </a:p>
          <a:p>
            <a:pPr marL="457200" lvl="0" indent="-342900" algn="l" rtl="0">
              <a:spcBef>
                <a:spcPts val="600"/>
              </a:spcBef>
              <a:spcAft>
                <a:spcPts val="0"/>
              </a:spcAft>
              <a:buSzPts val="1800"/>
              <a:buChar char="●"/>
            </a:pPr>
            <a:r>
              <a:rPr lang="en-GB"/>
              <a:t>A bushy tree.</a:t>
            </a:r>
            <a:endParaRPr lang="en-GB"/>
          </a:p>
          <a:p>
            <a:pPr marL="914400" lvl="1" indent="-342900" algn="l" rtl="0">
              <a:spcBef>
                <a:spcPts val="600"/>
              </a:spcBef>
              <a:spcAft>
                <a:spcPts val="0"/>
              </a:spcAft>
              <a:buSzPts val="1800"/>
              <a:buChar char="○"/>
            </a:pPr>
            <a:r>
              <a:rPr lang="en-GB"/>
              <a:t>add(4), add(2), add(1), add(3), add(6), add(5), add(7)</a:t>
            </a:r>
            <a:endParaRPr lang="en-GB"/>
          </a:p>
        </p:txBody>
      </p:sp>
      <p:sp>
        <p:nvSpPr>
          <p:cNvPr id="530" name="Google Shape;530;p43"/>
          <p:cNvSpPr/>
          <p:nvPr/>
        </p:nvSpPr>
        <p:spPr>
          <a:xfrm>
            <a:off x="5974475" y="32651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531" name="Google Shape;531;p43"/>
          <p:cNvSpPr/>
          <p:nvPr/>
        </p:nvSpPr>
        <p:spPr>
          <a:xfrm>
            <a:off x="55172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532" name="Google Shape;532;p43"/>
          <p:cNvSpPr/>
          <p:nvPr/>
        </p:nvSpPr>
        <p:spPr>
          <a:xfrm>
            <a:off x="64316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533" name="Google Shape;533;p43"/>
          <p:cNvSpPr/>
          <p:nvPr/>
        </p:nvSpPr>
        <p:spPr>
          <a:xfrm>
            <a:off x="5260075" y="41087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534" name="Google Shape;534;p43"/>
          <p:cNvSpPr/>
          <p:nvPr/>
        </p:nvSpPr>
        <p:spPr>
          <a:xfrm>
            <a:off x="5738618"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535" name="Google Shape;535;p43"/>
          <p:cNvSpPr/>
          <p:nvPr/>
        </p:nvSpPr>
        <p:spPr>
          <a:xfrm>
            <a:off x="6181900"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536" name="Google Shape;536;p43"/>
          <p:cNvSpPr/>
          <p:nvPr/>
        </p:nvSpPr>
        <p:spPr>
          <a:xfrm>
            <a:off x="6688864"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cxnSp>
        <p:nvCxnSpPr>
          <p:cNvPr id="537" name="Google Shape;537;p43"/>
          <p:cNvCxnSpPr>
            <a:stCxn id="531" idx="0"/>
            <a:endCxn id="530" idx="2"/>
          </p:cNvCxnSpPr>
          <p:nvPr/>
        </p:nvCxnSpPr>
        <p:spPr>
          <a:xfrm rot="10800000" flipH="1">
            <a:off x="56842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38" name="Google Shape;538;p43"/>
          <p:cNvCxnSpPr>
            <a:stCxn id="532" idx="0"/>
            <a:endCxn id="530" idx="2"/>
          </p:cNvCxnSpPr>
          <p:nvPr/>
        </p:nvCxnSpPr>
        <p:spPr>
          <a:xfrm rot="10800000">
            <a:off x="61414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39" name="Google Shape;539;p43"/>
          <p:cNvCxnSpPr>
            <a:stCxn id="533" idx="0"/>
            <a:endCxn id="531" idx="2"/>
          </p:cNvCxnSpPr>
          <p:nvPr/>
        </p:nvCxnSpPr>
        <p:spPr>
          <a:xfrm rot="10800000" flipH="1">
            <a:off x="5427025" y="39470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540" name="Google Shape;540;p43"/>
          <p:cNvCxnSpPr>
            <a:stCxn id="531" idx="2"/>
            <a:endCxn id="534" idx="0"/>
          </p:cNvCxnSpPr>
          <p:nvPr/>
        </p:nvCxnSpPr>
        <p:spPr>
          <a:xfrm>
            <a:off x="5684225" y="39468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541" name="Google Shape;541;p43"/>
          <p:cNvCxnSpPr>
            <a:stCxn id="532" idx="2"/>
            <a:endCxn id="535" idx="0"/>
          </p:cNvCxnSpPr>
          <p:nvPr/>
        </p:nvCxnSpPr>
        <p:spPr>
          <a:xfrm flipH="1">
            <a:off x="6348725" y="39468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542" name="Google Shape;542;p43"/>
          <p:cNvCxnSpPr>
            <a:stCxn id="532" idx="2"/>
            <a:endCxn id="536" idx="0"/>
          </p:cNvCxnSpPr>
          <p:nvPr/>
        </p:nvCxnSpPr>
        <p:spPr>
          <a:xfrm>
            <a:off x="6598625" y="39468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543" name="Google Shape;543;p43"/>
          <p:cNvSpPr/>
          <p:nvPr/>
        </p:nvSpPr>
        <p:spPr>
          <a:xfrm>
            <a:off x="1496470" y="362420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544" name="Google Shape;544;p43"/>
          <p:cNvSpPr/>
          <p:nvPr/>
        </p:nvSpPr>
        <p:spPr>
          <a:xfrm>
            <a:off x="1147640" y="286682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545" name="Google Shape;545;p43"/>
          <p:cNvSpPr/>
          <p:nvPr/>
        </p:nvSpPr>
        <p:spPr>
          <a:xfrm>
            <a:off x="1845299" y="4381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546" name="Google Shape;546;p43"/>
          <p:cNvSpPr/>
          <p:nvPr/>
        </p:nvSpPr>
        <p:spPr>
          <a:xfrm>
            <a:off x="973225" y="24881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547" name="Google Shape;547;p43"/>
          <p:cNvSpPr/>
          <p:nvPr/>
        </p:nvSpPr>
        <p:spPr>
          <a:xfrm>
            <a:off x="1322055" y="324551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548" name="Google Shape;548;p43"/>
          <p:cNvSpPr/>
          <p:nvPr/>
        </p:nvSpPr>
        <p:spPr>
          <a:xfrm>
            <a:off x="1670884" y="400290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549" name="Google Shape;549;p43"/>
          <p:cNvSpPr/>
          <p:nvPr/>
        </p:nvSpPr>
        <p:spPr>
          <a:xfrm>
            <a:off x="2019714" y="476029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cxnSp>
        <p:nvCxnSpPr>
          <p:cNvPr id="550" name="Google Shape;550;p43"/>
          <p:cNvCxnSpPr>
            <a:stCxn id="546" idx="2"/>
            <a:endCxn id="544" idx="0"/>
          </p:cNvCxnSpPr>
          <p:nvPr/>
        </p:nvCxnSpPr>
        <p:spPr>
          <a:xfrm>
            <a:off x="1140175" y="275242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3"/>
          <p:cNvCxnSpPr>
            <a:stCxn id="544" idx="2"/>
            <a:endCxn id="547" idx="0"/>
          </p:cNvCxnSpPr>
          <p:nvPr/>
        </p:nvCxnSpPr>
        <p:spPr>
          <a:xfrm>
            <a:off x="1314590" y="3131120"/>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3"/>
          <p:cNvCxnSpPr>
            <a:stCxn id="547" idx="2"/>
            <a:endCxn id="543" idx="0"/>
          </p:cNvCxnSpPr>
          <p:nvPr/>
        </p:nvCxnSpPr>
        <p:spPr>
          <a:xfrm>
            <a:off x="1489005" y="350981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3"/>
          <p:cNvCxnSpPr>
            <a:stCxn id="543" idx="2"/>
            <a:endCxn id="548" idx="0"/>
          </p:cNvCxnSpPr>
          <p:nvPr/>
        </p:nvCxnSpPr>
        <p:spPr>
          <a:xfrm>
            <a:off x="1663420" y="3888509"/>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3"/>
          <p:cNvCxnSpPr>
            <a:stCxn id="548" idx="2"/>
            <a:endCxn id="545" idx="0"/>
          </p:cNvCxnSpPr>
          <p:nvPr/>
        </p:nvCxnSpPr>
        <p:spPr>
          <a:xfrm>
            <a:off x="1837834" y="4267204"/>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3"/>
          <p:cNvCxnSpPr>
            <a:stCxn id="545" idx="2"/>
            <a:endCxn id="549" idx="0"/>
          </p:cNvCxnSpPr>
          <p:nvPr/>
        </p:nvCxnSpPr>
        <p:spPr>
          <a:xfrm>
            <a:off x="2012249" y="4645899"/>
            <a:ext cx="174300" cy="114300"/>
          </a:xfrm>
          <a:prstGeom prst="straightConnector1">
            <a:avLst/>
          </a:prstGeom>
          <a:noFill/>
          <a:ln w="9525" cap="flat" cmpd="sng">
            <a:solidFill>
              <a:schemeClr val="dk2"/>
            </a:solidFill>
            <a:prstDash val="solid"/>
            <a:round/>
            <a:headEnd type="none" w="med" len="med"/>
            <a:tailEnd type="none" w="med" len="med"/>
          </a:ln>
        </p:spPr>
      </p:cxnSp>
      <p:sp>
        <p:nvSpPr>
          <p:cNvPr id="556" name="Google Shape;556;p43"/>
          <p:cNvSpPr txBox="1"/>
          <p:nvPr/>
        </p:nvSpPr>
        <p:spPr>
          <a:xfrm>
            <a:off x="2233450" y="3415875"/>
            <a:ext cx="20298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Height: 6</a:t>
            </a:r>
            <a:endParaRPr lang="en-GB"/>
          </a:p>
          <a:p>
            <a:pPr marL="0" lvl="0" indent="0" algn="l" rtl="0">
              <a:spcBef>
                <a:spcPts val="0"/>
              </a:spcBef>
              <a:spcAft>
                <a:spcPts val="0"/>
              </a:spcAft>
              <a:buNone/>
            </a:pPr>
            <a:r>
              <a:rPr lang="en-GB"/>
              <a:t>Average Depth: 3</a:t>
            </a:r>
            <a:endParaRPr lang="en-GB"/>
          </a:p>
        </p:txBody>
      </p:sp>
      <p:sp>
        <p:nvSpPr>
          <p:cNvPr id="557" name="Google Shape;557;p43"/>
          <p:cNvSpPr txBox="1"/>
          <p:nvPr/>
        </p:nvSpPr>
        <p:spPr>
          <a:xfrm>
            <a:off x="6971525" y="3415875"/>
            <a:ext cx="20298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Height: 2</a:t>
            </a:r>
            <a:endParaRPr lang="en-GB"/>
          </a:p>
          <a:p>
            <a:pPr marL="0" lvl="0" indent="0" algn="l" rtl="0">
              <a:spcBef>
                <a:spcPts val="0"/>
              </a:spcBef>
              <a:spcAft>
                <a:spcPts val="0"/>
              </a:spcAft>
              <a:buNone/>
            </a:pPr>
            <a:r>
              <a:rPr lang="en-GB"/>
              <a:t>Average Depth: 1.43</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1" name="Shape 561"/>
        <p:cNvGrpSpPr/>
        <p:nvPr/>
      </p:nvGrpSpPr>
      <p:grpSpPr>
        <a:xfrm>
          <a:off x="0" y="0"/>
          <a:ext cx="0" cy="0"/>
          <a:chOff x="0" y="0"/>
          <a:chExt cx="0" cy="0"/>
        </a:xfrm>
      </p:grpSpPr>
      <p:sp>
        <p:nvSpPr>
          <p:cNvPr id="562" name="Google Shape;562;p4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Important Question: What about Real World BSTs?</a:t>
            </a:r>
            <a:endParaRPr lang="en-GB"/>
          </a:p>
        </p:txBody>
      </p:sp>
      <p:sp>
        <p:nvSpPr>
          <p:cNvPr id="563" name="Google Shape;563;p4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BSTs have:</a:t>
            </a:r>
            <a:endParaRPr lang="en-GB"/>
          </a:p>
          <a:p>
            <a:pPr marL="457200" lvl="0" indent="-342900" algn="l" rtl="0">
              <a:spcBef>
                <a:spcPts val="600"/>
              </a:spcBef>
              <a:spcAft>
                <a:spcPts val="0"/>
              </a:spcAft>
              <a:buSzPts val="1800"/>
              <a:buChar char="●"/>
            </a:pPr>
            <a:r>
              <a:rPr lang="en-GB"/>
              <a:t>Worst case Θ(N) height.</a:t>
            </a:r>
            <a:endParaRPr lang="en-GB"/>
          </a:p>
          <a:p>
            <a:pPr marL="457200" lvl="0" indent="-342900" algn="l" rtl="0">
              <a:spcBef>
                <a:spcPts val="600"/>
              </a:spcBef>
              <a:spcAft>
                <a:spcPts val="0"/>
              </a:spcAft>
              <a:buSzPts val="1800"/>
              <a:buChar char="●"/>
            </a:pPr>
            <a:r>
              <a:rPr lang="en-GB"/>
              <a:t>Best case Θ(log N) height.</a:t>
            </a:r>
            <a:endParaRPr lang="en-GB"/>
          </a:p>
          <a:p>
            <a:pPr marL="0" lvl="0" indent="0" algn="l" rtl="0">
              <a:spcBef>
                <a:spcPts val="600"/>
              </a:spcBef>
              <a:spcAft>
                <a:spcPts val="0"/>
              </a:spcAft>
              <a:buNone/>
            </a:pPr>
          </a:p>
          <a:p>
            <a:pPr marL="0" lvl="0" indent="0" algn="l" rtl="0">
              <a:spcBef>
                <a:spcPts val="600"/>
              </a:spcBef>
              <a:spcAft>
                <a:spcPts val="0"/>
              </a:spcAft>
              <a:buNone/>
            </a:pPr>
            <a:r>
              <a:rPr lang="en-GB"/>
              <a:t>… but what about trees that you’d build during real world applications?</a:t>
            </a:r>
            <a:endParaRPr lang="en-GB"/>
          </a:p>
          <a:p>
            <a:pPr marL="0" lvl="0" indent="0" algn="l" rtl="0">
              <a:spcBef>
                <a:spcPts val="600"/>
              </a:spcBef>
              <a:spcAft>
                <a:spcPts val="0"/>
              </a:spcAft>
              <a:buNone/>
            </a:pPr>
          </a:p>
          <a:p>
            <a:pPr marL="0" lvl="0" indent="0" algn="l" rtl="0">
              <a:spcBef>
                <a:spcPts val="600"/>
              </a:spcBef>
              <a:spcAft>
                <a:spcPts val="0"/>
              </a:spcAft>
              <a:buNone/>
            </a:pPr>
            <a:r>
              <a:rPr lang="en-GB"/>
              <a:t>One way to approximate this is to consider randomized BSTs.</a:t>
            </a:r>
            <a:endParaRPr lang="en-GB"/>
          </a:p>
          <a:p>
            <a:pPr marL="0" lvl="0" indent="0" algn="l" rtl="0">
              <a:spcBef>
                <a:spcPts val="600"/>
              </a:spcBef>
              <a:spcAft>
                <a:spcPts val="0"/>
              </a:spcAft>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67" name="Shape 567"/>
        <p:cNvGrpSpPr/>
        <p:nvPr/>
      </p:nvGrpSpPr>
      <p:grpSpPr>
        <a:xfrm>
          <a:off x="0" y="0"/>
          <a:ext cx="0" cy="0"/>
          <a:chOff x="0" y="0"/>
          <a:chExt cx="0" cy="0"/>
        </a:xfrm>
      </p:grpSpPr>
      <p:sp>
        <p:nvSpPr>
          <p:cNvPr id="568" name="Google Shape;568;p4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Simulation: Trees Built from Random Inserts</a:t>
            </a:r>
            <a:endParaRPr lang="en-GB"/>
          </a:p>
        </p:txBody>
      </p:sp>
      <p:sp>
        <p:nvSpPr>
          <p:cNvPr id="569" name="Google Shape;569;p4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sz="1200"/>
              <a:t>Video courtesy of Kevin Wayne (Princeton University)</a:t>
            </a:r>
            <a:endParaRPr sz="1200"/>
          </a:p>
          <a:p>
            <a:pPr marL="0" lvl="0" indent="0" algn="l" rtl="0">
              <a:spcBef>
                <a:spcPts val="600"/>
              </a:spcBef>
              <a:spcAft>
                <a:spcPts val="0"/>
              </a:spcAft>
              <a:buNone/>
            </a:pPr>
          </a:p>
        </p:txBody>
      </p:sp>
      <p:sp>
        <p:nvSpPr>
          <p:cNvPr id="570" name="Google Shape;570;p45"/>
          <p:cNvSpPr txBox="1"/>
          <p:nvPr/>
        </p:nvSpPr>
        <p:spPr>
          <a:xfrm>
            <a:off x="248775" y="4149025"/>
            <a:ext cx="8706900" cy="4953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GB" sz="2000" b="1">
                <a:solidFill>
                  <a:schemeClr val="dk1"/>
                </a:solidFill>
                <a:latin typeface="Calibri" panose="020F0502020204030204"/>
                <a:ea typeface="Calibri" panose="020F0502020204030204"/>
                <a:cs typeface="Calibri" panose="020F0502020204030204"/>
                <a:sym typeface="Calibri" panose="020F0502020204030204"/>
              </a:rPr>
              <a:t>Nice Property</a:t>
            </a:r>
            <a:r>
              <a:rPr lang="en-GB" sz="2000">
                <a:solidFill>
                  <a:schemeClr val="dk1"/>
                </a:solidFill>
                <a:latin typeface="Calibri" panose="020F0502020204030204"/>
                <a:ea typeface="Calibri" panose="020F0502020204030204"/>
                <a:cs typeface="Calibri" panose="020F0502020204030204"/>
                <a:sym typeface="Calibri" panose="020F0502020204030204"/>
              </a:rPr>
              <a:t>. Random trees have Θ(log N) average depth and height.</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In other words: Random trees are bushy, not spindly.</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71" name="Google Shape;571;p45" title="[B Trees, Video 2] - BST Performance">
            <a:hlinkClick r:id="rId1"/>
          </p:cNvPr>
          <p:cNvPicPr preferRelativeResize="0"/>
          <p:nvPr/>
        </p:nvPicPr>
        <p:blipFill>
          <a:blip r:embed="rId2"/>
          <a:stretch>
            <a:fillRect/>
          </a:stretch>
        </p:blipFill>
        <p:spPr>
          <a:xfrm>
            <a:off x="1263400" y="430101"/>
            <a:ext cx="6617225" cy="37221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4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Randomized Trees:</a:t>
            </a:r>
            <a:r>
              <a:rPr lang="en-GB"/>
              <a:t> Mathematical Analysis</a:t>
            </a:r>
            <a:endParaRPr lang="en-GB"/>
          </a:p>
        </p:txBody>
      </p:sp>
      <p:sp>
        <p:nvSpPr>
          <p:cNvPr id="577" name="Google Shape;577;p4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Average Depth</a:t>
            </a:r>
            <a:r>
              <a:rPr lang="en-GB" b="1"/>
              <a:t>. </a:t>
            </a:r>
            <a:r>
              <a:rPr lang="en-GB"/>
              <a:t>If N distinct keys are inserted into a BST, the expected average depth is ~ 2 ln N = Θ(log N).</a:t>
            </a:r>
            <a:endParaRPr lang="en-GB"/>
          </a:p>
          <a:p>
            <a:pPr marL="457200" lvl="0" indent="-342900" algn="l" rtl="0">
              <a:spcBef>
                <a:spcPts val="600"/>
              </a:spcBef>
              <a:spcAft>
                <a:spcPts val="0"/>
              </a:spcAft>
              <a:buSzPts val="1800"/>
              <a:buChar char="●"/>
            </a:pPr>
            <a:r>
              <a:rPr lang="en-GB"/>
              <a:t>Thus, average runtime for contains operation is Θ(log N) on a tree built with random inserts.</a:t>
            </a:r>
            <a:endParaRPr lang="en-GB"/>
          </a:p>
          <a:p>
            <a:pPr marL="457200" lvl="0" indent="-342900" algn="l" rtl="0">
              <a:spcBef>
                <a:spcPts val="600"/>
              </a:spcBef>
              <a:spcAft>
                <a:spcPts val="0"/>
              </a:spcAft>
              <a:buSzPts val="1800"/>
              <a:buChar char="●"/>
            </a:pPr>
            <a:r>
              <a:rPr lang="en-GB"/>
              <a:t>Will discuss this proof briefly closer to the end of this course.</a:t>
            </a:r>
            <a:endParaRPr b="1"/>
          </a:p>
          <a:p>
            <a:pPr marL="0" lvl="0" indent="0" algn="l" rtl="0">
              <a:spcBef>
                <a:spcPts val="600"/>
              </a:spcBef>
              <a:spcAft>
                <a:spcPts val="0"/>
              </a:spcAft>
              <a:buNone/>
            </a:pPr>
            <a:endParaRPr b="1"/>
          </a:p>
          <a:p>
            <a:pPr marL="0" lvl="0" indent="0" algn="l" rtl="0">
              <a:spcBef>
                <a:spcPts val="600"/>
              </a:spcBef>
              <a:spcAft>
                <a:spcPts val="0"/>
              </a:spcAft>
              <a:buNone/>
            </a:pPr>
            <a:r>
              <a:rPr lang="en-GB" b="1"/>
              <a:t>Tree Height. </a:t>
            </a:r>
            <a:r>
              <a:rPr lang="en-GB"/>
              <a:t>If N distinct keys are inserted in random order, expected tree height is ~ 4.311 ln N </a:t>
            </a:r>
            <a:r>
              <a:rPr lang="en-GB" u="sng">
                <a:solidFill>
                  <a:schemeClr val="hlink"/>
                </a:solidFill>
                <a:hlinkClick r:id="rId1"/>
              </a:rPr>
              <a:t>(see Reed, 2003)</a:t>
            </a:r>
            <a:r>
              <a:rPr lang="en-GB"/>
              <a:t>.</a:t>
            </a:r>
            <a:endParaRPr lang="en-GB"/>
          </a:p>
          <a:p>
            <a:pPr marL="457200" lvl="0" indent="-342900" algn="l" rtl="0">
              <a:spcBef>
                <a:spcPts val="600"/>
              </a:spcBef>
              <a:spcAft>
                <a:spcPts val="0"/>
              </a:spcAft>
              <a:buSzPts val="1800"/>
              <a:buChar char="●"/>
            </a:pPr>
            <a:r>
              <a:rPr lang="en-GB"/>
              <a:t>Thus, worst case runtime for contains operation is Θ(log N) on a tree built with random inserts.</a:t>
            </a:r>
            <a:endParaRPr lang="en-GB"/>
          </a:p>
          <a:p>
            <a:pPr marL="457200" lvl="0" indent="-342900" algn="l" rtl="0">
              <a:spcBef>
                <a:spcPts val="600"/>
              </a:spcBef>
              <a:spcAft>
                <a:spcPts val="0"/>
              </a:spcAft>
              <a:buSzPts val="1800"/>
              <a:buChar char="●"/>
            </a:pPr>
            <a:r>
              <a:rPr lang="en-GB"/>
              <a:t>Proof is well beyond the scope of the course (and is 27 pages long!).</a:t>
            </a:r>
            <a:endParaRPr lang="en-GB"/>
          </a:p>
          <a:p>
            <a:pPr marL="0" lvl="0" indent="0" algn="l" rtl="0">
              <a:spcBef>
                <a:spcPts val="600"/>
              </a:spcBef>
              <a:spcAft>
                <a:spcPts val="0"/>
              </a:spcAft>
              <a:buNone/>
            </a:pPr>
            <a:endParaRPr b="1"/>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p:txBody>
      </p:sp>
      <p:sp>
        <p:nvSpPr>
          <p:cNvPr id="578" name="Google Shape;578;p46"/>
          <p:cNvSpPr txBox="1"/>
          <p:nvPr/>
        </p:nvSpPr>
        <p:spPr>
          <a:xfrm>
            <a:off x="269725" y="4711925"/>
            <a:ext cx="83328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Note: ~ is the same thing as Big Theta, but you don’t drop the multiplicative constants.</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animEffect transition="in" filter="fade">
                                      <p:cBhvr>
                                        <p:cTn id="7" dur="1"/>
                                        <p:tgtEl>
                                          <p:spTgt spid="5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xEl>
                                              <p:pRg st="1" end="1"/>
                                            </p:txEl>
                                          </p:spTgt>
                                        </p:tgtEl>
                                        <p:attrNameLst>
                                          <p:attrName>style.visibility</p:attrName>
                                        </p:attrNameLst>
                                      </p:cBhvr>
                                      <p:to>
                                        <p:strVal val="visible"/>
                                      </p:to>
                                    </p:set>
                                    <p:animEffect transition="in" filter="fade">
                                      <p:cBhvr>
                                        <p:cTn id="12" dur="1"/>
                                        <p:tgtEl>
                                          <p:spTgt spid="5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7">
                                            <p:txEl>
                                              <p:pRg st="2" end="2"/>
                                            </p:txEl>
                                          </p:spTgt>
                                        </p:tgtEl>
                                        <p:attrNameLst>
                                          <p:attrName>style.visibility</p:attrName>
                                        </p:attrNameLst>
                                      </p:cBhvr>
                                      <p:to>
                                        <p:strVal val="visible"/>
                                      </p:to>
                                    </p:set>
                                    <p:animEffect transition="in" filter="fade">
                                      <p:cBhvr>
                                        <p:cTn id="17" dur="1"/>
                                        <p:tgtEl>
                                          <p:spTgt spid="5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7">
                                            <p:txEl>
                                              <p:pRg st="3" end="3"/>
                                            </p:txEl>
                                          </p:spTgt>
                                        </p:tgtEl>
                                        <p:attrNameLst>
                                          <p:attrName>style.visibility</p:attrName>
                                        </p:attrNameLst>
                                      </p:cBhvr>
                                      <p:to>
                                        <p:strVal val="visible"/>
                                      </p:to>
                                    </p:set>
                                    <p:animEffect transition="in" filter="fade">
                                      <p:cBhvr>
                                        <p:cTn id="22" dur="1"/>
                                        <p:tgtEl>
                                          <p:spTgt spid="5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7">
                                            <p:txEl>
                                              <p:pRg st="4" end="4"/>
                                            </p:txEl>
                                          </p:spTgt>
                                        </p:tgtEl>
                                        <p:attrNameLst>
                                          <p:attrName>style.visibility</p:attrName>
                                        </p:attrNameLst>
                                      </p:cBhvr>
                                      <p:to>
                                        <p:strVal val="visible"/>
                                      </p:to>
                                    </p:set>
                                    <p:animEffect transition="in" filter="fade">
                                      <p:cBhvr>
                                        <p:cTn id="27" dur="1"/>
                                        <p:tgtEl>
                                          <p:spTgt spid="5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7">
                                            <p:txEl>
                                              <p:pRg st="5" end="5"/>
                                            </p:txEl>
                                          </p:spTgt>
                                        </p:tgtEl>
                                        <p:attrNameLst>
                                          <p:attrName>style.visibility</p:attrName>
                                        </p:attrNameLst>
                                      </p:cBhvr>
                                      <p:to>
                                        <p:strVal val="visible"/>
                                      </p:to>
                                    </p:set>
                                    <p:animEffect transition="in" filter="fade">
                                      <p:cBhvr>
                                        <p:cTn id="32" dur="1"/>
                                        <p:tgtEl>
                                          <p:spTgt spid="5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7">
                                            <p:txEl>
                                              <p:pRg st="6" end="6"/>
                                            </p:txEl>
                                          </p:spTgt>
                                        </p:tgtEl>
                                        <p:attrNameLst>
                                          <p:attrName>style.visibility</p:attrName>
                                        </p:attrNameLst>
                                      </p:cBhvr>
                                      <p:to>
                                        <p:strVal val="visible"/>
                                      </p:to>
                                    </p:set>
                                    <p:animEffect transition="in" filter="fade">
                                      <p:cBhvr>
                                        <p:cTn id="37" dur="1"/>
                                        <p:tgtEl>
                                          <p:spTgt spid="57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7">
                                            <p:txEl>
                                              <p:pRg st="7" end="7"/>
                                            </p:txEl>
                                          </p:spTgt>
                                        </p:tgtEl>
                                        <p:attrNameLst>
                                          <p:attrName>style.visibility</p:attrName>
                                        </p:attrNameLst>
                                      </p:cBhvr>
                                      <p:to>
                                        <p:strVal val="visible"/>
                                      </p:to>
                                    </p:set>
                                    <p:animEffect transition="in" filter="fade">
                                      <p:cBhvr>
                                        <p:cTn id="42" dur="1"/>
                                        <p:tgtEl>
                                          <p:spTgt spid="57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7">
                                            <p:txEl>
                                              <p:pRg st="8" end="8"/>
                                            </p:txEl>
                                          </p:spTgt>
                                        </p:tgtEl>
                                        <p:attrNameLst>
                                          <p:attrName>style.visibility</p:attrName>
                                        </p:attrNameLst>
                                      </p:cBhvr>
                                      <p:to>
                                        <p:strVal val="visible"/>
                                      </p:to>
                                    </p:set>
                                    <p:animEffect transition="in" filter="fade">
                                      <p:cBhvr>
                                        <p:cTn id="47" dur="1"/>
                                        <p:tgtEl>
                                          <p:spTgt spid="57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7">
                                            <p:txEl>
                                              <p:pRg st="9" end="9"/>
                                            </p:txEl>
                                          </p:spTgt>
                                        </p:tgtEl>
                                        <p:attrNameLst>
                                          <p:attrName>style.visibility</p:attrName>
                                        </p:attrNameLst>
                                      </p:cBhvr>
                                      <p:to>
                                        <p:strVal val="visible"/>
                                      </p:to>
                                    </p:set>
                                    <p:animEffect transition="in" filter="fade">
                                      <p:cBhvr>
                                        <p:cTn id="52" dur="1"/>
                                        <p:tgtEl>
                                          <p:spTgt spid="57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77">
                                            <p:txEl>
                                              <p:pRg st="10" end="10"/>
                                            </p:txEl>
                                          </p:spTgt>
                                        </p:tgtEl>
                                        <p:attrNameLst>
                                          <p:attrName>style.visibility</p:attrName>
                                        </p:attrNameLst>
                                      </p:cBhvr>
                                      <p:to>
                                        <p:strVal val="visible"/>
                                      </p:to>
                                    </p:set>
                                    <p:animEffect transition="in" filter="fade">
                                      <p:cBhvr>
                                        <p:cTn id="57" dur="1"/>
                                        <p:tgtEl>
                                          <p:spTgt spid="57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77">
                                            <p:txEl>
                                              <p:pRg st="11" end="11"/>
                                            </p:txEl>
                                          </p:spTgt>
                                        </p:tgtEl>
                                        <p:attrNameLst>
                                          <p:attrName>style.visibility</p:attrName>
                                        </p:attrNameLst>
                                      </p:cBhvr>
                                      <p:to>
                                        <p:strVal val="visible"/>
                                      </p:to>
                                    </p:set>
                                    <p:animEffect transition="in" filter="fade">
                                      <p:cBhvr>
                                        <p:cTn id="62" dur="1"/>
                                        <p:tgtEl>
                                          <p:spTgt spid="577">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Important Question: What about Real World BSTs?</a:t>
            </a:r>
            <a:endParaRPr lang="en-GB"/>
          </a:p>
        </p:txBody>
      </p:sp>
      <p:sp>
        <p:nvSpPr>
          <p:cNvPr id="584" name="Google Shape;584;p4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BSTs have:</a:t>
            </a:r>
            <a:endParaRPr lang="en-GB"/>
          </a:p>
          <a:p>
            <a:pPr marL="457200" lvl="0" indent="-342900" algn="l" rtl="0">
              <a:spcBef>
                <a:spcPts val="600"/>
              </a:spcBef>
              <a:spcAft>
                <a:spcPts val="0"/>
              </a:spcAft>
              <a:buSzPts val="1800"/>
              <a:buChar char="●"/>
            </a:pPr>
            <a:r>
              <a:rPr lang="en-GB"/>
              <a:t>Worst case Θ(N) height.</a:t>
            </a:r>
            <a:endParaRPr lang="en-GB"/>
          </a:p>
          <a:p>
            <a:pPr marL="457200" lvl="0" indent="-342900" algn="l" rtl="0">
              <a:spcBef>
                <a:spcPts val="600"/>
              </a:spcBef>
              <a:spcAft>
                <a:spcPts val="0"/>
              </a:spcAft>
              <a:buSzPts val="1800"/>
              <a:buChar char="●"/>
            </a:pPr>
            <a:r>
              <a:rPr lang="en-GB"/>
              <a:t>Best case Θ(log N) height.</a:t>
            </a:r>
            <a:endParaRPr lang="en-GB"/>
          </a:p>
          <a:p>
            <a:pPr marL="457200" lvl="0" indent="-342900" algn="l" rtl="0">
              <a:spcBef>
                <a:spcPts val="600"/>
              </a:spcBef>
              <a:spcAft>
                <a:spcPts val="0"/>
              </a:spcAft>
              <a:buSzPts val="1800"/>
              <a:buChar char="●"/>
            </a:pPr>
            <a:r>
              <a:rPr lang="en-GB"/>
              <a:t>Θ(log N) height if constructed via random inserts.</a:t>
            </a:r>
            <a:endParaRPr lang="en-GB"/>
          </a:p>
          <a:p>
            <a:pPr marL="0" lvl="0" indent="0" algn="l" rtl="0">
              <a:spcBef>
                <a:spcPts val="600"/>
              </a:spcBef>
              <a:spcAft>
                <a:spcPts val="0"/>
              </a:spcAft>
              <a:buNone/>
            </a:pPr>
          </a:p>
          <a:p>
            <a:pPr marL="0" lvl="0" indent="0" algn="l" rtl="0">
              <a:spcBef>
                <a:spcPts val="600"/>
              </a:spcBef>
              <a:spcAft>
                <a:spcPts val="0"/>
              </a:spcAft>
              <a:buNone/>
            </a:pPr>
            <a:r>
              <a:rPr lang="en-GB"/>
              <a:t>In real world applications we expect both insertion and deletion.</a:t>
            </a:r>
            <a:endParaRPr lang="en-GB"/>
          </a:p>
          <a:p>
            <a:pPr marL="457200" lvl="0" indent="-342900" algn="l" rtl="0">
              <a:spcBef>
                <a:spcPts val="600"/>
              </a:spcBef>
              <a:spcAft>
                <a:spcPts val="0"/>
              </a:spcAft>
              <a:buSzPts val="1800"/>
              <a:buChar char="●"/>
            </a:pPr>
            <a:r>
              <a:rPr lang="en-GB"/>
              <a:t>See (IMO really interesting!) extra slides for more on simulations of trees including deletion.</a:t>
            </a:r>
            <a:endParaRPr lang="en-GB"/>
          </a:p>
          <a:p>
            <a:pPr marL="457200" lvl="0" indent="-342900" algn="l" rtl="0">
              <a:spcBef>
                <a:spcPts val="600"/>
              </a:spcBef>
              <a:spcAft>
                <a:spcPts val="0"/>
              </a:spcAft>
              <a:buSzPts val="1800"/>
              <a:buChar char="●"/>
            </a:pPr>
            <a:r>
              <a:rPr lang="en-GB"/>
              <a:t>Can show that random trees including deletion are still Θ(log N) height (if you randomly pick between predecessor and successor when deleting).</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588" name="Shape 588"/>
        <p:cNvGrpSpPr/>
        <p:nvPr/>
      </p:nvGrpSpPr>
      <p:grpSpPr>
        <a:xfrm>
          <a:off x="0" y="0"/>
          <a:ext cx="0" cy="0"/>
          <a:chOff x="0" y="0"/>
          <a:chExt cx="0" cy="0"/>
        </a:xfrm>
      </p:grpSpPr>
      <p:sp>
        <p:nvSpPr>
          <p:cNvPr id="589" name="Google Shape;589;p4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Good News and Bad News</a:t>
            </a:r>
            <a:endParaRPr lang="en-GB"/>
          </a:p>
        </p:txBody>
      </p:sp>
      <p:sp>
        <p:nvSpPr>
          <p:cNvPr id="590" name="Google Shape;590;p4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Good news: BSTs have great performance if we insert items randomly. Performance is Θ(log N) per operation.</a:t>
            </a:r>
            <a:endParaRPr lang="en-GB"/>
          </a:p>
          <a:p>
            <a:pPr marL="0" lvl="0" indent="0" algn="l" rtl="0">
              <a:spcBef>
                <a:spcPts val="600"/>
              </a:spcBef>
              <a:spcAft>
                <a:spcPts val="0"/>
              </a:spcAft>
              <a:buNone/>
            </a:pPr>
          </a:p>
          <a:p>
            <a:pPr marL="0" lvl="0" indent="0" algn="l" rtl="0">
              <a:spcBef>
                <a:spcPts val="600"/>
              </a:spcBef>
              <a:spcAft>
                <a:spcPts val="0"/>
              </a:spcAft>
              <a:buNone/>
            </a:pPr>
            <a:r>
              <a:rPr lang="en-GB"/>
              <a:t>Bad News: We can’t always insert our items in a random order. Why?</a:t>
            </a:r>
            <a:endParaRPr lang="en-GB"/>
          </a:p>
        </p:txBody>
      </p:sp>
      <p:sp>
        <p:nvSpPr>
          <p:cNvPr id="591" name="Google Shape;591;p48"/>
          <p:cNvSpPr/>
          <p:nvPr/>
        </p:nvSpPr>
        <p:spPr>
          <a:xfrm>
            <a:off x="5649368" y="27409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e</a:t>
            </a:r>
            <a:endParaRPr sz="1800"/>
          </a:p>
        </p:txBody>
      </p:sp>
      <p:sp>
        <p:nvSpPr>
          <p:cNvPr id="592" name="Google Shape;592;p48"/>
          <p:cNvSpPr/>
          <p:nvPr/>
        </p:nvSpPr>
        <p:spPr>
          <a:xfrm>
            <a:off x="5235080"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b</a:t>
            </a:r>
            <a:endParaRPr sz="1800"/>
          </a:p>
        </p:txBody>
      </p:sp>
      <p:sp>
        <p:nvSpPr>
          <p:cNvPr id="593" name="Google Shape;593;p48"/>
          <p:cNvSpPr/>
          <p:nvPr/>
        </p:nvSpPr>
        <p:spPr>
          <a:xfrm>
            <a:off x="6064756"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g</a:t>
            </a:r>
            <a:endParaRPr sz="1800"/>
          </a:p>
        </p:txBody>
      </p:sp>
      <p:cxnSp>
        <p:nvCxnSpPr>
          <p:cNvPr id="594" name="Google Shape;594;p48"/>
          <p:cNvCxnSpPr>
            <a:stCxn id="592" idx="0"/>
            <a:endCxn id="591" idx="2"/>
          </p:cNvCxnSpPr>
          <p:nvPr/>
        </p:nvCxnSpPr>
        <p:spPr>
          <a:xfrm rot="10800000" flipH="1">
            <a:off x="5480330" y="30657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595" name="Google Shape;595;p48"/>
          <p:cNvCxnSpPr>
            <a:stCxn id="593" idx="0"/>
            <a:endCxn id="591" idx="2"/>
          </p:cNvCxnSpPr>
          <p:nvPr/>
        </p:nvCxnSpPr>
        <p:spPr>
          <a:xfrm rot="10800000">
            <a:off x="5894506" y="30657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596" name="Google Shape;596;p48"/>
          <p:cNvSpPr/>
          <p:nvPr/>
        </p:nvSpPr>
        <p:spPr>
          <a:xfrm>
            <a:off x="7375542" y="27409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o</a:t>
            </a:r>
            <a:endParaRPr sz="1800"/>
          </a:p>
        </p:txBody>
      </p:sp>
      <p:sp>
        <p:nvSpPr>
          <p:cNvPr id="597" name="Google Shape;597;p48"/>
          <p:cNvSpPr/>
          <p:nvPr/>
        </p:nvSpPr>
        <p:spPr>
          <a:xfrm>
            <a:off x="7009004"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n</a:t>
            </a:r>
            <a:endParaRPr sz="1800"/>
          </a:p>
        </p:txBody>
      </p:sp>
      <p:sp>
        <p:nvSpPr>
          <p:cNvPr id="598" name="Google Shape;598;p48"/>
          <p:cNvSpPr/>
          <p:nvPr/>
        </p:nvSpPr>
        <p:spPr>
          <a:xfrm>
            <a:off x="7818280"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p</a:t>
            </a:r>
            <a:endParaRPr sz="1800"/>
          </a:p>
        </p:txBody>
      </p:sp>
      <p:cxnSp>
        <p:nvCxnSpPr>
          <p:cNvPr id="599" name="Google Shape;599;p48"/>
          <p:cNvCxnSpPr>
            <a:stCxn id="597" idx="0"/>
            <a:endCxn id="596" idx="2"/>
          </p:cNvCxnSpPr>
          <p:nvPr/>
        </p:nvCxnSpPr>
        <p:spPr>
          <a:xfrm rot="10800000" flipH="1">
            <a:off x="7254254" y="30657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00" name="Google Shape;600;p48"/>
          <p:cNvCxnSpPr>
            <a:stCxn id="598" idx="0"/>
            <a:endCxn id="596" idx="2"/>
          </p:cNvCxnSpPr>
          <p:nvPr/>
        </p:nvCxnSpPr>
        <p:spPr>
          <a:xfrm rot="10800000">
            <a:off x="7620730" y="30657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01" name="Google Shape;601;p48"/>
          <p:cNvSpPr/>
          <p:nvPr/>
        </p:nvSpPr>
        <p:spPr>
          <a:xfrm>
            <a:off x="6506132" y="21442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a:t>
            </a:r>
            <a:endParaRPr sz="1800"/>
          </a:p>
        </p:txBody>
      </p:sp>
      <p:cxnSp>
        <p:nvCxnSpPr>
          <p:cNvPr id="602" name="Google Shape;602;p48"/>
          <p:cNvCxnSpPr>
            <a:stCxn id="601" idx="2"/>
            <a:endCxn id="591" idx="0"/>
          </p:cNvCxnSpPr>
          <p:nvPr/>
        </p:nvCxnSpPr>
        <p:spPr>
          <a:xfrm flipH="1">
            <a:off x="5894582" y="24691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03" name="Google Shape;603;p48"/>
          <p:cNvCxnSpPr>
            <a:stCxn id="601" idx="2"/>
            <a:endCxn id="596" idx="0"/>
          </p:cNvCxnSpPr>
          <p:nvPr/>
        </p:nvCxnSpPr>
        <p:spPr>
          <a:xfrm>
            <a:off x="6751382" y="2469100"/>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604" name="Google Shape;604;p48"/>
          <p:cNvGrpSpPr/>
          <p:nvPr/>
        </p:nvGrpSpPr>
        <p:grpSpPr>
          <a:xfrm>
            <a:off x="8063530" y="3610283"/>
            <a:ext cx="540353" cy="485613"/>
            <a:chOff x="8063530" y="3534083"/>
            <a:chExt cx="540353" cy="485613"/>
          </a:xfrm>
        </p:grpSpPr>
        <p:sp>
          <p:nvSpPr>
            <p:cNvPr id="605" name="Google Shape;605;p48"/>
            <p:cNvSpPr/>
            <p:nvPr/>
          </p:nvSpPr>
          <p:spPr>
            <a:xfrm>
              <a:off x="8113684" y="3694796"/>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q</a:t>
              </a:r>
              <a:endParaRPr sz="1800"/>
            </a:p>
          </p:txBody>
        </p:sp>
        <p:cxnSp>
          <p:nvCxnSpPr>
            <p:cNvPr id="606" name="Google Shape;606;p48"/>
            <p:cNvCxnSpPr>
              <a:stCxn id="598" idx="2"/>
              <a:endCxn id="605" idx="0"/>
            </p:cNvCxnSpPr>
            <p:nvPr/>
          </p:nvCxnSpPr>
          <p:spPr>
            <a:xfrm>
              <a:off x="8063530" y="3534083"/>
              <a:ext cx="2952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07" name="Google Shape;607;p48"/>
          <p:cNvGrpSpPr/>
          <p:nvPr/>
        </p:nvGrpSpPr>
        <p:grpSpPr>
          <a:xfrm>
            <a:off x="8332652" y="4095896"/>
            <a:ext cx="490200" cy="485699"/>
            <a:chOff x="8332652" y="4019696"/>
            <a:chExt cx="490200" cy="485699"/>
          </a:xfrm>
        </p:grpSpPr>
        <p:sp>
          <p:nvSpPr>
            <p:cNvPr id="608" name="Google Shape;608;p48"/>
            <p:cNvSpPr/>
            <p:nvPr/>
          </p:nvSpPr>
          <p:spPr>
            <a:xfrm>
              <a:off x="8332652" y="4180495"/>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r</a:t>
              </a:r>
              <a:endParaRPr sz="1800"/>
            </a:p>
          </p:txBody>
        </p:sp>
        <p:cxnSp>
          <p:nvCxnSpPr>
            <p:cNvPr id="609" name="Google Shape;609;p48"/>
            <p:cNvCxnSpPr>
              <a:stCxn id="605" idx="2"/>
              <a:endCxn id="608" idx="0"/>
            </p:cNvCxnSpPr>
            <p:nvPr/>
          </p:nvCxnSpPr>
          <p:spPr>
            <a:xfrm>
              <a:off x="8358784" y="4019696"/>
              <a:ext cx="2190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10" name="Google Shape;610;p48"/>
          <p:cNvGrpSpPr/>
          <p:nvPr/>
        </p:nvGrpSpPr>
        <p:grpSpPr>
          <a:xfrm>
            <a:off x="8515933" y="4581595"/>
            <a:ext cx="490200" cy="485699"/>
            <a:chOff x="8515933" y="4505395"/>
            <a:chExt cx="490200" cy="485699"/>
          </a:xfrm>
        </p:grpSpPr>
        <p:sp>
          <p:nvSpPr>
            <p:cNvPr id="611" name="Google Shape;611;p48"/>
            <p:cNvSpPr/>
            <p:nvPr/>
          </p:nvSpPr>
          <p:spPr>
            <a:xfrm>
              <a:off x="8515933" y="4666194"/>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a:t>
              </a:r>
              <a:endParaRPr sz="1800"/>
            </a:p>
          </p:txBody>
        </p:sp>
        <p:cxnSp>
          <p:nvCxnSpPr>
            <p:cNvPr id="612" name="Google Shape;612;p48"/>
            <p:cNvCxnSpPr>
              <a:stCxn id="608" idx="2"/>
              <a:endCxn id="611" idx="0"/>
            </p:cNvCxnSpPr>
            <p:nvPr/>
          </p:nvCxnSpPr>
          <p:spPr>
            <a:xfrm>
              <a:off x="8577752" y="4505395"/>
              <a:ext cx="183300" cy="1608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6" name="Shape 616"/>
        <p:cNvGrpSpPr/>
        <p:nvPr/>
      </p:nvGrpSpPr>
      <p:grpSpPr>
        <a:xfrm>
          <a:off x="0" y="0"/>
          <a:ext cx="0" cy="0"/>
          <a:chOff x="0" y="0"/>
          <a:chExt cx="0" cy="0"/>
        </a:xfrm>
      </p:grpSpPr>
      <p:sp>
        <p:nvSpPr>
          <p:cNvPr id="617" name="Google Shape;617;p4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Good News and Bad News</a:t>
            </a:r>
            <a:endParaRPr lang="en-GB"/>
          </a:p>
        </p:txBody>
      </p:sp>
      <p:sp>
        <p:nvSpPr>
          <p:cNvPr id="618" name="Google Shape;618;p4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Good news: BSTs have great performance if we insert items randomly. Performance is Θ(log N) per operation.</a:t>
            </a:r>
            <a:endParaRPr lang="en-GB"/>
          </a:p>
          <a:p>
            <a:pPr marL="0" lvl="0" indent="0" algn="l" rtl="0">
              <a:spcBef>
                <a:spcPts val="600"/>
              </a:spcBef>
              <a:spcAft>
                <a:spcPts val="0"/>
              </a:spcAft>
              <a:buNone/>
            </a:pPr>
          </a:p>
          <a:p>
            <a:pPr marL="0" lvl="0" indent="0" algn="l" rtl="0">
              <a:spcBef>
                <a:spcPts val="600"/>
              </a:spcBef>
              <a:spcAft>
                <a:spcPts val="0"/>
              </a:spcAft>
              <a:buNone/>
            </a:pPr>
            <a:r>
              <a:rPr lang="en-GB"/>
              <a:t>Bad News: We can’t always insert our items in a random order. Why?</a:t>
            </a:r>
            <a:endParaRPr lang="en-GB"/>
          </a:p>
          <a:p>
            <a:pPr marL="457200" lvl="0" indent="-342900" algn="l" rtl="0">
              <a:spcBef>
                <a:spcPts val="600"/>
              </a:spcBef>
              <a:spcAft>
                <a:spcPts val="0"/>
              </a:spcAft>
              <a:buSzPts val="1800"/>
              <a:buChar char="●"/>
            </a:pPr>
            <a:r>
              <a:rPr lang="en-GB"/>
              <a:t>Data comes in over time, don’t have all at once.</a:t>
            </a:r>
            <a:endParaRPr lang="en-GB"/>
          </a:p>
          <a:p>
            <a:pPr marL="914400" lvl="1" indent="-342900" algn="l" rtl="0">
              <a:spcBef>
                <a:spcPts val="600"/>
              </a:spcBef>
              <a:spcAft>
                <a:spcPts val="0"/>
              </a:spcAft>
              <a:buSzPts val="1800"/>
              <a:buChar char="○"/>
            </a:pPr>
            <a:r>
              <a:rPr lang="en-GB"/>
              <a:t>Example: Storing dates of events.</a:t>
            </a:r>
            <a:endParaRPr lang="en-GB"/>
          </a:p>
          <a:p>
            <a:pPr marL="1371600" lvl="2" indent="-342900" algn="l" rtl="0">
              <a:spcBef>
                <a:spcPts val="600"/>
              </a:spcBef>
              <a:spcAft>
                <a:spcPts val="0"/>
              </a:spcAft>
              <a:buSzPts val="1800"/>
              <a:buChar char="■"/>
            </a:pPr>
            <a:r>
              <a:rPr lang="en-GB"/>
              <a:t>add(“01-Jan-2019, 10:31:00”)</a:t>
            </a:r>
            <a:endParaRPr lang="en-GB"/>
          </a:p>
          <a:p>
            <a:pPr marL="1371600" lvl="2" indent="-342900" algn="l" rtl="0">
              <a:spcBef>
                <a:spcPts val="600"/>
              </a:spcBef>
              <a:spcAft>
                <a:spcPts val="0"/>
              </a:spcAft>
              <a:buSzPts val="1800"/>
              <a:buChar char="■"/>
            </a:pPr>
            <a:r>
              <a:rPr lang="en-GB"/>
              <a:t>add(“01-Jan-2019, 18:51:00”)</a:t>
            </a:r>
            <a:endParaRPr lang="en-GB"/>
          </a:p>
          <a:p>
            <a:pPr marL="1371600" lvl="2" indent="-342900" algn="l" rtl="0">
              <a:spcBef>
                <a:spcPts val="600"/>
              </a:spcBef>
              <a:spcAft>
                <a:spcPts val="0"/>
              </a:spcAft>
              <a:buSzPts val="1800"/>
              <a:buChar char="■"/>
            </a:pPr>
            <a:r>
              <a:rPr lang="en-GB"/>
              <a:t>add(“02-Jan-2019, 00:05:00”)</a:t>
            </a:r>
            <a:endParaRPr lang="en-GB"/>
          </a:p>
          <a:p>
            <a:pPr marL="1371600" lvl="2" indent="-342900" algn="l" rtl="0">
              <a:spcBef>
                <a:spcPts val="600"/>
              </a:spcBef>
              <a:spcAft>
                <a:spcPts val="0"/>
              </a:spcAft>
              <a:buSzPts val="1800"/>
              <a:buChar char="■"/>
            </a:pPr>
            <a:r>
              <a:rPr lang="en-GB"/>
              <a:t>add(“02-Jan-2019, 23:10:00”)</a:t>
            </a:r>
            <a:endParaRPr lang="en-GB"/>
          </a:p>
          <a:p>
            <a:pPr marL="0" lvl="0" indent="0" algn="l" rtl="0">
              <a:spcBef>
                <a:spcPts val="600"/>
              </a:spcBef>
              <a:spcAft>
                <a:spcPts val="0"/>
              </a:spcAft>
              <a:buNone/>
            </a:pPr>
          </a:p>
          <a:p>
            <a:pPr marL="0" lvl="0" indent="0" algn="l" rtl="0">
              <a:spcBef>
                <a:spcPts val="600"/>
              </a:spcBef>
              <a:spcAft>
                <a:spcPts val="0"/>
              </a:spcAft>
              <a:buNone/>
            </a:pPr>
            <a:r>
              <a:rPr lang="en-GB"/>
              <a:t>In this lecture, we’ll do something totally different.</a:t>
            </a:r>
            <a:endParaRPr lang="en-GB"/>
          </a:p>
        </p:txBody>
      </p:sp>
      <p:sp>
        <p:nvSpPr>
          <p:cNvPr id="619" name="Google Shape;619;p49"/>
          <p:cNvSpPr/>
          <p:nvPr/>
        </p:nvSpPr>
        <p:spPr>
          <a:xfrm>
            <a:off x="5649368" y="27409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e</a:t>
            </a:r>
            <a:endParaRPr sz="1800"/>
          </a:p>
        </p:txBody>
      </p:sp>
      <p:sp>
        <p:nvSpPr>
          <p:cNvPr id="620" name="Google Shape;620;p49"/>
          <p:cNvSpPr/>
          <p:nvPr/>
        </p:nvSpPr>
        <p:spPr>
          <a:xfrm>
            <a:off x="5235080"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b</a:t>
            </a:r>
            <a:endParaRPr sz="1800"/>
          </a:p>
        </p:txBody>
      </p:sp>
      <p:sp>
        <p:nvSpPr>
          <p:cNvPr id="621" name="Google Shape;621;p49"/>
          <p:cNvSpPr/>
          <p:nvPr/>
        </p:nvSpPr>
        <p:spPr>
          <a:xfrm>
            <a:off x="6064756"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g</a:t>
            </a:r>
            <a:endParaRPr sz="1800"/>
          </a:p>
        </p:txBody>
      </p:sp>
      <p:cxnSp>
        <p:nvCxnSpPr>
          <p:cNvPr id="622" name="Google Shape;622;p49"/>
          <p:cNvCxnSpPr>
            <a:stCxn id="620" idx="0"/>
            <a:endCxn id="619" idx="2"/>
          </p:cNvCxnSpPr>
          <p:nvPr/>
        </p:nvCxnSpPr>
        <p:spPr>
          <a:xfrm rot="10800000" flipH="1">
            <a:off x="5480330" y="30657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623" name="Google Shape;623;p49"/>
          <p:cNvCxnSpPr>
            <a:stCxn id="621" idx="0"/>
            <a:endCxn id="619" idx="2"/>
          </p:cNvCxnSpPr>
          <p:nvPr/>
        </p:nvCxnSpPr>
        <p:spPr>
          <a:xfrm rot="10800000">
            <a:off x="5894506" y="30657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624" name="Google Shape;624;p49"/>
          <p:cNvSpPr/>
          <p:nvPr/>
        </p:nvSpPr>
        <p:spPr>
          <a:xfrm>
            <a:off x="7375542" y="27409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o</a:t>
            </a:r>
            <a:endParaRPr sz="1800"/>
          </a:p>
        </p:txBody>
      </p:sp>
      <p:sp>
        <p:nvSpPr>
          <p:cNvPr id="625" name="Google Shape;625;p49"/>
          <p:cNvSpPr/>
          <p:nvPr/>
        </p:nvSpPr>
        <p:spPr>
          <a:xfrm>
            <a:off x="7009004"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n</a:t>
            </a:r>
            <a:endParaRPr sz="1800"/>
          </a:p>
        </p:txBody>
      </p:sp>
      <p:sp>
        <p:nvSpPr>
          <p:cNvPr id="626" name="Google Shape;626;p49"/>
          <p:cNvSpPr/>
          <p:nvPr/>
        </p:nvSpPr>
        <p:spPr>
          <a:xfrm>
            <a:off x="7818280"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p</a:t>
            </a:r>
            <a:endParaRPr sz="1800"/>
          </a:p>
        </p:txBody>
      </p:sp>
      <p:cxnSp>
        <p:nvCxnSpPr>
          <p:cNvPr id="627" name="Google Shape;627;p49"/>
          <p:cNvCxnSpPr>
            <a:stCxn id="625" idx="0"/>
            <a:endCxn id="624" idx="2"/>
          </p:cNvCxnSpPr>
          <p:nvPr/>
        </p:nvCxnSpPr>
        <p:spPr>
          <a:xfrm rot="10800000" flipH="1">
            <a:off x="7254254" y="30657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28" name="Google Shape;628;p49"/>
          <p:cNvCxnSpPr>
            <a:stCxn id="626" idx="0"/>
            <a:endCxn id="624" idx="2"/>
          </p:cNvCxnSpPr>
          <p:nvPr/>
        </p:nvCxnSpPr>
        <p:spPr>
          <a:xfrm rot="10800000">
            <a:off x="7620730" y="30657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29" name="Google Shape;629;p49"/>
          <p:cNvSpPr/>
          <p:nvPr/>
        </p:nvSpPr>
        <p:spPr>
          <a:xfrm>
            <a:off x="6506132" y="21442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a:t>
            </a:r>
            <a:endParaRPr sz="1800"/>
          </a:p>
        </p:txBody>
      </p:sp>
      <p:cxnSp>
        <p:nvCxnSpPr>
          <p:cNvPr id="630" name="Google Shape;630;p49"/>
          <p:cNvCxnSpPr>
            <a:stCxn id="629" idx="2"/>
            <a:endCxn id="619" idx="0"/>
          </p:cNvCxnSpPr>
          <p:nvPr/>
        </p:nvCxnSpPr>
        <p:spPr>
          <a:xfrm flipH="1">
            <a:off x="5894582" y="24691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31" name="Google Shape;631;p49"/>
          <p:cNvCxnSpPr>
            <a:stCxn id="629" idx="2"/>
            <a:endCxn id="624" idx="0"/>
          </p:cNvCxnSpPr>
          <p:nvPr/>
        </p:nvCxnSpPr>
        <p:spPr>
          <a:xfrm>
            <a:off x="6751382" y="2469100"/>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632" name="Google Shape;632;p49"/>
          <p:cNvGrpSpPr/>
          <p:nvPr/>
        </p:nvGrpSpPr>
        <p:grpSpPr>
          <a:xfrm>
            <a:off x="8063530" y="3610283"/>
            <a:ext cx="540353" cy="485613"/>
            <a:chOff x="8063530" y="3534083"/>
            <a:chExt cx="540353" cy="485613"/>
          </a:xfrm>
        </p:grpSpPr>
        <p:sp>
          <p:nvSpPr>
            <p:cNvPr id="633" name="Google Shape;633;p49"/>
            <p:cNvSpPr/>
            <p:nvPr/>
          </p:nvSpPr>
          <p:spPr>
            <a:xfrm>
              <a:off x="8113684" y="3694796"/>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q</a:t>
              </a:r>
              <a:endParaRPr sz="1800"/>
            </a:p>
          </p:txBody>
        </p:sp>
        <p:cxnSp>
          <p:nvCxnSpPr>
            <p:cNvPr id="634" name="Google Shape;634;p49"/>
            <p:cNvCxnSpPr>
              <a:stCxn id="626" idx="2"/>
              <a:endCxn id="633" idx="0"/>
            </p:cNvCxnSpPr>
            <p:nvPr/>
          </p:nvCxnSpPr>
          <p:spPr>
            <a:xfrm>
              <a:off x="8063530" y="3534083"/>
              <a:ext cx="2952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35" name="Google Shape;635;p49"/>
          <p:cNvGrpSpPr/>
          <p:nvPr/>
        </p:nvGrpSpPr>
        <p:grpSpPr>
          <a:xfrm>
            <a:off x="8332652" y="4095896"/>
            <a:ext cx="490200" cy="485699"/>
            <a:chOff x="8332652" y="4019696"/>
            <a:chExt cx="490200" cy="485699"/>
          </a:xfrm>
        </p:grpSpPr>
        <p:sp>
          <p:nvSpPr>
            <p:cNvPr id="636" name="Google Shape;636;p49"/>
            <p:cNvSpPr/>
            <p:nvPr/>
          </p:nvSpPr>
          <p:spPr>
            <a:xfrm>
              <a:off x="8332652" y="4180495"/>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r</a:t>
              </a:r>
              <a:endParaRPr sz="1800"/>
            </a:p>
          </p:txBody>
        </p:sp>
        <p:cxnSp>
          <p:nvCxnSpPr>
            <p:cNvPr id="637" name="Google Shape;637;p49"/>
            <p:cNvCxnSpPr>
              <a:stCxn id="633" idx="2"/>
              <a:endCxn id="636" idx="0"/>
            </p:cNvCxnSpPr>
            <p:nvPr/>
          </p:nvCxnSpPr>
          <p:spPr>
            <a:xfrm>
              <a:off x="8358784" y="4019696"/>
              <a:ext cx="2190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38" name="Google Shape;638;p49"/>
          <p:cNvGrpSpPr/>
          <p:nvPr/>
        </p:nvGrpSpPr>
        <p:grpSpPr>
          <a:xfrm>
            <a:off x="8515933" y="4581595"/>
            <a:ext cx="490200" cy="485699"/>
            <a:chOff x="8515933" y="4505395"/>
            <a:chExt cx="490200" cy="485699"/>
          </a:xfrm>
        </p:grpSpPr>
        <p:sp>
          <p:nvSpPr>
            <p:cNvPr id="639" name="Google Shape;639;p49"/>
            <p:cNvSpPr/>
            <p:nvPr/>
          </p:nvSpPr>
          <p:spPr>
            <a:xfrm>
              <a:off x="8515933" y="4666194"/>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a:t>
              </a:r>
              <a:endParaRPr sz="1800"/>
            </a:p>
          </p:txBody>
        </p:sp>
        <p:cxnSp>
          <p:nvCxnSpPr>
            <p:cNvPr id="640" name="Google Shape;640;p49"/>
            <p:cNvCxnSpPr>
              <a:stCxn id="636" idx="2"/>
              <a:endCxn id="639" idx="0"/>
            </p:cNvCxnSpPr>
            <p:nvPr/>
          </p:nvCxnSpPr>
          <p:spPr>
            <a:xfrm>
              <a:off x="8577752" y="4505395"/>
              <a:ext cx="183300" cy="1608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44" name="Shape 644"/>
        <p:cNvGrpSpPr/>
        <p:nvPr/>
      </p:nvGrpSpPr>
      <p:grpSpPr>
        <a:xfrm>
          <a:off x="0" y="0"/>
          <a:ext cx="0" cy="0"/>
          <a:chOff x="0" y="0"/>
          <a:chExt cx="0" cy="0"/>
        </a:xfrm>
      </p:grpSpPr>
      <p:sp>
        <p:nvSpPr>
          <p:cNvPr id="645" name="Google Shape;645;p50"/>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solidFill>
                  <a:srgbClr val="B7B7B7"/>
                </a:solidFill>
              </a:rPr>
              <a:t>Binary Search 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Splitting Juicy Nodes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p:txBody>
      </p:sp>
      <p:sp>
        <p:nvSpPr>
          <p:cNvPr id="646" name="Google Shape;646;p50"/>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Splitting Juicy Nodes</a:t>
            </a:r>
            <a:endParaRPr lang="en-GB"/>
          </a:p>
        </p:txBody>
      </p:sp>
      <p:sp>
        <p:nvSpPr>
          <p:cNvPr id="647" name="Google Shape;647;p50"/>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51" name="Shape 651"/>
        <p:cNvGrpSpPr/>
        <p:nvPr/>
      </p:nvGrpSpPr>
      <p:grpSpPr>
        <a:xfrm>
          <a:off x="0" y="0"/>
          <a:ext cx="0" cy="0"/>
          <a:chOff x="0" y="0"/>
          <a:chExt cx="0" cy="0"/>
        </a:xfrm>
      </p:grpSpPr>
      <p:sp>
        <p:nvSpPr>
          <p:cNvPr id="652" name="Google Shape;652;p5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Avoiding Imbalance</a:t>
            </a:r>
            <a:endParaRPr lang="en-GB"/>
          </a:p>
        </p:txBody>
      </p:sp>
      <p:sp>
        <p:nvSpPr>
          <p:cNvPr id="653" name="Google Shape;653;p5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The problem is adding new leaves at the bottom.</a:t>
            </a:r>
            <a:endParaRPr lang="en-GB"/>
          </a:p>
          <a:p>
            <a:pPr marL="0" lvl="0" indent="0" algn="l" rtl="0">
              <a:spcBef>
                <a:spcPts val="600"/>
              </a:spcBef>
              <a:spcAft>
                <a:spcPts val="0"/>
              </a:spcAft>
              <a:buNone/>
            </a:pPr>
          </a:p>
          <a:p>
            <a:pPr marL="0" lvl="0" indent="0" algn="l" rtl="0">
              <a:spcBef>
                <a:spcPts val="600"/>
              </a:spcBef>
              <a:spcAft>
                <a:spcPts val="0"/>
              </a:spcAft>
              <a:buNone/>
            </a:pPr>
            <a:r>
              <a:rPr lang="en-GB"/>
              <a:t>Crazy idea: Never add new leaves at the bottom.</a:t>
            </a:r>
            <a:endParaRPr lang="en-GB"/>
          </a:p>
          <a:p>
            <a:pPr marL="457200" lvl="0" indent="-342900" algn="l" rtl="0">
              <a:spcBef>
                <a:spcPts val="600"/>
              </a:spcBef>
              <a:spcAft>
                <a:spcPts val="0"/>
              </a:spcAft>
              <a:buSzPts val="1800"/>
              <a:buChar char="●"/>
            </a:pPr>
            <a:r>
              <a:rPr lang="en-GB"/>
              <a:t>Tree can never get imbalanced.</a:t>
            </a:r>
            <a:endParaRPr lang="en-GB"/>
          </a:p>
        </p:txBody>
      </p:sp>
      <p:sp>
        <p:nvSpPr>
          <p:cNvPr id="654" name="Google Shape;654;p51"/>
          <p:cNvSpPr/>
          <p:nvPr/>
        </p:nvSpPr>
        <p:spPr>
          <a:xfrm>
            <a:off x="5801768" y="17503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655" name="Google Shape;655;p51"/>
          <p:cNvSpPr/>
          <p:nvPr/>
        </p:nvSpPr>
        <p:spPr>
          <a:xfrm>
            <a:off x="5387480"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656" name="Google Shape;656;p51"/>
          <p:cNvSpPr/>
          <p:nvPr/>
        </p:nvSpPr>
        <p:spPr>
          <a:xfrm>
            <a:off x="6217156"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657" name="Google Shape;657;p51"/>
          <p:cNvCxnSpPr>
            <a:stCxn id="655" idx="0"/>
            <a:endCxn id="654" idx="2"/>
          </p:cNvCxnSpPr>
          <p:nvPr/>
        </p:nvCxnSpPr>
        <p:spPr>
          <a:xfrm rot="10800000" flipH="1">
            <a:off x="5632730" y="20751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658" name="Google Shape;658;p51"/>
          <p:cNvCxnSpPr>
            <a:stCxn id="656" idx="0"/>
            <a:endCxn id="654" idx="2"/>
          </p:cNvCxnSpPr>
          <p:nvPr/>
        </p:nvCxnSpPr>
        <p:spPr>
          <a:xfrm rot="10800000">
            <a:off x="6046906" y="20751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659" name="Google Shape;659;p51"/>
          <p:cNvSpPr/>
          <p:nvPr/>
        </p:nvSpPr>
        <p:spPr>
          <a:xfrm>
            <a:off x="7527942" y="17503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660" name="Google Shape;660;p51"/>
          <p:cNvSpPr/>
          <p:nvPr/>
        </p:nvSpPr>
        <p:spPr>
          <a:xfrm>
            <a:off x="7161404"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661" name="Google Shape;661;p51"/>
          <p:cNvSpPr/>
          <p:nvPr/>
        </p:nvSpPr>
        <p:spPr>
          <a:xfrm>
            <a:off x="7970680"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662" name="Google Shape;662;p51"/>
          <p:cNvCxnSpPr>
            <a:stCxn id="660" idx="0"/>
            <a:endCxn id="659" idx="2"/>
          </p:cNvCxnSpPr>
          <p:nvPr/>
        </p:nvCxnSpPr>
        <p:spPr>
          <a:xfrm rot="10800000" flipH="1">
            <a:off x="7406654" y="20751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63" name="Google Shape;663;p51"/>
          <p:cNvCxnSpPr>
            <a:stCxn id="661" idx="0"/>
            <a:endCxn id="659" idx="2"/>
          </p:cNvCxnSpPr>
          <p:nvPr/>
        </p:nvCxnSpPr>
        <p:spPr>
          <a:xfrm rot="10800000">
            <a:off x="7773130" y="20751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64" name="Google Shape;664;p51"/>
          <p:cNvSpPr/>
          <p:nvPr/>
        </p:nvSpPr>
        <p:spPr>
          <a:xfrm>
            <a:off x="6658533" y="11536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665" name="Google Shape;665;p51"/>
          <p:cNvCxnSpPr>
            <a:stCxn id="664" idx="2"/>
            <a:endCxn id="654" idx="0"/>
          </p:cNvCxnSpPr>
          <p:nvPr/>
        </p:nvCxnSpPr>
        <p:spPr>
          <a:xfrm flipH="1">
            <a:off x="6046983" y="14785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66" name="Google Shape;666;p51"/>
          <p:cNvCxnSpPr>
            <a:stCxn id="664" idx="2"/>
            <a:endCxn id="659" idx="0"/>
          </p:cNvCxnSpPr>
          <p:nvPr/>
        </p:nvCxnSpPr>
        <p:spPr>
          <a:xfrm>
            <a:off x="6903783" y="1478500"/>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667" name="Google Shape;667;p51"/>
          <p:cNvGrpSpPr/>
          <p:nvPr/>
        </p:nvGrpSpPr>
        <p:grpSpPr>
          <a:xfrm>
            <a:off x="5787075" y="3441350"/>
            <a:ext cx="2728800" cy="1384994"/>
            <a:chOff x="5787075" y="3441350"/>
            <a:chExt cx="2728800" cy="1384994"/>
          </a:xfrm>
        </p:grpSpPr>
        <p:sp>
          <p:nvSpPr>
            <p:cNvPr id="668" name="Google Shape;668;p51"/>
            <p:cNvSpPr/>
            <p:nvPr/>
          </p:nvSpPr>
          <p:spPr>
            <a:xfrm>
              <a:off x="6462409" y="4326646"/>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17</a:t>
              </a:r>
              <a:endParaRPr sz="1800"/>
            </a:p>
          </p:txBody>
        </p:sp>
        <p:sp>
          <p:nvSpPr>
            <p:cNvPr id="669" name="Google Shape;669;p51"/>
            <p:cNvSpPr/>
            <p:nvPr/>
          </p:nvSpPr>
          <p:spPr>
            <a:xfrm>
              <a:off x="7161552" y="3782145"/>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sp>
          <p:nvSpPr>
            <p:cNvPr id="670" name="Google Shape;670;p51"/>
            <p:cNvSpPr/>
            <p:nvPr/>
          </p:nvSpPr>
          <p:spPr>
            <a:xfrm>
              <a:off x="7970833" y="4501444"/>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sp>
          <p:nvSpPr>
            <p:cNvPr id="671" name="Google Shape;671;p51"/>
            <p:cNvSpPr txBox="1"/>
            <p:nvPr/>
          </p:nvSpPr>
          <p:spPr>
            <a:xfrm>
              <a:off x="5787075" y="3822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t>?</a:t>
              </a:r>
              <a:endParaRPr sz="2000"/>
            </a:p>
          </p:txBody>
        </p:sp>
        <p:sp>
          <p:nvSpPr>
            <p:cNvPr id="672" name="Google Shape;672;p51"/>
            <p:cNvSpPr txBox="1"/>
            <p:nvPr/>
          </p:nvSpPr>
          <p:spPr>
            <a:xfrm>
              <a:off x="6472875" y="3441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t>?</a:t>
              </a:r>
              <a:endParaRPr sz="2000"/>
            </a:p>
          </p:txBody>
        </p:sp>
        <p:sp>
          <p:nvSpPr>
            <p:cNvPr id="673" name="Google Shape;673;p51"/>
            <p:cNvSpPr txBox="1"/>
            <p:nvPr/>
          </p:nvSpPr>
          <p:spPr>
            <a:xfrm>
              <a:off x="7311075" y="42795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t>?</a:t>
              </a:r>
              <a:endParaRPr sz="2000"/>
            </a:p>
          </p:txBody>
        </p:sp>
        <p:sp>
          <p:nvSpPr>
            <p:cNvPr id="674" name="Google Shape;674;p51"/>
            <p:cNvSpPr txBox="1"/>
            <p:nvPr/>
          </p:nvSpPr>
          <p:spPr>
            <a:xfrm>
              <a:off x="8149275" y="3822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t>?</a:t>
              </a:r>
              <a:endParaRPr sz="2000"/>
            </a:p>
          </p:txBody>
        </p:sp>
      </p:grpSp>
      <p:sp>
        <p:nvSpPr>
          <p:cNvPr id="675" name="Google Shape;675;p51"/>
          <p:cNvSpPr txBox="1"/>
          <p:nvPr/>
        </p:nvSpPr>
        <p:spPr>
          <a:xfrm>
            <a:off x="304800" y="3200400"/>
            <a:ext cx="50385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Q: What do we do with incoming keys?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7"/>
                                        </p:tgtEl>
                                        <p:attrNameLst>
                                          <p:attrName>style.visibility</p:attrName>
                                        </p:attrNameLst>
                                      </p:cBhvr>
                                      <p:to>
                                        <p:strVal val="visible"/>
                                      </p:to>
                                    </p:set>
                                    <p:animEffect transition="in" filter="fade">
                                      <p:cBhvr>
                                        <p:cTn id="7" dur="1"/>
                                        <p:tgtEl>
                                          <p:spTgt spid="6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3">
                                            <p:txEl>
                                              <p:pRg st="0" end="0"/>
                                            </p:txEl>
                                          </p:spTgt>
                                        </p:tgtEl>
                                        <p:attrNameLst>
                                          <p:attrName>style.visibility</p:attrName>
                                        </p:attrNameLst>
                                      </p:cBhvr>
                                      <p:to>
                                        <p:strVal val="visible"/>
                                      </p:to>
                                    </p:set>
                                    <p:animEffect transition="in" filter="fade">
                                      <p:cBhvr>
                                        <p:cTn id="12" dur="1"/>
                                        <p:tgtEl>
                                          <p:spTgt spid="6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3">
                                            <p:txEl>
                                              <p:pRg st="1" end="1"/>
                                            </p:txEl>
                                          </p:spTgt>
                                        </p:tgtEl>
                                        <p:attrNameLst>
                                          <p:attrName>style.visibility</p:attrName>
                                        </p:attrNameLst>
                                      </p:cBhvr>
                                      <p:to>
                                        <p:strVal val="visible"/>
                                      </p:to>
                                    </p:set>
                                    <p:animEffect transition="in" filter="fade">
                                      <p:cBhvr>
                                        <p:cTn id="17" dur="1"/>
                                        <p:tgtEl>
                                          <p:spTgt spid="6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3">
                                            <p:txEl>
                                              <p:pRg st="2" end="2"/>
                                            </p:txEl>
                                          </p:spTgt>
                                        </p:tgtEl>
                                        <p:attrNameLst>
                                          <p:attrName>style.visibility</p:attrName>
                                        </p:attrNameLst>
                                      </p:cBhvr>
                                      <p:to>
                                        <p:strVal val="visible"/>
                                      </p:to>
                                    </p:set>
                                    <p:animEffect transition="in" filter="fade">
                                      <p:cBhvr>
                                        <p:cTn id="22" dur="1"/>
                                        <p:tgtEl>
                                          <p:spTgt spid="6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3">
                                            <p:txEl>
                                              <p:pRg st="3" end="3"/>
                                            </p:txEl>
                                          </p:spTgt>
                                        </p:tgtEl>
                                        <p:attrNameLst>
                                          <p:attrName>style.visibility</p:attrName>
                                        </p:attrNameLst>
                                      </p:cBhvr>
                                      <p:to>
                                        <p:strVal val="visible"/>
                                      </p:to>
                                    </p:set>
                                    <p:animEffect transition="in" filter="fade">
                                      <p:cBhvr>
                                        <p:cTn id="27" dur="1"/>
                                        <p:tgtEl>
                                          <p:spTgt spid="6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5"/>
                                        </p:tgtEl>
                                        <p:attrNameLst>
                                          <p:attrName>style.visibility</p:attrName>
                                        </p:attrNameLst>
                                      </p:cBhvr>
                                      <p:to>
                                        <p:strVal val="visible"/>
                                      </p:to>
                                    </p:set>
                                    <p:animEffect transition="in" filter="fade">
                                      <p:cBhvr>
                                        <p:cTn id="32" dur="1"/>
                                        <p:tgtEl>
                                          <p:spTgt spid="6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79" name="Shape 679"/>
        <p:cNvGrpSpPr/>
        <p:nvPr/>
      </p:nvGrpSpPr>
      <p:grpSpPr>
        <a:xfrm>
          <a:off x="0" y="0"/>
          <a:ext cx="0" cy="0"/>
          <a:chOff x="0" y="0"/>
          <a:chExt cx="0" cy="0"/>
        </a:xfrm>
      </p:grpSpPr>
      <p:sp>
        <p:nvSpPr>
          <p:cNvPr id="680" name="Google Shape;680;p5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Avoiding Imbalance through Overstuffing</a:t>
            </a:r>
            <a:endParaRPr lang="en-GB"/>
          </a:p>
        </p:txBody>
      </p:sp>
      <p:sp>
        <p:nvSpPr>
          <p:cNvPr id="681" name="Google Shape;681;p5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The problem is adding new leaves at the bottom.</a:t>
            </a:r>
            <a:endParaRPr lang="en-GB"/>
          </a:p>
        </p:txBody>
      </p:sp>
      <p:cxnSp>
        <p:nvCxnSpPr>
          <p:cNvPr id="682" name="Google Shape;682;p52"/>
          <p:cNvCxnSpPr/>
          <p:nvPr/>
        </p:nvCxnSpPr>
        <p:spPr>
          <a:xfrm flipH="1">
            <a:off x="3734300" y="2977975"/>
            <a:ext cx="1208400" cy="323700"/>
          </a:xfrm>
          <a:prstGeom prst="straightConnector1">
            <a:avLst/>
          </a:prstGeom>
          <a:noFill/>
          <a:ln w="19050" cap="flat" cmpd="sng">
            <a:solidFill>
              <a:schemeClr val="dk2"/>
            </a:solidFill>
            <a:prstDash val="solid"/>
            <a:round/>
            <a:headEnd type="none" w="med" len="med"/>
            <a:tailEnd type="triangle" w="med" len="med"/>
          </a:ln>
        </p:spPr>
      </p:cxnSp>
      <p:cxnSp>
        <p:nvCxnSpPr>
          <p:cNvPr id="683" name="Google Shape;683;p52"/>
          <p:cNvCxnSpPr/>
          <p:nvPr/>
        </p:nvCxnSpPr>
        <p:spPr>
          <a:xfrm>
            <a:off x="3892375" y="3987125"/>
            <a:ext cx="638400" cy="0"/>
          </a:xfrm>
          <a:prstGeom prst="straightConnector1">
            <a:avLst/>
          </a:prstGeom>
          <a:noFill/>
          <a:ln w="19050" cap="flat" cmpd="sng">
            <a:solidFill>
              <a:schemeClr val="dk2"/>
            </a:solidFill>
            <a:prstDash val="solid"/>
            <a:round/>
            <a:headEnd type="none" w="med" len="med"/>
            <a:tailEnd type="triangle" w="med" len="med"/>
          </a:ln>
        </p:spPr>
      </p:cxnSp>
      <p:sp>
        <p:nvSpPr>
          <p:cNvPr id="684" name="Google Shape;684;p52"/>
          <p:cNvSpPr txBox="1"/>
          <p:nvPr/>
        </p:nvSpPr>
        <p:spPr>
          <a:xfrm>
            <a:off x="243509" y="1325191"/>
            <a:ext cx="5480400" cy="1431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Avoid new leaves by “overstuffing” the leaf nodes.</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“Overstuffed tree” always has balanced height, because leaf depths never change.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Height is just max(depth).</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5" name="Google Shape;685;p52"/>
          <p:cNvSpPr/>
          <p:nvPr/>
        </p:nvSpPr>
        <p:spPr>
          <a:xfrm>
            <a:off x="5801768" y="17503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686" name="Google Shape;686;p52"/>
          <p:cNvSpPr/>
          <p:nvPr/>
        </p:nvSpPr>
        <p:spPr>
          <a:xfrm>
            <a:off x="5387480"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687" name="Google Shape;687;p52"/>
          <p:cNvSpPr/>
          <p:nvPr/>
        </p:nvSpPr>
        <p:spPr>
          <a:xfrm>
            <a:off x="6217156"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688" name="Google Shape;688;p52"/>
          <p:cNvCxnSpPr>
            <a:stCxn id="686" idx="0"/>
            <a:endCxn id="685" idx="2"/>
          </p:cNvCxnSpPr>
          <p:nvPr/>
        </p:nvCxnSpPr>
        <p:spPr>
          <a:xfrm rot="10800000" flipH="1">
            <a:off x="5632730" y="20751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689" name="Google Shape;689;p52"/>
          <p:cNvCxnSpPr>
            <a:stCxn id="687" idx="0"/>
            <a:endCxn id="685" idx="2"/>
          </p:cNvCxnSpPr>
          <p:nvPr/>
        </p:nvCxnSpPr>
        <p:spPr>
          <a:xfrm rot="10800000">
            <a:off x="6046906" y="20751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690" name="Google Shape;690;p52"/>
          <p:cNvSpPr/>
          <p:nvPr/>
        </p:nvSpPr>
        <p:spPr>
          <a:xfrm>
            <a:off x="7527942" y="17503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691" name="Google Shape;691;p52"/>
          <p:cNvSpPr/>
          <p:nvPr/>
        </p:nvSpPr>
        <p:spPr>
          <a:xfrm>
            <a:off x="7161404"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692" name="Google Shape;692;p52"/>
          <p:cNvSpPr/>
          <p:nvPr/>
        </p:nvSpPr>
        <p:spPr>
          <a:xfrm>
            <a:off x="7970680"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693" name="Google Shape;693;p52"/>
          <p:cNvCxnSpPr>
            <a:stCxn id="691" idx="0"/>
            <a:endCxn id="690" idx="2"/>
          </p:cNvCxnSpPr>
          <p:nvPr/>
        </p:nvCxnSpPr>
        <p:spPr>
          <a:xfrm rot="10800000" flipH="1">
            <a:off x="7406654" y="20751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94" name="Google Shape;694;p52"/>
          <p:cNvCxnSpPr>
            <a:stCxn id="692" idx="0"/>
            <a:endCxn id="690" idx="2"/>
          </p:cNvCxnSpPr>
          <p:nvPr/>
        </p:nvCxnSpPr>
        <p:spPr>
          <a:xfrm rot="10800000">
            <a:off x="7773130" y="20751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95" name="Google Shape;695;p52"/>
          <p:cNvSpPr/>
          <p:nvPr/>
        </p:nvSpPr>
        <p:spPr>
          <a:xfrm>
            <a:off x="6658533" y="11536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696" name="Google Shape;696;p52"/>
          <p:cNvCxnSpPr>
            <a:stCxn id="695" idx="2"/>
            <a:endCxn id="685" idx="0"/>
          </p:cNvCxnSpPr>
          <p:nvPr/>
        </p:nvCxnSpPr>
        <p:spPr>
          <a:xfrm flipH="1">
            <a:off x="6046983" y="14785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97" name="Google Shape;697;p52"/>
          <p:cNvCxnSpPr>
            <a:stCxn id="695" idx="2"/>
            <a:endCxn id="690" idx="0"/>
          </p:cNvCxnSpPr>
          <p:nvPr/>
        </p:nvCxnSpPr>
        <p:spPr>
          <a:xfrm>
            <a:off x="6903783" y="1478500"/>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698" name="Google Shape;698;p52"/>
          <p:cNvSpPr/>
          <p:nvPr/>
        </p:nvSpPr>
        <p:spPr>
          <a:xfrm>
            <a:off x="617068" y="395893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699" name="Google Shape;699;p52"/>
          <p:cNvSpPr/>
          <p:nvPr/>
        </p:nvSpPr>
        <p:spPr>
          <a:xfrm>
            <a:off x="202780"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00" name="Google Shape;700;p52"/>
          <p:cNvSpPr/>
          <p:nvPr/>
        </p:nvSpPr>
        <p:spPr>
          <a:xfrm>
            <a:off x="1032456"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01" name="Google Shape;701;p52"/>
          <p:cNvCxnSpPr>
            <a:stCxn id="699" idx="0"/>
            <a:endCxn id="698" idx="2"/>
          </p:cNvCxnSpPr>
          <p:nvPr/>
        </p:nvCxnSpPr>
        <p:spPr>
          <a:xfrm rot="10800000" flipH="1">
            <a:off x="448030" y="4283768"/>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02" name="Google Shape;702;p52"/>
          <p:cNvCxnSpPr>
            <a:stCxn id="700" idx="0"/>
            <a:endCxn id="698" idx="2"/>
          </p:cNvCxnSpPr>
          <p:nvPr/>
        </p:nvCxnSpPr>
        <p:spPr>
          <a:xfrm rot="10800000">
            <a:off x="862206" y="4283768"/>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03" name="Google Shape;703;p52"/>
          <p:cNvSpPr/>
          <p:nvPr/>
        </p:nvSpPr>
        <p:spPr>
          <a:xfrm>
            <a:off x="2343242" y="39589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04" name="Google Shape;704;p52"/>
          <p:cNvSpPr/>
          <p:nvPr/>
        </p:nvSpPr>
        <p:spPr>
          <a:xfrm>
            <a:off x="1976704" y="450338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05" name="Google Shape;705;p52"/>
          <p:cNvSpPr/>
          <p:nvPr/>
        </p:nvSpPr>
        <p:spPr>
          <a:xfrm>
            <a:off x="2785975" y="4503376"/>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a:t>
            </a:r>
            <a:endParaRPr sz="1800"/>
          </a:p>
        </p:txBody>
      </p:sp>
      <p:cxnSp>
        <p:nvCxnSpPr>
          <p:cNvPr id="706" name="Google Shape;706;p52"/>
          <p:cNvCxnSpPr>
            <a:stCxn id="704" idx="0"/>
            <a:endCxn id="703" idx="2"/>
          </p:cNvCxnSpPr>
          <p:nvPr/>
        </p:nvCxnSpPr>
        <p:spPr>
          <a:xfrm rot="10800000" flipH="1">
            <a:off x="2221954" y="4283784"/>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07" name="Google Shape;707;p52"/>
          <p:cNvCxnSpPr>
            <a:stCxn id="705" idx="0"/>
            <a:endCxn id="703" idx="2"/>
          </p:cNvCxnSpPr>
          <p:nvPr/>
        </p:nvCxnSpPr>
        <p:spPr>
          <a:xfrm rot="10800000">
            <a:off x="2588575" y="4283776"/>
            <a:ext cx="625800" cy="219600"/>
          </a:xfrm>
          <a:prstGeom prst="straightConnector1">
            <a:avLst/>
          </a:prstGeom>
          <a:noFill/>
          <a:ln w="19050" cap="flat" cmpd="sng">
            <a:solidFill>
              <a:srgbClr val="666666"/>
            </a:solidFill>
            <a:prstDash val="solid"/>
            <a:round/>
            <a:headEnd type="none" w="med" len="med"/>
            <a:tailEnd type="none" w="med" len="med"/>
          </a:ln>
        </p:spPr>
      </p:cxnSp>
      <p:sp>
        <p:nvSpPr>
          <p:cNvPr id="708" name="Google Shape;708;p52"/>
          <p:cNvSpPr/>
          <p:nvPr/>
        </p:nvSpPr>
        <p:spPr>
          <a:xfrm>
            <a:off x="1473833" y="336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09" name="Google Shape;709;p52"/>
          <p:cNvCxnSpPr>
            <a:stCxn id="708" idx="2"/>
            <a:endCxn id="698" idx="0"/>
          </p:cNvCxnSpPr>
          <p:nvPr/>
        </p:nvCxnSpPr>
        <p:spPr>
          <a:xfrm flipH="1">
            <a:off x="862283" y="3687101"/>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10" name="Google Shape;710;p52"/>
          <p:cNvCxnSpPr>
            <a:stCxn id="708" idx="2"/>
            <a:endCxn id="703" idx="0"/>
          </p:cNvCxnSpPr>
          <p:nvPr/>
        </p:nvCxnSpPr>
        <p:spPr>
          <a:xfrm>
            <a:off x="1719083" y="3687101"/>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711" name="Google Shape;711;p52"/>
          <p:cNvSpPr/>
          <p:nvPr/>
        </p:nvSpPr>
        <p:spPr>
          <a:xfrm>
            <a:off x="5493868" y="395893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712" name="Google Shape;712;p52"/>
          <p:cNvSpPr/>
          <p:nvPr/>
        </p:nvSpPr>
        <p:spPr>
          <a:xfrm>
            <a:off x="5079580"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13" name="Google Shape;713;p52"/>
          <p:cNvSpPr/>
          <p:nvPr/>
        </p:nvSpPr>
        <p:spPr>
          <a:xfrm>
            <a:off x="5909256"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14" name="Google Shape;714;p52"/>
          <p:cNvCxnSpPr>
            <a:stCxn id="712" idx="0"/>
            <a:endCxn id="711" idx="2"/>
          </p:cNvCxnSpPr>
          <p:nvPr/>
        </p:nvCxnSpPr>
        <p:spPr>
          <a:xfrm rot="10800000" flipH="1">
            <a:off x="5324830" y="4283768"/>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15" name="Google Shape;715;p52"/>
          <p:cNvCxnSpPr>
            <a:stCxn id="713" idx="0"/>
            <a:endCxn id="711" idx="2"/>
          </p:cNvCxnSpPr>
          <p:nvPr/>
        </p:nvCxnSpPr>
        <p:spPr>
          <a:xfrm rot="10800000">
            <a:off x="5739006" y="4283768"/>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16" name="Google Shape;716;p52"/>
          <p:cNvSpPr/>
          <p:nvPr/>
        </p:nvSpPr>
        <p:spPr>
          <a:xfrm>
            <a:off x="7220042" y="39589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17" name="Google Shape;717;p52"/>
          <p:cNvSpPr/>
          <p:nvPr/>
        </p:nvSpPr>
        <p:spPr>
          <a:xfrm>
            <a:off x="6853504" y="450338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18" name="Google Shape;718;p52"/>
          <p:cNvSpPr/>
          <p:nvPr/>
        </p:nvSpPr>
        <p:spPr>
          <a:xfrm>
            <a:off x="7662777" y="4503376"/>
            <a:ext cx="120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a:t>
            </a:r>
            <a:endParaRPr sz="1800"/>
          </a:p>
        </p:txBody>
      </p:sp>
      <p:cxnSp>
        <p:nvCxnSpPr>
          <p:cNvPr id="719" name="Google Shape;719;p52"/>
          <p:cNvCxnSpPr>
            <a:stCxn id="717" idx="0"/>
            <a:endCxn id="716" idx="2"/>
          </p:cNvCxnSpPr>
          <p:nvPr/>
        </p:nvCxnSpPr>
        <p:spPr>
          <a:xfrm rot="10800000" flipH="1">
            <a:off x="7098754" y="4283784"/>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20" name="Google Shape;720;p52"/>
          <p:cNvCxnSpPr>
            <a:stCxn id="718" idx="0"/>
            <a:endCxn id="716" idx="2"/>
          </p:cNvCxnSpPr>
          <p:nvPr/>
        </p:nvCxnSpPr>
        <p:spPr>
          <a:xfrm rot="10800000">
            <a:off x="7465377" y="4283776"/>
            <a:ext cx="801600" cy="219600"/>
          </a:xfrm>
          <a:prstGeom prst="straightConnector1">
            <a:avLst/>
          </a:prstGeom>
          <a:noFill/>
          <a:ln w="19050" cap="flat" cmpd="sng">
            <a:solidFill>
              <a:srgbClr val="666666"/>
            </a:solidFill>
            <a:prstDash val="solid"/>
            <a:round/>
            <a:headEnd type="none" w="med" len="med"/>
            <a:tailEnd type="none" w="med" len="med"/>
          </a:ln>
        </p:spPr>
      </p:cxnSp>
      <p:sp>
        <p:nvSpPr>
          <p:cNvPr id="721" name="Google Shape;721;p52"/>
          <p:cNvSpPr/>
          <p:nvPr/>
        </p:nvSpPr>
        <p:spPr>
          <a:xfrm>
            <a:off x="6350633" y="336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22" name="Google Shape;722;p52"/>
          <p:cNvCxnSpPr>
            <a:stCxn id="721" idx="2"/>
            <a:endCxn id="711" idx="0"/>
          </p:cNvCxnSpPr>
          <p:nvPr/>
        </p:nvCxnSpPr>
        <p:spPr>
          <a:xfrm flipH="1">
            <a:off x="5739083" y="3687101"/>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23" name="Google Shape;723;p52"/>
          <p:cNvCxnSpPr>
            <a:stCxn id="721" idx="2"/>
            <a:endCxn id="716" idx="0"/>
          </p:cNvCxnSpPr>
          <p:nvPr/>
        </p:nvCxnSpPr>
        <p:spPr>
          <a:xfrm>
            <a:off x="6595883" y="3687101"/>
            <a:ext cx="8694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Big Theta vs. Big O</a:t>
            </a:r>
            <a:endParaRPr lang="en-GB"/>
          </a:p>
        </p:txBody>
      </p:sp>
      <p:sp>
        <p:nvSpPr>
          <p:cNvPr id="181" name="Google Shape;181;p2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 student a couple weeks ago asked: If we have big theta, why do we also have big O?</a:t>
            </a:r>
            <a:endParaRPr lang="en-GB"/>
          </a:p>
          <a:p>
            <a:pPr marL="0" lvl="0" indent="0" algn="l" rtl="0">
              <a:spcBef>
                <a:spcPts val="600"/>
              </a:spcBef>
              <a:spcAft>
                <a:spcPts val="0"/>
              </a:spcAft>
              <a:buNone/>
            </a:pPr>
          </a:p>
          <a:p>
            <a:pPr marL="0" lvl="0" indent="0" algn="l" rtl="0">
              <a:spcBef>
                <a:spcPts val="600"/>
              </a:spcBef>
              <a:spcAft>
                <a:spcPts val="0"/>
              </a:spcAft>
              <a:buNone/>
            </a:pPr>
            <a:r>
              <a:rPr lang="en-GB"/>
              <a:t>The answer is the same as: If we have </a:t>
            </a:r>
            <a:r>
              <a:rPr lang="en-GB" sz="2400"/>
              <a:t>=</a:t>
            </a:r>
            <a:r>
              <a:rPr lang="en-GB"/>
              <a:t>, why do we also have </a:t>
            </a:r>
            <a:r>
              <a:rPr lang="en-GB" sz="2400">
                <a:solidFill>
                  <a:srgbClr val="202124"/>
                </a:solidFill>
                <a:highlight>
                  <a:srgbClr val="FFFFFF"/>
                </a:highlight>
              </a:rPr>
              <a:t>≤</a:t>
            </a:r>
            <a:r>
              <a:rPr lang="en-GB"/>
              <a:t>. </a:t>
            </a:r>
            <a:endParaRPr lang="en-GB"/>
          </a:p>
          <a:p>
            <a:pPr marL="0" lvl="0" indent="0" algn="l" rtl="0">
              <a:spcBef>
                <a:spcPts val="600"/>
              </a:spcBef>
              <a:spcAft>
                <a:spcPts val="0"/>
              </a:spcAft>
              <a:buNone/>
            </a:pPr>
          </a:p>
          <a:p>
            <a:pPr marL="0" lvl="0" indent="0" algn="l" rtl="0">
              <a:spcBef>
                <a:spcPts val="600"/>
              </a:spcBef>
              <a:spcAft>
                <a:spcPts val="0"/>
              </a:spcAft>
              <a:buNone/>
            </a:pPr>
            <a:r>
              <a:rPr lang="en-GB"/>
              <a:t>Let’s dig on this point, and also get a better feel for BSTs as we go.</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27" name="Shape 727"/>
        <p:cNvGrpSpPr/>
        <p:nvPr/>
      </p:nvGrpSpPr>
      <p:grpSpPr>
        <a:xfrm>
          <a:off x="0" y="0"/>
          <a:ext cx="0" cy="0"/>
          <a:chOff x="0" y="0"/>
          <a:chExt cx="0" cy="0"/>
        </a:xfrm>
      </p:grpSpPr>
      <p:sp>
        <p:nvSpPr>
          <p:cNvPr id="728" name="Google Shape;728;p5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Avoiding Imbalance through Overstuffing</a:t>
            </a:r>
            <a:endParaRPr lang="en-GB"/>
          </a:p>
        </p:txBody>
      </p:sp>
      <p:sp>
        <p:nvSpPr>
          <p:cNvPr id="729" name="Google Shape;729;p5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Overstuffed trees are a logically consistent but very weird data structure.</a:t>
            </a:r>
            <a:endParaRPr lang="en-GB"/>
          </a:p>
          <a:p>
            <a:pPr marL="457200" lvl="0" indent="-342900" algn="l" rtl="0">
              <a:spcBef>
                <a:spcPts val="600"/>
              </a:spcBef>
              <a:spcAft>
                <a:spcPts val="0"/>
              </a:spcAft>
              <a:buSzPts val="1800"/>
              <a:buChar char="●"/>
            </a:pPr>
            <a:r>
              <a:rPr lang="en-GB"/>
              <a:t>contains(18): </a:t>
            </a:r>
            <a:endParaRPr lang="en-GB"/>
          </a:p>
          <a:p>
            <a:pPr marL="914400" lvl="1" indent="-342900" algn="l" rtl="0">
              <a:spcBef>
                <a:spcPts val="0"/>
              </a:spcBef>
              <a:spcAft>
                <a:spcPts val="0"/>
              </a:spcAft>
              <a:buSzPts val="1800"/>
              <a:buChar char="○"/>
            </a:pPr>
            <a:r>
              <a:rPr lang="en-GB"/>
              <a:t>Is 18 &gt; 13? Yes, go right.</a:t>
            </a:r>
            <a:endParaRPr lang="en-GB"/>
          </a:p>
          <a:p>
            <a:pPr marL="914400" lvl="1" indent="-342900" algn="l" rtl="0">
              <a:spcBef>
                <a:spcPts val="0"/>
              </a:spcBef>
              <a:spcAft>
                <a:spcPts val="0"/>
              </a:spcAft>
              <a:buSzPts val="1800"/>
              <a:buChar char="○"/>
            </a:pPr>
            <a:r>
              <a:rPr lang="en-GB"/>
              <a:t>Is 18 &gt; 15? Yes, go right.</a:t>
            </a:r>
            <a:endParaRPr lang="en-GB"/>
          </a:p>
          <a:p>
            <a:pPr marL="914400" lvl="1" indent="-342900" algn="l" rtl="0">
              <a:spcBef>
                <a:spcPts val="0"/>
              </a:spcBef>
              <a:spcAft>
                <a:spcPts val="0"/>
              </a:spcAft>
              <a:buSzPts val="1800"/>
              <a:buChar char="○"/>
            </a:pPr>
            <a:r>
              <a:rPr lang="en-GB"/>
              <a:t>Is 16 = 18? No.</a:t>
            </a:r>
            <a:endParaRPr lang="en-GB"/>
          </a:p>
          <a:p>
            <a:pPr marL="914400" lvl="1" indent="-342900" algn="l" rtl="0">
              <a:spcBef>
                <a:spcPts val="0"/>
              </a:spcBef>
              <a:spcAft>
                <a:spcPts val="0"/>
              </a:spcAft>
              <a:buSzPts val="1800"/>
              <a:buChar char="○"/>
            </a:pPr>
            <a:r>
              <a:rPr lang="en-GB"/>
              <a:t>Is 17 = 18? No.</a:t>
            </a:r>
            <a:endParaRPr lang="en-GB"/>
          </a:p>
          <a:p>
            <a:pPr marL="914400" lvl="1" indent="-342900" algn="l" rtl="0">
              <a:spcBef>
                <a:spcPts val="0"/>
              </a:spcBef>
              <a:spcAft>
                <a:spcPts val="0"/>
              </a:spcAft>
              <a:buSzPts val="1800"/>
              <a:buChar char="○"/>
            </a:pPr>
            <a:r>
              <a:rPr lang="en-GB"/>
              <a:t>Is 18 = 18? Yes! Found it.</a:t>
            </a:r>
            <a:endParaRPr lang="en-GB"/>
          </a:p>
          <a:p>
            <a:pPr marL="0" lvl="0" indent="0" algn="l" rtl="0">
              <a:spcBef>
                <a:spcPts val="600"/>
              </a:spcBef>
              <a:spcAft>
                <a:spcPts val="0"/>
              </a:spcAft>
              <a:buNone/>
            </a:pPr>
            <a:r>
              <a:rPr lang="en-GB"/>
              <a:t>Q: What is the problem with this idea?</a:t>
            </a:r>
            <a:endParaRPr lang="en-GB"/>
          </a:p>
        </p:txBody>
      </p:sp>
      <p:sp>
        <p:nvSpPr>
          <p:cNvPr id="730" name="Google Shape;730;p53"/>
          <p:cNvSpPr/>
          <p:nvPr/>
        </p:nvSpPr>
        <p:spPr>
          <a:xfrm>
            <a:off x="5493868" y="1945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731" name="Google Shape;731;p53"/>
          <p:cNvSpPr/>
          <p:nvPr/>
        </p:nvSpPr>
        <p:spPr>
          <a:xfrm>
            <a:off x="5079580"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32" name="Google Shape;732;p53"/>
          <p:cNvSpPr/>
          <p:nvPr/>
        </p:nvSpPr>
        <p:spPr>
          <a:xfrm>
            <a:off x="5909256"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33" name="Google Shape;733;p53"/>
          <p:cNvCxnSpPr>
            <a:stCxn id="731" idx="0"/>
            <a:endCxn id="730" idx="2"/>
          </p:cNvCxnSpPr>
          <p:nvPr/>
        </p:nvCxnSpPr>
        <p:spPr>
          <a:xfrm rot="10800000" flipH="1">
            <a:off x="5324830" y="2270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34" name="Google Shape;734;p53"/>
          <p:cNvCxnSpPr>
            <a:stCxn id="732" idx="0"/>
            <a:endCxn id="730" idx="2"/>
          </p:cNvCxnSpPr>
          <p:nvPr/>
        </p:nvCxnSpPr>
        <p:spPr>
          <a:xfrm rot="10800000">
            <a:off x="5739006" y="2270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35" name="Google Shape;735;p53"/>
          <p:cNvSpPr/>
          <p:nvPr/>
        </p:nvSpPr>
        <p:spPr>
          <a:xfrm>
            <a:off x="7220042" y="19456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36" name="Google Shape;736;p53"/>
          <p:cNvSpPr/>
          <p:nvPr/>
        </p:nvSpPr>
        <p:spPr>
          <a:xfrm>
            <a:off x="6777304" y="2490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37" name="Google Shape;737;p53"/>
          <p:cNvSpPr/>
          <p:nvPr/>
        </p:nvSpPr>
        <p:spPr>
          <a:xfrm>
            <a:off x="7442200" y="2490150"/>
            <a:ext cx="161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16  17  18  19</a:t>
            </a:r>
            <a:endParaRPr sz="1800"/>
          </a:p>
        </p:txBody>
      </p:sp>
      <p:cxnSp>
        <p:nvCxnSpPr>
          <p:cNvPr id="738" name="Google Shape;738;p53"/>
          <p:cNvCxnSpPr>
            <a:stCxn id="736" idx="0"/>
            <a:endCxn id="735" idx="2"/>
          </p:cNvCxnSpPr>
          <p:nvPr/>
        </p:nvCxnSpPr>
        <p:spPr>
          <a:xfrm rot="10800000" flipH="1">
            <a:off x="7022554" y="2270558"/>
            <a:ext cx="442800" cy="219600"/>
          </a:xfrm>
          <a:prstGeom prst="straightConnector1">
            <a:avLst/>
          </a:prstGeom>
          <a:noFill/>
          <a:ln w="19050" cap="flat" cmpd="sng">
            <a:solidFill>
              <a:srgbClr val="666666"/>
            </a:solidFill>
            <a:prstDash val="solid"/>
            <a:round/>
            <a:headEnd type="none" w="med" len="med"/>
            <a:tailEnd type="none" w="med" len="med"/>
          </a:ln>
        </p:spPr>
      </p:cxnSp>
      <p:cxnSp>
        <p:nvCxnSpPr>
          <p:cNvPr id="739" name="Google Shape;739;p53"/>
          <p:cNvCxnSpPr>
            <a:stCxn id="737" idx="0"/>
            <a:endCxn id="735" idx="2"/>
          </p:cNvCxnSpPr>
          <p:nvPr/>
        </p:nvCxnSpPr>
        <p:spPr>
          <a:xfrm rot="10800000">
            <a:off x="7465300" y="2270550"/>
            <a:ext cx="785400" cy="219600"/>
          </a:xfrm>
          <a:prstGeom prst="straightConnector1">
            <a:avLst/>
          </a:prstGeom>
          <a:noFill/>
          <a:ln w="19050" cap="flat" cmpd="sng">
            <a:solidFill>
              <a:srgbClr val="666666"/>
            </a:solidFill>
            <a:prstDash val="solid"/>
            <a:round/>
            <a:headEnd type="none" w="med" len="med"/>
            <a:tailEnd type="none" w="med" len="med"/>
          </a:ln>
        </p:spPr>
      </p:cxnSp>
      <p:sp>
        <p:nvSpPr>
          <p:cNvPr id="740" name="Google Shape;740;p53"/>
          <p:cNvSpPr/>
          <p:nvPr/>
        </p:nvSpPr>
        <p:spPr>
          <a:xfrm>
            <a:off x="6350633" y="1348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41" name="Google Shape;741;p53"/>
          <p:cNvCxnSpPr>
            <a:stCxn id="740" idx="2"/>
            <a:endCxn id="730" idx="0"/>
          </p:cNvCxnSpPr>
          <p:nvPr/>
        </p:nvCxnSpPr>
        <p:spPr>
          <a:xfrm flipH="1">
            <a:off x="5739083" y="1673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42" name="Google Shape;742;p53"/>
          <p:cNvCxnSpPr>
            <a:stCxn id="740" idx="2"/>
            <a:endCxn id="735" idx="0"/>
          </p:cNvCxnSpPr>
          <p:nvPr/>
        </p:nvCxnSpPr>
        <p:spPr>
          <a:xfrm>
            <a:off x="6595883" y="1673875"/>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743" name="Google Shape;743;p53"/>
          <p:cNvGrpSpPr/>
          <p:nvPr/>
        </p:nvGrpSpPr>
        <p:grpSpPr>
          <a:xfrm>
            <a:off x="2446805" y="3413175"/>
            <a:ext cx="6025645" cy="1466083"/>
            <a:chOff x="2446805" y="3260775"/>
            <a:chExt cx="6025645" cy="1466083"/>
          </a:xfrm>
        </p:grpSpPr>
        <p:sp>
          <p:nvSpPr>
            <p:cNvPr id="744" name="Google Shape;744;p53"/>
            <p:cNvSpPr/>
            <p:nvPr/>
          </p:nvSpPr>
          <p:spPr>
            <a:xfrm>
              <a:off x="2861093" y="38575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745" name="Google Shape;745;p53"/>
            <p:cNvSpPr/>
            <p:nvPr/>
          </p:nvSpPr>
          <p:spPr>
            <a:xfrm>
              <a:off x="2446805" y="44019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46" name="Google Shape;746;p53"/>
            <p:cNvSpPr/>
            <p:nvPr/>
          </p:nvSpPr>
          <p:spPr>
            <a:xfrm>
              <a:off x="3276481" y="44019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47" name="Google Shape;747;p53"/>
            <p:cNvCxnSpPr>
              <a:stCxn id="745" idx="0"/>
              <a:endCxn id="744" idx="2"/>
            </p:cNvCxnSpPr>
            <p:nvPr/>
          </p:nvCxnSpPr>
          <p:spPr>
            <a:xfrm rot="10800000" flipH="1">
              <a:off x="2692055" y="41823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48" name="Google Shape;748;p53"/>
            <p:cNvCxnSpPr>
              <a:stCxn id="746" idx="0"/>
              <a:endCxn id="744" idx="2"/>
            </p:cNvCxnSpPr>
            <p:nvPr/>
          </p:nvCxnSpPr>
          <p:spPr>
            <a:xfrm rot="10800000">
              <a:off x="3106231" y="41823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49" name="Google Shape;749;p53"/>
            <p:cNvSpPr/>
            <p:nvPr/>
          </p:nvSpPr>
          <p:spPr>
            <a:xfrm>
              <a:off x="4587267" y="38574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50" name="Google Shape;750;p53"/>
            <p:cNvSpPr/>
            <p:nvPr/>
          </p:nvSpPr>
          <p:spPr>
            <a:xfrm>
              <a:off x="4220729" y="44019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51" name="Google Shape;751;p53"/>
            <p:cNvSpPr/>
            <p:nvPr/>
          </p:nvSpPr>
          <p:spPr>
            <a:xfrm>
              <a:off x="4935150" y="4401950"/>
              <a:ext cx="3537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16  17  18  19  20  21  22  23  24</a:t>
              </a:r>
              <a:endParaRPr sz="1800"/>
            </a:p>
          </p:txBody>
        </p:sp>
        <p:cxnSp>
          <p:nvCxnSpPr>
            <p:cNvPr id="752" name="Google Shape;752;p53"/>
            <p:cNvCxnSpPr>
              <a:stCxn id="750" idx="0"/>
              <a:endCxn id="749" idx="2"/>
            </p:cNvCxnSpPr>
            <p:nvPr/>
          </p:nvCxnSpPr>
          <p:spPr>
            <a:xfrm rot="10800000" flipH="1">
              <a:off x="4465979" y="41823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53" name="Google Shape;753;p53"/>
            <p:cNvCxnSpPr>
              <a:stCxn id="751" idx="0"/>
              <a:endCxn id="749" idx="2"/>
            </p:cNvCxnSpPr>
            <p:nvPr/>
          </p:nvCxnSpPr>
          <p:spPr>
            <a:xfrm rot="10800000">
              <a:off x="4832400" y="4182350"/>
              <a:ext cx="1871400" cy="219600"/>
            </a:xfrm>
            <a:prstGeom prst="straightConnector1">
              <a:avLst/>
            </a:prstGeom>
            <a:noFill/>
            <a:ln w="19050" cap="flat" cmpd="sng">
              <a:solidFill>
                <a:srgbClr val="666666"/>
              </a:solidFill>
              <a:prstDash val="solid"/>
              <a:round/>
              <a:headEnd type="none" w="med" len="med"/>
              <a:tailEnd type="none" w="med" len="med"/>
            </a:ln>
          </p:spPr>
        </p:cxnSp>
        <p:sp>
          <p:nvSpPr>
            <p:cNvPr id="754" name="Google Shape;754;p53"/>
            <p:cNvSpPr/>
            <p:nvPr/>
          </p:nvSpPr>
          <p:spPr>
            <a:xfrm>
              <a:off x="3717858" y="3260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55" name="Google Shape;755;p53"/>
            <p:cNvCxnSpPr>
              <a:stCxn id="754" idx="2"/>
              <a:endCxn id="744" idx="0"/>
            </p:cNvCxnSpPr>
            <p:nvPr/>
          </p:nvCxnSpPr>
          <p:spPr>
            <a:xfrm flipH="1">
              <a:off x="3106308" y="35856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56" name="Google Shape;756;p53"/>
            <p:cNvCxnSpPr>
              <a:stCxn id="754" idx="2"/>
              <a:endCxn id="749" idx="0"/>
            </p:cNvCxnSpPr>
            <p:nvPr/>
          </p:nvCxnSpPr>
          <p:spPr>
            <a:xfrm>
              <a:off x="3963108" y="3585675"/>
              <a:ext cx="869400" cy="271800"/>
            </a:xfrm>
            <a:prstGeom prst="straightConnector1">
              <a:avLst/>
            </a:prstGeom>
            <a:noFill/>
            <a:ln w="19050" cap="flat" cmpd="sng">
              <a:solidFill>
                <a:srgbClr val="66666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9">
                                            <p:txEl>
                                              <p:pRg st="0" end="0"/>
                                            </p:txEl>
                                          </p:spTgt>
                                        </p:tgtEl>
                                        <p:attrNameLst>
                                          <p:attrName>style.visibility</p:attrName>
                                        </p:attrNameLst>
                                      </p:cBhvr>
                                      <p:to>
                                        <p:strVal val="visible"/>
                                      </p:to>
                                    </p:set>
                                    <p:animEffect transition="in" filter="fade">
                                      <p:cBhvr>
                                        <p:cTn id="7" dur="1"/>
                                        <p:tgtEl>
                                          <p:spTgt spid="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9">
                                            <p:txEl>
                                              <p:pRg st="1" end="1"/>
                                            </p:txEl>
                                          </p:spTgt>
                                        </p:tgtEl>
                                        <p:attrNameLst>
                                          <p:attrName>style.visibility</p:attrName>
                                        </p:attrNameLst>
                                      </p:cBhvr>
                                      <p:to>
                                        <p:strVal val="visible"/>
                                      </p:to>
                                    </p:set>
                                    <p:animEffect transition="in" filter="fade">
                                      <p:cBhvr>
                                        <p:cTn id="12" dur="1"/>
                                        <p:tgtEl>
                                          <p:spTgt spid="7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9">
                                            <p:txEl>
                                              <p:pRg st="2" end="2"/>
                                            </p:txEl>
                                          </p:spTgt>
                                        </p:tgtEl>
                                        <p:attrNameLst>
                                          <p:attrName>style.visibility</p:attrName>
                                        </p:attrNameLst>
                                      </p:cBhvr>
                                      <p:to>
                                        <p:strVal val="visible"/>
                                      </p:to>
                                    </p:set>
                                    <p:animEffect transition="in" filter="fade">
                                      <p:cBhvr>
                                        <p:cTn id="17" dur="1"/>
                                        <p:tgtEl>
                                          <p:spTgt spid="7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9">
                                            <p:txEl>
                                              <p:pRg st="3" end="3"/>
                                            </p:txEl>
                                          </p:spTgt>
                                        </p:tgtEl>
                                        <p:attrNameLst>
                                          <p:attrName>style.visibility</p:attrName>
                                        </p:attrNameLst>
                                      </p:cBhvr>
                                      <p:to>
                                        <p:strVal val="visible"/>
                                      </p:to>
                                    </p:set>
                                    <p:animEffect transition="in" filter="fade">
                                      <p:cBhvr>
                                        <p:cTn id="22" dur="1"/>
                                        <p:tgtEl>
                                          <p:spTgt spid="7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9">
                                            <p:txEl>
                                              <p:pRg st="4" end="4"/>
                                            </p:txEl>
                                          </p:spTgt>
                                        </p:tgtEl>
                                        <p:attrNameLst>
                                          <p:attrName>style.visibility</p:attrName>
                                        </p:attrNameLst>
                                      </p:cBhvr>
                                      <p:to>
                                        <p:strVal val="visible"/>
                                      </p:to>
                                    </p:set>
                                    <p:animEffect transition="in" filter="fade">
                                      <p:cBhvr>
                                        <p:cTn id="27" dur="1"/>
                                        <p:tgtEl>
                                          <p:spTgt spid="7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9">
                                            <p:txEl>
                                              <p:pRg st="5" end="5"/>
                                            </p:txEl>
                                          </p:spTgt>
                                        </p:tgtEl>
                                        <p:attrNameLst>
                                          <p:attrName>style.visibility</p:attrName>
                                        </p:attrNameLst>
                                      </p:cBhvr>
                                      <p:to>
                                        <p:strVal val="visible"/>
                                      </p:to>
                                    </p:set>
                                    <p:animEffect transition="in" filter="fade">
                                      <p:cBhvr>
                                        <p:cTn id="32" dur="1"/>
                                        <p:tgtEl>
                                          <p:spTgt spid="7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9">
                                            <p:txEl>
                                              <p:pRg st="6" end="6"/>
                                            </p:txEl>
                                          </p:spTgt>
                                        </p:tgtEl>
                                        <p:attrNameLst>
                                          <p:attrName>style.visibility</p:attrName>
                                        </p:attrNameLst>
                                      </p:cBhvr>
                                      <p:to>
                                        <p:strVal val="visible"/>
                                      </p:to>
                                    </p:set>
                                    <p:animEffect transition="in" filter="fade">
                                      <p:cBhvr>
                                        <p:cTn id="37" dur="1"/>
                                        <p:tgtEl>
                                          <p:spTgt spid="7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29">
                                            <p:txEl>
                                              <p:pRg st="7" end="7"/>
                                            </p:txEl>
                                          </p:spTgt>
                                        </p:tgtEl>
                                        <p:attrNameLst>
                                          <p:attrName>style.visibility</p:attrName>
                                        </p:attrNameLst>
                                      </p:cBhvr>
                                      <p:to>
                                        <p:strVal val="visible"/>
                                      </p:to>
                                    </p:set>
                                    <p:animEffect transition="in" filter="fade">
                                      <p:cBhvr>
                                        <p:cTn id="42" dur="1"/>
                                        <p:tgtEl>
                                          <p:spTgt spid="7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3"/>
                                        </p:tgtEl>
                                        <p:attrNameLst>
                                          <p:attrName>style.visibility</p:attrName>
                                        </p:attrNameLst>
                                      </p:cBhvr>
                                      <p:to>
                                        <p:strVal val="visible"/>
                                      </p:to>
                                    </p:set>
                                    <p:animEffect transition="in" filter="fade">
                                      <p:cBhvr>
                                        <p:cTn id="47" dur="1"/>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60" name="Shape 760"/>
        <p:cNvGrpSpPr/>
        <p:nvPr/>
      </p:nvGrpSpPr>
      <p:grpSpPr>
        <a:xfrm>
          <a:off x="0" y="0"/>
          <a:ext cx="0" cy="0"/>
          <a:chOff x="0" y="0"/>
          <a:chExt cx="0" cy="0"/>
        </a:xfrm>
      </p:grpSpPr>
      <p:sp>
        <p:nvSpPr>
          <p:cNvPr id="761" name="Google Shape;761;p5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Revising Our Overstuffed Tree Approach</a:t>
            </a:r>
            <a:endParaRPr lang="en-GB"/>
          </a:p>
        </p:txBody>
      </p:sp>
      <p:sp>
        <p:nvSpPr>
          <p:cNvPr id="762" name="Google Shape;762;p5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is balanced, but we have a new problem:</a:t>
            </a:r>
            <a:endParaRPr lang="en-GB"/>
          </a:p>
          <a:p>
            <a:pPr marL="457200" lvl="0" indent="-342900" algn="l" rtl="0">
              <a:spcBef>
                <a:spcPts val="600"/>
              </a:spcBef>
              <a:spcAft>
                <a:spcPts val="0"/>
              </a:spcAft>
              <a:buSzPts val="1800"/>
              <a:buChar char="●"/>
            </a:pPr>
            <a:r>
              <a:rPr lang="en-GB"/>
              <a:t>Leaf nodes can get too juicy.</a:t>
            </a:r>
            <a:endParaRPr lang="en-GB"/>
          </a:p>
        </p:txBody>
      </p:sp>
      <p:sp>
        <p:nvSpPr>
          <p:cNvPr id="763" name="Google Shape;763;p54"/>
          <p:cNvSpPr txBox="1"/>
          <p:nvPr>
            <p:ph type="body" idx="1"/>
          </p:nvPr>
        </p:nvSpPr>
        <p:spPr>
          <a:xfrm>
            <a:off x="243000" y="1699500"/>
            <a:ext cx="8443800" cy="229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Solution?</a:t>
            </a:r>
            <a:endParaRPr lang="en-GB"/>
          </a:p>
        </p:txBody>
      </p:sp>
      <p:sp>
        <p:nvSpPr>
          <p:cNvPr id="764" name="Google Shape;764;p54"/>
          <p:cNvSpPr/>
          <p:nvPr/>
        </p:nvSpPr>
        <p:spPr>
          <a:xfrm>
            <a:off x="5493868" y="1945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765" name="Google Shape;765;p54"/>
          <p:cNvSpPr/>
          <p:nvPr/>
        </p:nvSpPr>
        <p:spPr>
          <a:xfrm>
            <a:off x="5079580"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66" name="Google Shape;766;p54"/>
          <p:cNvSpPr/>
          <p:nvPr/>
        </p:nvSpPr>
        <p:spPr>
          <a:xfrm>
            <a:off x="5909256"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67" name="Google Shape;767;p54"/>
          <p:cNvCxnSpPr>
            <a:stCxn id="765" idx="0"/>
            <a:endCxn id="764" idx="2"/>
          </p:cNvCxnSpPr>
          <p:nvPr/>
        </p:nvCxnSpPr>
        <p:spPr>
          <a:xfrm rot="10800000" flipH="1">
            <a:off x="5324830" y="2270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68" name="Google Shape;768;p54"/>
          <p:cNvCxnSpPr>
            <a:stCxn id="766" idx="0"/>
            <a:endCxn id="764" idx="2"/>
          </p:cNvCxnSpPr>
          <p:nvPr/>
        </p:nvCxnSpPr>
        <p:spPr>
          <a:xfrm rot="10800000">
            <a:off x="5739006" y="2270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69" name="Google Shape;769;p54"/>
          <p:cNvSpPr/>
          <p:nvPr/>
        </p:nvSpPr>
        <p:spPr>
          <a:xfrm>
            <a:off x="7220042" y="19456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70" name="Google Shape;770;p54"/>
          <p:cNvSpPr/>
          <p:nvPr/>
        </p:nvSpPr>
        <p:spPr>
          <a:xfrm>
            <a:off x="6777304" y="2490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71" name="Google Shape;771;p54"/>
          <p:cNvSpPr/>
          <p:nvPr/>
        </p:nvSpPr>
        <p:spPr>
          <a:xfrm>
            <a:off x="7442200" y="2490150"/>
            <a:ext cx="161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16  17  18  19</a:t>
            </a:r>
            <a:endParaRPr sz="1800"/>
          </a:p>
        </p:txBody>
      </p:sp>
      <p:cxnSp>
        <p:nvCxnSpPr>
          <p:cNvPr id="772" name="Google Shape;772;p54"/>
          <p:cNvCxnSpPr>
            <a:stCxn id="770" idx="0"/>
            <a:endCxn id="769" idx="2"/>
          </p:cNvCxnSpPr>
          <p:nvPr/>
        </p:nvCxnSpPr>
        <p:spPr>
          <a:xfrm rot="10800000" flipH="1">
            <a:off x="7022554" y="2270558"/>
            <a:ext cx="442800" cy="219600"/>
          </a:xfrm>
          <a:prstGeom prst="straightConnector1">
            <a:avLst/>
          </a:prstGeom>
          <a:noFill/>
          <a:ln w="19050" cap="flat" cmpd="sng">
            <a:solidFill>
              <a:srgbClr val="666666"/>
            </a:solidFill>
            <a:prstDash val="solid"/>
            <a:round/>
            <a:headEnd type="none" w="med" len="med"/>
            <a:tailEnd type="none" w="med" len="med"/>
          </a:ln>
        </p:spPr>
      </p:cxnSp>
      <p:cxnSp>
        <p:nvCxnSpPr>
          <p:cNvPr id="773" name="Google Shape;773;p54"/>
          <p:cNvCxnSpPr>
            <a:stCxn id="771" idx="0"/>
            <a:endCxn id="769" idx="2"/>
          </p:cNvCxnSpPr>
          <p:nvPr/>
        </p:nvCxnSpPr>
        <p:spPr>
          <a:xfrm rot="10800000">
            <a:off x="7465300" y="2270550"/>
            <a:ext cx="785400" cy="219600"/>
          </a:xfrm>
          <a:prstGeom prst="straightConnector1">
            <a:avLst/>
          </a:prstGeom>
          <a:noFill/>
          <a:ln w="19050" cap="flat" cmpd="sng">
            <a:solidFill>
              <a:srgbClr val="666666"/>
            </a:solidFill>
            <a:prstDash val="solid"/>
            <a:round/>
            <a:headEnd type="none" w="med" len="med"/>
            <a:tailEnd type="none" w="med" len="med"/>
          </a:ln>
        </p:spPr>
      </p:cxnSp>
      <p:sp>
        <p:nvSpPr>
          <p:cNvPr id="774" name="Google Shape;774;p54"/>
          <p:cNvSpPr/>
          <p:nvPr/>
        </p:nvSpPr>
        <p:spPr>
          <a:xfrm>
            <a:off x="6350633" y="1348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75" name="Google Shape;775;p54"/>
          <p:cNvCxnSpPr>
            <a:stCxn id="774" idx="2"/>
            <a:endCxn id="764" idx="0"/>
          </p:cNvCxnSpPr>
          <p:nvPr/>
        </p:nvCxnSpPr>
        <p:spPr>
          <a:xfrm flipH="1">
            <a:off x="5739083" y="1673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76" name="Google Shape;776;p54"/>
          <p:cNvCxnSpPr>
            <a:stCxn id="774" idx="2"/>
            <a:endCxn id="769" idx="0"/>
          </p:cNvCxnSpPr>
          <p:nvPr/>
        </p:nvCxnSpPr>
        <p:spPr>
          <a:xfrm>
            <a:off x="6595883" y="1673875"/>
            <a:ext cx="869400" cy="271800"/>
          </a:xfrm>
          <a:prstGeom prst="straightConnector1">
            <a:avLst/>
          </a:prstGeom>
          <a:noFill/>
          <a:ln w="19050" cap="flat" cmpd="sng">
            <a:solidFill>
              <a:srgbClr val="666666"/>
            </a:solidFill>
            <a:prstDash val="solid"/>
            <a:round/>
            <a:headEnd type="none" w="med" len="med"/>
            <a:tailEnd type="none" w="med" len="med"/>
          </a:ln>
        </p:spPr>
      </p:cxnSp>
      <p:pic>
        <p:nvPicPr>
          <p:cNvPr id="777" name="Google Shape;777;p54"/>
          <p:cNvPicPr preferRelativeResize="0"/>
          <p:nvPr/>
        </p:nvPicPr>
        <p:blipFill>
          <a:blip r:embed="rId1"/>
          <a:stretch>
            <a:fillRect/>
          </a:stretch>
        </p:blipFill>
        <p:spPr>
          <a:xfrm>
            <a:off x="1282125" y="3033475"/>
            <a:ext cx="2753584" cy="198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2">
                                            <p:txEl>
                                              <p:pRg st="0" end="0"/>
                                            </p:txEl>
                                          </p:spTgt>
                                        </p:tgtEl>
                                        <p:attrNameLst>
                                          <p:attrName>style.visibility</p:attrName>
                                        </p:attrNameLst>
                                      </p:cBhvr>
                                      <p:to>
                                        <p:strVal val="visible"/>
                                      </p:to>
                                    </p:set>
                                    <p:animEffect transition="in" filter="fade">
                                      <p:cBhvr>
                                        <p:cTn id="7" dur="1"/>
                                        <p:tgtEl>
                                          <p:spTgt spid="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2">
                                            <p:txEl>
                                              <p:pRg st="1" end="1"/>
                                            </p:txEl>
                                          </p:spTgt>
                                        </p:tgtEl>
                                        <p:attrNameLst>
                                          <p:attrName>style.visibility</p:attrName>
                                        </p:attrNameLst>
                                      </p:cBhvr>
                                      <p:to>
                                        <p:strVal val="visible"/>
                                      </p:to>
                                    </p:set>
                                    <p:animEffect transition="in" filter="fade">
                                      <p:cBhvr>
                                        <p:cTn id="12" dur="1"/>
                                        <p:tgtEl>
                                          <p:spTgt spid="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3">
                                            <p:txEl>
                                              <p:pRg st="0" end="0"/>
                                            </p:txEl>
                                          </p:spTgt>
                                        </p:tgtEl>
                                        <p:attrNameLst>
                                          <p:attrName>style.visibility</p:attrName>
                                        </p:attrNameLst>
                                      </p:cBhvr>
                                      <p:to>
                                        <p:strVal val="visible"/>
                                      </p:to>
                                    </p:set>
                                    <p:animEffect transition="in" filter="fade">
                                      <p:cBhvr>
                                        <p:cTn id="17" dur="1"/>
                                        <p:tgtEl>
                                          <p:spTgt spid="76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81" name="Shape 781"/>
        <p:cNvGrpSpPr/>
        <p:nvPr/>
      </p:nvGrpSpPr>
      <p:grpSpPr>
        <a:xfrm>
          <a:off x="0" y="0"/>
          <a:ext cx="0" cy="0"/>
          <a:chOff x="0" y="0"/>
          <a:chExt cx="0" cy="0"/>
        </a:xfrm>
      </p:grpSpPr>
      <p:sp>
        <p:nvSpPr>
          <p:cNvPr id="782" name="Google Shape;782;p5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Revising Our Overstuffed Tree Approach: Moving Items Up</a:t>
            </a:r>
            <a:endParaRPr lang="en-GB"/>
          </a:p>
        </p:txBody>
      </p:sp>
      <p:sp>
        <p:nvSpPr>
          <p:cNvPr id="783" name="Google Shape;783;p5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is balanced, but we have a new problem:</a:t>
            </a:r>
            <a:endParaRPr lang="en-GB"/>
          </a:p>
          <a:p>
            <a:pPr marL="457200" lvl="0" indent="-342900" algn="l" rtl="0">
              <a:spcBef>
                <a:spcPts val="600"/>
              </a:spcBef>
              <a:spcAft>
                <a:spcPts val="0"/>
              </a:spcAft>
              <a:buSzPts val="1800"/>
              <a:buChar char="●"/>
            </a:pPr>
            <a:r>
              <a:rPr lang="en-GB"/>
              <a:t>Leaf nodes can get too juicy.</a:t>
            </a:r>
            <a:endParaRPr lang="en-GB"/>
          </a:p>
          <a:p>
            <a:pPr marL="0" lvl="0" indent="0" algn="l" rtl="0">
              <a:spcBef>
                <a:spcPts val="600"/>
              </a:spcBef>
              <a:spcAft>
                <a:spcPts val="0"/>
              </a:spcAft>
              <a:buNone/>
            </a:pPr>
            <a:br>
              <a:rPr lang="en-GB"/>
            </a:br>
            <a:endParaRPr lang="en-GB"/>
          </a:p>
          <a:p>
            <a:pPr marL="0" lvl="0" indent="0" algn="l" rtl="0">
              <a:spcBef>
                <a:spcPts val="600"/>
              </a:spcBef>
              <a:spcAft>
                <a:spcPts val="0"/>
              </a:spcAft>
              <a:buNone/>
            </a:pPr>
            <a:r>
              <a:rPr lang="en-GB"/>
              <a:t>Solution?</a:t>
            </a:r>
            <a:endParaRPr lang="en-GB"/>
          </a:p>
          <a:p>
            <a:pPr marL="457200" lvl="0" indent="-342900" algn="l" rtl="0">
              <a:spcBef>
                <a:spcPts val="600"/>
              </a:spcBef>
              <a:spcAft>
                <a:spcPts val="0"/>
              </a:spcAft>
              <a:buSzPts val="1800"/>
              <a:buChar char="●"/>
            </a:pPr>
            <a:r>
              <a:rPr lang="en-GB"/>
              <a:t>Set a limit L on the number of items, say L=3.</a:t>
            </a:r>
            <a:endParaRPr lang="en-GB"/>
          </a:p>
          <a:p>
            <a:pPr marL="457200" lvl="0" indent="-342900" algn="l" rtl="0">
              <a:spcBef>
                <a:spcPts val="0"/>
              </a:spcBef>
              <a:spcAft>
                <a:spcPts val="0"/>
              </a:spcAft>
              <a:buSzPts val="1800"/>
              <a:buChar char="●"/>
            </a:pPr>
            <a:r>
              <a:rPr lang="en-GB"/>
              <a:t>If any node has more than L items, give an item to parent.</a:t>
            </a:r>
            <a:endParaRPr lang="en-GB"/>
          </a:p>
          <a:p>
            <a:pPr marL="914400" lvl="1" indent="-342900" algn="l" rtl="0">
              <a:spcBef>
                <a:spcPts val="0"/>
              </a:spcBef>
              <a:spcAft>
                <a:spcPts val="0"/>
              </a:spcAft>
              <a:buSzPts val="1800"/>
              <a:buChar char="○"/>
            </a:pPr>
            <a:r>
              <a:rPr lang="en-GB"/>
              <a:t>Which one? Let’s say (arbitrarily) the left-middle.</a:t>
            </a:r>
            <a:endParaRPr lang="en-GB"/>
          </a:p>
        </p:txBody>
      </p:sp>
      <p:sp>
        <p:nvSpPr>
          <p:cNvPr id="784" name="Google Shape;784;p55"/>
          <p:cNvSpPr txBox="1"/>
          <p:nvPr/>
        </p:nvSpPr>
        <p:spPr>
          <a:xfrm>
            <a:off x="228600" y="3725075"/>
            <a:ext cx="6246600" cy="1217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Q: What’s the problem now?</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16 is to the right of 17.</a:t>
            </a:r>
            <a:endParaRPr sz="2000"/>
          </a:p>
        </p:txBody>
      </p:sp>
      <p:sp>
        <p:nvSpPr>
          <p:cNvPr id="785" name="Google Shape;785;p55"/>
          <p:cNvSpPr/>
          <p:nvPr/>
        </p:nvSpPr>
        <p:spPr>
          <a:xfrm>
            <a:off x="5493868" y="1336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786" name="Google Shape;786;p55"/>
          <p:cNvSpPr/>
          <p:nvPr/>
        </p:nvSpPr>
        <p:spPr>
          <a:xfrm>
            <a:off x="5079580"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787" name="Google Shape;787;p55"/>
          <p:cNvSpPr/>
          <p:nvPr/>
        </p:nvSpPr>
        <p:spPr>
          <a:xfrm>
            <a:off x="5909256"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788" name="Google Shape;788;p55"/>
          <p:cNvCxnSpPr>
            <a:stCxn id="786" idx="0"/>
            <a:endCxn id="785" idx="2"/>
          </p:cNvCxnSpPr>
          <p:nvPr/>
        </p:nvCxnSpPr>
        <p:spPr>
          <a:xfrm rot="10800000" flipH="1">
            <a:off x="5324830" y="1660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89" name="Google Shape;789;p55"/>
          <p:cNvCxnSpPr>
            <a:stCxn id="787" idx="0"/>
            <a:endCxn id="785" idx="2"/>
          </p:cNvCxnSpPr>
          <p:nvPr/>
        </p:nvCxnSpPr>
        <p:spPr>
          <a:xfrm rot="10800000">
            <a:off x="5739006" y="1660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90" name="Google Shape;790;p55"/>
          <p:cNvSpPr/>
          <p:nvPr/>
        </p:nvSpPr>
        <p:spPr>
          <a:xfrm>
            <a:off x="6991442" y="13360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791" name="Google Shape;791;p55"/>
          <p:cNvSpPr/>
          <p:nvPr/>
        </p:nvSpPr>
        <p:spPr>
          <a:xfrm>
            <a:off x="6624904" y="1880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792" name="Google Shape;792;p55"/>
          <p:cNvSpPr/>
          <p:nvPr/>
        </p:nvSpPr>
        <p:spPr>
          <a:xfrm>
            <a:off x="7344000" y="1880550"/>
            <a:ext cx="168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16  17  18  19</a:t>
            </a:r>
            <a:endParaRPr sz="1800"/>
          </a:p>
        </p:txBody>
      </p:sp>
      <p:cxnSp>
        <p:nvCxnSpPr>
          <p:cNvPr id="793" name="Google Shape;793;p55"/>
          <p:cNvCxnSpPr>
            <a:stCxn id="791" idx="0"/>
            <a:endCxn id="790" idx="2"/>
          </p:cNvCxnSpPr>
          <p:nvPr/>
        </p:nvCxnSpPr>
        <p:spPr>
          <a:xfrm rot="10800000" flipH="1">
            <a:off x="6870154" y="16609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94" name="Google Shape;794;p55"/>
          <p:cNvCxnSpPr>
            <a:stCxn id="792" idx="0"/>
            <a:endCxn id="790" idx="2"/>
          </p:cNvCxnSpPr>
          <p:nvPr/>
        </p:nvCxnSpPr>
        <p:spPr>
          <a:xfrm rot="10800000">
            <a:off x="7236600" y="1660950"/>
            <a:ext cx="951600" cy="219600"/>
          </a:xfrm>
          <a:prstGeom prst="straightConnector1">
            <a:avLst/>
          </a:prstGeom>
          <a:noFill/>
          <a:ln w="19050" cap="flat" cmpd="sng">
            <a:solidFill>
              <a:srgbClr val="666666"/>
            </a:solidFill>
            <a:prstDash val="solid"/>
            <a:round/>
            <a:headEnd type="none" w="med" len="med"/>
            <a:tailEnd type="none" w="med" len="med"/>
          </a:ln>
        </p:spPr>
      </p:cxnSp>
      <p:sp>
        <p:nvSpPr>
          <p:cNvPr id="795" name="Google Shape;795;p55"/>
          <p:cNvSpPr/>
          <p:nvPr/>
        </p:nvSpPr>
        <p:spPr>
          <a:xfrm>
            <a:off x="6350633" y="73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796" name="Google Shape;796;p55"/>
          <p:cNvCxnSpPr>
            <a:stCxn id="795" idx="2"/>
            <a:endCxn id="785" idx="0"/>
          </p:cNvCxnSpPr>
          <p:nvPr/>
        </p:nvCxnSpPr>
        <p:spPr>
          <a:xfrm flipH="1">
            <a:off x="5739083" y="1064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97" name="Google Shape;797;p55"/>
          <p:cNvCxnSpPr>
            <a:stCxn id="795" idx="2"/>
            <a:endCxn id="790" idx="0"/>
          </p:cNvCxnSpPr>
          <p:nvPr/>
        </p:nvCxnSpPr>
        <p:spPr>
          <a:xfrm>
            <a:off x="6595883" y="1064275"/>
            <a:ext cx="640800" cy="271800"/>
          </a:xfrm>
          <a:prstGeom prst="straightConnector1">
            <a:avLst/>
          </a:prstGeom>
          <a:noFill/>
          <a:ln w="19050" cap="flat" cmpd="sng">
            <a:solidFill>
              <a:srgbClr val="666666"/>
            </a:solidFill>
            <a:prstDash val="solid"/>
            <a:round/>
            <a:headEnd type="none" w="med" len="med"/>
            <a:tailEnd type="none" w="med" len="med"/>
          </a:ln>
        </p:spPr>
      </p:cxnSp>
      <p:grpSp>
        <p:nvGrpSpPr>
          <p:cNvPr id="798" name="Google Shape;798;p55"/>
          <p:cNvGrpSpPr/>
          <p:nvPr/>
        </p:nvGrpSpPr>
        <p:grpSpPr>
          <a:xfrm>
            <a:off x="5079580" y="3253975"/>
            <a:ext cx="3886645" cy="1466083"/>
            <a:chOff x="5079580" y="3253975"/>
            <a:chExt cx="3886645" cy="1466083"/>
          </a:xfrm>
        </p:grpSpPr>
        <p:sp>
          <p:nvSpPr>
            <p:cNvPr id="799" name="Google Shape;799;p55"/>
            <p:cNvSpPr/>
            <p:nvPr/>
          </p:nvSpPr>
          <p:spPr>
            <a:xfrm>
              <a:off x="5493868" y="3850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00" name="Google Shape;800;p55"/>
            <p:cNvSpPr/>
            <p:nvPr/>
          </p:nvSpPr>
          <p:spPr>
            <a:xfrm>
              <a:off x="5079580"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01" name="Google Shape;801;p55"/>
            <p:cNvSpPr/>
            <p:nvPr/>
          </p:nvSpPr>
          <p:spPr>
            <a:xfrm>
              <a:off x="5909256"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02" name="Google Shape;802;p55"/>
            <p:cNvCxnSpPr>
              <a:stCxn id="800" idx="0"/>
              <a:endCxn id="799" idx="2"/>
            </p:cNvCxnSpPr>
            <p:nvPr/>
          </p:nvCxnSpPr>
          <p:spPr>
            <a:xfrm rot="10800000" flipH="1">
              <a:off x="5324830" y="4175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03" name="Google Shape;803;p55"/>
            <p:cNvCxnSpPr>
              <a:stCxn id="801" idx="0"/>
              <a:endCxn id="799" idx="2"/>
            </p:cNvCxnSpPr>
            <p:nvPr/>
          </p:nvCxnSpPr>
          <p:spPr>
            <a:xfrm rot="10800000">
              <a:off x="5739006" y="4175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04" name="Google Shape;804;p55"/>
            <p:cNvSpPr/>
            <p:nvPr/>
          </p:nvSpPr>
          <p:spPr>
            <a:xfrm>
              <a:off x="7220056" y="38507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805" name="Google Shape;805;p55"/>
            <p:cNvSpPr/>
            <p:nvPr/>
          </p:nvSpPr>
          <p:spPr>
            <a:xfrm>
              <a:off x="6853504"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06" name="Google Shape;806;p55"/>
            <p:cNvSpPr/>
            <p:nvPr/>
          </p:nvSpPr>
          <p:spPr>
            <a:xfrm>
              <a:off x="7720325" y="4395150"/>
              <a:ext cx="124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16  18  19</a:t>
              </a:r>
              <a:endParaRPr sz="1800"/>
            </a:p>
          </p:txBody>
        </p:sp>
        <p:cxnSp>
          <p:nvCxnSpPr>
            <p:cNvPr id="807" name="Google Shape;807;p55"/>
            <p:cNvCxnSpPr>
              <a:stCxn id="805" idx="0"/>
              <a:endCxn id="804" idx="2"/>
            </p:cNvCxnSpPr>
            <p:nvPr/>
          </p:nvCxnSpPr>
          <p:spPr>
            <a:xfrm rot="10800000" flipH="1">
              <a:off x="7098754" y="41755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08" name="Google Shape;808;p55"/>
            <p:cNvCxnSpPr>
              <a:stCxn id="806" idx="0"/>
              <a:endCxn id="804" idx="2"/>
            </p:cNvCxnSpPr>
            <p:nvPr/>
          </p:nvCxnSpPr>
          <p:spPr>
            <a:xfrm rot="10800000">
              <a:off x="7654775" y="4175550"/>
              <a:ext cx="688500" cy="219600"/>
            </a:xfrm>
            <a:prstGeom prst="straightConnector1">
              <a:avLst/>
            </a:prstGeom>
            <a:noFill/>
            <a:ln w="19050" cap="flat" cmpd="sng">
              <a:solidFill>
                <a:srgbClr val="666666"/>
              </a:solidFill>
              <a:prstDash val="solid"/>
              <a:round/>
              <a:headEnd type="none" w="med" len="med"/>
              <a:tailEnd type="none" w="med" len="med"/>
            </a:ln>
          </p:spPr>
        </p:cxnSp>
        <p:sp>
          <p:nvSpPr>
            <p:cNvPr id="809" name="Google Shape;809;p55"/>
            <p:cNvSpPr/>
            <p:nvPr/>
          </p:nvSpPr>
          <p:spPr>
            <a:xfrm>
              <a:off x="6350633" y="3253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10" name="Google Shape;810;p55"/>
            <p:cNvCxnSpPr>
              <a:stCxn id="809" idx="2"/>
              <a:endCxn id="799" idx="0"/>
            </p:cNvCxnSpPr>
            <p:nvPr/>
          </p:nvCxnSpPr>
          <p:spPr>
            <a:xfrm flipH="1">
              <a:off x="5739083" y="3578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11" name="Google Shape;811;p55"/>
            <p:cNvCxnSpPr>
              <a:stCxn id="809" idx="2"/>
              <a:endCxn id="804" idx="0"/>
            </p:cNvCxnSpPr>
            <p:nvPr/>
          </p:nvCxnSpPr>
          <p:spPr>
            <a:xfrm>
              <a:off x="6595883" y="3578875"/>
              <a:ext cx="1059000" cy="271800"/>
            </a:xfrm>
            <a:prstGeom prst="straightConnector1">
              <a:avLst/>
            </a:prstGeom>
            <a:noFill/>
            <a:ln w="19050" cap="flat" cmpd="sng">
              <a:solidFill>
                <a:srgbClr val="666666"/>
              </a:solidFill>
              <a:prstDash val="solid"/>
              <a:round/>
              <a:headEnd type="none" w="med" len="med"/>
              <a:tailEnd type="none" w="med" len="med"/>
            </a:ln>
          </p:spPr>
        </p:cxnSp>
      </p:grpSp>
      <p:grpSp>
        <p:nvGrpSpPr>
          <p:cNvPr id="812" name="Google Shape;812;p55"/>
          <p:cNvGrpSpPr/>
          <p:nvPr/>
        </p:nvGrpSpPr>
        <p:grpSpPr>
          <a:xfrm>
            <a:off x="7507345" y="2226490"/>
            <a:ext cx="1210500" cy="702085"/>
            <a:chOff x="7507345" y="2226490"/>
            <a:chExt cx="1210500" cy="702085"/>
          </a:xfrm>
        </p:grpSpPr>
        <p:cxnSp>
          <p:nvCxnSpPr>
            <p:cNvPr id="813" name="Google Shape;813;p55"/>
            <p:cNvCxnSpPr/>
            <p:nvPr/>
          </p:nvCxnSpPr>
          <p:spPr>
            <a:xfrm rot="10800000">
              <a:off x="8004324" y="2226490"/>
              <a:ext cx="0" cy="362100"/>
            </a:xfrm>
            <a:prstGeom prst="straightConnector1">
              <a:avLst/>
            </a:prstGeom>
            <a:noFill/>
            <a:ln w="9525" cap="flat" cmpd="sng">
              <a:solidFill>
                <a:schemeClr val="dk2"/>
              </a:solidFill>
              <a:prstDash val="solid"/>
              <a:round/>
              <a:headEnd type="none" w="med" len="med"/>
              <a:tailEnd type="triangle" w="med" len="med"/>
            </a:ln>
          </p:spPr>
        </p:cxnSp>
        <p:sp>
          <p:nvSpPr>
            <p:cNvPr id="814" name="Google Shape;814;p55"/>
            <p:cNvSpPr txBox="1"/>
            <p:nvPr/>
          </p:nvSpPr>
          <p:spPr>
            <a:xfrm>
              <a:off x="7507345" y="2535575"/>
              <a:ext cx="12105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move up</a:t>
              </a: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2"/>
                                        </p:tgtEl>
                                        <p:attrNameLst>
                                          <p:attrName>style.visibility</p:attrName>
                                        </p:attrNameLst>
                                      </p:cBhvr>
                                      <p:to>
                                        <p:strVal val="visible"/>
                                      </p:to>
                                    </p:set>
                                    <p:animEffect transition="in" filter="fade">
                                      <p:cBhvr>
                                        <p:cTn id="7" dur="1"/>
                                        <p:tgtEl>
                                          <p:spTgt spid="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8"/>
                                        </p:tgtEl>
                                        <p:attrNameLst>
                                          <p:attrName>style.visibility</p:attrName>
                                        </p:attrNameLst>
                                      </p:cBhvr>
                                      <p:to>
                                        <p:strVal val="visible"/>
                                      </p:to>
                                    </p:set>
                                    <p:animEffect transition="in" filter="fade">
                                      <p:cBhvr>
                                        <p:cTn id="12" dur="1"/>
                                        <p:tgtEl>
                                          <p:spTgt spid="7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4">
                                            <p:txEl>
                                              <p:pRg st="0" end="0"/>
                                            </p:txEl>
                                          </p:spTgt>
                                        </p:tgtEl>
                                        <p:attrNameLst>
                                          <p:attrName>style.visibility</p:attrName>
                                        </p:attrNameLst>
                                      </p:cBhvr>
                                      <p:to>
                                        <p:strVal val="visible"/>
                                      </p:to>
                                    </p:set>
                                    <p:animEffect transition="in" filter="fade">
                                      <p:cBhvr>
                                        <p:cTn id="17" dur="1"/>
                                        <p:tgtEl>
                                          <p:spTgt spid="7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4">
                                            <p:txEl>
                                              <p:pRg st="1" end="1"/>
                                            </p:txEl>
                                          </p:spTgt>
                                        </p:tgtEl>
                                        <p:attrNameLst>
                                          <p:attrName>style.visibility</p:attrName>
                                        </p:attrNameLst>
                                      </p:cBhvr>
                                      <p:to>
                                        <p:strVal val="visible"/>
                                      </p:to>
                                    </p:set>
                                    <p:animEffect transition="in" filter="fade">
                                      <p:cBhvr>
                                        <p:cTn id="22" dur="1"/>
                                        <p:tgtEl>
                                          <p:spTgt spid="78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818" name="Shape 818"/>
        <p:cNvGrpSpPr/>
        <p:nvPr/>
      </p:nvGrpSpPr>
      <p:grpSpPr>
        <a:xfrm>
          <a:off x="0" y="0"/>
          <a:ext cx="0" cy="0"/>
          <a:chOff x="0" y="0"/>
          <a:chExt cx="0" cy="0"/>
        </a:xfrm>
      </p:grpSpPr>
      <p:sp>
        <p:nvSpPr>
          <p:cNvPr id="819" name="Google Shape;819;p5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Revising Our Overstuffed Tree Approach</a:t>
            </a:r>
            <a:endParaRPr lang="en-GB"/>
          </a:p>
        </p:txBody>
      </p:sp>
      <p:sp>
        <p:nvSpPr>
          <p:cNvPr id="820" name="Google Shape;820;p5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is balanced, but we have a new problem:</a:t>
            </a:r>
            <a:endParaRPr lang="en-GB"/>
          </a:p>
          <a:p>
            <a:pPr marL="457200" lvl="0" indent="-342900" algn="l" rtl="0">
              <a:spcBef>
                <a:spcPts val="600"/>
              </a:spcBef>
              <a:spcAft>
                <a:spcPts val="0"/>
              </a:spcAft>
              <a:buSzPts val="1800"/>
              <a:buChar char="●"/>
            </a:pPr>
            <a:r>
              <a:rPr lang="en-GB"/>
              <a:t>Leaf nodes can get too juicy.</a:t>
            </a:r>
            <a:endParaRPr lang="en-GB"/>
          </a:p>
          <a:p>
            <a:pPr marL="0" lvl="0" indent="0" algn="l" rtl="0">
              <a:spcBef>
                <a:spcPts val="600"/>
              </a:spcBef>
              <a:spcAft>
                <a:spcPts val="0"/>
              </a:spcAft>
              <a:buNone/>
            </a:pPr>
            <a:br>
              <a:rPr lang="en-GB"/>
            </a:br>
            <a:endParaRPr lang="en-GB"/>
          </a:p>
          <a:p>
            <a:pPr marL="0" lvl="0" indent="0" algn="l" rtl="0">
              <a:spcBef>
                <a:spcPts val="600"/>
              </a:spcBef>
              <a:spcAft>
                <a:spcPts val="0"/>
              </a:spcAft>
              <a:buNone/>
            </a:pPr>
            <a:r>
              <a:rPr lang="en-GB"/>
              <a:t>Solution?</a:t>
            </a:r>
            <a:endParaRPr lang="en-GB"/>
          </a:p>
          <a:p>
            <a:pPr marL="457200" lvl="0" indent="-342900" algn="l" rtl="0">
              <a:spcBef>
                <a:spcPts val="600"/>
              </a:spcBef>
              <a:spcAft>
                <a:spcPts val="0"/>
              </a:spcAft>
              <a:buSzPts val="1800"/>
              <a:buChar char="●"/>
            </a:pPr>
            <a:r>
              <a:rPr lang="en-GB"/>
              <a:t>Set a limit L on the number of items, say L=3.</a:t>
            </a:r>
            <a:endParaRPr lang="en-GB"/>
          </a:p>
          <a:p>
            <a:pPr marL="457200" lvl="0" indent="-342900" algn="l" rtl="0">
              <a:spcBef>
                <a:spcPts val="0"/>
              </a:spcBef>
              <a:spcAft>
                <a:spcPts val="0"/>
              </a:spcAft>
              <a:buSzPts val="1800"/>
              <a:buChar char="●"/>
            </a:pPr>
            <a:r>
              <a:rPr lang="en-GB"/>
              <a:t>If any node has more than L items, give an item to parent.</a:t>
            </a:r>
            <a:endParaRPr lang="en-GB"/>
          </a:p>
          <a:p>
            <a:pPr marL="914400" lvl="1" indent="-342900" algn="l" rtl="0">
              <a:spcBef>
                <a:spcPts val="0"/>
              </a:spcBef>
              <a:spcAft>
                <a:spcPts val="0"/>
              </a:spcAft>
              <a:buSzPts val="1800"/>
              <a:buChar char="○"/>
            </a:pPr>
            <a:r>
              <a:rPr lang="en-GB"/>
              <a:t>Which one? Let’s say (arbitrarily) the left-middle.</a:t>
            </a:r>
            <a:endParaRPr lang="en-GB"/>
          </a:p>
        </p:txBody>
      </p:sp>
      <p:sp>
        <p:nvSpPr>
          <p:cNvPr id="821" name="Google Shape;821;p56"/>
          <p:cNvSpPr txBox="1"/>
          <p:nvPr/>
        </p:nvSpPr>
        <p:spPr>
          <a:xfrm>
            <a:off x="228600" y="3725075"/>
            <a:ext cx="4849200" cy="1217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Challenge for you:</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60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How can we tweak this idea to make it work?</a:t>
            </a:r>
            <a:br>
              <a:rPr lang="en-GB" sz="2000">
                <a:solidFill>
                  <a:schemeClr val="dk1"/>
                </a:solidFill>
                <a:latin typeface="Calibri" panose="020F0502020204030204"/>
                <a:ea typeface="Calibri" panose="020F0502020204030204"/>
                <a:cs typeface="Calibri" panose="020F0502020204030204"/>
                <a:sym typeface="Calibri" panose="020F0502020204030204"/>
              </a:rPr>
            </a:br>
            <a:endParaRPr sz="2000"/>
          </a:p>
        </p:txBody>
      </p:sp>
      <p:sp>
        <p:nvSpPr>
          <p:cNvPr id="822" name="Google Shape;822;p56"/>
          <p:cNvSpPr/>
          <p:nvPr/>
        </p:nvSpPr>
        <p:spPr>
          <a:xfrm>
            <a:off x="5493868" y="3850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23" name="Google Shape;823;p56"/>
          <p:cNvSpPr/>
          <p:nvPr/>
        </p:nvSpPr>
        <p:spPr>
          <a:xfrm>
            <a:off x="5079580"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24" name="Google Shape;824;p56"/>
          <p:cNvSpPr/>
          <p:nvPr/>
        </p:nvSpPr>
        <p:spPr>
          <a:xfrm>
            <a:off x="5909256"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25" name="Google Shape;825;p56"/>
          <p:cNvCxnSpPr>
            <a:stCxn id="823" idx="0"/>
            <a:endCxn id="822" idx="2"/>
          </p:cNvCxnSpPr>
          <p:nvPr/>
        </p:nvCxnSpPr>
        <p:spPr>
          <a:xfrm rot="10800000" flipH="1">
            <a:off x="5324830" y="4175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26" name="Google Shape;826;p56"/>
          <p:cNvCxnSpPr>
            <a:stCxn id="824" idx="0"/>
            <a:endCxn id="822" idx="2"/>
          </p:cNvCxnSpPr>
          <p:nvPr/>
        </p:nvCxnSpPr>
        <p:spPr>
          <a:xfrm rot="10800000">
            <a:off x="5739006" y="4175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27" name="Google Shape;827;p56"/>
          <p:cNvSpPr/>
          <p:nvPr/>
        </p:nvSpPr>
        <p:spPr>
          <a:xfrm>
            <a:off x="7220056" y="38507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828" name="Google Shape;828;p56"/>
          <p:cNvSpPr/>
          <p:nvPr/>
        </p:nvSpPr>
        <p:spPr>
          <a:xfrm>
            <a:off x="6853504"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29" name="Google Shape;829;p56"/>
          <p:cNvSpPr/>
          <p:nvPr/>
        </p:nvSpPr>
        <p:spPr>
          <a:xfrm>
            <a:off x="7720325" y="4395150"/>
            <a:ext cx="124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16  18  19</a:t>
            </a:r>
            <a:endParaRPr sz="1800"/>
          </a:p>
        </p:txBody>
      </p:sp>
      <p:cxnSp>
        <p:nvCxnSpPr>
          <p:cNvPr id="830" name="Google Shape;830;p56"/>
          <p:cNvCxnSpPr>
            <a:stCxn id="828" idx="0"/>
            <a:endCxn id="827" idx="2"/>
          </p:cNvCxnSpPr>
          <p:nvPr/>
        </p:nvCxnSpPr>
        <p:spPr>
          <a:xfrm rot="10800000" flipH="1">
            <a:off x="7098754" y="41755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31" name="Google Shape;831;p56"/>
          <p:cNvCxnSpPr>
            <a:stCxn id="829" idx="0"/>
            <a:endCxn id="827" idx="2"/>
          </p:cNvCxnSpPr>
          <p:nvPr/>
        </p:nvCxnSpPr>
        <p:spPr>
          <a:xfrm rot="10800000">
            <a:off x="7654775" y="4175550"/>
            <a:ext cx="688500" cy="219600"/>
          </a:xfrm>
          <a:prstGeom prst="straightConnector1">
            <a:avLst/>
          </a:prstGeom>
          <a:noFill/>
          <a:ln w="19050" cap="flat" cmpd="sng">
            <a:solidFill>
              <a:srgbClr val="666666"/>
            </a:solidFill>
            <a:prstDash val="solid"/>
            <a:round/>
            <a:headEnd type="none" w="med" len="med"/>
            <a:tailEnd type="none" w="med" len="med"/>
          </a:ln>
        </p:spPr>
      </p:cxnSp>
      <p:sp>
        <p:nvSpPr>
          <p:cNvPr id="832" name="Google Shape;832;p56"/>
          <p:cNvSpPr/>
          <p:nvPr/>
        </p:nvSpPr>
        <p:spPr>
          <a:xfrm>
            <a:off x="6350633" y="3253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33" name="Google Shape;833;p56"/>
          <p:cNvCxnSpPr>
            <a:stCxn id="832" idx="2"/>
            <a:endCxn id="822" idx="0"/>
          </p:cNvCxnSpPr>
          <p:nvPr/>
        </p:nvCxnSpPr>
        <p:spPr>
          <a:xfrm flipH="1">
            <a:off x="5739083" y="3578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34" name="Google Shape;834;p56"/>
          <p:cNvCxnSpPr>
            <a:stCxn id="832" idx="2"/>
            <a:endCxn id="827" idx="0"/>
          </p:cNvCxnSpPr>
          <p:nvPr/>
        </p:nvCxnSpPr>
        <p:spPr>
          <a:xfrm>
            <a:off x="6595883" y="35788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835" name="Google Shape;835;p56"/>
          <p:cNvSpPr/>
          <p:nvPr/>
        </p:nvSpPr>
        <p:spPr>
          <a:xfrm>
            <a:off x="5493868" y="1336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36" name="Google Shape;836;p56"/>
          <p:cNvSpPr/>
          <p:nvPr/>
        </p:nvSpPr>
        <p:spPr>
          <a:xfrm>
            <a:off x="5079580"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37" name="Google Shape;837;p56"/>
          <p:cNvSpPr/>
          <p:nvPr/>
        </p:nvSpPr>
        <p:spPr>
          <a:xfrm>
            <a:off x="5909256"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38" name="Google Shape;838;p56"/>
          <p:cNvCxnSpPr>
            <a:stCxn id="836" idx="0"/>
            <a:endCxn id="835" idx="2"/>
          </p:cNvCxnSpPr>
          <p:nvPr/>
        </p:nvCxnSpPr>
        <p:spPr>
          <a:xfrm rot="10800000" flipH="1">
            <a:off x="5324830" y="1660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39" name="Google Shape;839;p56"/>
          <p:cNvCxnSpPr>
            <a:stCxn id="837" idx="0"/>
            <a:endCxn id="835" idx="2"/>
          </p:cNvCxnSpPr>
          <p:nvPr/>
        </p:nvCxnSpPr>
        <p:spPr>
          <a:xfrm rot="10800000">
            <a:off x="5739006" y="1660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40" name="Google Shape;840;p56"/>
          <p:cNvSpPr/>
          <p:nvPr/>
        </p:nvSpPr>
        <p:spPr>
          <a:xfrm>
            <a:off x="6991442" y="13360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841" name="Google Shape;841;p56"/>
          <p:cNvSpPr/>
          <p:nvPr/>
        </p:nvSpPr>
        <p:spPr>
          <a:xfrm>
            <a:off x="6624904" y="1880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42" name="Google Shape;842;p56"/>
          <p:cNvSpPr/>
          <p:nvPr/>
        </p:nvSpPr>
        <p:spPr>
          <a:xfrm>
            <a:off x="7344000" y="1880550"/>
            <a:ext cx="168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16  17  18  19</a:t>
            </a:r>
            <a:endParaRPr sz="1800"/>
          </a:p>
        </p:txBody>
      </p:sp>
      <p:cxnSp>
        <p:nvCxnSpPr>
          <p:cNvPr id="843" name="Google Shape;843;p56"/>
          <p:cNvCxnSpPr>
            <a:stCxn id="841" idx="0"/>
            <a:endCxn id="840" idx="2"/>
          </p:cNvCxnSpPr>
          <p:nvPr/>
        </p:nvCxnSpPr>
        <p:spPr>
          <a:xfrm rot="10800000" flipH="1">
            <a:off x="6870154" y="16609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44" name="Google Shape;844;p56"/>
          <p:cNvCxnSpPr>
            <a:stCxn id="842" idx="0"/>
            <a:endCxn id="840" idx="2"/>
          </p:cNvCxnSpPr>
          <p:nvPr/>
        </p:nvCxnSpPr>
        <p:spPr>
          <a:xfrm rot="10800000">
            <a:off x="7236600" y="1660950"/>
            <a:ext cx="951600" cy="219600"/>
          </a:xfrm>
          <a:prstGeom prst="straightConnector1">
            <a:avLst/>
          </a:prstGeom>
          <a:noFill/>
          <a:ln w="19050" cap="flat" cmpd="sng">
            <a:solidFill>
              <a:srgbClr val="666666"/>
            </a:solidFill>
            <a:prstDash val="solid"/>
            <a:round/>
            <a:headEnd type="none" w="med" len="med"/>
            <a:tailEnd type="none" w="med" len="med"/>
          </a:ln>
        </p:spPr>
      </p:cxnSp>
      <p:sp>
        <p:nvSpPr>
          <p:cNvPr id="845" name="Google Shape;845;p56"/>
          <p:cNvSpPr/>
          <p:nvPr/>
        </p:nvSpPr>
        <p:spPr>
          <a:xfrm>
            <a:off x="6350633" y="73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46" name="Google Shape;846;p56"/>
          <p:cNvCxnSpPr>
            <a:stCxn id="845" idx="2"/>
            <a:endCxn id="835" idx="0"/>
          </p:cNvCxnSpPr>
          <p:nvPr/>
        </p:nvCxnSpPr>
        <p:spPr>
          <a:xfrm flipH="1">
            <a:off x="5739083" y="1064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47" name="Google Shape;847;p56"/>
          <p:cNvCxnSpPr>
            <a:stCxn id="845" idx="2"/>
            <a:endCxn id="840" idx="0"/>
          </p:cNvCxnSpPr>
          <p:nvPr/>
        </p:nvCxnSpPr>
        <p:spPr>
          <a:xfrm>
            <a:off x="6595883" y="1064275"/>
            <a:ext cx="6408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1">
                                            <p:txEl>
                                              <p:pRg st="0" end="0"/>
                                            </p:txEl>
                                          </p:spTgt>
                                        </p:tgtEl>
                                        <p:attrNameLst>
                                          <p:attrName>style.visibility</p:attrName>
                                        </p:attrNameLst>
                                      </p:cBhvr>
                                      <p:to>
                                        <p:strVal val="visible"/>
                                      </p:to>
                                    </p:set>
                                    <p:animEffect transition="in" filter="fade">
                                      <p:cBhvr>
                                        <p:cTn id="7" dur="1000"/>
                                        <p:tgtEl>
                                          <p:spTgt spid="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1">
                                            <p:txEl>
                                              <p:pRg st="1" end="1"/>
                                            </p:txEl>
                                          </p:spTgt>
                                        </p:tgtEl>
                                        <p:attrNameLst>
                                          <p:attrName>style.visibility</p:attrName>
                                        </p:attrNameLst>
                                      </p:cBhvr>
                                      <p:to>
                                        <p:strVal val="visible"/>
                                      </p:to>
                                    </p:set>
                                    <p:animEffect transition="in" filter="fade">
                                      <p:cBhvr>
                                        <p:cTn id="12" dur="1000"/>
                                        <p:tgtEl>
                                          <p:spTgt spid="82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51" name="Shape 851"/>
        <p:cNvGrpSpPr/>
        <p:nvPr/>
      </p:nvGrpSpPr>
      <p:grpSpPr>
        <a:xfrm>
          <a:off x="0" y="0"/>
          <a:ext cx="0" cy="0"/>
          <a:chOff x="0" y="0"/>
          <a:chExt cx="0" cy="0"/>
        </a:xfrm>
      </p:grpSpPr>
      <p:sp>
        <p:nvSpPr>
          <p:cNvPr id="852" name="Google Shape;852;p5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Revising Our Overstuffed Tree Approach: Node Splitting </a:t>
            </a:r>
            <a:endParaRPr lang="en-GB"/>
          </a:p>
        </p:txBody>
      </p:sp>
      <p:sp>
        <p:nvSpPr>
          <p:cNvPr id="853" name="Google Shape;853;p5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is balanced, but we have a new problem:</a:t>
            </a:r>
            <a:endParaRPr lang="en-GB"/>
          </a:p>
          <a:p>
            <a:pPr marL="457200" lvl="0" indent="-342900" algn="l" rtl="0">
              <a:spcBef>
                <a:spcPts val="600"/>
              </a:spcBef>
              <a:spcAft>
                <a:spcPts val="0"/>
              </a:spcAft>
              <a:buSzPts val="1800"/>
              <a:buChar char="●"/>
            </a:pPr>
            <a:r>
              <a:rPr lang="en-GB"/>
              <a:t>Leaf nodes can get too juicy.</a:t>
            </a:r>
            <a:endParaRPr lang="en-GB"/>
          </a:p>
          <a:p>
            <a:pPr marL="0" lvl="0" indent="0" algn="l" rtl="0">
              <a:spcBef>
                <a:spcPts val="600"/>
              </a:spcBef>
              <a:spcAft>
                <a:spcPts val="0"/>
              </a:spcAft>
              <a:buNone/>
            </a:pPr>
            <a:br>
              <a:rPr lang="en-GB"/>
            </a:br>
            <a:endParaRPr lang="en-GB"/>
          </a:p>
          <a:p>
            <a:pPr marL="0" lvl="0" indent="0" algn="l" rtl="0">
              <a:spcBef>
                <a:spcPts val="600"/>
              </a:spcBef>
              <a:spcAft>
                <a:spcPts val="0"/>
              </a:spcAft>
              <a:buNone/>
            </a:pPr>
            <a:r>
              <a:rPr lang="en-GB"/>
              <a:t>Solution?</a:t>
            </a:r>
            <a:endParaRPr lang="en-GB"/>
          </a:p>
          <a:p>
            <a:pPr marL="457200" lvl="0" indent="-342900" algn="l" rtl="0">
              <a:spcBef>
                <a:spcPts val="600"/>
              </a:spcBef>
              <a:spcAft>
                <a:spcPts val="0"/>
              </a:spcAft>
              <a:buSzPts val="1800"/>
              <a:buChar char="●"/>
            </a:pPr>
            <a:r>
              <a:rPr lang="en-GB"/>
              <a:t>Set a limit L on the number of items, say L=3.</a:t>
            </a:r>
            <a:endParaRPr lang="en-GB"/>
          </a:p>
          <a:p>
            <a:pPr marL="457200" lvl="0" indent="-342900" algn="l" rtl="0">
              <a:spcBef>
                <a:spcPts val="0"/>
              </a:spcBef>
              <a:spcAft>
                <a:spcPts val="0"/>
              </a:spcAft>
              <a:buSzPts val="1800"/>
              <a:buChar char="●"/>
            </a:pPr>
            <a:r>
              <a:rPr lang="en-GB"/>
              <a:t>If any node has more than L items, give an item to parent.</a:t>
            </a:r>
            <a:endParaRPr lang="en-GB"/>
          </a:p>
          <a:p>
            <a:pPr marL="914400" lvl="1" indent="-342900" algn="l" rtl="0">
              <a:spcBef>
                <a:spcPts val="0"/>
              </a:spcBef>
              <a:spcAft>
                <a:spcPts val="0"/>
              </a:spcAft>
              <a:buSzPts val="1800"/>
              <a:buChar char="○"/>
            </a:pPr>
            <a:r>
              <a:rPr lang="en-GB"/>
              <a:t>Pulling item out of full node splits it into left and right.</a:t>
            </a:r>
            <a:endParaRPr lang="en-GB"/>
          </a:p>
          <a:p>
            <a:pPr marL="914400" lvl="1" indent="-342900" algn="l" rtl="0">
              <a:spcBef>
                <a:spcPts val="0"/>
              </a:spcBef>
              <a:spcAft>
                <a:spcPts val="0"/>
              </a:spcAft>
              <a:buSzPts val="1800"/>
              <a:buChar char="○"/>
            </a:pPr>
            <a:r>
              <a:rPr lang="en-GB"/>
              <a:t>Parent node now has three children!</a:t>
            </a:r>
            <a:endParaRPr lang="en-GB"/>
          </a:p>
        </p:txBody>
      </p:sp>
      <p:sp>
        <p:nvSpPr>
          <p:cNvPr id="854" name="Google Shape;854;p57"/>
          <p:cNvSpPr/>
          <p:nvPr/>
        </p:nvSpPr>
        <p:spPr>
          <a:xfrm>
            <a:off x="5493868" y="3850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55" name="Google Shape;855;p57"/>
          <p:cNvSpPr/>
          <p:nvPr/>
        </p:nvSpPr>
        <p:spPr>
          <a:xfrm>
            <a:off x="5079580"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56" name="Google Shape;856;p57"/>
          <p:cNvSpPr/>
          <p:nvPr/>
        </p:nvSpPr>
        <p:spPr>
          <a:xfrm>
            <a:off x="5909256"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57" name="Google Shape;857;p57"/>
          <p:cNvCxnSpPr>
            <a:stCxn id="855" idx="0"/>
            <a:endCxn id="854" idx="2"/>
          </p:cNvCxnSpPr>
          <p:nvPr/>
        </p:nvCxnSpPr>
        <p:spPr>
          <a:xfrm rot="10800000" flipH="1">
            <a:off x="5324830" y="4175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58" name="Google Shape;858;p57"/>
          <p:cNvCxnSpPr>
            <a:stCxn id="856" idx="0"/>
            <a:endCxn id="854" idx="2"/>
          </p:cNvCxnSpPr>
          <p:nvPr/>
        </p:nvCxnSpPr>
        <p:spPr>
          <a:xfrm rot="10800000">
            <a:off x="5739006" y="4175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59" name="Google Shape;859;p57"/>
          <p:cNvSpPr/>
          <p:nvPr/>
        </p:nvSpPr>
        <p:spPr>
          <a:xfrm>
            <a:off x="7220056" y="38507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860" name="Google Shape;860;p57"/>
          <p:cNvSpPr/>
          <p:nvPr/>
        </p:nvSpPr>
        <p:spPr>
          <a:xfrm>
            <a:off x="6853504"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61" name="Google Shape;861;p57"/>
          <p:cNvSpPr/>
          <p:nvPr/>
        </p:nvSpPr>
        <p:spPr>
          <a:xfrm>
            <a:off x="8182450" y="4395150"/>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a:t>
            </a:r>
            <a:endParaRPr sz="1800"/>
          </a:p>
        </p:txBody>
      </p:sp>
      <p:cxnSp>
        <p:nvCxnSpPr>
          <p:cNvPr id="862" name="Google Shape;862;p57"/>
          <p:cNvCxnSpPr>
            <a:stCxn id="860" idx="0"/>
            <a:endCxn id="859" idx="2"/>
          </p:cNvCxnSpPr>
          <p:nvPr/>
        </p:nvCxnSpPr>
        <p:spPr>
          <a:xfrm rot="10800000" flipH="1">
            <a:off x="7098754" y="41755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63" name="Google Shape;863;p57"/>
          <p:cNvCxnSpPr>
            <a:stCxn id="861" idx="0"/>
            <a:endCxn id="859" idx="2"/>
          </p:cNvCxnSpPr>
          <p:nvPr/>
        </p:nvCxnSpPr>
        <p:spPr>
          <a:xfrm rot="10800000">
            <a:off x="7654750" y="4175550"/>
            <a:ext cx="956100" cy="219600"/>
          </a:xfrm>
          <a:prstGeom prst="straightConnector1">
            <a:avLst/>
          </a:prstGeom>
          <a:noFill/>
          <a:ln w="19050" cap="flat" cmpd="sng">
            <a:solidFill>
              <a:srgbClr val="666666"/>
            </a:solidFill>
            <a:prstDash val="solid"/>
            <a:round/>
            <a:headEnd type="none" w="med" len="med"/>
            <a:tailEnd type="none" w="med" len="med"/>
          </a:ln>
        </p:spPr>
      </p:cxnSp>
      <p:sp>
        <p:nvSpPr>
          <p:cNvPr id="864" name="Google Shape;864;p57"/>
          <p:cNvSpPr/>
          <p:nvPr/>
        </p:nvSpPr>
        <p:spPr>
          <a:xfrm>
            <a:off x="6350633" y="3253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65" name="Google Shape;865;p57"/>
          <p:cNvCxnSpPr>
            <a:stCxn id="864" idx="2"/>
            <a:endCxn id="854" idx="0"/>
          </p:cNvCxnSpPr>
          <p:nvPr/>
        </p:nvCxnSpPr>
        <p:spPr>
          <a:xfrm flipH="1">
            <a:off x="5739083" y="3578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66" name="Google Shape;866;p57"/>
          <p:cNvCxnSpPr>
            <a:stCxn id="864" idx="2"/>
            <a:endCxn id="859" idx="0"/>
          </p:cNvCxnSpPr>
          <p:nvPr/>
        </p:nvCxnSpPr>
        <p:spPr>
          <a:xfrm>
            <a:off x="6595883" y="35788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867" name="Google Shape;867;p57"/>
          <p:cNvSpPr/>
          <p:nvPr/>
        </p:nvSpPr>
        <p:spPr>
          <a:xfrm>
            <a:off x="7465279"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868" name="Google Shape;868;p57"/>
          <p:cNvCxnSpPr>
            <a:stCxn id="867" idx="0"/>
            <a:endCxn id="859" idx="2"/>
          </p:cNvCxnSpPr>
          <p:nvPr/>
        </p:nvCxnSpPr>
        <p:spPr>
          <a:xfrm rot="10800000">
            <a:off x="7654729" y="4175558"/>
            <a:ext cx="55800" cy="219600"/>
          </a:xfrm>
          <a:prstGeom prst="straightConnector1">
            <a:avLst/>
          </a:prstGeom>
          <a:noFill/>
          <a:ln w="19050" cap="flat" cmpd="sng">
            <a:solidFill>
              <a:srgbClr val="666666"/>
            </a:solidFill>
            <a:prstDash val="solid"/>
            <a:round/>
            <a:headEnd type="none" w="med" len="med"/>
            <a:tailEnd type="none" w="med" len="med"/>
          </a:ln>
        </p:spPr>
      </p:cxnSp>
      <p:sp>
        <p:nvSpPr>
          <p:cNvPr id="869" name="Google Shape;869;p57"/>
          <p:cNvSpPr/>
          <p:nvPr/>
        </p:nvSpPr>
        <p:spPr>
          <a:xfrm>
            <a:off x="5493868" y="1336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70" name="Google Shape;870;p57"/>
          <p:cNvSpPr/>
          <p:nvPr/>
        </p:nvSpPr>
        <p:spPr>
          <a:xfrm>
            <a:off x="5079580"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71" name="Google Shape;871;p57"/>
          <p:cNvSpPr/>
          <p:nvPr/>
        </p:nvSpPr>
        <p:spPr>
          <a:xfrm>
            <a:off x="5909256"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72" name="Google Shape;872;p57"/>
          <p:cNvCxnSpPr>
            <a:stCxn id="870" idx="0"/>
            <a:endCxn id="869" idx="2"/>
          </p:cNvCxnSpPr>
          <p:nvPr/>
        </p:nvCxnSpPr>
        <p:spPr>
          <a:xfrm rot="10800000" flipH="1">
            <a:off x="5324830" y="1660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73" name="Google Shape;873;p57"/>
          <p:cNvCxnSpPr>
            <a:stCxn id="871" idx="0"/>
            <a:endCxn id="869" idx="2"/>
          </p:cNvCxnSpPr>
          <p:nvPr/>
        </p:nvCxnSpPr>
        <p:spPr>
          <a:xfrm rot="10800000">
            <a:off x="5739006" y="1660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74" name="Google Shape;874;p57"/>
          <p:cNvSpPr/>
          <p:nvPr/>
        </p:nvSpPr>
        <p:spPr>
          <a:xfrm>
            <a:off x="6991442" y="13360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875" name="Google Shape;875;p57"/>
          <p:cNvSpPr/>
          <p:nvPr/>
        </p:nvSpPr>
        <p:spPr>
          <a:xfrm>
            <a:off x="6624904" y="1880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76" name="Google Shape;876;p57"/>
          <p:cNvSpPr/>
          <p:nvPr/>
        </p:nvSpPr>
        <p:spPr>
          <a:xfrm>
            <a:off x="7344000" y="1880550"/>
            <a:ext cx="168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 </a:t>
            </a:r>
            <a:r>
              <a:rPr lang="en-GB" sz="1800"/>
              <a:t> 17  18  19</a:t>
            </a:r>
            <a:endParaRPr sz="1800"/>
          </a:p>
        </p:txBody>
      </p:sp>
      <p:cxnSp>
        <p:nvCxnSpPr>
          <p:cNvPr id="877" name="Google Shape;877;p57"/>
          <p:cNvCxnSpPr>
            <a:stCxn id="875" idx="0"/>
            <a:endCxn id="874" idx="2"/>
          </p:cNvCxnSpPr>
          <p:nvPr/>
        </p:nvCxnSpPr>
        <p:spPr>
          <a:xfrm rot="10800000" flipH="1">
            <a:off x="6870154" y="16609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78" name="Google Shape;878;p57"/>
          <p:cNvCxnSpPr>
            <a:stCxn id="876" idx="0"/>
            <a:endCxn id="874" idx="2"/>
          </p:cNvCxnSpPr>
          <p:nvPr/>
        </p:nvCxnSpPr>
        <p:spPr>
          <a:xfrm rot="10800000">
            <a:off x="7236600" y="1660950"/>
            <a:ext cx="951600" cy="219600"/>
          </a:xfrm>
          <a:prstGeom prst="straightConnector1">
            <a:avLst/>
          </a:prstGeom>
          <a:noFill/>
          <a:ln w="19050" cap="flat" cmpd="sng">
            <a:solidFill>
              <a:srgbClr val="666666"/>
            </a:solidFill>
            <a:prstDash val="solid"/>
            <a:round/>
            <a:headEnd type="none" w="med" len="med"/>
            <a:tailEnd type="none" w="med" len="med"/>
          </a:ln>
        </p:spPr>
      </p:cxnSp>
      <p:sp>
        <p:nvSpPr>
          <p:cNvPr id="879" name="Google Shape;879;p57"/>
          <p:cNvSpPr/>
          <p:nvPr/>
        </p:nvSpPr>
        <p:spPr>
          <a:xfrm>
            <a:off x="6350633" y="73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80" name="Google Shape;880;p57"/>
          <p:cNvCxnSpPr>
            <a:stCxn id="879" idx="2"/>
            <a:endCxn id="869" idx="0"/>
          </p:cNvCxnSpPr>
          <p:nvPr/>
        </p:nvCxnSpPr>
        <p:spPr>
          <a:xfrm flipH="1">
            <a:off x="5739083" y="1064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81" name="Google Shape;881;p57"/>
          <p:cNvCxnSpPr>
            <a:stCxn id="879" idx="2"/>
            <a:endCxn id="874" idx="0"/>
          </p:cNvCxnSpPr>
          <p:nvPr/>
        </p:nvCxnSpPr>
        <p:spPr>
          <a:xfrm>
            <a:off x="6595883" y="1064275"/>
            <a:ext cx="6408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5" name="Shape 885"/>
        <p:cNvGrpSpPr/>
        <p:nvPr/>
      </p:nvGrpSpPr>
      <p:grpSpPr>
        <a:xfrm>
          <a:off x="0" y="0"/>
          <a:ext cx="0" cy="0"/>
          <a:chOff x="0" y="0"/>
          <a:chExt cx="0" cy="0"/>
        </a:xfrm>
      </p:grpSpPr>
      <p:sp>
        <p:nvSpPr>
          <p:cNvPr id="886" name="Google Shape;886;p5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Revising Our Overstuffed Tree Approach: Node Splitting </a:t>
            </a:r>
            <a:endParaRPr lang="en-GB"/>
          </a:p>
        </p:txBody>
      </p:sp>
      <p:sp>
        <p:nvSpPr>
          <p:cNvPr id="887" name="Google Shape;887;p5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This is a logically consistent and not so weird data structure.</a:t>
            </a:r>
            <a:endParaRPr lang="en-GB"/>
          </a:p>
          <a:p>
            <a:pPr marL="457200" lvl="0" indent="-342900" algn="l" rtl="0">
              <a:spcBef>
                <a:spcPts val="600"/>
              </a:spcBef>
              <a:spcAft>
                <a:spcPts val="0"/>
              </a:spcAft>
              <a:buSzPts val="1800"/>
              <a:buChar char="●"/>
            </a:pPr>
            <a:r>
              <a:rPr lang="en-GB"/>
              <a:t>contains(18): </a:t>
            </a:r>
            <a:endParaRPr lang="en-GB"/>
          </a:p>
          <a:p>
            <a:pPr marL="914400" lvl="1" indent="-342900" algn="l" rtl="0">
              <a:spcBef>
                <a:spcPts val="0"/>
              </a:spcBef>
              <a:spcAft>
                <a:spcPts val="0"/>
              </a:spcAft>
              <a:buSzPts val="1800"/>
              <a:buChar char="○"/>
            </a:pPr>
            <a:r>
              <a:rPr lang="en-GB"/>
              <a:t>18 &gt; 13, so go right</a:t>
            </a:r>
            <a:endParaRPr lang="en-GB"/>
          </a:p>
          <a:p>
            <a:pPr marL="914400" lvl="1" indent="-342900" algn="l" rtl="0">
              <a:spcBef>
                <a:spcPts val="0"/>
              </a:spcBef>
              <a:spcAft>
                <a:spcPts val="0"/>
              </a:spcAft>
              <a:buSzPts val="1800"/>
              <a:buChar char="○"/>
            </a:pPr>
            <a:r>
              <a:rPr lang="en-GB"/>
              <a:t>18 &gt; 15, so compare vs. 17</a:t>
            </a:r>
            <a:endParaRPr lang="en-GB"/>
          </a:p>
          <a:p>
            <a:pPr marL="914400" lvl="1" indent="-342900" algn="l" rtl="0">
              <a:spcBef>
                <a:spcPts val="0"/>
              </a:spcBef>
              <a:spcAft>
                <a:spcPts val="0"/>
              </a:spcAft>
              <a:buSzPts val="1800"/>
              <a:buChar char="○"/>
            </a:pPr>
            <a:r>
              <a:rPr lang="en-GB"/>
              <a:t>18 &gt; 17, so go right</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a:t>Examining a node costs us O(L) compares, but that’s OK since L is constant.</a:t>
            </a:r>
            <a:endParaRPr lang="en-GB"/>
          </a:p>
          <a:p>
            <a:pPr marL="0" lvl="0" indent="0" algn="l" rtl="0">
              <a:spcBef>
                <a:spcPts val="600"/>
              </a:spcBef>
              <a:spcAft>
                <a:spcPts val="0"/>
              </a:spcAft>
              <a:buNone/>
            </a:pPr>
          </a:p>
          <a:p>
            <a:pPr marL="0" lvl="0" indent="0" algn="l" rtl="0">
              <a:spcBef>
                <a:spcPts val="600"/>
              </a:spcBef>
              <a:spcAft>
                <a:spcPts val="0"/>
              </a:spcAft>
              <a:buNone/>
            </a:pPr>
            <a:r>
              <a:rPr lang="en-GB"/>
              <a:t>What if a non-leaf node gets too full? Can we split that?</a:t>
            </a:r>
            <a:endParaRPr lang="en-GB"/>
          </a:p>
          <a:p>
            <a:pPr marL="457200" lvl="0" indent="-342900" algn="l" rtl="0">
              <a:spcBef>
                <a:spcPts val="600"/>
              </a:spcBef>
              <a:spcAft>
                <a:spcPts val="0"/>
              </a:spcAft>
              <a:buSzPts val="1800"/>
              <a:buChar char="●"/>
            </a:pPr>
            <a:r>
              <a:rPr lang="en-GB"/>
              <a:t>Sure, we’ll do this in a few slides, but first...</a:t>
            </a:r>
            <a:endParaRPr lang="en-GB"/>
          </a:p>
        </p:txBody>
      </p:sp>
      <p:sp>
        <p:nvSpPr>
          <p:cNvPr id="888" name="Google Shape;888;p58"/>
          <p:cNvSpPr/>
          <p:nvPr/>
        </p:nvSpPr>
        <p:spPr>
          <a:xfrm>
            <a:off x="5493868" y="1717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889" name="Google Shape;889;p58"/>
          <p:cNvSpPr/>
          <p:nvPr/>
        </p:nvSpPr>
        <p:spPr>
          <a:xfrm>
            <a:off x="5079580" y="2261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890" name="Google Shape;890;p58"/>
          <p:cNvSpPr/>
          <p:nvPr/>
        </p:nvSpPr>
        <p:spPr>
          <a:xfrm>
            <a:off x="5909256" y="2261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891" name="Google Shape;891;p58"/>
          <p:cNvCxnSpPr>
            <a:stCxn id="889" idx="0"/>
            <a:endCxn id="888" idx="2"/>
          </p:cNvCxnSpPr>
          <p:nvPr/>
        </p:nvCxnSpPr>
        <p:spPr>
          <a:xfrm rot="10800000" flipH="1">
            <a:off x="5324830" y="2041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92" name="Google Shape;892;p58"/>
          <p:cNvCxnSpPr>
            <a:stCxn id="890" idx="0"/>
            <a:endCxn id="888" idx="2"/>
          </p:cNvCxnSpPr>
          <p:nvPr/>
        </p:nvCxnSpPr>
        <p:spPr>
          <a:xfrm rot="10800000">
            <a:off x="5739006" y="2041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93" name="Google Shape;893;p58"/>
          <p:cNvSpPr/>
          <p:nvPr/>
        </p:nvSpPr>
        <p:spPr>
          <a:xfrm>
            <a:off x="7220056" y="17171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894" name="Google Shape;894;p58"/>
          <p:cNvSpPr/>
          <p:nvPr/>
        </p:nvSpPr>
        <p:spPr>
          <a:xfrm>
            <a:off x="6853504" y="2261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895" name="Google Shape;895;p58"/>
          <p:cNvSpPr/>
          <p:nvPr/>
        </p:nvSpPr>
        <p:spPr>
          <a:xfrm>
            <a:off x="8182450" y="2261550"/>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a:t>
            </a:r>
            <a:endParaRPr sz="1800"/>
          </a:p>
        </p:txBody>
      </p:sp>
      <p:cxnSp>
        <p:nvCxnSpPr>
          <p:cNvPr id="896" name="Google Shape;896;p58"/>
          <p:cNvCxnSpPr>
            <a:stCxn id="894" idx="0"/>
            <a:endCxn id="893" idx="2"/>
          </p:cNvCxnSpPr>
          <p:nvPr/>
        </p:nvCxnSpPr>
        <p:spPr>
          <a:xfrm rot="10800000" flipH="1">
            <a:off x="7098754" y="20419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97" name="Google Shape;897;p58"/>
          <p:cNvCxnSpPr>
            <a:stCxn id="895" idx="0"/>
            <a:endCxn id="893" idx="2"/>
          </p:cNvCxnSpPr>
          <p:nvPr/>
        </p:nvCxnSpPr>
        <p:spPr>
          <a:xfrm rot="10800000">
            <a:off x="7654750" y="2041950"/>
            <a:ext cx="956100" cy="219600"/>
          </a:xfrm>
          <a:prstGeom prst="straightConnector1">
            <a:avLst/>
          </a:prstGeom>
          <a:noFill/>
          <a:ln w="19050" cap="flat" cmpd="sng">
            <a:solidFill>
              <a:srgbClr val="666666"/>
            </a:solidFill>
            <a:prstDash val="solid"/>
            <a:round/>
            <a:headEnd type="none" w="med" len="med"/>
            <a:tailEnd type="none" w="med" len="med"/>
          </a:ln>
        </p:spPr>
      </p:cxnSp>
      <p:sp>
        <p:nvSpPr>
          <p:cNvPr id="898" name="Google Shape;898;p58"/>
          <p:cNvSpPr/>
          <p:nvPr/>
        </p:nvSpPr>
        <p:spPr>
          <a:xfrm>
            <a:off x="6350633" y="112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899" name="Google Shape;899;p58"/>
          <p:cNvCxnSpPr>
            <a:stCxn id="898" idx="2"/>
            <a:endCxn id="888" idx="0"/>
          </p:cNvCxnSpPr>
          <p:nvPr/>
        </p:nvCxnSpPr>
        <p:spPr>
          <a:xfrm flipH="1">
            <a:off x="5739083" y="1445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00" name="Google Shape;900;p58"/>
          <p:cNvCxnSpPr>
            <a:stCxn id="898" idx="2"/>
            <a:endCxn id="893" idx="0"/>
          </p:cNvCxnSpPr>
          <p:nvPr/>
        </p:nvCxnSpPr>
        <p:spPr>
          <a:xfrm>
            <a:off x="6595883" y="14452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901" name="Google Shape;901;p58"/>
          <p:cNvSpPr/>
          <p:nvPr/>
        </p:nvSpPr>
        <p:spPr>
          <a:xfrm>
            <a:off x="7465279" y="2261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02" name="Google Shape;902;p58"/>
          <p:cNvCxnSpPr>
            <a:stCxn id="901" idx="0"/>
            <a:endCxn id="893" idx="2"/>
          </p:cNvCxnSpPr>
          <p:nvPr/>
        </p:nvCxnSpPr>
        <p:spPr>
          <a:xfrm rot="10800000">
            <a:off x="7654729" y="2041958"/>
            <a:ext cx="55800" cy="2196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906" name="Shape 906"/>
        <p:cNvGrpSpPr/>
        <p:nvPr/>
      </p:nvGrpSpPr>
      <p:grpSpPr>
        <a:xfrm>
          <a:off x="0" y="0"/>
          <a:ext cx="0" cy="0"/>
          <a:chOff x="0" y="0"/>
          <a:chExt cx="0" cy="0"/>
        </a:xfrm>
      </p:grpSpPr>
      <p:sp>
        <p:nvSpPr>
          <p:cNvPr id="907" name="Google Shape;907;p5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Understanding Check</a:t>
            </a:r>
            <a:endParaRPr lang="en-GB"/>
          </a:p>
        </p:txBody>
      </p:sp>
      <p:sp>
        <p:nvSpPr>
          <p:cNvPr id="908" name="Google Shape;908;p59"/>
          <p:cNvSpPr/>
          <p:nvPr/>
        </p:nvSpPr>
        <p:spPr>
          <a:xfrm>
            <a:off x="809793" y="18747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909" name="Google Shape;909;p59"/>
          <p:cNvSpPr/>
          <p:nvPr/>
        </p:nvSpPr>
        <p:spPr>
          <a:xfrm>
            <a:off x="395505"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910" name="Google Shape;910;p59"/>
          <p:cNvSpPr/>
          <p:nvPr/>
        </p:nvSpPr>
        <p:spPr>
          <a:xfrm>
            <a:off x="1225181"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911" name="Google Shape;911;p59"/>
          <p:cNvCxnSpPr>
            <a:stCxn id="909" idx="0"/>
            <a:endCxn id="908" idx="2"/>
          </p:cNvCxnSpPr>
          <p:nvPr/>
        </p:nvCxnSpPr>
        <p:spPr>
          <a:xfrm rot="10800000" flipH="1">
            <a:off x="640755" y="2199535"/>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12" name="Google Shape;912;p59"/>
          <p:cNvCxnSpPr>
            <a:stCxn id="910" idx="0"/>
            <a:endCxn id="908" idx="2"/>
          </p:cNvCxnSpPr>
          <p:nvPr/>
        </p:nvCxnSpPr>
        <p:spPr>
          <a:xfrm rot="10800000">
            <a:off x="1054931" y="2199535"/>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13" name="Google Shape;913;p59"/>
          <p:cNvSpPr/>
          <p:nvPr/>
        </p:nvSpPr>
        <p:spPr>
          <a:xfrm>
            <a:off x="2416227" y="187470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914" name="Google Shape;914;p59"/>
          <p:cNvSpPr/>
          <p:nvPr/>
        </p:nvSpPr>
        <p:spPr>
          <a:xfrm>
            <a:off x="1666557" y="12779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915" name="Google Shape;915;p59"/>
          <p:cNvCxnSpPr>
            <a:stCxn id="914" idx="2"/>
            <a:endCxn id="908" idx="0"/>
          </p:cNvCxnSpPr>
          <p:nvPr/>
        </p:nvCxnSpPr>
        <p:spPr>
          <a:xfrm flipH="1">
            <a:off x="1055007" y="1602868"/>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16" name="Google Shape;916;p59"/>
          <p:cNvCxnSpPr>
            <a:stCxn id="914" idx="2"/>
            <a:endCxn id="913" idx="0"/>
          </p:cNvCxnSpPr>
          <p:nvPr/>
        </p:nvCxnSpPr>
        <p:spPr>
          <a:xfrm>
            <a:off x="1911807" y="1602868"/>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17" name="Google Shape;917;p59"/>
          <p:cNvSpPr/>
          <p:nvPr/>
        </p:nvSpPr>
        <p:spPr>
          <a:xfrm>
            <a:off x="5122868" y="19008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918" name="Google Shape;918;p59"/>
          <p:cNvSpPr/>
          <p:nvPr/>
        </p:nvSpPr>
        <p:spPr>
          <a:xfrm>
            <a:off x="4708580"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919" name="Google Shape;919;p59"/>
          <p:cNvSpPr/>
          <p:nvPr/>
        </p:nvSpPr>
        <p:spPr>
          <a:xfrm>
            <a:off x="5538256"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920" name="Google Shape;920;p59"/>
          <p:cNvCxnSpPr>
            <a:stCxn id="918" idx="0"/>
            <a:endCxn id="917" idx="2"/>
          </p:cNvCxnSpPr>
          <p:nvPr/>
        </p:nvCxnSpPr>
        <p:spPr>
          <a:xfrm rot="10800000" flipH="1">
            <a:off x="4953830" y="2225673"/>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21" name="Google Shape;921;p59"/>
          <p:cNvCxnSpPr>
            <a:stCxn id="919" idx="0"/>
            <a:endCxn id="917" idx="2"/>
          </p:cNvCxnSpPr>
          <p:nvPr/>
        </p:nvCxnSpPr>
        <p:spPr>
          <a:xfrm rot="10800000">
            <a:off x="5368006" y="2225673"/>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22" name="Google Shape;922;p59"/>
          <p:cNvSpPr/>
          <p:nvPr/>
        </p:nvSpPr>
        <p:spPr>
          <a:xfrm>
            <a:off x="6729300" y="190085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923" name="Google Shape;923;p59"/>
          <p:cNvSpPr/>
          <p:nvPr/>
        </p:nvSpPr>
        <p:spPr>
          <a:xfrm>
            <a:off x="5979632" y="13041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924" name="Google Shape;924;p59"/>
          <p:cNvCxnSpPr>
            <a:stCxn id="923" idx="2"/>
            <a:endCxn id="917" idx="0"/>
          </p:cNvCxnSpPr>
          <p:nvPr/>
        </p:nvCxnSpPr>
        <p:spPr>
          <a:xfrm flipH="1">
            <a:off x="5368082" y="162900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25" name="Google Shape;925;p59"/>
          <p:cNvCxnSpPr>
            <a:stCxn id="923" idx="2"/>
            <a:endCxn id="922" idx="0"/>
          </p:cNvCxnSpPr>
          <p:nvPr/>
        </p:nvCxnSpPr>
        <p:spPr>
          <a:xfrm>
            <a:off x="6224882" y="1629005"/>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26" name="Google Shape;926;p5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GB"/>
              <a:t>Suppose we add 20, 21:</a:t>
            </a:r>
            <a:endParaRPr lang="en-GB"/>
          </a:p>
        </p:txBody>
      </p:sp>
      <p:sp>
        <p:nvSpPr>
          <p:cNvPr id="927" name="Google Shape;927;p59"/>
          <p:cNvSpPr/>
          <p:nvPr/>
        </p:nvSpPr>
        <p:spPr>
          <a:xfrm>
            <a:off x="2012313" y="24254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928" name="Google Shape;928;p59"/>
          <p:cNvSpPr/>
          <p:nvPr/>
        </p:nvSpPr>
        <p:spPr>
          <a:xfrm>
            <a:off x="3276675" y="2425475"/>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a:t>
            </a:r>
            <a:endParaRPr sz="1800"/>
          </a:p>
        </p:txBody>
      </p:sp>
      <p:cxnSp>
        <p:nvCxnSpPr>
          <p:cNvPr id="929" name="Google Shape;929;p59"/>
          <p:cNvCxnSpPr>
            <a:stCxn id="927" idx="0"/>
          </p:cNvCxnSpPr>
          <p:nvPr/>
        </p:nvCxnSpPr>
        <p:spPr>
          <a:xfrm rot="10800000" flipH="1">
            <a:off x="2257563" y="2198074"/>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30" name="Google Shape;930;p59"/>
          <p:cNvCxnSpPr>
            <a:stCxn id="928" idx="0"/>
          </p:cNvCxnSpPr>
          <p:nvPr/>
        </p:nvCxnSpPr>
        <p:spPr>
          <a:xfrm rot="10800000">
            <a:off x="3239175" y="2205575"/>
            <a:ext cx="465900" cy="219900"/>
          </a:xfrm>
          <a:prstGeom prst="straightConnector1">
            <a:avLst/>
          </a:prstGeom>
          <a:noFill/>
          <a:ln w="19050" cap="flat" cmpd="sng">
            <a:solidFill>
              <a:srgbClr val="666666"/>
            </a:solidFill>
            <a:prstDash val="solid"/>
            <a:round/>
            <a:headEnd type="none" w="med" len="med"/>
            <a:tailEnd type="none" w="med" len="med"/>
          </a:ln>
        </p:spPr>
      </p:cxnSp>
      <p:sp>
        <p:nvSpPr>
          <p:cNvPr id="931" name="Google Shape;931;p59"/>
          <p:cNvSpPr/>
          <p:nvPr/>
        </p:nvSpPr>
        <p:spPr>
          <a:xfrm>
            <a:off x="2623752" y="24254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32" name="Google Shape;932;p59"/>
          <p:cNvCxnSpPr>
            <a:stCxn id="933" idx="2"/>
            <a:endCxn id="931" idx="0"/>
          </p:cNvCxnSpPr>
          <p:nvPr/>
        </p:nvCxnSpPr>
        <p:spPr>
          <a:xfrm>
            <a:off x="2867502" y="2205875"/>
            <a:ext cx="1500" cy="219600"/>
          </a:xfrm>
          <a:prstGeom prst="straightConnector1">
            <a:avLst/>
          </a:prstGeom>
          <a:noFill/>
          <a:ln w="19050" cap="flat" cmpd="sng">
            <a:solidFill>
              <a:srgbClr val="666666"/>
            </a:solidFill>
            <a:prstDash val="solid"/>
            <a:round/>
            <a:headEnd type="none" w="med" len="med"/>
            <a:tailEnd type="none" w="med" len="med"/>
          </a:ln>
        </p:spPr>
      </p:cxnSp>
      <p:sp>
        <p:nvSpPr>
          <p:cNvPr id="934" name="Google Shape;934;p59"/>
          <p:cNvSpPr/>
          <p:nvPr/>
        </p:nvSpPr>
        <p:spPr>
          <a:xfrm>
            <a:off x="6306696" y="2453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935" name="Google Shape;935;p59"/>
          <p:cNvSpPr/>
          <p:nvPr/>
        </p:nvSpPr>
        <p:spPr>
          <a:xfrm>
            <a:off x="7474225" y="2453200"/>
            <a:ext cx="15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18  19  20  21 </a:t>
            </a:r>
            <a:endParaRPr sz="1800"/>
          </a:p>
        </p:txBody>
      </p:sp>
      <p:cxnSp>
        <p:nvCxnSpPr>
          <p:cNvPr id="936" name="Google Shape;936;p59"/>
          <p:cNvCxnSpPr>
            <a:stCxn id="934" idx="0"/>
          </p:cNvCxnSpPr>
          <p:nvPr/>
        </p:nvCxnSpPr>
        <p:spPr>
          <a:xfrm rot="10800000" flipH="1">
            <a:off x="6551946" y="2225801"/>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37" name="Google Shape;937;p59"/>
          <p:cNvCxnSpPr>
            <a:stCxn id="935" idx="0"/>
          </p:cNvCxnSpPr>
          <p:nvPr/>
        </p:nvCxnSpPr>
        <p:spPr>
          <a:xfrm rot="10800000">
            <a:off x="7379725" y="2222500"/>
            <a:ext cx="894000" cy="230700"/>
          </a:xfrm>
          <a:prstGeom prst="straightConnector1">
            <a:avLst/>
          </a:prstGeom>
          <a:noFill/>
          <a:ln w="19050" cap="flat" cmpd="sng">
            <a:solidFill>
              <a:srgbClr val="666666"/>
            </a:solidFill>
            <a:prstDash val="solid"/>
            <a:round/>
            <a:headEnd type="none" w="med" len="med"/>
            <a:tailEnd type="none" w="med" len="med"/>
          </a:ln>
        </p:spPr>
      </p:cxnSp>
      <p:sp>
        <p:nvSpPr>
          <p:cNvPr id="938" name="Google Shape;938;p59"/>
          <p:cNvSpPr/>
          <p:nvPr/>
        </p:nvSpPr>
        <p:spPr>
          <a:xfrm>
            <a:off x="6875600" y="2453200"/>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39" name="Google Shape;939;p59"/>
          <p:cNvCxnSpPr>
            <a:stCxn id="940" idx="2"/>
            <a:endCxn id="938" idx="0"/>
          </p:cNvCxnSpPr>
          <p:nvPr/>
        </p:nvCxnSpPr>
        <p:spPr>
          <a:xfrm>
            <a:off x="7107050" y="2233600"/>
            <a:ext cx="1500" cy="219600"/>
          </a:xfrm>
          <a:prstGeom prst="straightConnector1">
            <a:avLst/>
          </a:prstGeom>
          <a:noFill/>
          <a:ln w="19050" cap="flat" cmpd="sng">
            <a:solidFill>
              <a:srgbClr val="666666"/>
            </a:solidFill>
            <a:prstDash val="solid"/>
            <a:round/>
            <a:headEnd type="none" w="med" len="med"/>
            <a:tailEnd type="none" w="med" len="med"/>
          </a:ln>
        </p:spPr>
      </p:cxnSp>
      <p:sp>
        <p:nvSpPr>
          <p:cNvPr id="941" name="Google Shape;941;p59"/>
          <p:cNvSpPr txBox="1"/>
          <p:nvPr>
            <p:ph type="body" idx="1"/>
          </p:nvPr>
        </p:nvSpPr>
        <p:spPr>
          <a:xfrm>
            <a:off x="270750" y="2889750"/>
            <a:ext cx="8602500" cy="601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GB"/>
              <a:t>Q: If our cap is at most L=3 items per node, draw post-split tree:</a:t>
            </a:r>
            <a:endParaRPr lang="en-GB"/>
          </a:p>
        </p:txBody>
      </p:sp>
      <p:cxnSp>
        <p:nvCxnSpPr>
          <p:cNvPr id="942" name="Google Shape;942;p59"/>
          <p:cNvCxnSpPr/>
          <p:nvPr/>
        </p:nvCxnSpPr>
        <p:spPr>
          <a:xfrm>
            <a:off x="3956250" y="1985825"/>
            <a:ext cx="5235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46" name="Shape 946"/>
        <p:cNvGrpSpPr/>
        <p:nvPr/>
      </p:nvGrpSpPr>
      <p:grpSpPr>
        <a:xfrm>
          <a:off x="0" y="0"/>
          <a:ext cx="0" cy="0"/>
          <a:chOff x="0" y="0"/>
          <a:chExt cx="0" cy="0"/>
        </a:xfrm>
      </p:grpSpPr>
      <p:sp>
        <p:nvSpPr>
          <p:cNvPr id="947" name="Google Shape;947;p6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Understanding Check</a:t>
            </a:r>
            <a:endParaRPr lang="en-GB"/>
          </a:p>
        </p:txBody>
      </p:sp>
      <p:sp>
        <p:nvSpPr>
          <p:cNvPr id="948" name="Google Shape;948;p6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GB"/>
              <a:t>Suppose we add 20, 21:</a:t>
            </a:r>
            <a:endParaRPr lang="en-GB"/>
          </a:p>
        </p:txBody>
      </p:sp>
      <p:sp>
        <p:nvSpPr>
          <p:cNvPr id="949" name="Google Shape;949;p60"/>
          <p:cNvSpPr txBox="1"/>
          <p:nvPr>
            <p:ph type="body" idx="1"/>
          </p:nvPr>
        </p:nvSpPr>
        <p:spPr>
          <a:xfrm>
            <a:off x="270750" y="2889750"/>
            <a:ext cx="8602500" cy="601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GB"/>
              <a:t>Q: If our cap is at most L=3 items per node, draw post-split tree:</a:t>
            </a:r>
            <a:endParaRPr lang="en-GB"/>
          </a:p>
        </p:txBody>
      </p:sp>
      <p:grpSp>
        <p:nvGrpSpPr>
          <p:cNvPr id="950" name="Google Shape;950;p60"/>
          <p:cNvGrpSpPr/>
          <p:nvPr/>
        </p:nvGrpSpPr>
        <p:grpSpPr>
          <a:xfrm>
            <a:off x="2418405" y="3602605"/>
            <a:ext cx="4690673" cy="1472074"/>
            <a:chOff x="395505" y="3334805"/>
            <a:chExt cx="4690673" cy="1472074"/>
          </a:xfrm>
        </p:grpSpPr>
        <p:sp>
          <p:nvSpPr>
            <p:cNvPr id="951" name="Google Shape;951;p60"/>
            <p:cNvSpPr/>
            <p:nvPr/>
          </p:nvSpPr>
          <p:spPr>
            <a:xfrm>
              <a:off x="8097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952" name="Google Shape;952;p60"/>
            <p:cNvSpPr/>
            <p:nvPr/>
          </p:nvSpPr>
          <p:spPr>
            <a:xfrm>
              <a:off x="395505"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953" name="Google Shape;953;p60"/>
            <p:cNvSpPr/>
            <p:nvPr/>
          </p:nvSpPr>
          <p:spPr>
            <a:xfrm>
              <a:off x="1225181"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954" name="Google Shape;954;p60"/>
            <p:cNvCxnSpPr>
              <a:stCxn id="952" idx="0"/>
              <a:endCxn id="951" idx="2"/>
            </p:cNvCxnSpPr>
            <p:nvPr/>
          </p:nvCxnSpPr>
          <p:spPr>
            <a:xfrm rot="10800000" flipH="1">
              <a:off x="640755" y="4256373"/>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55" name="Google Shape;955;p60"/>
            <p:cNvCxnSpPr>
              <a:stCxn id="953" idx="0"/>
              <a:endCxn id="951" idx="2"/>
            </p:cNvCxnSpPr>
            <p:nvPr/>
          </p:nvCxnSpPr>
          <p:spPr>
            <a:xfrm rot="10800000">
              <a:off x="1054931" y="4256373"/>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56" name="Google Shape;956;p60"/>
            <p:cNvSpPr/>
            <p:nvPr/>
          </p:nvSpPr>
          <p:spPr>
            <a:xfrm>
              <a:off x="2817549"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15  17  19</a:t>
              </a:r>
              <a:endParaRPr sz="1800"/>
            </a:p>
          </p:txBody>
        </p:sp>
        <p:sp>
          <p:nvSpPr>
            <p:cNvPr id="957" name="Google Shape;957;p60"/>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958" name="Google Shape;958;p60"/>
            <p:cNvCxnSpPr>
              <a:stCxn id="957" idx="2"/>
              <a:endCxn id="951" idx="0"/>
            </p:cNvCxnSpPr>
            <p:nvPr/>
          </p:nvCxnSpPr>
          <p:spPr>
            <a:xfrm flipH="1">
              <a:off x="1055007" y="365970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59" name="Google Shape;959;p60"/>
            <p:cNvCxnSpPr>
              <a:stCxn id="957" idx="2"/>
              <a:endCxn id="956" idx="0"/>
            </p:cNvCxnSpPr>
            <p:nvPr/>
          </p:nvCxnSpPr>
          <p:spPr>
            <a:xfrm>
              <a:off x="1911807" y="3659705"/>
              <a:ext cx="1511400" cy="271800"/>
            </a:xfrm>
            <a:prstGeom prst="straightConnector1">
              <a:avLst/>
            </a:prstGeom>
            <a:noFill/>
            <a:ln w="19050" cap="flat" cmpd="sng">
              <a:solidFill>
                <a:srgbClr val="666666"/>
              </a:solidFill>
              <a:prstDash val="solid"/>
              <a:round/>
              <a:headEnd type="none" w="med" len="med"/>
              <a:tailEnd type="none" w="med" len="med"/>
            </a:ln>
          </p:spPr>
        </p:cxnSp>
        <p:sp>
          <p:nvSpPr>
            <p:cNvPr id="960" name="Google Shape;960;p60"/>
            <p:cNvSpPr/>
            <p:nvPr/>
          </p:nvSpPr>
          <p:spPr>
            <a:xfrm>
              <a:off x="2093575" y="4481975"/>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961" name="Google Shape;961;p60"/>
            <p:cNvSpPr/>
            <p:nvPr/>
          </p:nvSpPr>
          <p:spPr>
            <a:xfrm>
              <a:off x="3479666" y="448197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cxnSp>
          <p:nvCxnSpPr>
            <p:cNvPr id="962" name="Google Shape;962;p60"/>
            <p:cNvCxnSpPr>
              <a:stCxn id="960" idx="0"/>
            </p:cNvCxnSpPr>
            <p:nvPr/>
          </p:nvCxnSpPr>
          <p:spPr>
            <a:xfrm rot="10800000" flipH="1">
              <a:off x="2326525" y="4264475"/>
              <a:ext cx="606900" cy="217500"/>
            </a:xfrm>
            <a:prstGeom prst="straightConnector1">
              <a:avLst/>
            </a:prstGeom>
            <a:noFill/>
            <a:ln w="19050" cap="flat" cmpd="sng">
              <a:solidFill>
                <a:srgbClr val="666666"/>
              </a:solidFill>
              <a:prstDash val="solid"/>
              <a:round/>
              <a:headEnd type="none" w="med" len="med"/>
              <a:tailEnd type="none" w="med" len="med"/>
            </a:ln>
          </p:spPr>
        </p:cxnSp>
        <p:cxnSp>
          <p:nvCxnSpPr>
            <p:cNvPr id="963" name="Google Shape;963;p60"/>
            <p:cNvCxnSpPr>
              <a:stCxn id="961" idx="0"/>
            </p:cNvCxnSpPr>
            <p:nvPr/>
          </p:nvCxnSpPr>
          <p:spPr>
            <a:xfrm rot="10800000">
              <a:off x="3622466" y="4255475"/>
              <a:ext cx="107700" cy="226500"/>
            </a:xfrm>
            <a:prstGeom prst="straightConnector1">
              <a:avLst/>
            </a:prstGeom>
            <a:noFill/>
            <a:ln w="19050" cap="flat" cmpd="sng">
              <a:solidFill>
                <a:srgbClr val="666666"/>
              </a:solidFill>
              <a:prstDash val="solid"/>
              <a:round/>
              <a:headEnd type="none" w="med" len="med"/>
              <a:tailEnd type="none" w="med" len="med"/>
            </a:ln>
          </p:spPr>
        </p:cxnSp>
        <p:sp>
          <p:nvSpPr>
            <p:cNvPr id="964" name="Google Shape;964;p60"/>
            <p:cNvSpPr/>
            <p:nvPr/>
          </p:nvSpPr>
          <p:spPr>
            <a:xfrm>
              <a:off x="2737665" y="4481980"/>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65" name="Google Shape;965;p60"/>
            <p:cNvCxnSpPr>
              <a:endCxn id="964" idx="0"/>
            </p:cNvCxnSpPr>
            <p:nvPr/>
          </p:nvCxnSpPr>
          <p:spPr>
            <a:xfrm flipH="1">
              <a:off x="2988165" y="4255480"/>
              <a:ext cx="210300" cy="226500"/>
            </a:xfrm>
            <a:prstGeom prst="straightConnector1">
              <a:avLst/>
            </a:prstGeom>
            <a:noFill/>
            <a:ln w="19050" cap="flat" cmpd="sng">
              <a:solidFill>
                <a:srgbClr val="666666"/>
              </a:solidFill>
              <a:prstDash val="solid"/>
              <a:round/>
              <a:headEnd type="none" w="med" len="med"/>
              <a:tailEnd type="none" w="med" len="med"/>
            </a:ln>
          </p:spPr>
        </p:cxnSp>
        <p:sp>
          <p:nvSpPr>
            <p:cNvPr id="966" name="Google Shape;966;p60"/>
            <p:cNvSpPr/>
            <p:nvPr/>
          </p:nvSpPr>
          <p:spPr>
            <a:xfrm>
              <a:off x="4241078" y="4481975"/>
              <a:ext cx="845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20  21</a:t>
              </a:r>
              <a:endParaRPr sz="1800"/>
            </a:p>
          </p:txBody>
        </p:sp>
        <p:cxnSp>
          <p:nvCxnSpPr>
            <p:cNvPr id="967" name="Google Shape;967;p60"/>
            <p:cNvCxnSpPr>
              <a:stCxn id="966" idx="0"/>
            </p:cNvCxnSpPr>
            <p:nvPr/>
          </p:nvCxnSpPr>
          <p:spPr>
            <a:xfrm rot="10800000">
              <a:off x="4027628" y="4247975"/>
              <a:ext cx="636000" cy="234000"/>
            </a:xfrm>
            <a:prstGeom prst="straightConnector1">
              <a:avLst/>
            </a:prstGeom>
            <a:noFill/>
            <a:ln w="19050" cap="flat" cmpd="sng">
              <a:solidFill>
                <a:schemeClr val="dk2"/>
              </a:solidFill>
              <a:prstDash val="solid"/>
              <a:round/>
              <a:headEnd type="none" w="med" len="med"/>
              <a:tailEnd type="none" w="med" len="med"/>
            </a:ln>
          </p:spPr>
        </p:cxnSp>
      </p:grpSp>
      <p:sp>
        <p:nvSpPr>
          <p:cNvPr id="968" name="Google Shape;968;p60"/>
          <p:cNvSpPr/>
          <p:nvPr/>
        </p:nvSpPr>
        <p:spPr>
          <a:xfrm>
            <a:off x="809793" y="18747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969" name="Google Shape;969;p60"/>
          <p:cNvSpPr/>
          <p:nvPr/>
        </p:nvSpPr>
        <p:spPr>
          <a:xfrm>
            <a:off x="395505"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970" name="Google Shape;970;p60"/>
          <p:cNvSpPr/>
          <p:nvPr/>
        </p:nvSpPr>
        <p:spPr>
          <a:xfrm>
            <a:off x="1225181"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971" name="Google Shape;971;p60"/>
          <p:cNvCxnSpPr>
            <a:stCxn id="969" idx="0"/>
            <a:endCxn id="968" idx="2"/>
          </p:cNvCxnSpPr>
          <p:nvPr/>
        </p:nvCxnSpPr>
        <p:spPr>
          <a:xfrm rot="10800000" flipH="1">
            <a:off x="640755" y="2199535"/>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72" name="Google Shape;972;p60"/>
          <p:cNvCxnSpPr>
            <a:stCxn id="970" idx="0"/>
            <a:endCxn id="968" idx="2"/>
          </p:cNvCxnSpPr>
          <p:nvPr/>
        </p:nvCxnSpPr>
        <p:spPr>
          <a:xfrm rot="10800000">
            <a:off x="1054931" y="2199535"/>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73" name="Google Shape;973;p60"/>
          <p:cNvSpPr/>
          <p:nvPr/>
        </p:nvSpPr>
        <p:spPr>
          <a:xfrm>
            <a:off x="2416227" y="187470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974" name="Google Shape;974;p60"/>
          <p:cNvSpPr/>
          <p:nvPr/>
        </p:nvSpPr>
        <p:spPr>
          <a:xfrm>
            <a:off x="1666557" y="12779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975" name="Google Shape;975;p60"/>
          <p:cNvCxnSpPr>
            <a:stCxn id="974" idx="2"/>
            <a:endCxn id="968" idx="0"/>
          </p:cNvCxnSpPr>
          <p:nvPr/>
        </p:nvCxnSpPr>
        <p:spPr>
          <a:xfrm flipH="1">
            <a:off x="1055007" y="1602868"/>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76" name="Google Shape;976;p60"/>
          <p:cNvCxnSpPr>
            <a:stCxn id="974" idx="2"/>
            <a:endCxn id="973" idx="0"/>
          </p:cNvCxnSpPr>
          <p:nvPr/>
        </p:nvCxnSpPr>
        <p:spPr>
          <a:xfrm>
            <a:off x="1911807" y="1602868"/>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77" name="Google Shape;977;p60"/>
          <p:cNvSpPr/>
          <p:nvPr/>
        </p:nvSpPr>
        <p:spPr>
          <a:xfrm>
            <a:off x="5122868" y="19008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978" name="Google Shape;978;p60"/>
          <p:cNvSpPr/>
          <p:nvPr/>
        </p:nvSpPr>
        <p:spPr>
          <a:xfrm>
            <a:off x="4708580"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979" name="Google Shape;979;p60"/>
          <p:cNvSpPr/>
          <p:nvPr/>
        </p:nvSpPr>
        <p:spPr>
          <a:xfrm>
            <a:off x="5538256"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980" name="Google Shape;980;p60"/>
          <p:cNvCxnSpPr>
            <a:stCxn id="978" idx="0"/>
            <a:endCxn id="977" idx="2"/>
          </p:cNvCxnSpPr>
          <p:nvPr/>
        </p:nvCxnSpPr>
        <p:spPr>
          <a:xfrm rot="10800000" flipH="1">
            <a:off x="4953830" y="2225673"/>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81" name="Google Shape;981;p60"/>
          <p:cNvCxnSpPr>
            <a:stCxn id="979" idx="0"/>
            <a:endCxn id="977" idx="2"/>
          </p:cNvCxnSpPr>
          <p:nvPr/>
        </p:nvCxnSpPr>
        <p:spPr>
          <a:xfrm rot="10800000">
            <a:off x="5368006" y="2225673"/>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82" name="Google Shape;982;p60"/>
          <p:cNvSpPr/>
          <p:nvPr/>
        </p:nvSpPr>
        <p:spPr>
          <a:xfrm>
            <a:off x="6729300" y="190085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a:t>
            </a:r>
            <a:endParaRPr sz="1800"/>
          </a:p>
        </p:txBody>
      </p:sp>
      <p:sp>
        <p:nvSpPr>
          <p:cNvPr id="983" name="Google Shape;983;p60"/>
          <p:cNvSpPr/>
          <p:nvPr/>
        </p:nvSpPr>
        <p:spPr>
          <a:xfrm>
            <a:off x="5979632" y="13041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984" name="Google Shape;984;p60"/>
          <p:cNvCxnSpPr>
            <a:stCxn id="983" idx="2"/>
            <a:endCxn id="977" idx="0"/>
          </p:cNvCxnSpPr>
          <p:nvPr/>
        </p:nvCxnSpPr>
        <p:spPr>
          <a:xfrm flipH="1">
            <a:off x="5368082" y="162900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85" name="Google Shape;985;p60"/>
          <p:cNvCxnSpPr>
            <a:stCxn id="983" idx="2"/>
            <a:endCxn id="982" idx="0"/>
          </p:cNvCxnSpPr>
          <p:nvPr/>
        </p:nvCxnSpPr>
        <p:spPr>
          <a:xfrm>
            <a:off x="6224882" y="1629005"/>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86" name="Google Shape;986;p60"/>
          <p:cNvSpPr/>
          <p:nvPr/>
        </p:nvSpPr>
        <p:spPr>
          <a:xfrm>
            <a:off x="2012313" y="24254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987" name="Google Shape;987;p60"/>
          <p:cNvSpPr/>
          <p:nvPr/>
        </p:nvSpPr>
        <p:spPr>
          <a:xfrm>
            <a:off x="3276675" y="2425475"/>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a:t>
            </a:r>
            <a:endParaRPr sz="1800"/>
          </a:p>
        </p:txBody>
      </p:sp>
      <p:cxnSp>
        <p:nvCxnSpPr>
          <p:cNvPr id="988" name="Google Shape;988;p60"/>
          <p:cNvCxnSpPr>
            <a:stCxn id="986" idx="0"/>
          </p:cNvCxnSpPr>
          <p:nvPr/>
        </p:nvCxnSpPr>
        <p:spPr>
          <a:xfrm rot="10800000" flipH="1">
            <a:off x="2257563" y="2198074"/>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89" name="Google Shape;989;p60"/>
          <p:cNvCxnSpPr>
            <a:stCxn id="987" idx="0"/>
          </p:cNvCxnSpPr>
          <p:nvPr/>
        </p:nvCxnSpPr>
        <p:spPr>
          <a:xfrm rot="10800000">
            <a:off x="3239175" y="2205575"/>
            <a:ext cx="465900" cy="219900"/>
          </a:xfrm>
          <a:prstGeom prst="straightConnector1">
            <a:avLst/>
          </a:prstGeom>
          <a:noFill/>
          <a:ln w="19050" cap="flat" cmpd="sng">
            <a:solidFill>
              <a:srgbClr val="666666"/>
            </a:solidFill>
            <a:prstDash val="solid"/>
            <a:round/>
            <a:headEnd type="none" w="med" len="med"/>
            <a:tailEnd type="none" w="med" len="med"/>
          </a:ln>
        </p:spPr>
      </p:cxnSp>
      <p:sp>
        <p:nvSpPr>
          <p:cNvPr id="990" name="Google Shape;990;p60"/>
          <p:cNvSpPr/>
          <p:nvPr/>
        </p:nvSpPr>
        <p:spPr>
          <a:xfrm>
            <a:off x="2623752" y="24254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91" name="Google Shape;991;p60"/>
          <p:cNvCxnSpPr>
            <a:endCxn id="990" idx="0"/>
          </p:cNvCxnSpPr>
          <p:nvPr/>
        </p:nvCxnSpPr>
        <p:spPr>
          <a:xfrm>
            <a:off x="2867502" y="2205875"/>
            <a:ext cx="1500" cy="219600"/>
          </a:xfrm>
          <a:prstGeom prst="straightConnector1">
            <a:avLst/>
          </a:prstGeom>
          <a:noFill/>
          <a:ln w="19050" cap="flat" cmpd="sng">
            <a:solidFill>
              <a:srgbClr val="666666"/>
            </a:solidFill>
            <a:prstDash val="solid"/>
            <a:round/>
            <a:headEnd type="none" w="med" len="med"/>
            <a:tailEnd type="none" w="med" len="med"/>
          </a:ln>
        </p:spPr>
      </p:cxnSp>
      <p:sp>
        <p:nvSpPr>
          <p:cNvPr id="992" name="Google Shape;992;p60"/>
          <p:cNvSpPr/>
          <p:nvPr/>
        </p:nvSpPr>
        <p:spPr>
          <a:xfrm>
            <a:off x="6306696" y="2453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993" name="Google Shape;993;p60"/>
          <p:cNvSpPr/>
          <p:nvPr/>
        </p:nvSpPr>
        <p:spPr>
          <a:xfrm>
            <a:off x="7474225" y="2453200"/>
            <a:ext cx="15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18  19  20  21 </a:t>
            </a:r>
            <a:endParaRPr sz="1800"/>
          </a:p>
        </p:txBody>
      </p:sp>
      <p:cxnSp>
        <p:nvCxnSpPr>
          <p:cNvPr id="994" name="Google Shape;994;p60"/>
          <p:cNvCxnSpPr>
            <a:stCxn id="992" idx="0"/>
          </p:cNvCxnSpPr>
          <p:nvPr/>
        </p:nvCxnSpPr>
        <p:spPr>
          <a:xfrm rot="10800000" flipH="1">
            <a:off x="6551946" y="2225801"/>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95" name="Google Shape;995;p60"/>
          <p:cNvCxnSpPr>
            <a:stCxn id="993" idx="0"/>
          </p:cNvCxnSpPr>
          <p:nvPr/>
        </p:nvCxnSpPr>
        <p:spPr>
          <a:xfrm rot="10800000">
            <a:off x="7379725" y="2222500"/>
            <a:ext cx="894000" cy="230700"/>
          </a:xfrm>
          <a:prstGeom prst="straightConnector1">
            <a:avLst/>
          </a:prstGeom>
          <a:noFill/>
          <a:ln w="19050" cap="flat" cmpd="sng">
            <a:solidFill>
              <a:srgbClr val="666666"/>
            </a:solidFill>
            <a:prstDash val="solid"/>
            <a:round/>
            <a:headEnd type="none" w="med" len="med"/>
            <a:tailEnd type="none" w="med" len="med"/>
          </a:ln>
        </p:spPr>
      </p:cxnSp>
      <p:sp>
        <p:nvSpPr>
          <p:cNvPr id="996" name="Google Shape;996;p60"/>
          <p:cNvSpPr/>
          <p:nvPr/>
        </p:nvSpPr>
        <p:spPr>
          <a:xfrm>
            <a:off x="6875600" y="2453200"/>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997" name="Google Shape;997;p60"/>
          <p:cNvCxnSpPr>
            <a:endCxn id="996" idx="0"/>
          </p:cNvCxnSpPr>
          <p:nvPr/>
        </p:nvCxnSpPr>
        <p:spPr>
          <a:xfrm>
            <a:off x="7107050" y="2233600"/>
            <a:ext cx="1500" cy="219600"/>
          </a:xfrm>
          <a:prstGeom prst="straightConnector1">
            <a:avLst/>
          </a:prstGeom>
          <a:noFill/>
          <a:ln w="19050" cap="flat" cmpd="sng">
            <a:solidFill>
              <a:srgbClr val="666666"/>
            </a:solidFill>
            <a:prstDash val="solid"/>
            <a:round/>
            <a:headEnd type="none" w="med" len="med"/>
            <a:tailEnd type="none" w="med" len="med"/>
          </a:ln>
        </p:spPr>
      </p:cxnSp>
      <p:cxnSp>
        <p:nvCxnSpPr>
          <p:cNvPr id="998" name="Google Shape;998;p60"/>
          <p:cNvCxnSpPr/>
          <p:nvPr/>
        </p:nvCxnSpPr>
        <p:spPr>
          <a:xfrm>
            <a:off x="3956250" y="1985825"/>
            <a:ext cx="5235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0"/>
                                        </p:tgtEl>
                                        <p:attrNameLst>
                                          <p:attrName>style.visibility</p:attrName>
                                        </p:attrNameLst>
                                      </p:cBhvr>
                                      <p:to>
                                        <p:strVal val="visible"/>
                                      </p:to>
                                    </p:set>
                                    <p:animEffect transition="in" filter="fade">
                                      <p:cBhvr>
                                        <p:cTn id="7" dur="1"/>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02" name="Shape 1002"/>
        <p:cNvGrpSpPr/>
        <p:nvPr/>
      </p:nvGrpSpPr>
      <p:grpSpPr>
        <a:xfrm>
          <a:off x="0" y="0"/>
          <a:ext cx="0" cy="0"/>
          <a:chOff x="0" y="0"/>
          <a:chExt cx="0" cy="0"/>
        </a:xfrm>
      </p:grpSpPr>
      <p:sp>
        <p:nvSpPr>
          <p:cNvPr id="1003" name="Google Shape;1003;p61"/>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solidFill>
                  <a:srgbClr val="B7B7B7"/>
                </a:solidFill>
              </a:rPr>
              <a:t>Binary Search 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Chain Reaction Splitting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chemeClr val="dk2"/>
              </a:solidFill>
            </a:endParaRPr>
          </a:p>
        </p:txBody>
      </p:sp>
      <p:sp>
        <p:nvSpPr>
          <p:cNvPr id="1004" name="Google Shape;1004;p61"/>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Chain Reaction Splitting</a:t>
            </a:r>
            <a:endParaRPr lang="en-GB"/>
          </a:p>
        </p:txBody>
      </p:sp>
      <p:sp>
        <p:nvSpPr>
          <p:cNvPr id="1005" name="Google Shape;1005;p61"/>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09" name="Shape 1009"/>
        <p:cNvGrpSpPr/>
        <p:nvPr/>
      </p:nvGrpSpPr>
      <p:grpSpPr>
        <a:xfrm>
          <a:off x="0" y="0"/>
          <a:ext cx="0" cy="0"/>
          <a:chOff x="0" y="0"/>
          <a:chExt cx="0" cy="0"/>
        </a:xfrm>
      </p:grpSpPr>
      <p:sp>
        <p:nvSpPr>
          <p:cNvPr id="1010" name="Google Shape;1010;p6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Chain Reaction</a:t>
            </a:r>
            <a:endParaRPr lang="en-GB"/>
          </a:p>
        </p:txBody>
      </p:sp>
      <p:sp>
        <p:nvSpPr>
          <p:cNvPr id="1011" name="Google Shape;1011;p6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add 25, 26:</a:t>
            </a:r>
            <a:endParaRPr lang="en-GB"/>
          </a:p>
        </p:txBody>
      </p:sp>
      <p:cxnSp>
        <p:nvCxnSpPr>
          <p:cNvPr id="1012" name="Google Shape;1012;p62"/>
          <p:cNvCxnSpPr/>
          <p:nvPr/>
        </p:nvCxnSpPr>
        <p:spPr>
          <a:xfrm>
            <a:off x="4108650" y="1985825"/>
            <a:ext cx="523500" cy="0"/>
          </a:xfrm>
          <a:prstGeom prst="straightConnector1">
            <a:avLst/>
          </a:prstGeom>
          <a:noFill/>
          <a:ln w="19050" cap="flat" cmpd="sng">
            <a:solidFill>
              <a:schemeClr val="dk2"/>
            </a:solidFill>
            <a:prstDash val="solid"/>
            <a:round/>
            <a:headEnd type="none" w="med" len="med"/>
            <a:tailEnd type="triangle" w="med" len="med"/>
          </a:ln>
        </p:spPr>
      </p:cxnSp>
      <p:grpSp>
        <p:nvGrpSpPr>
          <p:cNvPr id="1013" name="Google Shape;1013;p62"/>
          <p:cNvGrpSpPr/>
          <p:nvPr/>
        </p:nvGrpSpPr>
        <p:grpSpPr>
          <a:xfrm>
            <a:off x="166805" y="1354418"/>
            <a:ext cx="4004873" cy="1472074"/>
            <a:chOff x="395505" y="3334805"/>
            <a:chExt cx="4004873" cy="1472074"/>
          </a:xfrm>
        </p:grpSpPr>
        <p:sp>
          <p:nvSpPr>
            <p:cNvPr id="1014" name="Google Shape;1014;p62"/>
            <p:cNvSpPr/>
            <p:nvPr/>
          </p:nvSpPr>
          <p:spPr>
            <a:xfrm>
              <a:off x="7335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015" name="Google Shape;1015;p62"/>
            <p:cNvSpPr/>
            <p:nvPr/>
          </p:nvSpPr>
          <p:spPr>
            <a:xfrm>
              <a:off x="395505"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016" name="Google Shape;1016;p62"/>
            <p:cNvSpPr/>
            <p:nvPr/>
          </p:nvSpPr>
          <p:spPr>
            <a:xfrm>
              <a:off x="1072781"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017" name="Google Shape;1017;p62"/>
            <p:cNvCxnSpPr>
              <a:stCxn id="1015" idx="0"/>
              <a:endCxn id="1014" idx="2"/>
            </p:cNvCxnSpPr>
            <p:nvPr/>
          </p:nvCxnSpPr>
          <p:spPr>
            <a:xfrm rot="10800000" flipH="1">
              <a:off x="640755" y="4256373"/>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018" name="Google Shape;1018;p62"/>
            <p:cNvCxnSpPr>
              <a:stCxn id="1016" idx="0"/>
              <a:endCxn id="1014" idx="2"/>
            </p:cNvCxnSpPr>
            <p:nvPr/>
          </p:nvCxnSpPr>
          <p:spPr>
            <a:xfrm rot="10800000">
              <a:off x="978731" y="4256373"/>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019" name="Google Shape;1019;p62"/>
            <p:cNvSpPr/>
            <p:nvPr/>
          </p:nvSpPr>
          <p:spPr>
            <a:xfrm>
              <a:off x="2055549"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15  17  19</a:t>
              </a:r>
              <a:endParaRPr sz="1800"/>
            </a:p>
          </p:txBody>
        </p:sp>
        <p:sp>
          <p:nvSpPr>
            <p:cNvPr id="1020" name="Google Shape;1020;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1021" name="Google Shape;1021;p62"/>
            <p:cNvCxnSpPr>
              <a:stCxn id="1020" idx="2"/>
              <a:endCxn id="1014" idx="0"/>
            </p:cNvCxnSpPr>
            <p:nvPr/>
          </p:nvCxnSpPr>
          <p:spPr>
            <a:xfrm flipH="1">
              <a:off x="978807" y="3659705"/>
              <a:ext cx="933000" cy="271800"/>
            </a:xfrm>
            <a:prstGeom prst="straightConnector1">
              <a:avLst/>
            </a:prstGeom>
            <a:noFill/>
            <a:ln w="19050" cap="flat" cmpd="sng">
              <a:solidFill>
                <a:srgbClr val="666666"/>
              </a:solidFill>
              <a:prstDash val="solid"/>
              <a:round/>
              <a:headEnd type="none" w="med" len="med"/>
              <a:tailEnd type="none" w="med" len="med"/>
            </a:ln>
          </p:spPr>
        </p:cxnSp>
        <p:cxnSp>
          <p:nvCxnSpPr>
            <p:cNvPr id="1022" name="Google Shape;1022;p62"/>
            <p:cNvCxnSpPr>
              <a:stCxn id="1020" idx="2"/>
              <a:endCxn id="1019" idx="0"/>
            </p:cNvCxnSpPr>
            <p:nvPr/>
          </p:nvCxnSpPr>
          <p:spPr>
            <a:xfrm>
              <a:off x="1911807" y="3659705"/>
              <a:ext cx="749400" cy="271800"/>
            </a:xfrm>
            <a:prstGeom prst="straightConnector1">
              <a:avLst/>
            </a:prstGeom>
            <a:noFill/>
            <a:ln w="19050" cap="flat" cmpd="sng">
              <a:solidFill>
                <a:srgbClr val="666666"/>
              </a:solidFill>
              <a:prstDash val="solid"/>
              <a:round/>
              <a:headEnd type="none" w="med" len="med"/>
              <a:tailEnd type="none" w="med" len="med"/>
            </a:ln>
          </p:spPr>
        </p:cxnSp>
        <p:sp>
          <p:nvSpPr>
            <p:cNvPr id="1023" name="Google Shape;1023;p62"/>
            <p:cNvSpPr/>
            <p:nvPr/>
          </p:nvSpPr>
          <p:spPr>
            <a:xfrm>
              <a:off x="1712575" y="4481975"/>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1024" name="Google Shape;1024;p62"/>
            <p:cNvSpPr/>
            <p:nvPr/>
          </p:nvSpPr>
          <p:spPr>
            <a:xfrm>
              <a:off x="2946266" y="448197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cxnSp>
          <p:nvCxnSpPr>
            <p:cNvPr id="1025" name="Google Shape;1025;p62"/>
            <p:cNvCxnSpPr>
              <a:stCxn id="1023" idx="0"/>
            </p:cNvCxnSpPr>
            <p:nvPr/>
          </p:nvCxnSpPr>
          <p:spPr>
            <a:xfrm rot="10800000" flipH="1">
              <a:off x="1945525" y="4268675"/>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26" name="Google Shape;1026;p62"/>
            <p:cNvCxnSpPr>
              <a:stCxn id="1024" idx="0"/>
            </p:cNvCxnSpPr>
            <p:nvPr/>
          </p:nvCxnSpPr>
          <p:spPr>
            <a:xfrm rot="10800000">
              <a:off x="2867966" y="4268675"/>
              <a:ext cx="328800" cy="213300"/>
            </a:xfrm>
            <a:prstGeom prst="straightConnector1">
              <a:avLst/>
            </a:prstGeom>
            <a:noFill/>
            <a:ln w="19050" cap="flat" cmpd="sng">
              <a:solidFill>
                <a:srgbClr val="666666"/>
              </a:solidFill>
              <a:prstDash val="solid"/>
              <a:round/>
              <a:headEnd type="none" w="med" len="med"/>
              <a:tailEnd type="none" w="med" len="med"/>
            </a:ln>
          </p:spPr>
        </p:cxnSp>
        <p:sp>
          <p:nvSpPr>
            <p:cNvPr id="1027" name="Google Shape;1027;p62"/>
            <p:cNvSpPr/>
            <p:nvPr/>
          </p:nvSpPr>
          <p:spPr>
            <a:xfrm>
              <a:off x="2356665" y="4481980"/>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1028" name="Google Shape;1028;p62"/>
            <p:cNvCxnSpPr>
              <a:endCxn id="1027" idx="0"/>
            </p:cNvCxnSpPr>
            <p:nvPr/>
          </p:nvCxnSpPr>
          <p:spPr>
            <a:xfrm>
              <a:off x="2567565" y="4259680"/>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29" name="Google Shape;1029;p62"/>
            <p:cNvSpPr/>
            <p:nvPr/>
          </p:nvSpPr>
          <p:spPr>
            <a:xfrm>
              <a:off x="3555278" y="4481975"/>
              <a:ext cx="845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20  21</a:t>
              </a:r>
              <a:endParaRPr sz="1800"/>
            </a:p>
          </p:txBody>
        </p:sp>
        <p:cxnSp>
          <p:nvCxnSpPr>
            <p:cNvPr id="1030" name="Google Shape;1030;p62"/>
            <p:cNvCxnSpPr>
              <a:stCxn id="1029" idx="0"/>
            </p:cNvCxnSpPr>
            <p:nvPr/>
          </p:nvCxnSpPr>
          <p:spPr>
            <a:xfrm rot="10800000">
              <a:off x="3177428" y="4259675"/>
              <a:ext cx="800400" cy="222300"/>
            </a:xfrm>
            <a:prstGeom prst="straightConnector1">
              <a:avLst/>
            </a:prstGeom>
            <a:noFill/>
            <a:ln w="19050" cap="flat" cmpd="sng">
              <a:solidFill>
                <a:schemeClr val="dk2"/>
              </a:solidFill>
              <a:prstDash val="solid"/>
              <a:round/>
              <a:headEnd type="none" w="med" len="med"/>
              <a:tailEnd type="none" w="med" len="med"/>
            </a:ln>
          </p:spPr>
        </p:cxnSp>
      </p:grpSp>
      <p:grpSp>
        <p:nvGrpSpPr>
          <p:cNvPr id="1031" name="Google Shape;1031;p62"/>
          <p:cNvGrpSpPr/>
          <p:nvPr/>
        </p:nvGrpSpPr>
        <p:grpSpPr>
          <a:xfrm>
            <a:off x="4517930" y="1354418"/>
            <a:ext cx="4597235" cy="1472082"/>
            <a:chOff x="-61695" y="3334805"/>
            <a:chExt cx="4597235" cy="1472082"/>
          </a:xfrm>
        </p:grpSpPr>
        <p:sp>
          <p:nvSpPr>
            <p:cNvPr id="1032" name="Google Shape;1032;p62"/>
            <p:cNvSpPr/>
            <p:nvPr/>
          </p:nvSpPr>
          <p:spPr>
            <a:xfrm>
              <a:off x="2763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033" name="Google Shape;1033;p62"/>
            <p:cNvSpPr/>
            <p:nvPr/>
          </p:nvSpPr>
          <p:spPr>
            <a:xfrm>
              <a:off x="-61695"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034" name="Google Shape;1034;p62"/>
            <p:cNvSpPr/>
            <p:nvPr/>
          </p:nvSpPr>
          <p:spPr>
            <a:xfrm>
              <a:off x="615581"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035" name="Google Shape;1035;p62"/>
            <p:cNvCxnSpPr>
              <a:stCxn id="1033" idx="0"/>
              <a:endCxn id="1032" idx="2"/>
            </p:cNvCxnSpPr>
            <p:nvPr/>
          </p:nvCxnSpPr>
          <p:spPr>
            <a:xfrm rot="10800000" flipH="1">
              <a:off x="183555" y="4256388"/>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36" name="Google Shape;1036;p62"/>
            <p:cNvCxnSpPr>
              <a:stCxn id="1034" idx="0"/>
              <a:endCxn id="1032" idx="2"/>
            </p:cNvCxnSpPr>
            <p:nvPr/>
          </p:nvCxnSpPr>
          <p:spPr>
            <a:xfrm rot="10800000">
              <a:off x="521531" y="4256388"/>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37" name="Google Shape;1037;p62"/>
            <p:cNvSpPr/>
            <p:nvPr/>
          </p:nvSpPr>
          <p:spPr>
            <a:xfrm>
              <a:off x="1580680"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15  17  19</a:t>
              </a:r>
              <a:endParaRPr sz="1800"/>
            </a:p>
          </p:txBody>
        </p:sp>
        <p:sp>
          <p:nvSpPr>
            <p:cNvPr id="1038" name="Google Shape;1038;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1039" name="Google Shape;1039;p62"/>
            <p:cNvCxnSpPr>
              <a:stCxn id="1038" idx="2"/>
              <a:endCxn id="1032" idx="0"/>
            </p:cNvCxnSpPr>
            <p:nvPr/>
          </p:nvCxnSpPr>
          <p:spPr>
            <a:xfrm flipH="1">
              <a:off x="521607" y="3659705"/>
              <a:ext cx="1390200" cy="271800"/>
            </a:xfrm>
            <a:prstGeom prst="straightConnector1">
              <a:avLst/>
            </a:prstGeom>
            <a:noFill/>
            <a:ln w="19050" cap="flat" cmpd="sng">
              <a:solidFill>
                <a:srgbClr val="666666"/>
              </a:solidFill>
              <a:prstDash val="solid"/>
              <a:round/>
              <a:headEnd type="none" w="med" len="med"/>
              <a:tailEnd type="none" w="med" len="med"/>
            </a:ln>
          </p:spPr>
        </p:cxnSp>
        <p:cxnSp>
          <p:nvCxnSpPr>
            <p:cNvPr id="1040" name="Google Shape;1040;p62"/>
            <p:cNvCxnSpPr>
              <a:stCxn id="1038" idx="2"/>
              <a:endCxn id="1037" idx="0"/>
            </p:cNvCxnSpPr>
            <p:nvPr/>
          </p:nvCxnSpPr>
          <p:spPr>
            <a:xfrm>
              <a:off x="1911807" y="3659705"/>
              <a:ext cx="274500" cy="271800"/>
            </a:xfrm>
            <a:prstGeom prst="straightConnector1">
              <a:avLst/>
            </a:prstGeom>
            <a:noFill/>
            <a:ln w="19050" cap="flat" cmpd="sng">
              <a:solidFill>
                <a:srgbClr val="666666"/>
              </a:solidFill>
              <a:prstDash val="solid"/>
              <a:round/>
              <a:headEnd type="none" w="med" len="med"/>
              <a:tailEnd type="none" w="med" len="med"/>
            </a:ln>
          </p:spPr>
        </p:cxnSp>
        <p:sp>
          <p:nvSpPr>
            <p:cNvPr id="1041" name="Google Shape;1041;p62"/>
            <p:cNvSpPr/>
            <p:nvPr/>
          </p:nvSpPr>
          <p:spPr>
            <a:xfrm>
              <a:off x="1196845" y="4481988"/>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1042" name="Google Shape;1042;p62"/>
            <p:cNvSpPr/>
            <p:nvPr/>
          </p:nvSpPr>
          <p:spPr>
            <a:xfrm>
              <a:off x="2283658"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cxnSp>
          <p:nvCxnSpPr>
            <p:cNvPr id="1043" name="Google Shape;1043;p62"/>
            <p:cNvCxnSpPr>
              <a:stCxn id="1041" idx="0"/>
            </p:cNvCxnSpPr>
            <p:nvPr/>
          </p:nvCxnSpPr>
          <p:spPr>
            <a:xfrm rot="10800000" flipH="1">
              <a:off x="1429795" y="4268688"/>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44" name="Google Shape;1044;p62"/>
            <p:cNvCxnSpPr>
              <a:stCxn id="1042" idx="0"/>
            </p:cNvCxnSpPr>
            <p:nvPr/>
          </p:nvCxnSpPr>
          <p:spPr>
            <a:xfrm rot="10800000">
              <a:off x="2205358" y="4268688"/>
              <a:ext cx="328800" cy="213300"/>
            </a:xfrm>
            <a:prstGeom prst="straightConnector1">
              <a:avLst/>
            </a:prstGeom>
            <a:noFill/>
            <a:ln w="19050" cap="flat" cmpd="sng">
              <a:solidFill>
                <a:srgbClr val="666666"/>
              </a:solidFill>
              <a:prstDash val="solid"/>
              <a:round/>
              <a:headEnd type="none" w="med" len="med"/>
              <a:tailEnd type="none" w="med" len="med"/>
            </a:ln>
          </p:spPr>
        </p:cxnSp>
        <p:sp>
          <p:nvSpPr>
            <p:cNvPr id="1045" name="Google Shape;1045;p62"/>
            <p:cNvSpPr/>
            <p:nvPr/>
          </p:nvSpPr>
          <p:spPr>
            <a:xfrm>
              <a:off x="1720561"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1046" name="Google Shape;1046;p62"/>
            <p:cNvCxnSpPr>
              <a:endCxn id="1045" idx="0"/>
            </p:cNvCxnSpPr>
            <p:nvPr/>
          </p:nvCxnSpPr>
          <p:spPr>
            <a:xfrm>
              <a:off x="1931461" y="4259688"/>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47" name="Google Shape;1047;p62"/>
            <p:cNvSpPr/>
            <p:nvPr/>
          </p:nvSpPr>
          <p:spPr>
            <a:xfrm>
              <a:off x="2828840" y="4481988"/>
              <a:ext cx="1706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20  21  25  26</a:t>
              </a:r>
              <a:endParaRPr sz="1800"/>
            </a:p>
          </p:txBody>
        </p:sp>
        <p:cxnSp>
          <p:nvCxnSpPr>
            <p:cNvPr id="1048" name="Google Shape;1048;p62"/>
            <p:cNvCxnSpPr>
              <a:stCxn id="1047" idx="0"/>
            </p:cNvCxnSpPr>
            <p:nvPr/>
          </p:nvCxnSpPr>
          <p:spPr>
            <a:xfrm rot="10800000">
              <a:off x="2744390" y="4259688"/>
              <a:ext cx="937800" cy="222300"/>
            </a:xfrm>
            <a:prstGeom prst="straightConnector1">
              <a:avLst/>
            </a:prstGeom>
            <a:noFill/>
            <a:ln w="19050" cap="flat" cmpd="sng">
              <a:solidFill>
                <a:schemeClr val="dk2"/>
              </a:solidFill>
              <a:prstDash val="solid"/>
              <a:round/>
              <a:headEnd type="none" w="med" len="med"/>
              <a:tailEnd type="none" w="med" len="med"/>
            </a:ln>
          </p:spPr>
        </p:cxnSp>
      </p:grpSp>
      <p:grpSp>
        <p:nvGrpSpPr>
          <p:cNvPr id="1049" name="Google Shape;1049;p62"/>
          <p:cNvGrpSpPr/>
          <p:nvPr/>
        </p:nvGrpSpPr>
        <p:grpSpPr>
          <a:xfrm>
            <a:off x="98330" y="3455992"/>
            <a:ext cx="4414246" cy="1472083"/>
            <a:chOff x="98330" y="3455992"/>
            <a:chExt cx="4414246" cy="1472083"/>
          </a:xfrm>
        </p:grpSpPr>
        <p:grpSp>
          <p:nvGrpSpPr>
            <p:cNvPr id="1050" name="Google Shape;1050;p62"/>
            <p:cNvGrpSpPr/>
            <p:nvPr/>
          </p:nvGrpSpPr>
          <p:grpSpPr>
            <a:xfrm>
              <a:off x="98330" y="3455992"/>
              <a:ext cx="4414246" cy="1472083"/>
              <a:chOff x="-61695" y="3334805"/>
              <a:chExt cx="4414246" cy="1472083"/>
            </a:xfrm>
          </p:grpSpPr>
          <p:sp>
            <p:nvSpPr>
              <p:cNvPr id="1051" name="Google Shape;1051;p62"/>
              <p:cNvSpPr/>
              <p:nvPr/>
            </p:nvSpPr>
            <p:spPr>
              <a:xfrm>
                <a:off x="2763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052" name="Google Shape;1052;p62"/>
              <p:cNvSpPr/>
              <p:nvPr/>
            </p:nvSpPr>
            <p:spPr>
              <a:xfrm>
                <a:off x="-61695"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053" name="Google Shape;1053;p62"/>
              <p:cNvSpPr/>
              <p:nvPr/>
            </p:nvSpPr>
            <p:spPr>
              <a:xfrm>
                <a:off x="615581"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054" name="Google Shape;1054;p62"/>
              <p:cNvCxnSpPr>
                <a:stCxn id="1052" idx="0"/>
                <a:endCxn id="1051" idx="2"/>
              </p:cNvCxnSpPr>
              <p:nvPr/>
            </p:nvCxnSpPr>
            <p:spPr>
              <a:xfrm rot="10800000" flipH="1">
                <a:off x="183555" y="4256388"/>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55" name="Google Shape;1055;p62"/>
              <p:cNvCxnSpPr>
                <a:stCxn id="1053" idx="0"/>
                <a:endCxn id="1051" idx="2"/>
              </p:cNvCxnSpPr>
              <p:nvPr/>
            </p:nvCxnSpPr>
            <p:spPr>
              <a:xfrm rot="10800000">
                <a:off x="521531" y="4256388"/>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56" name="Google Shape;1056;p62"/>
              <p:cNvSpPr/>
              <p:nvPr/>
            </p:nvSpPr>
            <p:spPr>
              <a:xfrm>
                <a:off x="1580675" y="3931539"/>
                <a:ext cx="15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15  17  19  21</a:t>
                </a:r>
                <a:endParaRPr sz="1800"/>
              </a:p>
            </p:txBody>
          </p:sp>
          <p:sp>
            <p:nvSpPr>
              <p:cNvPr id="1057" name="Google Shape;1057;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1058" name="Google Shape;1058;p62"/>
              <p:cNvCxnSpPr>
                <a:stCxn id="1057" idx="2"/>
                <a:endCxn id="1051" idx="0"/>
              </p:cNvCxnSpPr>
              <p:nvPr/>
            </p:nvCxnSpPr>
            <p:spPr>
              <a:xfrm flipH="1">
                <a:off x="521607" y="3659705"/>
                <a:ext cx="1390200" cy="271800"/>
              </a:xfrm>
              <a:prstGeom prst="straightConnector1">
                <a:avLst/>
              </a:prstGeom>
              <a:noFill/>
              <a:ln w="19050" cap="flat" cmpd="sng">
                <a:solidFill>
                  <a:srgbClr val="666666"/>
                </a:solidFill>
                <a:prstDash val="solid"/>
                <a:round/>
                <a:headEnd type="none" w="med" len="med"/>
                <a:tailEnd type="none" w="med" len="med"/>
              </a:ln>
            </p:spPr>
          </p:cxnSp>
          <p:cxnSp>
            <p:nvCxnSpPr>
              <p:cNvPr id="1059" name="Google Shape;1059;p62"/>
              <p:cNvCxnSpPr>
                <a:stCxn id="1057" idx="2"/>
                <a:endCxn id="1056" idx="0"/>
              </p:cNvCxnSpPr>
              <p:nvPr/>
            </p:nvCxnSpPr>
            <p:spPr>
              <a:xfrm>
                <a:off x="1911807" y="3659705"/>
                <a:ext cx="468300" cy="271800"/>
              </a:xfrm>
              <a:prstGeom prst="straightConnector1">
                <a:avLst/>
              </a:prstGeom>
              <a:noFill/>
              <a:ln w="19050" cap="flat" cmpd="sng">
                <a:solidFill>
                  <a:srgbClr val="666666"/>
                </a:solidFill>
                <a:prstDash val="solid"/>
                <a:round/>
                <a:headEnd type="none" w="med" len="med"/>
                <a:tailEnd type="none" w="med" len="med"/>
              </a:ln>
            </p:spPr>
          </p:cxnSp>
          <p:sp>
            <p:nvSpPr>
              <p:cNvPr id="1060" name="Google Shape;1060;p62"/>
              <p:cNvSpPr/>
              <p:nvPr/>
            </p:nvSpPr>
            <p:spPr>
              <a:xfrm>
                <a:off x="1196845" y="4481988"/>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sp>
            <p:nvSpPr>
              <p:cNvPr id="1061" name="Google Shape;1061;p62"/>
              <p:cNvSpPr/>
              <p:nvPr/>
            </p:nvSpPr>
            <p:spPr>
              <a:xfrm>
                <a:off x="2283658"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cxnSp>
            <p:nvCxnSpPr>
              <p:cNvPr id="1062" name="Google Shape;1062;p62"/>
              <p:cNvCxnSpPr>
                <a:stCxn id="1060" idx="0"/>
              </p:cNvCxnSpPr>
              <p:nvPr/>
            </p:nvCxnSpPr>
            <p:spPr>
              <a:xfrm rot="10800000" flipH="1">
                <a:off x="1429795" y="4268688"/>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63" name="Google Shape;1063;p62"/>
              <p:cNvCxnSpPr>
                <a:stCxn id="1061" idx="0"/>
              </p:cNvCxnSpPr>
              <p:nvPr/>
            </p:nvCxnSpPr>
            <p:spPr>
              <a:xfrm rot="10800000">
                <a:off x="2410858" y="4269588"/>
                <a:ext cx="123300" cy="212400"/>
              </a:xfrm>
              <a:prstGeom prst="straightConnector1">
                <a:avLst/>
              </a:prstGeom>
              <a:noFill/>
              <a:ln w="19050" cap="flat" cmpd="sng">
                <a:solidFill>
                  <a:srgbClr val="666666"/>
                </a:solidFill>
                <a:prstDash val="solid"/>
                <a:round/>
                <a:headEnd type="none" w="med" len="med"/>
                <a:tailEnd type="none" w="med" len="med"/>
              </a:ln>
            </p:spPr>
          </p:cxnSp>
          <p:sp>
            <p:nvSpPr>
              <p:cNvPr id="1064" name="Google Shape;1064;p62"/>
              <p:cNvSpPr/>
              <p:nvPr/>
            </p:nvSpPr>
            <p:spPr>
              <a:xfrm>
                <a:off x="1720561"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1065" name="Google Shape;1065;p62"/>
              <p:cNvCxnSpPr>
                <a:endCxn id="1064" idx="0"/>
              </p:cNvCxnSpPr>
              <p:nvPr/>
            </p:nvCxnSpPr>
            <p:spPr>
              <a:xfrm>
                <a:off x="1931461" y="4259688"/>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66" name="Google Shape;1066;p62"/>
              <p:cNvSpPr/>
              <p:nvPr/>
            </p:nvSpPr>
            <p:spPr>
              <a:xfrm>
                <a:off x="3514651" y="4481989"/>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25  26</a:t>
                </a:r>
                <a:endParaRPr sz="1800"/>
              </a:p>
            </p:txBody>
          </p:sp>
          <p:cxnSp>
            <p:nvCxnSpPr>
              <p:cNvPr id="1067" name="Google Shape;1067;p62"/>
              <p:cNvCxnSpPr>
                <a:stCxn id="1066" idx="0"/>
              </p:cNvCxnSpPr>
              <p:nvPr/>
            </p:nvCxnSpPr>
            <p:spPr>
              <a:xfrm rot="10800000">
                <a:off x="2995801" y="4259689"/>
                <a:ext cx="937800" cy="222300"/>
              </a:xfrm>
              <a:prstGeom prst="straightConnector1">
                <a:avLst/>
              </a:prstGeom>
              <a:noFill/>
              <a:ln w="19050" cap="flat" cmpd="sng">
                <a:solidFill>
                  <a:schemeClr val="dk2"/>
                </a:solidFill>
                <a:prstDash val="solid"/>
                <a:round/>
                <a:headEnd type="none" w="med" len="med"/>
                <a:tailEnd type="none" w="med" len="med"/>
              </a:ln>
            </p:spPr>
          </p:cxnSp>
        </p:grpSp>
        <p:sp>
          <p:nvSpPr>
            <p:cNvPr id="1068" name="Google Shape;1068;p62"/>
            <p:cNvSpPr/>
            <p:nvPr/>
          </p:nvSpPr>
          <p:spPr>
            <a:xfrm>
              <a:off x="3037833"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20</a:t>
              </a:r>
              <a:endParaRPr sz="1800"/>
            </a:p>
          </p:txBody>
        </p:sp>
        <p:cxnSp>
          <p:nvCxnSpPr>
            <p:cNvPr id="1069" name="Google Shape;1069;p62"/>
            <p:cNvCxnSpPr>
              <a:endCxn id="1068" idx="0"/>
            </p:cNvCxnSpPr>
            <p:nvPr/>
          </p:nvCxnSpPr>
          <p:spPr>
            <a:xfrm>
              <a:off x="2941833" y="4382074"/>
              <a:ext cx="346500" cy="221100"/>
            </a:xfrm>
            <a:prstGeom prst="straightConnector1">
              <a:avLst/>
            </a:prstGeom>
            <a:noFill/>
            <a:ln w="19050" cap="flat" cmpd="sng">
              <a:solidFill>
                <a:srgbClr val="666666"/>
              </a:solidFill>
              <a:prstDash val="solid"/>
              <a:round/>
              <a:headEnd type="none" w="med" len="med"/>
              <a:tailEnd type="none" w="med" len="med"/>
            </a:ln>
          </p:spPr>
        </p:cxnSp>
      </p:grpSp>
      <p:grpSp>
        <p:nvGrpSpPr>
          <p:cNvPr id="1070" name="Google Shape;1070;p62"/>
          <p:cNvGrpSpPr/>
          <p:nvPr/>
        </p:nvGrpSpPr>
        <p:grpSpPr>
          <a:xfrm>
            <a:off x="4661495" y="3456000"/>
            <a:ext cx="2843647" cy="1472074"/>
            <a:chOff x="4661495" y="3456000"/>
            <a:chExt cx="2843647" cy="1472074"/>
          </a:xfrm>
        </p:grpSpPr>
        <p:sp>
          <p:nvSpPr>
            <p:cNvPr id="1071" name="Google Shape;1071;p62"/>
            <p:cNvSpPr/>
            <p:nvPr/>
          </p:nvSpPr>
          <p:spPr>
            <a:xfrm>
              <a:off x="4999583" y="40527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072" name="Google Shape;1072;p62"/>
            <p:cNvSpPr/>
            <p:nvPr/>
          </p:nvSpPr>
          <p:spPr>
            <a:xfrm>
              <a:off x="4661495" y="46031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073" name="Google Shape;1073;p62"/>
            <p:cNvSpPr/>
            <p:nvPr/>
          </p:nvSpPr>
          <p:spPr>
            <a:xfrm>
              <a:off x="5338772" y="46031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074" name="Google Shape;1074;p62"/>
            <p:cNvCxnSpPr>
              <a:stCxn id="1072" idx="0"/>
              <a:endCxn id="1071" idx="2"/>
            </p:cNvCxnSpPr>
            <p:nvPr/>
          </p:nvCxnSpPr>
          <p:spPr>
            <a:xfrm rot="10800000" flipH="1">
              <a:off x="4906745" y="4377574"/>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75" name="Google Shape;1075;p62"/>
            <p:cNvCxnSpPr>
              <a:stCxn id="1073" idx="0"/>
              <a:endCxn id="1071" idx="2"/>
            </p:cNvCxnSpPr>
            <p:nvPr/>
          </p:nvCxnSpPr>
          <p:spPr>
            <a:xfrm rot="10800000">
              <a:off x="5244722" y="4377574"/>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76" name="Google Shape;1076;p62"/>
            <p:cNvSpPr/>
            <p:nvPr/>
          </p:nvSpPr>
          <p:spPr>
            <a:xfrm>
              <a:off x="6389742" y="3456000"/>
              <a:ext cx="111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a:t>
              </a:r>
              <a:endParaRPr sz="1800"/>
            </a:p>
          </p:txBody>
        </p:sp>
        <p:cxnSp>
          <p:nvCxnSpPr>
            <p:cNvPr id="1077" name="Google Shape;1077;p62"/>
            <p:cNvCxnSpPr>
              <a:stCxn id="1076" idx="2"/>
              <a:endCxn id="1071" idx="0"/>
            </p:cNvCxnSpPr>
            <p:nvPr/>
          </p:nvCxnSpPr>
          <p:spPr>
            <a:xfrm flipH="1">
              <a:off x="5244942" y="3780900"/>
              <a:ext cx="1702500" cy="271800"/>
            </a:xfrm>
            <a:prstGeom prst="straightConnector1">
              <a:avLst/>
            </a:prstGeom>
            <a:noFill/>
            <a:ln w="19050" cap="flat" cmpd="sng">
              <a:solidFill>
                <a:srgbClr val="666666"/>
              </a:solidFill>
              <a:prstDash val="solid"/>
              <a:round/>
              <a:headEnd type="none" w="med" len="med"/>
              <a:tailEnd type="none" w="med" len="med"/>
            </a:ln>
          </p:spPr>
        </p:cxnSp>
      </p:grpSp>
      <p:grpSp>
        <p:nvGrpSpPr>
          <p:cNvPr id="1078" name="Google Shape;1078;p62"/>
          <p:cNvGrpSpPr/>
          <p:nvPr/>
        </p:nvGrpSpPr>
        <p:grpSpPr>
          <a:xfrm>
            <a:off x="6947442" y="3780900"/>
            <a:ext cx="2128299" cy="1147175"/>
            <a:chOff x="6947442" y="3780900"/>
            <a:chExt cx="2128299" cy="1147175"/>
          </a:xfrm>
        </p:grpSpPr>
        <p:sp>
          <p:nvSpPr>
            <p:cNvPr id="1079" name="Google Shape;1079;p62"/>
            <p:cNvSpPr/>
            <p:nvPr/>
          </p:nvSpPr>
          <p:spPr>
            <a:xfrm>
              <a:off x="7065040" y="4052725"/>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19  21</a:t>
              </a:r>
              <a:endParaRPr sz="1800"/>
            </a:p>
          </p:txBody>
        </p:sp>
        <p:cxnSp>
          <p:nvCxnSpPr>
            <p:cNvPr id="1080" name="Google Shape;1080;p62"/>
            <p:cNvCxnSpPr>
              <a:stCxn id="1076" idx="2"/>
              <a:endCxn id="1079" idx="0"/>
            </p:cNvCxnSpPr>
            <p:nvPr/>
          </p:nvCxnSpPr>
          <p:spPr>
            <a:xfrm>
              <a:off x="6947442" y="3780900"/>
              <a:ext cx="536400" cy="271800"/>
            </a:xfrm>
            <a:prstGeom prst="straightConnector1">
              <a:avLst/>
            </a:prstGeom>
            <a:noFill/>
            <a:ln w="19050" cap="flat" cmpd="sng">
              <a:solidFill>
                <a:srgbClr val="666666"/>
              </a:solidFill>
              <a:prstDash val="solid"/>
              <a:round/>
              <a:headEnd type="none" w="med" len="med"/>
              <a:tailEnd type="none" w="med" len="med"/>
            </a:ln>
          </p:spPr>
        </p:cxnSp>
        <p:sp>
          <p:nvSpPr>
            <p:cNvPr id="1081" name="Google Shape;1081;p62"/>
            <p:cNvSpPr/>
            <p:nvPr/>
          </p:nvSpPr>
          <p:spPr>
            <a:xfrm>
              <a:off x="7006848"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18</a:t>
              </a:r>
              <a:endParaRPr sz="1800"/>
            </a:p>
          </p:txBody>
        </p:sp>
        <p:cxnSp>
          <p:nvCxnSpPr>
            <p:cNvPr id="1082" name="Google Shape;1082;p62"/>
            <p:cNvCxnSpPr>
              <a:stCxn id="1081" idx="0"/>
            </p:cNvCxnSpPr>
            <p:nvPr/>
          </p:nvCxnSpPr>
          <p:spPr>
            <a:xfrm rot="10800000">
              <a:off x="7244448" y="4390774"/>
              <a:ext cx="12900" cy="212400"/>
            </a:xfrm>
            <a:prstGeom prst="straightConnector1">
              <a:avLst/>
            </a:prstGeom>
            <a:noFill/>
            <a:ln w="19050" cap="flat" cmpd="sng">
              <a:solidFill>
                <a:srgbClr val="666666"/>
              </a:solidFill>
              <a:prstDash val="solid"/>
              <a:round/>
              <a:headEnd type="none" w="med" len="med"/>
              <a:tailEnd type="none" w="med" len="med"/>
            </a:ln>
          </p:spPr>
        </p:cxnSp>
        <p:sp>
          <p:nvSpPr>
            <p:cNvPr id="1083" name="Google Shape;1083;p62"/>
            <p:cNvSpPr/>
            <p:nvPr/>
          </p:nvSpPr>
          <p:spPr>
            <a:xfrm>
              <a:off x="8237841" y="4603175"/>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25  26</a:t>
              </a:r>
              <a:endParaRPr sz="1800"/>
            </a:p>
          </p:txBody>
        </p:sp>
        <p:cxnSp>
          <p:nvCxnSpPr>
            <p:cNvPr id="1084" name="Google Shape;1084;p62"/>
            <p:cNvCxnSpPr>
              <a:stCxn id="1083" idx="0"/>
            </p:cNvCxnSpPr>
            <p:nvPr/>
          </p:nvCxnSpPr>
          <p:spPr>
            <a:xfrm rot="10800000">
              <a:off x="7718991" y="4380875"/>
              <a:ext cx="937800" cy="222300"/>
            </a:xfrm>
            <a:prstGeom prst="straightConnector1">
              <a:avLst/>
            </a:prstGeom>
            <a:noFill/>
            <a:ln w="19050" cap="flat" cmpd="sng">
              <a:solidFill>
                <a:schemeClr val="dk2"/>
              </a:solidFill>
              <a:prstDash val="solid"/>
              <a:round/>
              <a:headEnd type="none" w="med" len="med"/>
              <a:tailEnd type="none" w="med" len="med"/>
            </a:ln>
          </p:spPr>
        </p:cxnSp>
        <p:sp>
          <p:nvSpPr>
            <p:cNvPr id="1085" name="Google Shape;1085;p62"/>
            <p:cNvSpPr/>
            <p:nvPr/>
          </p:nvSpPr>
          <p:spPr>
            <a:xfrm>
              <a:off x="7592163"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20</a:t>
              </a:r>
              <a:endParaRPr sz="1800"/>
            </a:p>
          </p:txBody>
        </p:sp>
        <p:cxnSp>
          <p:nvCxnSpPr>
            <p:cNvPr id="1086" name="Google Shape;1086;p62"/>
            <p:cNvCxnSpPr>
              <a:endCxn id="1085" idx="0"/>
            </p:cNvCxnSpPr>
            <p:nvPr/>
          </p:nvCxnSpPr>
          <p:spPr>
            <a:xfrm>
              <a:off x="7496163" y="4382074"/>
              <a:ext cx="346500" cy="221100"/>
            </a:xfrm>
            <a:prstGeom prst="straightConnector1">
              <a:avLst/>
            </a:prstGeom>
            <a:noFill/>
            <a:ln w="19050" cap="flat" cmpd="sng">
              <a:solidFill>
                <a:srgbClr val="666666"/>
              </a:solidFill>
              <a:prstDash val="solid"/>
              <a:round/>
              <a:headEnd type="none" w="med" len="med"/>
              <a:tailEnd type="none" w="med" len="med"/>
            </a:ln>
          </p:spPr>
        </p:cxnSp>
      </p:grpSp>
      <p:grpSp>
        <p:nvGrpSpPr>
          <p:cNvPr id="1087" name="Google Shape;1087;p62"/>
          <p:cNvGrpSpPr/>
          <p:nvPr/>
        </p:nvGrpSpPr>
        <p:grpSpPr>
          <a:xfrm>
            <a:off x="5920035" y="3780874"/>
            <a:ext cx="1027376" cy="1147200"/>
            <a:chOff x="5920035" y="3780874"/>
            <a:chExt cx="1027376" cy="1147200"/>
          </a:xfrm>
        </p:grpSpPr>
        <p:sp>
          <p:nvSpPr>
            <p:cNvPr id="1088" name="Google Shape;1088;p62"/>
            <p:cNvSpPr/>
            <p:nvPr/>
          </p:nvSpPr>
          <p:spPr>
            <a:xfrm>
              <a:off x="5920035" y="4603174"/>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14</a:t>
              </a:r>
              <a:endParaRPr sz="1800"/>
            </a:p>
          </p:txBody>
        </p:sp>
        <p:cxnSp>
          <p:nvCxnSpPr>
            <p:cNvPr id="1089" name="Google Shape;1089;p62"/>
            <p:cNvCxnSpPr>
              <a:stCxn id="1088" idx="0"/>
            </p:cNvCxnSpPr>
            <p:nvPr/>
          </p:nvCxnSpPr>
          <p:spPr>
            <a:xfrm rot="10800000" flipH="1">
              <a:off x="6152985" y="4389874"/>
              <a:ext cx="198000" cy="213300"/>
            </a:xfrm>
            <a:prstGeom prst="straightConnector1">
              <a:avLst/>
            </a:prstGeom>
            <a:noFill/>
            <a:ln w="19050" cap="flat" cmpd="sng">
              <a:solidFill>
                <a:srgbClr val="666666"/>
              </a:solidFill>
              <a:prstDash val="solid"/>
              <a:round/>
              <a:headEnd type="none" w="med" len="med"/>
              <a:tailEnd type="none" w="med" len="med"/>
            </a:ln>
          </p:spPr>
        </p:cxnSp>
        <p:sp>
          <p:nvSpPr>
            <p:cNvPr id="1090" name="Google Shape;1090;p62"/>
            <p:cNvSpPr/>
            <p:nvPr/>
          </p:nvSpPr>
          <p:spPr>
            <a:xfrm>
              <a:off x="6443751"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16</a:t>
              </a:r>
              <a:endParaRPr sz="1800"/>
            </a:p>
          </p:txBody>
        </p:sp>
        <p:cxnSp>
          <p:nvCxnSpPr>
            <p:cNvPr id="1091" name="Google Shape;1091;p62"/>
            <p:cNvCxnSpPr>
              <a:endCxn id="1090" idx="0"/>
            </p:cNvCxnSpPr>
            <p:nvPr/>
          </p:nvCxnSpPr>
          <p:spPr>
            <a:xfrm>
              <a:off x="6654651" y="4380874"/>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92" name="Google Shape;1092;p62"/>
            <p:cNvSpPr/>
            <p:nvPr/>
          </p:nvSpPr>
          <p:spPr>
            <a:xfrm>
              <a:off x="6278111" y="4057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cxnSp>
          <p:nvCxnSpPr>
            <p:cNvPr id="1093" name="Google Shape;1093;p62"/>
            <p:cNvCxnSpPr>
              <a:stCxn id="1092" idx="0"/>
              <a:endCxn id="1076" idx="2"/>
            </p:cNvCxnSpPr>
            <p:nvPr/>
          </p:nvCxnSpPr>
          <p:spPr>
            <a:xfrm rot="10800000" flipH="1">
              <a:off x="6528611" y="3780874"/>
              <a:ext cx="418800" cy="276300"/>
            </a:xfrm>
            <a:prstGeom prst="straightConnector1">
              <a:avLst/>
            </a:prstGeom>
            <a:noFill/>
            <a:ln w="19050" cap="flat" cmpd="sng">
              <a:solidFill>
                <a:srgbClr val="666666"/>
              </a:solidFill>
              <a:prstDash val="solid"/>
              <a:round/>
              <a:headEnd type="none" w="med" len="med"/>
              <a:tailEnd type="none" w="med" len="med"/>
            </a:ln>
          </p:spPr>
        </p:cxnSp>
      </p:grpSp>
      <p:cxnSp>
        <p:nvCxnSpPr>
          <p:cNvPr id="1094" name="Google Shape;1094;p62"/>
          <p:cNvCxnSpPr/>
          <p:nvPr/>
        </p:nvCxnSpPr>
        <p:spPr>
          <a:xfrm flipH="1">
            <a:off x="4171675" y="3383850"/>
            <a:ext cx="621000" cy="309000"/>
          </a:xfrm>
          <a:prstGeom prst="straightConnector1">
            <a:avLst/>
          </a:prstGeom>
          <a:noFill/>
          <a:ln w="19050" cap="flat" cmpd="sng">
            <a:solidFill>
              <a:schemeClr val="dk2"/>
            </a:solidFill>
            <a:prstDash val="solid"/>
            <a:round/>
            <a:headEnd type="none" w="med" len="med"/>
            <a:tailEnd type="triangle" w="med" len="med"/>
          </a:ln>
        </p:spPr>
      </p:cxnSp>
      <p:cxnSp>
        <p:nvCxnSpPr>
          <p:cNvPr id="1095" name="Google Shape;1095;p62"/>
          <p:cNvCxnSpPr/>
          <p:nvPr/>
        </p:nvCxnSpPr>
        <p:spPr>
          <a:xfrm>
            <a:off x="4171675" y="4037538"/>
            <a:ext cx="5019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4"/>
                                        </p:tgtEl>
                                        <p:attrNameLst>
                                          <p:attrName>style.visibility</p:attrName>
                                        </p:attrNameLst>
                                      </p:cBhvr>
                                      <p:to>
                                        <p:strVal val="visible"/>
                                      </p:to>
                                    </p:set>
                                    <p:animEffect transition="in" filter="fade">
                                      <p:cBhvr>
                                        <p:cTn id="7" dur="1"/>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9"/>
                                        </p:tgtEl>
                                        <p:attrNameLst>
                                          <p:attrName>style.visibility</p:attrName>
                                        </p:attrNameLst>
                                      </p:cBhvr>
                                      <p:to>
                                        <p:strVal val="visible"/>
                                      </p:to>
                                    </p:set>
                                    <p:animEffect transition="in" filter="fade">
                                      <p:cBhvr>
                                        <p:cTn id="12" dur="1"/>
                                        <p:tgtEl>
                                          <p:spTgt spid="10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5"/>
                                        </p:tgtEl>
                                        <p:attrNameLst>
                                          <p:attrName>style.visibility</p:attrName>
                                        </p:attrNameLst>
                                      </p:cBhvr>
                                      <p:to>
                                        <p:strVal val="visible"/>
                                      </p:to>
                                    </p:set>
                                    <p:animEffect transition="in" filter="fade">
                                      <p:cBhvr>
                                        <p:cTn id="17" dur="1"/>
                                        <p:tgtEl>
                                          <p:spTgt spid="10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0"/>
                                        </p:tgtEl>
                                        <p:attrNameLst>
                                          <p:attrName>style.visibility</p:attrName>
                                        </p:attrNameLst>
                                      </p:cBhvr>
                                      <p:to>
                                        <p:strVal val="visible"/>
                                      </p:to>
                                    </p:set>
                                    <p:animEffect transition="in" filter="fade">
                                      <p:cBhvr>
                                        <p:cTn id="22" dur="1"/>
                                        <p:tgtEl>
                                          <p:spTgt spid="10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7"/>
                                        </p:tgtEl>
                                        <p:attrNameLst>
                                          <p:attrName>style.visibility</p:attrName>
                                        </p:attrNameLst>
                                      </p:cBhvr>
                                      <p:to>
                                        <p:strVal val="visible"/>
                                      </p:to>
                                    </p:set>
                                    <p:animEffect transition="in" filter="fade">
                                      <p:cBhvr>
                                        <p:cTn id="27" dur="1"/>
                                        <p:tgtEl>
                                          <p:spTgt spid="10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8"/>
                                        </p:tgtEl>
                                        <p:attrNameLst>
                                          <p:attrName>style.visibility</p:attrName>
                                        </p:attrNameLst>
                                      </p:cBhvr>
                                      <p:to>
                                        <p:strVal val="visible"/>
                                      </p:to>
                                    </p:set>
                                    <p:animEffect transition="in" filter="fade">
                                      <p:cBhvr>
                                        <p:cTn id="32" dur="1"/>
                                        <p:tgtEl>
                                          <p:spTgt spid="10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BST Tree Height</a:t>
            </a:r>
            <a:endParaRPr lang="en-GB"/>
          </a:p>
        </p:txBody>
      </p:sp>
      <p:sp>
        <p:nvSpPr>
          <p:cNvPr id="187" name="Google Shape;187;p2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Let’s start today by carefully discussing the height of binary search trees.</a:t>
            </a:r>
            <a:endParaRPr lang="en-GB"/>
          </a:p>
          <a:p>
            <a:pPr marL="457200" lvl="0" indent="0" algn="l" rtl="0">
              <a:spcBef>
                <a:spcPts val="600"/>
              </a:spcBef>
              <a:spcAft>
                <a:spcPts val="0"/>
              </a:spcAft>
              <a:buNone/>
            </a:pPr>
          </a:p>
          <a:p>
            <a:pPr marL="0" lvl="0" indent="0" algn="l" rtl="0">
              <a:spcBef>
                <a:spcPts val="600"/>
              </a:spcBef>
              <a:spcAft>
                <a:spcPts val="0"/>
              </a:spcAft>
              <a:buNone/>
            </a:pPr>
            <a:r>
              <a:rPr lang="en-GB"/>
              <a:t>Trees range from best-case “bushy” to worst-case “spindly”.</a:t>
            </a:r>
            <a:endParaRPr lang="en-GB"/>
          </a:p>
          <a:p>
            <a:pPr marL="457200" lvl="0" indent="-342900" algn="l" rtl="0">
              <a:spcBef>
                <a:spcPts val="600"/>
              </a:spcBef>
              <a:spcAft>
                <a:spcPts val="0"/>
              </a:spcAft>
              <a:buSzPts val="1800"/>
              <a:buChar char="●"/>
            </a:pPr>
            <a:r>
              <a:rPr lang="en-GB"/>
              <a:t>Difference is dramatic!</a:t>
            </a:r>
            <a:endParaRPr lang="en-GB"/>
          </a:p>
        </p:txBody>
      </p:sp>
      <p:grpSp>
        <p:nvGrpSpPr>
          <p:cNvPr id="188" name="Google Shape;188;p27"/>
          <p:cNvGrpSpPr/>
          <p:nvPr/>
        </p:nvGrpSpPr>
        <p:grpSpPr>
          <a:xfrm>
            <a:off x="594600" y="3439088"/>
            <a:ext cx="1762689" cy="1040218"/>
            <a:chOff x="5860100" y="3678825"/>
            <a:chExt cx="1762689" cy="1040218"/>
          </a:xfrm>
        </p:grpSpPr>
        <p:sp>
          <p:nvSpPr>
            <p:cNvPr id="189" name="Google Shape;189;p27"/>
            <p:cNvSpPr/>
            <p:nvPr/>
          </p:nvSpPr>
          <p:spPr>
            <a:xfrm>
              <a:off x="6582425" y="367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e</a:t>
              </a:r>
              <a:endParaRPr lang="en-GB"/>
            </a:p>
          </p:txBody>
        </p:sp>
        <p:sp>
          <p:nvSpPr>
            <p:cNvPr id="190" name="Google Shape;190;p27"/>
            <p:cNvSpPr/>
            <p:nvPr/>
          </p:nvSpPr>
          <p:spPr>
            <a:xfrm>
              <a:off x="61252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a:t>
              </a:r>
              <a:endParaRPr lang="en-GB"/>
            </a:p>
          </p:txBody>
        </p:sp>
        <p:sp>
          <p:nvSpPr>
            <p:cNvPr id="191" name="Google Shape;191;p27"/>
            <p:cNvSpPr/>
            <p:nvPr/>
          </p:nvSpPr>
          <p:spPr>
            <a:xfrm>
              <a:off x="70396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g</a:t>
              </a:r>
              <a:endParaRPr lang="en-GB"/>
            </a:p>
          </p:txBody>
        </p:sp>
        <p:sp>
          <p:nvSpPr>
            <p:cNvPr id="192" name="Google Shape;192;p27"/>
            <p:cNvSpPr/>
            <p:nvPr/>
          </p:nvSpPr>
          <p:spPr>
            <a:xfrm>
              <a:off x="5860100" y="444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a:t>
              </a:r>
              <a:endParaRPr lang="en-GB"/>
            </a:p>
          </p:txBody>
        </p:sp>
        <p:sp>
          <p:nvSpPr>
            <p:cNvPr id="193" name="Google Shape;193;p27"/>
            <p:cNvSpPr/>
            <p:nvPr/>
          </p:nvSpPr>
          <p:spPr>
            <a:xfrm>
              <a:off x="6338643"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
              </a:r>
              <a:endParaRPr lang="en-GB"/>
            </a:p>
          </p:txBody>
        </p:sp>
        <p:sp>
          <p:nvSpPr>
            <p:cNvPr id="194" name="Google Shape;194;p27"/>
            <p:cNvSpPr/>
            <p:nvPr/>
          </p:nvSpPr>
          <p:spPr>
            <a:xfrm>
              <a:off x="6781925"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a:t>
              </a:r>
              <a:endParaRPr lang="en-GB"/>
            </a:p>
          </p:txBody>
        </p:sp>
        <p:sp>
          <p:nvSpPr>
            <p:cNvPr id="195" name="Google Shape;195;p27"/>
            <p:cNvSpPr/>
            <p:nvPr/>
          </p:nvSpPr>
          <p:spPr>
            <a:xfrm>
              <a:off x="7288889"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a:t>
              </a:r>
              <a:endParaRPr lang="en-GB"/>
            </a:p>
          </p:txBody>
        </p:sp>
        <p:cxnSp>
          <p:nvCxnSpPr>
            <p:cNvPr id="196" name="Google Shape;196;p27"/>
            <p:cNvCxnSpPr>
              <a:stCxn id="190" idx="0"/>
              <a:endCxn id="189" idx="2"/>
            </p:cNvCxnSpPr>
            <p:nvPr/>
          </p:nvCxnSpPr>
          <p:spPr>
            <a:xfrm rot="10800000" flipH="1">
              <a:off x="62921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197" name="Google Shape;197;p27"/>
            <p:cNvCxnSpPr>
              <a:stCxn id="191" idx="0"/>
              <a:endCxn id="189" idx="2"/>
            </p:cNvCxnSpPr>
            <p:nvPr/>
          </p:nvCxnSpPr>
          <p:spPr>
            <a:xfrm rot="10800000">
              <a:off x="67493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198" name="Google Shape;198;p27"/>
            <p:cNvCxnSpPr>
              <a:stCxn id="192" idx="0"/>
              <a:endCxn id="190" idx="2"/>
            </p:cNvCxnSpPr>
            <p:nvPr/>
          </p:nvCxnSpPr>
          <p:spPr>
            <a:xfrm rot="10800000" flipH="1">
              <a:off x="6027050" y="4324025"/>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199" name="Google Shape;199;p27"/>
            <p:cNvCxnSpPr>
              <a:stCxn id="190" idx="2"/>
              <a:endCxn id="193" idx="0"/>
            </p:cNvCxnSpPr>
            <p:nvPr/>
          </p:nvCxnSpPr>
          <p:spPr>
            <a:xfrm>
              <a:off x="6292175" y="4324125"/>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00" name="Google Shape;200;p27"/>
            <p:cNvCxnSpPr>
              <a:stCxn id="191" idx="2"/>
              <a:endCxn id="194" idx="0"/>
            </p:cNvCxnSpPr>
            <p:nvPr/>
          </p:nvCxnSpPr>
          <p:spPr>
            <a:xfrm flipH="1">
              <a:off x="6948875" y="4324125"/>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01" name="Google Shape;201;p27"/>
            <p:cNvCxnSpPr>
              <a:stCxn id="191" idx="2"/>
              <a:endCxn id="195" idx="0"/>
            </p:cNvCxnSpPr>
            <p:nvPr/>
          </p:nvCxnSpPr>
          <p:spPr>
            <a:xfrm>
              <a:off x="7206575" y="4324125"/>
              <a:ext cx="249300" cy="130500"/>
            </a:xfrm>
            <a:prstGeom prst="straightConnector1">
              <a:avLst/>
            </a:prstGeom>
            <a:noFill/>
            <a:ln w="19050" cap="flat" cmpd="sng">
              <a:solidFill>
                <a:srgbClr val="666666"/>
              </a:solidFill>
              <a:prstDash val="solid"/>
              <a:round/>
              <a:headEnd type="none" w="med" len="med"/>
              <a:tailEnd type="none" w="med" len="med"/>
            </a:ln>
          </p:spPr>
        </p:cxnSp>
      </p:grpSp>
      <p:sp>
        <p:nvSpPr>
          <p:cNvPr id="202" name="Google Shape;202;p27"/>
          <p:cNvSpPr/>
          <p:nvPr/>
        </p:nvSpPr>
        <p:spPr>
          <a:xfrm>
            <a:off x="3252925" y="3445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203" name="Google Shape;203;p27"/>
          <p:cNvSpPr/>
          <p:nvPr/>
        </p:nvSpPr>
        <p:spPr>
          <a:xfrm>
            <a:off x="2795725" y="3826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a:t>
            </a:r>
            <a:endParaRPr lang="en-GB"/>
          </a:p>
        </p:txBody>
      </p:sp>
      <p:sp>
        <p:nvSpPr>
          <p:cNvPr id="204" name="Google Shape;204;p27"/>
          <p:cNvSpPr/>
          <p:nvPr/>
        </p:nvSpPr>
        <p:spPr>
          <a:xfrm>
            <a:off x="3710125" y="3826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205" name="Google Shape;205;p27"/>
          <p:cNvSpPr/>
          <p:nvPr/>
        </p:nvSpPr>
        <p:spPr>
          <a:xfrm>
            <a:off x="2530600" y="4215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a:t>
            </a:r>
            <a:endParaRPr lang="en-GB"/>
          </a:p>
        </p:txBody>
      </p:sp>
      <p:sp>
        <p:nvSpPr>
          <p:cNvPr id="206" name="Google Shape;206;p27"/>
          <p:cNvSpPr/>
          <p:nvPr/>
        </p:nvSpPr>
        <p:spPr>
          <a:xfrm>
            <a:off x="3009143"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lang="en-GB"/>
          </a:p>
        </p:txBody>
      </p:sp>
      <p:sp>
        <p:nvSpPr>
          <p:cNvPr id="207" name="Google Shape;207;p27"/>
          <p:cNvSpPr/>
          <p:nvPr/>
        </p:nvSpPr>
        <p:spPr>
          <a:xfrm>
            <a:off x="3452425"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lang="en-GB"/>
          </a:p>
        </p:txBody>
      </p:sp>
      <p:sp>
        <p:nvSpPr>
          <p:cNvPr id="208" name="Google Shape;208;p27"/>
          <p:cNvSpPr/>
          <p:nvPr/>
        </p:nvSpPr>
        <p:spPr>
          <a:xfrm>
            <a:off x="3959389"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209" name="Google Shape;209;p27"/>
          <p:cNvCxnSpPr>
            <a:stCxn id="203" idx="0"/>
            <a:endCxn id="202" idx="2"/>
          </p:cNvCxnSpPr>
          <p:nvPr/>
        </p:nvCxnSpPr>
        <p:spPr>
          <a:xfrm rot="10800000" flipH="1">
            <a:off x="2962675" y="37100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10" name="Google Shape;210;p27"/>
          <p:cNvCxnSpPr>
            <a:stCxn id="204" idx="0"/>
            <a:endCxn id="202" idx="2"/>
          </p:cNvCxnSpPr>
          <p:nvPr/>
        </p:nvCxnSpPr>
        <p:spPr>
          <a:xfrm rot="10800000">
            <a:off x="3419875" y="37100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11" name="Google Shape;211;p27"/>
          <p:cNvCxnSpPr>
            <a:stCxn id="205" idx="0"/>
            <a:endCxn id="203" idx="2"/>
          </p:cNvCxnSpPr>
          <p:nvPr/>
        </p:nvCxnSpPr>
        <p:spPr>
          <a:xfrm rot="10800000" flipH="1">
            <a:off x="2697550" y="4090912"/>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212" name="Google Shape;212;p27"/>
          <p:cNvCxnSpPr>
            <a:stCxn id="203" idx="2"/>
            <a:endCxn id="206" idx="0"/>
          </p:cNvCxnSpPr>
          <p:nvPr/>
        </p:nvCxnSpPr>
        <p:spPr>
          <a:xfrm>
            <a:off x="2962675" y="4091012"/>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13" name="Google Shape;213;p27"/>
          <p:cNvCxnSpPr>
            <a:stCxn id="204" idx="2"/>
            <a:endCxn id="207" idx="0"/>
          </p:cNvCxnSpPr>
          <p:nvPr/>
        </p:nvCxnSpPr>
        <p:spPr>
          <a:xfrm flipH="1">
            <a:off x="3619375" y="4091012"/>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14" name="Google Shape;214;p27"/>
          <p:cNvCxnSpPr>
            <a:stCxn id="204" idx="2"/>
            <a:endCxn id="208" idx="0"/>
          </p:cNvCxnSpPr>
          <p:nvPr/>
        </p:nvCxnSpPr>
        <p:spPr>
          <a:xfrm>
            <a:off x="3877075" y="4091012"/>
            <a:ext cx="249300" cy="130500"/>
          </a:xfrm>
          <a:prstGeom prst="straightConnector1">
            <a:avLst/>
          </a:prstGeom>
          <a:noFill/>
          <a:ln w="19050" cap="flat" cmpd="sng">
            <a:solidFill>
              <a:srgbClr val="666666"/>
            </a:solidFill>
            <a:prstDash val="solid"/>
            <a:round/>
            <a:headEnd type="none" w="med" len="med"/>
            <a:tailEnd type="none" w="med" len="med"/>
          </a:ln>
        </p:spPr>
      </p:cxnSp>
      <p:sp>
        <p:nvSpPr>
          <p:cNvPr id="215" name="Google Shape;215;p27"/>
          <p:cNvSpPr/>
          <p:nvPr/>
        </p:nvSpPr>
        <p:spPr>
          <a:xfrm>
            <a:off x="2276550" y="296018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216" name="Google Shape;216;p27"/>
          <p:cNvCxnSpPr>
            <a:stCxn id="215" idx="2"/>
            <a:endCxn id="189" idx="0"/>
          </p:cNvCxnSpPr>
          <p:nvPr/>
        </p:nvCxnSpPr>
        <p:spPr>
          <a:xfrm flipH="1">
            <a:off x="1483800" y="3224488"/>
            <a:ext cx="959700" cy="214500"/>
          </a:xfrm>
          <a:prstGeom prst="straightConnector1">
            <a:avLst/>
          </a:prstGeom>
          <a:noFill/>
          <a:ln w="19050" cap="flat" cmpd="sng">
            <a:solidFill>
              <a:srgbClr val="666666"/>
            </a:solidFill>
            <a:prstDash val="solid"/>
            <a:round/>
            <a:headEnd type="none" w="med" len="med"/>
            <a:tailEnd type="none" w="med" len="med"/>
          </a:ln>
        </p:spPr>
      </p:cxnSp>
      <p:cxnSp>
        <p:nvCxnSpPr>
          <p:cNvPr id="217" name="Google Shape;217;p27"/>
          <p:cNvCxnSpPr>
            <a:stCxn id="215" idx="2"/>
            <a:endCxn id="202" idx="0"/>
          </p:cNvCxnSpPr>
          <p:nvPr/>
        </p:nvCxnSpPr>
        <p:spPr>
          <a:xfrm>
            <a:off x="2443500" y="3224488"/>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18" name="Google Shape;218;p27"/>
          <p:cNvSpPr/>
          <p:nvPr/>
        </p:nvSpPr>
        <p:spPr>
          <a:xfrm>
            <a:off x="7434225" y="3513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219" name="Google Shape;219;p27"/>
          <p:cNvSpPr/>
          <p:nvPr/>
        </p:nvSpPr>
        <p:spPr>
          <a:xfrm>
            <a:off x="7891425" y="3894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220" name="Google Shape;220;p27"/>
          <p:cNvSpPr/>
          <p:nvPr/>
        </p:nvSpPr>
        <p:spPr>
          <a:xfrm>
            <a:off x="8140689" y="428951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221" name="Google Shape;221;p27"/>
          <p:cNvCxnSpPr>
            <a:stCxn id="219" idx="0"/>
            <a:endCxn id="218" idx="2"/>
          </p:cNvCxnSpPr>
          <p:nvPr/>
        </p:nvCxnSpPr>
        <p:spPr>
          <a:xfrm rot="10800000">
            <a:off x="7601175" y="3777899"/>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22" name="Google Shape;222;p27"/>
          <p:cNvCxnSpPr>
            <a:stCxn id="219" idx="2"/>
            <a:endCxn id="220" idx="0"/>
          </p:cNvCxnSpPr>
          <p:nvPr/>
        </p:nvCxnSpPr>
        <p:spPr>
          <a:xfrm>
            <a:off x="8058375" y="4158899"/>
            <a:ext cx="249300" cy="130500"/>
          </a:xfrm>
          <a:prstGeom prst="straightConnector1">
            <a:avLst/>
          </a:prstGeom>
          <a:noFill/>
          <a:ln w="19050" cap="flat" cmpd="sng">
            <a:solidFill>
              <a:srgbClr val="666666"/>
            </a:solidFill>
            <a:prstDash val="solid"/>
            <a:round/>
            <a:headEnd type="none" w="med" len="med"/>
            <a:tailEnd type="none" w="med" len="med"/>
          </a:ln>
        </p:spPr>
      </p:cxnSp>
      <p:cxnSp>
        <p:nvCxnSpPr>
          <p:cNvPr id="223" name="Google Shape;223;p27"/>
          <p:cNvCxnSpPr>
            <a:stCxn id="224" idx="2"/>
            <a:endCxn id="218" idx="0"/>
          </p:cNvCxnSpPr>
          <p:nvPr/>
        </p:nvCxnSpPr>
        <p:spPr>
          <a:xfrm>
            <a:off x="6624800" y="3292375"/>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24" name="Google Shape;224;p27"/>
          <p:cNvSpPr/>
          <p:nvPr/>
        </p:nvSpPr>
        <p:spPr>
          <a:xfrm>
            <a:off x="6457850" y="302807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225" name="Google Shape;225;p27"/>
          <p:cNvCxnSpPr/>
          <p:nvPr/>
        </p:nvCxnSpPr>
        <p:spPr>
          <a:xfrm flipH="1">
            <a:off x="2830975" y="1826475"/>
            <a:ext cx="779400" cy="1173600"/>
          </a:xfrm>
          <a:prstGeom prst="straightConnector1">
            <a:avLst/>
          </a:prstGeom>
          <a:noFill/>
          <a:ln w="19050" cap="flat" cmpd="sng">
            <a:solidFill>
              <a:srgbClr val="666666"/>
            </a:solidFill>
            <a:prstDash val="solid"/>
            <a:round/>
            <a:headEnd type="none" w="med" len="med"/>
            <a:tailEnd type="triangle" w="med" len="med"/>
          </a:ln>
        </p:spPr>
      </p:cxnSp>
      <p:cxnSp>
        <p:nvCxnSpPr>
          <p:cNvPr id="226" name="Google Shape;226;p27"/>
          <p:cNvCxnSpPr/>
          <p:nvPr/>
        </p:nvCxnSpPr>
        <p:spPr>
          <a:xfrm>
            <a:off x="5701850" y="1902200"/>
            <a:ext cx="553500" cy="941700"/>
          </a:xfrm>
          <a:prstGeom prst="straightConnector1">
            <a:avLst/>
          </a:prstGeom>
          <a:noFill/>
          <a:ln w="19050" cap="flat" cmpd="sng">
            <a:solidFill>
              <a:srgbClr val="666666"/>
            </a:solidFill>
            <a:prstDash val="solid"/>
            <a:round/>
            <a:headEnd type="none" w="med" len="med"/>
            <a:tailEnd type="triangle" w="med" len="med"/>
          </a:ln>
        </p:spPr>
      </p:cxnSp>
      <p:sp>
        <p:nvSpPr>
          <p:cNvPr id="227" name="Google Shape;227;p27"/>
          <p:cNvSpPr txBox="1"/>
          <p:nvPr/>
        </p:nvSpPr>
        <p:spPr>
          <a:xfrm>
            <a:off x="40500" y="2893125"/>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
        <p:nvSpPr>
          <p:cNvPr id="228" name="Google Shape;228;p27"/>
          <p:cNvSpPr txBox="1"/>
          <p:nvPr/>
        </p:nvSpPr>
        <p:spPr>
          <a:xfrm>
            <a:off x="8474600" y="3184000"/>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099" name="Shape 1099"/>
        <p:cNvGrpSpPr/>
        <p:nvPr/>
      </p:nvGrpSpPr>
      <p:grpSpPr>
        <a:xfrm>
          <a:off x="0" y="0"/>
          <a:ext cx="0" cy="0"/>
          <a:chOff x="0" y="0"/>
          <a:chExt cx="0" cy="0"/>
        </a:xfrm>
      </p:grpSpPr>
      <p:sp>
        <p:nvSpPr>
          <p:cNvPr id="1100" name="Google Shape;1100;p6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Happens If The Root Is Too Full?</a:t>
            </a:r>
            <a:endParaRPr lang="en-GB"/>
          </a:p>
        </p:txBody>
      </p:sp>
      <p:sp>
        <p:nvSpPr>
          <p:cNvPr id="1101" name="Google Shape;1101;p63"/>
          <p:cNvSpPr txBox="1"/>
          <p:nvPr>
            <p:ph type="body" idx="1"/>
          </p:nvPr>
        </p:nvSpPr>
        <p:spPr>
          <a:xfrm>
            <a:off x="166800" y="4218325"/>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Challenge: Draw the tree after the root is split.</a:t>
            </a:r>
            <a:endParaRPr lang="en-GB"/>
          </a:p>
        </p:txBody>
      </p:sp>
      <p:sp>
        <p:nvSpPr>
          <p:cNvPr id="1102" name="Google Shape;1102;p63"/>
          <p:cNvSpPr/>
          <p:nvPr/>
        </p:nvSpPr>
        <p:spPr>
          <a:xfrm>
            <a:off x="1869477" y="1560125"/>
            <a:ext cx="860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19  21</a:t>
            </a:r>
            <a:endParaRPr sz="1800"/>
          </a:p>
        </p:txBody>
      </p:sp>
      <p:sp>
        <p:nvSpPr>
          <p:cNvPr id="1103" name="Google Shape;1103;p63"/>
          <p:cNvSpPr/>
          <p:nvPr/>
        </p:nvSpPr>
        <p:spPr>
          <a:xfrm>
            <a:off x="1212275" y="1560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04" name="Google Shape;1104;p63"/>
          <p:cNvSpPr/>
          <p:nvPr/>
        </p:nvSpPr>
        <p:spPr>
          <a:xfrm>
            <a:off x="507966" y="1560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05" name="Google Shape;1105;p63"/>
          <p:cNvSpPr/>
          <p:nvPr/>
        </p:nvSpPr>
        <p:spPr>
          <a:xfrm>
            <a:off x="1038025" y="963375"/>
            <a:ext cx="860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a:t>
            </a:r>
            <a:endParaRPr sz="1800"/>
          </a:p>
        </p:txBody>
      </p:sp>
      <p:cxnSp>
        <p:nvCxnSpPr>
          <p:cNvPr id="1106" name="Google Shape;1106;p63"/>
          <p:cNvCxnSpPr>
            <a:endCxn id="1104" idx="0"/>
          </p:cNvCxnSpPr>
          <p:nvPr/>
        </p:nvCxnSpPr>
        <p:spPr>
          <a:xfrm flipH="1">
            <a:off x="753216" y="128412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07" name="Google Shape;1107;p63"/>
          <p:cNvCxnSpPr>
            <a:endCxn id="1102" idx="0"/>
          </p:cNvCxnSpPr>
          <p:nvPr/>
        </p:nvCxnSpPr>
        <p:spPr>
          <a:xfrm>
            <a:off x="1769277" y="1284125"/>
            <a:ext cx="530400" cy="276000"/>
          </a:xfrm>
          <a:prstGeom prst="straightConnector1">
            <a:avLst/>
          </a:prstGeom>
          <a:noFill/>
          <a:ln w="19050" cap="flat" cmpd="sng">
            <a:solidFill>
              <a:srgbClr val="666666"/>
            </a:solidFill>
            <a:prstDash val="solid"/>
            <a:round/>
            <a:headEnd type="none" w="med" len="med"/>
            <a:tailEnd type="none" w="med" len="med"/>
          </a:ln>
        </p:spPr>
      </p:cxnSp>
      <p:cxnSp>
        <p:nvCxnSpPr>
          <p:cNvPr id="1108" name="Google Shape;1108;p63"/>
          <p:cNvCxnSpPr>
            <a:stCxn id="1103" idx="0"/>
            <a:endCxn id="1105" idx="2"/>
          </p:cNvCxnSpPr>
          <p:nvPr/>
        </p:nvCxnSpPr>
        <p:spPr>
          <a:xfrm rot="10800000" flipH="1">
            <a:off x="1457525" y="1288325"/>
            <a:ext cx="10800" cy="271800"/>
          </a:xfrm>
          <a:prstGeom prst="straightConnector1">
            <a:avLst/>
          </a:prstGeom>
          <a:noFill/>
          <a:ln w="19050" cap="flat" cmpd="sng">
            <a:solidFill>
              <a:schemeClr val="dk2"/>
            </a:solidFill>
            <a:prstDash val="solid"/>
            <a:round/>
            <a:headEnd type="none" w="med" len="med"/>
            <a:tailEnd type="none" w="med" len="med"/>
          </a:ln>
        </p:spPr>
      </p:cxnSp>
      <p:grpSp>
        <p:nvGrpSpPr>
          <p:cNvPr id="1109" name="Google Shape;1109;p63"/>
          <p:cNvGrpSpPr/>
          <p:nvPr/>
        </p:nvGrpSpPr>
        <p:grpSpPr>
          <a:xfrm>
            <a:off x="3216216" y="961300"/>
            <a:ext cx="2880559" cy="921650"/>
            <a:chOff x="3216216" y="961300"/>
            <a:chExt cx="2880559" cy="921650"/>
          </a:xfrm>
        </p:grpSpPr>
        <p:sp>
          <p:nvSpPr>
            <p:cNvPr id="1110" name="Google Shape;1110;p63"/>
            <p:cNvSpPr/>
            <p:nvPr/>
          </p:nvSpPr>
          <p:spPr>
            <a:xfrm>
              <a:off x="4514575" y="1558050"/>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19  21  22  23</a:t>
              </a:r>
              <a:endParaRPr sz="1800"/>
            </a:p>
          </p:txBody>
        </p:sp>
        <p:sp>
          <p:nvSpPr>
            <p:cNvPr id="1111" name="Google Shape;1111;p63"/>
            <p:cNvSpPr/>
            <p:nvPr/>
          </p:nvSpPr>
          <p:spPr>
            <a:xfrm>
              <a:off x="3906125" y="15580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12" name="Google Shape;1112;p63"/>
            <p:cNvSpPr/>
            <p:nvPr/>
          </p:nvSpPr>
          <p:spPr>
            <a:xfrm>
              <a:off x="3216216" y="15580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13" name="Google Shape;1113;p63"/>
            <p:cNvSpPr/>
            <p:nvPr/>
          </p:nvSpPr>
          <p:spPr>
            <a:xfrm>
              <a:off x="3844375" y="961300"/>
              <a:ext cx="900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a:t>
              </a:r>
              <a:endParaRPr sz="1800"/>
            </a:p>
          </p:txBody>
        </p:sp>
        <p:cxnSp>
          <p:nvCxnSpPr>
            <p:cNvPr id="1114" name="Google Shape;1114;p63"/>
            <p:cNvCxnSpPr>
              <a:endCxn id="1112" idx="0"/>
            </p:cNvCxnSpPr>
            <p:nvPr/>
          </p:nvCxnSpPr>
          <p:spPr>
            <a:xfrm flipH="1">
              <a:off x="3461466" y="1282050"/>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15" name="Google Shape;1115;p63"/>
            <p:cNvCxnSpPr>
              <a:endCxn id="1110" idx="0"/>
            </p:cNvCxnSpPr>
            <p:nvPr/>
          </p:nvCxnSpPr>
          <p:spPr>
            <a:xfrm>
              <a:off x="4638175" y="1281150"/>
              <a:ext cx="667500" cy="276900"/>
            </a:xfrm>
            <a:prstGeom prst="straightConnector1">
              <a:avLst/>
            </a:prstGeom>
            <a:noFill/>
            <a:ln w="19050" cap="flat" cmpd="sng">
              <a:solidFill>
                <a:srgbClr val="666666"/>
              </a:solidFill>
              <a:prstDash val="solid"/>
              <a:round/>
              <a:headEnd type="none" w="med" len="med"/>
              <a:tailEnd type="none" w="med" len="med"/>
            </a:ln>
          </p:spPr>
        </p:cxnSp>
        <p:cxnSp>
          <p:nvCxnSpPr>
            <p:cNvPr id="1116" name="Google Shape;1116;p63"/>
            <p:cNvCxnSpPr>
              <a:stCxn id="1111" idx="0"/>
              <a:endCxn id="1113" idx="2"/>
            </p:cNvCxnSpPr>
            <p:nvPr/>
          </p:nvCxnSpPr>
          <p:spPr>
            <a:xfrm rot="10800000" flipH="1">
              <a:off x="4151375" y="1286250"/>
              <a:ext cx="143100" cy="271800"/>
            </a:xfrm>
            <a:prstGeom prst="straightConnector1">
              <a:avLst/>
            </a:prstGeom>
            <a:noFill/>
            <a:ln w="19050" cap="flat" cmpd="sng">
              <a:solidFill>
                <a:schemeClr val="dk2"/>
              </a:solidFill>
              <a:prstDash val="solid"/>
              <a:round/>
              <a:headEnd type="none" w="med" len="med"/>
              <a:tailEnd type="none" w="med" len="med"/>
            </a:ln>
          </p:spPr>
        </p:cxnSp>
      </p:grpSp>
      <p:grpSp>
        <p:nvGrpSpPr>
          <p:cNvPr id="1117" name="Google Shape;1117;p63"/>
          <p:cNvGrpSpPr/>
          <p:nvPr/>
        </p:nvGrpSpPr>
        <p:grpSpPr>
          <a:xfrm>
            <a:off x="6233175" y="961300"/>
            <a:ext cx="2702200" cy="919575"/>
            <a:chOff x="6233175" y="961300"/>
            <a:chExt cx="2702200" cy="919575"/>
          </a:xfrm>
        </p:grpSpPr>
        <p:sp>
          <p:nvSpPr>
            <p:cNvPr id="1118" name="Google Shape;1118;p63"/>
            <p:cNvSpPr/>
            <p:nvPr/>
          </p:nvSpPr>
          <p:spPr>
            <a:xfrm>
              <a:off x="7949875" y="1555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22  23</a:t>
              </a:r>
              <a:endParaRPr sz="1800"/>
            </a:p>
          </p:txBody>
        </p:sp>
        <p:sp>
          <p:nvSpPr>
            <p:cNvPr id="1119" name="Google Shape;1119;p63"/>
            <p:cNvSpPr/>
            <p:nvPr/>
          </p:nvSpPr>
          <p:spPr>
            <a:xfrm>
              <a:off x="6777875" y="1555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20" name="Google Shape;1120;p63"/>
            <p:cNvSpPr/>
            <p:nvPr/>
          </p:nvSpPr>
          <p:spPr>
            <a:xfrm>
              <a:off x="6233175" y="1555975"/>
              <a:ext cx="407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21" name="Google Shape;1121;p63"/>
            <p:cNvSpPr/>
            <p:nvPr/>
          </p:nvSpPr>
          <p:spPr>
            <a:xfrm>
              <a:off x="6861475" y="961300"/>
              <a:ext cx="1337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13  17  21</a:t>
              </a:r>
              <a:endParaRPr sz="1800"/>
            </a:p>
          </p:txBody>
        </p:sp>
        <p:cxnSp>
          <p:nvCxnSpPr>
            <p:cNvPr id="1122" name="Google Shape;1122;p63"/>
            <p:cNvCxnSpPr>
              <a:endCxn id="1120" idx="0"/>
            </p:cNvCxnSpPr>
            <p:nvPr/>
          </p:nvCxnSpPr>
          <p:spPr>
            <a:xfrm flipH="1">
              <a:off x="6436725" y="12799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23" name="Google Shape;1123;p63"/>
            <p:cNvCxnSpPr>
              <a:endCxn id="1118" idx="0"/>
            </p:cNvCxnSpPr>
            <p:nvPr/>
          </p:nvCxnSpPr>
          <p:spPr>
            <a:xfrm>
              <a:off x="7868425" y="1296175"/>
              <a:ext cx="574200" cy="259800"/>
            </a:xfrm>
            <a:prstGeom prst="straightConnector1">
              <a:avLst/>
            </a:prstGeom>
            <a:noFill/>
            <a:ln w="19050" cap="flat" cmpd="sng">
              <a:solidFill>
                <a:srgbClr val="666666"/>
              </a:solidFill>
              <a:prstDash val="solid"/>
              <a:round/>
              <a:headEnd type="none" w="med" len="med"/>
              <a:tailEnd type="none" w="med" len="med"/>
            </a:ln>
          </p:spPr>
        </p:cxnSp>
        <p:cxnSp>
          <p:nvCxnSpPr>
            <p:cNvPr id="1124" name="Google Shape;1124;p63"/>
            <p:cNvCxnSpPr>
              <a:stCxn id="1119" idx="0"/>
            </p:cNvCxnSpPr>
            <p:nvPr/>
          </p:nvCxnSpPr>
          <p:spPr>
            <a:xfrm rot="10800000" flipH="1">
              <a:off x="7023125" y="1298575"/>
              <a:ext cx="345000" cy="257400"/>
            </a:xfrm>
            <a:prstGeom prst="straightConnector1">
              <a:avLst/>
            </a:prstGeom>
            <a:noFill/>
            <a:ln w="19050" cap="flat" cmpd="sng">
              <a:solidFill>
                <a:schemeClr val="dk2"/>
              </a:solidFill>
              <a:prstDash val="solid"/>
              <a:round/>
              <a:headEnd type="none" w="med" len="med"/>
              <a:tailEnd type="none" w="med" len="med"/>
            </a:ln>
          </p:spPr>
        </p:cxnSp>
        <p:sp>
          <p:nvSpPr>
            <p:cNvPr id="1125" name="Google Shape;1125;p63"/>
            <p:cNvSpPr/>
            <p:nvPr/>
          </p:nvSpPr>
          <p:spPr>
            <a:xfrm>
              <a:off x="7392450" y="1555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26" name="Google Shape;1126;p63"/>
            <p:cNvCxnSpPr>
              <a:stCxn id="1125" idx="0"/>
            </p:cNvCxnSpPr>
            <p:nvPr/>
          </p:nvCxnSpPr>
          <p:spPr>
            <a:xfrm rot="10800000" flipH="1">
              <a:off x="7637700" y="1298575"/>
              <a:ext cx="39600" cy="257400"/>
            </a:xfrm>
            <a:prstGeom prst="straightConnector1">
              <a:avLst/>
            </a:prstGeom>
            <a:noFill/>
            <a:ln w="19050" cap="flat" cmpd="sng">
              <a:solidFill>
                <a:schemeClr val="dk2"/>
              </a:solidFill>
              <a:prstDash val="solid"/>
              <a:round/>
              <a:headEnd type="none" w="med" len="med"/>
              <a:tailEnd type="none" w="med" len="med"/>
            </a:ln>
          </p:spPr>
        </p:cxnSp>
      </p:grpSp>
      <p:grpSp>
        <p:nvGrpSpPr>
          <p:cNvPr id="1127" name="Google Shape;1127;p63"/>
          <p:cNvGrpSpPr/>
          <p:nvPr/>
        </p:nvGrpSpPr>
        <p:grpSpPr>
          <a:xfrm>
            <a:off x="317666" y="2762625"/>
            <a:ext cx="3298909" cy="921650"/>
            <a:chOff x="317666" y="2762625"/>
            <a:chExt cx="3298909" cy="921650"/>
          </a:xfrm>
        </p:grpSpPr>
        <p:sp>
          <p:nvSpPr>
            <p:cNvPr id="1128" name="Google Shape;1128;p63"/>
            <p:cNvSpPr/>
            <p:nvPr/>
          </p:nvSpPr>
          <p:spPr>
            <a:xfrm>
              <a:off x="2034375" y="335937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22  23  24  25</a:t>
              </a:r>
              <a:endParaRPr sz="1800"/>
            </a:p>
          </p:txBody>
        </p:sp>
        <p:sp>
          <p:nvSpPr>
            <p:cNvPr id="1129" name="Google Shape;1129;p63"/>
            <p:cNvSpPr/>
            <p:nvPr/>
          </p:nvSpPr>
          <p:spPr>
            <a:xfrm>
              <a:off x="869575"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30" name="Google Shape;1130;p63"/>
            <p:cNvSpPr/>
            <p:nvPr/>
          </p:nvSpPr>
          <p:spPr>
            <a:xfrm>
              <a:off x="317666"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31" name="Google Shape;1131;p63"/>
            <p:cNvSpPr/>
            <p:nvPr/>
          </p:nvSpPr>
          <p:spPr>
            <a:xfrm>
              <a:off x="945825" y="2762625"/>
              <a:ext cx="1254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13  17  21</a:t>
              </a:r>
              <a:endParaRPr sz="1800"/>
            </a:p>
          </p:txBody>
        </p:sp>
        <p:cxnSp>
          <p:nvCxnSpPr>
            <p:cNvPr id="1132" name="Google Shape;1132;p63"/>
            <p:cNvCxnSpPr>
              <a:endCxn id="1130" idx="0"/>
            </p:cNvCxnSpPr>
            <p:nvPr/>
          </p:nvCxnSpPr>
          <p:spPr>
            <a:xfrm flipH="1">
              <a:off x="562916" y="30833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33" name="Google Shape;1133;p63"/>
            <p:cNvCxnSpPr>
              <a:endCxn id="1128" idx="0"/>
            </p:cNvCxnSpPr>
            <p:nvPr/>
          </p:nvCxnSpPr>
          <p:spPr>
            <a:xfrm>
              <a:off x="2023275" y="3083375"/>
              <a:ext cx="802200" cy="276000"/>
            </a:xfrm>
            <a:prstGeom prst="straightConnector1">
              <a:avLst/>
            </a:prstGeom>
            <a:noFill/>
            <a:ln w="19050" cap="flat" cmpd="sng">
              <a:solidFill>
                <a:srgbClr val="666666"/>
              </a:solidFill>
              <a:prstDash val="solid"/>
              <a:round/>
              <a:headEnd type="none" w="med" len="med"/>
              <a:tailEnd type="none" w="med" len="med"/>
            </a:ln>
          </p:spPr>
        </p:cxnSp>
        <p:cxnSp>
          <p:nvCxnSpPr>
            <p:cNvPr id="1134" name="Google Shape;1134;p63"/>
            <p:cNvCxnSpPr>
              <a:stCxn id="1129" idx="0"/>
            </p:cNvCxnSpPr>
            <p:nvPr/>
          </p:nvCxnSpPr>
          <p:spPr>
            <a:xfrm rot="10800000" flipH="1">
              <a:off x="1114825" y="3101075"/>
              <a:ext cx="228000" cy="258300"/>
            </a:xfrm>
            <a:prstGeom prst="straightConnector1">
              <a:avLst/>
            </a:prstGeom>
            <a:noFill/>
            <a:ln w="19050" cap="flat" cmpd="sng">
              <a:solidFill>
                <a:schemeClr val="dk2"/>
              </a:solidFill>
              <a:prstDash val="solid"/>
              <a:round/>
              <a:headEnd type="none" w="med" len="med"/>
              <a:tailEnd type="none" w="med" len="med"/>
            </a:ln>
          </p:spPr>
        </p:cxnSp>
        <p:sp>
          <p:nvSpPr>
            <p:cNvPr id="1135" name="Google Shape;1135;p63"/>
            <p:cNvSpPr/>
            <p:nvPr/>
          </p:nvSpPr>
          <p:spPr>
            <a:xfrm>
              <a:off x="1437950"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36" name="Google Shape;1136;p63"/>
            <p:cNvCxnSpPr>
              <a:stCxn id="1135" idx="0"/>
            </p:cNvCxnSpPr>
            <p:nvPr/>
          </p:nvCxnSpPr>
          <p:spPr>
            <a:xfrm rot="10800000" flipH="1">
              <a:off x="1683200" y="3083375"/>
              <a:ext cx="396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1137" name="Google Shape;1137;p63"/>
          <p:cNvGrpSpPr/>
          <p:nvPr/>
        </p:nvGrpSpPr>
        <p:grpSpPr>
          <a:xfrm>
            <a:off x="4497391" y="2743125"/>
            <a:ext cx="3570709" cy="921658"/>
            <a:chOff x="4497391" y="2743125"/>
            <a:chExt cx="3570709" cy="921658"/>
          </a:xfrm>
        </p:grpSpPr>
        <p:sp>
          <p:nvSpPr>
            <p:cNvPr id="1138" name="Google Shape;1138;p63"/>
            <p:cNvSpPr/>
            <p:nvPr/>
          </p:nvSpPr>
          <p:spPr>
            <a:xfrm>
              <a:off x="7082600" y="33398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24  25</a:t>
              </a:r>
              <a:endParaRPr sz="1800"/>
            </a:p>
          </p:txBody>
        </p:sp>
        <p:sp>
          <p:nvSpPr>
            <p:cNvPr id="1139" name="Google Shape;1139;p63"/>
            <p:cNvSpPr/>
            <p:nvPr/>
          </p:nvSpPr>
          <p:spPr>
            <a:xfrm>
              <a:off x="5125500" y="33398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40" name="Google Shape;1140;p63"/>
            <p:cNvSpPr/>
            <p:nvPr/>
          </p:nvSpPr>
          <p:spPr>
            <a:xfrm>
              <a:off x="4497391" y="33398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41" name="Google Shape;1141;p63"/>
            <p:cNvSpPr/>
            <p:nvPr/>
          </p:nvSpPr>
          <p:spPr>
            <a:xfrm>
              <a:off x="5125550" y="274312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13  17  21  23</a:t>
              </a:r>
              <a:endParaRPr sz="1800"/>
            </a:p>
          </p:txBody>
        </p:sp>
        <p:cxnSp>
          <p:nvCxnSpPr>
            <p:cNvPr id="1142" name="Google Shape;1142;p63"/>
            <p:cNvCxnSpPr>
              <a:endCxn id="1140" idx="0"/>
            </p:cNvCxnSpPr>
            <p:nvPr/>
          </p:nvCxnSpPr>
          <p:spPr>
            <a:xfrm flipH="1">
              <a:off x="4742641" y="3063883"/>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43" name="Google Shape;1143;p63"/>
            <p:cNvCxnSpPr>
              <a:endCxn id="1138" idx="0"/>
            </p:cNvCxnSpPr>
            <p:nvPr/>
          </p:nvCxnSpPr>
          <p:spPr>
            <a:xfrm>
              <a:off x="6617150" y="3074375"/>
              <a:ext cx="958200" cy="265500"/>
            </a:xfrm>
            <a:prstGeom prst="straightConnector1">
              <a:avLst/>
            </a:prstGeom>
            <a:noFill/>
            <a:ln w="19050" cap="flat" cmpd="sng">
              <a:solidFill>
                <a:srgbClr val="666666"/>
              </a:solidFill>
              <a:prstDash val="solid"/>
              <a:round/>
              <a:headEnd type="none" w="med" len="med"/>
              <a:tailEnd type="none" w="med" len="med"/>
            </a:ln>
          </p:spPr>
        </p:cxnSp>
        <p:cxnSp>
          <p:nvCxnSpPr>
            <p:cNvPr id="1144" name="Google Shape;1144;p63"/>
            <p:cNvCxnSpPr>
              <a:stCxn id="1139" idx="0"/>
            </p:cNvCxnSpPr>
            <p:nvPr/>
          </p:nvCxnSpPr>
          <p:spPr>
            <a:xfrm rot="10800000" flipH="1">
              <a:off x="5370750" y="3052775"/>
              <a:ext cx="126900" cy="287100"/>
            </a:xfrm>
            <a:prstGeom prst="straightConnector1">
              <a:avLst/>
            </a:prstGeom>
            <a:noFill/>
            <a:ln w="19050" cap="flat" cmpd="sng">
              <a:solidFill>
                <a:schemeClr val="dk2"/>
              </a:solidFill>
              <a:prstDash val="solid"/>
              <a:round/>
              <a:headEnd type="none" w="med" len="med"/>
              <a:tailEnd type="none" w="med" len="med"/>
            </a:ln>
          </p:spPr>
        </p:cxnSp>
        <p:sp>
          <p:nvSpPr>
            <p:cNvPr id="1145" name="Google Shape;1145;p63"/>
            <p:cNvSpPr/>
            <p:nvPr/>
          </p:nvSpPr>
          <p:spPr>
            <a:xfrm>
              <a:off x="5701075" y="33398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46" name="Google Shape;1146;p63"/>
            <p:cNvCxnSpPr>
              <a:stCxn id="1145" idx="0"/>
              <a:endCxn id="1141" idx="2"/>
            </p:cNvCxnSpPr>
            <p:nvPr/>
          </p:nvCxnSpPr>
          <p:spPr>
            <a:xfrm rot="10800000">
              <a:off x="5916625" y="3068075"/>
              <a:ext cx="29700" cy="271800"/>
            </a:xfrm>
            <a:prstGeom prst="straightConnector1">
              <a:avLst/>
            </a:prstGeom>
            <a:noFill/>
            <a:ln w="19050" cap="flat" cmpd="sng">
              <a:solidFill>
                <a:schemeClr val="dk2"/>
              </a:solidFill>
              <a:prstDash val="solid"/>
              <a:round/>
              <a:headEnd type="none" w="med" len="med"/>
              <a:tailEnd type="none" w="med" len="med"/>
            </a:ln>
          </p:spPr>
        </p:cxnSp>
        <p:sp>
          <p:nvSpPr>
            <p:cNvPr id="1147" name="Google Shape;1147;p63"/>
            <p:cNvSpPr/>
            <p:nvPr/>
          </p:nvSpPr>
          <p:spPr>
            <a:xfrm>
              <a:off x="6294496" y="33360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a:t>
              </a:r>
              <a:endParaRPr sz="1800"/>
            </a:p>
          </p:txBody>
        </p:sp>
        <p:cxnSp>
          <p:nvCxnSpPr>
            <p:cNvPr id="1148" name="Google Shape;1148;p63"/>
            <p:cNvCxnSpPr>
              <a:stCxn id="1147" idx="0"/>
            </p:cNvCxnSpPr>
            <p:nvPr/>
          </p:nvCxnSpPr>
          <p:spPr>
            <a:xfrm rot="10800000">
              <a:off x="6339946" y="3056725"/>
              <a:ext cx="199800" cy="2793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9"/>
                                        </p:tgtEl>
                                        <p:attrNameLst>
                                          <p:attrName>style.visibility</p:attrName>
                                        </p:attrNameLst>
                                      </p:cBhvr>
                                      <p:to>
                                        <p:strVal val="visible"/>
                                      </p:to>
                                    </p:set>
                                    <p:animEffect transition="in" filter="fade">
                                      <p:cBhvr>
                                        <p:cTn id="7" dur="1"/>
                                        <p:tgtEl>
                                          <p:spTgt spid="1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7"/>
                                        </p:tgtEl>
                                        <p:attrNameLst>
                                          <p:attrName>style.visibility</p:attrName>
                                        </p:attrNameLst>
                                      </p:cBhvr>
                                      <p:to>
                                        <p:strVal val="visible"/>
                                      </p:to>
                                    </p:set>
                                    <p:animEffect transition="in" filter="fade">
                                      <p:cBhvr>
                                        <p:cTn id="12" dur="1"/>
                                        <p:tgtEl>
                                          <p:spTgt spid="1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7"/>
                                        </p:tgtEl>
                                        <p:attrNameLst>
                                          <p:attrName>style.visibility</p:attrName>
                                        </p:attrNameLst>
                                      </p:cBhvr>
                                      <p:to>
                                        <p:strVal val="visible"/>
                                      </p:to>
                                    </p:set>
                                    <p:animEffect transition="in" filter="fade">
                                      <p:cBhvr>
                                        <p:cTn id="17" dur="1"/>
                                        <p:tgtEl>
                                          <p:spTgt spid="1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7"/>
                                        </p:tgtEl>
                                        <p:attrNameLst>
                                          <p:attrName>style.visibility</p:attrName>
                                        </p:attrNameLst>
                                      </p:cBhvr>
                                      <p:to>
                                        <p:strVal val="visible"/>
                                      </p:to>
                                    </p:set>
                                    <p:animEffect transition="in" filter="fade">
                                      <p:cBhvr>
                                        <p:cTn id="22" dur="1"/>
                                        <p:tgtEl>
                                          <p:spTgt spid="11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1"/>
                                        </p:tgtEl>
                                        <p:attrNameLst>
                                          <p:attrName>style.visibility</p:attrName>
                                        </p:attrNameLst>
                                      </p:cBhvr>
                                      <p:to>
                                        <p:strVal val="visible"/>
                                      </p:to>
                                    </p:set>
                                    <p:animEffect transition="in" filter="fade">
                                      <p:cBhvr>
                                        <p:cTn id="27" dur="1"/>
                                        <p:tgtEl>
                                          <p:spTgt spid="1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52" name="Shape 1152"/>
        <p:cNvGrpSpPr/>
        <p:nvPr/>
      </p:nvGrpSpPr>
      <p:grpSpPr>
        <a:xfrm>
          <a:off x="0" y="0"/>
          <a:ext cx="0" cy="0"/>
          <a:chOff x="0" y="0"/>
          <a:chExt cx="0" cy="0"/>
        </a:xfrm>
      </p:grpSpPr>
      <p:sp>
        <p:nvSpPr>
          <p:cNvPr id="1153" name="Google Shape;1153;p6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Happens If The Root Is Too Full?</a:t>
            </a:r>
            <a:endParaRPr lang="en-GB"/>
          </a:p>
        </p:txBody>
      </p:sp>
      <p:sp>
        <p:nvSpPr>
          <p:cNvPr id="1154" name="Google Shape;1154;p64"/>
          <p:cNvSpPr txBox="1"/>
          <p:nvPr>
            <p:ph type="body" idx="1"/>
          </p:nvPr>
        </p:nvSpPr>
        <p:spPr>
          <a:xfrm>
            <a:off x="166800" y="2008525"/>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Challenge: Draw the tree after the root is split.</a:t>
            </a:r>
            <a:endParaRPr lang="en-GB"/>
          </a:p>
        </p:txBody>
      </p:sp>
      <p:sp>
        <p:nvSpPr>
          <p:cNvPr id="1155" name="Google Shape;1155;p64"/>
          <p:cNvSpPr/>
          <p:nvPr/>
        </p:nvSpPr>
        <p:spPr>
          <a:xfrm>
            <a:off x="2567775" y="160677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22  23  24  25</a:t>
            </a:r>
            <a:endParaRPr sz="1800"/>
          </a:p>
        </p:txBody>
      </p:sp>
      <p:sp>
        <p:nvSpPr>
          <p:cNvPr id="1156" name="Google Shape;1156;p64"/>
          <p:cNvSpPr/>
          <p:nvPr/>
        </p:nvSpPr>
        <p:spPr>
          <a:xfrm>
            <a:off x="1402975"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57" name="Google Shape;1157;p64"/>
          <p:cNvSpPr/>
          <p:nvPr/>
        </p:nvSpPr>
        <p:spPr>
          <a:xfrm>
            <a:off x="851066"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58" name="Google Shape;1158;p64"/>
          <p:cNvSpPr/>
          <p:nvPr/>
        </p:nvSpPr>
        <p:spPr>
          <a:xfrm>
            <a:off x="1479225" y="1010025"/>
            <a:ext cx="1254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13  17  21</a:t>
            </a:r>
            <a:endParaRPr sz="1800"/>
          </a:p>
        </p:txBody>
      </p:sp>
      <p:cxnSp>
        <p:nvCxnSpPr>
          <p:cNvPr id="1159" name="Google Shape;1159;p64"/>
          <p:cNvCxnSpPr>
            <a:endCxn id="1157" idx="0"/>
          </p:cNvCxnSpPr>
          <p:nvPr/>
        </p:nvCxnSpPr>
        <p:spPr>
          <a:xfrm flipH="1">
            <a:off x="1096316" y="13307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60" name="Google Shape;1160;p64"/>
          <p:cNvCxnSpPr>
            <a:endCxn id="1155" idx="0"/>
          </p:cNvCxnSpPr>
          <p:nvPr/>
        </p:nvCxnSpPr>
        <p:spPr>
          <a:xfrm>
            <a:off x="2556675" y="1330775"/>
            <a:ext cx="802200" cy="276000"/>
          </a:xfrm>
          <a:prstGeom prst="straightConnector1">
            <a:avLst/>
          </a:prstGeom>
          <a:noFill/>
          <a:ln w="19050" cap="flat" cmpd="sng">
            <a:solidFill>
              <a:srgbClr val="666666"/>
            </a:solidFill>
            <a:prstDash val="solid"/>
            <a:round/>
            <a:headEnd type="none" w="med" len="med"/>
            <a:tailEnd type="none" w="med" len="med"/>
          </a:ln>
        </p:spPr>
      </p:cxnSp>
      <p:cxnSp>
        <p:nvCxnSpPr>
          <p:cNvPr id="1161" name="Google Shape;1161;p64"/>
          <p:cNvCxnSpPr>
            <a:stCxn id="1156" idx="0"/>
          </p:cNvCxnSpPr>
          <p:nvPr/>
        </p:nvCxnSpPr>
        <p:spPr>
          <a:xfrm rot="10800000" flipH="1">
            <a:off x="1648225" y="1348475"/>
            <a:ext cx="228000" cy="258300"/>
          </a:xfrm>
          <a:prstGeom prst="straightConnector1">
            <a:avLst/>
          </a:prstGeom>
          <a:noFill/>
          <a:ln w="19050" cap="flat" cmpd="sng">
            <a:solidFill>
              <a:schemeClr val="dk2"/>
            </a:solidFill>
            <a:prstDash val="solid"/>
            <a:round/>
            <a:headEnd type="none" w="med" len="med"/>
            <a:tailEnd type="none" w="med" len="med"/>
          </a:ln>
        </p:spPr>
      </p:cxnSp>
      <p:sp>
        <p:nvSpPr>
          <p:cNvPr id="1162" name="Google Shape;1162;p64"/>
          <p:cNvSpPr/>
          <p:nvPr/>
        </p:nvSpPr>
        <p:spPr>
          <a:xfrm>
            <a:off x="1971350"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63" name="Google Shape;1163;p64"/>
          <p:cNvCxnSpPr>
            <a:stCxn id="1162" idx="0"/>
          </p:cNvCxnSpPr>
          <p:nvPr/>
        </p:nvCxnSpPr>
        <p:spPr>
          <a:xfrm rot="10800000" flipH="1">
            <a:off x="2216600" y="1330775"/>
            <a:ext cx="39600" cy="276000"/>
          </a:xfrm>
          <a:prstGeom prst="straightConnector1">
            <a:avLst/>
          </a:prstGeom>
          <a:noFill/>
          <a:ln w="19050" cap="flat" cmpd="sng">
            <a:solidFill>
              <a:schemeClr val="dk2"/>
            </a:solidFill>
            <a:prstDash val="solid"/>
            <a:round/>
            <a:headEnd type="none" w="med" len="med"/>
            <a:tailEnd type="none" w="med" len="med"/>
          </a:ln>
        </p:spPr>
      </p:cxnSp>
      <p:sp>
        <p:nvSpPr>
          <p:cNvPr id="1164" name="Google Shape;1164;p64"/>
          <p:cNvSpPr/>
          <p:nvPr/>
        </p:nvSpPr>
        <p:spPr>
          <a:xfrm>
            <a:off x="7616000" y="15872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24  25</a:t>
            </a:r>
            <a:endParaRPr sz="1800"/>
          </a:p>
        </p:txBody>
      </p:sp>
      <p:sp>
        <p:nvSpPr>
          <p:cNvPr id="1165" name="Google Shape;1165;p64"/>
          <p:cNvSpPr/>
          <p:nvPr/>
        </p:nvSpPr>
        <p:spPr>
          <a:xfrm>
            <a:off x="5658900" y="15872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66" name="Google Shape;1166;p64"/>
          <p:cNvSpPr/>
          <p:nvPr/>
        </p:nvSpPr>
        <p:spPr>
          <a:xfrm>
            <a:off x="5030791" y="15872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67" name="Google Shape;1167;p64"/>
          <p:cNvSpPr/>
          <p:nvPr/>
        </p:nvSpPr>
        <p:spPr>
          <a:xfrm>
            <a:off x="5658950" y="99052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13  17  21  23</a:t>
            </a:r>
            <a:endParaRPr sz="1800"/>
          </a:p>
        </p:txBody>
      </p:sp>
      <p:cxnSp>
        <p:nvCxnSpPr>
          <p:cNvPr id="1168" name="Google Shape;1168;p64"/>
          <p:cNvCxnSpPr>
            <a:endCxn id="1166" idx="0"/>
          </p:cNvCxnSpPr>
          <p:nvPr/>
        </p:nvCxnSpPr>
        <p:spPr>
          <a:xfrm flipH="1">
            <a:off x="5276041" y="1311283"/>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69" name="Google Shape;1169;p64"/>
          <p:cNvCxnSpPr>
            <a:endCxn id="1164" idx="0"/>
          </p:cNvCxnSpPr>
          <p:nvPr/>
        </p:nvCxnSpPr>
        <p:spPr>
          <a:xfrm>
            <a:off x="7150550" y="1321775"/>
            <a:ext cx="958200" cy="265500"/>
          </a:xfrm>
          <a:prstGeom prst="straightConnector1">
            <a:avLst/>
          </a:prstGeom>
          <a:noFill/>
          <a:ln w="19050" cap="flat" cmpd="sng">
            <a:solidFill>
              <a:srgbClr val="666666"/>
            </a:solidFill>
            <a:prstDash val="solid"/>
            <a:round/>
            <a:headEnd type="none" w="med" len="med"/>
            <a:tailEnd type="none" w="med" len="med"/>
          </a:ln>
        </p:spPr>
      </p:cxnSp>
      <p:cxnSp>
        <p:nvCxnSpPr>
          <p:cNvPr id="1170" name="Google Shape;1170;p64"/>
          <p:cNvCxnSpPr>
            <a:stCxn id="1165" idx="0"/>
          </p:cNvCxnSpPr>
          <p:nvPr/>
        </p:nvCxnSpPr>
        <p:spPr>
          <a:xfrm rot="10800000" flipH="1">
            <a:off x="5904150" y="1300175"/>
            <a:ext cx="126900" cy="287100"/>
          </a:xfrm>
          <a:prstGeom prst="straightConnector1">
            <a:avLst/>
          </a:prstGeom>
          <a:noFill/>
          <a:ln w="19050" cap="flat" cmpd="sng">
            <a:solidFill>
              <a:schemeClr val="dk2"/>
            </a:solidFill>
            <a:prstDash val="solid"/>
            <a:round/>
            <a:headEnd type="none" w="med" len="med"/>
            <a:tailEnd type="none" w="med" len="med"/>
          </a:ln>
        </p:spPr>
      </p:cxnSp>
      <p:sp>
        <p:nvSpPr>
          <p:cNvPr id="1171" name="Google Shape;1171;p64"/>
          <p:cNvSpPr/>
          <p:nvPr/>
        </p:nvSpPr>
        <p:spPr>
          <a:xfrm>
            <a:off x="6234475" y="15872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72" name="Google Shape;1172;p64"/>
          <p:cNvCxnSpPr>
            <a:stCxn id="1171" idx="0"/>
            <a:endCxn id="1167" idx="2"/>
          </p:cNvCxnSpPr>
          <p:nvPr/>
        </p:nvCxnSpPr>
        <p:spPr>
          <a:xfrm rot="10800000">
            <a:off x="6450025" y="1315475"/>
            <a:ext cx="29700" cy="271800"/>
          </a:xfrm>
          <a:prstGeom prst="straightConnector1">
            <a:avLst/>
          </a:prstGeom>
          <a:noFill/>
          <a:ln w="19050" cap="flat" cmpd="sng">
            <a:solidFill>
              <a:schemeClr val="dk2"/>
            </a:solidFill>
            <a:prstDash val="solid"/>
            <a:round/>
            <a:headEnd type="none" w="med" len="med"/>
            <a:tailEnd type="none" w="med" len="med"/>
          </a:ln>
        </p:spPr>
      </p:cxnSp>
      <p:sp>
        <p:nvSpPr>
          <p:cNvPr id="1173" name="Google Shape;1173;p64"/>
          <p:cNvSpPr/>
          <p:nvPr/>
        </p:nvSpPr>
        <p:spPr>
          <a:xfrm>
            <a:off x="6827896" y="15834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a:t>
            </a:r>
            <a:endParaRPr sz="1800"/>
          </a:p>
        </p:txBody>
      </p:sp>
      <p:cxnSp>
        <p:nvCxnSpPr>
          <p:cNvPr id="1174" name="Google Shape;1174;p64"/>
          <p:cNvCxnSpPr>
            <a:stCxn id="1173" idx="0"/>
          </p:cNvCxnSpPr>
          <p:nvPr/>
        </p:nvCxnSpPr>
        <p:spPr>
          <a:xfrm rot="10800000">
            <a:off x="6873346" y="1304125"/>
            <a:ext cx="199800" cy="279300"/>
          </a:xfrm>
          <a:prstGeom prst="straightConnector1">
            <a:avLst/>
          </a:prstGeom>
          <a:noFill/>
          <a:ln w="19050" cap="flat" cmpd="sng">
            <a:solidFill>
              <a:schemeClr val="dk2"/>
            </a:solidFill>
            <a:prstDash val="solid"/>
            <a:round/>
            <a:headEnd type="none" w="med" len="med"/>
            <a:tailEnd type="none" w="med" len="med"/>
          </a:ln>
        </p:spPr>
      </p:cxnSp>
      <p:sp>
        <p:nvSpPr>
          <p:cNvPr id="1175" name="Google Shape;1175;p64"/>
          <p:cNvSpPr/>
          <p:nvPr/>
        </p:nvSpPr>
        <p:spPr>
          <a:xfrm>
            <a:off x="5553775" y="37741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24  25</a:t>
            </a:r>
            <a:endParaRPr sz="1800"/>
          </a:p>
        </p:txBody>
      </p:sp>
      <p:sp>
        <p:nvSpPr>
          <p:cNvPr id="1176" name="Google Shape;1176;p64"/>
          <p:cNvSpPr/>
          <p:nvPr/>
        </p:nvSpPr>
        <p:spPr>
          <a:xfrm>
            <a:off x="3520475" y="3774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177" name="Google Shape;1177;p64"/>
          <p:cNvSpPr/>
          <p:nvPr/>
        </p:nvSpPr>
        <p:spPr>
          <a:xfrm>
            <a:off x="2663766" y="37741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178" name="Google Shape;1178;p64"/>
          <p:cNvSpPr/>
          <p:nvPr/>
        </p:nvSpPr>
        <p:spPr>
          <a:xfrm>
            <a:off x="4485850" y="31774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21  23</a:t>
            </a:r>
            <a:endParaRPr sz="1800"/>
          </a:p>
        </p:txBody>
      </p:sp>
      <p:cxnSp>
        <p:nvCxnSpPr>
          <p:cNvPr id="1179" name="Google Shape;1179;p64"/>
          <p:cNvCxnSpPr>
            <a:stCxn id="1180" idx="2"/>
            <a:endCxn id="1177" idx="0"/>
          </p:cNvCxnSpPr>
          <p:nvPr/>
        </p:nvCxnSpPr>
        <p:spPr>
          <a:xfrm flipH="1">
            <a:off x="2908925" y="34892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181" name="Google Shape;1181;p64"/>
          <p:cNvCxnSpPr>
            <a:endCxn id="1175" idx="0"/>
          </p:cNvCxnSpPr>
          <p:nvPr/>
        </p:nvCxnSpPr>
        <p:spPr>
          <a:xfrm>
            <a:off x="5256625" y="3507475"/>
            <a:ext cx="789900" cy="266700"/>
          </a:xfrm>
          <a:prstGeom prst="straightConnector1">
            <a:avLst/>
          </a:prstGeom>
          <a:noFill/>
          <a:ln w="19050" cap="flat" cmpd="sng">
            <a:solidFill>
              <a:srgbClr val="666666"/>
            </a:solidFill>
            <a:prstDash val="solid"/>
            <a:round/>
            <a:headEnd type="none" w="med" len="med"/>
            <a:tailEnd type="none" w="med" len="med"/>
          </a:ln>
        </p:spPr>
      </p:cxnSp>
      <p:cxnSp>
        <p:nvCxnSpPr>
          <p:cNvPr id="1182" name="Google Shape;1182;p64"/>
          <p:cNvCxnSpPr>
            <a:stCxn id="1176" idx="0"/>
            <a:endCxn id="1180" idx="2"/>
          </p:cNvCxnSpPr>
          <p:nvPr/>
        </p:nvCxnSpPr>
        <p:spPr>
          <a:xfrm rot="10800000">
            <a:off x="3308525" y="34891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183" name="Google Shape;1183;p64"/>
          <p:cNvSpPr/>
          <p:nvPr/>
        </p:nvSpPr>
        <p:spPr>
          <a:xfrm>
            <a:off x="4172250" y="3774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184" name="Google Shape;1184;p64"/>
          <p:cNvCxnSpPr>
            <a:stCxn id="1183" idx="0"/>
          </p:cNvCxnSpPr>
          <p:nvPr/>
        </p:nvCxnSpPr>
        <p:spPr>
          <a:xfrm rot="10800000" flipH="1">
            <a:off x="4417500" y="35074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185" name="Google Shape;1185;p64"/>
          <p:cNvSpPr/>
          <p:nvPr/>
        </p:nvSpPr>
        <p:spPr>
          <a:xfrm>
            <a:off x="4765671" y="37703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a:t>
            </a:r>
            <a:endParaRPr sz="1800"/>
          </a:p>
        </p:txBody>
      </p:sp>
      <p:cxnSp>
        <p:nvCxnSpPr>
          <p:cNvPr id="1186" name="Google Shape;1186;p64"/>
          <p:cNvCxnSpPr>
            <a:stCxn id="1185" idx="0"/>
            <a:endCxn id="1178" idx="2"/>
          </p:cNvCxnSpPr>
          <p:nvPr/>
        </p:nvCxnSpPr>
        <p:spPr>
          <a:xfrm rot="10800000">
            <a:off x="4908621" y="3502425"/>
            <a:ext cx="102300" cy="267900"/>
          </a:xfrm>
          <a:prstGeom prst="straightConnector1">
            <a:avLst/>
          </a:prstGeom>
          <a:noFill/>
          <a:ln w="19050" cap="flat" cmpd="sng">
            <a:solidFill>
              <a:schemeClr val="dk2"/>
            </a:solidFill>
            <a:prstDash val="solid"/>
            <a:round/>
            <a:headEnd type="none" w="med" len="med"/>
            <a:tailEnd type="none" w="med" len="med"/>
          </a:ln>
        </p:spPr>
      </p:cxnSp>
      <p:sp>
        <p:nvSpPr>
          <p:cNvPr id="1187" name="Google Shape;1187;p64"/>
          <p:cNvSpPr/>
          <p:nvPr/>
        </p:nvSpPr>
        <p:spPr>
          <a:xfrm>
            <a:off x="3782371" y="2554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17</a:t>
            </a:r>
            <a:endParaRPr sz="1800"/>
          </a:p>
        </p:txBody>
      </p:sp>
      <p:sp>
        <p:nvSpPr>
          <p:cNvPr id="1180" name="Google Shape;1180;p64"/>
          <p:cNvSpPr/>
          <p:nvPr/>
        </p:nvSpPr>
        <p:spPr>
          <a:xfrm>
            <a:off x="3063275" y="3164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1188" name="Google Shape;1188;p64"/>
          <p:cNvCxnSpPr>
            <a:stCxn id="1180" idx="0"/>
            <a:endCxn id="1187" idx="2"/>
          </p:cNvCxnSpPr>
          <p:nvPr/>
        </p:nvCxnSpPr>
        <p:spPr>
          <a:xfrm rot="10800000" flipH="1">
            <a:off x="3308525" y="28793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189" name="Google Shape;1189;p64"/>
          <p:cNvCxnSpPr>
            <a:stCxn id="1187" idx="2"/>
            <a:endCxn id="1178" idx="0"/>
          </p:cNvCxnSpPr>
          <p:nvPr/>
        </p:nvCxnSpPr>
        <p:spPr>
          <a:xfrm>
            <a:off x="4027621" y="28794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93" name="Shape 1193"/>
        <p:cNvGrpSpPr/>
        <p:nvPr/>
      </p:nvGrpSpPr>
      <p:grpSpPr>
        <a:xfrm>
          <a:off x="0" y="0"/>
          <a:ext cx="0" cy="0"/>
          <a:chOff x="0" y="0"/>
          <a:chExt cx="0" cy="0"/>
        </a:xfrm>
      </p:grpSpPr>
      <p:sp>
        <p:nvSpPr>
          <p:cNvPr id="1194" name="Google Shape;1194;p6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solidFill>
                  <a:srgbClr val="B7B7B7"/>
                </a:solidFill>
              </a:rPr>
              <a:t>Binary Search 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B-Tree Terminology</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chemeClr val="dk2"/>
              </a:solidFill>
            </a:endParaRPr>
          </a:p>
        </p:txBody>
      </p:sp>
      <p:sp>
        <p:nvSpPr>
          <p:cNvPr id="1195" name="Google Shape;1195;p6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B-Tree Terminology</a:t>
            </a:r>
            <a:endParaRPr lang="en-GB"/>
          </a:p>
        </p:txBody>
      </p:sp>
      <p:sp>
        <p:nvSpPr>
          <p:cNvPr id="1196" name="Google Shape;1196;p6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00" name="Shape 1200"/>
        <p:cNvGrpSpPr/>
        <p:nvPr/>
      </p:nvGrpSpPr>
      <p:grpSpPr>
        <a:xfrm>
          <a:off x="0" y="0"/>
          <a:ext cx="0" cy="0"/>
          <a:chOff x="0" y="0"/>
          <a:chExt cx="0" cy="0"/>
        </a:xfrm>
      </p:grpSpPr>
      <p:sp>
        <p:nvSpPr>
          <p:cNvPr id="1201" name="Google Shape;1201;p6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Perfect Balance</a:t>
            </a:r>
            <a:endParaRPr lang="en-GB"/>
          </a:p>
        </p:txBody>
      </p:sp>
      <p:sp>
        <p:nvSpPr>
          <p:cNvPr id="1202" name="Google Shape;1202;p6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Observation: Splitting-trees have perfect balance.</a:t>
            </a:r>
            <a:endParaRPr lang="en-GB"/>
          </a:p>
          <a:p>
            <a:pPr marL="457200" lvl="0" indent="-342900" algn="l" rtl="0">
              <a:spcBef>
                <a:spcPts val="600"/>
              </a:spcBef>
              <a:spcAft>
                <a:spcPts val="0"/>
              </a:spcAft>
              <a:buSzPts val="1800"/>
              <a:buChar char="●"/>
            </a:pPr>
            <a:r>
              <a:rPr lang="en-GB"/>
              <a:t>If we split the root, every node gets pushed down by exactly one level.</a:t>
            </a:r>
            <a:endParaRPr lang="en-GB"/>
          </a:p>
          <a:p>
            <a:pPr marL="457200" lvl="0" indent="-342900" algn="l" rtl="0">
              <a:spcBef>
                <a:spcPts val="0"/>
              </a:spcBef>
              <a:spcAft>
                <a:spcPts val="0"/>
              </a:spcAft>
              <a:buSzPts val="1800"/>
              <a:buChar char="●"/>
            </a:pPr>
            <a:r>
              <a:rPr lang="en-GB"/>
              <a:t>If we split a leaf node or internal node, the height doesn’t change. </a:t>
            </a:r>
            <a:endParaRPr lang="en-GB"/>
          </a:p>
          <a:p>
            <a:pPr marL="0" lvl="0" indent="0" algn="l" rtl="0">
              <a:spcBef>
                <a:spcPts val="600"/>
              </a:spcBef>
              <a:spcAft>
                <a:spcPts val="0"/>
              </a:spcAft>
              <a:buNone/>
            </a:pPr>
          </a:p>
          <a:p>
            <a:pPr marL="0" lvl="0" indent="0" algn="l" rtl="0">
              <a:spcBef>
                <a:spcPts val="600"/>
              </a:spcBef>
              <a:spcAft>
                <a:spcPts val="0"/>
              </a:spcAft>
              <a:buNone/>
            </a:pPr>
            <a:r>
              <a:rPr lang="en-GB"/>
              <a:t>We will soon prove: All operations have guaranteed O(log N) time.</a:t>
            </a:r>
            <a:endParaRPr lang="en-GB"/>
          </a:p>
          <a:p>
            <a:pPr marL="457200" lvl="0" indent="-342900" algn="l" rtl="0">
              <a:spcBef>
                <a:spcPts val="600"/>
              </a:spcBef>
              <a:spcAft>
                <a:spcPts val="0"/>
              </a:spcAft>
              <a:buSzPts val="1800"/>
              <a:buChar char="●"/>
            </a:pPr>
            <a:r>
              <a:rPr lang="en-GB"/>
              <a:t>More details soon.</a:t>
            </a:r>
            <a:endParaRPr lang="en-GB"/>
          </a:p>
        </p:txBody>
      </p:sp>
      <p:sp>
        <p:nvSpPr>
          <p:cNvPr id="1203" name="Google Shape;1203;p66"/>
          <p:cNvSpPr/>
          <p:nvPr/>
        </p:nvSpPr>
        <p:spPr>
          <a:xfrm>
            <a:off x="5553775" y="43075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24  25</a:t>
            </a:r>
            <a:endParaRPr sz="1800"/>
          </a:p>
        </p:txBody>
      </p:sp>
      <p:sp>
        <p:nvSpPr>
          <p:cNvPr id="1204" name="Google Shape;1204;p66"/>
          <p:cNvSpPr/>
          <p:nvPr/>
        </p:nvSpPr>
        <p:spPr>
          <a:xfrm>
            <a:off x="3520475"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15</a:t>
            </a:r>
            <a:endParaRPr sz="1800"/>
          </a:p>
        </p:txBody>
      </p:sp>
      <p:sp>
        <p:nvSpPr>
          <p:cNvPr id="1205" name="Google Shape;1205;p66"/>
          <p:cNvSpPr/>
          <p:nvPr/>
        </p:nvSpPr>
        <p:spPr>
          <a:xfrm>
            <a:off x="2663766" y="43075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206" name="Google Shape;1206;p66"/>
          <p:cNvSpPr/>
          <p:nvPr/>
        </p:nvSpPr>
        <p:spPr>
          <a:xfrm>
            <a:off x="4485850" y="37108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21  23</a:t>
            </a:r>
            <a:endParaRPr sz="1800"/>
          </a:p>
        </p:txBody>
      </p:sp>
      <p:cxnSp>
        <p:nvCxnSpPr>
          <p:cNvPr id="1207" name="Google Shape;1207;p66"/>
          <p:cNvCxnSpPr>
            <a:stCxn id="1208" idx="2"/>
            <a:endCxn id="1205" idx="0"/>
          </p:cNvCxnSpPr>
          <p:nvPr/>
        </p:nvCxnSpPr>
        <p:spPr>
          <a:xfrm flipH="1">
            <a:off x="2908925" y="40226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209" name="Google Shape;1209;p66"/>
          <p:cNvCxnSpPr>
            <a:endCxn id="1203" idx="0"/>
          </p:cNvCxnSpPr>
          <p:nvPr/>
        </p:nvCxnSpPr>
        <p:spPr>
          <a:xfrm>
            <a:off x="5256625" y="4040875"/>
            <a:ext cx="789900" cy="266700"/>
          </a:xfrm>
          <a:prstGeom prst="straightConnector1">
            <a:avLst/>
          </a:prstGeom>
          <a:noFill/>
          <a:ln w="19050" cap="flat" cmpd="sng">
            <a:solidFill>
              <a:srgbClr val="666666"/>
            </a:solidFill>
            <a:prstDash val="solid"/>
            <a:round/>
            <a:headEnd type="none" w="med" len="med"/>
            <a:tailEnd type="none" w="med" len="med"/>
          </a:ln>
        </p:spPr>
      </p:cxnSp>
      <p:cxnSp>
        <p:nvCxnSpPr>
          <p:cNvPr id="1210" name="Google Shape;1210;p66"/>
          <p:cNvCxnSpPr>
            <a:stCxn id="1204" idx="0"/>
            <a:endCxn id="1208" idx="2"/>
          </p:cNvCxnSpPr>
          <p:nvPr/>
        </p:nvCxnSpPr>
        <p:spPr>
          <a:xfrm rot="10800000">
            <a:off x="3308525" y="40225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211" name="Google Shape;1211;p66"/>
          <p:cNvSpPr/>
          <p:nvPr/>
        </p:nvSpPr>
        <p:spPr>
          <a:xfrm>
            <a:off x="4172250"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19</a:t>
            </a:r>
            <a:endParaRPr sz="1800"/>
          </a:p>
        </p:txBody>
      </p:sp>
      <p:cxnSp>
        <p:nvCxnSpPr>
          <p:cNvPr id="1212" name="Google Shape;1212;p66"/>
          <p:cNvCxnSpPr>
            <a:stCxn id="1211" idx="0"/>
          </p:cNvCxnSpPr>
          <p:nvPr/>
        </p:nvCxnSpPr>
        <p:spPr>
          <a:xfrm rot="10800000" flipH="1">
            <a:off x="4417500" y="40408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213" name="Google Shape;1213;p66"/>
          <p:cNvSpPr/>
          <p:nvPr/>
        </p:nvSpPr>
        <p:spPr>
          <a:xfrm>
            <a:off x="4765671" y="43037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22</a:t>
            </a:r>
            <a:endParaRPr sz="1800"/>
          </a:p>
        </p:txBody>
      </p:sp>
      <p:cxnSp>
        <p:nvCxnSpPr>
          <p:cNvPr id="1214" name="Google Shape;1214;p66"/>
          <p:cNvCxnSpPr>
            <a:stCxn id="1213" idx="0"/>
            <a:endCxn id="1206" idx="2"/>
          </p:cNvCxnSpPr>
          <p:nvPr/>
        </p:nvCxnSpPr>
        <p:spPr>
          <a:xfrm rot="10800000">
            <a:off x="4908621" y="4035825"/>
            <a:ext cx="102300" cy="267900"/>
          </a:xfrm>
          <a:prstGeom prst="straightConnector1">
            <a:avLst/>
          </a:prstGeom>
          <a:noFill/>
          <a:ln w="19050" cap="flat" cmpd="sng">
            <a:solidFill>
              <a:schemeClr val="dk2"/>
            </a:solidFill>
            <a:prstDash val="solid"/>
            <a:round/>
            <a:headEnd type="none" w="med" len="med"/>
            <a:tailEnd type="none" w="med" len="med"/>
          </a:ln>
        </p:spPr>
      </p:cxnSp>
      <p:sp>
        <p:nvSpPr>
          <p:cNvPr id="1215" name="Google Shape;1215;p66"/>
          <p:cNvSpPr/>
          <p:nvPr/>
        </p:nvSpPr>
        <p:spPr>
          <a:xfrm>
            <a:off x="3782371" y="3087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17</a:t>
            </a:r>
            <a:endParaRPr sz="1800"/>
          </a:p>
        </p:txBody>
      </p:sp>
      <p:sp>
        <p:nvSpPr>
          <p:cNvPr id="1208" name="Google Shape;1208;p66"/>
          <p:cNvSpPr/>
          <p:nvPr/>
        </p:nvSpPr>
        <p:spPr>
          <a:xfrm>
            <a:off x="3063275" y="369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13</a:t>
            </a:r>
            <a:endParaRPr sz="1800"/>
          </a:p>
        </p:txBody>
      </p:sp>
      <p:cxnSp>
        <p:nvCxnSpPr>
          <p:cNvPr id="1216" name="Google Shape;1216;p66"/>
          <p:cNvCxnSpPr>
            <a:stCxn id="1208" idx="0"/>
            <a:endCxn id="1215" idx="2"/>
          </p:cNvCxnSpPr>
          <p:nvPr/>
        </p:nvCxnSpPr>
        <p:spPr>
          <a:xfrm rot="10800000" flipH="1">
            <a:off x="3308525" y="34127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217" name="Google Shape;1217;p66"/>
          <p:cNvCxnSpPr>
            <a:stCxn id="1215" idx="2"/>
            <a:endCxn id="1206" idx="0"/>
          </p:cNvCxnSpPr>
          <p:nvPr/>
        </p:nvCxnSpPr>
        <p:spPr>
          <a:xfrm>
            <a:off x="4027621" y="34128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21" name="Shape 1221"/>
        <p:cNvGrpSpPr/>
        <p:nvPr/>
      </p:nvGrpSpPr>
      <p:grpSpPr>
        <a:xfrm>
          <a:off x="0" y="0"/>
          <a:ext cx="0" cy="0"/>
          <a:chOff x="0" y="0"/>
          <a:chExt cx="0" cy="0"/>
        </a:xfrm>
      </p:grpSpPr>
      <p:sp>
        <p:nvSpPr>
          <p:cNvPr id="1222" name="Google Shape;1222;p6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Real Name for Splitting Trees is “B Trees”</a:t>
            </a:r>
            <a:endParaRPr lang="en-GB"/>
          </a:p>
        </p:txBody>
      </p:sp>
      <p:sp>
        <p:nvSpPr>
          <p:cNvPr id="1223" name="Google Shape;1223;p6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Splitting tree is a better name, but I didn’t invent them, so we’re stuck with their real name: </a:t>
            </a:r>
            <a:r>
              <a:rPr lang="en-GB" b="1"/>
              <a:t>B-trees</a:t>
            </a:r>
            <a:r>
              <a:rPr lang="en-GB"/>
              <a:t>.</a:t>
            </a:r>
            <a:endParaRPr lang="en-GB"/>
          </a:p>
          <a:p>
            <a:pPr marL="457200" lvl="0" indent="-342900" algn="l" rtl="0">
              <a:spcBef>
                <a:spcPts val="600"/>
              </a:spcBef>
              <a:spcAft>
                <a:spcPts val="0"/>
              </a:spcAft>
              <a:buSzPts val="1800"/>
              <a:buChar char="●"/>
            </a:pPr>
            <a:r>
              <a:rPr lang="en-GB"/>
              <a:t>B-trees of order L=3 (like we used today) are also called a 2-3-4 tree or a 2-4 tree. </a:t>
            </a:r>
            <a:endParaRPr lang="en-GB"/>
          </a:p>
          <a:p>
            <a:pPr marL="914400" lvl="1" indent="-342900" algn="l" rtl="0">
              <a:spcBef>
                <a:spcPts val="0"/>
              </a:spcBef>
              <a:spcAft>
                <a:spcPts val="0"/>
              </a:spcAft>
              <a:buSzPts val="1800"/>
              <a:buChar char="○"/>
            </a:pPr>
            <a:r>
              <a:rPr lang="en-GB"/>
              <a:t>“2-3-4” refers to the number of children that a node can have, e.g. a 2-3-4 tree node may have 2, 3, or 4 children.</a:t>
            </a:r>
            <a:endParaRPr lang="en-GB"/>
          </a:p>
          <a:p>
            <a:pPr marL="457200" lvl="0" indent="-342900" algn="l" rtl="0">
              <a:spcBef>
                <a:spcPts val="0"/>
              </a:spcBef>
              <a:spcAft>
                <a:spcPts val="0"/>
              </a:spcAft>
              <a:buSzPts val="1800"/>
              <a:buChar char="●"/>
            </a:pPr>
            <a:r>
              <a:rPr lang="en-GB"/>
              <a:t>B-trees of order L=2 are also called a 2-3 tree.</a:t>
            </a:r>
            <a:endParaRPr lang="en-GB"/>
          </a:p>
          <a:p>
            <a:pPr marL="457200" lvl="0" indent="0" algn="l" rtl="0">
              <a:spcBef>
                <a:spcPts val="600"/>
              </a:spcBef>
              <a:spcAft>
                <a:spcPts val="0"/>
              </a:spcAft>
              <a:buNone/>
            </a:pPr>
          </a:p>
        </p:txBody>
      </p:sp>
      <p:sp>
        <p:nvSpPr>
          <p:cNvPr id="1224" name="Google Shape;1224;p67"/>
          <p:cNvSpPr txBox="1"/>
          <p:nvPr/>
        </p:nvSpPr>
        <p:spPr>
          <a:xfrm>
            <a:off x="474575" y="3397550"/>
            <a:ext cx="7824300" cy="205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000" i="1">
                <a:latin typeface="Calibri" panose="020F0502020204030204"/>
                <a:ea typeface="Calibri" panose="020F0502020204030204"/>
                <a:cs typeface="Calibri" panose="020F0502020204030204"/>
                <a:sym typeface="Calibri" panose="020F0502020204030204"/>
              </a:rPr>
              <a:t>The origin of "B-tree" has never been explained by the authors. As we shall see, "balanced," "broad," or "bushy" might apply. Others suggest that the "B" stands for Boeing. Because of his contributions, however, it seems appropriate to think of B-trees as "Bayer"-trees. </a:t>
            </a:r>
            <a:endParaRPr sz="2000" i="1">
              <a:latin typeface="Calibri" panose="020F0502020204030204"/>
              <a:ea typeface="Calibri" panose="020F0502020204030204"/>
              <a:cs typeface="Calibri" panose="020F0502020204030204"/>
              <a:sym typeface="Calibri" panose="020F0502020204030204"/>
            </a:endParaRPr>
          </a:p>
          <a:p>
            <a:pPr marL="2743200" lvl="0" indent="457200" algn="just"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 Douglas Corner (The Ubiquitous B-Tree)</a:t>
            </a:r>
            <a:r>
              <a:rPr lang="en-GB" sz="2000" i="1">
                <a:latin typeface="Calibri" panose="020F0502020204030204"/>
                <a:ea typeface="Calibri" panose="020F0502020204030204"/>
                <a:cs typeface="Calibri" panose="020F0502020204030204"/>
                <a:sym typeface="Calibri" panose="020F0502020204030204"/>
              </a:rPr>
              <a:t> </a:t>
            </a:r>
            <a:endParaRPr sz="2000" i="1">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3">
                                            <p:txEl>
                                              <p:pRg st="0" end="0"/>
                                            </p:txEl>
                                          </p:spTgt>
                                        </p:tgtEl>
                                        <p:attrNameLst>
                                          <p:attrName>style.visibility</p:attrName>
                                        </p:attrNameLst>
                                      </p:cBhvr>
                                      <p:to>
                                        <p:strVal val="visible"/>
                                      </p:to>
                                    </p:set>
                                    <p:animEffect transition="in" filter="fade">
                                      <p:cBhvr>
                                        <p:cTn id="7" dur="1"/>
                                        <p:tgtEl>
                                          <p:spTgt spid="1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3">
                                            <p:txEl>
                                              <p:pRg st="1" end="1"/>
                                            </p:txEl>
                                          </p:spTgt>
                                        </p:tgtEl>
                                        <p:attrNameLst>
                                          <p:attrName>style.visibility</p:attrName>
                                        </p:attrNameLst>
                                      </p:cBhvr>
                                      <p:to>
                                        <p:strVal val="visible"/>
                                      </p:to>
                                    </p:set>
                                    <p:animEffect transition="in" filter="fade">
                                      <p:cBhvr>
                                        <p:cTn id="12" dur="1"/>
                                        <p:tgtEl>
                                          <p:spTgt spid="1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3">
                                            <p:txEl>
                                              <p:pRg st="2" end="2"/>
                                            </p:txEl>
                                          </p:spTgt>
                                        </p:tgtEl>
                                        <p:attrNameLst>
                                          <p:attrName>style.visibility</p:attrName>
                                        </p:attrNameLst>
                                      </p:cBhvr>
                                      <p:to>
                                        <p:strVal val="visible"/>
                                      </p:to>
                                    </p:set>
                                    <p:animEffect transition="in" filter="fade">
                                      <p:cBhvr>
                                        <p:cTn id="17" dur="1"/>
                                        <p:tgtEl>
                                          <p:spTgt spid="1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3">
                                            <p:txEl>
                                              <p:pRg st="3" end="3"/>
                                            </p:txEl>
                                          </p:spTgt>
                                        </p:tgtEl>
                                        <p:attrNameLst>
                                          <p:attrName>style.visibility</p:attrName>
                                        </p:attrNameLst>
                                      </p:cBhvr>
                                      <p:to>
                                        <p:strVal val="visible"/>
                                      </p:to>
                                    </p:set>
                                    <p:animEffect transition="in" filter="fade">
                                      <p:cBhvr>
                                        <p:cTn id="22" dur="1"/>
                                        <p:tgtEl>
                                          <p:spTgt spid="1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3">
                                            <p:txEl>
                                              <p:pRg st="4" end="4"/>
                                            </p:txEl>
                                          </p:spTgt>
                                        </p:tgtEl>
                                        <p:attrNameLst>
                                          <p:attrName>style.visibility</p:attrName>
                                        </p:attrNameLst>
                                      </p:cBhvr>
                                      <p:to>
                                        <p:strVal val="visible"/>
                                      </p:to>
                                    </p:set>
                                    <p:animEffect transition="in" filter="fade">
                                      <p:cBhvr>
                                        <p:cTn id="27" dur="1"/>
                                        <p:tgtEl>
                                          <p:spTgt spid="1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4"/>
                                        </p:tgtEl>
                                        <p:attrNameLst>
                                          <p:attrName>style.visibility</p:attrName>
                                        </p:attrNameLst>
                                      </p:cBhvr>
                                      <p:to>
                                        <p:strVal val="visible"/>
                                      </p:to>
                                    </p:set>
                                    <p:animEffect transition="in" filter="fade">
                                      <p:cBhvr>
                                        <p:cTn id="32" dur="1"/>
                                        <p:tgtEl>
                                          <p:spTgt spid="1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28" name="Shape 1228"/>
        <p:cNvGrpSpPr/>
        <p:nvPr/>
      </p:nvGrpSpPr>
      <p:grpSpPr>
        <a:xfrm>
          <a:off x="0" y="0"/>
          <a:ext cx="0" cy="0"/>
          <a:chOff x="0" y="0"/>
          <a:chExt cx="0" cy="0"/>
        </a:xfrm>
      </p:grpSpPr>
      <p:sp>
        <p:nvSpPr>
          <p:cNvPr id="1229" name="Google Shape;1229;p6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note on Terminology</a:t>
            </a:r>
            <a:endParaRPr lang="en-GB"/>
          </a:p>
        </p:txBody>
      </p:sp>
      <p:sp>
        <p:nvSpPr>
          <p:cNvPr id="1230" name="Google Shape;1230;p6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B-Trees are most popular in two specific contexts:</a:t>
            </a:r>
            <a:endParaRPr lang="en-GB"/>
          </a:p>
          <a:p>
            <a:pPr marL="457200" lvl="0" indent="-342900" algn="l" rtl="0">
              <a:spcBef>
                <a:spcPts val="600"/>
              </a:spcBef>
              <a:spcAft>
                <a:spcPts val="0"/>
              </a:spcAft>
              <a:buSzPts val="1800"/>
              <a:buChar char="●"/>
            </a:pPr>
            <a:r>
              <a:rPr lang="en-GB"/>
              <a:t>Small L (L=2 or L=3):</a:t>
            </a:r>
            <a:endParaRPr lang="en-GB"/>
          </a:p>
          <a:p>
            <a:pPr marL="914400" lvl="1" indent="-342900" algn="l" rtl="0">
              <a:spcBef>
                <a:spcPts val="0"/>
              </a:spcBef>
              <a:spcAft>
                <a:spcPts val="0"/>
              </a:spcAft>
              <a:buSzPts val="1800"/>
              <a:buChar char="○"/>
            </a:pPr>
            <a:r>
              <a:rPr lang="en-GB"/>
              <a:t>Used as a conceptually simple balanced search tree (as today).</a:t>
            </a:r>
            <a:endParaRPr lang="en-GB"/>
          </a:p>
          <a:p>
            <a:pPr marL="457200" lvl="0" indent="-342900" algn="l" rtl="0">
              <a:spcBef>
                <a:spcPts val="0"/>
              </a:spcBef>
              <a:spcAft>
                <a:spcPts val="0"/>
              </a:spcAft>
              <a:buSzPts val="1800"/>
              <a:buChar char="●"/>
            </a:pPr>
            <a:r>
              <a:rPr lang="en-GB"/>
              <a:t>L is very large (say thousands).</a:t>
            </a:r>
            <a:endParaRPr lang="en-GB"/>
          </a:p>
          <a:p>
            <a:pPr marL="914400" lvl="1" indent="-342900" algn="l" rtl="0">
              <a:spcBef>
                <a:spcPts val="0"/>
              </a:spcBef>
              <a:spcAft>
                <a:spcPts val="0"/>
              </a:spcAft>
              <a:buSzPts val="1800"/>
              <a:buChar char="○"/>
            </a:pPr>
            <a:r>
              <a:rPr lang="en-GB"/>
              <a:t>Used in practice for databases and filesystems (i.e. systems with very large records).</a:t>
            </a:r>
            <a:endParaRPr lang="en-GB"/>
          </a:p>
        </p:txBody>
      </p:sp>
      <p:sp>
        <p:nvSpPr>
          <p:cNvPr id="1231" name="Google Shape;1231;p68"/>
          <p:cNvSpPr txBox="1"/>
          <p:nvPr/>
        </p:nvSpPr>
        <p:spPr>
          <a:xfrm>
            <a:off x="259350" y="4251000"/>
            <a:ext cx="28698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2-3-4 a.k.a. 2-4 Tree (L=3):</a:t>
            </a:r>
            <a:br>
              <a:rPr lang="en-GB"/>
            </a:br>
            <a:r>
              <a:rPr lang="en-GB" b="1"/>
              <a:t>Max 3 items per node.</a:t>
            </a:r>
            <a:endParaRPr lang="en-GB" b="1"/>
          </a:p>
          <a:p>
            <a:pPr marL="0" lvl="0" indent="0" algn="l" rtl="0">
              <a:spcBef>
                <a:spcPts val="0"/>
              </a:spcBef>
              <a:spcAft>
                <a:spcPts val="0"/>
              </a:spcAft>
              <a:buNone/>
            </a:pPr>
            <a:r>
              <a:rPr lang="en-GB" b="1"/>
              <a:t>Max 4 non-null children per node.</a:t>
            </a:r>
            <a:endParaRPr lang="en-GB" b="1"/>
          </a:p>
        </p:txBody>
      </p:sp>
      <p:grpSp>
        <p:nvGrpSpPr>
          <p:cNvPr id="1232" name="Google Shape;1232;p68"/>
          <p:cNvGrpSpPr/>
          <p:nvPr/>
        </p:nvGrpSpPr>
        <p:grpSpPr>
          <a:xfrm>
            <a:off x="343002" y="2839900"/>
            <a:ext cx="4226323" cy="1466060"/>
            <a:chOff x="3263027" y="3006650"/>
            <a:chExt cx="4226323" cy="1466060"/>
          </a:xfrm>
        </p:grpSpPr>
        <p:sp>
          <p:nvSpPr>
            <p:cNvPr id="1233" name="Google Shape;1233;p68"/>
            <p:cNvSpPr/>
            <p:nvPr/>
          </p:nvSpPr>
          <p:spPr>
            <a:xfrm>
              <a:off x="5893950" y="3603400"/>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 u w</a:t>
              </a:r>
              <a:endParaRPr sz="1800"/>
            </a:p>
          </p:txBody>
        </p:sp>
        <p:sp>
          <p:nvSpPr>
            <p:cNvPr id="1234" name="Google Shape;1234;p68"/>
            <p:cNvSpPr/>
            <p:nvPr/>
          </p:nvSpPr>
          <p:spPr>
            <a:xfrm>
              <a:off x="5472238"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r</a:t>
              </a:r>
              <a:endParaRPr sz="1800"/>
            </a:p>
          </p:txBody>
        </p:sp>
        <p:cxnSp>
          <p:nvCxnSpPr>
            <p:cNvPr id="1235" name="Google Shape;1235;p68"/>
            <p:cNvCxnSpPr>
              <a:stCxn id="1234" idx="0"/>
            </p:cNvCxnSpPr>
            <p:nvPr/>
          </p:nvCxnSpPr>
          <p:spPr>
            <a:xfrm rot="10800000" flipH="1">
              <a:off x="5655538" y="3936910"/>
              <a:ext cx="313500" cy="210900"/>
            </a:xfrm>
            <a:prstGeom prst="straightConnector1">
              <a:avLst/>
            </a:prstGeom>
            <a:noFill/>
            <a:ln w="19050" cap="flat" cmpd="sng">
              <a:solidFill>
                <a:srgbClr val="666666"/>
              </a:solidFill>
              <a:prstDash val="solid"/>
              <a:round/>
              <a:headEnd type="none" w="med" len="med"/>
              <a:tailEnd type="none" w="med" len="med"/>
            </a:ln>
          </p:spPr>
        </p:cxnSp>
        <p:sp>
          <p:nvSpPr>
            <p:cNvPr id="1236" name="Google Shape;1236;p68"/>
            <p:cNvSpPr/>
            <p:nvPr/>
          </p:nvSpPr>
          <p:spPr>
            <a:xfrm>
              <a:off x="6871051" y="4147810"/>
              <a:ext cx="618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y z</a:t>
              </a:r>
              <a:endParaRPr sz="1800"/>
            </a:p>
          </p:txBody>
        </p:sp>
        <p:cxnSp>
          <p:nvCxnSpPr>
            <p:cNvPr id="1237" name="Google Shape;1237;p68"/>
            <p:cNvCxnSpPr>
              <a:stCxn id="1236" idx="0"/>
            </p:cNvCxnSpPr>
            <p:nvPr/>
          </p:nvCxnSpPr>
          <p:spPr>
            <a:xfrm rot="10800000">
              <a:off x="6745201" y="3936910"/>
              <a:ext cx="435000" cy="210900"/>
            </a:xfrm>
            <a:prstGeom prst="straightConnector1">
              <a:avLst/>
            </a:prstGeom>
            <a:noFill/>
            <a:ln w="19050" cap="flat" cmpd="sng">
              <a:solidFill>
                <a:schemeClr val="dk2"/>
              </a:solidFill>
              <a:prstDash val="solid"/>
              <a:round/>
              <a:headEnd type="none" w="med" len="med"/>
              <a:tailEnd type="none" w="med" len="med"/>
            </a:ln>
          </p:spPr>
        </p:cxnSp>
        <p:sp>
          <p:nvSpPr>
            <p:cNvPr id="1238" name="Google Shape;1238;p68"/>
            <p:cNvSpPr/>
            <p:nvPr/>
          </p:nvSpPr>
          <p:spPr>
            <a:xfrm>
              <a:off x="5986107"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t</a:t>
              </a:r>
              <a:endParaRPr sz="1800"/>
            </a:p>
          </p:txBody>
        </p:sp>
        <p:cxnSp>
          <p:nvCxnSpPr>
            <p:cNvPr id="1239" name="Google Shape;1239;p68"/>
            <p:cNvCxnSpPr>
              <a:stCxn id="1238" idx="0"/>
            </p:cNvCxnSpPr>
            <p:nvPr/>
          </p:nvCxnSpPr>
          <p:spPr>
            <a:xfrm rot="10800000" flipH="1">
              <a:off x="6169407" y="3936910"/>
              <a:ext cx="39600" cy="210900"/>
            </a:xfrm>
            <a:prstGeom prst="straightConnector1">
              <a:avLst/>
            </a:prstGeom>
            <a:noFill/>
            <a:ln w="19050" cap="flat" cmpd="sng">
              <a:solidFill>
                <a:schemeClr val="dk2"/>
              </a:solidFill>
              <a:prstDash val="solid"/>
              <a:round/>
              <a:headEnd type="none" w="med" len="med"/>
              <a:tailEnd type="none" w="med" len="med"/>
            </a:ln>
          </p:spPr>
        </p:cxnSp>
        <p:grpSp>
          <p:nvGrpSpPr>
            <p:cNvPr id="1240" name="Google Shape;1240;p68"/>
            <p:cNvGrpSpPr/>
            <p:nvPr/>
          </p:nvGrpSpPr>
          <p:grpSpPr>
            <a:xfrm>
              <a:off x="4562671" y="3580225"/>
              <a:ext cx="838008" cy="892485"/>
              <a:chOff x="6010471" y="4037425"/>
              <a:chExt cx="838008" cy="892485"/>
            </a:xfrm>
          </p:grpSpPr>
          <p:sp>
            <p:nvSpPr>
              <p:cNvPr id="1241" name="Google Shape;1241;p68"/>
              <p:cNvSpPr/>
              <p:nvPr/>
            </p:nvSpPr>
            <p:spPr>
              <a:xfrm>
                <a:off x="6010471" y="4605010"/>
                <a:ext cx="31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n</a:t>
                </a:r>
                <a:endParaRPr sz="1800"/>
              </a:p>
            </p:txBody>
          </p:sp>
          <p:cxnSp>
            <p:nvCxnSpPr>
              <p:cNvPr id="1242" name="Google Shape;1242;p68"/>
              <p:cNvCxnSpPr>
                <a:stCxn id="1241" idx="0"/>
                <a:endCxn id="1243" idx="2"/>
              </p:cNvCxnSpPr>
              <p:nvPr/>
            </p:nvCxnSpPr>
            <p:spPr>
              <a:xfrm rot="10800000" flipH="1">
                <a:off x="6168871" y="4362310"/>
                <a:ext cx="279600" cy="242700"/>
              </a:xfrm>
              <a:prstGeom prst="straightConnector1">
                <a:avLst/>
              </a:prstGeom>
              <a:noFill/>
              <a:ln w="19050" cap="flat" cmpd="sng">
                <a:solidFill>
                  <a:srgbClr val="666666"/>
                </a:solidFill>
                <a:prstDash val="solid"/>
                <a:round/>
                <a:headEnd type="none" w="med" len="med"/>
                <a:tailEnd type="none" w="med" len="med"/>
              </a:ln>
            </p:spPr>
          </p:cxnSp>
          <p:sp>
            <p:nvSpPr>
              <p:cNvPr id="1244" name="Google Shape;1244;p68"/>
              <p:cNvSpPr/>
              <p:nvPr/>
            </p:nvSpPr>
            <p:spPr>
              <a:xfrm>
                <a:off x="6481879" y="46050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p</a:t>
                </a:r>
                <a:endParaRPr sz="1800"/>
              </a:p>
            </p:txBody>
          </p:sp>
          <p:cxnSp>
            <p:nvCxnSpPr>
              <p:cNvPr id="1245" name="Google Shape;1245;p68"/>
              <p:cNvCxnSpPr>
                <a:stCxn id="1243" idx="2"/>
                <a:endCxn id="1244" idx="0"/>
              </p:cNvCxnSpPr>
              <p:nvPr/>
            </p:nvCxnSpPr>
            <p:spPr>
              <a:xfrm>
                <a:off x="6448483" y="4362325"/>
                <a:ext cx="216600" cy="242700"/>
              </a:xfrm>
              <a:prstGeom prst="straightConnector1">
                <a:avLst/>
              </a:prstGeom>
              <a:noFill/>
              <a:ln w="19050" cap="flat" cmpd="sng">
                <a:solidFill>
                  <a:srgbClr val="666666"/>
                </a:solidFill>
                <a:prstDash val="solid"/>
                <a:round/>
                <a:headEnd type="none" w="med" len="med"/>
                <a:tailEnd type="none" w="med" len="med"/>
              </a:ln>
            </p:spPr>
          </p:cxnSp>
          <p:sp>
            <p:nvSpPr>
              <p:cNvPr id="1243" name="Google Shape;1243;p68"/>
              <p:cNvSpPr/>
              <p:nvPr/>
            </p:nvSpPr>
            <p:spPr>
              <a:xfrm>
                <a:off x="6279433" y="4037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o</a:t>
                </a:r>
                <a:endParaRPr sz="1800"/>
              </a:p>
            </p:txBody>
          </p:sp>
        </p:grpSp>
        <p:grpSp>
          <p:nvGrpSpPr>
            <p:cNvPr id="1246" name="Google Shape;1246;p68"/>
            <p:cNvGrpSpPr/>
            <p:nvPr/>
          </p:nvGrpSpPr>
          <p:grpSpPr>
            <a:xfrm>
              <a:off x="3263027" y="3006650"/>
              <a:ext cx="3049872" cy="1466060"/>
              <a:chOff x="4710827" y="3463850"/>
              <a:chExt cx="3049872" cy="1466060"/>
            </a:xfrm>
          </p:grpSpPr>
          <p:grpSp>
            <p:nvGrpSpPr>
              <p:cNvPr id="1247" name="Google Shape;1247;p68"/>
              <p:cNvGrpSpPr/>
              <p:nvPr/>
            </p:nvGrpSpPr>
            <p:grpSpPr>
              <a:xfrm>
                <a:off x="4710827" y="3463850"/>
                <a:ext cx="2059446" cy="1466060"/>
                <a:chOff x="4710827" y="3463850"/>
                <a:chExt cx="2059446" cy="1466060"/>
              </a:xfrm>
            </p:grpSpPr>
            <p:sp>
              <p:nvSpPr>
                <p:cNvPr id="1248" name="Google Shape;1248;p68"/>
                <p:cNvSpPr/>
                <p:nvPr/>
              </p:nvSpPr>
              <p:spPr>
                <a:xfrm>
                  <a:off x="5048916" y="4060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e</a:t>
                  </a:r>
                  <a:endParaRPr sz="1800"/>
                </a:p>
              </p:txBody>
            </p:sp>
            <p:sp>
              <p:nvSpPr>
                <p:cNvPr id="1249" name="Google Shape;1249;p68"/>
                <p:cNvSpPr/>
                <p:nvPr/>
              </p:nvSpPr>
              <p:spPr>
                <a:xfrm>
                  <a:off x="4710827"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b</a:t>
                  </a:r>
                  <a:endParaRPr sz="1800"/>
                </a:p>
              </p:txBody>
            </p:sp>
            <p:sp>
              <p:nvSpPr>
                <p:cNvPr id="1250" name="Google Shape;1250;p68"/>
                <p:cNvSpPr/>
                <p:nvPr/>
              </p:nvSpPr>
              <p:spPr>
                <a:xfrm>
                  <a:off x="5388104"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g</a:t>
                  </a:r>
                  <a:endParaRPr sz="1800"/>
                </a:p>
              </p:txBody>
            </p:sp>
            <p:cxnSp>
              <p:nvCxnSpPr>
                <p:cNvPr id="1251" name="Google Shape;1251;p68"/>
                <p:cNvCxnSpPr>
                  <a:stCxn id="1249" idx="0"/>
                  <a:endCxn id="1248" idx="2"/>
                </p:cNvCxnSpPr>
                <p:nvPr/>
              </p:nvCxnSpPr>
              <p:spPr>
                <a:xfrm rot="10800000" flipH="1">
                  <a:off x="4956077" y="4385410"/>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252" name="Google Shape;1252;p68"/>
                <p:cNvCxnSpPr>
                  <a:stCxn id="1250" idx="0"/>
                  <a:endCxn id="1248" idx="2"/>
                </p:cNvCxnSpPr>
                <p:nvPr/>
              </p:nvCxnSpPr>
              <p:spPr>
                <a:xfrm rot="10800000">
                  <a:off x="5294054" y="4385410"/>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253" name="Google Shape;1253;p68"/>
                <p:cNvSpPr/>
                <p:nvPr/>
              </p:nvSpPr>
              <p:spPr>
                <a:xfrm>
                  <a:off x="6134273" y="3463850"/>
                  <a:ext cx="636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 q</a:t>
                  </a:r>
                  <a:endParaRPr sz="1800"/>
                </a:p>
              </p:txBody>
            </p:sp>
            <p:cxnSp>
              <p:nvCxnSpPr>
                <p:cNvPr id="1254" name="Google Shape;1254;p68"/>
                <p:cNvCxnSpPr>
                  <a:endCxn id="1248" idx="0"/>
                </p:cNvCxnSpPr>
                <p:nvPr/>
              </p:nvCxnSpPr>
              <p:spPr>
                <a:xfrm flipH="1">
                  <a:off x="5294166" y="3789675"/>
                  <a:ext cx="907200" cy="270900"/>
                </a:xfrm>
                <a:prstGeom prst="straightConnector1">
                  <a:avLst/>
                </a:prstGeom>
                <a:noFill/>
                <a:ln w="19050" cap="flat" cmpd="sng">
                  <a:solidFill>
                    <a:srgbClr val="666666"/>
                  </a:solidFill>
                  <a:prstDash val="solid"/>
                  <a:round/>
                  <a:headEnd type="none" w="med" len="med"/>
                  <a:tailEnd type="none" w="med" len="med"/>
                </a:ln>
              </p:spPr>
            </p:cxnSp>
          </p:grpSp>
          <p:cxnSp>
            <p:nvCxnSpPr>
              <p:cNvPr id="1255" name="Google Shape;1255;p68"/>
              <p:cNvCxnSpPr>
                <a:endCxn id="1233" idx="0"/>
              </p:cNvCxnSpPr>
              <p:nvPr/>
            </p:nvCxnSpPr>
            <p:spPr>
              <a:xfrm>
                <a:off x="6723600" y="3789700"/>
                <a:ext cx="1037100" cy="270900"/>
              </a:xfrm>
              <a:prstGeom prst="straightConnector1">
                <a:avLst/>
              </a:prstGeom>
              <a:noFill/>
              <a:ln w="19050" cap="flat" cmpd="sng">
                <a:solidFill>
                  <a:srgbClr val="666666"/>
                </a:solidFill>
                <a:prstDash val="solid"/>
                <a:round/>
                <a:headEnd type="none" w="med" len="med"/>
                <a:tailEnd type="none" w="med" len="med"/>
              </a:ln>
            </p:spPr>
          </p:cxnSp>
          <p:cxnSp>
            <p:nvCxnSpPr>
              <p:cNvPr id="1256" name="Google Shape;1256;p68"/>
              <p:cNvCxnSpPr>
                <a:stCxn id="1243" idx="0"/>
                <a:endCxn id="1253" idx="2"/>
              </p:cNvCxnSpPr>
              <p:nvPr/>
            </p:nvCxnSpPr>
            <p:spPr>
              <a:xfrm rot="10800000" flipH="1">
                <a:off x="6448483" y="3788725"/>
                <a:ext cx="3900" cy="248700"/>
              </a:xfrm>
              <a:prstGeom prst="straightConnector1">
                <a:avLst/>
              </a:prstGeom>
              <a:noFill/>
              <a:ln w="19050" cap="flat" cmpd="sng">
                <a:solidFill>
                  <a:schemeClr val="dk2"/>
                </a:solidFill>
                <a:prstDash val="solid"/>
                <a:round/>
                <a:headEnd type="none" w="med" len="med"/>
                <a:tailEnd type="none" w="med" len="med"/>
              </a:ln>
            </p:spPr>
          </p:cxnSp>
        </p:grpSp>
        <p:sp>
          <p:nvSpPr>
            <p:cNvPr id="1257" name="Google Shape;1257;p68"/>
            <p:cNvSpPr/>
            <p:nvPr/>
          </p:nvSpPr>
          <p:spPr>
            <a:xfrm>
              <a:off x="6446782"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v</a:t>
              </a:r>
              <a:endParaRPr sz="1800"/>
            </a:p>
          </p:txBody>
        </p:sp>
        <p:cxnSp>
          <p:nvCxnSpPr>
            <p:cNvPr id="1258" name="Google Shape;1258;p68"/>
            <p:cNvCxnSpPr>
              <a:stCxn id="1257" idx="0"/>
            </p:cNvCxnSpPr>
            <p:nvPr/>
          </p:nvCxnSpPr>
          <p:spPr>
            <a:xfrm rot="10800000">
              <a:off x="6462982" y="3936910"/>
              <a:ext cx="167100" cy="210900"/>
            </a:xfrm>
            <a:prstGeom prst="straightConnector1">
              <a:avLst/>
            </a:prstGeom>
            <a:noFill/>
            <a:ln w="19050" cap="flat" cmpd="sng">
              <a:solidFill>
                <a:schemeClr val="dk2"/>
              </a:solidFill>
              <a:prstDash val="solid"/>
              <a:round/>
              <a:headEnd type="none" w="med" len="med"/>
              <a:tailEnd type="none" w="med" len="med"/>
            </a:ln>
          </p:spPr>
        </p:cxnSp>
      </p:grpSp>
      <p:sp>
        <p:nvSpPr>
          <p:cNvPr id="1259" name="Google Shape;1259;p68"/>
          <p:cNvSpPr txBox="1"/>
          <p:nvPr/>
        </p:nvSpPr>
        <p:spPr>
          <a:xfrm>
            <a:off x="5013598" y="4251000"/>
            <a:ext cx="28698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2-3 Tree (L=2):</a:t>
            </a:r>
            <a:br>
              <a:rPr lang="en-GB"/>
            </a:br>
            <a:r>
              <a:rPr lang="en-GB"/>
              <a:t>Max 2 items per node.</a:t>
            </a:r>
            <a:endParaRPr lang="en-GB"/>
          </a:p>
          <a:p>
            <a:pPr marL="0" lvl="0" indent="0" algn="l" rtl="0">
              <a:spcBef>
                <a:spcPts val="0"/>
              </a:spcBef>
              <a:spcAft>
                <a:spcPts val="0"/>
              </a:spcAft>
              <a:buNone/>
            </a:pPr>
            <a:r>
              <a:rPr lang="en-GB"/>
              <a:t>Max 3 non-null children per node.</a:t>
            </a:r>
            <a:endParaRPr lang="en-GB"/>
          </a:p>
        </p:txBody>
      </p:sp>
      <p:grpSp>
        <p:nvGrpSpPr>
          <p:cNvPr id="1260" name="Google Shape;1260;p68"/>
          <p:cNvGrpSpPr/>
          <p:nvPr/>
        </p:nvGrpSpPr>
        <p:grpSpPr>
          <a:xfrm>
            <a:off x="5097251" y="2839900"/>
            <a:ext cx="3702754" cy="1466060"/>
            <a:chOff x="3263027" y="3006650"/>
            <a:chExt cx="3702754" cy="1466060"/>
          </a:xfrm>
        </p:grpSpPr>
        <p:sp>
          <p:nvSpPr>
            <p:cNvPr id="1261" name="Google Shape;1261;p68"/>
            <p:cNvSpPr/>
            <p:nvPr/>
          </p:nvSpPr>
          <p:spPr>
            <a:xfrm>
              <a:off x="5893950" y="3603400"/>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 u</a:t>
              </a:r>
              <a:endParaRPr sz="1800"/>
            </a:p>
          </p:txBody>
        </p:sp>
        <p:sp>
          <p:nvSpPr>
            <p:cNvPr id="1262" name="Google Shape;1262;p68"/>
            <p:cNvSpPr/>
            <p:nvPr/>
          </p:nvSpPr>
          <p:spPr>
            <a:xfrm>
              <a:off x="5587678"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r</a:t>
              </a:r>
              <a:endParaRPr sz="1800"/>
            </a:p>
          </p:txBody>
        </p:sp>
        <p:cxnSp>
          <p:nvCxnSpPr>
            <p:cNvPr id="1263" name="Google Shape;1263;p68"/>
            <p:cNvCxnSpPr>
              <a:stCxn id="1262" idx="0"/>
            </p:cNvCxnSpPr>
            <p:nvPr/>
          </p:nvCxnSpPr>
          <p:spPr>
            <a:xfrm rot="10800000" flipH="1">
              <a:off x="5770978" y="3936910"/>
              <a:ext cx="313500" cy="210900"/>
            </a:xfrm>
            <a:prstGeom prst="straightConnector1">
              <a:avLst/>
            </a:prstGeom>
            <a:noFill/>
            <a:ln w="19050" cap="flat" cmpd="sng">
              <a:solidFill>
                <a:srgbClr val="666666"/>
              </a:solidFill>
              <a:prstDash val="solid"/>
              <a:round/>
              <a:headEnd type="none" w="med" len="med"/>
              <a:tailEnd type="none" w="med" len="med"/>
            </a:ln>
          </p:spPr>
        </p:cxnSp>
        <p:sp>
          <p:nvSpPr>
            <p:cNvPr id="1264" name="Google Shape;1264;p68"/>
            <p:cNvSpPr/>
            <p:nvPr/>
          </p:nvSpPr>
          <p:spPr>
            <a:xfrm>
              <a:off x="6125680"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t</a:t>
              </a:r>
              <a:endParaRPr sz="1800"/>
            </a:p>
          </p:txBody>
        </p:sp>
        <p:cxnSp>
          <p:nvCxnSpPr>
            <p:cNvPr id="1265" name="Google Shape;1265;p68"/>
            <p:cNvCxnSpPr>
              <a:stCxn id="1264" idx="0"/>
              <a:endCxn id="1261" idx="2"/>
            </p:cNvCxnSpPr>
            <p:nvPr/>
          </p:nvCxnSpPr>
          <p:spPr>
            <a:xfrm rot="10800000" flipH="1">
              <a:off x="6308980" y="3928210"/>
              <a:ext cx="3900" cy="219600"/>
            </a:xfrm>
            <a:prstGeom prst="straightConnector1">
              <a:avLst/>
            </a:prstGeom>
            <a:noFill/>
            <a:ln w="19050" cap="flat" cmpd="sng">
              <a:solidFill>
                <a:schemeClr val="dk2"/>
              </a:solidFill>
              <a:prstDash val="solid"/>
              <a:round/>
              <a:headEnd type="none" w="med" len="med"/>
              <a:tailEnd type="none" w="med" len="med"/>
            </a:ln>
          </p:spPr>
        </p:cxnSp>
        <p:grpSp>
          <p:nvGrpSpPr>
            <p:cNvPr id="1266" name="Google Shape;1266;p68"/>
            <p:cNvGrpSpPr/>
            <p:nvPr/>
          </p:nvGrpSpPr>
          <p:grpSpPr>
            <a:xfrm>
              <a:off x="4562671" y="3580225"/>
              <a:ext cx="838008" cy="892485"/>
              <a:chOff x="6010471" y="4037425"/>
              <a:chExt cx="838008" cy="892485"/>
            </a:xfrm>
          </p:grpSpPr>
          <p:sp>
            <p:nvSpPr>
              <p:cNvPr id="1267" name="Google Shape;1267;p68"/>
              <p:cNvSpPr/>
              <p:nvPr/>
            </p:nvSpPr>
            <p:spPr>
              <a:xfrm>
                <a:off x="6010471" y="4605010"/>
                <a:ext cx="31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n</a:t>
                </a:r>
                <a:endParaRPr sz="1800"/>
              </a:p>
            </p:txBody>
          </p:sp>
          <p:cxnSp>
            <p:nvCxnSpPr>
              <p:cNvPr id="1268" name="Google Shape;1268;p68"/>
              <p:cNvCxnSpPr>
                <a:stCxn id="1267" idx="0"/>
                <a:endCxn id="1269" idx="2"/>
              </p:cNvCxnSpPr>
              <p:nvPr/>
            </p:nvCxnSpPr>
            <p:spPr>
              <a:xfrm rot="10800000" flipH="1">
                <a:off x="6168871" y="4362310"/>
                <a:ext cx="279600" cy="242700"/>
              </a:xfrm>
              <a:prstGeom prst="straightConnector1">
                <a:avLst/>
              </a:prstGeom>
              <a:noFill/>
              <a:ln w="19050" cap="flat" cmpd="sng">
                <a:solidFill>
                  <a:srgbClr val="666666"/>
                </a:solidFill>
                <a:prstDash val="solid"/>
                <a:round/>
                <a:headEnd type="none" w="med" len="med"/>
                <a:tailEnd type="none" w="med" len="med"/>
              </a:ln>
            </p:spPr>
          </p:cxnSp>
          <p:sp>
            <p:nvSpPr>
              <p:cNvPr id="1270" name="Google Shape;1270;p68"/>
              <p:cNvSpPr/>
              <p:nvPr/>
            </p:nvSpPr>
            <p:spPr>
              <a:xfrm>
                <a:off x="6481879" y="46050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p</a:t>
                </a:r>
                <a:endParaRPr sz="1800"/>
              </a:p>
            </p:txBody>
          </p:sp>
          <p:cxnSp>
            <p:nvCxnSpPr>
              <p:cNvPr id="1271" name="Google Shape;1271;p68"/>
              <p:cNvCxnSpPr>
                <a:stCxn id="1269" idx="2"/>
                <a:endCxn id="1270" idx="0"/>
              </p:cNvCxnSpPr>
              <p:nvPr/>
            </p:nvCxnSpPr>
            <p:spPr>
              <a:xfrm>
                <a:off x="6448483" y="4362325"/>
                <a:ext cx="216600" cy="242700"/>
              </a:xfrm>
              <a:prstGeom prst="straightConnector1">
                <a:avLst/>
              </a:prstGeom>
              <a:noFill/>
              <a:ln w="19050" cap="flat" cmpd="sng">
                <a:solidFill>
                  <a:srgbClr val="666666"/>
                </a:solidFill>
                <a:prstDash val="solid"/>
                <a:round/>
                <a:headEnd type="none" w="med" len="med"/>
                <a:tailEnd type="none" w="med" len="med"/>
              </a:ln>
            </p:spPr>
          </p:cxnSp>
          <p:sp>
            <p:nvSpPr>
              <p:cNvPr id="1269" name="Google Shape;1269;p68"/>
              <p:cNvSpPr/>
              <p:nvPr/>
            </p:nvSpPr>
            <p:spPr>
              <a:xfrm>
                <a:off x="6279433" y="4037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o</a:t>
                </a:r>
                <a:endParaRPr sz="1800"/>
              </a:p>
            </p:txBody>
          </p:sp>
        </p:grpSp>
        <p:grpSp>
          <p:nvGrpSpPr>
            <p:cNvPr id="1272" name="Google Shape;1272;p68"/>
            <p:cNvGrpSpPr/>
            <p:nvPr/>
          </p:nvGrpSpPr>
          <p:grpSpPr>
            <a:xfrm>
              <a:off x="3263027" y="3006650"/>
              <a:ext cx="3049872" cy="1466060"/>
              <a:chOff x="4710827" y="3463850"/>
              <a:chExt cx="3049872" cy="1466060"/>
            </a:xfrm>
          </p:grpSpPr>
          <p:grpSp>
            <p:nvGrpSpPr>
              <p:cNvPr id="1273" name="Google Shape;1273;p68"/>
              <p:cNvGrpSpPr/>
              <p:nvPr/>
            </p:nvGrpSpPr>
            <p:grpSpPr>
              <a:xfrm>
                <a:off x="4710827" y="3463850"/>
                <a:ext cx="2059446" cy="1466060"/>
                <a:chOff x="4710827" y="3463850"/>
                <a:chExt cx="2059446" cy="1466060"/>
              </a:xfrm>
            </p:grpSpPr>
            <p:sp>
              <p:nvSpPr>
                <p:cNvPr id="1274" name="Google Shape;1274;p68"/>
                <p:cNvSpPr/>
                <p:nvPr/>
              </p:nvSpPr>
              <p:spPr>
                <a:xfrm>
                  <a:off x="5048916" y="4060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e</a:t>
                  </a:r>
                  <a:endParaRPr sz="1800"/>
                </a:p>
              </p:txBody>
            </p:sp>
            <p:sp>
              <p:nvSpPr>
                <p:cNvPr id="1275" name="Google Shape;1275;p68"/>
                <p:cNvSpPr/>
                <p:nvPr/>
              </p:nvSpPr>
              <p:spPr>
                <a:xfrm>
                  <a:off x="4710827"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b</a:t>
                  </a:r>
                  <a:endParaRPr sz="1800"/>
                </a:p>
              </p:txBody>
            </p:sp>
            <p:sp>
              <p:nvSpPr>
                <p:cNvPr id="1276" name="Google Shape;1276;p68"/>
                <p:cNvSpPr/>
                <p:nvPr/>
              </p:nvSpPr>
              <p:spPr>
                <a:xfrm>
                  <a:off x="5388104"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g</a:t>
                  </a:r>
                  <a:endParaRPr sz="1800"/>
                </a:p>
              </p:txBody>
            </p:sp>
            <p:cxnSp>
              <p:nvCxnSpPr>
                <p:cNvPr id="1277" name="Google Shape;1277;p68"/>
                <p:cNvCxnSpPr>
                  <a:stCxn id="1275" idx="0"/>
                  <a:endCxn id="1274" idx="2"/>
                </p:cNvCxnSpPr>
                <p:nvPr/>
              </p:nvCxnSpPr>
              <p:spPr>
                <a:xfrm rot="10800000" flipH="1">
                  <a:off x="4956077" y="4385410"/>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278" name="Google Shape;1278;p68"/>
                <p:cNvCxnSpPr>
                  <a:stCxn id="1276" idx="0"/>
                  <a:endCxn id="1274" idx="2"/>
                </p:cNvCxnSpPr>
                <p:nvPr/>
              </p:nvCxnSpPr>
              <p:spPr>
                <a:xfrm rot="10800000">
                  <a:off x="5294054" y="4385410"/>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279" name="Google Shape;1279;p68"/>
                <p:cNvSpPr/>
                <p:nvPr/>
              </p:nvSpPr>
              <p:spPr>
                <a:xfrm>
                  <a:off x="6134273" y="3463850"/>
                  <a:ext cx="636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 q</a:t>
                  </a:r>
                  <a:endParaRPr sz="1800"/>
                </a:p>
              </p:txBody>
            </p:sp>
            <p:cxnSp>
              <p:nvCxnSpPr>
                <p:cNvPr id="1280" name="Google Shape;1280;p68"/>
                <p:cNvCxnSpPr>
                  <a:endCxn id="1274" idx="0"/>
                </p:cNvCxnSpPr>
                <p:nvPr/>
              </p:nvCxnSpPr>
              <p:spPr>
                <a:xfrm flipH="1">
                  <a:off x="5294166" y="3789675"/>
                  <a:ext cx="907200" cy="270900"/>
                </a:xfrm>
                <a:prstGeom prst="straightConnector1">
                  <a:avLst/>
                </a:prstGeom>
                <a:noFill/>
                <a:ln w="19050" cap="flat" cmpd="sng">
                  <a:solidFill>
                    <a:srgbClr val="666666"/>
                  </a:solidFill>
                  <a:prstDash val="solid"/>
                  <a:round/>
                  <a:headEnd type="none" w="med" len="med"/>
                  <a:tailEnd type="none" w="med" len="med"/>
                </a:ln>
              </p:spPr>
            </p:cxnSp>
          </p:grpSp>
          <p:cxnSp>
            <p:nvCxnSpPr>
              <p:cNvPr id="1281" name="Google Shape;1281;p68"/>
              <p:cNvCxnSpPr>
                <a:endCxn id="1261" idx="0"/>
              </p:cNvCxnSpPr>
              <p:nvPr/>
            </p:nvCxnSpPr>
            <p:spPr>
              <a:xfrm>
                <a:off x="6723600" y="3789700"/>
                <a:ext cx="1037100" cy="270900"/>
              </a:xfrm>
              <a:prstGeom prst="straightConnector1">
                <a:avLst/>
              </a:prstGeom>
              <a:noFill/>
              <a:ln w="19050" cap="flat" cmpd="sng">
                <a:solidFill>
                  <a:srgbClr val="666666"/>
                </a:solidFill>
                <a:prstDash val="solid"/>
                <a:round/>
                <a:headEnd type="none" w="med" len="med"/>
                <a:tailEnd type="none" w="med" len="med"/>
              </a:ln>
            </p:spPr>
          </p:cxnSp>
          <p:cxnSp>
            <p:nvCxnSpPr>
              <p:cNvPr id="1282" name="Google Shape;1282;p68"/>
              <p:cNvCxnSpPr>
                <a:stCxn id="1269" idx="0"/>
                <a:endCxn id="1279" idx="2"/>
              </p:cNvCxnSpPr>
              <p:nvPr/>
            </p:nvCxnSpPr>
            <p:spPr>
              <a:xfrm rot="10800000" flipH="1">
                <a:off x="6448483" y="3788725"/>
                <a:ext cx="3900" cy="248700"/>
              </a:xfrm>
              <a:prstGeom prst="straightConnector1">
                <a:avLst/>
              </a:prstGeom>
              <a:noFill/>
              <a:ln w="19050" cap="flat" cmpd="sng">
                <a:solidFill>
                  <a:schemeClr val="dk2"/>
                </a:solidFill>
                <a:prstDash val="solid"/>
                <a:round/>
                <a:headEnd type="none" w="med" len="med"/>
                <a:tailEnd type="none" w="med" len="med"/>
              </a:ln>
            </p:spPr>
          </p:cxnSp>
        </p:grpSp>
        <p:sp>
          <p:nvSpPr>
            <p:cNvPr id="1283" name="Google Shape;1283;p68"/>
            <p:cNvSpPr/>
            <p:nvPr/>
          </p:nvSpPr>
          <p:spPr>
            <a:xfrm>
              <a:off x="6599181"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v</a:t>
              </a:r>
              <a:endParaRPr sz="1800"/>
            </a:p>
          </p:txBody>
        </p:sp>
        <p:cxnSp>
          <p:nvCxnSpPr>
            <p:cNvPr id="1284" name="Google Shape;1284;p68"/>
            <p:cNvCxnSpPr>
              <a:stCxn id="1283" idx="0"/>
            </p:cNvCxnSpPr>
            <p:nvPr/>
          </p:nvCxnSpPr>
          <p:spPr>
            <a:xfrm rot="10800000">
              <a:off x="6615381" y="3936910"/>
              <a:ext cx="167100" cy="2109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88" name="Shape 1288"/>
        <p:cNvGrpSpPr/>
        <p:nvPr/>
      </p:nvGrpSpPr>
      <p:grpSpPr>
        <a:xfrm>
          <a:off x="0" y="0"/>
          <a:ext cx="0" cy="0"/>
          <a:chOff x="0" y="0"/>
          <a:chExt cx="0" cy="0"/>
        </a:xfrm>
      </p:grpSpPr>
      <p:sp>
        <p:nvSpPr>
          <p:cNvPr id="1289" name="Google Shape;1289;p69"/>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solidFill>
                  <a:srgbClr val="B7B7B7"/>
                </a:solidFill>
              </a:rPr>
              <a:t>Binary Search 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Invariants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p:txBody>
      </p:sp>
      <p:sp>
        <p:nvSpPr>
          <p:cNvPr id="1290" name="Google Shape;1290;p69"/>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Invariants</a:t>
            </a:r>
            <a:endParaRPr lang="en-GB"/>
          </a:p>
        </p:txBody>
      </p:sp>
      <p:sp>
        <p:nvSpPr>
          <p:cNvPr id="1291" name="Google Shape;1291;p69"/>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295" name="Shape 1295"/>
        <p:cNvGrpSpPr/>
        <p:nvPr/>
      </p:nvGrpSpPr>
      <p:grpSpPr>
        <a:xfrm>
          <a:off x="0" y="0"/>
          <a:ext cx="0" cy="0"/>
          <a:chOff x="0" y="0"/>
          <a:chExt cx="0" cy="0"/>
        </a:xfrm>
      </p:grpSpPr>
      <p:sp>
        <p:nvSpPr>
          <p:cNvPr id="1296" name="Google Shape;1296;p7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Recorded </a:t>
            </a:r>
            <a:r>
              <a:rPr lang="en-GB"/>
              <a:t>Video </a:t>
            </a:r>
            <a:r>
              <a:rPr lang="en-GB"/>
              <a:t>Viewers Only</a:t>
            </a:r>
            <a:endParaRPr lang="en-GB"/>
          </a:p>
        </p:txBody>
      </p:sp>
      <p:sp>
        <p:nvSpPr>
          <p:cNvPr id="1297" name="Google Shape;1297;p7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a:t>
            </a:r>
            <a:r>
              <a:rPr lang="en-GB"/>
              <a:t>dd the numbers 1, 2, 3, 4, 5, 6, then 7 (in that order) into a regular BST.</a:t>
            </a:r>
            <a:endParaRPr lang="en-GB"/>
          </a:p>
          <a:p>
            <a:pPr marL="0" lvl="0" indent="0" algn="l" rtl="0">
              <a:spcBef>
                <a:spcPts val="600"/>
              </a:spcBef>
              <a:spcAft>
                <a:spcPts val="0"/>
              </a:spcAft>
              <a:buNone/>
            </a:pPr>
          </a:p>
          <a:p>
            <a:pPr marL="0" lvl="0" indent="0" algn="l" rtl="0">
              <a:spcBef>
                <a:spcPts val="600"/>
              </a:spcBef>
              <a:spcAft>
                <a:spcPts val="0"/>
              </a:spcAft>
              <a:buNone/>
            </a:pPr>
            <a:r>
              <a:rPr lang="en-GB"/>
              <a:t>Then try adding 1, 2, 3, 4, 5, 6, then 7 (in that order) into a 2-3 tree (L=2).</a:t>
            </a:r>
            <a:endParaRPr lang="en-GB"/>
          </a:p>
          <a:p>
            <a:pPr marL="457200" lvl="0" indent="-342900" algn="l" rtl="0">
              <a:spcBef>
                <a:spcPts val="600"/>
              </a:spcBef>
              <a:spcAft>
                <a:spcPts val="0"/>
              </a:spcAft>
              <a:buSzPts val="1800"/>
              <a:buChar char="●"/>
            </a:pPr>
            <a:r>
              <a:rPr lang="en-GB"/>
              <a:t>For L=2, pass the middle item up.</a:t>
            </a:r>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01" name="Shape 1301"/>
        <p:cNvGrpSpPr/>
        <p:nvPr/>
      </p:nvGrpSpPr>
      <p:grpSpPr>
        <a:xfrm>
          <a:off x="0" y="0"/>
          <a:ext cx="0" cy="0"/>
          <a:chOff x="0" y="0"/>
          <a:chExt cx="0" cy="0"/>
        </a:xfrm>
      </p:grpSpPr>
      <p:sp>
        <p:nvSpPr>
          <p:cNvPr id="1302" name="Google Shape;1302;p7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a:t>
            </a:r>
            <a:endParaRPr lang="en-GB"/>
          </a:p>
        </p:txBody>
      </p:sp>
      <p:sp>
        <p:nvSpPr>
          <p:cNvPr id="1303" name="Google Shape;1303;p71"/>
          <p:cNvSpPr txBox="1"/>
          <p:nvPr>
            <p:ph type="body" idx="1"/>
          </p:nvPr>
        </p:nvSpPr>
        <p:spPr>
          <a:xfrm>
            <a:off x="107050" y="402200"/>
            <a:ext cx="8520600" cy="74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a:t>
            </a:r>
            <a:r>
              <a:rPr lang="en-GB"/>
              <a:t>dd the numbers 1, 2, 3, 4, 5, 6, then 7 (in that order) into a regular BST.</a:t>
            </a:r>
            <a:endParaRPr lang="en-GB"/>
          </a:p>
        </p:txBody>
      </p:sp>
      <p:sp>
        <p:nvSpPr>
          <p:cNvPr id="1304" name="Google Shape;1304;p71"/>
          <p:cNvSpPr txBox="1"/>
          <p:nvPr/>
        </p:nvSpPr>
        <p:spPr>
          <a:xfrm>
            <a:off x="4881450" y="2512425"/>
            <a:ext cx="2117400" cy="4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Resulting BST is spindly.</a:t>
            </a:r>
            <a:endParaRPr>
              <a:latin typeface="Roboto" panose="02000000000000000000"/>
              <a:ea typeface="Roboto" panose="02000000000000000000"/>
              <a:cs typeface="Roboto" panose="02000000000000000000"/>
              <a:sym typeface="Roboto" panose="02000000000000000000"/>
            </a:endParaRPr>
          </a:p>
        </p:txBody>
      </p:sp>
      <p:sp>
        <p:nvSpPr>
          <p:cNvPr id="1305" name="Google Shape;1305;p71"/>
          <p:cNvSpPr/>
          <p:nvPr/>
        </p:nvSpPr>
        <p:spPr>
          <a:xfrm>
            <a:off x="3227120" y="265523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1306" name="Google Shape;1306;p71"/>
          <p:cNvSpPr/>
          <p:nvPr/>
        </p:nvSpPr>
        <p:spPr>
          <a:xfrm>
            <a:off x="2878290" y="189784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1307" name="Google Shape;1307;p71"/>
          <p:cNvSpPr/>
          <p:nvPr/>
        </p:nvSpPr>
        <p:spPr>
          <a:xfrm>
            <a:off x="3575949" y="341262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1308" name="Google Shape;1308;p71"/>
          <p:cNvSpPr/>
          <p:nvPr/>
        </p:nvSpPr>
        <p:spPr>
          <a:xfrm>
            <a:off x="2703875" y="151915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1309" name="Google Shape;1309;p71"/>
          <p:cNvSpPr/>
          <p:nvPr/>
        </p:nvSpPr>
        <p:spPr>
          <a:xfrm>
            <a:off x="3052705" y="227654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1310" name="Google Shape;1310;p71"/>
          <p:cNvSpPr/>
          <p:nvPr/>
        </p:nvSpPr>
        <p:spPr>
          <a:xfrm>
            <a:off x="3401534" y="303392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1311" name="Google Shape;1311;p71"/>
          <p:cNvSpPr/>
          <p:nvPr/>
        </p:nvSpPr>
        <p:spPr>
          <a:xfrm>
            <a:off x="3750364" y="37913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cxnSp>
        <p:nvCxnSpPr>
          <p:cNvPr id="1312" name="Google Shape;1312;p71"/>
          <p:cNvCxnSpPr>
            <a:stCxn id="1308" idx="2"/>
            <a:endCxn id="1306" idx="0"/>
          </p:cNvCxnSpPr>
          <p:nvPr/>
        </p:nvCxnSpPr>
        <p:spPr>
          <a:xfrm>
            <a:off x="2870825" y="1783450"/>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1313" name="Google Shape;1313;p71"/>
          <p:cNvCxnSpPr>
            <a:stCxn id="1306" idx="2"/>
            <a:endCxn id="1309" idx="0"/>
          </p:cNvCxnSpPr>
          <p:nvPr/>
        </p:nvCxnSpPr>
        <p:spPr>
          <a:xfrm>
            <a:off x="3045240" y="216214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1314" name="Google Shape;1314;p71"/>
          <p:cNvCxnSpPr>
            <a:stCxn id="1309" idx="2"/>
            <a:endCxn id="1305" idx="0"/>
          </p:cNvCxnSpPr>
          <p:nvPr/>
        </p:nvCxnSpPr>
        <p:spPr>
          <a:xfrm>
            <a:off x="3219655" y="2540840"/>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1315" name="Google Shape;1315;p71"/>
          <p:cNvCxnSpPr>
            <a:stCxn id="1305" idx="2"/>
            <a:endCxn id="1310" idx="0"/>
          </p:cNvCxnSpPr>
          <p:nvPr/>
        </p:nvCxnSpPr>
        <p:spPr>
          <a:xfrm>
            <a:off x="3394070" y="2919534"/>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1316" name="Google Shape;1316;p71"/>
          <p:cNvCxnSpPr>
            <a:stCxn id="1310" idx="2"/>
            <a:endCxn id="1307" idx="0"/>
          </p:cNvCxnSpPr>
          <p:nvPr/>
        </p:nvCxnSpPr>
        <p:spPr>
          <a:xfrm>
            <a:off x="3568484" y="3298229"/>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1317" name="Google Shape;1317;p71"/>
          <p:cNvCxnSpPr>
            <a:stCxn id="1307" idx="2"/>
            <a:endCxn id="1311" idx="0"/>
          </p:cNvCxnSpPr>
          <p:nvPr/>
        </p:nvCxnSpPr>
        <p:spPr>
          <a:xfrm>
            <a:off x="3742899" y="3676924"/>
            <a:ext cx="174300" cy="114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21" name="Shape 1321"/>
        <p:cNvGrpSpPr/>
        <p:nvPr/>
      </p:nvGrpSpPr>
      <p:grpSpPr>
        <a:xfrm>
          <a:off x="0" y="0"/>
          <a:ext cx="0" cy="0"/>
          <a:chOff x="0" y="0"/>
          <a:chExt cx="0" cy="0"/>
        </a:xfrm>
      </p:grpSpPr>
      <p:sp>
        <p:nvSpPr>
          <p:cNvPr id="1322" name="Google Shape;1322;p72"/>
          <p:cNvSpPr/>
          <p:nvPr/>
        </p:nvSpPr>
        <p:spPr>
          <a:xfrm>
            <a:off x="2160695" y="162175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323" name="Google Shape;1323;p7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a:t>
            </a:r>
            <a:endParaRPr lang="en-GB"/>
          </a:p>
        </p:txBody>
      </p:sp>
      <p:sp>
        <p:nvSpPr>
          <p:cNvPr id="1324" name="Google Shape;1324;p72"/>
          <p:cNvSpPr txBox="1"/>
          <p:nvPr>
            <p:ph type="body" idx="1"/>
          </p:nvPr>
        </p:nvSpPr>
        <p:spPr>
          <a:xfrm>
            <a:off x="107050" y="402200"/>
            <a:ext cx="8864700" cy="100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Add</a:t>
            </a:r>
            <a:r>
              <a:rPr lang="en-GB"/>
              <a:t> 1, 2, 3, 4, 5, 6, 7 (in that order) into a 2-3 tree. For L=2, pass the middle item up.</a:t>
            </a:r>
            <a:endParaRPr lang="en-GB"/>
          </a:p>
        </p:txBody>
      </p:sp>
      <p:sp>
        <p:nvSpPr>
          <p:cNvPr id="1325" name="Google Shape;1325;p72"/>
          <p:cNvSpPr txBox="1"/>
          <p:nvPr/>
        </p:nvSpPr>
        <p:spPr>
          <a:xfrm>
            <a:off x="905938" y="10632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1.</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26" name="Google Shape;1326;p72"/>
          <p:cNvSpPr/>
          <p:nvPr/>
        </p:nvSpPr>
        <p:spPr>
          <a:xfrm>
            <a:off x="5621913" y="1621750"/>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1  2</a:t>
            </a:r>
            <a:endParaRPr sz="1800"/>
          </a:p>
        </p:txBody>
      </p:sp>
      <p:sp>
        <p:nvSpPr>
          <p:cNvPr id="1327" name="Google Shape;1327;p72"/>
          <p:cNvSpPr txBox="1"/>
          <p:nvPr/>
        </p:nvSpPr>
        <p:spPr>
          <a:xfrm>
            <a:off x="4614663" y="10632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2.</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28" name="Google Shape;1328;p72"/>
          <p:cNvSpPr txBox="1"/>
          <p:nvPr/>
        </p:nvSpPr>
        <p:spPr>
          <a:xfrm>
            <a:off x="107050" y="2577650"/>
            <a:ext cx="6154200" cy="461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3. Node is too full, so we need to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29" name="Google Shape;1329;p72"/>
          <p:cNvSpPr/>
          <p:nvPr/>
        </p:nvSpPr>
        <p:spPr>
          <a:xfrm>
            <a:off x="1800249" y="4212538"/>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1  2  3</a:t>
            </a:r>
            <a:endParaRPr sz="1800"/>
          </a:p>
        </p:txBody>
      </p:sp>
      <p:sp>
        <p:nvSpPr>
          <p:cNvPr id="1330" name="Google Shape;1330;p72"/>
          <p:cNvSpPr txBox="1"/>
          <p:nvPr/>
        </p:nvSpPr>
        <p:spPr>
          <a:xfrm>
            <a:off x="905938" y="30444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Before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31" name="Google Shape;1331;p72"/>
          <p:cNvSpPr txBox="1"/>
          <p:nvPr/>
        </p:nvSpPr>
        <p:spPr>
          <a:xfrm>
            <a:off x="4614663" y="30444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1332" name="Google Shape;1332;p72"/>
          <p:cNvGrpSpPr/>
          <p:nvPr/>
        </p:nvGrpSpPr>
        <p:grpSpPr>
          <a:xfrm>
            <a:off x="5006331" y="3615825"/>
            <a:ext cx="2216674" cy="921632"/>
            <a:chOff x="5006331" y="3615825"/>
            <a:chExt cx="2216674" cy="921632"/>
          </a:xfrm>
        </p:grpSpPr>
        <p:sp>
          <p:nvSpPr>
            <p:cNvPr id="1333" name="Google Shape;1333;p72"/>
            <p:cNvSpPr/>
            <p:nvPr/>
          </p:nvSpPr>
          <p:spPr>
            <a:xfrm>
              <a:off x="5006331" y="42125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334" name="Google Shape;1334;p72"/>
            <p:cNvSpPr/>
            <p:nvPr/>
          </p:nvSpPr>
          <p:spPr>
            <a:xfrm>
              <a:off x="6732505" y="421254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335" name="Google Shape;1335;p72"/>
            <p:cNvSpPr/>
            <p:nvPr/>
          </p:nvSpPr>
          <p:spPr>
            <a:xfrm>
              <a:off x="5863095" y="36158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cxnSp>
          <p:nvCxnSpPr>
            <p:cNvPr id="1336" name="Google Shape;1336;p72"/>
            <p:cNvCxnSpPr>
              <a:stCxn id="1335" idx="2"/>
              <a:endCxn id="1333" idx="0"/>
            </p:cNvCxnSpPr>
            <p:nvPr/>
          </p:nvCxnSpPr>
          <p:spPr>
            <a:xfrm flipH="1">
              <a:off x="5251545" y="394072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1337" name="Google Shape;1337;p72"/>
            <p:cNvCxnSpPr>
              <a:stCxn id="1335" idx="2"/>
              <a:endCxn id="1334" idx="0"/>
            </p:cNvCxnSpPr>
            <p:nvPr/>
          </p:nvCxnSpPr>
          <p:spPr>
            <a:xfrm>
              <a:off x="6108345" y="3940725"/>
              <a:ext cx="869400" cy="271800"/>
            </a:xfrm>
            <a:prstGeom prst="straightConnector1">
              <a:avLst/>
            </a:prstGeom>
            <a:noFill/>
            <a:ln w="19050" cap="flat" cmpd="sng">
              <a:solidFill>
                <a:srgbClr val="66666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32" name="Shape 232"/>
        <p:cNvGrpSpPr/>
        <p:nvPr/>
      </p:nvGrpSpPr>
      <p:grpSpPr>
        <a:xfrm>
          <a:off x="0" y="0"/>
          <a:ext cx="0" cy="0"/>
          <a:chOff x="0" y="0"/>
          <a:chExt cx="0" cy="0"/>
        </a:xfrm>
      </p:grpSpPr>
      <p:sp>
        <p:nvSpPr>
          <p:cNvPr id="233" name="Google Shape;233;p2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Tree Height: http://yellkey.com</a:t>
            </a:r>
            <a:r>
              <a:rPr lang="en-GB">
                <a:solidFill>
                  <a:srgbClr val="208920"/>
                </a:solidFill>
              </a:rPr>
              <a:t>/major</a:t>
            </a:r>
            <a:endParaRPr>
              <a:solidFill>
                <a:srgbClr val="208920"/>
              </a:solidFill>
            </a:endParaRPr>
          </a:p>
        </p:txBody>
      </p:sp>
      <p:sp>
        <p:nvSpPr>
          <p:cNvPr id="234" name="Google Shape;234;p2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varies dramatically between “bushy” and “spindly” trees.</a:t>
            </a:r>
            <a:endParaRPr lang="en-GB"/>
          </a:p>
        </p:txBody>
      </p:sp>
      <p:grpSp>
        <p:nvGrpSpPr>
          <p:cNvPr id="235" name="Google Shape;235;p28"/>
          <p:cNvGrpSpPr/>
          <p:nvPr/>
        </p:nvGrpSpPr>
        <p:grpSpPr>
          <a:xfrm>
            <a:off x="594600" y="1838888"/>
            <a:ext cx="1762689" cy="1040218"/>
            <a:chOff x="5860100" y="3678825"/>
            <a:chExt cx="1762689" cy="1040218"/>
          </a:xfrm>
        </p:grpSpPr>
        <p:sp>
          <p:nvSpPr>
            <p:cNvPr id="236" name="Google Shape;236;p28"/>
            <p:cNvSpPr/>
            <p:nvPr/>
          </p:nvSpPr>
          <p:spPr>
            <a:xfrm>
              <a:off x="6582425" y="367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e</a:t>
              </a:r>
              <a:endParaRPr lang="en-GB"/>
            </a:p>
          </p:txBody>
        </p:sp>
        <p:sp>
          <p:nvSpPr>
            <p:cNvPr id="237" name="Google Shape;237;p28"/>
            <p:cNvSpPr/>
            <p:nvPr/>
          </p:nvSpPr>
          <p:spPr>
            <a:xfrm>
              <a:off x="61252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a:t>
              </a:r>
              <a:endParaRPr lang="en-GB"/>
            </a:p>
          </p:txBody>
        </p:sp>
        <p:sp>
          <p:nvSpPr>
            <p:cNvPr id="238" name="Google Shape;238;p28"/>
            <p:cNvSpPr/>
            <p:nvPr/>
          </p:nvSpPr>
          <p:spPr>
            <a:xfrm>
              <a:off x="70396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g</a:t>
              </a:r>
              <a:endParaRPr lang="en-GB"/>
            </a:p>
          </p:txBody>
        </p:sp>
        <p:sp>
          <p:nvSpPr>
            <p:cNvPr id="239" name="Google Shape;239;p28"/>
            <p:cNvSpPr/>
            <p:nvPr/>
          </p:nvSpPr>
          <p:spPr>
            <a:xfrm>
              <a:off x="5860100" y="444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a:t>
              </a:r>
              <a:endParaRPr lang="en-GB"/>
            </a:p>
          </p:txBody>
        </p:sp>
        <p:sp>
          <p:nvSpPr>
            <p:cNvPr id="240" name="Google Shape;240;p28"/>
            <p:cNvSpPr/>
            <p:nvPr/>
          </p:nvSpPr>
          <p:spPr>
            <a:xfrm>
              <a:off x="6338643"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
              </a:r>
              <a:endParaRPr lang="en-GB"/>
            </a:p>
          </p:txBody>
        </p:sp>
        <p:sp>
          <p:nvSpPr>
            <p:cNvPr id="241" name="Google Shape;241;p28"/>
            <p:cNvSpPr/>
            <p:nvPr/>
          </p:nvSpPr>
          <p:spPr>
            <a:xfrm>
              <a:off x="6781925"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a:t>
              </a:r>
              <a:endParaRPr lang="en-GB"/>
            </a:p>
          </p:txBody>
        </p:sp>
        <p:sp>
          <p:nvSpPr>
            <p:cNvPr id="242" name="Google Shape;242;p28"/>
            <p:cNvSpPr/>
            <p:nvPr/>
          </p:nvSpPr>
          <p:spPr>
            <a:xfrm>
              <a:off x="7288889"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a:t>
              </a:r>
              <a:endParaRPr lang="en-GB"/>
            </a:p>
          </p:txBody>
        </p:sp>
        <p:cxnSp>
          <p:nvCxnSpPr>
            <p:cNvPr id="243" name="Google Shape;243;p28"/>
            <p:cNvCxnSpPr>
              <a:stCxn id="237" idx="0"/>
              <a:endCxn id="236" idx="2"/>
            </p:cNvCxnSpPr>
            <p:nvPr/>
          </p:nvCxnSpPr>
          <p:spPr>
            <a:xfrm rot="10800000" flipH="1">
              <a:off x="62921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44" name="Google Shape;244;p28"/>
            <p:cNvCxnSpPr>
              <a:stCxn id="238" idx="0"/>
              <a:endCxn id="236" idx="2"/>
            </p:cNvCxnSpPr>
            <p:nvPr/>
          </p:nvCxnSpPr>
          <p:spPr>
            <a:xfrm rot="10800000">
              <a:off x="67493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45" name="Google Shape;245;p28"/>
            <p:cNvCxnSpPr>
              <a:stCxn id="239" idx="0"/>
              <a:endCxn id="237" idx="2"/>
            </p:cNvCxnSpPr>
            <p:nvPr/>
          </p:nvCxnSpPr>
          <p:spPr>
            <a:xfrm rot="10800000" flipH="1">
              <a:off x="6027050" y="4324025"/>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246" name="Google Shape;246;p28"/>
            <p:cNvCxnSpPr>
              <a:stCxn id="237" idx="2"/>
              <a:endCxn id="240" idx="0"/>
            </p:cNvCxnSpPr>
            <p:nvPr/>
          </p:nvCxnSpPr>
          <p:spPr>
            <a:xfrm>
              <a:off x="6292175" y="4324125"/>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47" name="Google Shape;247;p28"/>
            <p:cNvCxnSpPr>
              <a:stCxn id="238" idx="2"/>
              <a:endCxn id="241" idx="0"/>
            </p:cNvCxnSpPr>
            <p:nvPr/>
          </p:nvCxnSpPr>
          <p:spPr>
            <a:xfrm flipH="1">
              <a:off x="6948875" y="4324125"/>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48" name="Google Shape;248;p28"/>
            <p:cNvCxnSpPr>
              <a:stCxn id="238" idx="2"/>
              <a:endCxn id="242" idx="0"/>
            </p:cNvCxnSpPr>
            <p:nvPr/>
          </p:nvCxnSpPr>
          <p:spPr>
            <a:xfrm>
              <a:off x="7206575" y="4324125"/>
              <a:ext cx="249300" cy="130500"/>
            </a:xfrm>
            <a:prstGeom prst="straightConnector1">
              <a:avLst/>
            </a:prstGeom>
            <a:noFill/>
            <a:ln w="19050" cap="flat" cmpd="sng">
              <a:solidFill>
                <a:srgbClr val="666666"/>
              </a:solidFill>
              <a:prstDash val="solid"/>
              <a:round/>
              <a:headEnd type="none" w="med" len="med"/>
              <a:tailEnd type="none" w="med" len="med"/>
            </a:ln>
          </p:spPr>
        </p:cxnSp>
      </p:grpSp>
      <p:sp>
        <p:nvSpPr>
          <p:cNvPr id="249" name="Google Shape;249;p28"/>
          <p:cNvSpPr/>
          <p:nvPr/>
        </p:nvSpPr>
        <p:spPr>
          <a:xfrm>
            <a:off x="3252925" y="1845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250" name="Google Shape;250;p28"/>
          <p:cNvSpPr/>
          <p:nvPr/>
        </p:nvSpPr>
        <p:spPr>
          <a:xfrm>
            <a:off x="2795725" y="2226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a:t>
            </a:r>
            <a:endParaRPr lang="en-GB"/>
          </a:p>
        </p:txBody>
      </p:sp>
      <p:sp>
        <p:nvSpPr>
          <p:cNvPr id="251" name="Google Shape;251;p28"/>
          <p:cNvSpPr/>
          <p:nvPr/>
        </p:nvSpPr>
        <p:spPr>
          <a:xfrm>
            <a:off x="3710125" y="2226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252" name="Google Shape;252;p28"/>
          <p:cNvSpPr/>
          <p:nvPr/>
        </p:nvSpPr>
        <p:spPr>
          <a:xfrm>
            <a:off x="2530600" y="2615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a:t>
            </a:r>
            <a:endParaRPr lang="en-GB"/>
          </a:p>
        </p:txBody>
      </p:sp>
      <p:sp>
        <p:nvSpPr>
          <p:cNvPr id="253" name="Google Shape;253;p28"/>
          <p:cNvSpPr/>
          <p:nvPr/>
        </p:nvSpPr>
        <p:spPr>
          <a:xfrm>
            <a:off x="3009143"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lang="en-GB"/>
          </a:p>
        </p:txBody>
      </p:sp>
      <p:sp>
        <p:nvSpPr>
          <p:cNvPr id="254" name="Google Shape;254;p28"/>
          <p:cNvSpPr/>
          <p:nvPr/>
        </p:nvSpPr>
        <p:spPr>
          <a:xfrm>
            <a:off x="3452425"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lang="en-GB"/>
          </a:p>
        </p:txBody>
      </p:sp>
      <p:sp>
        <p:nvSpPr>
          <p:cNvPr id="255" name="Google Shape;255;p28"/>
          <p:cNvSpPr/>
          <p:nvPr/>
        </p:nvSpPr>
        <p:spPr>
          <a:xfrm>
            <a:off x="3959389"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256" name="Google Shape;256;p28"/>
          <p:cNvCxnSpPr>
            <a:stCxn id="250" idx="0"/>
            <a:endCxn id="249" idx="2"/>
          </p:cNvCxnSpPr>
          <p:nvPr/>
        </p:nvCxnSpPr>
        <p:spPr>
          <a:xfrm rot="10800000" flipH="1">
            <a:off x="2962675" y="21098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57" name="Google Shape;257;p28"/>
          <p:cNvCxnSpPr>
            <a:stCxn id="251" idx="0"/>
            <a:endCxn id="249" idx="2"/>
          </p:cNvCxnSpPr>
          <p:nvPr/>
        </p:nvCxnSpPr>
        <p:spPr>
          <a:xfrm rot="10800000">
            <a:off x="3419875" y="21098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58" name="Google Shape;258;p28"/>
          <p:cNvCxnSpPr>
            <a:stCxn id="252" idx="0"/>
            <a:endCxn id="250" idx="2"/>
          </p:cNvCxnSpPr>
          <p:nvPr/>
        </p:nvCxnSpPr>
        <p:spPr>
          <a:xfrm rot="10800000" flipH="1">
            <a:off x="2697550" y="2490712"/>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259" name="Google Shape;259;p28"/>
          <p:cNvCxnSpPr>
            <a:stCxn id="250" idx="2"/>
            <a:endCxn id="253" idx="0"/>
          </p:cNvCxnSpPr>
          <p:nvPr/>
        </p:nvCxnSpPr>
        <p:spPr>
          <a:xfrm>
            <a:off x="2962675" y="2490812"/>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60" name="Google Shape;260;p28"/>
          <p:cNvCxnSpPr>
            <a:stCxn id="251" idx="2"/>
            <a:endCxn id="254" idx="0"/>
          </p:cNvCxnSpPr>
          <p:nvPr/>
        </p:nvCxnSpPr>
        <p:spPr>
          <a:xfrm flipH="1">
            <a:off x="3619375" y="2490812"/>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61" name="Google Shape;261;p28"/>
          <p:cNvCxnSpPr>
            <a:stCxn id="251" idx="2"/>
            <a:endCxn id="255" idx="0"/>
          </p:cNvCxnSpPr>
          <p:nvPr/>
        </p:nvCxnSpPr>
        <p:spPr>
          <a:xfrm>
            <a:off x="3877075" y="2490812"/>
            <a:ext cx="249300" cy="130500"/>
          </a:xfrm>
          <a:prstGeom prst="straightConnector1">
            <a:avLst/>
          </a:prstGeom>
          <a:noFill/>
          <a:ln w="19050" cap="flat" cmpd="sng">
            <a:solidFill>
              <a:srgbClr val="666666"/>
            </a:solidFill>
            <a:prstDash val="solid"/>
            <a:round/>
            <a:headEnd type="none" w="med" len="med"/>
            <a:tailEnd type="none" w="med" len="med"/>
          </a:ln>
        </p:spPr>
      </p:cxnSp>
      <p:sp>
        <p:nvSpPr>
          <p:cNvPr id="262" name="Google Shape;262;p28"/>
          <p:cNvSpPr/>
          <p:nvPr/>
        </p:nvSpPr>
        <p:spPr>
          <a:xfrm>
            <a:off x="2276550" y="135998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263" name="Google Shape;263;p28"/>
          <p:cNvCxnSpPr>
            <a:stCxn id="262" idx="2"/>
            <a:endCxn id="236" idx="0"/>
          </p:cNvCxnSpPr>
          <p:nvPr/>
        </p:nvCxnSpPr>
        <p:spPr>
          <a:xfrm flipH="1">
            <a:off x="1483800" y="1624288"/>
            <a:ext cx="959700" cy="214500"/>
          </a:xfrm>
          <a:prstGeom prst="straightConnector1">
            <a:avLst/>
          </a:prstGeom>
          <a:noFill/>
          <a:ln w="19050" cap="flat" cmpd="sng">
            <a:solidFill>
              <a:srgbClr val="666666"/>
            </a:solidFill>
            <a:prstDash val="solid"/>
            <a:round/>
            <a:headEnd type="none" w="med" len="med"/>
            <a:tailEnd type="none" w="med" len="med"/>
          </a:ln>
        </p:spPr>
      </p:cxnSp>
      <p:cxnSp>
        <p:nvCxnSpPr>
          <p:cNvPr id="264" name="Google Shape;264;p28"/>
          <p:cNvCxnSpPr>
            <a:stCxn id="262" idx="2"/>
            <a:endCxn id="249" idx="0"/>
          </p:cNvCxnSpPr>
          <p:nvPr/>
        </p:nvCxnSpPr>
        <p:spPr>
          <a:xfrm>
            <a:off x="2443500" y="1624288"/>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65" name="Google Shape;265;p28"/>
          <p:cNvSpPr/>
          <p:nvPr/>
        </p:nvSpPr>
        <p:spPr>
          <a:xfrm>
            <a:off x="7434225" y="19133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266" name="Google Shape;266;p28"/>
          <p:cNvSpPr/>
          <p:nvPr/>
        </p:nvSpPr>
        <p:spPr>
          <a:xfrm>
            <a:off x="7891425" y="22943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267" name="Google Shape;267;p28"/>
          <p:cNvSpPr/>
          <p:nvPr/>
        </p:nvSpPr>
        <p:spPr>
          <a:xfrm>
            <a:off x="8140689" y="268931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268" name="Google Shape;268;p28"/>
          <p:cNvCxnSpPr>
            <a:stCxn id="266" idx="0"/>
            <a:endCxn id="265" idx="2"/>
          </p:cNvCxnSpPr>
          <p:nvPr/>
        </p:nvCxnSpPr>
        <p:spPr>
          <a:xfrm rot="10800000">
            <a:off x="7601175" y="2177699"/>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69" name="Google Shape;269;p28"/>
          <p:cNvCxnSpPr>
            <a:stCxn id="266" idx="2"/>
            <a:endCxn id="267" idx="0"/>
          </p:cNvCxnSpPr>
          <p:nvPr/>
        </p:nvCxnSpPr>
        <p:spPr>
          <a:xfrm>
            <a:off x="8058375" y="2558699"/>
            <a:ext cx="249300" cy="130500"/>
          </a:xfrm>
          <a:prstGeom prst="straightConnector1">
            <a:avLst/>
          </a:prstGeom>
          <a:noFill/>
          <a:ln w="19050" cap="flat" cmpd="sng">
            <a:solidFill>
              <a:srgbClr val="666666"/>
            </a:solidFill>
            <a:prstDash val="solid"/>
            <a:round/>
            <a:headEnd type="none" w="med" len="med"/>
            <a:tailEnd type="none" w="med" len="med"/>
          </a:ln>
        </p:spPr>
      </p:cxnSp>
      <p:cxnSp>
        <p:nvCxnSpPr>
          <p:cNvPr id="270" name="Google Shape;270;p28"/>
          <p:cNvCxnSpPr>
            <a:stCxn id="271" idx="2"/>
            <a:endCxn id="265" idx="0"/>
          </p:cNvCxnSpPr>
          <p:nvPr/>
        </p:nvCxnSpPr>
        <p:spPr>
          <a:xfrm>
            <a:off x="6624800" y="1692175"/>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71" name="Google Shape;271;p28"/>
          <p:cNvSpPr/>
          <p:nvPr/>
        </p:nvSpPr>
        <p:spPr>
          <a:xfrm>
            <a:off x="6457850" y="142787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272" name="Google Shape;272;p28"/>
          <p:cNvCxnSpPr/>
          <p:nvPr/>
        </p:nvCxnSpPr>
        <p:spPr>
          <a:xfrm flipH="1">
            <a:off x="2831075" y="1119950"/>
            <a:ext cx="1358400" cy="279900"/>
          </a:xfrm>
          <a:prstGeom prst="straightConnector1">
            <a:avLst/>
          </a:prstGeom>
          <a:noFill/>
          <a:ln w="19050" cap="flat" cmpd="sng">
            <a:solidFill>
              <a:srgbClr val="666666"/>
            </a:solidFill>
            <a:prstDash val="solid"/>
            <a:round/>
            <a:headEnd type="none" w="med" len="med"/>
            <a:tailEnd type="triangle" w="med" len="med"/>
          </a:ln>
        </p:spPr>
      </p:cxnSp>
      <p:cxnSp>
        <p:nvCxnSpPr>
          <p:cNvPr id="273" name="Google Shape;273;p28"/>
          <p:cNvCxnSpPr/>
          <p:nvPr/>
        </p:nvCxnSpPr>
        <p:spPr>
          <a:xfrm>
            <a:off x="5865325" y="1154675"/>
            <a:ext cx="355800" cy="189600"/>
          </a:xfrm>
          <a:prstGeom prst="straightConnector1">
            <a:avLst/>
          </a:prstGeom>
          <a:noFill/>
          <a:ln w="19050" cap="flat" cmpd="sng">
            <a:solidFill>
              <a:srgbClr val="666666"/>
            </a:solidFill>
            <a:prstDash val="solid"/>
            <a:round/>
            <a:headEnd type="none" w="med" len="med"/>
            <a:tailEnd type="triangle" w="med" len="med"/>
          </a:ln>
        </p:spPr>
      </p:cxnSp>
      <p:sp>
        <p:nvSpPr>
          <p:cNvPr id="274" name="Google Shape;274;p28"/>
          <p:cNvSpPr txBox="1"/>
          <p:nvPr/>
        </p:nvSpPr>
        <p:spPr>
          <a:xfrm>
            <a:off x="40500" y="1292925"/>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
        <p:nvSpPr>
          <p:cNvPr id="275" name="Google Shape;275;p28"/>
          <p:cNvSpPr txBox="1"/>
          <p:nvPr/>
        </p:nvSpPr>
        <p:spPr>
          <a:xfrm>
            <a:off x="8474600" y="1583800"/>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
        <p:nvSpPr>
          <p:cNvPr id="276" name="Google Shape;276;p28"/>
          <p:cNvSpPr txBox="1"/>
          <p:nvPr>
            <p:ph type="body" idx="1"/>
          </p:nvPr>
        </p:nvSpPr>
        <p:spPr>
          <a:xfrm>
            <a:off x="243000" y="2885850"/>
            <a:ext cx="8443800" cy="67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Let H(N) be the height of a tree with N nodes. Give H(N) in Big-Theta notation for “bushy” and “spindly” trees, respectively:</a:t>
            </a:r>
            <a:endParaRPr lang="en-GB"/>
          </a:p>
          <a:p>
            <a:pPr marL="457200" lvl="0" indent="-342900" algn="l" rtl="0">
              <a:spcBef>
                <a:spcPts val="600"/>
              </a:spcBef>
              <a:spcAft>
                <a:spcPts val="0"/>
              </a:spcAft>
              <a:buSzPts val="1800"/>
              <a:buAutoNum type="alphaUcPeriod"/>
            </a:pPr>
            <a:r>
              <a:rPr lang="en-GB"/>
              <a:t>Θ(log(N)), 	Θ(log(N))</a:t>
            </a:r>
            <a:endParaRPr lang="en-GB"/>
          </a:p>
          <a:p>
            <a:pPr marL="457200" lvl="0" indent="-342900" algn="l" rtl="0">
              <a:spcBef>
                <a:spcPts val="0"/>
              </a:spcBef>
              <a:spcAft>
                <a:spcPts val="0"/>
              </a:spcAft>
              <a:buSzPts val="1800"/>
              <a:buAutoNum type="alphaUcPeriod"/>
            </a:pPr>
            <a:r>
              <a:rPr lang="en-GB"/>
              <a:t>Θ(log(N)), 	Θ(N)</a:t>
            </a:r>
            <a:endParaRPr lang="en-GB"/>
          </a:p>
          <a:p>
            <a:pPr marL="457200" lvl="0" indent="-342900" algn="l" rtl="0">
              <a:spcBef>
                <a:spcPts val="0"/>
              </a:spcBef>
              <a:spcAft>
                <a:spcPts val="0"/>
              </a:spcAft>
              <a:buSzPts val="1800"/>
              <a:buAutoNum type="alphaUcPeriod"/>
            </a:pPr>
            <a:r>
              <a:rPr lang="en-GB"/>
              <a:t>Θ(N), 		Θ(log(N))</a:t>
            </a:r>
            <a:endParaRPr lang="en-GB"/>
          </a:p>
          <a:p>
            <a:pPr marL="457200" lvl="0" indent="-342900" algn="l" rtl="0">
              <a:spcBef>
                <a:spcPts val="0"/>
              </a:spcBef>
              <a:spcAft>
                <a:spcPts val="0"/>
              </a:spcAft>
              <a:buSzPts val="1800"/>
              <a:buAutoNum type="alphaUcPeriod"/>
            </a:pPr>
            <a:r>
              <a:rPr lang="en-GB"/>
              <a:t>Θ(N), 		Θ(N)</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41" name="Shape 1341"/>
        <p:cNvGrpSpPr/>
        <p:nvPr/>
      </p:nvGrpSpPr>
      <p:grpSpPr>
        <a:xfrm>
          <a:off x="0" y="0"/>
          <a:ext cx="0" cy="0"/>
          <a:chOff x="0" y="0"/>
          <a:chExt cx="0" cy="0"/>
        </a:xfrm>
      </p:grpSpPr>
      <p:sp>
        <p:nvSpPr>
          <p:cNvPr id="1342" name="Google Shape;1342;p7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a:t>
            </a:r>
            <a:endParaRPr lang="en-GB"/>
          </a:p>
        </p:txBody>
      </p:sp>
      <p:sp>
        <p:nvSpPr>
          <p:cNvPr id="1343" name="Google Shape;1343;p73"/>
          <p:cNvSpPr txBox="1"/>
          <p:nvPr>
            <p:ph type="body" idx="1"/>
          </p:nvPr>
        </p:nvSpPr>
        <p:spPr>
          <a:xfrm>
            <a:off x="107050" y="402200"/>
            <a:ext cx="8864700" cy="68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Add 1, 2, 3, 4, 5, 6, 7 (in that order) into a 2-3 tree. For L=2, pass the middle item up.</a:t>
            </a:r>
            <a:endParaRPr lang="en-GB"/>
          </a:p>
        </p:txBody>
      </p:sp>
      <p:grpSp>
        <p:nvGrpSpPr>
          <p:cNvPr id="1344" name="Google Shape;1344;p73"/>
          <p:cNvGrpSpPr/>
          <p:nvPr/>
        </p:nvGrpSpPr>
        <p:grpSpPr>
          <a:xfrm>
            <a:off x="5006181" y="1496475"/>
            <a:ext cx="2464169" cy="921632"/>
            <a:chOff x="3339906" y="1476975"/>
            <a:chExt cx="2464169" cy="921632"/>
          </a:xfrm>
        </p:grpSpPr>
        <p:sp>
          <p:nvSpPr>
            <p:cNvPr id="1345" name="Google Shape;1345;p73"/>
            <p:cNvSpPr/>
            <p:nvPr/>
          </p:nvSpPr>
          <p:spPr>
            <a:xfrm>
              <a:off x="4818575" y="2073700"/>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3  4</a:t>
              </a:r>
              <a:endParaRPr sz="1800"/>
            </a:p>
          </p:txBody>
        </p:sp>
        <p:sp>
          <p:nvSpPr>
            <p:cNvPr id="1346" name="Google Shape;1346;p73"/>
            <p:cNvSpPr/>
            <p:nvPr/>
          </p:nvSpPr>
          <p:spPr>
            <a:xfrm>
              <a:off x="3339906" y="2073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347" name="Google Shape;1347;p73"/>
            <p:cNvSpPr/>
            <p:nvPr/>
          </p:nvSpPr>
          <p:spPr>
            <a:xfrm>
              <a:off x="4196670" y="1476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cxnSp>
          <p:nvCxnSpPr>
            <p:cNvPr id="1348" name="Google Shape;1348;p73"/>
            <p:cNvCxnSpPr>
              <a:stCxn id="1347" idx="2"/>
              <a:endCxn id="1346" idx="0"/>
            </p:cNvCxnSpPr>
            <p:nvPr/>
          </p:nvCxnSpPr>
          <p:spPr>
            <a:xfrm flipH="1">
              <a:off x="3585120" y="1801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1349" name="Google Shape;1349;p73"/>
            <p:cNvCxnSpPr>
              <a:stCxn id="1347" idx="2"/>
              <a:endCxn id="1350" idx="0"/>
            </p:cNvCxnSpPr>
            <p:nvPr/>
          </p:nvCxnSpPr>
          <p:spPr>
            <a:xfrm>
              <a:off x="4441920" y="1801875"/>
              <a:ext cx="869400" cy="271800"/>
            </a:xfrm>
            <a:prstGeom prst="straightConnector1">
              <a:avLst/>
            </a:prstGeom>
            <a:noFill/>
            <a:ln w="19050" cap="flat" cmpd="sng">
              <a:solidFill>
                <a:srgbClr val="666666"/>
              </a:solidFill>
              <a:prstDash val="solid"/>
              <a:round/>
              <a:headEnd type="none" w="med" len="med"/>
              <a:tailEnd type="none" w="med" len="med"/>
            </a:ln>
          </p:spPr>
        </p:cxnSp>
      </p:grpSp>
      <p:sp>
        <p:nvSpPr>
          <p:cNvPr id="1351" name="Google Shape;1351;p73"/>
          <p:cNvSpPr txBox="1"/>
          <p:nvPr/>
        </p:nvSpPr>
        <p:spPr>
          <a:xfrm>
            <a:off x="4758675" y="958575"/>
            <a:ext cx="2712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4.</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52" name="Google Shape;1352;p73"/>
          <p:cNvSpPr txBox="1"/>
          <p:nvPr/>
        </p:nvSpPr>
        <p:spPr>
          <a:xfrm>
            <a:off x="107050" y="2577650"/>
            <a:ext cx="6154200" cy="461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5. Node is too full, so we need to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53" name="Google Shape;1353;p73"/>
          <p:cNvSpPr txBox="1"/>
          <p:nvPr/>
        </p:nvSpPr>
        <p:spPr>
          <a:xfrm>
            <a:off x="756951" y="3044450"/>
            <a:ext cx="31491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Before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54" name="Google Shape;1354;p73"/>
          <p:cNvSpPr txBox="1"/>
          <p:nvPr/>
        </p:nvSpPr>
        <p:spPr>
          <a:xfrm>
            <a:off x="4614663" y="30444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1355" name="Google Shape;1355;p73"/>
          <p:cNvGrpSpPr/>
          <p:nvPr/>
        </p:nvGrpSpPr>
        <p:grpSpPr>
          <a:xfrm>
            <a:off x="1117393" y="3558875"/>
            <a:ext cx="2577118" cy="921632"/>
            <a:chOff x="1117393" y="3558875"/>
            <a:chExt cx="2577118" cy="921632"/>
          </a:xfrm>
        </p:grpSpPr>
        <p:sp>
          <p:nvSpPr>
            <p:cNvPr id="1356" name="Google Shape;1356;p73"/>
            <p:cNvSpPr/>
            <p:nvPr/>
          </p:nvSpPr>
          <p:spPr>
            <a:xfrm>
              <a:off x="2483112" y="4155588"/>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3  4  5</a:t>
              </a:r>
              <a:endParaRPr sz="1800"/>
            </a:p>
          </p:txBody>
        </p:sp>
        <p:sp>
          <p:nvSpPr>
            <p:cNvPr id="1357" name="Google Shape;1357;p73"/>
            <p:cNvSpPr/>
            <p:nvPr/>
          </p:nvSpPr>
          <p:spPr>
            <a:xfrm>
              <a:off x="1117393" y="41556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358" name="Google Shape;1358;p73"/>
            <p:cNvSpPr/>
            <p:nvPr/>
          </p:nvSpPr>
          <p:spPr>
            <a:xfrm>
              <a:off x="1974158" y="35588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cxnSp>
          <p:nvCxnSpPr>
            <p:cNvPr id="1359" name="Google Shape;1359;p73"/>
            <p:cNvCxnSpPr>
              <a:stCxn id="1358" idx="2"/>
              <a:endCxn id="1357" idx="0"/>
            </p:cNvCxnSpPr>
            <p:nvPr/>
          </p:nvCxnSpPr>
          <p:spPr>
            <a:xfrm flipH="1">
              <a:off x="1362608" y="38837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1360" name="Google Shape;1360;p73"/>
            <p:cNvCxnSpPr>
              <a:stCxn id="1358" idx="2"/>
            </p:cNvCxnSpPr>
            <p:nvPr/>
          </p:nvCxnSpPr>
          <p:spPr>
            <a:xfrm>
              <a:off x="2219408" y="3883775"/>
              <a:ext cx="869400" cy="271800"/>
            </a:xfrm>
            <a:prstGeom prst="straightConnector1">
              <a:avLst/>
            </a:prstGeom>
            <a:noFill/>
            <a:ln w="19050" cap="flat" cmpd="sng">
              <a:solidFill>
                <a:srgbClr val="666666"/>
              </a:solidFill>
              <a:prstDash val="solid"/>
              <a:round/>
              <a:headEnd type="none" w="med" len="med"/>
              <a:tailEnd type="none" w="med" len="med"/>
            </a:ln>
          </p:spPr>
        </p:cxnSp>
      </p:grpSp>
      <p:grpSp>
        <p:nvGrpSpPr>
          <p:cNvPr id="1361" name="Google Shape;1361;p73"/>
          <p:cNvGrpSpPr/>
          <p:nvPr/>
        </p:nvGrpSpPr>
        <p:grpSpPr>
          <a:xfrm>
            <a:off x="5006343" y="3558863"/>
            <a:ext cx="2216674" cy="921632"/>
            <a:chOff x="5006343" y="3558863"/>
            <a:chExt cx="2216674" cy="921632"/>
          </a:xfrm>
        </p:grpSpPr>
        <p:sp>
          <p:nvSpPr>
            <p:cNvPr id="1362" name="Google Shape;1362;p73"/>
            <p:cNvSpPr/>
            <p:nvPr/>
          </p:nvSpPr>
          <p:spPr>
            <a:xfrm>
              <a:off x="5621938" y="3558863"/>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2  4</a:t>
              </a:r>
              <a:endParaRPr sz="1800"/>
            </a:p>
          </p:txBody>
        </p:sp>
        <p:sp>
          <p:nvSpPr>
            <p:cNvPr id="1363" name="Google Shape;1363;p73"/>
            <p:cNvSpPr/>
            <p:nvPr/>
          </p:nvSpPr>
          <p:spPr>
            <a:xfrm>
              <a:off x="5006343" y="415559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cxnSp>
          <p:nvCxnSpPr>
            <p:cNvPr id="1364" name="Google Shape;1364;p73"/>
            <p:cNvCxnSpPr>
              <a:endCxn id="1363" idx="0"/>
            </p:cNvCxnSpPr>
            <p:nvPr/>
          </p:nvCxnSpPr>
          <p:spPr>
            <a:xfrm flipH="1">
              <a:off x="5251593" y="3883795"/>
              <a:ext cx="856800" cy="271800"/>
            </a:xfrm>
            <a:prstGeom prst="straightConnector1">
              <a:avLst/>
            </a:prstGeom>
            <a:noFill/>
            <a:ln w="19050" cap="flat" cmpd="sng">
              <a:solidFill>
                <a:srgbClr val="666666"/>
              </a:solidFill>
              <a:prstDash val="solid"/>
              <a:round/>
              <a:headEnd type="none" w="med" len="med"/>
              <a:tailEnd type="none" w="med" len="med"/>
            </a:ln>
          </p:spPr>
        </p:cxnSp>
        <p:sp>
          <p:nvSpPr>
            <p:cNvPr id="1365" name="Google Shape;1365;p73"/>
            <p:cNvSpPr/>
            <p:nvPr/>
          </p:nvSpPr>
          <p:spPr>
            <a:xfrm>
              <a:off x="6732517" y="415558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cxnSp>
          <p:nvCxnSpPr>
            <p:cNvPr id="1366" name="Google Shape;1366;p73"/>
            <p:cNvCxnSpPr>
              <a:endCxn id="1365" idx="0"/>
            </p:cNvCxnSpPr>
            <p:nvPr/>
          </p:nvCxnSpPr>
          <p:spPr>
            <a:xfrm>
              <a:off x="6108367" y="3883786"/>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1367" name="Google Shape;1367;p73"/>
            <p:cNvSpPr/>
            <p:nvPr/>
          </p:nvSpPr>
          <p:spPr>
            <a:xfrm>
              <a:off x="5869430" y="415558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cxnSp>
          <p:nvCxnSpPr>
            <p:cNvPr id="1368" name="Google Shape;1368;p73"/>
            <p:cNvCxnSpPr>
              <a:stCxn id="1362" idx="2"/>
              <a:endCxn id="1367" idx="0"/>
            </p:cNvCxnSpPr>
            <p:nvPr/>
          </p:nvCxnSpPr>
          <p:spPr>
            <a:xfrm>
              <a:off x="6114688" y="3883763"/>
              <a:ext cx="0" cy="271800"/>
            </a:xfrm>
            <a:prstGeom prst="straightConnector1">
              <a:avLst/>
            </a:prstGeom>
            <a:noFill/>
            <a:ln w="19050" cap="flat" cmpd="sng">
              <a:solidFill>
                <a:srgbClr val="666666"/>
              </a:solidFill>
              <a:prstDash val="solid"/>
              <a:round/>
              <a:headEnd type="none" w="med" len="med"/>
              <a:tailEnd type="none" w="med" len="med"/>
            </a:ln>
          </p:spPr>
        </p:cxnSp>
      </p:grpSp>
      <p:sp>
        <p:nvSpPr>
          <p:cNvPr id="1369" name="Google Shape;1369;p73"/>
          <p:cNvSpPr txBox="1"/>
          <p:nvPr/>
        </p:nvSpPr>
        <p:spPr>
          <a:xfrm>
            <a:off x="831488" y="9725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adding 3.</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1370" name="Google Shape;1370;p73"/>
          <p:cNvGrpSpPr/>
          <p:nvPr/>
        </p:nvGrpSpPr>
        <p:grpSpPr>
          <a:xfrm>
            <a:off x="1223156" y="1543900"/>
            <a:ext cx="2216674" cy="921632"/>
            <a:chOff x="5006331" y="3615825"/>
            <a:chExt cx="2216674" cy="921632"/>
          </a:xfrm>
        </p:grpSpPr>
        <p:sp>
          <p:nvSpPr>
            <p:cNvPr id="1371" name="Google Shape;1371;p73"/>
            <p:cNvSpPr/>
            <p:nvPr/>
          </p:nvSpPr>
          <p:spPr>
            <a:xfrm>
              <a:off x="5006331" y="42125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372" name="Google Shape;1372;p73"/>
            <p:cNvSpPr/>
            <p:nvPr/>
          </p:nvSpPr>
          <p:spPr>
            <a:xfrm>
              <a:off x="6732505" y="421254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373" name="Google Shape;1373;p73"/>
            <p:cNvSpPr/>
            <p:nvPr/>
          </p:nvSpPr>
          <p:spPr>
            <a:xfrm>
              <a:off x="5863095" y="36158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cxnSp>
          <p:nvCxnSpPr>
            <p:cNvPr id="1374" name="Google Shape;1374;p73"/>
            <p:cNvCxnSpPr>
              <a:stCxn id="1373" idx="2"/>
              <a:endCxn id="1371" idx="0"/>
            </p:cNvCxnSpPr>
            <p:nvPr/>
          </p:nvCxnSpPr>
          <p:spPr>
            <a:xfrm flipH="1">
              <a:off x="5251545" y="394072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1375" name="Google Shape;1375;p73"/>
            <p:cNvCxnSpPr>
              <a:stCxn id="1373" idx="2"/>
              <a:endCxn id="1372" idx="0"/>
            </p:cNvCxnSpPr>
            <p:nvPr/>
          </p:nvCxnSpPr>
          <p:spPr>
            <a:xfrm>
              <a:off x="6108345" y="3940725"/>
              <a:ext cx="869400" cy="271800"/>
            </a:xfrm>
            <a:prstGeom prst="straightConnector1">
              <a:avLst/>
            </a:prstGeom>
            <a:noFill/>
            <a:ln w="19050" cap="flat" cmpd="sng">
              <a:solidFill>
                <a:srgbClr val="66666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79" name="Shape 1379"/>
        <p:cNvGrpSpPr/>
        <p:nvPr/>
      </p:nvGrpSpPr>
      <p:grpSpPr>
        <a:xfrm>
          <a:off x="0" y="0"/>
          <a:ext cx="0" cy="0"/>
          <a:chOff x="0" y="0"/>
          <a:chExt cx="0" cy="0"/>
        </a:xfrm>
      </p:grpSpPr>
      <p:sp>
        <p:nvSpPr>
          <p:cNvPr id="1380" name="Google Shape;1380;p74"/>
          <p:cNvSpPr txBox="1"/>
          <p:nvPr/>
        </p:nvSpPr>
        <p:spPr>
          <a:xfrm>
            <a:off x="831488" y="9725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adding 5.</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1381" name="Google Shape;1381;p74"/>
          <p:cNvGrpSpPr/>
          <p:nvPr/>
        </p:nvGrpSpPr>
        <p:grpSpPr>
          <a:xfrm>
            <a:off x="1223156" y="1515413"/>
            <a:ext cx="2216674" cy="921632"/>
            <a:chOff x="5006343" y="3558863"/>
            <a:chExt cx="2216674" cy="921632"/>
          </a:xfrm>
        </p:grpSpPr>
        <p:sp>
          <p:nvSpPr>
            <p:cNvPr id="1382" name="Google Shape;1382;p74"/>
            <p:cNvSpPr/>
            <p:nvPr/>
          </p:nvSpPr>
          <p:spPr>
            <a:xfrm>
              <a:off x="5621938" y="3558863"/>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2  4</a:t>
              </a:r>
              <a:endParaRPr sz="1800"/>
            </a:p>
          </p:txBody>
        </p:sp>
        <p:sp>
          <p:nvSpPr>
            <p:cNvPr id="1383" name="Google Shape;1383;p74"/>
            <p:cNvSpPr/>
            <p:nvPr/>
          </p:nvSpPr>
          <p:spPr>
            <a:xfrm>
              <a:off x="5006343" y="415559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cxnSp>
          <p:nvCxnSpPr>
            <p:cNvPr id="1384" name="Google Shape;1384;p74"/>
            <p:cNvCxnSpPr>
              <a:endCxn id="1383" idx="0"/>
            </p:cNvCxnSpPr>
            <p:nvPr/>
          </p:nvCxnSpPr>
          <p:spPr>
            <a:xfrm flipH="1">
              <a:off x="5251593" y="3883795"/>
              <a:ext cx="856800" cy="271800"/>
            </a:xfrm>
            <a:prstGeom prst="straightConnector1">
              <a:avLst/>
            </a:prstGeom>
            <a:noFill/>
            <a:ln w="19050" cap="flat" cmpd="sng">
              <a:solidFill>
                <a:srgbClr val="666666"/>
              </a:solidFill>
              <a:prstDash val="solid"/>
              <a:round/>
              <a:headEnd type="none" w="med" len="med"/>
              <a:tailEnd type="none" w="med" len="med"/>
            </a:ln>
          </p:spPr>
        </p:cxnSp>
        <p:sp>
          <p:nvSpPr>
            <p:cNvPr id="1385" name="Google Shape;1385;p74"/>
            <p:cNvSpPr/>
            <p:nvPr/>
          </p:nvSpPr>
          <p:spPr>
            <a:xfrm>
              <a:off x="6732517" y="415558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cxnSp>
          <p:nvCxnSpPr>
            <p:cNvPr id="1386" name="Google Shape;1386;p74"/>
            <p:cNvCxnSpPr>
              <a:endCxn id="1385" idx="0"/>
            </p:cNvCxnSpPr>
            <p:nvPr/>
          </p:nvCxnSpPr>
          <p:spPr>
            <a:xfrm>
              <a:off x="6108367" y="3883786"/>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1387" name="Google Shape;1387;p74"/>
            <p:cNvSpPr/>
            <p:nvPr/>
          </p:nvSpPr>
          <p:spPr>
            <a:xfrm>
              <a:off x="5869430" y="415558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cxnSp>
          <p:nvCxnSpPr>
            <p:cNvPr id="1388" name="Google Shape;1388;p74"/>
            <p:cNvCxnSpPr>
              <a:stCxn id="1382" idx="2"/>
              <a:endCxn id="1387" idx="0"/>
            </p:cNvCxnSpPr>
            <p:nvPr/>
          </p:nvCxnSpPr>
          <p:spPr>
            <a:xfrm>
              <a:off x="6114688" y="3883763"/>
              <a:ext cx="0" cy="271800"/>
            </a:xfrm>
            <a:prstGeom prst="straightConnector1">
              <a:avLst/>
            </a:prstGeom>
            <a:noFill/>
            <a:ln w="19050" cap="flat" cmpd="sng">
              <a:solidFill>
                <a:srgbClr val="666666"/>
              </a:solidFill>
              <a:prstDash val="solid"/>
              <a:round/>
              <a:headEnd type="none" w="med" len="med"/>
              <a:tailEnd type="none" w="med" len="med"/>
            </a:ln>
          </p:spPr>
        </p:cxnSp>
      </p:grpSp>
      <p:sp>
        <p:nvSpPr>
          <p:cNvPr id="1389" name="Google Shape;1389;p7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a:t>
            </a:r>
            <a:endParaRPr lang="en-GB"/>
          </a:p>
        </p:txBody>
      </p:sp>
      <p:sp>
        <p:nvSpPr>
          <p:cNvPr id="1390" name="Google Shape;1390;p74"/>
          <p:cNvSpPr txBox="1"/>
          <p:nvPr>
            <p:ph type="body" idx="1"/>
          </p:nvPr>
        </p:nvSpPr>
        <p:spPr>
          <a:xfrm>
            <a:off x="107050" y="402200"/>
            <a:ext cx="8864700" cy="55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Add 1, 2, 3, 4, 5, 6, 7 (in that order) into a 2-3 tree. For L=2, pass the middle item up.</a:t>
            </a:r>
            <a:endParaRPr lang="en-GB"/>
          </a:p>
        </p:txBody>
      </p:sp>
      <p:sp>
        <p:nvSpPr>
          <p:cNvPr id="1391" name="Google Shape;1391;p74"/>
          <p:cNvSpPr txBox="1"/>
          <p:nvPr/>
        </p:nvSpPr>
        <p:spPr>
          <a:xfrm>
            <a:off x="4758675" y="958575"/>
            <a:ext cx="2712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6.</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392" name="Google Shape;1392;p74"/>
          <p:cNvSpPr txBox="1"/>
          <p:nvPr/>
        </p:nvSpPr>
        <p:spPr>
          <a:xfrm>
            <a:off x="107050" y="2577650"/>
            <a:ext cx="8359200" cy="461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Adding 7. Node is too full, so we need to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1393" name="Google Shape;1393;p74"/>
          <p:cNvGrpSpPr/>
          <p:nvPr/>
        </p:nvGrpSpPr>
        <p:grpSpPr>
          <a:xfrm>
            <a:off x="4882593" y="1515425"/>
            <a:ext cx="2464169" cy="921632"/>
            <a:chOff x="3151956" y="1397000"/>
            <a:chExt cx="2464169" cy="921632"/>
          </a:xfrm>
        </p:grpSpPr>
        <p:sp>
          <p:nvSpPr>
            <p:cNvPr id="1394" name="Google Shape;1394;p74"/>
            <p:cNvSpPr/>
            <p:nvPr/>
          </p:nvSpPr>
          <p:spPr>
            <a:xfrm>
              <a:off x="4630625" y="199372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5  6</a:t>
              </a:r>
              <a:endParaRPr sz="1800"/>
            </a:p>
          </p:txBody>
        </p:sp>
        <p:sp>
          <p:nvSpPr>
            <p:cNvPr id="1395" name="Google Shape;1395;p74"/>
            <p:cNvSpPr/>
            <p:nvPr/>
          </p:nvSpPr>
          <p:spPr>
            <a:xfrm>
              <a:off x="3767550" y="1397000"/>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2  4</a:t>
              </a:r>
              <a:endParaRPr sz="1800"/>
            </a:p>
          </p:txBody>
        </p:sp>
        <p:sp>
          <p:nvSpPr>
            <p:cNvPr id="1396" name="Google Shape;1396;p74"/>
            <p:cNvSpPr/>
            <p:nvPr/>
          </p:nvSpPr>
          <p:spPr>
            <a:xfrm>
              <a:off x="3151956" y="19937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cxnSp>
          <p:nvCxnSpPr>
            <p:cNvPr id="1397" name="Google Shape;1397;p74"/>
            <p:cNvCxnSpPr>
              <a:endCxn id="1396" idx="0"/>
            </p:cNvCxnSpPr>
            <p:nvPr/>
          </p:nvCxnSpPr>
          <p:spPr>
            <a:xfrm flipH="1">
              <a:off x="3397206" y="1721932"/>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1398" name="Google Shape;1398;p74"/>
            <p:cNvCxnSpPr/>
            <p:nvPr/>
          </p:nvCxnSpPr>
          <p:spPr>
            <a:xfrm>
              <a:off x="4253980" y="1721923"/>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1399" name="Google Shape;1399;p74"/>
            <p:cNvSpPr/>
            <p:nvPr/>
          </p:nvSpPr>
          <p:spPr>
            <a:xfrm>
              <a:off x="4015042" y="19937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cxnSp>
          <p:nvCxnSpPr>
            <p:cNvPr id="1400" name="Google Shape;1400;p74"/>
            <p:cNvCxnSpPr>
              <a:stCxn id="1395" idx="2"/>
              <a:endCxn id="1399" idx="0"/>
            </p:cNvCxnSpPr>
            <p:nvPr/>
          </p:nvCxnSpPr>
          <p:spPr>
            <a:xfrm>
              <a:off x="4260300" y="1721900"/>
              <a:ext cx="0" cy="271800"/>
            </a:xfrm>
            <a:prstGeom prst="straightConnector1">
              <a:avLst/>
            </a:prstGeom>
            <a:noFill/>
            <a:ln w="19050" cap="flat" cmpd="sng">
              <a:solidFill>
                <a:srgbClr val="666666"/>
              </a:solidFill>
              <a:prstDash val="solid"/>
              <a:round/>
              <a:headEnd type="none" w="med" len="med"/>
              <a:tailEnd type="none" w="med" len="med"/>
            </a:ln>
          </p:spPr>
        </p:cxnSp>
      </p:grpSp>
      <p:grpSp>
        <p:nvGrpSpPr>
          <p:cNvPr id="1401" name="Google Shape;1401;p74"/>
          <p:cNvGrpSpPr/>
          <p:nvPr/>
        </p:nvGrpSpPr>
        <p:grpSpPr>
          <a:xfrm>
            <a:off x="458631" y="3325350"/>
            <a:ext cx="2464169" cy="875332"/>
            <a:chOff x="458631" y="3858750"/>
            <a:chExt cx="2464169" cy="875332"/>
          </a:xfrm>
        </p:grpSpPr>
        <p:sp>
          <p:nvSpPr>
            <p:cNvPr id="1402" name="Google Shape;1402;p74"/>
            <p:cNvSpPr/>
            <p:nvPr/>
          </p:nvSpPr>
          <p:spPr>
            <a:xfrm>
              <a:off x="1937300" y="44091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5  6  7</a:t>
              </a:r>
              <a:endParaRPr sz="1800"/>
            </a:p>
          </p:txBody>
        </p:sp>
        <p:sp>
          <p:nvSpPr>
            <p:cNvPr id="1403" name="Google Shape;1403;p74"/>
            <p:cNvSpPr/>
            <p:nvPr/>
          </p:nvSpPr>
          <p:spPr>
            <a:xfrm>
              <a:off x="1074225" y="3858750"/>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2  4</a:t>
              </a:r>
              <a:endParaRPr sz="1800"/>
            </a:p>
          </p:txBody>
        </p:sp>
        <p:sp>
          <p:nvSpPr>
            <p:cNvPr id="1404" name="Google Shape;1404;p74"/>
            <p:cNvSpPr/>
            <p:nvPr/>
          </p:nvSpPr>
          <p:spPr>
            <a:xfrm>
              <a:off x="458631" y="440918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cxnSp>
          <p:nvCxnSpPr>
            <p:cNvPr id="1405" name="Google Shape;1405;p74"/>
            <p:cNvCxnSpPr>
              <a:stCxn id="1403" idx="2"/>
              <a:endCxn id="1404" idx="0"/>
            </p:cNvCxnSpPr>
            <p:nvPr/>
          </p:nvCxnSpPr>
          <p:spPr>
            <a:xfrm flipH="1">
              <a:off x="703875" y="4183650"/>
              <a:ext cx="863100" cy="225600"/>
            </a:xfrm>
            <a:prstGeom prst="straightConnector1">
              <a:avLst/>
            </a:prstGeom>
            <a:noFill/>
            <a:ln w="19050" cap="flat" cmpd="sng">
              <a:solidFill>
                <a:srgbClr val="666666"/>
              </a:solidFill>
              <a:prstDash val="solid"/>
              <a:round/>
              <a:headEnd type="none" w="med" len="med"/>
              <a:tailEnd type="none" w="med" len="med"/>
            </a:ln>
          </p:spPr>
        </p:cxnSp>
        <p:cxnSp>
          <p:nvCxnSpPr>
            <p:cNvPr id="1406" name="Google Shape;1406;p74"/>
            <p:cNvCxnSpPr>
              <a:stCxn id="1403" idx="2"/>
              <a:endCxn id="1402" idx="0"/>
            </p:cNvCxnSpPr>
            <p:nvPr/>
          </p:nvCxnSpPr>
          <p:spPr>
            <a:xfrm>
              <a:off x="1566975" y="4183650"/>
              <a:ext cx="863100" cy="225600"/>
            </a:xfrm>
            <a:prstGeom prst="straightConnector1">
              <a:avLst/>
            </a:prstGeom>
            <a:noFill/>
            <a:ln w="19050" cap="flat" cmpd="sng">
              <a:solidFill>
                <a:srgbClr val="666666"/>
              </a:solidFill>
              <a:prstDash val="solid"/>
              <a:round/>
              <a:headEnd type="none" w="med" len="med"/>
              <a:tailEnd type="none" w="med" len="med"/>
            </a:ln>
          </p:spPr>
        </p:cxnSp>
        <p:sp>
          <p:nvSpPr>
            <p:cNvPr id="1407" name="Google Shape;1407;p74"/>
            <p:cNvSpPr/>
            <p:nvPr/>
          </p:nvSpPr>
          <p:spPr>
            <a:xfrm>
              <a:off x="1321717" y="44091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cxnSp>
          <p:nvCxnSpPr>
            <p:cNvPr id="1408" name="Google Shape;1408;p74"/>
            <p:cNvCxnSpPr>
              <a:stCxn id="1403" idx="2"/>
              <a:endCxn id="1407" idx="0"/>
            </p:cNvCxnSpPr>
            <p:nvPr/>
          </p:nvCxnSpPr>
          <p:spPr>
            <a:xfrm>
              <a:off x="1566975" y="4183650"/>
              <a:ext cx="0" cy="225600"/>
            </a:xfrm>
            <a:prstGeom prst="straightConnector1">
              <a:avLst/>
            </a:prstGeom>
            <a:noFill/>
            <a:ln w="19050" cap="flat" cmpd="sng">
              <a:solidFill>
                <a:srgbClr val="666666"/>
              </a:solidFill>
              <a:prstDash val="solid"/>
              <a:round/>
              <a:headEnd type="none" w="med" len="med"/>
              <a:tailEnd type="none" w="med" len="med"/>
            </a:ln>
          </p:spPr>
        </p:cxnSp>
      </p:grpSp>
      <p:grpSp>
        <p:nvGrpSpPr>
          <p:cNvPr id="1409" name="Google Shape;1409;p74"/>
          <p:cNvGrpSpPr/>
          <p:nvPr/>
        </p:nvGrpSpPr>
        <p:grpSpPr>
          <a:xfrm>
            <a:off x="6271150" y="2772007"/>
            <a:ext cx="2195100" cy="1428675"/>
            <a:chOff x="6271150" y="3305407"/>
            <a:chExt cx="2195100" cy="1428675"/>
          </a:xfrm>
        </p:grpSpPr>
        <p:sp>
          <p:nvSpPr>
            <p:cNvPr id="1410" name="Google Shape;1410;p74"/>
            <p:cNvSpPr/>
            <p:nvPr/>
          </p:nvSpPr>
          <p:spPr>
            <a:xfrm>
              <a:off x="6591200" y="38587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411" name="Google Shape;1411;p74"/>
            <p:cNvSpPr/>
            <p:nvPr/>
          </p:nvSpPr>
          <p:spPr>
            <a:xfrm>
              <a:off x="7778323" y="38587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a:t>
              </a:r>
              <a:endParaRPr sz="1800"/>
            </a:p>
          </p:txBody>
        </p:sp>
        <p:sp>
          <p:nvSpPr>
            <p:cNvPr id="1412" name="Google Shape;1412;p74"/>
            <p:cNvSpPr/>
            <p:nvPr/>
          </p:nvSpPr>
          <p:spPr>
            <a:xfrm>
              <a:off x="7184763" y="33054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sp>
          <p:nvSpPr>
            <p:cNvPr id="1413" name="Google Shape;1413;p74"/>
            <p:cNvSpPr/>
            <p:nvPr/>
          </p:nvSpPr>
          <p:spPr>
            <a:xfrm>
              <a:off x="6271150" y="44091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414" name="Google Shape;1414;p74"/>
            <p:cNvSpPr/>
            <p:nvPr/>
          </p:nvSpPr>
          <p:spPr>
            <a:xfrm>
              <a:off x="6915050" y="44091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415" name="Google Shape;1415;p74"/>
            <p:cNvSpPr/>
            <p:nvPr/>
          </p:nvSpPr>
          <p:spPr>
            <a:xfrm>
              <a:off x="7498050" y="44091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416" name="Google Shape;1416;p74"/>
            <p:cNvSpPr/>
            <p:nvPr/>
          </p:nvSpPr>
          <p:spPr>
            <a:xfrm>
              <a:off x="8065750" y="44091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417" name="Google Shape;1417;p74"/>
            <p:cNvCxnSpPr>
              <a:stCxn id="1412" idx="2"/>
              <a:endCxn id="1410" idx="0"/>
            </p:cNvCxnSpPr>
            <p:nvPr/>
          </p:nvCxnSpPr>
          <p:spPr>
            <a:xfrm flipH="1">
              <a:off x="6791313" y="3630307"/>
              <a:ext cx="593700" cy="228600"/>
            </a:xfrm>
            <a:prstGeom prst="straightConnector1">
              <a:avLst/>
            </a:prstGeom>
            <a:noFill/>
            <a:ln w="19050" cap="flat" cmpd="sng">
              <a:solidFill>
                <a:srgbClr val="666666"/>
              </a:solidFill>
              <a:prstDash val="solid"/>
              <a:round/>
              <a:headEnd type="none" w="med" len="med"/>
              <a:tailEnd type="none" w="med" len="med"/>
            </a:ln>
          </p:spPr>
        </p:cxnSp>
        <p:cxnSp>
          <p:nvCxnSpPr>
            <p:cNvPr id="1418" name="Google Shape;1418;p74"/>
            <p:cNvCxnSpPr>
              <a:stCxn id="1410" idx="2"/>
              <a:endCxn id="1414" idx="0"/>
            </p:cNvCxnSpPr>
            <p:nvPr/>
          </p:nvCxnSpPr>
          <p:spPr>
            <a:xfrm>
              <a:off x="6791450" y="4183657"/>
              <a:ext cx="324000" cy="225600"/>
            </a:xfrm>
            <a:prstGeom prst="straightConnector1">
              <a:avLst/>
            </a:prstGeom>
            <a:noFill/>
            <a:ln w="19050" cap="flat" cmpd="sng">
              <a:solidFill>
                <a:srgbClr val="666666"/>
              </a:solidFill>
              <a:prstDash val="solid"/>
              <a:round/>
              <a:headEnd type="none" w="med" len="med"/>
              <a:tailEnd type="none" w="med" len="med"/>
            </a:ln>
          </p:spPr>
        </p:cxnSp>
        <p:cxnSp>
          <p:nvCxnSpPr>
            <p:cNvPr id="1419" name="Google Shape;1419;p74"/>
            <p:cNvCxnSpPr>
              <a:stCxn id="1410" idx="2"/>
              <a:endCxn id="1413" idx="0"/>
            </p:cNvCxnSpPr>
            <p:nvPr/>
          </p:nvCxnSpPr>
          <p:spPr>
            <a:xfrm flipH="1">
              <a:off x="6471350" y="4183657"/>
              <a:ext cx="320100" cy="225600"/>
            </a:xfrm>
            <a:prstGeom prst="straightConnector1">
              <a:avLst/>
            </a:prstGeom>
            <a:noFill/>
            <a:ln w="19050" cap="flat" cmpd="sng">
              <a:solidFill>
                <a:srgbClr val="666666"/>
              </a:solidFill>
              <a:prstDash val="solid"/>
              <a:round/>
              <a:headEnd type="none" w="med" len="med"/>
              <a:tailEnd type="none" w="med" len="med"/>
            </a:ln>
          </p:spPr>
        </p:cxnSp>
        <p:cxnSp>
          <p:nvCxnSpPr>
            <p:cNvPr id="1420" name="Google Shape;1420;p74"/>
            <p:cNvCxnSpPr>
              <a:stCxn id="1411" idx="2"/>
              <a:endCxn id="1415" idx="0"/>
            </p:cNvCxnSpPr>
            <p:nvPr/>
          </p:nvCxnSpPr>
          <p:spPr>
            <a:xfrm flipH="1">
              <a:off x="7698373" y="4183657"/>
              <a:ext cx="280200" cy="225600"/>
            </a:xfrm>
            <a:prstGeom prst="straightConnector1">
              <a:avLst/>
            </a:prstGeom>
            <a:noFill/>
            <a:ln w="19050" cap="flat" cmpd="sng">
              <a:solidFill>
                <a:srgbClr val="666666"/>
              </a:solidFill>
              <a:prstDash val="solid"/>
              <a:round/>
              <a:headEnd type="none" w="med" len="med"/>
              <a:tailEnd type="none" w="med" len="med"/>
            </a:ln>
          </p:spPr>
        </p:cxnSp>
        <p:cxnSp>
          <p:nvCxnSpPr>
            <p:cNvPr id="1421" name="Google Shape;1421;p74"/>
            <p:cNvCxnSpPr>
              <a:stCxn id="1411" idx="2"/>
              <a:endCxn id="1416" idx="0"/>
            </p:cNvCxnSpPr>
            <p:nvPr/>
          </p:nvCxnSpPr>
          <p:spPr>
            <a:xfrm>
              <a:off x="7978573" y="4183657"/>
              <a:ext cx="287400" cy="225600"/>
            </a:xfrm>
            <a:prstGeom prst="straightConnector1">
              <a:avLst/>
            </a:prstGeom>
            <a:noFill/>
            <a:ln w="19050" cap="flat" cmpd="sng">
              <a:solidFill>
                <a:srgbClr val="666666"/>
              </a:solidFill>
              <a:prstDash val="solid"/>
              <a:round/>
              <a:headEnd type="none" w="med" len="med"/>
              <a:tailEnd type="none" w="med" len="med"/>
            </a:ln>
          </p:spPr>
        </p:cxnSp>
        <p:cxnSp>
          <p:nvCxnSpPr>
            <p:cNvPr id="1422" name="Google Shape;1422;p74"/>
            <p:cNvCxnSpPr>
              <a:stCxn id="1412" idx="2"/>
              <a:endCxn id="1411" idx="0"/>
            </p:cNvCxnSpPr>
            <p:nvPr/>
          </p:nvCxnSpPr>
          <p:spPr>
            <a:xfrm>
              <a:off x="7385013" y="3630307"/>
              <a:ext cx="593700" cy="228600"/>
            </a:xfrm>
            <a:prstGeom prst="straightConnector1">
              <a:avLst/>
            </a:prstGeom>
            <a:noFill/>
            <a:ln w="19050" cap="flat" cmpd="sng">
              <a:solidFill>
                <a:srgbClr val="666666"/>
              </a:solidFill>
              <a:prstDash val="solid"/>
              <a:round/>
              <a:headEnd type="none" w="med" len="med"/>
              <a:tailEnd type="none" w="med" len="med"/>
            </a:ln>
          </p:spPr>
        </p:cxnSp>
      </p:grpSp>
      <p:grpSp>
        <p:nvGrpSpPr>
          <p:cNvPr id="1423" name="Google Shape;1423;p74"/>
          <p:cNvGrpSpPr/>
          <p:nvPr/>
        </p:nvGrpSpPr>
        <p:grpSpPr>
          <a:xfrm>
            <a:off x="3251014" y="3325385"/>
            <a:ext cx="2691904" cy="875330"/>
            <a:chOff x="3288639" y="3894110"/>
            <a:chExt cx="2691904" cy="875330"/>
          </a:xfrm>
        </p:grpSpPr>
        <p:sp>
          <p:nvSpPr>
            <p:cNvPr id="1424" name="Google Shape;1424;p74"/>
            <p:cNvSpPr/>
            <p:nvPr/>
          </p:nvSpPr>
          <p:spPr>
            <a:xfrm>
              <a:off x="4075438" y="389411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2  4  6</a:t>
              </a:r>
              <a:endParaRPr sz="1800"/>
            </a:p>
          </p:txBody>
        </p:sp>
        <p:sp>
          <p:nvSpPr>
            <p:cNvPr id="1425" name="Google Shape;1425;p74"/>
            <p:cNvSpPr/>
            <p:nvPr/>
          </p:nvSpPr>
          <p:spPr>
            <a:xfrm>
              <a:off x="3288639" y="4444535"/>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426" name="Google Shape;1426;p74"/>
            <p:cNvSpPr/>
            <p:nvPr/>
          </p:nvSpPr>
          <p:spPr>
            <a:xfrm>
              <a:off x="4737556" y="444453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cxnSp>
          <p:nvCxnSpPr>
            <p:cNvPr id="1427" name="Google Shape;1427;p74"/>
            <p:cNvCxnSpPr>
              <a:stCxn id="1425" idx="0"/>
            </p:cNvCxnSpPr>
            <p:nvPr/>
          </p:nvCxnSpPr>
          <p:spPr>
            <a:xfrm rot="10800000" flipH="1">
              <a:off x="3521589" y="4219535"/>
              <a:ext cx="793800" cy="225000"/>
            </a:xfrm>
            <a:prstGeom prst="straightConnector1">
              <a:avLst/>
            </a:prstGeom>
            <a:noFill/>
            <a:ln w="19050" cap="flat" cmpd="sng">
              <a:solidFill>
                <a:srgbClr val="666666"/>
              </a:solidFill>
              <a:prstDash val="solid"/>
              <a:round/>
              <a:headEnd type="none" w="med" len="med"/>
              <a:tailEnd type="none" w="med" len="med"/>
            </a:ln>
          </p:spPr>
        </p:cxnSp>
        <p:cxnSp>
          <p:nvCxnSpPr>
            <p:cNvPr id="1428" name="Google Shape;1428;p74"/>
            <p:cNvCxnSpPr>
              <a:stCxn id="1426" idx="0"/>
            </p:cNvCxnSpPr>
            <p:nvPr/>
          </p:nvCxnSpPr>
          <p:spPr>
            <a:xfrm rot="10800000">
              <a:off x="4801456" y="4219535"/>
              <a:ext cx="186600" cy="225000"/>
            </a:xfrm>
            <a:prstGeom prst="straightConnector1">
              <a:avLst/>
            </a:prstGeom>
            <a:noFill/>
            <a:ln w="19050" cap="flat" cmpd="sng">
              <a:solidFill>
                <a:srgbClr val="666666"/>
              </a:solidFill>
              <a:prstDash val="solid"/>
              <a:round/>
              <a:headEnd type="none" w="med" len="med"/>
              <a:tailEnd type="none" w="med" len="med"/>
            </a:ln>
          </p:spPr>
        </p:cxnSp>
        <p:sp>
          <p:nvSpPr>
            <p:cNvPr id="1429" name="Google Shape;1429;p74"/>
            <p:cNvSpPr/>
            <p:nvPr/>
          </p:nvSpPr>
          <p:spPr>
            <a:xfrm>
              <a:off x="3995555" y="4444539"/>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cxnSp>
          <p:nvCxnSpPr>
            <p:cNvPr id="1430" name="Google Shape;1430;p74"/>
            <p:cNvCxnSpPr>
              <a:endCxn id="1429" idx="0"/>
            </p:cNvCxnSpPr>
            <p:nvPr/>
          </p:nvCxnSpPr>
          <p:spPr>
            <a:xfrm flipH="1">
              <a:off x="4246055" y="4219539"/>
              <a:ext cx="314700" cy="225000"/>
            </a:xfrm>
            <a:prstGeom prst="straightConnector1">
              <a:avLst/>
            </a:prstGeom>
            <a:noFill/>
            <a:ln w="19050" cap="flat" cmpd="sng">
              <a:solidFill>
                <a:srgbClr val="666666"/>
              </a:solidFill>
              <a:prstDash val="solid"/>
              <a:round/>
              <a:headEnd type="none" w="med" len="med"/>
              <a:tailEnd type="none" w="med" len="med"/>
            </a:ln>
          </p:spPr>
        </p:cxnSp>
        <p:sp>
          <p:nvSpPr>
            <p:cNvPr id="1431" name="Google Shape;1431;p74"/>
            <p:cNvSpPr/>
            <p:nvPr/>
          </p:nvSpPr>
          <p:spPr>
            <a:xfrm>
              <a:off x="5479543" y="444453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432" name="Google Shape;1432;p74"/>
            <p:cNvCxnSpPr>
              <a:stCxn id="1431" idx="0"/>
            </p:cNvCxnSpPr>
            <p:nvPr/>
          </p:nvCxnSpPr>
          <p:spPr>
            <a:xfrm rot="10800000">
              <a:off x="5043643" y="4216235"/>
              <a:ext cx="686400" cy="228300"/>
            </a:xfrm>
            <a:prstGeom prst="straightConnector1">
              <a:avLst/>
            </a:prstGeom>
            <a:noFill/>
            <a:ln w="19050" cap="flat" cmpd="sng">
              <a:solidFill>
                <a:srgbClr val="666666"/>
              </a:solidFill>
              <a:prstDash val="solid"/>
              <a:round/>
              <a:headEnd type="none" w="med" len="med"/>
              <a:tailEnd type="none" w="med" len="med"/>
            </a:ln>
          </p:spPr>
        </p:cxnSp>
      </p:grpSp>
      <p:sp>
        <p:nvSpPr>
          <p:cNvPr id="1433" name="Google Shape;1433;p74"/>
          <p:cNvSpPr txBox="1"/>
          <p:nvPr/>
        </p:nvSpPr>
        <p:spPr>
          <a:xfrm>
            <a:off x="458625" y="4334750"/>
            <a:ext cx="24642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Before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434" name="Google Shape;1434;p74"/>
          <p:cNvSpPr txBox="1"/>
          <p:nvPr/>
        </p:nvSpPr>
        <p:spPr>
          <a:xfrm>
            <a:off x="3251025" y="4334750"/>
            <a:ext cx="2679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one split</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435" name="Google Shape;1435;p74"/>
          <p:cNvSpPr txBox="1"/>
          <p:nvPr/>
        </p:nvSpPr>
        <p:spPr>
          <a:xfrm>
            <a:off x="6029200" y="4334750"/>
            <a:ext cx="2679000" cy="4617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After two splits</a:t>
            </a:r>
            <a:endParaRPr lang="en-GB" sz="1800">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39" name="Shape 1439"/>
        <p:cNvGrpSpPr/>
        <p:nvPr/>
      </p:nvGrpSpPr>
      <p:grpSpPr>
        <a:xfrm>
          <a:off x="0" y="0"/>
          <a:ext cx="0" cy="0"/>
          <a:chOff x="0" y="0"/>
          <a:chExt cx="0" cy="0"/>
        </a:xfrm>
      </p:grpSpPr>
      <p:sp>
        <p:nvSpPr>
          <p:cNvPr id="1440" name="Google Shape;1440;p7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a:t>
            </a:r>
            <a:endParaRPr lang="en-GB"/>
          </a:p>
        </p:txBody>
      </p:sp>
      <p:sp>
        <p:nvSpPr>
          <p:cNvPr id="1441" name="Google Shape;1441;p7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a:t>
            </a:r>
            <a:r>
              <a:rPr lang="en-GB"/>
              <a:t>dd the numbers 1, 2, 3, 4, 5, 6, then 7 (in that order) into a regular BST.</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a:t>Then try adding 1, 2, 3, 4, 5, 6, then 7 (in that order) into a 2-3 tree.</a:t>
            </a:r>
            <a:endParaRPr lang="en-GB"/>
          </a:p>
          <a:p>
            <a:pPr marL="457200" lvl="0" indent="-342900" algn="l" rtl="0">
              <a:spcBef>
                <a:spcPts val="600"/>
              </a:spcBef>
              <a:spcAft>
                <a:spcPts val="0"/>
              </a:spcAft>
              <a:buSzPts val="1800"/>
              <a:buChar char="●"/>
            </a:pPr>
            <a:r>
              <a:rPr lang="en-GB"/>
              <a:t>Interactive demo: </a:t>
            </a:r>
            <a:r>
              <a:rPr lang="en-GB" u="sng">
                <a:solidFill>
                  <a:schemeClr val="hlink"/>
                </a:solidFill>
                <a:hlinkClick r:id="rId1"/>
              </a:rPr>
              <a:t>https://tinyurl.com/balanceYD</a:t>
            </a:r>
            <a:r>
              <a:rPr lang="en-GB"/>
              <a:t> or </a:t>
            </a:r>
            <a:r>
              <a:rPr lang="en-GB" u="sng">
                <a:solidFill>
                  <a:schemeClr val="hlink"/>
                </a:solidFill>
                <a:hlinkClick r:id="rId2"/>
              </a:rPr>
              <a:t>this link</a:t>
            </a:r>
            <a:r>
              <a:rPr lang="en-GB"/>
              <a:t>.</a:t>
            </a:r>
            <a:endParaRPr lang="en-GB"/>
          </a:p>
          <a:p>
            <a:pPr marL="457200" lvl="0" indent="-342900" algn="l" rtl="0">
              <a:spcBef>
                <a:spcPts val="600"/>
              </a:spcBef>
              <a:spcAft>
                <a:spcPts val="0"/>
              </a:spcAft>
              <a:buSzPts val="1800"/>
              <a:buChar char="●"/>
            </a:pPr>
            <a:r>
              <a:rPr lang="en-GB"/>
              <a:t>In this demo </a:t>
            </a:r>
            <a:r>
              <a:rPr lang="en-GB"/>
              <a:t>“max-degree” means the maximum number of children, i.e. 3.</a:t>
            </a:r>
            <a:endParaRPr lang="en-GB"/>
          </a:p>
          <a:p>
            <a:pPr marL="0" lvl="0" indent="0" algn="l" rtl="0">
              <a:spcBef>
                <a:spcPts val="600"/>
              </a:spcBef>
              <a:spcAft>
                <a:spcPts val="0"/>
              </a:spcAft>
              <a:buNone/>
            </a:pPr>
          </a:p>
        </p:txBody>
      </p:sp>
      <p:sp>
        <p:nvSpPr>
          <p:cNvPr id="1442" name="Google Shape;1442;p75"/>
          <p:cNvSpPr/>
          <p:nvPr/>
        </p:nvSpPr>
        <p:spPr>
          <a:xfrm>
            <a:off x="2181813" y="93498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443" name="Google Shape;1443;p75"/>
          <p:cNvSpPr/>
          <p:nvPr/>
        </p:nvSpPr>
        <p:spPr>
          <a:xfrm>
            <a:off x="2623656" y="109743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444" name="Google Shape;1444;p75"/>
          <p:cNvSpPr/>
          <p:nvPr/>
        </p:nvSpPr>
        <p:spPr>
          <a:xfrm>
            <a:off x="3065500" y="125988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445" name="Google Shape;1445;p75"/>
          <p:cNvSpPr/>
          <p:nvPr/>
        </p:nvSpPr>
        <p:spPr>
          <a:xfrm>
            <a:off x="3507344" y="142233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sp>
        <p:nvSpPr>
          <p:cNvPr id="1446" name="Google Shape;1446;p75"/>
          <p:cNvSpPr/>
          <p:nvPr/>
        </p:nvSpPr>
        <p:spPr>
          <a:xfrm>
            <a:off x="3949188" y="158478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447" name="Google Shape;1447;p75"/>
          <p:cNvSpPr/>
          <p:nvPr/>
        </p:nvSpPr>
        <p:spPr>
          <a:xfrm>
            <a:off x="4391032" y="174723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a:t>
            </a:r>
            <a:endParaRPr sz="1800"/>
          </a:p>
        </p:txBody>
      </p:sp>
      <p:sp>
        <p:nvSpPr>
          <p:cNvPr id="1448" name="Google Shape;1448;p75"/>
          <p:cNvSpPr/>
          <p:nvPr/>
        </p:nvSpPr>
        <p:spPr>
          <a:xfrm>
            <a:off x="4832876" y="1909687"/>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449" name="Google Shape;1449;p75"/>
          <p:cNvCxnSpPr>
            <a:endCxn id="1443" idx="1"/>
          </p:cNvCxnSpPr>
          <p:nvPr/>
        </p:nvCxnSpPr>
        <p:spPr>
          <a:xfrm>
            <a:off x="2548356" y="1097287"/>
            <a:ext cx="75300" cy="162600"/>
          </a:xfrm>
          <a:prstGeom prst="straightConnector1">
            <a:avLst/>
          </a:prstGeom>
          <a:noFill/>
          <a:ln w="19050" cap="flat" cmpd="sng">
            <a:solidFill>
              <a:schemeClr val="dk2"/>
            </a:solidFill>
            <a:prstDash val="solid"/>
            <a:round/>
            <a:headEnd type="none" w="med" len="med"/>
            <a:tailEnd type="none" w="med" len="med"/>
          </a:ln>
        </p:spPr>
      </p:cxnSp>
      <p:cxnSp>
        <p:nvCxnSpPr>
          <p:cNvPr id="1450" name="Google Shape;1450;p75"/>
          <p:cNvCxnSpPr>
            <a:stCxn id="1443" idx="3"/>
            <a:endCxn id="1444" idx="1"/>
          </p:cNvCxnSpPr>
          <p:nvPr/>
        </p:nvCxnSpPr>
        <p:spPr>
          <a:xfrm>
            <a:off x="2990256" y="1259887"/>
            <a:ext cx="75300" cy="162600"/>
          </a:xfrm>
          <a:prstGeom prst="straightConnector1">
            <a:avLst/>
          </a:prstGeom>
          <a:noFill/>
          <a:ln w="19050" cap="flat" cmpd="sng">
            <a:solidFill>
              <a:schemeClr val="dk2"/>
            </a:solidFill>
            <a:prstDash val="solid"/>
            <a:round/>
            <a:headEnd type="none" w="med" len="med"/>
            <a:tailEnd type="none" w="med" len="med"/>
          </a:ln>
        </p:spPr>
      </p:cxnSp>
      <p:cxnSp>
        <p:nvCxnSpPr>
          <p:cNvPr id="1451" name="Google Shape;1451;p75"/>
          <p:cNvCxnSpPr>
            <a:stCxn id="1444" idx="3"/>
            <a:endCxn id="1445" idx="1"/>
          </p:cNvCxnSpPr>
          <p:nvPr/>
        </p:nvCxnSpPr>
        <p:spPr>
          <a:xfrm>
            <a:off x="3432100" y="1422337"/>
            <a:ext cx="75300" cy="162600"/>
          </a:xfrm>
          <a:prstGeom prst="straightConnector1">
            <a:avLst/>
          </a:prstGeom>
          <a:noFill/>
          <a:ln w="19050" cap="flat" cmpd="sng">
            <a:solidFill>
              <a:schemeClr val="dk2"/>
            </a:solidFill>
            <a:prstDash val="solid"/>
            <a:round/>
            <a:headEnd type="none" w="med" len="med"/>
            <a:tailEnd type="none" w="med" len="med"/>
          </a:ln>
        </p:spPr>
      </p:cxnSp>
      <p:cxnSp>
        <p:nvCxnSpPr>
          <p:cNvPr id="1452" name="Google Shape;1452;p75"/>
          <p:cNvCxnSpPr>
            <a:stCxn id="1445" idx="3"/>
            <a:endCxn id="1446" idx="1"/>
          </p:cNvCxnSpPr>
          <p:nvPr/>
        </p:nvCxnSpPr>
        <p:spPr>
          <a:xfrm>
            <a:off x="3873944" y="1584787"/>
            <a:ext cx="75300" cy="162300"/>
          </a:xfrm>
          <a:prstGeom prst="straightConnector1">
            <a:avLst/>
          </a:prstGeom>
          <a:noFill/>
          <a:ln w="19050" cap="flat" cmpd="sng">
            <a:solidFill>
              <a:schemeClr val="dk2"/>
            </a:solidFill>
            <a:prstDash val="solid"/>
            <a:round/>
            <a:headEnd type="none" w="med" len="med"/>
            <a:tailEnd type="none" w="med" len="med"/>
          </a:ln>
        </p:spPr>
      </p:cxnSp>
      <p:cxnSp>
        <p:nvCxnSpPr>
          <p:cNvPr id="1453" name="Google Shape;1453;p75"/>
          <p:cNvCxnSpPr>
            <a:stCxn id="1446" idx="3"/>
            <a:endCxn id="1447" idx="1"/>
          </p:cNvCxnSpPr>
          <p:nvPr/>
        </p:nvCxnSpPr>
        <p:spPr>
          <a:xfrm>
            <a:off x="4315788" y="1747237"/>
            <a:ext cx="75300" cy="162600"/>
          </a:xfrm>
          <a:prstGeom prst="straightConnector1">
            <a:avLst/>
          </a:prstGeom>
          <a:noFill/>
          <a:ln w="19050" cap="flat" cmpd="sng">
            <a:solidFill>
              <a:schemeClr val="dk2"/>
            </a:solidFill>
            <a:prstDash val="solid"/>
            <a:round/>
            <a:headEnd type="none" w="med" len="med"/>
            <a:tailEnd type="none" w="med" len="med"/>
          </a:ln>
        </p:spPr>
      </p:cxnSp>
      <p:cxnSp>
        <p:nvCxnSpPr>
          <p:cNvPr id="1454" name="Google Shape;1454;p75"/>
          <p:cNvCxnSpPr>
            <a:stCxn id="1447" idx="3"/>
            <a:endCxn id="1448" idx="1"/>
          </p:cNvCxnSpPr>
          <p:nvPr/>
        </p:nvCxnSpPr>
        <p:spPr>
          <a:xfrm>
            <a:off x="4757632" y="1909687"/>
            <a:ext cx="75300" cy="162600"/>
          </a:xfrm>
          <a:prstGeom prst="straightConnector1">
            <a:avLst/>
          </a:prstGeom>
          <a:noFill/>
          <a:ln w="19050" cap="flat" cmpd="sng">
            <a:solidFill>
              <a:schemeClr val="dk2"/>
            </a:solidFill>
            <a:prstDash val="solid"/>
            <a:round/>
            <a:headEnd type="none" w="med" len="med"/>
            <a:tailEnd type="none" w="med" len="med"/>
          </a:ln>
        </p:spPr>
      </p:cxnSp>
      <p:sp>
        <p:nvSpPr>
          <p:cNvPr id="1455" name="Google Shape;1455;p75"/>
          <p:cNvSpPr/>
          <p:nvPr/>
        </p:nvSpPr>
        <p:spPr>
          <a:xfrm>
            <a:off x="3687400" y="41538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a:t>
            </a:r>
            <a:endParaRPr sz="1800"/>
          </a:p>
        </p:txBody>
      </p:sp>
      <p:sp>
        <p:nvSpPr>
          <p:cNvPr id="1456" name="Google Shape;1456;p75"/>
          <p:cNvSpPr/>
          <p:nvPr/>
        </p:nvSpPr>
        <p:spPr>
          <a:xfrm>
            <a:off x="4874523" y="41538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a:t>
            </a:r>
            <a:endParaRPr sz="1800"/>
          </a:p>
        </p:txBody>
      </p:sp>
      <p:sp>
        <p:nvSpPr>
          <p:cNvPr id="1457" name="Google Shape;1457;p75"/>
          <p:cNvSpPr/>
          <p:nvPr/>
        </p:nvSpPr>
        <p:spPr>
          <a:xfrm>
            <a:off x="4240300" y="3641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sp>
        <p:nvSpPr>
          <p:cNvPr id="1458" name="Google Shape;1458;p75"/>
          <p:cNvSpPr/>
          <p:nvPr/>
        </p:nvSpPr>
        <p:spPr>
          <a:xfrm>
            <a:off x="3367350" y="46665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sp>
        <p:nvSpPr>
          <p:cNvPr id="1459" name="Google Shape;1459;p75"/>
          <p:cNvSpPr/>
          <p:nvPr/>
        </p:nvSpPr>
        <p:spPr>
          <a:xfrm>
            <a:off x="4011250" y="46665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a:t>
            </a:r>
            <a:endParaRPr sz="1800"/>
          </a:p>
        </p:txBody>
      </p:sp>
      <p:sp>
        <p:nvSpPr>
          <p:cNvPr id="1460" name="Google Shape;1460;p75"/>
          <p:cNvSpPr/>
          <p:nvPr/>
        </p:nvSpPr>
        <p:spPr>
          <a:xfrm>
            <a:off x="4594250" y="46665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a:t>
            </a:r>
            <a:endParaRPr sz="1800"/>
          </a:p>
        </p:txBody>
      </p:sp>
      <p:sp>
        <p:nvSpPr>
          <p:cNvPr id="1461" name="Google Shape;1461;p75"/>
          <p:cNvSpPr/>
          <p:nvPr/>
        </p:nvSpPr>
        <p:spPr>
          <a:xfrm>
            <a:off x="5161950" y="46665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7</a:t>
            </a:r>
            <a:endParaRPr sz="1800"/>
          </a:p>
        </p:txBody>
      </p:sp>
      <p:cxnSp>
        <p:nvCxnSpPr>
          <p:cNvPr id="1462" name="Google Shape;1462;p75"/>
          <p:cNvCxnSpPr>
            <a:stCxn id="1457" idx="2"/>
            <a:endCxn id="1455" idx="0"/>
          </p:cNvCxnSpPr>
          <p:nvPr/>
        </p:nvCxnSpPr>
        <p:spPr>
          <a:xfrm flipH="1">
            <a:off x="3887650" y="396615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463" name="Google Shape;1463;p75"/>
          <p:cNvCxnSpPr>
            <a:stCxn id="1455" idx="2"/>
            <a:endCxn id="1459" idx="0"/>
          </p:cNvCxnSpPr>
          <p:nvPr/>
        </p:nvCxnSpPr>
        <p:spPr>
          <a:xfrm>
            <a:off x="3887650" y="447878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1464" name="Google Shape;1464;p75"/>
          <p:cNvCxnSpPr>
            <a:stCxn id="1455" idx="2"/>
            <a:endCxn id="1458" idx="0"/>
          </p:cNvCxnSpPr>
          <p:nvPr/>
        </p:nvCxnSpPr>
        <p:spPr>
          <a:xfrm flipH="1">
            <a:off x="3567550" y="447878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1465" name="Google Shape;1465;p75"/>
          <p:cNvCxnSpPr>
            <a:stCxn id="1456" idx="2"/>
            <a:endCxn id="1460" idx="0"/>
          </p:cNvCxnSpPr>
          <p:nvPr/>
        </p:nvCxnSpPr>
        <p:spPr>
          <a:xfrm flipH="1">
            <a:off x="4794573" y="447878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466" name="Google Shape;1466;p75"/>
          <p:cNvCxnSpPr>
            <a:stCxn id="1456" idx="2"/>
            <a:endCxn id="1461" idx="0"/>
          </p:cNvCxnSpPr>
          <p:nvPr/>
        </p:nvCxnSpPr>
        <p:spPr>
          <a:xfrm>
            <a:off x="5074773" y="447878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467" name="Google Shape;1467;p75"/>
          <p:cNvCxnSpPr>
            <a:stCxn id="1457" idx="2"/>
            <a:endCxn id="1456" idx="0"/>
          </p:cNvCxnSpPr>
          <p:nvPr/>
        </p:nvCxnSpPr>
        <p:spPr>
          <a:xfrm>
            <a:off x="4440550" y="396615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1468" name="Google Shape;1468;p75"/>
          <p:cNvSpPr txBox="1"/>
          <p:nvPr/>
        </p:nvSpPr>
        <p:spPr>
          <a:xfrm>
            <a:off x="6349050" y="4055625"/>
            <a:ext cx="2297100" cy="5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All leaves are at depth 2.</a:t>
            </a:r>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472" name="Shape 1472"/>
        <p:cNvGrpSpPr/>
        <p:nvPr/>
      </p:nvGrpSpPr>
      <p:grpSpPr>
        <a:xfrm>
          <a:off x="0" y="0"/>
          <a:ext cx="0" cy="0"/>
          <a:chOff x="0" y="0"/>
          <a:chExt cx="0" cy="0"/>
        </a:xfrm>
      </p:grpSpPr>
      <p:sp>
        <p:nvSpPr>
          <p:cNvPr id="1473" name="Google Shape;1473;p7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2: </a:t>
            </a:r>
            <a:r>
              <a:rPr lang="en-GB"/>
              <a:t>Recorded Video Viewers Only</a:t>
            </a:r>
            <a:endParaRPr lang="en-GB"/>
          </a:p>
        </p:txBody>
      </p:sp>
      <p:sp>
        <p:nvSpPr>
          <p:cNvPr id="1474" name="Google Shape;1474;p7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Find an order such that if you add the items 1, 2, 3, 4, 5, 6, and 7 in that order, the resulting 2-3 tree has height 1.</a:t>
            </a:r>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78" name="Shape 1478"/>
        <p:cNvGrpSpPr/>
        <p:nvPr/>
      </p:nvGrpSpPr>
      <p:grpSpPr>
        <a:xfrm>
          <a:off x="0" y="0"/>
          <a:ext cx="0" cy="0"/>
          <a:chOff x="0" y="0"/>
          <a:chExt cx="0" cy="0"/>
        </a:xfrm>
      </p:grpSpPr>
      <p:sp>
        <p:nvSpPr>
          <p:cNvPr id="1479" name="Google Shape;1479;p7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2</a:t>
            </a:r>
            <a:endParaRPr lang="en-GB"/>
          </a:p>
        </p:txBody>
      </p:sp>
      <p:sp>
        <p:nvSpPr>
          <p:cNvPr id="1480" name="Google Shape;1480;p7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Find an order such that if you add the items 1, 2, 3, 4, 5, 6, and 7 in that order, the resulting 2-3 tree has height 1.</a:t>
            </a:r>
            <a:endParaRPr lang="en-GB"/>
          </a:p>
          <a:p>
            <a:pPr marL="457200" lvl="0" indent="-342900" algn="l" rtl="0">
              <a:spcBef>
                <a:spcPts val="600"/>
              </a:spcBef>
              <a:spcAft>
                <a:spcPts val="0"/>
              </a:spcAft>
              <a:buSzPts val="1800"/>
              <a:buChar char="●"/>
            </a:pPr>
            <a:r>
              <a:rPr lang="en-GB"/>
              <a:t>One possible answer: 2, 3, 4, 5, 6, 1, 7</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a:t>N</a:t>
            </a:r>
            <a:r>
              <a:rPr lang="en-GB"/>
              <a:t>ot sure why? Make sure to see </a:t>
            </a:r>
            <a:r>
              <a:rPr lang="en-GB" u="sng">
                <a:solidFill>
                  <a:schemeClr val="hlink"/>
                </a:solidFill>
                <a:hlinkClick r:id="rId1"/>
              </a:rPr>
              <a:t>https://tinyurl.com/balanceYD</a:t>
            </a:r>
            <a:r>
              <a:rPr lang="en-GB"/>
              <a:t>.</a:t>
            </a:r>
            <a:endParaRPr lang="en-GB"/>
          </a:p>
          <a:p>
            <a:pPr marL="0" lvl="0" indent="0" algn="l" rtl="0">
              <a:spcBef>
                <a:spcPts val="600"/>
              </a:spcBef>
              <a:spcAft>
                <a:spcPts val="0"/>
              </a:spcAft>
              <a:buNone/>
            </a:pPr>
          </a:p>
          <a:p>
            <a:pPr marL="0" lvl="0" indent="0" algn="l" rtl="0">
              <a:spcBef>
                <a:spcPts val="600"/>
              </a:spcBef>
              <a:spcAft>
                <a:spcPts val="0"/>
              </a:spcAft>
              <a:buNone/>
            </a:pPr>
            <a:r>
              <a:rPr lang="en-GB"/>
              <a:t>No matter the insertion order you choose, resulting B-Tree is always bushy!</a:t>
            </a:r>
            <a:endParaRPr lang="en-GB"/>
          </a:p>
          <a:p>
            <a:pPr marL="457200" lvl="0" indent="-342900" algn="l" rtl="0">
              <a:spcBef>
                <a:spcPts val="600"/>
              </a:spcBef>
              <a:spcAft>
                <a:spcPts val="0"/>
              </a:spcAft>
              <a:buSzPts val="1800"/>
              <a:buChar char="●"/>
            </a:pPr>
            <a:r>
              <a:rPr lang="en-GB"/>
              <a:t>May vary in height a little bit, but overall guaranteed to be bushy.</a:t>
            </a:r>
            <a:endParaRPr lang="en-GB"/>
          </a:p>
          <a:p>
            <a:pPr marL="0" lvl="0" indent="0" algn="l" rtl="0">
              <a:spcBef>
                <a:spcPts val="600"/>
              </a:spcBef>
              <a:spcAft>
                <a:spcPts val="0"/>
              </a:spcAft>
              <a:buNone/>
            </a:pPr>
          </a:p>
          <a:p>
            <a:pPr marL="0" lvl="0" indent="0" algn="l" rtl="0">
              <a:spcBef>
                <a:spcPts val="600"/>
              </a:spcBef>
              <a:spcAft>
                <a:spcPts val="0"/>
              </a:spcAft>
              <a:buNone/>
            </a:pPr>
          </a:p>
        </p:txBody>
      </p:sp>
      <p:sp>
        <p:nvSpPr>
          <p:cNvPr id="1481" name="Google Shape;1481;p77"/>
          <p:cNvSpPr/>
          <p:nvPr/>
        </p:nvSpPr>
        <p:spPr>
          <a:xfrm>
            <a:off x="4285419" y="18893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3  5</a:t>
            </a:r>
            <a:endParaRPr sz="1800"/>
          </a:p>
        </p:txBody>
      </p:sp>
      <p:sp>
        <p:nvSpPr>
          <p:cNvPr id="1482" name="Google Shape;1482;p77"/>
          <p:cNvSpPr/>
          <p:nvPr/>
        </p:nvSpPr>
        <p:spPr>
          <a:xfrm>
            <a:off x="3441138" y="251775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1  2</a:t>
            </a:r>
            <a:endParaRPr sz="1800"/>
          </a:p>
        </p:txBody>
      </p:sp>
      <p:sp>
        <p:nvSpPr>
          <p:cNvPr id="1483" name="Google Shape;1483;p77"/>
          <p:cNvSpPr/>
          <p:nvPr/>
        </p:nvSpPr>
        <p:spPr>
          <a:xfrm>
            <a:off x="5128663" y="251775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6  7</a:t>
            </a:r>
            <a:endParaRPr sz="1800"/>
          </a:p>
        </p:txBody>
      </p:sp>
      <p:sp>
        <p:nvSpPr>
          <p:cNvPr id="1484" name="Google Shape;1484;p77"/>
          <p:cNvSpPr/>
          <p:nvPr/>
        </p:nvSpPr>
        <p:spPr>
          <a:xfrm>
            <a:off x="4285419" y="251775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cxnSp>
        <p:nvCxnSpPr>
          <p:cNvPr id="1485" name="Google Shape;1485;p77"/>
          <p:cNvCxnSpPr>
            <a:stCxn id="1481" idx="2"/>
            <a:endCxn id="1482" idx="0"/>
          </p:cNvCxnSpPr>
          <p:nvPr/>
        </p:nvCxnSpPr>
        <p:spPr>
          <a:xfrm flipH="1">
            <a:off x="3728319" y="2214225"/>
            <a:ext cx="844200" cy="303600"/>
          </a:xfrm>
          <a:prstGeom prst="straightConnector1">
            <a:avLst/>
          </a:prstGeom>
          <a:noFill/>
          <a:ln w="19050" cap="flat" cmpd="sng">
            <a:solidFill>
              <a:srgbClr val="666666"/>
            </a:solidFill>
            <a:prstDash val="solid"/>
            <a:round/>
            <a:headEnd type="none" w="med" len="med"/>
            <a:tailEnd type="none" w="med" len="med"/>
          </a:ln>
        </p:spPr>
      </p:cxnSp>
      <p:cxnSp>
        <p:nvCxnSpPr>
          <p:cNvPr id="1486" name="Google Shape;1486;p77"/>
          <p:cNvCxnSpPr>
            <a:stCxn id="1481" idx="2"/>
            <a:endCxn id="1484" idx="0"/>
          </p:cNvCxnSpPr>
          <p:nvPr/>
        </p:nvCxnSpPr>
        <p:spPr>
          <a:xfrm>
            <a:off x="4572519" y="2214225"/>
            <a:ext cx="0" cy="303600"/>
          </a:xfrm>
          <a:prstGeom prst="straightConnector1">
            <a:avLst/>
          </a:prstGeom>
          <a:noFill/>
          <a:ln w="19050" cap="flat" cmpd="sng">
            <a:solidFill>
              <a:srgbClr val="666666"/>
            </a:solidFill>
            <a:prstDash val="solid"/>
            <a:round/>
            <a:headEnd type="none" w="med" len="med"/>
            <a:tailEnd type="none" w="med" len="med"/>
          </a:ln>
        </p:spPr>
      </p:cxnSp>
      <p:cxnSp>
        <p:nvCxnSpPr>
          <p:cNvPr id="1487" name="Google Shape;1487;p77"/>
          <p:cNvCxnSpPr>
            <a:stCxn id="1481" idx="2"/>
            <a:endCxn id="1483" idx="0"/>
          </p:cNvCxnSpPr>
          <p:nvPr/>
        </p:nvCxnSpPr>
        <p:spPr>
          <a:xfrm>
            <a:off x="4572519" y="2214225"/>
            <a:ext cx="843300" cy="303600"/>
          </a:xfrm>
          <a:prstGeom prst="straightConnector1">
            <a:avLst/>
          </a:prstGeom>
          <a:noFill/>
          <a:ln w="19050" cap="flat" cmpd="sng">
            <a:solidFill>
              <a:srgbClr val="666666"/>
            </a:solidFill>
            <a:prstDash val="solid"/>
            <a:round/>
            <a:headEnd type="none" w="med" len="med"/>
            <a:tailEnd type="none" w="med" len="med"/>
          </a:ln>
        </p:spPr>
      </p:cxnSp>
      <p:sp>
        <p:nvSpPr>
          <p:cNvPr id="1488" name="Google Shape;1488;p77"/>
          <p:cNvSpPr txBox="1"/>
          <p:nvPr/>
        </p:nvSpPr>
        <p:spPr>
          <a:xfrm>
            <a:off x="6516900" y="2419500"/>
            <a:ext cx="2297100" cy="5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All leaves are at depth 1.</a:t>
            </a:r>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92" name="Shape 1492"/>
        <p:cNvGrpSpPr/>
        <p:nvPr/>
      </p:nvGrpSpPr>
      <p:grpSpPr>
        <a:xfrm>
          <a:off x="0" y="0"/>
          <a:ext cx="0" cy="0"/>
          <a:chOff x="0" y="0"/>
          <a:chExt cx="0" cy="0"/>
        </a:xfrm>
      </p:grpSpPr>
      <p:sp>
        <p:nvSpPr>
          <p:cNvPr id="1493" name="Google Shape;1493;p7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B-Tree Invariants</a:t>
            </a:r>
            <a:endParaRPr lang="en-GB"/>
          </a:p>
        </p:txBody>
      </p:sp>
      <p:sp>
        <p:nvSpPr>
          <p:cNvPr id="1494" name="Google Shape;1494;p7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Because of the way B-Trees are constructed, we get two nice invariants:</a:t>
            </a:r>
            <a:endParaRPr lang="en-GB"/>
          </a:p>
          <a:p>
            <a:pPr marL="457200" lvl="0" indent="-342900" algn="l" rtl="0">
              <a:spcBef>
                <a:spcPts val="600"/>
              </a:spcBef>
              <a:spcAft>
                <a:spcPts val="0"/>
              </a:spcAft>
              <a:buSzPts val="1800"/>
              <a:buChar char="●"/>
            </a:pPr>
            <a:r>
              <a:rPr lang="en-GB"/>
              <a:t>All leaves must be the same distance from the root.</a:t>
            </a:r>
            <a:endParaRPr lang="en-GB"/>
          </a:p>
          <a:p>
            <a:pPr marL="457200" lvl="0" indent="-342900" algn="l" rtl="0">
              <a:spcBef>
                <a:spcPts val="600"/>
              </a:spcBef>
              <a:spcAft>
                <a:spcPts val="0"/>
              </a:spcAft>
              <a:buSzPts val="1800"/>
              <a:buChar char="●"/>
            </a:pPr>
            <a:r>
              <a:rPr lang="en-GB"/>
              <a:t>A non-leaf node with k items must have exactly k+1 children.</a:t>
            </a:r>
            <a:endParaRPr lang="en-GB"/>
          </a:p>
          <a:p>
            <a:pPr marL="457200" lvl="0" indent="-342900" algn="l" rtl="0">
              <a:spcBef>
                <a:spcPts val="600"/>
              </a:spcBef>
              <a:spcAft>
                <a:spcPts val="0"/>
              </a:spcAft>
              <a:buSzPts val="1800"/>
              <a:buChar char="●"/>
            </a:pPr>
            <a:r>
              <a:rPr lang="en-GB"/>
              <a:t>Example: The tree given below is impossible.</a:t>
            </a:r>
            <a:endParaRPr lang="en-GB"/>
          </a:p>
          <a:p>
            <a:pPr marL="914400" lvl="1" indent="-342900" algn="l" rtl="0">
              <a:spcBef>
                <a:spcPts val="600"/>
              </a:spcBef>
              <a:spcAft>
                <a:spcPts val="0"/>
              </a:spcAft>
              <a:buSzPts val="1800"/>
              <a:buChar char="○"/>
            </a:pPr>
            <a:r>
              <a:rPr lang="en-GB"/>
              <a:t>Leaves ([1] and [5 6 7]) are a different distance from the source.</a:t>
            </a:r>
            <a:endParaRPr lang="en-GB"/>
          </a:p>
          <a:p>
            <a:pPr marL="914400" lvl="1" indent="-342900" algn="l" rtl="0">
              <a:spcBef>
                <a:spcPts val="600"/>
              </a:spcBef>
              <a:spcAft>
                <a:spcPts val="0"/>
              </a:spcAft>
              <a:buSzPts val="1800"/>
              <a:buChar char="○"/>
            </a:pPr>
            <a:r>
              <a:rPr lang="en-GB"/>
              <a:t>Non-leaf node [2 3] has two items but only only one child. Should have three children.</a:t>
            </a:r>
            <a:endParaRPr lang="en-GB"/>
          </a:p>
        </p:txBody>
      </p:sp>
      <p:sp>
        <p:nvSpPr>
          <p:cNvPr id="1495" name="Google Shape;1495;p78"/>
          <p:cNvSpPr/>
          <p:nvPr/>
        </p:nvSpPr>
        <p:spPr>
          <a:xfrm>
            <a:off x="3625750" y="3507625"/>
            <a:ext cx="623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2 3</a:t>
            </a:r>
            <a:endParaRPr sz="1800"/>
          </a:p>
        </p:txBody>
      </p:sp>
      <p:sp>
        <p:nvSpPr>
          <p:cNvPr id="1496" name="Google Shape;1496;p78"/>
          <p:cNvSpPr/>
          <p:nvPr/>
        </p:nvSpPr>
        <p:spPr>
          <a:xfrm>
            <a:off x="4833375" y="3507625"/>
            <a:ext cx="906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5  6  7</a:t>
            </a:r>
            <a:endParaRPr sz="1800"/>
          </a:p>
        </p:txBody>
      </p:sp>
      <p:sp>
        <p:nvSpPr>
          <p:cNvPr id="1497" name="Google Shape;1497;p78"/>
          <p:cNvSpPr/>
          <p:nvPr/>
        </p:nvSpPr>
        <p:spPr>
          <a:xfrm>
            <a:off x="4326175" y="29950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4</a:t>
            </a:r>
            <a:endParaRPr sz="1800"/>
          </a:p>
        </p:txBody>
      </p:sp>
      <p:sp>
        <p:nvSpPr>
          <p:cNvPr id="1498" name="Google Shape;1498;p78"/>
          <p:cNvSpPr/>
          <p:nvPr/>
        </p:nvSpPr>
        <p:spPr>
          <a:xfrm>
            <a:off x="3453225" y="4020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1</a:t>
            </a:r>
            <a:endParaRPr sz="1800"/>
          </a:p>
        </p:txBody>
      </p:sp>
      <p:cxnSp>
        <p:nvCxnSpPr>
          <p:cNvPr id="1499" name="Google Shape;1499;p78"/>
          <p:cNvCxnSpPr>
            <a:stCxn id="1497" idx="2"/>
            <a:endCxn id="1495" idx="0"/>
          </p:cNvCxnSpPr>
          <p:nvPr/>
        </p:nvCxnSpPr>
        <p:spPr>
          <a:xfrm flipH="1">
            <a:off x="3937225" y="3319907"/>
            <a:ext cx="589200" cy="187800"/>
          </a:xfrm>
          <a:prstGeom prst="straightConnector1">
            <a:avLst/>
          </a:prstGeom>
          <a:noFill/>
          <a:ln w="19050" cap="flat" cmpd="sng">
            <a:solidFill>
              <a:srgbClr val="666666"/>
            </a:solidFill>
            <a:prstDash val="solid"/>
            <a:round/>
            <a:headEnd type="none" w="med" len="med"/>
            <a:tailEnd type="none" w="med" len="med"/>
          </a:ln>
        </p:spPr>
      </p:cxnSp>
      <p:cxnSp>
        <p:nvCxnSpPr>
          <p:cNvPr id="1500" name="Google Shape;1500;p78"/>
          <p:cNvCxnSpPr>
            <a:stCxn id="1495" idx="2"/>
            <a:endCxn id="1498" idx="0"/>
          </p:cNvCxnSpPr>
          <p:nvPr/>
        </p:nvCxnSpPr>
        <p:spPr>
          <a:xfrm flipH="1">
            <a:off x="3653500" y="3832525"/>
            <a:ext cx="283800" cy="187800"/>
          </a:xfrm>
          <a:prstGeom prst="straightConnector1">
            <a:avLst/>
          </a:prstGeom>
          <a:noFill/>
          <a:ln w="19050" cap="flat" cmpd="sng">
            <a:solidFill>
              <a:srgbClr val="666666"/>
            </a:solidFill>
            <a:prstDash val="solid"/>
            <a:round/>
            <a:headEnd type="none" w="med" len="med"/>
            <a:tailEnd type="none" w="med" len="med"/>
          </a:ln>
        </p:spPr>
      </p:cxnSp>
      <p:cxnSp>
        <p:nvCxnSpPr>
          <p:cNvPr id="1501" name="Google Shape;1501;p78"/>
          <p:cNvCxnSpPr>
            <a:stCxn id="1497" idx="2"/>
            <a:endCxn id="1496" idx="0"/>
          </p:cNvCxnSpPr>
          <p:nvPr/>
        </p:nvCxnSpPr>
        <p:spPr>
          <a:xfrm>
            <a:off x="4526425" y="3319907"/>
            <a:ext cx="760200" cy="187800"/>
          </a:xfrm>
          <a:prstGeom prst="straightConnector1">
            <a:avLst/>
          </a:prstGeom>
          <a:noFill/>
          <a:ln w="19050" cap="flat" cmpd="sng">
            <a:solidFill>
              <a:srgbClr val="666666"/>
            </a:solidFill>
            <a:prstDash val="solid"/>
            <a:round/>
            <a:headEnd type="none" w="med" len="med"/>
            <a:tailEnd type="none" w="med" len="med"/>
          </a:ln>
        </p:spPr>
      </p:cxnSp>
      <p:sp>
        <p:nvSpPr>
          <p:cNvPr id="1502" name="Google Shape;1502;p78"/>
          <p:cNvSpPr txBox="1"/>
          <p:nvPr>
            <p:ph type="body" idx="1"/>
          </p:nvPr>
        </p:nvSpPr>
        <p:spPr>
          <a:xfrm>
            <a:off x="271425" y="4434100"/>
            <a:ext cx="87156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 have not proven these invariants rigorously, but try thinking them through.</a:t>
            </a:r>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06" name="Shape 1506"/>
        <p:cNvGrpSpPr/>
        <p:nvPr/>
      </p:nvGrpSpPr>
      <p:grpSpPr>
        <a:xfrm>
          <a:off x="0" y="0"/>
          <a:ext cx="0" cy="0"/>
          <a:chOff x="0" y="0"/>
          <a:chExt cx="0" cy="0"/>
        </a:xfrm>
      </p:grpSpPr>
      <p:sp>
        <p:nvSpPr>
          <p:cNvPr id="1507" name="Google Shape;1507;p7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B-Tree Invariants</a:t>
            </a:r>
            <a:endParaRPr lang="en-GB"/>
          </a:p>
        </p:txBody>
      </p:sp>
      <p:sp>
        <p:nvSpPr>
          <p:cNvPr id="1508" name="Google Shape;1508;p7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Because of the way B-Trees are constructed, we get two nice invariants:</a:t>
            </a:r>
            <a:endParaRPr lang="en-GB"/>
          </a:p>
          <a:p>
            <a:pPr marL="457200" lvl="0" indent="-342900" algn="l" rtl="0">
              <a:spcBef>
                <a:spcPts val="600"/>
              </a:spcBef>
              <a:spcAft>
                <a:spcPts val="0"/>
              </a:spcAft>
              <a:buSzPts val="1800"/>
              <a:buChar char="●"/>
            </a:pPr>
            <a:r>
              <a:rPr lang="en-GB"/>
              <a:t>All leaves must be the same distance from the root.</a:t>
            </a:r>
            <a:endParaRPr lang="en-GB"/>
          </a:p>
          <a:p>
            <a:pPr marL="457200" lvl="0" indent="-342900" algn="l" rtl="0">
              <a:spcBef>
                <a:spcPts val="600"/>
              </a:spcBef>
              <a:spcAft>
                <a:spcPts val="0"/>
              </a:spcAft>
              <a:buSzPts val="1800"/>
              <a:buChar char="●"/>
            </a:pPr>
            <a:r>
              <a:rPr lang="en-GB"/>
              <a:t>A non-leaf node with k items must have exactly k+1 children.</a:t>
            </a:r>
            <a:endParaRPr lang="en-GB"/>
          </a:p>
          <a:p>
            <a:pPr marL="0" marR="0" lvl="0" indent="0" algn="l" rtl="0">
              <a:lnSpc>
                <a:spcPct val="100000"/>
              </a:lnSpc>
              <a:spcBef>
                <a:spcPts val="600"/>
              </a:spcBef>
              <a:spcAft>
                <a:spcPts val="0"/>
              </a:spcAft>
              <a:buNone/>
            </a:pPr>
          </a:p>
          <a:p>
            <a:pPr marL="0" marR="0" lvl="0" indent="0" algn="l" rtl="0">
              <a:lnSpc>
                <a:spcPct val="100000"/>
              </a:lnSpc>
              <a:spcBef>
                <a:spcPts val="600"/>
              </a:spcBef>
              <a:spcAft>
                <a:spcPts val="0"/>
              </a:spcAft>
              <a:buNone/>
            </a:pPr>
            <a:r>
              <a:rPr lang="en-GB"/>
              <a:t>These invariants guarantee that our trees will be bushy.</a:t>
            </a:r>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512" name="Shape 1512"/>
        <p:cNvGrpSpPr/>
        <p:nvPr/>
      </p:nvGrpSpPr>
      <p:grpSpPr>
        <a:xfrm>
          <a:off x="0" y="0"/>
          <a:ext cx="0" cy="0"/>
          <a:chOff x="0" y="0"/>
          <a:chExt cx="0" cy="0"/>
        </a:xfrm>
      </p:grpSpPr>
      <p:sp>
        <p:nvSpPr>
          <p:cNvPr id="1513" name="Google Shape;1513;p80"/>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solidFill>
                  <a:srgbClr val="B7B7B7"/>
                </a:solidFill>
              </a:rPr>
              <a:t>Binary Search Trees</a:t>
            </a:r>
            <a:endParaRPr>
              <a:solidFill>
                <a:srgbClr val="B7B7B7"/>
              </a:solidFill>
            </a:endParaRPr>
          </a:p>
          <a:p>
            <a:pPr marL="457200" lvl="0" indent="-342900" algn="l" rtl="0">
              <a:spcBef>
                <a:spcPts val="600"/>
              </a:spcBef>
              <a:spcAft>
                <a:spcPts val="0"/>
              </a:spcAft>
              <a:buClr>
                <a:srgbClr val="B7B7B7"/>
              </a:buClr>
              <a:buSzPts val="1800"/>
              <a:buChar char="•"/>
            </a:pPr>
            <a:r>
              <a:rPr lang="en-GB">
                <a:solidFill>
                  <a:srgbClr val="B7B7B7"/>
                </a:solidFill>
              </a:rPr>
              <a:t>BST Height, Big O vs. Worst Case Big Theta</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Worst Case Performance</a:t>
            </a:r>
            <a:endParaRPr>
              <a:solidFill>
                <a:srgbClr val="B7B7B7"/>
              </a:solidFill>
            </a:endParaRPr>
          </a:p>
          <a:p>
            <a:pPr marL="0" lvl="0" indent="0" algn="l" rtl="0">
              <a:spcBef>
                <a:spcPts val="600"/>
              </a:spcBef>
              <a:spcAft>
                <a:spcPts val="0"/>
              </a:spcAft>
              <a:buNone/>
            </a:pPr>
            <a:r>
              <a:rPr lang="en-GB" b="1">
                <a:solidFill>
                  <a:schemeClr val="accent3"/>
                </a:solidFill>
                <a:latin typeface="Roboto" panose="02000000000000000000"/>
                <a:ea typeface="Roboto" panose="02000000000000000000"/>
                <a:cs typeface="Roboto" panose="02000000000000000000"/>
                <a:sym typeface="Roboto" panose="02000000000000000000"/>
              </a:rPr>
              <a:t>B-Trees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rgbClr val="B7B7B7"/>
              </a:buClr>
              <a:buSzPts val="1800"/>
              <a:buChar char="•"/>
            </a:pPr>
            <a:r>
              <a:rPr lang="en-GB">
                <a:solidFill>
                  <a:srgbClr val="B7B7B7"/>
                </a:solidFill>
              </a:rPr>
              <a:t>Splitting Juicy Nodes</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Chain Reaction Splitting</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B-Tree Terminology</a:t>
            </a:r>
            <a:endParaRPr>
              <a:solidFill>
                <a:srgbClr val="B7B7B7"/>
              </a:solidFill>
            </a:endParaRPr>
          </a:p>
          <a:p>
            <a:pPr marL="457200" lvl="0" indent="-342900" algn="l" rtl="0">
              <a:spcBef>
                <a:spcPts val="0"/>
              </a:spcBef>
              <a:spcAft>
                <a:spcPts val="0"/>
              </a:spcAft>
              <a:buClr>
                <a:srgbClr val="B7B7B7"/>
              </a:buClr>
              <a:buSzPts val="1800"/>
              <a:buChar char="•"/>
            </a:pPr>
            <a:r>
              <a:rPr lang="en-GB">
                <a:solidFill>
                  <a:srgbClr val="B7B7B7"/>
                </a:solidFill>
              </a:rPr>
              <a:t>Invariants</a:t>
            </a:r>
            <a:endParaRPr>
              <a:solidFill>
                <a:srgbClr val="B7B7B7"/>
              </a:solidFill>
            </a:endParaRPr>
          </a:p>
          <a:p>
            <a:pPr marL="457200" lvl="0" indent="-342900" algn="l" rtl="0">
              <a:spcBef>
                <a:spcPts val="0"/>
              </a:spcBef>
              <a:spcAft>
                <a:spcPts val="0"/>
              </a:spcAft>
              <a:buClr>
                <a:schemeClr val="accent3"/>
              </a:buClr>
              <a:buSzPts val="18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Worst Case Performance</a:t>
            </a:r>
            <a:endParaRPr>
              <a:solidFill>
                <a:srgbClr val="B7B7B7"/>
              </a:solidFill>
            </a:endParaRPr>
          </a:p>
        </p:txBody>
      </p:sp>
      <p:sp>
        <p:nvSpPr>
          <p:cNvPr id="1514" name="Google Shape;1514;p80"/>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Worst Case Performance</a:t>
            </a:r>
            <a:endParaRPr lang="en-GB"/>
          </a:p>
        </p:txBody>
      </p:sp>
      <p:sp>
        <p:nvSpPr>
          <p:cNvPr id="1515" name="Google Shape;1515;p80"/>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17, CS61B, </a:t>
            </a:r>
            <a:r>
              <a:rPr lang="en-GB"/>
              <a:t>Spring 2024</a:t>
            </a:r>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19" name="Shape 1519"/>
        <p:cNvGrpSpPr/>
        <p:nvPr/>
      </p:nvGrpSpPr>
      <p:grpSpPr>
        <a:xfrm>
          <a:off x="0" y="0"/>
          <a:ext cx="0" cy="0"/>
          <a:chOff x="0" y="0"/>
          <a:chExt cx="0" cy="0"/>
        </a:xfrm>
      </p:grpSpPr>
      <p:sp>
        <p:nvSpPr>
          <p:cNvPr id="1520" name="Google Shape;1520;p8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Height of a B-Tree with Limit L</a:t>
            </a:r>
            <a:endParaRPr lang="en-GB"/>
          </a:p>
        </p:txBody>
      </p:sp>
      <p:sp>
        <p:nvSpPr>
          <p:cNvPr id="1521" name="Google Shape;1521;p8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L: Max number of items per node.</a:t>
            </a:r>
            <a:endParaRPr lang="en-GB"/>
          </a:p>
          <a:p>
            <a:pPr marL="0" lvl="0" indent="0" algn="l" rtl="0">
              <a:spcBef>
                <a:spcPts val="600"/>
              </a:spcBef>
              <a:spcAft>
                <a:spcPts val="0"/>
              </a:spcAft>
              <a:buNone/>
            </a:pPr>
            <a:r>
              <a:rPr lang="en-GB"/>
              <a:t>Height: Between ~log</a:t>
            </a:r>
            <a:r>
              <a:rPr lang="en-GB" baseline="-25000"/>
              <a:t>L+1</a:t>
            </a:r>
            <a:r>
              <a:rPr lang="en-GB"/>
              <a:t>(N) and ~log</a:t>
            </a:r>
            <a:r>
              <a:rPr lang="en-GB" baseline="-25000"/>
              <a:t>2</a:t>
            </a:r>
            <a:r>
              <a:rPr lang="en-GB"/>
              <a:t>(N)</a:t>
            </a:r>
            <a:endParaRPr lang="en-GB"/>
          </a:p>
          <a:p>
            <a:pPr marL="457200" lvl="0" indent="-342900" algn="l" rtl="0">
              <a:spcBef>
                <a:spcPts val="600"/>
              </a:spcBef>
              <a:spcAft>
                <a:spcPts val="0"/>
              </a:spcAft>
              <a:buSzPts val="1800"/>
              <a:buChar char="●"/>
            </a:pPr>
            <a:r>
              <a:rPr lang="en-GB"/>
              <a:t>Largest possible height is all non-leaf nodes have 1 item.</a:t>
            </a:r>
            <a:endParaRPr lang="en-GB"/>
          </a:p>
          <a:p>
            <a:pPr marL="457200" lvl="0" indent="-342900" algn="l" rtl="0">
              <a:spcBef>
                <a:spcPts val="600"/>
              </a:spcBef>
              <a:spcAft>
                <a:spcPts val="0"/>
              </a:spcAft>
              <a:buSzPts val="1800"/>
              <a:buChar char="●"/>
            </a:pPr>
            <a:r>
              <a:rPr lang="en-GB"/>
              <a:t>Smallest possible height is all nodes have L items.</a:t>
            </a:r>
            <a:endParaRPr lang="en-GB"/>
          </a:p>
          <a:p>
            <a:pPr marL="457200" lvl="0" indent="-342900" algn="l" rtl="0">
              <a:spcBef>
                <a:spcPts val="600"/>
              </a:spcBef>
              <a:spcAft>
                <a:spcPts val="0"/>
              </a:spcAft>
              <a:buSzPts val="1800"/>
              <a:buChar char="●"/>
            </a:pPr>
            <a:r>
              <a:rPr lang="en-GB"/>
              <a:t>Overall height is therefore Θ(log N). </a:t>
            </a:r>
            <a:endParaRPr lang="en-GB"/>
          </a:p>
        </p:txBody>
      </p:sp>
      <p:sp>
        <p:nvSpPr>
          <p:cNvPr id="1522" name="Google Shape;1522;p81"/>
          <p:cNvSpPr txBox="1"/>
          <p:nvPr/>
        </p:nvSpPr>
        <p:spPr>
          <a:xfrm>
            <a:off x="865800" y="4292600"/>
            <a:ext cx="17580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 26 items</a:t>
            </a:r>
            <a:endParaRPr lang="en-GB"/>
          </a:p>
          <a:p>
            <a:pPr marL="0" lvl="0" indent="0" algn="l" rtl="0">
              <a:spcBef>
                <a:spcPts val="0"/>
              </a:spcBef>
              <a:spcAft>
                <a:spcPts val="0"/>
              </a:spcAft>
              <a:buNone/>
            </a:pPr>
            <a:r>
              <a:rPr lang="en-GB"/>
              <a:t>L: 2 max per node</a:t>
            </a:r>
            <a:endParaRPr lang="en-GB"/>
          </a:p>
          <a:p>
            <a:pPr marL="0" lvl="0" indent="0" algn="l" rtl="0">
              <a:spcBef>
                <a:spcPts val="0"/>
              </a:spcBef>
              <a:spcAft>
                <a:spcPts val="0"/>
              </a:spcAft>
              <a:buNone/>
            </a:pPr>
            <a:r>
              <a:rPr lang="en-GB"/>
              <a:t>H: 2</a:t>
            </a:r>
            <a:endParaRPr lang="en-GB"/>
          </a:p>
        </p:txBody>
      </p:sp>
      <p:sp>
        <p:nvSpPr>
          <p:cNvPr id="1523" name="Google Shape;1523;p81"/>
          <p:cNvSpPr txBox="1"/>
          <p:nvPr/>
        </p:nvSpPr>
        <p:spPr>
          <a:xfrm>
            <a:off x="3056825" y="4539975"/>
            <a:ext cx="22530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Height grows with log</a:t>
            </a:r>
            <a:r>
              <a:rPr lang="en-GB" baseline="-25000"/>
              <a:t>3</a:t>
            </a:r>
            <a:r>
              <a:rPr lang="en-GB"/>
              <a:t>(N)</a:t>
            </a:r>
            <a:endParaRPr lang="en-GB"/>
          </a:p>
        </p:txBody>
      </p:sp>
      <p:sp>
        <p:nvSpPr>
          <p:cNvPr id="1524" name="Google Shape;1524;p81"/>
          <p:cNvSpPr/>
          <p:nvPr/>
        </p:nvSpPr>
        <p:spPr>
          <a:xfrm>
            <a:off x="7166750" y="1272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sp>
        <p:nvSpPr>
          <p:cNvPr id="1525" name="Google Shape;1525;p81"/>
          <p:cNvSpPr/>
          <p:nvPr/>
        </p:nvSpPr>
        <p:spPr>
          <a:xfrm>
            <a:off x="8353873" y="1272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sp>
        <p:nvSpPr>
          <p:cNvPr id="1526" name="Google Shape;1526;p81"/>
          <p:cNvSpPr/>
          <p:nvPr/>
        </p:nvSpPr>
        <p:spPr>
          <a:xfrm>
            <a:off x="7719650" y="759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sp>
        <p:nvSpPr>
          <p:cNvPr id="1527" name="Google Shape;1527;p81"/>
          <p:cNvSpPr/>
          <p:nvPr/>
        </p:nvSpPr>
        <p:spPr>
          <a:xfrm>
            <a:off x="6754800" y="1785150"/>
            <a:ext cx="492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28" name="Google Shape;1528;p81"/>
          <p:cNvSpPr/>
          <p:nvPr/>
        </p:nvSpPr>
        <p:spPr>
          <a:xfrm>
            <a:off x="74906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sp>
        <p:nvSpPr>
          <p:cNvPr id="1529" name="Google Shape;1529;p81"/>
          <p:cNvSpPr/>
          <p:nvPr/>
        </p:nvSpPr>
        <p:spPr>
          <a:xfrm>
            <a:off x="80736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sp>
        <p:nvSpPr>
          <p:cNvPr id="1530" name="Google Shape;1530;p81"/>
          <p:cNvSpPr/>
          <p:nvPr/>
        </p:nvSpPr>
        <p:spPr>
          <a:xfrm>
            <a:off x="86413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a:t>
            </a:r>
            <a:endParaRPr sz="1800" b="1"/>
          </a:p>
        </p:txBody>
      </p:sp>
      <p:cxnSp>
        <p:nvCxnSpPr>
          <p:cNvPr id="1531" name="Google Shape;1531;p81"/>
          <p:cNvCxnSpPr>
            <a:stCxn id="1526" idx="2"/>
            <a:endCxn id="1524" idx="0"/>
          </p:cNvCxnSpPr>
          <p:nvPr/>
        </p:nvCxnSpPr>
        <p:spPr>
          <a:xfrm flipH="1">
            <a:off x="7367000" y="10848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532" name="Google Shape;1532;p81"/>
          <p:cNvCxnSpPr>
            <a:stCxn id="1524" idx="2"/>
            <a:endCxn id="1528" idx="0"/>
          </p:cNvCxnSpPr>
          <p:nvPr/>
        </p:nvCxnSpPr>
        <p:spPr>
          <a:xfrm>
            <a:off x="7367000" y="15974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1533" name="Google Shape;1533;p81"/>
          <p:cNvCxnSpPr>
            <a:stCxn id="1524" idx="2"/>
            <a:endCxn id="1527" idx="0"/>
          </p:cNvCxnSpPr>
          <p:nvPr/>
        </p:nvCxnSpPr>
        <p:spPr>
          <a:xfrm flipH="1">
            <a:off x="7001000" y="1597432"/>
            <a:ext cx="366000" cy="187800"/>
          </a:xfrm>
          <a:prstGeom prst="straightConnector1">
            <a:avLst/>
          </a:prstGeom>
          <a:noFill/>
          <a:ln w="19050" cap="flat" cmpd="sng">
            <a:solidFill>
              <a:srgbClr val="666666"/>
            </a:solidFill>
            <a:prstDash val="solid"/>
            <a:round/>
            <a:headEnd type="none" w="med" len="med"/>
            <a:tailEnd type="none" w="med" len="med"/>
          </a:ln>
        </p:spPr>
      </p:cxnSp>
      <p:cxnSp>
        <p:nvCxnSpPr>
          <p:cNvPr id="1534" name="Google Shape;1534;p81"/>
          <p:cNvCxnSpPr>
            <a:stCxn id="1525" idx="2"/>
            <a:endCxn id="1529" idx="0"/>
          </p:cNvCxnSpPr>
          <p:nvPr/>
        </p:nvCxnSpPr>
        <p:spPr>
          <a:xfrm flipH="1">
            <a:off x="8273923" y="159743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535" name="Google Shape;1535;p81"/>
          <p:cNvCxnSpPr>
            <a:stCxn id="1525" idx="2"/>
            <a:endCxn id="1530" idx="0"/>
          </p:cNvCxnSpPr>
          <p:nvPr/>
        </p:nvCxnSpPr>
        <p:spPr>
          <a:xfrm>
            <a:off x="8554123" y="159743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536" name="Google Shape;1536;p81"/>
          <p:cNvCxnSpPr>
            <a:stCxn id="1526" idx="2"/>
            <a:endCxn id="1525" idx="0"/>
          </p:cNvCxnSpPr>
          <p:nvPr/>
        </p:nvCxnSpPr>
        <p:spPr>
          <a:xfrm>
            <a:off x="7919900" y="108480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1537" name="Google Shape;1537;p81"/>
          <p:cNvSpPr txBox="1"/>
          <p:nvPr/>
        </p:nvSpPr>
        <p:spPr>
          <a:xfrm>
            <a:off x="6754800" y="2145375"/>
            <a:ext cx="2488500" cy="13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 8 items</a:t>
            </a:r>
            <a:endParaRPr lang="en-GB"/>
          </a:p>
          <a:p>
            <a:pPr marL="0" lvl="0" indent="0" algn="l" rtl="0">
              <a:spcBef>
                <a:spcPts val="0"/>
              </a:spcBef>
              <a:spcAft>
                <a:spcPts val="0"/>
              </a:spcAft>
              <a:buNone/>
            </a:pPr>
            <a:r>
              <a:rPr lang="en-GB"/>
              <a:t>L: 2 max per node</a:t>
            </a:r>
            <a:endParaRPr lang="en-GB"/>
          </a:p>
          <a:p>
            <a:pPr marL="0" lvl="0" indent="0" algn="l" rtl="0">
              <a:spcBef>
                <a:spcPts val="0"/>
              </a:spcBef>
              <a:spcAft>
                <a:spcPts val="0"/>
              </a:spcAft>
              <a:buNone/>
            </a:pPr>
            <a:r>
              <a:rPr lang="en-GB"/>
              <a:t>H: 2</a:t>
            </a:r>
            <a:endParaRPr lang="en-GB"/>
          </a:p>
          <a:p>
            <a:pPr marL="0" lvl="0" indent="0" algn="l" rtl="0">
              <a:spcBef>
                <a:spcPts val="0"/>
              </a:spcBef>
              <a:spcAft>
                <a:spcPts val="0"/>
              </a:spcAft>
              <a:buNone/>
            </a:pPr>
          </a:p>
          <a:p>
            <a:pPr marL="0" lvl="0" indent="0" algn="l" rtl="0">
              <a:spcBef>
                <a:spcPts val="0"/>
              </a:spcBef>
              <a:spcAft>
                <a:spcPts val="0"/>
              </a:spcAft>
              <a:buNone/>
            </a:pPr>
            <a:r>
              <a:rPr lang="en-GB"/>
              <a:t>Height grows with </a:t>
            </a:r>
            <a:r>
              <a:rPr lang="en-GB">
                <a:solidFill>
                  <a:schemeClr val="dk1"/>
                </a:solidFill>
              </a:rPr>
              <a:t>log</a:t>
            </a:r>
            <a:r>
              <a:rPr lang="en-GB" baseline="-25000">
                <a:solidFill>
                  <a:schemeClr val="dk1"/>
                </a:solidFill>
              </a:rPr>
              <a:t>2</a:t>
            </a:r>
            <a:r>
              <a:rPr lang="en-GB">
                <a:solidFill>
                  <a:schemeClr val="dk1"/>
                </a:solidFill>
              </a:rPr>
              <a:t>(N)</a:t>
            </a:r>
            <a:endParaRPr>
              <a:solidFill>
                <a:schemeClr val="dk1"/>
              </a:solidFill>
            </a:endParaRPr>
          </a:p>
          <a:p>
            <a:pPr marL="0" lvl="0" indent="0" algn="l" rtl="0">
              <a:spcBef>
                <a:spcPts val="0"/>
              </a:spcBef>
              <a:spcAft>
                <a:spcPts val="0"/>
              </a:spcAft>
              <a:buNone/>
            </a:pPr>
            <a:r>
              <a:rPr lang="en-GB"/>
              <a:t> </a:t>
            </a:r>
            <a:endParaRPr lang="en-GB"/>
          </a:p>
        </p:txBody>
      </p:sp>
      <p:cxnSp>
        <p:nvCxnSpPr>
          <p:cNvPr id="1538" name="Google Shape;1538;p81"/>
          <p:cNvCxnSpPr/>
          <p:nvPr/>
        </p:nvCxnSpPr>
        <p:spPr>
          <a:xfrm rot="10800000" flipH="1">
            <a:off x="6460400" y="1489850"/>
            <a:ext cx="476100" cy="151500"/>
          </a:xfrm>
          <a:prstGeom prst="straightConnector1">
            <a:avLst/>
          </a:prstGeom>
          <a:noFill/>
          <a:ln w="9525" cap="flat" cmpd="sng">
            <a:solidFill>
              <a:schemeClr val="dk2"/>
            </a:solidFill>
            <a:prstDash val="solid"/>
            <a:round/>
            <a:headEnd type="none" w="med" len="med"/>
            <a:tailEnd type="triangle" w="med" len="med"/>
          </a:ln>
        </p:spPr>
      </p:cxnSp>
      <p:sp>
        <p:nvSpPr>
          <p:cNvPr id="1539" name="Google Shape;1539;p81"/>
          <p:cNvSpPr txBox="1"/>
          <p:nvPr/>
        </p:nvSpPr>
        <p:spPr>
          <a:xfrm>
            <a:off x="5968050" y="1945025"/>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grpSp>
        <p:nvGrpSpPr>
          <p:cNvPr id="1540" name="Google Shape;1540;p81"/>
          <p:cNvGrpSpPr/>
          <p:nvPr/>
        </p:nvGrpSpPr>
        <p:grpSpPr>
          <a:xfrm>
            <a:off x="90600" y="2668600"/>
            <a:ext cx="6190800" cy="1603800"/>
            <a:chOff x="90600" y="2363800"/>
            <a:chExt cx="6190800" cy="1603800"/>
          </a:xfrm>
        </p:grpSpPr>
        <p:sp>
          <p:nvSpPr>
            <p:cNvPr id="1541" name="Google Shape;1541;p81"/>
            <p:cNvSpPr/>
            <p:nvPr/>
          </p:nvSpPr>
          <p:spPr>
            <a:xfrm>
              <a:off x="2898900" y="23638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2" name="Google Shape;1542;p81"/>
            <p:cNvSpPr/>
            <p:nvPr/>
          </p:nvSpPr>
          <p:spPr>
            <a:xfrm>
              <a:off x="752075"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3" name="Google Shape;1543;p81"/>
            <p:cNvSpPr/>
            <p:nvPr/>
          </p:nvSpPr>
          <p:spPr>
            <a:xfrm>
              <a:off x="5063300"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4" name="Google Shape;1544;p81"/>
            <p:cNvSpPr/>
            <p:nvPr/>
          </p:nvSpPr>
          <p:spPr>
            <a:xfrm>
              <a:off x="2907688"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5" name="Google Shape;1545;p81"/>
            <p:cNvSpPr/>
            <p:nvPr/>
          </p:nvSpPr>
          <p:spPr>
            <a:xfrm>
              <a:off x="906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6" name="Google Shape;1546;p81"/>
            <p:cNvSpPr/>
            <p:nvPr/>
          </p:nvSpPr>
          <p:spPr>
            <a:xfrm>
              <a:off x="7410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7" name="Google Shape;1547;p81"/>
            <p:cNvSpPr/>
            <p:nvPr/>
          </p:nvSpPr>
          <p:spPr>
            <a:xfrm>
              <a:off x="1384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8" name="Google Shape;1548;p81"/>
            <p:cNvSpPr/>
            <p:nvPr/>
          </p:nvSpPr>
          <p:spPr>
            <a:xfrm>
              <a:off x="22485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49" name="Google Shape;1549;p81"/>
            <p:cNvSpPr/>
            <p:nvPr/>
          </p:nvSpPr>
          <p:spPr>
            <a:xfrm>
              <a:off x="2898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50" name="Google Shape;1550;p81"/>
            <p:cNvSpPr/>
            <p:nvPr/>
          </p:nvSpPr>
          <p:spPr>
            <a:xfrm>
              <a:off x="35428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51" name="Google Shape;1551;p81"/>
            <p:cNvSpPr/>
            <p:nvPr/>
          </p:nvSpPr>
          <p:spPr>
            <a:xfrm>
              <a:off x="4412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52" name="Google Shape;1552;p81"/>
            <p:cNvSpPr/>
            <p:nvPr/>
          </p:nvSpPr>
          <p:spPr>
            <a:xfrm>
              <a:off x="50633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sp>
          <p:nvSpPr>
            <p:cNvPr id="1553" name="Google Shape;1553;p81"/>
            <p:cNvSpPr/>
            <p:nvPr/>
          </p:nvSpPr>
          <p:spPr>
            <a:xfrm>
              <a:off x="57072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t>*  *</a:t>
              </a:r>
              <a:endParaRPr sz="1800" b="1"/>
            </a:p>
          </p:txBody>
        </p:sp>
        <p:cxnSp>
          <p:nvCxnSpPr>
            <p:cNvPr id="1554" name="Google Shape;1554;p81"/>
            <p:cNvCxnSpPr>
              <a:stCxn id="1541" idx="2"/>
              <a:endCxn id="1542" idx="0"/>
            </p:cNvCxnSpPr>
            <p:nvPr/>
          </p:nvCxnSpPr>
          <p:spPr>
            <a:xfrm flipH="1">
              <a:off x="1039200" y="2688700"/>
              <a:ext cx="2146800" cy="227400"/>
            </a:xfrm>
            <a:prstGeom prst="straightConnector1">
              <a:avLst/>
            </a:prstGeom>
            <a:noFill/>
            <a:ln w="19050" cap="flat" cmpd="sng">
              <a:solidFill>
                <a:srgbClr val="666666"/>
              </a:solidFill>
              <a:prstDash val="solid"/>
              <a:round/>
              <a:headEnd type="none" w="med" len="med"/>
              <a:tailEnd type="none" w="med" len="med"/>
            </a:ln>
          </p:spPr>
        </p:cxnSp>
        <p:cxnSp>
          <p:nvCxnSpPr>
            <p:cNvPr id="1555" name="Google Shape;1555;p81"/>
            <p:cNvCxnSpPr>
              <a:stCxn id="1542" idx="2"/>
              <a:endCxn id="1545" idx="0"/>
            </p:cNvCxnSpPr>
            <p:nvPr/>
          </p:nvCxnSpPr>
          <p:spPr>
            <a:xfrm flipH="1">
              <a:off x="377675" y="3240925"/>
              <a:ext cx="661500" cy="401700"/>
            </a:xfrm>
            <a:prstGeom prst="straightConnector1">
              <a:avLst/>
            </a:prstGeom>
            <a:noFill/>
            <a:ln w="19050" cap="flat" cmpd="sng">
              <a:solidFill>
                <a:srgbClr val="666666"/>
              </a:solidFill>
              <a:prstDash val="solid"/>
              <a:round/>
              <a:headEnd type="none" w="med" len="med"/>
              <a:tailEnd type="none" w="med" len="med"/>
            </a:ln>
          </p:spPr>
        </p:cxnSp>
        <p:cxnSp>
          <p:nvCxnSpPr>
            <p:cNvPr id="1556" name="Google Shape;1556;p81"/>
            <p:cNvCxnSpPr>
              <a:stCxn id="1542" idx="2"/>
              <a:endCxn id="1546" idx="0"/>
            </p:cNvCxnSpPr>
            <p:nvPr/>
          </p:nvCxnSpPr>
          <p:spPr>
            <a:xfrm flipH="1">
              <a:off x="1028075" y="3240925"/>
              <a:ext cx="11100" cy="401700"/>
            </a:xfrm>
            <a:prstGeom prst="straightConnector1">
              <a:avLst/>
            </a:prstGeom>
            <a:noFill/>
            <a:ln w="19050" cap="flat" cmpd="sng">
              <a:solidFill>
                <a:srgbClr val="666666"/>
              </a:solidFill>
              <a:prstDash val="solid"/>
              <a:round/>
              <a:headEnd type="none" w="med" len="med"/>
              <a:tailEnd type="none" w="med" len="med"/>
            </a:ln>
          </p:spPr>
        </p:cxnSp>
        <p:cxnSp>
          <p:nvCxnSpPr>
            <p:cNvPr id="1557" name="Google Shape;1557;p81"/>
            <p:cNvCxnSpPr>
              <a:stCxn id="1542" idx="2"/>
              <a:endCxn id="1547" idx="0"/>
            </p:cNvCxnSpPr>
            <p:nvPr/>
          </p:nvCxnSpPr>
          <p:spPr>
            <a:xfrm>
              <a:off x="1039175" y="3240925"/>
              <a:ext cx="632700" cy="401700"/>
            </a:xfrm>
            <a:prstGeom prst="straightConnector1">
              <a:avLst/>
            </a:prstGeom>
            <a:noFill/>
            <a:ln w="19050" cap="flat" cmpd="sng">
              <a:solidFill>
                <a:srgbClr val="666666"/>
              </a:solidFill>
              <a:prstDash val="solid"/>
              <a:round/>
              <a:headEnd type="none" w="med" len="med"/>
              <a:tailEnd type="none" w="med" len="med"/>
            </a:ln>
          </p:spPr>
        </p:cxnSp>
        <p:cxnSp>
          <p:nvCxnSpPr>
            <p:cNvPr id="1558" name="Google Shape;1558;p81"/>
            <p:cNvCxnSpPr>
              <a:stCxn id="1541" idx="2"/>
              <a:endCxn id="1544" idx="0"/>
            </p:cNvCxnSpPr>
            <p:nvPr/>
          </p:nvCxnSpPr>
          <p:spPr>
            <a:xfrm>
              <a:off x="3186000" y="2688700"/>
              <a:ext cx="8700" cy="227400"/>
            </a:xfrm>
            <a:prstGeom prst="straightConnector1">
              <a:avLst/>
            </a:prstGeom>
            <a:noFill/>
            <a:ln w="19050" cap="flat" cmpd="sng">
              <a:solidFill>
                <a:srgbClr val="666666"/>
              </a:solidFill>
              <a:prstDash val="solid"/>
              <a:round/>
              <a:headEnd type="none" w="med" len="med"/>
              <a:tailEnd type="none" w="med" len="med"/>
            </a:ln>
          </p:spPr>
        </p:cxnSp>
        <p:cxnSp>
          <p:nvCxnSpPr>
            <p:cNvPr id="1559" name="Google Shape;1559;p81"/>
            <p:cNvCxnSpPr>
              <a:stCxn id="1544" idx="2"/>
              <a:endCxn id="1548" idx="0"/>
            </p:cNvCxnSpPr>
            <p:nvPr/>
          </p:nvCxnSpPr>
          <p:spPr>
            <a:xfrm flipH="1">
              <a:off x="2535688" y="3240925"/>
              <a:ext cx="659100" cy="401700"/>
            </a:xfrm>
            <a:prstGeom prst="straightConnector1">
              <a:avLst/>
            </a:prstGeom>
            <a:noFill/>
            <a:ln w="19050" cap="flat" cmpd="sng">
              <a:solidFill>
                <a:srgbClr val="666666"/>
              </a:solidFill>
              <a:prstDash val="solid"/>
              <a:round/>
              <a:headEnd type="none" w="med" len="med"/>
              <a:tailEnd type="none" w="med" len="med"/>
            </a:ln>
          </p:spPr>
        </p:cxnSp>
        <p:cxnSp>
          <p:nvCxnSpPr>
            <p:cNvPr id="1560" name="Google Shape;1560;p81"/>
            <p:cNvCxnSpPr>
              <a:stCxn id="1544" idx="2"/>
              <a:endCxn id="1549" idx="0"/>
            </p:cNvCxnSpPr>
            <p:nvPr/>
          </p:nvCxnSpPr>
          <p:spPr>
            <a:xfrm flipH="1">
              <a:off x="3186088" y="3240925"/>
              <a:ext cx="8700" cy="401700"/>
            </a:xfrm>
            <a:prstGeom prst="straightConnector1">
              <a:avLst/>
            </a:prstGeom>
            <a:noFill/>
            <a:ln w="19050" cap="flat" cmpd="sng">
              <a:solidFill>
                <a:srgbClr val="666666"/>
              </a:solidFill>
              <a:prstDash val="solid"/>
              <a:round/>
              <a:headEnd type="none" w="med" len="med"/>
              <a:tailEnd type="none" w="med" len="med"/>
            </a:ln>
          </p:spPr>
        </p:cxnSp>
        <p:cxnSp>
          <p:nvCxnSpPr>
            <p:cNvPr id="1561" name="Google Shape;1561;p81"/>
            <p:cNvCxnSpPr>
              <a:stCxn id="1544" idx="2"/>
              <a:endCxn id="1550" idx="0"/>
            </p:cNvCxnSpPr>
            <p:nvPr/>
          </p:nvCxnSpPr>
          <p:spPr>
            <a:xfrm>
              <a:off x="3194788" y="3240925"/>
              <a:ext cx="635100" cy="401700"/>
            </a:xfrm>
            <a:prstGeom prst="straightConnector1">
              <a:avLst/>
            </a:prstGeom>
            <a:noFill/>
            <a:ln w="19050" cap="flat" cmpd="sng">
              <a:solidFill>
                <a:srgbClr val="666666"/>
              </a:solidFill>
              <a:prstDash val="solid"/>
              <a:round/>
              <a:headEnd type="none" w="med" len="med"/>
              <a:tailEnd type="none" w="med" len="med"/>
            </a:ln>
          </p:spPr>
        </p:cxnSp>
        <p:cxnSp>
          <p:nvCxnSpPr>
            <p:cNvPr id="1562" name="Google Shape;1562;p81"/>
            <p:cNvCxnSpPr>
              <a:stCxn id="1543" idx="2"/>
              <a:endCxn id="1551" idx="0"/>
            </p:cNvCxnSpPr>
            <p:nvPr/>
          </p:nvCxnSpPr>
          <p:spPr>
            <a:xfrm flipH="1">
              <a:off x="4700000" y="3240925"/>
              <a:ext cx="650400" cy="401700"/>
            </a:xfrm>
            <a:prstGeom prst="straightConnector1">
              <a:avLst/>
            </a:prstGeom>
            <a:noFill/>
            <a:ln w="19050" cap="flat" cmpd="sng">
              <a:solidFill>
                <a:srgbClr val="666666"/>
              </a:solidFill>
              <a:prstDash val="solid"/>
              <a:round/>
              <a:headEnd type="none" w="med" len="med"/>
              <a:tailEnd type="none" w="med" len="med"/>
            </a:ln>
          </p:spPr>
        </p:cxnSp>
        <p:cxnSp>
          <p:nvCxnSpPr>
            <p:cNvPr id="1563" name="Google Shape;1563;p81"/>
            <p:cNvCxnSpPr>
              <a:stCxn id="1543" idx="2"/>
              <a:endCxn id="1552" idx="0"/>
            </p:cNvCxnSpPr>
            <p:nvPr/>
          </p:nvCxnSpPr>
          <p:spPr>
            <a:xfrm>
              <a:off x="5350400" y="3240925"/>
              <a:ext cx="0" cy="401700"/>
            </a:xfrm>
            <a:prstGeom prst="straightConnector1">
              <a:avLst/>
            </a:prstGeom>
            <a:noFill/>
            <a:ln w="19050" cap="flat" cmpd="sng">
              <a:solidFill>
                <a:srgbClr val="666666"/>
              </a:solidFill>
              <a:prstDash val="solid"/>
              <a:round/>
              <a:headEnd type="none" w="med" len="med"/>
              <a:tailEnd type="none" w="med" len="med"/>
            </a:ln>
          </p:spPr>
        </p:cxnSp>
        <p:cxnSp>
          <p:nvCxnSpPr>
            <p:cNvPr id="1564" name="Google Shape;1564;p81"/>
            <p:cNvCxnSpPr>
              <a:stCxn id="1543" idx="2"/>
              <a:endCxn id="1553" idx="0"/>
            </p:cNvCxnSpPr>
            <p:nvPr/>
          </p:nvCxnSpPr>
          <p:spPr>
            <a:xfrm>
              <a:off x="5350400" y="3240925"/>
              <a:ext cx="643800" cy="401700"/>
            </a:xfrm>
            <a:prstGeom prst="straightConnector1">
              <a:avLst/>
            </a:prstGeom>
            <a:noFill/>
            <a:ln w="19050" cap="flat" cmpd="sng">
              <a:solidFill>
                <a:srgbClr val="666666"/>
              </a:solidFill>
              <a:prstDash val="solid"/>
              <a:round/>
              <a:headEnd type="none" w="med" len="med"/>
              <a:tailEnd type="none" w="med" len="med"/>
            </a:ln>
          </p:spPr>
        </p:cxnSp>
        <p:cxnSp>
          <p:nvCxnSpPr>
            <p:cNvPr id="1565" name="Google Shape;1565;p81"/>
            <p:cNvCxnSpPr>
              <a:stCxn id="1541" idx="2"/>
              <a:endCxn id="1543" idx="0"/>
            </p:cNvCxnSpPr>
            <p:nvPr/>
          </p:nvCxnSpPr>
          <p:spPr>
            <a:xfrm>
              <a:off x="3186000" y="2688700"/>
              <a:ext cx="2164500" cy="227400"/>
            </a:xfrm>
            <a:prstGeom prst="straightConnector1">
              <a:avLst/>
            </a:prstGeom>
            <a:noFill/>
            <a:ln w="19050" cap="flat" cmpd="sng">
              <a:solidFill>
                <a:srgbClr val="666666"/>
              </a:solidFill>
              <a:prstDash val="solid"/>
              <a:round/>
              <a:headEnd type="none" w="med" len="med"/>
              <a:tailEnd type="none" w="med" len="med"/>
            </a:ln>
          </p:spPr>
        </p:cxnSp>
        <p:sp>
          <p:nvSpPr>
            <p:cNvPr id="1566" name="Google Shape;1566;p81"/>
            <p:cNvSpPr txBox="1"/>
            <p:nvPr/>
          </p:nvSpPr>
          <p:spPr>
            <a:xfrm>
              <a:off x="3546350" y="2424700"/>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grpSp>
      <p:cxnSp>
        <p:nvCxnSpPr>
          <p:cNvPr id="1567" name="Google Shape;1567;p81"/>
          <p:cNvCxnSpPr>
            <a:stCxn id="1539" idx="3"/>
            <a:endCxn id="1566" idx="0"/>
          </p:cNvCxnSpPr>
          <p:nvPr/>
        </p:nvCxnSpPr>
        <p:spPr>
          <a:xfrm flipH="1">
            <a:off x="3638850" y="2038925"/>
            <a:ext cx="2514300" cy="690600"/>
          </a:xfrm>
          <a:prstGeom prst="curvedConnector4">
            <a:avLst>
              <a:gd name="adj1" fmla="val -9471"/>
              <a:gd name="adj2" fmla="val 56797"/>
            </a:avLst>
          </a:prstGeom>
          <a:noFill/>
          <a:ln w="9525" cap="flat" cmpd="sng">
            <a:solidFill>
              <a:schemeClr val="dk2"/>
            </a:solidFill>
            <a:prstDash val="solid"/>
            <a:round/>
            <a:headEnd type="none" w="med" len="med"/>
            <a:tailEnd type="triangle" w="med" len="med"/>
          </a:ln>
        </p:spPr>
      </p:cxnSp>
      <p:sp>
        <p:nvSpPr>
          <p:cNvPr id="1568" name="Google Shape;1568;p81"/>
          <p:cNvSpPr txBox="1"/>
          <p:nvPr/>
        </p:nvSpPr>
        <p:spPr>
          <a:xfrm>
            <a:off x="7660288" y="1019103"/>
            <a:ext cx="6606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near</a:t>
            </a:r>
            <a:endParaRPr lang="en-GB"/>
          </a:p>
          <a:p>
            <a:pPr marL="0" lvl="0" indent="0" algn="l" rtl="0">
              <a:spcBef>
                <a:spcPts val="0"/>
              </a:spcBef>
              <a:spcAft>
                <a:spcPts val="0"/>
              </a:spcAft>
              <a:buNone/>
            </a:pPr>
            <a:r>
              <a:rPr lang="en-GB"/>
              <a:t>worstcase</a:t>
            </a:r>
            <a:endParaRPr lang="en-GB"/>
          </a:p>
        </p:txBody>
      </p:sp>
      <p:sp>
        <p:nvSpPr>
          <p:cNvPr id="1569" name="Google Shape;1569;p81"/>
          <p:cNvSpPr txBox="1"/>
          <p:nvPr/>
        </p:nvSpPr>
        <p:spPr>
          <a:xfrm>
            <a:off x="1874600" y="3169475"/>
            <a:ext cx="6606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best</a:t>
            </a:r>
            <a:endParaRPr lang="en-GB"/>
          </a:p>
          <a:p>
            <a:pPr marL="0" lvl="0" indent="0" algn="l" rtl="0">
              <a:spcBef>
                <a:spcPts val="0"/>
              </a:spcBef>
              <a:spcAft>
                <a:spcPts val="0"/>
              </a:spcAft>
              <a:buNone/>
            </a:pPr>
            <a:r>
              <a:rPr lang="en-GB"/>
              <a:t>case</a:t>
            </a:r>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73" name="Shape 1573"/>
        <p:cNvGrpSpPr/>
        <p:nvPr/>
      </p:nvGrpSpPr>
      <p:grpSpPr>
        <a:xfrm>
          <a:off x="0" y="0"/>
          <a:ext cx="0" cy="0"/>
          <a:chOff x="0" y="0"/>
          <a:chExt cx="0" cy="0"/>
        </a:xfrm>
      </p:grpSpPr>
      <p:sp>
        <p:nvSpPr>
          <p:cNvPr id="1574" name="Google Shape;1574;p8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Runtime for </a:t>
            </a:r>
            <a:r>
              <a:rPr lang="en-GB">
                <a:latin typeface="Consolas" panose="020B0609020204030204"/>
                <a:ea typeface="Consolas" panose="020B0609020204030204"/>
                <a:cs typeface="Consolas" panose="020B0609020204030204"/>
                <a:sym typeface="Consolas" panose="020B0609020204030204"/>
              </a:rPr>
              <a:t>contains</a:t>
            </a:r>
            <a:endParaRPr>
              <a:latin typeface="Consolas" panose="020B0609020204030204"/>
              <a:ea typeface="Consolas" panose="020B0609020204030204"/>
              <a:cs typeface="Consolas" panose="020B0609020204030204"/>
              <a:sym typeface="Consolas" panose="020B0609020204030204"/>
            </a:endParaRPr>
          </a:p>
        </p:txBody>
      </p:sp>
      <p:sp>
        <p:nvSpPr>
          <p:cNvPr id="1575" name="Google Shape;1575;p8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Runtime for contains:</a:t>
            </a:r>
            <a:endParaRPr lang="en-GB"/>
          </a:p>
          <a:p>
            <a:pPr marL="457200" lvl="0" indent="-342900" algn="l" rtl="0">
              <a:spcBef>
                <a:spcPts val="600"/>
              </a:spcBef>
              <a:spcAft>
                <a:spcPts val="0"/>
              </a:spcAft>
              <a:buSzPts val="1800"/>
              <a:buChar char="●"/>
            </a:pPr>
            <a:r>
              <a:rPr lang="en-GB"/>
              <a:t>Worst case number of nodes to inspect: H + 1</a:t>
            </a:r>
            <a:endParaRPr lang="en-GB"/>
          </a:p>
          <a:p>
            <a:pPr marL="457200" lvl="0" indent="-342900" algn="l" rtl="0">
              <a:spcBef>
                <a:spcPts val="600"/>
              </a:spcBef>
              <a:spcAft>
                <a:spcPts val="0"/>
              </a:spcAft>
              <a:buSzPts val="1800"/>
              <a:buChar char="●"/>
            </a:pPr>
            <a:r>
              <a:rPr lang="en-GB"/>
              <a:t>Worst case number of items to inspect per node: L</a:t>
            </a:r>
            <a:endParaRPr lang="en-GB"/>
          </a:p>
          <a:p>
            <a:pPr marL="457200" lvl="0" indent="-342900" algn="l" rtl="0">
              <a:spcBef>
                <a:spcPts val="600"/>
              </a:spcBef>
              <a:spcAft>
                <a:spcPts val="0"/>
              </a:spcAft>
              <a:buSzPts val="1800"/>
              <a:buChar char="●"/>
            </a:pPr>
            <a:r>
              <a:rPr lang="en-GB"/>
              <a:t>Overall runtime: O(HL)</a:t>
            </a:r>
            <a:endParaRPr lang="en-GB"/>
          </a:p>
          <a:p>
            <a:pPr marL="0" lvl="0" indent="0" algn="l" rtl="0">
              <a:spcBef>
                <a:spcPts val="600"/>
              </a:spcBef>
              <a:spcAft>
                <a:spcPts val="0"/>
              </a:spcAft>
              <a:buNone/>
            </a:pPr>
          </a:p>
          <a:p>
            <a:pPr marL="0" lvl="0" indent="0" algn="l" rtl="0">
              <a:spcBef>
                <a:spcPts val="600"/>
              </a:spcBef>
              <a:spcAft>
                <a:spcPts val="0"/>
              </a:spcAft>
              <a:buNone/>
            </a:pPr>
            <a:r>
              <a:rPr lang="en-GB"/>
              <a:t>Since H = Θ(log N), overall runtime is O(L log N).</a:t>
            </a:r>
            <a:endParaRPr lang="en-GB"/>
          </a:p>
          <a:p>
            <a:pPr marL="457200" lvl="0" indent="-342900" algn="l" rtl="0">
              <a:spcBef>
                <a:spcPts val="600"/>
              </a:spcBef>
              <a:spcAft>
                <a:spcPts val="0"/>
              </a:spcAft>
              <a:buSzPts val="1800"/>
              <a:buChar char="●"/>
            </a:pPr>
            <a:r>
              <a:rPr lang="en-GB"/>
              <a:t>Since L is a constant, runtime is therefore O(log N).</a:t>
            </a:r>
            <a:endParaRPr lang="en-GB"/>
          </a:p>
        </p:txBody>
      </p:sp>
      <p:sp>
        <p:nvSpPr>
          <p:cNvPr id="1576" name="Google Shape;1576;p82"/>
          <p:cNvSpPr txBox="1"/>
          <p:nvPr/>
        </p:nvSpPr>
        <p:spPr>
          <a:xfrm>
            <a:off x="5968050" y="1662237"/>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577" name="Google Shape;1577;p82"/>
          <p:cNvPicPr preferRelativeResize="0"/>
          <p:nvPr/>
        </p:nvPicPr>
        <p:blipFill>
          <a:blip r:embed="rId1"/>
          <a:stretch>
            <a:fillRect/>
          </a:stretch>
        </p:blipFill>
        <p:spPr>
          <a:xfrm>
            <a:off x="5310500" y="1569487"/>
            <a:ext cx="3694851" cy="1025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5">
                                            <p:txEl>
                                              <p:pRg st="0" end="0"/>
                                            </p:txEl>
                                          </p:spTgt>
                                        </p:tgtEl>
                                        <p:attrNameLst>
                                          <p:attrName>style.visibility</p:attrName>
                                        </p:attrNameLst>
                                      </p:cBhvr>
                                      <p:to>
                                        <p:strVal val="visible"/>
                                      </p:to>
                                    </p:set>
                                    <p:animEffect transition="in" filter="fade">
                                      <p:cBhvr>
                                        <p:cTn id="7" dur="1"/>
                                        <p:tgtEl>
                                          <p:spTgt spid="1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5">
                                            <p:txEl>
                                              <p:pRg st="1" end="1"/>
                                            </p:txEl>
                                          </p:spTgt>
                                        </p:tgtEl>
                                        <p:attrNameLst>
                                          <p:attrName>style.visibility</p:attrName>
                                        </p:attrNameLst>
                                      </p:cBhvr>
                                      <p:to>
                                        <p:strVal val="visible"/>
                                      </p:to>
                                    </p:set>
                                    <p:animEffect transition="in" filter="fade">
                                      <p:cBhvr>
                                        <p:cTn id="12" dur="1"/>
                                        <p:tgtEl>
                                          <p:spTgt spid="15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5">
                                            <p:txEl>
                                              <p:pRg st="2" end="2"/>
                                            </p:txEl>
                                          </p:spTgt>
                                        </p:tgtEl>
                                        <p:attrNameLst>
                                          <p:attrName>style.visibility</p:attrName>
                                        </p:attrNameLst>
                                      </p:cBhvr>
                                      <p:to>
                                        <p:strVal val="visible"/>
                                      </p:to>
                                    </p:set>
                                    <p:animEffect transition="in" filter="fade">
                                      <p:cBhvr>
                                        <p:cTn id="17" dur="1"/>
                                        <p:tgtEl>
                                          <p:spTgt spid="15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5">
                                            <p:txEl>
                                              <p:pRg st="3" end="3"/>
                                            </p:txEl>
                                          </p:spTgt>
                                        </p:tgtEl>
                                        <p:attrNameLst>
                                          <p:attrName>style.visibility</p:attrName>
                                        </p:attrNameLst>
                                      </p:cBhvr>
                                      <p:to>
                                        <p:strVal val="visible"/>
                                      </p:to>
                                    </p:set>
                                    <p:animEffect transition="in" filter="fade">
                                      <p:cBhvr>
                                        <p:cTn id="22" dur="1"/>
                                        <p:tgtEl>
                                          <p:spTgt spid="15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75">
                                            <p:txEl>
                                              <p:pRg st="4" end="4"/>
                                            </p:txEl>
                                          </p:spTgt>
                                        </p:tgtEl>
                                        <p:attrNameLst>
                                          <p:attrName>style.visibility</p:attrName>
                                        </p:attrNameLst>
                                      </p:cBhvr>
                                      <p:to>
                                        <p:strVal val="visible"/>
                                      </p:to>
                                    </p:set>
                                    <p:animEffect transition="in" filter="fade">
                                      <p:cBhvr>
                                        <p:cTn id="27" dur="1"/>
                                        <p:tgtEl>
                                          <p:spTgt spid="15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75">
                                            <p:txEl>
                                              <p:pRg st="5" end="5"/>
                                            </p:txEl>
                                          </p:spTgt>
                                        </p:tgtEl>
                                        <p:attrNameLst>
                                          <p:attrName>style.visibility</p:attrName>
                                        </p:attrNameLst>
                                      </p:cBhvr>
                                      <p:to>
                                        <p:strVal val="visible"/>
                                      </p:to>
                                    </p:set>
                                    <p:animEffect transition="in" filter="fade">
                                      <p:cBhvr>
                                        <p:cTn id="32" dur="1"/>
                                        <p:tgtEl>
                                          <p:spTgt spid="15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75">
                                            <p:txEl>
                                              <p:pRg st="6" end="6"/>
                                            </p:txEl>
                                          </p:spTgt>
                                        </p:tgtEl>
                                        <p:attrNameLst>
                                          <p:attrName>style.visibility</p:attrName>
                                        </p:attrNameLst>
                                      </p:cBhvr>
                                      <p:to>
                                        <p:strVal val="visible"/>
                                      </p:to>
                                    </p:set>
                                    <p:animEffect transition="in" filter="fade">
                                      <p:cBhvr>
                                        <p:cTn id="37" dur="1"/>
                                        <p:tgtEl>
                                          <p:spTgt spid="157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Tree Height</a:t>
            </a:r>
            <a:endParaRPr lang="en-GB"/>
          </a:p>
        </p:txBody>
      </p:sp>
      <p:sp>
        <p:nvSpPr>
          <p:cNvPr id="282" name="Google Shape;282;p2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Height varies dramatically between “bushy” and “spindly” trees.</a:t>
            </a:r>
            <a:endParaRPr lang="en-GB"/>
          </a:p>
        </p:txBody>
      </p:sp>
      <p:grpSp>
        <p:nvGrpSpPr>
          <p:cNvPr id="283" name="Google Shape;283;p29"/>
          <p:cNvGrpSpPr/>
          <p:nvPr/>
        </p:nvGrpSpPr>
        <p:grpSpPr>
          <a:xfrm>
            <a:off x="594600" y="1838888"/>
            <a:ext cx="1762689" cy="1040218"/>
            <a:chOff x="5860100" y="3678825"/>
            <a:chExt cx="1762689" cy="1040218"/>
          </a:xfrm>
        </p:grpSpPr>
        <p:sp>
          <p:nvSpPr>
            <p:cNvPr id="284" name="Google Shape;284;p29"/>
            <p:cNvSpPr/>
            <p:nvPr/>
          </p:nvSpPr>
          <p:spPr>
            <a:xfrm>
              <a:off x="6582425" y="367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e</a:t>
              </a:r>
              <a:endParaRPr lang="en-GB"/>
            </a:p>
          </p:txBody>
        </p:sp>
        <p:sp>
          <p:nvSpPr>
            <p:cNvPr id="285" name="Google Shape;285;p29"/>
            <p:cNvSpPr/>
            <p:nvPr/>
          </p:nvSpPr>
          <p:spPr>
            <a:xfrm>
              <a:off x="61252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a:t>
              </a:r>
              <a:endParaRPr lang="en-GB"/>
            </a:p>
          </p:txBody>
        </p:sp>
        <p:sp>
          <p:nvSpPr>
            <p:cNvPr id="286" name="Google Shape;286;p29"/>
            <p:cNvSpPr/>
            <p:nvPr/>
          </p:nvSpPr>
          <p:spPr>
            <a:xfrm>
              <a:off x="70396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g</a:t>
              </a:r>
              <a:endParaRPr lang="en-GB"/>
            </a:p>
          </p:txBody>
        </p:sp>
        <p:sp>
          <p:nvSpPr>
            <p:cNvPr id="287" name="Google Shape;287;p29"/>
            <p:cNvSpPr/>
            <p:nvPr/>
          </p:nvSpPr>
          <p:spPr>
            <a:xfrm>
              <a:off x="5860100" y="444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a:t>
              </a:r>
              <a:endParaRPr lang="en-GB"/>
            </a:p>
          </p:txBody>
        </p:sp>
        <p:sp>
          <p:nvSpPr>
            <p:cNvPr id="288" name="Google Shape;288;p29"/>
            <p:cNvSpPr/>
            <p:nvPr/>
          </p:nvSpPr>
          <p:spPr>
            <a:xfrm>
              <a:off x="6338643"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
              </a:r>
              <a:endParaRPr lang="en-GB"/>
            </a:p>
          </p:txBody>
        </p:sp>
        <p:sp>
          <p:nvSpPr>
            <p:cNvPr id="289" name="Google Shape;289;p29"/>
            <p:cNvSpPr/>
            <p:nvPr/>
          </p:nvSpPr>
          <p:spPr>
            <a:xfrm>
              <a:off x="6781925"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a:t>
              </a:r>
              <a:endParaRPr lang="en-GB"/>
            </a:p>
          </p:txBody>
        </p:sp>
        <p:sp>
          <p:nvSpPr>
            <p:cNvPr id="290" name="Google Shape;290;p29"/>
            <p:cNvSpPr/>
            <p:nvPr/>
          </p:nvSpPr>
          <p:spPr>
            <a:xfrm>
              <a:off x="7288889"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a:t>
              </a:r>
              <a:endParaRPr lang="en-GB"/>
            </a:p>
          </p:txBody>
        </p:sp>
        <p:cxnSp>
          <p:nvCxnSpPr>
            <p:cNvPr id="291" name="Google Shape;291;p29"/>
            <p:cNvCxnSpPr>
              <a:stCxn id="285" idx="0"/>
              <a:endCxn id="284" idx="2"/>
            </p:cNvCxnSpPr>
            <p:nvPr/>
          </p:nvCxnSpPr>
          <p:spPr>
            <a:xfrm rot="10800000" flipH="1">
              <a:off x="62921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92" name="Google Shape;292;p29"/>
            <p:cNvCxnSpPr>
              <a:stCxn id="286" idx="0"/>
              <a:endCxn id="284" idx="2"/>
            </p:cNvCxnSpPr>
            <p:nvPr/>
          </p:nvCxnSpPr>
          <p:spPr>
            <a:xfrm rot="10800000">
              <a:off x="67493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93" name="Google Shape;293;p29"/>
            <p:cNvCxnSpPr>
              <a:stCxn id="287" idx="0"/>
              <a:endCxn id="285" idx="2"/>
            </p:cNvCxnSpPr>
            <p:nvPr/>
          </p:nvCxnSpPr>
          <p:spPr>
            <a:xfrm rot="10800000" flipH="1">
              <a:off x="6027050" y="4324025"/>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294" name="Google Shape;294;p29"/>
            <p:cNvCxnSpPr>
              <a:stCxn id="285" idx="2"/>
              <a:endCxn id="288" idx="0"/>
            </p:cNvCxnSpPr>
            <p:nvPr/>
          </p:nvCxnSpPr>
          <p:spPr>
            <a:xfrm>
              <a:off x="6292175" y="4324125"/>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95" name="Google Shape;295;p29"/>
            <p:cNvCxnSpPr>
              <a:stCxn id="286" idx="2"/>
              <a:endCxn id="289" idx="0"/>
            </p:cNvCxnSpPr>
            <p:nvPr/>
          </p:nvCxnSpPr>
          <p:spPr>
            <a:xfrm flipH="1">
              <a:off x="6948875" y="4324125"/>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96" name="Google Shape;296;p29"/>
            <p:cNvCxnSpPr>
              <a:stCxn id="286" idx="2"/>
              <a:endCxn id="290" idx="0"/>
            </p:cNvCxnSpPr>
            <p:nvPr/>
          </p:nvCxnSpPr>
          <p:spPr>
            <a:xfrm>
              <a:off x="7206575" y="4324125"/>
              <a:ext cx="249300" cy="130500"/>
            </a:xfrm>
            <a:prstGeom prst="straightConnector1">
              <a:avLst/>
            </a:prstGeom>
            <a:noFill/>
            <a:ln w="19050" cap="flat" cmpd="sng">
              <a:solidFill>
                <a:srgbClr val="666666"/>
              </a:solidFill>
              <a:prstDash val="solid"/>
              <a:round/>
              <a:headEnd type="none" w="med" len="med"/>
              <a:tailEnd type="none" w="med" len="med"/>
            </a:ln>
          </p:spPr>
        </p:cxnSp>
      </p:grpSp>
      <p:sp>
        <p:nvSpPr>
          <p:cNvPr id="297" name="Google Shape;297;p29"/>
          <p:cNvSpPr/>
          <p:nvPr/>
        </p:nvSpPr>
        <p:spPr>
          <a:xfrm>
            <a:off x="3252925" y="1845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298" name="Google Shape;298;p29"/>
          <p:cNvSpPr/>
          <p:nvPr/>
        </p:nvSpPr>
        <p:spPr>
          <a:xfrm>
            <a:off x="2795725" y="2226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a:t>
            </a:r>
            <a:endParaRPr lang="en-GB"/>
          </a:p>
        </p:txBody>
      </p:sp>
      <p:sp>
        <p:nvSpPr>
          <p:cNvPr id="299" name="Google Shape;299;p29"/>
          <p:cNvSpPr/>
          <p:nvPr/>
        </p:nvSpPr>
        <p:spPr>
          <a:xfrm>
            <a:off x="3710125" y="2226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300" name="Google Shape;300;p29"/>
          <p:cNvSpPr/>
          <p:nvPr/>
        </p:nvSpPr>
        <p:spPr>
          <a:xfrm>
            <a:off x="2530600" y="26155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a:t>
            </a:r>
            <a:endParaRPr lang="en-GB"/>
          </a:p>
        </p:txBody>
      </p:sp>
      <p:sp>
        <p:nvSpPr>
          <p:cNvPr id="301" name="Google Shape;301;p29"/>
          <p:cNvSpPr/>
          <p:nvPr/>
        </p:nvSpPr>
        <p:spPr>
          <a:xfrm>
            <a:off x="3009143"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a:t>
            </a:r>
            <a:endParaRPr lang="en-GB"/>
          </a:p>
        </p:txBody>
      </p:sp>
      <p:sp>
        <p:nvSpPr>
          <p:cNvPr id="302" name="Google Shape;302;p29"/>
          <p:cNvSpPr/>
          <p:nvPr/>
        </p:nvSpPr>
        <p:spPr>
          <a:xfrm>
            <a:off x="3452425"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lang="en-GB"/>
          </a:p>
        </p:txBody>
      </p:sp>
      <p:sp>
        <p:nvSpPr>
          <p:cNvPr id="303" name="Google Shape;303;p29"/>
          <p:cNvSpPr/>
          <p:nvPr/>
        </p:nvSpPr>
        <p:spPr>
          <a:xfrm>
            <a:off x="3959389" y="26214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304" name="Google Shape;304;p29"/>
          <p:cNvCxnSpPr>
            <a:stCxn id="298" idx="0"/>
            <a:endCxn id="297" idx="2"/>
          </p:cNvCxnSpPr>
          <p:nvPr/>
        </p:nvCxnSpPr>
        <p:spPr>
          <a:xfrm rot="10800000" flipH="1">
            <a:off x="2962675" y="21098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305" name="Google Shape;305;p29"/>
          <p:cNvCxnSpPr>
            <a:stCxn id="299" idx="0"/>
            <a:endCxn id="297" idx="2"/>
          </p:cNvCxnSpPr>
          <p:nvPr/>
        </p:nvCxnSpPr>
        <p:spPr>
          <a:xfrm rot="10800000">
            <a:off x="3419875" y="21098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306" name="Google Shape;306;p29"/>
          <p:cNvCxnSpPr>
            <a:stCxn id="300" idx="0"/>
            <a:endCxn id="298" idx="2"/>
          </p:cNvCxnSpPr>
          <p:nvPr/>
        </p:nvCxnSpPr>
        <p:spPr>
          <a:xfrm rot="10800000" flipH="1">
            <a:off x="2697550" y="2490712"/>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307" name="Google Shape;307;p29"/>
          <p:cNvCxnSpPr>
            <a:stCxn id="298" idx="2"/>
            <a:endCxn id="301" idx="0"/>
          </p:cNvCxnSpPr>
          <p:nvPr/>
        </p:nvCxnSpPr>
        <p:spPr>
          <a:xfrm>
            <a:off x="2962675" y="2490812"/>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308" name="Google Shape;308;p29"/>
          <p:cNvCxnSpPr>
            <a:stCxn id="299" idx="2"/>
            <a:endCxn id="302" idx="0"/>
          </p:cNvCxnSpPr>
          <p:nvPr/>
        </p:nvCxnSpPr>
        <p:spPr>
          <a:xfrm flipH="1">
            <a:off x="3619375" y="2490812"/>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309" name="Google Shape;309;p29"/>
          <p:cNvCxnSpPr>
            <a:stCxn id="299" idx="2"/>
            <a:endCxn id="303" idx="0"/>
          </p:cNvCxnSpPr>
          <p:nvPr/>
        </p:nvCxnSpPr>
        <p:spPr>
          <a:xfrm>
            <a:off x="3877075" y="2490812"/>
            <a:ext cx="249300" cy="130500"/>
          </a:xfrm>
          <a:prstGeom prst="straightConnector1">
            <a:avLst/>
          </a:prstGeom>
          <a:noFill/>
          <a:ln w="19050" cap="flat" cmpd="sng">
            <a:solidFill>
              <a:srgbClr val="666666"/>
            </a:solidFill>
            <a:prstDash val="solid"/>
            <a:round/>
            <a:headEnd type="none" w="med" len="med"/>
            <a:tailEnd type="none" w="med" len="med"/>
          </a:ln>
        </p:spPr>
      </p:cxnSp>
      <p:sp>
        <p:nvSpPr>
          <p:cNvPr id="310" name="Google Shape;310;p29"/>
          <p:cNvSpPr/>
          <p:nvPr/>
        </p:nvSpPr>
        <p:spPr>
          <a:xfrm>
            <a:off x="2276550" y="135998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cxnSp>
        <p:nvCxnSpPr>
          <p:cNvPr id="311" name="Google Shape;311;p29"/>
          <p:cNvCxnSpPr>
            <a:stCxn id="310" idx="2"/>
            <a:endCxn id="284" idx="0"/>
          </p:cNvCxnSpPr>
          <p:nvPr/>
        </p:nvCxnSpPr>
        <p:spPr>
          <a:xfrm flipH="1">
            <a:off x="1483800" y="1624288"/>
            <a:ext cx="959700" cy="214500"/>
          </a:xfrm>
          <a:prstGeom prst="straightConnector1">
            <a:avLst/>
          </a:prstGeom>
          <a:noFill/>
          <a:ln w="19050" cap="flat" cmpd="sng">
            <a:solidFill>
              <a:srgbClr val="666666"/>
            </a:solidFill>
            <a:prstDash val="solid"/>
            <a:round/>
            <a:headEnd type="none" w="med" len="med"/>
            <a:tailEnd type="none" w="med" len="med"/>
          </a:ln>
        </p:spPr>
      </p:cxnSp>
      <p:cxnSp>
        <p:nvCxnSpPr>
          <p:cNvPr id="312" name="Google Shape;312;p29"/>
          <p:cNvCxnSpPr>
            <a:stCxn id="310" idx="2"/>
            <a:endCxn id="297" idx="0"/>
          </p:cNvCxnSpPr>
          <p:nvPr/>
        </p:nvCxnSpPr>
        <p:spPr>
          <a:xfrm>
            <a:off x="2443500" y="1624288"/>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313" name="Google Shape;313;p29"/>
          <p:cNvSpPr/>
          <p:nvPr/>
        </p:nvSpPr>
        <p:spPr>
          <a:xfrm>
            <a:off x="7434225" y="19133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v</a:t>
            </a:r>
            <a:endParaRPr lang="en-GB"/>
          </a:p>
        </p:txBody>
      </p:sp>
      <p:sp>
        <p:nvSpPr>
          <p:cNvPr id="314" name="Google Shape;314;p29"/>
          <p:cNvSpPr/>
          <p:nvPr/>
        </p:nvSpPr>
        <p:spPr>
          <a:xfrm>
            <a:off x="7891425" y="22943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lang="en-GB"/>
          </a:p>
        </p:txBody>
      </p:sp>
      <p:sp>
        <p:nvSpPr>
          <p:cNvPr id="315" name="Google Shape;315;p29"/>
          <p:cNvSpPr/>
          <p:nvPr/>
        </p:nvSpPr>
        <p:spPr>
          <a:xfrm>
            <a:off x="8140689" y="268931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z</a:t>
            </a:r>
            <a:endParaRPr lang="en-GB"/>
          </a:p>
        </p:txBody>
      </p:sp>
      <p:cxnSp>
        <p:nvCxnSpPr>
          <p:cNvPr id="316" name="Google Shape;316;p29"/>
          <p:cNvCxnSpPr>
            <a:stCxn id="314" idx="0"/>
            <a:endCxn id="313" idx="2"/>
          </p:cNvCxnSpPr>
          <p:nvPr/>
        </p:nvCxnSpPr>
        <p:spPr>
          <a:xfrm rot="10800000">
            <a:off x="7601175" y="2177699"/>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317" name="Google Shape;317;p29"/>
          <p:cNvCxnSpPr>
            <a:stCxn id="314" idx="2"/>
            <a:endCxn id="315" idx="0"/>
          </p:cNvCxnSpPr>
          <p:nvPr/>
        </p:nvCxnSpPr>
        <p:spPr>
          <a:xfrm>
            <a:off x="8058375" y="2558699"/>
            <a:ext cx="249300" cy="130500"/>
          </a:xfrm>
          <a:prstGeom prst="straightConnector1">
            <a:avLst/>
          </a:prstGeom>
          <a:noFill/>
          <a:ln w="19050" cap="flat" cmpd="sng">
            <a:solidFill>
              <a:srgbClr val="666666"/>
            </a:solidFill>
            <a:prstDash val="solid"/>
            <a:round/>
            <a:headEnd type="none" w="med" len="med"/>
            <a:tailEnd type="none" w="med" len="med"/>
          </a:ln>
        </p:spPr>
      </p:cxnSp>
      <p:cxnSp>
        <p:nvCxnSpPr>
          <p:cNvPr id="318" name="Google Shape;318;p29"/>
          <p:cNvCxnSpPr>
            <a:stCxn id="319" idx="2"/>
            <a:endCxn id="313" idx="0"/>
          </p:cNvCxnSpPr>
          <p:nvPr/>
        </p:nvCxnSpPr>
        <p:spPr>
          <a:xfrm>
            <a:off x="6624800" y="1692175"/>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319" name="Google Shape;319;p29"/>
          <p:cNvSpPr/>
          <p:nvPr/>
        </p:nvSpPr>
        <p:spPr>
          <a:xfrm>
            <a:off x="6457850" y="142787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k</a:t>
            </a:r>
            <a:endParaRPr lang="en-GB"/>
          </a:p>
        </p:txBody>
      </p:sp>
      <p:sp>
        <p:nvSpPr>
          <p:cNvPr id="320" name="Google Shape;320;p29"/>
          <p:cNvSpPr txBox="1"/>
          <p:nvPr>
            <p:ph type="body" idx="1"/>
          </p:nvPr>
        </p:nvSpPr>
        <p:spPr>
          <a:xfrm>
            <a:off x="6953775" y="3122300"/>
            <a:ext cx="1294800" cy="67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 = Θ(N) </a:t>
            </a:r>
            <a:endParaRPr lang="en-GB"/>
          </a:p>
        </p:txBody>
      </p:sp>
      <p:cxnSp>
        <p:nvCxnSpPr>
          <p:cNvPr id="321" name="Google Shape;321;p29"/>
          <p:cNvCxnSpPr/>
          <p:nvPr/>
        </p:nvCxnSpPr>
        <p:spPr>
          <a:xfrm flipH="1">
            <a:off x="2831075" y="1119950"/>
            <a:ext cx="1358400" cy="279900"/>
          </a:xfrm>
          <a:prstGeom prst="straightConnector1">
            <a:avLst/>
          </a:prstGeom>
          <a:noFill/>
          <a:ln w="19050" cap="flat" cmpd="sng">
            <a:solidFill>
              <a:srgbClr val="666666"/>
            </a:solidFill>
            <a:prstDash val="solid"/>
            <a:round/>
            <a:headEnd type="none" w="med" len="med"/>
            <a:tailEnd type="triangle" w="med" len="med"/>
          </a:ln>
        </p:spPr>
      </p:cxnSp>
      <p:cxnSp>
        <p:nvCxnSpPr>
          <p:cNvPr id="322" name="Google Shape;322;p29"/>
          <p:cNvCxnSpPr/>
          <p:nvPr/>
        </p:nvCxnSpPr>
        <p:spPr>
          <a:xfrm>
            <a:off x="5865325" y="1154675"/>
            <a:ext cx="355800" cy="189600"/>
          </a:xfrm>
          <a:prstGeom prst="straightConnector1">
            <a:avLst/>
          </a:prstGeom>
          <a:noFill/>
          <a:ln w="19050" cap="flat" cmpd="sng">
            <a:solidFill>
              <a:srgbClr val="666666"/>
            </a:solidFill>
            <a:prstDash val="solid"/>
            <a:round/>
            <a:headEnd type="none" w="med" len="med"/>
            <a:tailEnd type="triangle" w="med" len="med"/>
          </a:ln>
        </p:spPr>
      </p:cxnSp>
      <p:sp>
        <p:nvSpPr>
          <p:cNvPr id="323" name="Google Shape;323;p29"/>
          <p:cNvSpPr txBox="1"/>
          <p:nvPr/>
        </p:nvSpPr>
        <p:spPr>
          <a:xfrm>
            <a:off x="40500" y="1292925"/>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
        <p:nvSpPr>
          <p:cNvPr id="324" name="Google Shape;324;p29"/>
          <p:cNvSpPr txBox="1"/>
          <p:nvPr/>
        </p:nvSpPr>
        <p:spPr>
          <a:xfrm>
            <a:off x="8474600" y="1583800"/>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H=3</a:t>
            </a:r>
            <a:endParaRPr lang="en-GB"/>
          </a:p>
        </p:txBody>
      </p:sp>
      <p:sp>
        <p:nvSpPr>
          <p:cNvPr id="325" name="Google Shape;325;p29"/>
          <p:cNvSpPr txBox="1"/>
          <p:nvPr>
            <p:ph type="body" idx="1"/>
          </p:nvPr>
        </p:nvSpPr>
        <p:spPr>
          <a:xfrm>
            <a:off x="1563625" y="3092550"/>
            <a:ext cx="1841700" cy="67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 = Θ(log(N)) </a:t>
            </a:r>
            <a:endParaRPr lang="en-GB"/>
          </a:p>
        </p:txBody>
      </p:sp>
      <p:sp>
        <p:nvSpPr>
          <p:cNvPr id="326" name="Google Shape;326;p29"/>
          <p:cNvSpPr txBox="1"/>
          <p:nvPr/>
        </p:nvSpPr>
        <p:spPr>
          <a:xfrm>
            <a:off x="204550" y="3964775"/>
            <a:ext cx="86190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dk1"/>
                </a:solidFill>
                <a:latin typeface="Calibri" panose="020F0502020204030204"/>
                <a:ea typeface="Calibri" panose="020F0502020204030204"/>
                <a:cs typeface="Calibri" panose="020F0502020204030204"/>
                <a:sym typeface="Calibri" panose="020F0502020204030204"/>
              </a:rPr>
              <a:t>Performance of operations on spindly trees can be just as bad as a linked list!</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Clr>
                <a:schemeClr val="dk1"/>
              </a:buClr>
              <a:buSzPts val="2000"/>
              <a:buFont typeface="Calibri" panose="020F0502020204030204"/>
              <a:buChar char="●"/>
            </a:pPr>
            <a:r>
              <a:rPr lang="en-GB" sz="2000">
                <a:solidFill>
                  <a:schemeClr val="dk1"/>
                </a:solidFill>
                <a:latin typeface="Calibri" panose="020F0502020204030204"/>
                <a:ea typeface="Calibri" panose="020F0502020204030204"/>
                <a:cs typeface="Calibri" panose="020F0502020204030204"/>
                <a:sym typeface="Calibri" panose="020F0502020204030204"/>
              </a:rPr>
              <a:t>Example: contains(“z”) would take linear time.</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581" name="Shape 1581"/>
        <p:cNvGrpSpPr/>
        <p:nvPr/>
      </p:nvGrpSpPr>
      <p:grpSpPr>
        <a:xfrm>
          <a:off x="0" y="0"/>
          <a:ext cx="0" cy="0"/>
          <a:chOff x="0" y="0"/>
          <a:chExt cx="0" cy="0"/>
        </a:xfrm>
      </p:grpSpPr>
      <p:sp>
        <p:nvSpPr>
          <p:cNvPr id="1582" name="Google Shape;1582;p8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Runtime for </a:t>
            </a:r>
            <a:r>
              <a:rPr lang="en-GB">
                <a:latin typeface="Consolas" panose="020B0609020204030204"/>
                <a:ea typeface="Consolas" panose="020B0609020204030204"/>
                <a:cs typeface="Consolas" panose="020B0609020204030204"/>
                <a:sym typeface="Consolas" panose="020B0609020204030204"/>
              </a:rPr>
              <a:t>add</a:t>
            </a:r>
            <a:endParaRPr>
              <a:latin typeface="Consolas" panose="020B0609020204030204"/>
              <a:ea typeface="Consolas" panose="020B0609020204030204"/>
              <a:cs typeface="Consolas" panose="020B0609020204030204"/>
              <a:sym typeface="Consolas" panose="020B0609020204030204"/>
            </a:endParaRPr>
          </a:p>
        </p:txBody>
      </p:sp>
      <p:sp>
        <p:nvSpPr>
          <p:cNvPr id="1583" name="Google Shape;1583;p8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Runtime for </a:t>
            </a:r>
            <a:r>
              <a:rPr lang="en-GB">
                <a:latin typeface="Consolas" panose="020B0609020204030204"/>
                <a:ea typeface="Consolas" panose="020B0609020204030204"/>
                <a:cs typeface="Consolas" panose="020B0609020204030204"/>
                <a:sym typeface="Consolas" panose="020B0609020204030204"/>
              </a:rPr>
              <a:t>add</a:t>
            </a:r>
            <a:r>
              <a:rPr lang="en-GB"/>
              <a:t>:</a:t>
            </a:r>
            <a:endParaRPr lang="en-GB"/>
          </a:p>
          <a:p>
            <a:pPr marL="457200" lvl="0" indent="-342900" algn="l" rtl="0">
              <a:spcBef>
                <a:spcPts val="600"/>
              </a:spcBef>
              <a:spcAft>
                <a:spcPts val="0"/>
              </a:spcAft>
              <a:buSzPts val="1800"/>
              <a:buChar char="●"/>
            </a:pPr>
            <a:r>
              <a:rPr lang="en-GB"/>
              <a:t>Worst case number of nodes to inspect: H + 1</a:t>
            </a:r>
            <a:endParaRPr lang="en-GB"/>
          </a:p>
          <a:p>
            <a:pPr marL="457200" lvl="0" indent="-342900" algn="l" rtl="0">
              <a:spcBef>
                <a:spcPts val="600"/>
              </a:spcBef>
              <a:spcAft>
                <a:spcPts val="0"/>
              </a:spcAft>
              <a:buSzPts val="1800"/>
              <a:buChar char="●"/>
            </a:pPr>
            <a:r>
              <a:rPr lang="en-GB"/>
              <a:t>Worst case number of items to inspect per node: L</a:t>
            </a:r>
            <a:endParaRPr lang="en-GB"/>
          </a:p>
          <a:p>
            <a:pPr marL="457200" lvl="0" indent="-342900" algn="l" rtl="0">
              <a:spcBef>
                <a:spcPts val="600"/>
              </a:spcBef>
              <a:spcAft>
                <a:spcPts val="0"/>
              </a:spcAft>
              <a:buSzPts val="1800"/>
              <a:buChar char="●"/>
            </a:pPr>
            <a:r>
              <a:rPr lang="en-GB"/>
              <a:t>Worst case number of split operations: H + 1</a:t>
            </a:r>
            <a:endParaRPr lang="en-GB"/>
          </a:p>
          <a:p>
            <a:pPr marL="457200" lvl="0" indent="-342900" algn="l" rtl="0">
              <a:spcBef>
                <a:spcPts val="600"/>
              </a:spcBef>
              <a:spcAft>
                <a:spcPts val="0"/>
              </a:spcAft>
              <a:buSzPts val="1800"/>
              <a:buChar char="●"/>
            </a:pPr>
            <a:r>
              <a:rPr lang="en-GB"/>
              <a:t>Overall runtime: O(HL)</a:t>
            </a:r>
            <a:endParaRPr lang="en-GB"/>
          </a:p>
          <a:p>
            <a:pPr marL="0" lvl="0" indent="0" algn="l" rtl="0">
              <a:spcBef>
                <a:spcPts val="600"/>
              </a:spcBef>
              <a:spcAft>
                <a:spcPts val="0"/>
              </a:spcAft>
              <a:buNone/>
            </a:pPr>
          </a:p>
          <a:p>
            <a:pPr marL="0" lvl="0" indent="0" algn="l" rtl="0">
              <a:spcBef>
                <a:spcPts val="600"/>
              </a:spcBef>
              <a:spcAft>
                <a:spcPts val="0"/>
              </a:spcAft>
              <a:buNone/>
            </a:pPr>
            <a:r>
              <a:rPr lang="en-GB"/>
              <a:t>Since H = Θ(log N), overall runtime is O(L log N).</a:t>
            </a:r>
            <a:endParaRPr lang="en-GB"/>
          </a:p>
          <a:p>
            <a:pPr marL="457200" lvl="0" indent="-342900" algn="l" rtl="0">
              <a:spcBef>
                <a:spcPts val="600"/>
              </a:spcBef>
              <a:spcAft>
                <a:spcPts val="0"/>
              </a:spcAft>
              <a:buSzPts val="1800"/>
              <a:buChar char="●"/>
            </a:pPr>
            <a:r>
              <a:rPr lang="en-GB"/>
              <a:t>Since L is a constant, runtime is therefore O(log N).</a:t>
            </a:r>
            <a:endParaRPr lang="en-GB"/>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r>
              <a:rPr lang="en-GB"/>
              <a:t>Bottom line: contains and add are both O(log N).</a:t>
            </a:r>
            <a:endParaRPr lang="en-GB"/>
          </a:p>
        </p:txBody>
      </p:sp>
      <p:sp>
        <p:nvSpPr>
          <p:cNvPr id="1584" name="Google Shape;1584;p83"/>
          <p:cNvSpPr txBox="1"/>
          <p:nvPr/>
        </p:nvSpPr>
        <p:spPr>
          <a:xfrm>
            <a:off x="5968050" y="1945025"/>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585" name="Google Shape;1585;p83"/>
          <p:cNvPicPr preferRelativeResize="0"/>
          <p:nvPr/>
        </p:nvPicPr>
        <p:blipFill>
          <a:blip r:embed="rId1"/>
          <a:stretch>
            <a:fillRect/>
          </a:stretch>
        </p:blipFill>
        <p:spPr>
          <a:xfrm>
            <a:off x="5310500" y="1852275"/>
            <a:ext cx="3694851" cy="10257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589" name="Shape 1589"/>
        <p:cNvGrpSpPr/>
        <p:nvPr/>
      </p:nvGrpSpPr>
      <p:grpSpPr>
        <a:xfrm>
          <a:off x="0" y="0"/>
          <a:ext cx="0" cy="0"/>
          <a:chOff x="0" y="0"/>
          <a:chExt cx="0" cy="0"/>
        </a:xfrm>
      </p:grpSpPr>
      <p:sp>
        <p:nvSpPr>
          <p:cNvPr id="1590" name="Google Shape;1590;p8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lang="en-GB"/>
          </a:p>
        </p:txBody>
      </p:sp>
      <p:sp>
        <p:nvSpPr>
          <p:cNvPr id="1591" name="Google Shape;1591;p8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BSTs have best case height Θ(log N), and worst case height Θ(N).</a:t>
            </a:r>
            <a:endParaRPr lang="en-GB"/>
          </a:p>
          <a:p>
            <a:pPr marL="457200" lvl="0" indent="-342900" algn="l" rtl="0">
              <a:spcBef>
                <a:spcPts val="600"/>
              </a:spcBef>
              <a:spcAft>
                <a:spcPts val="0"/>
              </a:spcAft>
              <a:buSzPts val="1800"/>
              <a:buFont typeface="Roboto" panose="02000000000000000000"/>
              <a:buChar char="●"/>
            </a:pPr>
            <a:r>
              <a:rPr lang="en-GB"/>
              <a:t>Big O is not the same thing as worst case!</a:t>
            </a:r>
            <a:endParaRPr lang="en-GB"/>
          </a:p>
          <a:p>
            <a:pPr marL="0" lvl="0" indent="0" algn="l" rtl="0">
              <a:spcBef>
                <a:spcPts val="600"/>
              </a:spcBef>
              <a:spcAft>
                <a:spcPts val="0"/>
              </a:spcAft>
              <a:buNone/>
            </a:pPr>
          </a:p>
          <a:p>
            <a:pPr marL="0" lvl="0" indent="0" algn="l" rtl="0">
              <a:spcBef>
                <a:spcPts val="600"/>
              </a:spcBef>
              <a:spcAft>
                <a:spcPts val="0"/>
              </a:spcAft>
              <a:buNone/>
            </a:pPr>
            <a:r>
              <a:rPr lang="en-GB"/>
              <a:t>B-Trees are a modification of the binary search tree that avoids Θ(N) worst case.</a:t>
            </a:r>
            <a:endParaRPr lang="en-GB"/>
          </a:p>
          <a:p>
            <a:pPr marL="457200" lvl="0" indent="-342900" algn="l" rtl="0">
              <a:spcBef>
                <a:spcPts val="600"/>
              </a:spcBef>
              <a:spcAft>
                <a:spcPts val="0"/>
              </a:spcAft>
              <a:buSzPts val="1800"/>
              <a:buFont typeface="Roboto" panose="02000000000000000000"/>
              <a:buChar char="●"/>
            </a:pPr>
            <a:r>
              <a:rPr lang="en-GB"/>
              <a:t>Nodes may contain between 1 and L items.</a:t>
            </a:r>
            <a:endParaRPr lang="en-GB"/>
          </a:p>
          <a:p>
            <a:pPr marL="457200" lvl="0" indent="-342900" algn="l" rtl="0">
              <a:spcBef>
                <a:spcPts val="0"/>
              </a:spcBef>
              <a:spcAft>
                <a:spcPts val="0"/>
              </a:spcAft>
              <a:buSzPts val="1800"/>
              <a:buFont typeface="Calibri" panose="020F0502020204030204"/>
              <a:buChar char="●"/>
            </a:pPr>
            <a:r>
              <a:rPr lang="en-GB"/>
              <a:t>contains works almost exactly like a normal BST.</a:t>
            </a:r>
            <a:endParaRPr lang="en-GB"/>
          </a:p>
          <a:p>
            <a:pPr marL="457200" lvl="0" indent="-342900" algn="l" rtl="0">
              <a:spcBef>
                <a:spcPts val="0"/>
              </a:spcBef>
              <a:spcAft>
                <a:spcPts val="0"/>
              </a:spcAft>
              <a:buSzPts val="1800"/>
              <a:buFont typeface="Calibri" panose="020F0502020204030204"/>
              <a:buChar char="●"/>
            </a:pPr>
            <a:r>
              <a:rPr lang="en-GB"/>
              <a:t>add works by adding items to existing leaf nodes.</a:t>
            </a:r>
            <a:endParaRPr lang="en-GB"/>
          </a:p>
          <a:p>
            <a:pPr marL="914400" lvl="1" indent="-342900" algn="l" rtl="0">
              <a:spcBef>
                <a:spcPts val="0"/>
              </a:spcBef>
              <a:spcAft>
                <a:spcPts val="0"/>
              </a:spcAft>
              <a:buSzPts val="1800"/>
              <a:buFont typeface="Roboto" panose="02000000000000000000"/>
              <a:buChar char="○"/>
            </a:pPr>
            <a:r>
              <a:rPr lang="en-GB"/>
              <a:t>If nodes are too full, they split.</a:t>
            </a:r>
            <a:endParaRPr lang="en-GB"/>
          </a:p>
          <a:p>
            <a:pPr marL="457200" lvl="0" indent="-342900" algn="l" rtl="0">
              <a:spcBef>
                <a:spcPts val="0"/>
              </a:spcBef>
              <a:spcAft>
                <a:spcPts val="0"/>
              </a:spcAft>
              <a:buSzPts val="1800"/>
              <a:buFont typeface="Roboto" panose="02000000000000000000"/>
              <a:buChar char="●"/>
            </a:pPr>
            <a:r>
              <a:rPr lang="en-GB"/>
              <a:t>Resulting tree has perfect balance. Runtime for operations is O(log N).</a:t>
            </a:r>
            <a:endParaRPr lang="en-GB"/>
          </a:p>
          <a:p>
            <a:pPr marL="457200" lvl="0" indent="-342900" algn="l" rtl="0">
              <a:spcBef>
                <a:spcPts val="0"/>
              </a:spcBef>
              <a:spcAft>
                <a:spcPts val="0"/>
              </a:spcAft>
              <a:buSzPts val="1800"/>
              <a:buFont typeface="Roboto" panose="02000000000000000000"/>
              <a:buChar char="●"/>
            </a:pPr>
            <a:r>
              <a:rPr lang="en-GB"/>
              <a:t>Have not discussed deletion. See extra slides if you’re curious.</a:t>
            </a:r>
            <a:endParaRPr lang="en-GB"/>
          </a:p>
          <a:p>
            <a:pPr marL="457200" lvl="0" indent="-342900" algn="l" rtl="0">
              <a:spcBef>
                <a:spcPts val="0"/>
              </a:spcBef>
              <a:spcAft>
                <a:spcPts val="0"/>
              </a:spcAft>
              <a:buSzPts val="1800"/>
              <a:buFont typeface="Roboto" panose="02000000000000000000"/>
              <a:buChar char="●"/>
            </a:pPr>
            <a:r>
              <a:rPr lang="en-GB"/>
              <a:t>Have not discussed how splitting works if L &gt; 3 (see some other class).</a:t>
            </a:r>
            <a:endParaRPr lang="en-GB"/>
          </a:p>
          <a:p>
            <a:pPr marL="457200" lvl="0" indent="-342900" algn="l" rtl="0">
              <a:spcBef>
                <a:spcPts val="0"/>
              </a:spcBef>
              <a:spcAft>
                <a:spcPts val="0"/>
              </a:spcAft>
              <a:buSzPts val="1800"/>
              <a:buFont typeface="Roboto" panose="02000000000000000000"/>
              <a:buChar char="●"/>
            </a:pPr>
            <a:r>
              <a:rPr lang="en-GB"/>
              <a:t>B-trees are more complex, but they can efficiently handle ANY insertion order.</a:t>
            </a:r>
            <a:endParaRPr lang="en-GB"/>
          </a:p>
          <a:p>
            <a:pPr marL="0" lvl="0" indent="0" algn="l" rtl="0">
              <a:spcBef>
                <a:spcPts val="600"/>
              </a:spcBef>
              <a:spcAft>
                <a:spcPts val="0"/>
              </a:spcAft>
              <a:buNone/>
            </a:pPr>
          </a:p>
          <a:p>
            <a:pPr marL="0" lvl="0" indent="0" algn="l" rtl="0">
              <a:spcBef>
                <a:spcPts val="600"/>
              </a:spcBef>
              <a:spcAft>
                <a:spcPts val="0"/>
              </a:spcAft>
              <a:buNone/>
            </a:pPr>
            <a:r>
              <a:rPr lang="en-GB" u="sng">
                <a:solidFill>
                  <a:schemeClr val="hlink"/>
                </a:solidFill>
                <a:hlinkClick r:id="rId1"/>
              </a:rPr>
              <a:t>Extra slides cover deletion.</a:t>
            </a:r>
            <a:r>
              <a:rPr lang="en-GB"/>
              <a:t> Not in scope for our class.</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330" name="Shape 330"/>
        <p:cNvGrpSpPr/>
        <p:nvPr/>
      </p:nvGrpSpPr>
      <p:grpSpPr>
        <a:xfrm>
          <a:off x="0" y="0"/>
          <a:ext cx="0" cy="0"/>
          <a:chOff x="0" y="0"/>
          <a:chExt cx="0" cy="0"/>
        </a:xfrm>
      </p:grpSpPr>
      <p:sp>
        <p:nvSpPr>
          <p:cNvPr id="331" name="Google Shape;331;p3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Statements about Tree Height: </a:t>
            </a:r>
            <a:r>
              <a:rPr lang="en-GB"/>
              <a:t>http://yellkey.com</a:t>
            </a:r>
            <a:r>
              <a:rPr lang="en-GB">
                <a:solidFill>
                  <a:srgbClr val="208920"/>
                </a:solidFill>
              </a:rPr>
              <a:t>/run</a:t>
            </a:r>
            <a:endParaRPr lang="en-GB">
              <a:solidFill>
                <a:srgbClr val="208920"/>
              </a:solidFill>
            </a:endParaRPr>
          </a:p>
        </p:txBody>
      </p:sp>
      <p:sp>
        <p:nvSpPr>
          <p:cNvPr id="332" name="Google Shape;332;p3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of these statements are true?</a:t>
            </a:r>
            <a:endParaRPr lang="en-GB"/>
          </a:p>
          <a:p>
            <a:pPr marL="457200" lvl="0" indent="-342900" algn="l" rtl="0">
              <a:spcBef>
                <a:spcPts val="600"/>
              </a:spcBef>
              <a:spcAft>
                <a:spcPts val="0"/>
              </a:spcAft>
              <a:buSzPts val="1800"/>
              <a:buAutoNum type="alphaUcPeriod"/>
            </a:pPr>
            <a:r>
              <a:rPr lang="en-GB"/>
              <a:t>Worst case BST height is Θ(N).</a:t>
            </a:r>
            <a:endParaRPr lang="en-GB"/>
          </a:p>
          <a:p>
            <a:pPr marL="457200" lvl="0" indent="-342900" algn="l" rtl="0">
              <a:spcBef>
                <a:spcPts val="600"/>
              </a:spcBef>
              <a:spcAft>
                <a:spcPts val="0"/>
              </a:spcAft>
              <a:buSzPts val="1800"/>
              <a:buAutoNum type="alphaUcPeriod"/>
            </a:pPr>
            <a:r>
              <a:rPr lang="en-GB"/>
              <a:t>BST height is O(N).</a:t>
            </a:r>
            <a:endParaRPr lang="en-GB"/>
          </a:p>
          <a:p>
            <a:pPr marL="457200" lvl="0" indent="-342900" algn="l" rtl="0">
              <a:spcBef>
                <a:spcPts val="600"/>
              </a:spcBef>
              <a:spcAft>
                <a:spcPts val="0"/>
              </a:spcAft>
              <a:buSzPts val="1800"/>
              <a:buAutoNum type="alphaUcPeriod"/>
            </a:pPr>
            <a:r>
              <a:rPr lang="en-GB"/>
              <a:t>BST height is O(N</a:t>
            </a:r>
            <a:r>
              <a:rPr lang="en-GB" baseline="30000"/>
              <a:t>2</a:t>
            </a:r>
            <a:r>
              <a:rPr lang="en-GB"/>
              <a:t>).</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6" name="Shape 336"/>
        <p:cNvGrpSpPr/>
        <p:nvPr/>
      </p:nvGrpSpPr>
      <p:grpSpPr>
        <a:xfrm>
          <a:off x="0" y="0"/>
          <a:ext cx="0" cy="0"/>
          <a:chOff x="0" y="0"/>
          <a:chExt cx="0" cy="0"/>
        </a:xfrm>
      </p:grpSpPr>
      <p:sp>
        <p:nvSpPr>
          <p:cNvPr id="337" name="Google Shape;337;p3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Statements about Tree Height</a:t>
            </a:r>
            <a:endParaRPr lang="en-GB"/>
          </a:p>
        </p:txBody>
      </p:sp>
      <p:sp>
        <p:nvSpPr>
          <p:cNvPr id="338" name="Google Shape;338;p3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of these statements are true?</a:t>
            </a:r>
            <a:endParaRPr lang="en-GB"/>
          </a:p>
          <a:p>
            <a:pPr marL="457200" lvl="0" indent="-342900" algn="l" rtl="0">
              <a:spcBef>
                <a:spcPts val="600"/>
              </a:spcBef>
              <a:spcAft>
                <a:spcPts val="0"/>
              </a:spcAft>
              <a:buSzPts val="1800"/>
              <a:buAutoNum type="alphaUcPeriod"/>
            </a:pPr>
            <a:r>
              <a:rPr lang="en-GB" b="1"/>
              <a:t>Worst case BST height is Θ(N). "Is equal to linear."</a:t>
            </a:r>
            <a:endParaRPr b="1"/>
          </a:p>
          <a:p>
            <a:pPr marL="457200" lvl="0" indent="-342900" algn="l" rtl="0">
              <a:spcBef>
                <a:spcPts val="600"/>
              </a:spcBef>
              <a:spcAft>
                <a:spcPts val="0"/>
              </a:spcAft>
              <a:buSzPts val="1800"/>
              <a:buAutoNum type="alphaUcPeriod"/>
            </a:pPr>
            <a:r>
              <a:rPr lang="en-GB" b="1"/>
              <a:t>BST height is O(N). "Is less than or equal to linear."</a:t>
            </a:r>
            <a:endParaRPr b="1"/>
          </a:p>
          <a:p>
            <a:pPr marL="457200" lvl="0" indent="-342900" algn="l" rtl="0">
              <a:spcBef>
                <a:spcPts val="600"/>
              </a:spcBef>
              <a:spcAft>
                <a:spcPts val="0"/>
              </a:spcAft>
              <a:buSzPts val="1800"/>
              <a:buAutoNum type="alphaUcPeriod"/>
            </a:pPr>
            <a:r>
              <a:rPr lang="en-GB" b="1"/>
              <a:t>BST height is O(N</a:t>
            </a:r>
            <a:r>
              <a:rPr lang="en-GB" b="1" baseline="30000"/>
              <a:t>2</a:t>
            </a:r>
            <a:r>
              <a:rPr lang="en-GB" b="1"/>
              <a:t>). "Is less than or equal to quadratic."</a:t>
            </a:r>
            <a:endParaRPr b="1"/>
          </a:p>
          <a:p>
            <a:pPr marL="0" lvl="0" indent="0" algn="l" rtl="0">
              <a:spcBef>
                <a:spcPts val="600"/>
              </a:spcBef>
              <a:spcAft>
                <a:spcPts val="0"/>
              </a:spcAft>
              <a:buNone/>
            </a:pPr>
          </a:p>
          <a:p>
            <a:pPr marL="0" lvl="0" indent="0" algn="l" rtl="0">
              <a:spcBef>
                <a:spcPts val="600"/>
              </a:spcBef>
              <a:spcAft>
                <a:spcPts val="0"/>
              </a:spcAft>
              <a:buNone/>
            </a:pPr>
            <a:r>
              <a:rPr lang="en-GB"/>
              <a:t>All are </a:t>
            </a:r>
            <a:r>
              <a:rPr lang="en-GB" b="1"/>
              <a:t>true</a:t>
            </a:r>
            <a:r>
              <a:rPr lang="en-GB"/>
              <a:t>!</a:t>
            </a:r>
            <a:endParaRPr lang="en-GB"/>
          </a:p>
          <a:p>
            <a:pPr marL="457200" lvl="0" indent="-342900" algn="l" rtl="0">
              <a:spcBef>
                <a:spcPts val="600"/>
              </a:spcBef>
              <a:spcAft>
                <a:spcPts val="0"/>
              </a:spcAft>
              <a:buSzPts val="1800"/>
              <a:buChar char="●"/>
            </a:pPr>
            <a:r>
              <a:rPr lang="en-GB"/>
              <a:t>A worst case (spindly tree) has a height that grows exactly linearly - Θ(N).</a:t>
            </a:r>
            <a:endParaRPr lang="en-GB"/>
          </a:p>
          <a:p>
            <a:pPr marL="457200" lvl="0" indent="-342900" algn="l" rtl="0">
              <a:spcBef>
                <a:spcPts val="600"/>
              </a:spcBef>
              <a:spcAft>
                <a:spcPts val="0"/>
              </a:spcAft>
              <a:buSzPts val="1800"/>
              <a:buChar char="●"/>
            </a:pPr>
            <a:r>
              <a:rPr lang="en-GB"/>
              <a:t>All BSTs have a height that grows linearly or better - O(N).</a:t>
            </a:r>
            <a:endParaRPr lang="en-GB"/>
          </a:p>
          <a:p>
            <a:pPr marL="457200" lvl="0" indent="-342900" algn="l" rtl="0">
              <a:spcBef>
                <a:spcPts val="600"/>
              </a:spcBef>
              <a:spcAft>
                <a:spcPts val="0"/>
              </a:spcAft>
              <a:buSzPts val="1800"/>
              <a:buChar char="●"/>
            </a:pPr>
            <a:r>
              <a:rPr lang="en-GB"/>
              <a:t>All BSTs have a height that grows quadratically or better - O(N</a:t>
            </a:r>
            <a:r>
              <a:rPr lang="en-GB" baseline="30000"/>
              <a:t>2</a:t>
            </a:r>
            <a:r>
              <a:rPr lang="en-GB"/>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342" name="Shape 342"/>
        <p:cNvGrpSpPr/>
        <p:nvPr/>
      </p:nvGrpSpPr>
      <p:grpSpPr>
        <a:xfrm>
          <a:off x="0" y="0"/>
          <a:ext cx="0" cy="0"/>
          <a:chOff x="0" y="0"/>
          <a:chExt cx="0" cy="0"/>
        </a:xfrm>
      </p:grpSpPr>
      <p:sp>
        <p:nvSpPr>
          <p:cNvPr id="343" name="Google Shape;343;p3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Statements about Tree Height</a:t>
            </a:r>
            <a:r>
              <a:rPr lang="en-GB"/>
              <a:t>: http://yellkey.com</a:t>
            </a:r>
            <a:r>
              <a:rPr lang="en-GB">
                <a:solidFill>
                  <a:srgbClr val="208920"/>
                </a:solidFill>
              </a:rPr>
              <a:t>/economy</a:t>
            </a:r>
            <a:endParaRPr lang="en-GB">
              <a:solidFill>
                <a:srgbClr val="208920"/>
              </a:solidFill>
            </a:endParaRPr>
          </a:p>
        </p:txBody>
      </p:sp>
      <p:sp>
        <p:nvSpPr>
          <p:cNvPr id="344" name="Google Shape;344;p3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Which of these statements is more informative?</a:t>
            </a:r>
            <a:endParaRPr lang="en-GB"/>
          </a:p>
          <a:p>
            <a:pPr marL="457200" lvl="0" indent="-342900" algn="l" rtl="0">
              <a:spcBef>
                <a:spcPts val="600"/>
              </a:spcBef>
              <a:spcAft>
                <a:spcPts val="0"/>
              </a:spcAft>
              <a:buSzPts val="1800"/>
              <a:buAutoNum type="alphaUcPeriod"/>
            </a:pPr>
            <a:r>
              <a:rPr lang="en-GB"/>
              <a:t>Worst case BST height is Θ(N).</a:t>
            </a:r>
            <a:endParaRPr lang="en-GB"/>
          </a:p>
          <a:p>
            <a:pPr marL="457200" lvl="0" indent="-342900" algn="l" rtl="0">
              <a:spcBef>
                <a:spcPts val="600"/>
              </a:spcBef>
              <a:spcAft>
                <a:spcPts val="0"/>
              </a:spcAft>
              <a:buSzPts val="1800"/>
              <a:buAutoNum type="alphaUcPeriod"/>
            </a:pPr>
            <a:r>
              <a:rPr lang="en-GB"/>
              <a:t>BST height is O(N).</a:t>
            </a:r>
            <a:endParaRPr lang="en-GB"/>
          </a:p>
          <a:p>
            <a:pPr marL="457200" lvl="0" indent="-342900" algn="l" rtl="0">
              <a:spcBef>
                <a:spcPts val="600"/>
              </a:spcBef>
              <a:spcAft>
                <a:spcPts val="0"/>
              </a:spcAft>
              <a:buSzPts val="1800"/>
              <a:buAutoNum type="alphaUcPeriod"/>
            </a:pPr>
            <a:r>
              <a:rPr lang="en-GB"/>
              <a:t>They are equally informative.</a:t>
            </a:r>
            <a:endParaRPr lang="en-GB"/>
          </a:p>
          <a:p>
            <a:pPr marL="0" lvl="0" indent="0" algn="l" rtl="0">
              <a:spcBef>
                <a:spcPts val="600"/>
              </a:spcBef>
              <a:spcAft>
                <a:spcPts val="0"/>
              </a:spcAft>
              <a:buNone/>
            </a:pPr>
          </a:p>
          <a:p>
            <a:pPr marL="0" lvl="0" indent="0" algn="l" rtl="0">
              <a:spcBef>
                <a:spcPts val="600"/>
              </a:spcBef>
              <a:spcAft>
                <a:spcPts val="0"/>
              </a:spcAft>
              <a:buNone/>
            </a:pPr>
          </a:p>
        </p:txBody>
      </p:sp>
    </p:spTree>
  </p:cSld>
  <p:clrMapOvr>
    <a:masterClrMapping/>
  </p:clrMapOvr>
</p:sld>
</file>

<file path=ppt/tags/tag1.xml><?xml version="1.0" encoding="utf-8"?>
<p:tagLst xmlns:p="http://schemas.openxmlformats.org/presentationml/2006/main">
  <p:tag name="commondata" val="eyJoZGlkIjoiMDY2ODYzMjk4MDUxMjI4NDMzOTM1ODc1YjAyYmJlOGUifQ=="/>
</p:tagLst>
</file>

<file path=ppt/theme/theme1.xml><?xml version="1.0" encoding="utf-8"?>
<a:theme xmlns:a="http://schemas.openxmlformats.org/drawingml/2006/main"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18453</Words>
  <Application>WPS 演示</Application>
  <PresentationFormat/>
  <Paragraphs>1704</Paragraphs>
  <Slides>61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Arial</vt:lpstr>
      <vt:lpstr>宋体</vt:lpstr>
      <vt:lpstr>Wingdings</vt:lpstr>
      <vt:lpstr>Arial</vt:lpstr>
      <vt:lpstr>Roboto Medium</vt:lpstr>
      <vt:lpstr>Roboto</vt:lpstr>
      <vt:lpstr>Roboto Light</vt:lpstr>
      <vt:lpstr>Calibri</vt:lpstr>
      <vt:lpstr>微软雅黑</vt:lpstr>
      <vt:lpstr>Arial Unicode MS</vt:lpstr>
      <vt:lpstr>Consolas</vt:lpstr>
      <vt:lpstr>Simple Lecture</vt:lpstr>
      <vt:lpstr>B-Trees (and 2-3 and 2-3-4 Trees)</vt:lpstr>
      <vt:lpstr>BST Height, Big O vs. Worst Case Big Theta</vt:lpstr>
      <vt:lpstr>Big Theta vs. Big O</vt:lpstr>
      <vt:lpstr>BST Tree Height</vt:lpstr>
      <vt:lpstr>Tree Height: http://yellkey.com/major</vt:lpstr>
      <vt:lpstr>Tree Height</vt:lpstr>
      <vt:lpstr>Statements about Tree Height: http://yellkey.com/run</vt:lpstr>
      <vt:lpstr>Statements about Tree Height</vt:lpstr>
      <vt:lpstr>Statements about Tree Height: http://yellkey.com/economy</vt:lpstr>
      <vt:lpstr>Statements about Tree Height</vt:lpstr>
      <vt:lpstr>Question: http://yellkey.com/keep</vt:lpstr>
      <vt:lpstr>Question</vt:lpstr>
      <vt:lpstr>BST Height</vt:lpstr>
      <vt:lpstr>The Usefulness of Big O</vt:lpstr>
      <vt:lpstr>BST Height</vt:lpstr>
      <vt:lpstr>Worst Case Performance</vt:lpstr>
      <vt:lpstr>Height and Depth</vt:lpstr>
      <vt:lpstr>Height, Depth and Runtime</vt:lpstr>
      <vt:lpstr>BSTs in Practice</vt:lpstr>
      <vt:lpstr>BSTs in Practice</vt:lpstr>
      <vt:lpstr>Important Question: What about Real World BSTs?</vt:lpstr>
      <vt:lpstr>Simulation: Trees Built from Random Inserts</vt:lpstr>
      <vt:lpstr>Randomized Trees: Mathematical Analysis</vt:lpstr>
      <vt:lpstr>Important Question: What about Real World BSTs?</vt:lpstr>
      <vt:lpstr>Good News and Bad News</vt:lpstr>
      <vt:lpstr>Good News and Bad News</vt:lpstr>
      <vt:lpstr>Splitting Juicy Nodes</vt:lpstr>
      <vt:lpstr>Avoiding Imbalance</vt:lpstr>
      <vt:lpstr>Avoiding Imbalance through Overstuffing</vt:lpstr>
      <vt:lpstr>Avoiding Imbalance through Overstuffing</vt:lpstr>
      <vt:lpstr>Revising Our Overstuffed Tree Approach</vt:lpstr>
      <vt:lpstr>Revising Our Overstuffed Tree Approach: Moving Items Up</vt:lpstr>
      <vt:lpstr>Revising Our Overstuffed Tree Approach</vt:lpstr>
      <vt:lpstr>Revising Our Overstuffed Tree Approach: Node Splitting </vt:lpstr>
      <vt:lpstr>Revising Our Overstuffed Tree Approach: Node Splitting </vt:lpstr>
      <vt:lpstr>add Understanding Check</vt:lpstr>
      <vt:lpstr>add Understanding Check</vt:lpstr>
      <vt:lpstr>Chain Reaction Splitting</vt:lpstr>
      <vt:lpstr>add: Chain Reaction</vt:lpstr>
      <vt:lpstr>What Happens If The Root Is Too Full?</vt:lpstr>
      <vt:lpstr>What Happens If The Root Is Too Full?</vt:lpstr>
      <vt:lpstr>B-Tree Terminology</vt:lpstr>
      <vt:lpstr>Perfect Balance</vt:lpstr>
      <vt:lpstr>The Real Name for Splitting Trees is “B Trees”</vt:lpstr>
      <vt:lpstr>A note on Terminology</vt:lpstr>
      <vt:lpstr>Invariants</vt:lpstr>
      <vt:lpstr>Exercise: Recorded Video Viewers Only</vt:lpstr>
      <vt:lpstr>Exercise</vt:lpstr>
      <vt:lpstr>Exercise</vt:lpstr>
      <vt:lpstr>Exercise</vt:lpstr>
      <vt:lpstr>Exercise</vt:lpstr>
      <vt:lpstr>Exercise</vt:lpstr>
      <vt:lpstr>Exercise 2: Recorded Video Viewers Only</vt:lpstr>
      <vt:lpstr>Exercise 2</vt:lpstr>
      <vt:lpstr>B-Tree Invariants</vt:lpstr>
      <vt:lpstr>B-Tree Invariants</vt:lpstr>
      <vt:lpstr>Worst Case Performance</vt:lpstr>
      <vt:lpstr>Height of a B-Tree with Limit L</vt:lpstr>
      <vt:lpstr>Runtime for contains</vt:lpstr>
      <vt:lpstr>Runtime for add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(and 2-3 and 2-3-4 Trees)</dc:title>
  <dc:creator/>
  <cp:lastModifiedBy>你的僚机</cp:lastModifiedBy>
  <cp:revision>2</cp:revision>
  <dcterms:created xsi:type="dcterms:W3CDTF">2024-09-14T08:40:00Z</dcterms:created>
  <dcterms:modified xsi:type="dcterms:W3CDTF">2024-09-18T07:03:41Z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35062E5FE3DE41E7BC0A85931B0AA679_12</vt:lpwstr>
  </property>
  <property fmtid="{D5CDD505-2E9C-101B-9397-08002B2CF9AE}" pid="3" name="KSOProductBuildVer">
    <vt:lpwstr>2052-12.1.0.18276</vt:lpwstr>
  </property>
</Properties>
</file>