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oboto Medium"/>
      <p:regular r:id="rId69"/>
      <p:bold r:id="rId70"/>
      <p:italic r:id="rId71"/>
      <p:boldItalic r:id="rId72"/>
    </p:embeddedFont>
    <p:embeddedFont>
      <p:font typeface="Roboto"/>
      <p:regular r:id="rId73"/>
      <p:bold r:id="rId74"/>
      <p:italic r:id="rId75"/>
      <p:boldItalic r:id="rId76"/>
    </p:embeddedFont>
    <p:embeddedFont>
      <p:font typeface="Roboto Light"/>
      <p:regular r:id="rId77"/>
      <p:bold r:id="rId78"/>
      <p:italic r:id="rId79"/>
      <p:boldItalic r:id="rId80"/>
    </p:embeddedFont>
    <p:embeddedFont>
      <p:font typeface="JetBrains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47A6F9-3CC5-4AD7-A8FD-F2C25A786F0D}">
  <a:tblStyle styleId="{4647A6F9-3CC5-4AD7-A8FD-F2C25A786F0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JetBrainsMono-boldItalic.fntdata"/><Relationship Id="rId83" Type="http://schemas.openxmlformats.org/officeDocument/2006/relationships/font" Target="fonts/JetBrainsMon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Light-boldItalic.fntdata"/><Relationship Id="rId82" Type="http://schemas.openxmlformats.org/officeDocument/2006/relationships/font" Target="fonts/JetBrainsMono-bold.fntdata"/><Relationship Id="rId81" Type="http://schemas.openxmlformats.org/officeDocument/2006/relationships/font" Target="fonts/JetBrains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font" Target="fonts/RobotoMedium-boldItalic.fntdata"/><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RobotoLight-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RobotoLight-italic.fntdata"/><Relationship Id="rId34" Type="http://schemas.openxmlformats.org/officeDocument/2006/relationships/slide" Target="slides/slide29.xml"/><Relationship Id="rId78" Type="http://schemas.openxmlformats.org/officeDocument/2006/relationships/font" Target="fonts/RobotoLight-bold.fntdata"/><Relationship Id="rId71" Type="http://schemas.openxmlformats.org/officeDocument/2006/relationships/font" Target="fonts/RobotoMedium-italic.fntdata"/><Relationship Id="rId70" Type="http://schemas.openxmlformats.org/officeDocument/2006/relationships/font" Target="fonts/RobotoMedium-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edium-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6a0dff07b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6a0dff07b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5e42cee31_0_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5e42cee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5e42cee31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5e42cee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5e42cee31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5e42cee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e42cee31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5e42cee3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6929ed175_0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6929ed17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929ed175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6929ed17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929ed175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929ed17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6929ed175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6929ed17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6929ed175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6929ed1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6929ed175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6929ed1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65b69ef3f_0_5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65b69ef3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6929ed175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6929ed1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6929ed175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6929ed1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6929ed175_0_1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6929ed17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6929ed175_0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6929ed1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6929ed175_0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6929ed1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6929ed175_0_1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6929ed1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6929ed175_0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6929ed17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6929ed175_0_2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6929ed17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65b69ef3f_0_5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65b69ef3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5e42cee31_0_2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5e42cee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65b69ef3f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65b69ef3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5e42cee3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5e42cee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5e42cee3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5e42cee3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5e42cee31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5e42cee3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65b69ef3f_0_5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65b69ef3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5e42cee3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5e42cee3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5e42cee31_0_3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5e42cee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5e42cee31_0_3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5e42cee3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5e42cee31_0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15e42cee3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5e42cee31_0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5e42cee3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5e42cee31_0_3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15e42cee3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65b69ef3f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65b69ef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5e42cee31_0_4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5e42cee3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15e42cee31_0_4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15e42cee3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5e42cee3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5e42cee3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5e42cee31_0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5e42cee3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165b69ef3f_0_5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165b69ef3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15e42cee31_0_3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15e42cee3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165b69ef3f_0_2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165b69ef3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65b69ef3f_0_3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65b69ef3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65b69ef3f_0_3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65b69ef3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165b69ef3f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165b69ef3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bc9243b8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5bc9243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65b69ef3f_0_3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65b69ef3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165b69ef3f_0_4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165b69ef3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165b69ef3f_0_4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165b69ef3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165b69ef3f_0_4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165b69ef3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15e42cee31_0_4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15e42cee3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65b69ef3f_0_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65b69ef3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65b69ef3f_0_2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65b69ef3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165b69ef3f_0_2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165b69ef3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165b69ef3f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165b69ef3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165b69ef3f_0_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165b69ef3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5e42cee3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5e42ce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65b69ef3f_0_2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65b69ef3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165b69ef3f_0_2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165b69ef3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5b69ef3f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5b69ef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675256241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a675256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e42cee31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e42cee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e42cee31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e42cee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5e42cee31_0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5e42cee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openjdk/jdk/blob/master/src/java.base/share/classes/java/util/HashSet.jav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openjdk/jdk/blob/master/src/java.base/share/classes/java/util/HashMap.jav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en.wikipedia.org/wiki/Balls_into_bins_proble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Hash Tables II</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20</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141450" y="377225"/>
            <a:ext cx="3690849" cy="3690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Zero HashCode Function</a:t>
            </a:r>
            <a:endParaRPr/>
          </a:p>
        </p:txBody>
      </p:sp>
      <p:pic>
        <p:nvPicPr>
          <p:cNvPr id="235" name="Google Shape;235;p33"/>
          <p:cNvPicPr preferRelativeResize="0"/>
          <p:nvPr/>
        </p:nvPicPr>
        <p:blipFill>
          <a:blip r:embed="rId3">
            <a:alphaModFix/>
          </a:blip>
          <a:stretch>
            <a:fillRect/>
          </a:stretch>
        </p:blipFill>
        <p:spPr>
          <a:xfrm>
            <a:off x="3944125" y="486500"/>
            <a:ext cx="4928123" cy="4445102"/>
          </a:xfrm>
          <a:prstGeom prst="rect">
            <a:avLst/>
          </a:prstGeom>
          <a:noFill/>
          <a:ln>
            <a:noFill/>
          </a:ln>
        </p:spPr>
      </p:pic>
      <p:sp>
        <p:nvSpPr>
          <p:cNvPr id="236" name="Google Shape;236;p33"/>
          <p:cNvSpPr txBox="1"/>
          <p:nvPr>
            <p:ph idx="1" type="body"/>
          </p:nvPr>
        </p:nvSpPr>
        <p:spPr>
          <a:xfrm>
            <a:off x="107047" y="402200"/>
            <a:ext cx="383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resulting distribution is to the right.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0" name="Shape 240"/>
        <p:cNvGrpSpPr/>
        <p:nvPr/>
      </p:nvGrpSpPr>
      <p:grpSpPr>
        <a:xfrm>
          <a:off x="0" y="0"/>
          <a:ext cx="0" cy="0"/>
          <a:chOff x="0" y="0"/>
          <a:chExt cx="0" cy="0"/>
        </a:xfrm>
      </p:grpSpPr>
      <p:sp>
        <p:nvSpPr>
          <p:cNvPr id="241" name="Google Shape;241;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42" name="Google Shape;242;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p:txBody>
      </p:sp>
      <p:pic>
        <p:nvPicPr>
          <p:cNvPr id="243" name="Google Shape;243;p34"/>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44" name="Google Shape;244;p34"/>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50" name="Google Shape;250;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a:t>
            </a:r>
            <a:r>
              <a:rPr lang="en"/>
              <a:t> answer?</a:t>
            </a:r>
            <a:endParaRPr/>
          </a:p>
          <a:p>
            <a:pPr indent="-342900" lvl="0" marL="457200" rtl="0" algn="l">
              <a:spcBef>
                <a:spcPts val="600"/>
              </a:spcBef>
              <a:spcAft>
                <a:spcPts val="0"/>
              </a:spcAft>
              <a:buSzPts val="1800"/>
              <a:buChar char="●"/>
            </a:pPr>
            <a:r>
              <a:rPr lang="en"/>
              <a:t>num % 6</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check it.</a:t>
            </a:r>
            <a:endParaRPr/>
          </a:p>
        </p:txBody>
      </p:sp>
      <p:pic>
        <p:nvPicPr>
          <p:cNvPr id="251" name="Google Shape;251;p35"/>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52" name="Google Shape;252;p35"/>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More Exotic Hash Functions</a:t>
            </a:r>
            <a:endParaRPr/>
          </a:p>
        </p:txBody>
      </p:sp>
      <p:sp>
        <p:nvSpPr>
          <p:cNvPr id="258" name="Google Shape;258;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define whatever hash function we want:</a:t>
            </a:r>
            <a:endParaRPr/>
          </a:p>
          <a:p>
            <a:pPr indent="-342900" lvl="0" marL="457200" rtl="0" algn="l">
              <a:spcBef>
                <a:spcPts val="600"/>
              </a:spcBef>
              <a:spcAft>
                <a:spcPts val="0"/>
              </a:spcAft>
              <a:buSzPts val="1800"/>
              <a:buChar char="●"/>
            </a:pPr>
            <a:r>
              <a:rPr lang="en"/>
              <a:t>Leading digit.</a:t>
            </a:r>
            <a:endParaRPr/>
          </a:p>
          <a:p>
            <a:pPr indent="-342900" lvl="0" marL="457200" rtl="0" algn="l">
              <a:spcBef>
                <a:spcPts val="0"/>
              </a:spcBef>
              <a:spcAft>
                <a:spcPts val="0"/>
              </a:spcAft>
              <a:buSzPts val="1800"/>
              <a:buChar char="●"/>
            </a:pPr>
            <a:r>
              <a:rPr lang="en"/>
              <a:t>Sum of the digits.</a:t>
            </a:r>
            <a:endParaRPr/>
          </a:p>
          <a:p>
            <a:pPr indent="-342900" lvl="0" marL="457200" rtl="0" algn="l">
              <a:spcBef>
                <a:spcPts val="0"/>
              </a:spcBef>
              <a:spcAft>
                <a:spcPts val="0"/>
              </a:spcAft>
              <a:buSzPts val="1800"/>
              <a:buChar char="●"/>
            </a:pPr>
            <a:r>
              <a:rPr lang="en"/>
              <a:t>Length of the number. </a:t>
            </a:r>
            <a:endParaRPr/>
          </a:p>
          <a:p>
            <a:pPr indent="-342900" lvl="0" marL="457200" rtl="0" algn="l">
              <a:spcBef>
                <a:spcPts val="0"/>
              </a:spcBef>
              <a:spcAft>
                <a:spcPts val="0"/>
              </a:spcAft>
              <a:buSzPts val="1800"/>
              <a:buChar char="●"/>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one. Which one do you want to try?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Why Custom Hash Functions?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64" name="Google Shape;264;p3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Custom Hash Functions?</a:t>
            </a:r>
            <a:endParaRPr/>
          </a:p>
        </p:txBody>
      </p:sp>
      <p:sp>
        <p:nvSpPr>
          <p:cNvPr id="265" name="Google Shape;265;p3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p:txBody>
      </p:sp>
      <p:sp>
        <p:nvSpPr>
          <p:cNvPr id="271" name="Google Shape;271;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HashCode Comparison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75" name="Shape 275"/>
        <p:cNvGrpSpPr/>
        <p:nvPr/>
      </p:nvGrpSpPr>
      <p:grpSpPr>
        <a:xfrm>
          <a:off x="0" y="0"/>
          <a:ext cx="0" cy="0"/>
          <a:chOff x="0" y="0"/>
          <a:chExt cx="0" cy="0"/>
        </a:xfrm>
      </p:grpSpPr>
      <p:sp>
        <p:nvSpPr>
          <p:cNvPr id="276" name="Google Shape;276;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lang="en"/>
              <a:t>Good spread.</a:t>
            </a:r>
            <a:endParaRPr/>
          </a:p>
        </p:txBody>
      </p:sp>
      <p:sp>
        <p:nvSpPr>
          <p:cNvPr id="277" name="Google Shape;277;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 yellkey.com</a:t>
            </a:r>
            <a:r>
              <a:rPr lang="en">
                <a:solidFill>
                  <a:srgbClr val="208920"/>
                </a:solidFill>
              </a:rPr>
              <a:t>/</a:t>
            </a:r>
            <a:r>
              <a:rPr lang="en">
                <a:solidFill>
                  <a:srgbClr val="208920"/>
                </a:solidFill>
              </a:rPr>
              <a:t>part</a:t>
            </a:r>
            <a:endParaRPr>
              <a:solidFill>
                <a:srgbClr val="20892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b="1" lang="en"/>
              <a:t>Good spread: The memory address is effectively random, so items should be evenly distributed.</a:t>
            </a:r>
            <a:endParaRPr/>
          </a:p>
        </p:txBody>
      </p:sp>
      <p:sp>
        <p:nvSpPr>
          <p:cNvPr id="283" name="Google Shape;28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7" name="Shape 287"/>
        <p:cNvGrpSpPr/>
        <p:nvPr/>
      </p:nvGrpSpPr>
      <p:grpSpPr>
        <a:xfrm>
          <a:off x="0" y="0"/>
          <a:ext cx="0" cy="0"/>
          <a:chOff x="0" y="0"/>
          <a:chExt cx="0" cy="0"/>
        </a:xfrm>
      </p:grpSpPr>
      <p:sp>
        <p:nvSpPr>
          <p:cNvPr id="288" name="Google Shape;288;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289" name="Google Shape;289;p41"/>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p:txBody>
      </p:sp>
      <p:pic>
        <p:nvPicPr>
          <p:cNvPr id="290" name="Google Shape;290;p41"/>
          <p:cNvPicPr preferRelativeResize="0"/>
          <p:nvPr/>
        </p:nvPicPr>
        <p:blipFill>
          <a:blip r:embed="rId3">
            <a:alphaModFix/>
          </a:blip>
          <a:stretch>
            <a:fillRect/>
          </a:stretch>
        </p:blipFill>
        <p:spPr>
          <a:xfrm>
            <a:off x="5979800" y="586600"/>
            <a:ext cx="2731975" cy="442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contains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96" name="Google Shape;296;p4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contains</a:t>
            </a:r>
            <a:endParaRPr/>
          </a:p>
        </p:txBody>
      </p:sp>
      <p:sp>
        <p:nvSpPr>
          <p:cNvPr id="297" name="Google Shape;297;p4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Visualization for Some Basic Cases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for Some Basic Cases</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equals Method for a ColoredNumber</a:t>
            </a:r>
            <a:endParaRPr/>
          </a:p>
        </p:txBody>
      </p:sp>
      <p:sp>
        <p:nvSpPr>
          <p:cNvPr id="303" name="Google Shape;303;p43"/>
          <p:cNvSpPr txBox="1"/>
          <p:nvPr>
            <p:ph idx="1" type="body"/>
          </p:nvPr>
        </p:nvSpPr>
        <p:spPr>
          <a:xfrm>
            <a:off x="107051" y="402200"/>
            <a:ext cx="8581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as below, i.e. two </a:t>
            </a:r>
            <a:r>
              <a:rPr lang="en">
                <a:latin typeface="Consolas"/>
                <a:ea typeface="Consolas"/>
                <a:cs typeface="Consolas"/>
                <a:sym typeface="Consolas"/>
              </a:rPr>
              <a:t>ColoredNumbers</a:t>
            </a:r>
            <a:r>
              <a:rPr lang="en"/>
              <a:t> are </a:t>
            </a:r>
            <a:r>
              <a:rPr lang="en"/>
              <a:t>equal</a:t>
            </a:r>
            <a:r>
              <a:rPr lang="en"/>
              <a:t> if they have the same </a:t>
            </a:r>
            <a:r>
              <a:rPr lang="en">
                <a:latin typeface="Consolas"/>
                <a:ea typeface="Consolas"/>
                <a:cs typeface="Consolas"/>
                <a:sym typeface="Consolas"/>
              </a:rPr>
              <a:t>num</a:t>
            </a:r>
            <a:r>
              <a:rPr lang="en"/>
              <a:t>.</a:t>
            </a:r>
            <a:endParaRPr/>
          </a:p>
          <a:p>
            <a:pPr indent="-342900" lvl="0" marL="457200" rtl="0" algn="l">
              <a:spcBef>
                <a:spcPts val="600"/>
              </a:spcBef>
              <a:spcAft>
                <a:spcPts val="0"/>
              </a:spcAft>
              <a:buSzPts val="1800"/>
              <a:buChar char="●"/>
            </a:pPr>
            <a:r>
              <a:rPr lang="en"/>
              <a:t>General principle: if two things are equal, they should act as if they are the same thing to outside observers</a:t>
            </a:r>
            <a:endParaRPr/>
          </a:p>
        </p:txBody>
      </p:sp>
      <p:sp>
        <p:nvSpPr>
          <p:cNvPr id="304" name="Google Shape;304;p43"/>
          <p:cNvSpPr txBox="1"/>
          <p:nvPr/>
        </p:nvSpPr>
        <p:spPr>
          <a:xfrm>
            <a:off x="552600" y="2706375"/>
            <a:ext cx="5475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91AFCC"/>
                </a:solidFill>
                <a:highlight>
                  <a:schemeClr val="dk1"/>
                </a:highlight>
                <a:latin typeface="Consolas"/>
                <a:ea typeface="Consolas"/>
                <a:cs typeface="Consolas"/>
                <a:sym typeface="Consolas"/>
              </a:rPr>
              <a:t>@Override</a:t>
            </a:r>
            <a:endParaRPr b="1"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boolean </a:t>
            </a:r>
            <a:r>
              <a:rPr b="1" lang="en" sz="1600">
                <a:solidFill>
                  <a:srgbClr val="5EB2B2"/>
                </a:solidFill>
                <a:highlight>
                  <a:schemeClr val="dk1"/>
                </a:highlight>
                <a:latin typeface="Consolas"/>
                <a:ea typeface="Consolas"/>
                <a:cs typeface="Consolas"/>
                <a:sym typeface="Consolas"/>
              </a:rPr>
              <a:t>equals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Object o</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if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 </a:t>
            </a:r>
            <a:r>
              <a:rPr b="1" lang="en" sz="1600">
                <a:solidFill>
                  <a:srgbClr val="C393C3"/>
                </a:solidFill>
                <a:highlight>
                  <a:schemeClr val="dk1"/>
                </a:highlight>
                <a:latin typeface="Consolas"/>
                <a:ea typeface="Consolas"/>
                <a:cs typeface="Consolas"/>
                <a:sym typeface="Consolas"/>
              </a:rPr>
              <a:t>instanceof </a:t>
            </a:r>
            <a:r>
              <a:rPr b="1" lang="en" sz="1600">
                <a:solidFill>
                  <a:srgbClr val="F8B662"/>
                </a:solidFill>
                <a:highlight>
                  <a:schemeClr val="dk1"/>
                </a:highlight>
                <a:latin typeface="Consolas"/>
                <a:ea typeface="Consolas"/>
                <a:cs typeface="Consolas"/>
                <a:sym typeface="Consolas"/>
              </a:rPr>
              <a:t>ColoredNumber otherCn</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this</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otherCn</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false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8" name="Shape 308"/>
        <p:cNvGrpSpPr/>
        <p:nvPr/>
      </p:nvGrpSpPr>
      <p:grpSpPr>
        <a:xfrm>
          <a:off x="0" y="0"/>
          <a:ext cx="0" cy="0"/>
          <a:chOff x="0" y="0"/>
          <a:chExt cx="0" cy="0"/>
        </a:xfrm>
      </p:grpSpPr>
      <p:sp>
        <p:nvSpPr>
          <p:cNvPr id="309" name="Google Shape;30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0" name="Google Shape;310;p44"/>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1" name="Google Shape;311;p44"/>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latin typeface="Consolas"/>
              <a:ea typeface="Consolas"/>
              <a:cs typeface="Consolas"/>
              <a:sym typeface="Consolas"/>
            </a:endParaRPr>
          </a:p>
        </p:txBody>
      </p:sp>
      <p:sp>
        <p:nvSpPr>
          <p:cNvPr id="312" name="Google Shape;312;p44"/>
          <p:cNvSpPr txBox="1"/>
          <p:nvPr>
            <p:ph idx="1" type="body"/>
          </p:nvPr>
        </p:nvSpPr>
        <p:spPr>
          <a:xfrm>
            <a:off x="107051" y="402200"/>
            <a:ext cx="809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a:t>
            </a:r>
            <a:r>
              <a:rPr lang="en"/>
              <a:t>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8" name="Google Shape;318;p45"/>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9" name="Google Shape;319;p45"/>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true</a:t>
            </a:r>
            <a:endParaRPr b="1" sz="1600">
              <a:latin typeface="Consolas"/>
              <a:ea typeface="Consolas"/>
              <a:cs typeface="Consolas"/>
              <a:sym typeface="Consolas"/>
            </a:endParaRPr>
          </a:p>
        </p:txBody>
      </p:sp>
      <p:sp>
        <p:nvSpPr>
          <p:cNvPr id="320" name="Google Shape;320;p45"/>
          <p:cNvSpPr txBox="1"/>
          <p:nvPr>
            <p:ph idx="1" type="body"/>
          </p:nvPr>
        </p:nvSpPr>
        <p:spPr>
          <a:xfrm>
            <a:off x="107050" y="402200"/>
            <a:ext cx="82077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a:p>
            <a:pPr indent="-342900" lvl="0" marL="457200" rtl="0" algn="l">
              <a:spcBef>
                <a:spcPts val="600"/>
              </a:spcBef>
              <a:spcAft>
                <a:spcPts val="0"/>
              </a:spcAft>
              <a:buSzPts val="1800"/>
              <a:buChar char="●"/>
            </a:pPr>
            <a:r>
              <a:rPr lang="en"/>
              <a:t>We expect the contains call to be true, all 12s are created equal!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24" name="Shape 324"/>
        <p:cNvGrpSpPr/>
        <p:nvPr/>
      </p:nvGrpSpPr>
      <p:grpSpPr>
        <a:xfrm>
          <a:off x="0" y="0"/>
          <a:ext cx="0" cy="0"/>
          <a:chOff x="0" y="0"/>
          <a:chExt cx="0" cy="0"/>
        </a:xfrm>
      </p:grpSpPr>
      <p:sp>
        <p:nvSpPr>
          <p:cNvPr id="325" name="Google Shape;32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26" name="Google Shape;326;p46"/>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p:txBody>
      </p:sp>
      <p:sp>
        <p:nvSpPr>
          <p:cNvPr id="327" name="Google Shape;327;p46"/>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28" name="Google Shape;328;p46"/>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34" name="Google Shape;334;p47"/>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a:p>
            <a:pPr indent="-342900" lvl="0" marL="457200" rtl="0" algn="l">
              <a:spcBef>
                <a:spcPts val="600"/>
              </a:spcBef>
              <a:spcAft>
                <a:spcPts val="0"/>
              </a:spcAft>
              <a:buSzPts val="1800"/>
              <a:buChar char="●"/>
            </a:pPr>
            <a:r>
              <a:rPr lang="en"/>
              <a:t>Returns false with probability 5/6ths.</a:t>
            </a:r>
            <a:endParaRPr/>
          </a:p>
        </p:txBody>
      </p:sp>
      <p:sp>
        <p:nvSpPr>
          <p:cNvPr id="335" name="Google Shape;335;p47"/>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36" name="Google Shape;336;p47"/>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42" name="Google Shape;342;p48"/>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Each memory address is random.</a:t>
            </a:r>
            <a:endParaRPr/>
          </a:p>
          <a:p>
            <a:pPr indent="-342900" lvl="0" marL="457200" rtl="0" algn="l">
              <a:spcBef>
                <a:spcPts val="600"/>
              </a:spcBef>
              <a:spcAft>
                <a:spcPts val="0"/>
              </a:spcAft>
              <a:buSzPts val="1800"/>
              <a:buChar char="●"/>
            </a:pPr>
            <a:r>
              <a:rPr lang="en"/>
              <a:t>Only</a:t>
            </a:r>
            <a:r>
              <a:rPr lang="en"/>
              <a:t> 1/6th chance they % to the same bucket.</a:t>
            </a:r>
            <a:endParaRPr/>
          </a:p>
          <a:p>
            <a:pPr indent="0" lvl="0" marL="0" rtl="0" algn="l">
              <a:spcBef>
                <a:spcPts val="600"/>
              </a:spcBef>
              <a:spcAft>
                <a:spcPts val="0"/>
              </a:spcAft>
              <a:buNone/>
            </a:pPr>
            <a:r>
              <a:t/>
            </a:r>
            <a:endParaRPr/>
          </a:p>
        </p:txBody>
      </p:sp>
      <p:pic>
        <p:nvPicPr>
          <p:cNvPr id="343" name="Google Shape;343;p48"/>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44" name="Google Shape;344;p48"/>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50" name="Google Shape;350;p49"/>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r>
              <a:rPr lang="en"/>
              <a:t>: If object created by code above is in memory </a:t>
            </a:r>
            <a:r>
              <a:rPr lang="en"/>
              <a:t>location</a:t>
            </a:r>
            <a:r>
              <a:rPr lang="en"/>
              <a:t> 6000000, its hashCode % 6 is 0.</a:t>
            </a:r>
            <a:endParaRPr/>
          </a:p>
          <a:p>
            <a:pPr indent="-342900" lvl="0" marL="457200" rtl="0" algn="l">
              <a:spcBef>
                <a:spcPts val="600"/>
              </a:spcBef>
              <a:spcAft>
                <a:spcPts val="0"/>
              </a:spcAft>
              <a:buSzPts val="1800"/>
              <a:buChar char="●"/>
            </a:pPr>
            <a:r>
              <a:rPr lang="en"/>
              <a:t>HashSet looks in bucket zero, doesn’t find 12.</a:t>
            </a:r>
            <a:endParaRPr/>
          </a:p>
        </p:txBody>
      </p:sp>
      <p:pic>
        <p:nvPicPr>
          <p:cNvPr id="351" name="Google Shape;351;p49"/>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52" name="Google Shape;352;p49"/>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358" name="Google Shape;358;p50"/>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a:p>
            <a:pPr indent="-342900" lvl="0" marL="457200" rtl="0" algn="l">
              <a:spcBef>
                <a:spcPts val="600"/>
              </a:spcBef>
              <a:spcAft>
                <a:spcPts val="0"/>
              </a:spcAft>
              <a:buSzPts val="1800"/>
              <a:buChar char="●"/>
            </a:pPr>
            <a:r>
              <a:rPr lang="en"/>
              <a:t>Necessary to have consistency between </a:t>
            </a:r>
            <a:r>
              <a:rPr lang="en">
                <a:latin typeface="Consolas"/>
                <a:ea typeface="Consolas"/>
                <a:cs typeface="Consolas"/>
                <a:sym typeface="Consolas"/>
              </a:rPr>
              <a:t>equals</a:t>
            </a:r>
            <a:r>
              <a:rPr lang="en"/>
              <a:t> and </a:t>
            </a:r>
            <a:r>
              <a:rPr lang="en">
                <a:latin typeface="Consolas"/>
                <a:ea typeface="Consolas"/>
                <a:cs typeface="Consolas"/>
                <a:sym typeface="Consolas"/>
              </a:rPr>
              <a:t>hashCode</a:t>
            </a:r>
            <a:r>
              <a:rPr lang="en"/>
              <a:t> for basic </a:t>
            </a:r>
            <a:r>
              <a:rPr lang="en"/>
              <a:t>operations</a:t>
            </a:r>
            <a:r>
              <a:rPr lang="en"/>
              <a:t> to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Basic rule: If two objects are equal, they’d better have the same hashCode so the hash table can find it.</a:t>
            </a:r>
            <a:endParaRPr/>
          </a:p>
        </p:txBody>
      </p:sp>
      <p:pic>
        <p:nvPicPr>
          <p:cNvPr id="359" name="Google Shape;359;p5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Duplicate Values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365" name="Google Shape;365;p5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Duplicate Values</a:t>
            </a:r>
            <a:endParaRPr/>
          </a:p>
        </p:txBody>
      </p:sp>
      <p:sp>
        <p:nvSpPr>
          <p:cNvPr id="366" name="Google Shape;366;p5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0" name="Shape 370"/>
        <p:cNvGrpSpPr/>
        <p:nvPr/>
      </p:nvGrpSpPr>
      <p:grpSpPr>
        <a:xfrm>
          <a:off x="0" y="0"/>
          <a:ext cx="0" cy="0"/>
          <a:chOff x="0" y="0"/>
          <a:chExt cx="0" cy="0"/>
        </a:xfrm>
      </p:grpSpPr>
      <p:sp>
        <p:nvSpPr>
          <p:cNvPr id="371" name="Google Shape;371;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 yellkey.com</a:t>
            </a:r>
            <a:r>
              <a:rPr lang="en">
                <a:solidFill>
                  <a:srgbClr val="208920"/>
                </a:solidFill>
              </a:rPr>
              <a:t>/wide</a:t>
            </a:r>
            <a:endParaRPr>
              <a:solidFill>
                <a:srgbClr val="208920"/>
              </a:solidFill>
            </a:endParaRPr>
          </a:p>
        </p:txBody>
      </p:sp>
      <p:sp>
        <p:nvSpPr>
          <p:cNvPr id="372" name="Google Shape;372;p52"/>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same </a:t>
            </a:r>
            <a:r>
              <a:rPr lang="en">
                <a:latin typeface="Consolas"/>
                <a:ea typeface="Consolas"/>
                <a:cs typeface="Consolas"/>
                <a:sym typeface="Consolas"/>
              </a:rPr>
              <a:t>equals</a:t>
            </a:r>
            <a:r>
              <a:rPr lang="en"/>
              <a:t> method (comparing </a:t>
            </a:r>
            <a:r>
              <a:rPr lang="en">
                <a:latin typeface="Consolas"/>
                <a:ea typeface="Consolas"/>
                <a:cs typeface="Consolas"/>
                <a:sym typeface="Consolas"/>
              </a:rPr>
              <a:t>num</a:t>
            </a:r>
            <a:r>
              <a:rPr lang="en"/>
              <a:t>),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a:t>
            </a:r>
            <a:r>
              <a:rPr lang="en"/>
              <a:t>right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can happen when we call </a:t>
            </a:r>
            <a:r>
              <a:rPr lang="en">
                <a:latin typeface="Consolas"/>
                <a:ea typeface="Consolas"/>
                <a:cs typeface="Consolas"/>
                <a:sym typeface="Consolas"/>
              </a:rPr>
              <a:t>add(zero)</a:t>
            </a:r>
            <a:r>
              <a:rPr lang="en"/>
              <a:t>?</a:t>
            </a:r>
            <a:endParaRPr/>
          </a:p>
          <a:p>
            <a:pPr indent="-342900" lvl="0" marL="457200" rtl="0" algn="l">
              <a:spcBef>
                <a:spcPts val="600"/>
              </a:spcBef>
              <a:spcAft>
                <a:spcPts val="0"/>
              </a:spcAft>
              <a:buSzPts val="1800"/>
              <a:buAutoNum type="alphaUcPeriod"/>
            </a:pPr>
            <a:r>
              <a:rPr lang="en"/>
              <a:t>We add another 0 to bin zero.</a:t>
            </a:r>
            <a:endParaRPr/>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lang="en"/>
              <a:t>We add another 0 to some other bin.</a:t>
            </a:r>
            <a:endParaRPr/>
          </a:p>
          <a:p>
            <a:pPr indent="-342900" lvl="0" marL="457200" rtl="0" algn="l">
              <a:spcBef>
                <a:spcPts val="0"/>
              </a:spcBef>
              <a:spcAft>
                <a:spcPts val="0"/>
              </a:spcAft>
              <a:buSzPts val="1800"/>
              <a:buAutoNum type="alphaUcPeriod"/>
            </a:pPr>
            <a:r>
              <a:rPr lang="en"/>
              <a:t>We do not get a duplicate zero.</a:t>
            </a:r>
            <a:endParaRPr/>
          </a:p>
        </p:txBody>
      </p:sp>
      <p:sp>
        <p:nvSpPr>
          <p:cNvPr id="373" name="Google Shape;373;p52"/>
          <p:cNvSpPr txBox="1"/>
          <p:nvPr/>
        </p:nvSpPr>
        <p:spPr>
          <a:xfrm>
            <a:off x="400200" y="1552293"/>
            <a:ext cx="54750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74" name="Google Shape;374;p52"/>
          <p:cNvPicPr preferRelativeResize="0"/>
          <p:nvPr/>
        </p:nvPicPr>
        <p:blipFill>
          <a:blip r:embed="rId3">
            <a:alphaModFix/>
          </a:blip>
          <a:stretch>
            <a:fillRect/>
          </a:stretch>
        </p:blipFill>
        <p:spPr>
          <a:xfrm>
            <a:off x="6248048" y="546000"/>
            <a:ext cx="2743552" cy="4377352"/>
          </a:xfrm>
          <a:prstGeom prst="rect">
            <a:avLst/>
          </a:prstGeom>
          <a:noFill/>
          <a:ln>
            <a:noFill/>
          </a:ln>
        </p:spPr>
      </p:pic>
      <p:sp>
        <p:nvSpPr>
          <p:cNvPr id="375" name="Google Shape;375;p52"/>
          <p:cNvSpPr txBox="1"/>
          <p:nvPr/>
        </p:nvSpPr>
        <p:spPr>
          <a:xfrm>
            <a:off x="484600" y="2496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 // does another zero appear?</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and Maps</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seen the two implementation philosophies for Sets and Maps.</a:t>
            </a:r>
            <a:endParaRPr/>
          </a:p>
          <a:p>
            <a:pPr indent="-342900" lvl="0" marL="457200" rtl="0" algn="l">
              <a:spcBef>
                <a:spcPts val="600"/>
              </a:spcBef>
              <a:spcAft>
                <a:spcPts val="0"/>
              </a:spcAft>
              <a:buSzPts val="1800"/>
              <a:buChar char="●"/>
            </a:pPr>
            <a:r>
              <a:rPr lang="en"/>
              <a:t>Red black tree based approach: TreeSet/TreeMap.</a:t>
            </a:r>
            <a:endParaRPr/>
          </a:p>
          <a:p>
            <a:pPr indent="-342900" lvl="1" marL="914400" rtl="0" algn="l">
              <a:spcBef>
                <a:spcPts val="0"/>
              </a:spcBef>
              <a:spcAft>
                <a:spcPts val="0"/>
              </a:spcAft>
              <a:buSzPts val="1800"/>
              <a:buChar char="○"/>
            </a:pPr>
            <a:r>
              <a:rPr lang="en"/>
              <a:t>Requires items to be comparable.</a:t>
            </a:r>
            <a:endParaRPr/>
          </a:p>
          <a:p>
            <a:pPr indent="-342900" lvl="1" marL="914400" rtl="0" algn="l">
              <a:spcBef>
                <a:spcPts val="0"/>
              </a:spcBef>
              <a:spcAft>
                <a:spcPts val="0"/>
              </a:spcAft>
              <a:buSzPts val="1800"/>
              <a:buChar char="○"/>
            </a:pPr>
            <a:r>
              <a:rPr lang="en"/>
              <a:t>Logarithmic time operations.</a:t>
            </a:r>
            <a:endParaRPr/>
          </a:p>
          <a:p>
            <a:pPr indent="-342900" lvl="0" marL="457200" rtl="0" algn="l">
              <a:spcBef>
                <a:spcPts val="0"/>
              </a:spcBef>
              <a:spcAft>
                <a:spcPts val="0"/>
              </a:spcAft>
              <a:buSzPts val="1800"/>
              <a:buChar char="●"/>
            </a:pPr>
            <a:r>
              <a:rPr lang="en"/>
              <a:t>Hash table based approach: HashSet/HashMap.</a:t>
            </a:r>
            <a:endParaRPr/>
          </a:p>
          <a:p>
            <a:pPr indent="-342900" lvl="1" marL="914400" rtl="0" algn="l">
              <a:spcBef>
                <a:spcPts val="0"/>
              </a:spcBef>
              <a:spcAft>
                <a:spcPts val="0"/>
              </a:spcAft>
              <a:buSzPts val="1800"/>
              <a:buChar char="○"/>
            </a:pPr>
            <a:r>
              <a:rPr lang="en"/>
              <a:t>Constant time operations if the hashCode spreads the items out nicely.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 name="Google Shape;162;p26"/>
          <p:cNvSpPr/>
          <p:nvPr/>
        </p:nvSpPr>
        <p:spPr>
          <a:xfrm>
            <a:off x="2903800"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Set</a:t>
            </a:r>
            <a:endParaRPr sz="1600">
              <a:latin typeface="Consolas"/>
              <a:ea typeface="Consolas"/>
              <a:cs typeface="Consolas"/>
              <a:sym typeface="Consolas"/>
            </a:endParaRPr>
          </a:p>
        </p:txBody>
      </p:sp>
      <p:sp>
        <p:nvSpPr>
          <p:cNvPr id="163" name="Google Shape;163;p26"/>
          <p:cNvSpPr/>
          <p:nvPr/>
        </p:nvSpPr>
        <p:spPr>
          <a:xfrm>
            <a:off x="334908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TreeSet</a:t>
            </a:r>
            <a:endParaRPr sz="1600">
              <a:latin typeface="Consolas"/>
              <a:ea typeface="Consolas"/>
              <a:cs typeface="Consolas"/>
              <a:sym typeface="Consolas"/>
            </a:endParaRPr>
          </a:p>
        </p:txBody>
      </p:sp>
      <p:sp>
        <p:nvSpPr>
          <p:cNvPr id="164" name="Google Shape;164;p26"/>
          <p:cNvSpPr/>
          <p:nvPr/>
        </p:nvSpPr>
        <p:spPr>
          <a:xfrm>
            <a:off x="214175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HashSet</a:t>
            </a:r>
            <a:endParaRPr sz="1600">
              <a:latin typeface="Consolas"/>
              <a:ea typeface="Consolas"/>
              <a:cs typeface="Consolas"/>
              <a:sym typeface="Consolas"/>
            </a:endParaRPr>
          </a:p>
        </p:txBody>
      </p:sp>
      <p:cxnSp>
        <p:nvCxnSpPr>
          <p:cNvPr id="165" name="Google Shape;165;p26"/>
          <p:cNvCxnSpPr>
            <a:stCxn id="164" idx="0"/>
          </p:cNvCxnSpPr>
          <p:nvPr/>
        </p:nvCxnSpPr>
        <p:spPr>
          <a:xfrm flipH="1" rot="10800000">
            <a:off x="2693157" y="3663100"/>
            <a:ext cx="636900" cy="363600"/>
          </a:xfrm>
          <a:prstGeom prst="straightConnector1">
            <a:avLst/>
          </a:prstGeom>
          <a:noFill/>
          <a:ln cap="flat" cmpd="sng" w="19050">
            <a:solidFill>
              <a:srgbClr val="CC4125"/>
            </a:solidFill>
            <a:prstDash val="solid"/>
            <a:round/>
            <a:headEnd len="med" w="med" type="none"/>
            <a:tailEnd len="med" w="med" type="triangle"/>
          </a:ln>
        </p:spPr>
      </p:cxnSp>
      <p:cxnSp>
        <p:nvCxnSpPr>
          <p:cNvPr id="166" name="Google Shape;166;p26"/>
          <p:cNvCxnSpPr>
            <a:stCxn id="163" idx="0"/>
          </p:cNvCxnSpPr>
          <p:nvPr/>
        </p:nvCxnSpPr>
        <p:spPr>
          <a:xfrm rot="10800000">
            <a:off x="3330182" y="3663100"/>
            <a:ext cx="570300" cy="363600"/>
          </a:xfrm>
          <a:prstGeom prst="straightConnector1">
            <a:avLst/>
          </a:prstGeom>
          <a:noFill/>
          <a:ln cap="flat" cmpd="sng" w="19050">
            <a:solidFill>
              <a:srgbClr val="CC4125"/>
            </a:solidFill>
            <a:prstDash val="solid"/>
            <a:round/>
            <a:headEnd len="med" w="med" type="none"/>
            <a:tailEnd len="med" w="med" type="triangle"/>
          </a:ln>
        </p:spPr>
      </p:cxnSp>
      <p:sp>
        <p:nvSpPr>
          <p:cNvPr id="167" name="Google Shape;167;p26"/>
          <p:cNvSpPr/>
          <p:nvPr/>
        </p:nvSpPr>
        <p:spPr>
          <a:xfrm>
            <a:off x="5418125"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Map</a:t>
            </a:r>
            <a:endParaRPr sz="1600">
              <a:latin typeface="Consolas"/>
              <a:ea typeface="Consolas"/>
              <a:cs typeface="Consolas"/>
              <a:sym typeface="Consolas"/>
            </a:endParaRPr>
          </a:p>
        </p:txBody>
      </p:sp>
      <p:sp>
        <p:nvSpPr>
          <p:cNvPr id="168" name="Google Shape;168;p26"/>
          <p:cNvSpPr/>
          <p:nvPr/>
        </p:nvSpPr>
        <p:spPr>
          <a:xfrm>
            <a:off x="589943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TreeMap</a:t>
            </a:r>
            <a:endParaRPr sz="1600">
              <a:latin typeface="Consolas"/>
              <a:ea typeface="Consolas"/>
              <a:cs typeface="Consolas"/>
              <a:sym typeface="Consolas"/>
            </a:endParaRPr>
          </a:p>
        </p:txBody>
      </p:sp>
      <p:sp>
        <p:nvSpPr>
          <p:cNvPr id="169" name="Google Shape;169;p26"/>
          <p:cNvSpPr/>
          <p:nvPr/>
        </p:nvSpPr>
        <p:spPr>
          <a:xfrm>
            <a:off x="469210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HashMap</a:t>
            </a:r>
            <a:endParaRPr sz="1600">
              <a:latin typeface="Consolas"/>
              <a:ea typeface="Consolas"/>
              <a:cs typeface="Consolas"/>
              <a:sym typeface="Consolas"/>
            </a:endParaRPr>
          </a:p>
        </p:txBody>
      </p:sp>
      <p:cxnSp>
        <p:nvCxnSpPr>
          <p:cNvPr id="170" name="Google Shape;170;p26"/>
          <p:cNvCxnSpPr>
            <a:stCxn id="169" idx="0"/>
          </p:cNvCxnSpPr>
          <p:nvPr/>
        </p:nvCxnSpPr>
        <p:spPr>
          <a:xfrm flipH="1" rot="10800000">
            <a:off x="5243507" y="3662800"/>
            <a:ext cx="597000" cy="363900"/>
          </a:xfrm>
          <a:prstGeom prst="straightConnector1">
            <a:avLst/>
          </a:prstGeom>
          <a:noFill/>
          <a:ln cap="flat" cmpd="sng" w="19050">
            <a:solidFill>
              <a:srgbClr val="CC4125"/>
            </a:solidFill>
            <a:prstDash val="solid"/>
            <a:round/>
            <a:headEnd len="med" w="med" type="none"/>
            <a:tailEnd len="med" w="med" type="triangle"/>
          </a:ln>
        </p:spPr>
      </p:cxnSp>
      <p:cxnSp>
        <p:nvCxnSpPr>
          <p:cNvPr id="171" name="Google Shape;171;p26"/>
          <p:cNvCxnSpPr>
            <a:stCxn id="168" idx="0"/>
          </p:cNvCxnSpPr>
          <p:nvPr/>
        </p:nvCxnSpPr>
        <p:spPr>
          <a:xfrm rot="10800000">
            <a:off x="5840332" y="3662800"/>
            <a:ext cx="610500" cy="363900"/>
          </a:xfrm>
          <a:prstGeom prst="straightConnector1">
            <a:avLst/>
          </a:prstGeom>
          <a:noFill/>
          <a:ln cap="flat" cmpd="sng" w="19050">
            <a:solidFill>
              <a:srgbClr val="CC4125"/>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1" name="Google Shape;381;p53"/>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342900" lvl="0" marL="457200" rtl="0" algn="l">
              <a:spcBef>
                <a:spcPts val="600"/>
              </a:spcBef>
              <a:spcAft>
                <a:spcPts val="0"/>
              </a:spcAft>
              <a:buSzPts val="1800"/>
              <a:buAutoNum type="alphaUcPeriod"/>
            </a:pPr>
            <a:r>
              <a:rPr b="1" lang="en"/>
              <a:t>We add another 0 to bin zero.</a:t>
            </a:r>
            <a:endParaRPr b="1"/>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b="1" lang="en"/>
              <a:t>We add another 0 to some other bin.</a:t>
            </a:r>
            <a:endParaRPr b="1"/>
          </a:p>
          <a:p>
            <a:pPr indent="-342900" lvl="0" marL="457200" rtl="0" algn="l">
              <a:spcBef>
                <a:spcPts val="0"/>
              </a:spcBef>
              <a:spcAft>
                <a:spcPts val="0"/>
              </a:spcAft>
              <a:buSzPts val="1800"/>
              <a:buAutoNum type="alphaUcPeriod"/>
            </a:pPr>
            <a:r>
              <a:rPr b="1" lang="en"/>
              <a:t>We do not get a duplicate zero.</a:t>
            </a:r>
            <a:endParaRPr b="1"/>
          </a:p>
        </p:txBody>
      </p:sp>
      <p:sp>
        <p:nvSpPr>
          <p:cNvPr id="382" name="Google Shape;382;p53"/>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83" name="Google Shape;383;p53"/>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9" name="Google Shape;389;p54"/>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0" lvl="0" marL="457200" rtl="0" algn="l">
              <a:spcBef>
                <a:spcPts val="600"/>
              </a:spcBef>
              <a:spcAft>
                <a:spcPts val="0"/>
              </a:spcAft>
              <a:buNone/>
            </a:pPr>
            <a:r>
              <a:t/>
            </a:r>
            <a:endParaRPr b="1"/>
          </a:p>
          <a:p>
            <a:pPr indent="0" lvl="0" marL="0" rtl="0" algn="l">
              <a:spcBef>
                <a:spcPts val="600"/>
              </a:spcBef>
              <a:spcAft>
                <a:spcPts val="0"/>
              </a:spcAft>
              <a:buNone/>
            </a:pPr>
            <a:r>
              <a:rPr lang="en"/>
              <a:t>The new zero ends up in a random bin.</a:t>
            </a:r>
            <a:endParaRPr/>
          </a:p>
          <a:p>
            <a:pPr indent="-342900" lvl="0" marL="457200" rtl="0" algn="l">
              <a:spcBef>
                <a:spcPts val="600"/>
              </a:spcBef>
              <a:spcAft>
                <a:spcPts val="0"/>
              </a:spcAft>
              <a:buSzPts val="1800"/>
              <a:buChar char="●"/>
            </a:pPr>
            <a:r>
              <a:rPr lang="en"/>
              <a:t>5/6ths chance: In bin 0, 2, 3, 4, or 5. Duplicate!</a:t>
            </a:r>
            <a:endParaRPr/>
          </a:p>
          <a:p>
            <a:pPr indent="-342900" lvl="0" marL="457200" rtl="0" algn="l">
              <a:spcBef>
                <a:spcPts val="0"/>
              </a:spcBef>
              <a:spcAft>
                <a:spcPts val="0"/>
              </a:spcAft>
              <a:buSzPts val="1800"/>
              <a:buChar char="●"/>
            </a:pPr>
            <a:r>
              <a:rPr lang="en"/>
              <a:t>1/6 chance: In bin 1, no duplicate! (</a:t>
            </a:r>
            <a:r>
              <a:rPr lang="en">
                <a:latin typeface="Consolas"/>
                <a:ea typeface="Consolas"/>
                <a:cs typeface="Consolas"/>
                <a:sym typeface="Consolas"/>
              </a:rPr>
              <a:t>equals</a:t>
            </a:r>
            <a:r>
              <a:rPr lang="en"/>
              <a:t> blocks it)</a:t>
            </a:r>
            <a:endParaRPr/>
          </a:p>
        </p:txBody>
      </p:sp>
      <p:sp>
        <p:nvSpPr>
          <p:cNvPr id="390" name="Google Shape;390;p54"/>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91" name="Google Shape;391;p54"/>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 Equals and hashCode</a:t>
            </a:r>
            <a:endParaRPr/>
          </a:p>
        </p:txBody>
      </p:sp>
      <p:sp>
        <p:nvSpPr>
          <p:cNvPr id="397" name="Google Shape;397;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If your class override </a:t>
            </a:r>
            <a:r>
              <a:rPr lang="en">
                <a:latin typeface="Consolas"/>
                <a:ea typeface="Consolas"/>
                <a:cs typeface="Consolas"/>
                <a:sym typeface="Consolas"/>
              </a:rPr>
              <a:t>equals</a:t>
            </a:r>
            <a:r>
              <a:rPr lang="en"/>
              <a:t>, you should also override </a:t>
            </a:r>
            <a:r>
              <a:rPr lang="en">
                <a:latin typeface="Consolas"/>
                <a:ea typeface="Consolas"/>
                <a:cs typeface="Consolas"/>
                <a:sym typeface="Consolas"/>
              </a:rPr>
              <a:t>hashCode</a:t>
            </a:r>
            <a:r>
              <a:rPr lang="en"/>
              <a:t> in a consistent manner.</a:t>
            </a:r>
            <a:endParaRPr/>
          </a:p>
          <a:p>
            <a:pPr indent="-342900" lvl="0" marL="457200" rtl="0" algn="l">
              <a:spcBef>
                <a:spcPts val="600"/>
              </a:spcBef>
              <a:spcAft>
                <a:spcPts val="0"/>
              </a:spcAft>
              <a:buSzPts val="1800"/>
              <a:buChar char="●"/>
            </a:pPr>
            <a:r>
              <a:rPr lang="en"/>
              <a:t>If two objects are </a:t>
            </a:r>
            <a:r>
              <a:rPr lang="en">
                <a:latin typeface="Consolas"/>
                <a:ea typeface="Consolas"/>
                <a:cs typeface="Consolas"/>
                <a:sym typeface="Consolas"/>
              </a:rPr>
              <a:t>equals</a:t>
            </a:r>
            <a:r>
              <a:rPr lang="en"/>
              <a:t>, they must always have the same </a:t>
            </a:r>
            <a:r>
              <a:rPr lang="en">
                <a:latin typeface="Consolas"/>
                <a:ea typeface="Consolas"/>
                <a:cs typeface="Consolas"/>
                <a:sym typeface="Consolas"/>
              </a:rPr>
              <a:t>hashCode</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don’t everything breaks:</a:t>
            </a:r>
            <a:endParaRPr/>
          </a:p>
          <a:p>
            <a:pPr indent="-342900" lvl="0" marL="457200" rtl="0" algn="l">
              <a:spcBef>
                <a:spcPts val="600"/>
              </a:spcBef>
              <a:spcAft>
                <a:spcPts val="0"/>
              </a:spcAft>
              <a:buSzPts val="1800"/>
              <a:buChar char="●"/>
            </a:pPr>
            <a:r>
              <a:rPr lang="en"/>
              <a:t>Contains can’t find objects (unless it gets lucky).</a:t>
            </a:r>
            <a:endParaRPr/>
          </a:p>
          <a:p>
            <a:pPr indent="-342900" lvl="0" marL="457200" rtl="0" algn="l">
              <a:spcBef>
                <a:spcPts val="0"/>
              </a:spcBef>
              <a:spcAft>
                <a:spcPts val="0"/>
              </a:spcAft>
              <a:buSzPts val="1800"/>
              <a:buChar char="●"/>
            </a:pPr>
            <a:r>
              <a:rPr lang="en"/>
              <a:t>Add results in duplicates.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vs. Immutable Types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403" name="Google Shape;403;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vs. Immutable Types</a:t>
            </a:r>
            <a:endParaRPr/>
          </a:p>
        </p:txBody>
      </p:sp>
      <p:sp>
        <p:nvSpPr>
          <p:cNvPr id="404" name="Google Shape;404;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Data Types</a:t>
            </a:r>
            <a:endParaRPr/>
          </a:p>
        </p:txBody>
      </p:sp>
      <p:sp>
        <p:nvSpPr>
          <p:cNvPr id="410" name="Google Shape;410;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immutable data type is one for which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Examples:</a:t>
            </a:r>
            <a:endParaRPr/>
          </a:p>
          <a:p>
            <a:pPr indent="-342900" lvl="0" marL="457200" rtl="0" algn="l">
              <a:spcBef>
                <a:spcPts val="600"/>
              </a:spcBef>
              <a:spcAft>
                <a:spcPts val="0"/>
              </a:spcAft>
              <a:buSzPts val="1800"/>
              <a:buChar char="●"/>
            </a:pPr>
            <a:r>
              <a:rPr lang="en"/>
              <a:t>Mutable: ArrayDeque, Percolation.</a:t>
            </a:r>
            <a:endParaRPr/>
          </a:p>
          <a:p>
            <a:pPr indent="-342900" lvl="0" marL="457200" rtl="0" algn="l">
              <a:spcBef>
                <a:spcPts val="0"/>
              </a:spcBef>
              <a:spcAft>
                <a:spcPts val="0"/>
              </a:spcAft>
              <a:buSzPts val="1800"/>
              <a:buChar char="●"/>
            </a:pPr>
            <a:r>
              <a:rPr lang="en"/>
              <a:t>Immutable: Integer, String, Date.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b="1" i="1" lang="en"/>
              <a:t>final </a:t>
            </a:r>
            <a:r>
              <a:rPr lang="en"/>
              <a:t>keyword will help the compiler ensure immutability.</a:t>
            </a:r>
            <a:endParaRPr/>
          </a:p>
          <a:p>
            <a:pPr indent="-342900" lvl="0" marL="457200" rtl="0" algn="l">
              <a:spcBef>
                <a:spcPts val="600"/>
              </a:spcBef>
              <a:spcAft>
                <a:spcPts val="0"/>
              </a:spcAft>
              <a:buSzPts val="1800"/>
              <a:buChar char="●"/>
            </a:pPr>
            <a:r>
              <a:rPr lang="en"/>
              <a:t>final variable means you ma</a:t>
            </a:r>
            <a:r>
              <a:rPr lang="en"/>
              <a:t>y</a:t>
            </a:r>
            <a:r>
              <a:rPr lang="en"/>
              <a:t> assign a value once (either in constructor of class or in initializer), but after it can never change.</a:t>
            </a:r>
            <a:endParaRPr/>
          </a:p>
          <a:p>
            <a:pPr indent="-342900" lvl="0" marL="457200" rtl="0" algn="l">
              <a:spcBef>
                <a:spcPts val="0"/>
              </a:spcBef>
              <a:spcAft>
                <a:spcPts val="0"/>
              </a:spcAft>
              <a:buSzPts val="1800"/>
              <a:buChar char="●"/>
            </a:pPr>
            <a:r>
              <a:rPr lang="en"/>
              <a:t>Final is neither sufficient nor necessary for a class to be immutable.</a:t>
            </a:r>
            <a:endParaRPr/>
          </a:p>
        </p:txBody>
      </p:sp>
      <p:sp>
        <p:nvSpPr>
          <p:cNvPr id="411" name="Google Shape;411;p57"/>
          <p:cNvSpPr txBox="1"/>
          <p:nvPr/>
        </p:nvSpPr>
        <p:spPr>
          <a:xfrm>
            <a:off x="4193810" y="982007"/>
            <a:ext cx="4849500" cy="2418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Date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month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day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year</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boolean </a:t>
            </a:r>
            <a:r>
              <a:rPr b="1" lang="en" sz="1600">
                <a:solidFill>
                  <a:srgbClr val="E2E3E4"/>
                </a:solidFill>
                <a:highlight>
                  <a:schemeClr val="dk1"/>
                </a:highlight>
                <a:latin typeface="Consolas"/>
                <a:ea typeface="Consolas"/>
                <a:cs typeface="Consolas"/>
                <a:sym typeface="Consolas"/>
              </a:rPr>
              <a:t>contrived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true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Date</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y</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month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day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year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17" name="Google Shape;417;p58"/>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Immutable: </a:t>
            </a:r>
            <a:r>
              <a:rPr lang="en"/>
              <a:t>an instance cannot change in any observable way after instantiation.</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18" name="Google Shape;418;p58"/>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19" name="Google Shape;419;p58"/>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20" name="Google Shape;420;p58"/>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1" name="Google Shape;421;p58"/>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27" name="Google Shape;427;p59"/>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28" name="Google Shape;428;p59"/>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9" name="Google Shape;429;p59"/>
          <p:cNvSpPr txBox="1"/>
          <p:nvPr/>
        </p:nvSpPr>
        <p:spPr>
          <a:xfrm>
            <a:off x="4632125" y="2626058"/>
            <a:ext cx="40737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p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p</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a:t>
            </a:r>
            <a:r>
              <a:rPr b="1" lang="en" sz="1600">
                <a:solidFill>
                  <a:srgbClr val="8C9196"/>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30" name="Google Shape;430;p59"/>
          <p:cNvSpPr txBox="1"/>
          <p:nvPr/>
        </p:nvSpPr>
        <p:spPr>
          <a:xfrm>
            <a:off x="4574200" y="22447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a:t>
            </a:r>
            <a:r>
              <a:rPr lang="en" sz="1800">
                <a:latin typeface="Roboto"/>
                <a:ea typeface="Roboto"/>
                <a:cs typeface="Roboto"/>
                <a:sym typeface="Roboto"/>
              </a:rPr>
              <a:t>mutation</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36" name="Google Shape;436;p60"/>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37" name="Google Shape;437;p60"/>
          <p:cNvSpPr txBox="1"/>
          <p:nvPr/>
        </p:nvSpPr>
        <p:spPr>
          <a:xfrm>
            <a:off x="4666150" y="943675"/>
            <a:ext cx="42663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38" name="Google Shape;438;p60"/>
          <p:cNvSpPr txBox="1"/>
          <p:nvPr/>
        </p:nvSpPr>
        <p:spPr>
          <a:xfrm>
            <a:off x="307000" y="2303633"/>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No mutation possible.</a:t>
            </a:r>
            <a:endParaRPr sz="1800">
              <a:latin typeface="Roboto"/>
              <a:ea typeface="Roboto"/>
              <a:cs typeface="Roboto"/>
              <a:sym typeface="Roboto"/>
            </a:endParaRPr>
          </a:p>
        </p:txBody>
      </p:sp>
      <p:sp>
        <p:nvSpPr>
          <p:cNvPr id="439" name="Google Shape;439;p60"/>
          <p:cNvSpPr txBox="1"/>
          <p:nvPr/>
        </p:nvSpPr>
        <p:spPr>
          <a:xfrm>
            <a:off x="637625" y="4640950"/>
            <a:ext cx="80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Unless you use the special “Reflections” library which lets you disobey access modifiers.</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45" name="Google Shape;445;p61"/>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6" name="Google Shape;446;p61"/>
          <p:cNvSpPr txBox="1"/>
          <p:nvPr/>
        </p:nvSpPr>
        <p:spPr>
          <a:xfrm>
            <a:off x="4574200"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47" name="Google Shape;447;p61"/>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48" name="Google Shape;448;p61"/>
          <p:cNvSpPr txBox="1"/>
          <p:nvPr/>
        </p:nvSpPr>
        <p:spPr>
          <a:xfrm>
            <a:off x="4650400" y="1254775"/>
            <a:ext cx="39342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rb</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rocks[</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null</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54" name="Google Shape;454;p62"/>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55" name="Google Shape;455;p62"/>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56" name="Google Shape;456;p62"/>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57" name="Google Shape;457;p62"/>
          <p:cNvSpPr txBox="1"/>
          <p:nvPr/>
        </p:nvSpPr>
        <p:spPr>
          <a:xfrm>
            <a:off x="180100" y="1254775"/>
            <a:ext cx="5258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a:t>
            </a:r>
            <a:r>
              <a:rPr b="1" lang="en" sz="1600">
                <a:solidFill>
                  <a:srgbClr val="E2E3E4"/>
                </a:solidFill>
                <a:highlight>
                  <a:schemeClr val="dk1"/>
                </a:highlight>
                <a:latin typeface="Consolas"/>
                <a:ea typeface="Consolas"/>
                <a:cs typeface="Consolas"/>
                <a:sym typeface="Consolas"/>
              </a:rPr>
              <a:t>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Tables in Java: Recap</a:t>
            </a:r>
            <a:endParaRPr/>
          </a:p>
        </p:txBody>
      </p:sp>
      <p:sp>
        <p:nvSpPr>
          <p:cNvPr id="177" name="Google Shape;177;p27"/>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 tables:</a:t>
            </a:r>
            <a:endParaRPr/>
          </a:p>
          <a:p>
            <a:pPr indent="-342900" lvl="0" marL="457200" rtl="0" algn="l">
              <a:spcBef>
                <a:spcPts val="600"/>
              </a:spcBef>
              <a:spcAft>
                <a:spcPts val="0"/>
              </a:spcAft>
              <a:buSzPts val="1800"/>
              <a:buChar char="●"/>
            </a:pPr>
            <a:r>
              <a:rPr i="1" lang="en"/>
              <a:t>Data</a:t>
            </a:r>
            <a:r>
              <a:rPr lang="en"/>
              <a:t> is converted into a hash code, the </a:t>
            </a:r>
            <a:r>
              <a:rPr b="1" lang="en"/>
              <a:t>hash code</a:t>
            </a:r>
            <a:r>
              <a:rPr lang="en"/>
              <a:t> is then </a:t>
            </a:r>
            <a:r>
              <a:rPr b="1" lang="en"/>
              <a:t>reduced</a:t>
            </a:r>
            <a:r>
              <a:rPr lang="en"/>
              <a:t> to a valid </a:t>
            </a:r>
            <a:r>
              <a:rPr i="1" lang="en"/>
              <a:t>index</a:t>
            </a:r>
            <a:r>
              <a:rPr lang="en"/>
              <a:t>.</a:t>
            </a:r>
            <a:endParaRPr/>
          </a:p>
          <a:p>
            <a:pPr indent="-342900" lvl="0" marL="457200" rtl="0" algn="l">
              <a:spcBef>
                <a:spcPts val="600"/>
              </a:spcBef>
              <a:spcAft>
                <a:spcPts val="0"/>
              </a:spcAft>
              <a:buSzPts val="1800"/>
              <a:buChar char="●"/>
            </a:pPr>
            <a:r>
              <a:rPr i="1" lang="en"/>
              <a:t>Data </a:t>
            </a:r>
            <a:r>
              <a:rPr lang="en"/>
              <a:t>is then stored in a bucket corresponding to that </a:t>
            </a:r>
            <a:r>
              <a:rPr i="1" lang="en"/>
              <a:t>index</a:t>
            </a:r>
            <a:r>
              <a:rPr lang="en"/>
              <a:t>.</a:t>
            </a:r>
            <a:endParaRPr/>
          </a:p>
          <a:p>
            <a:pPr indent="-342900" lvl="1" marL="914400" rtl="0" algn="l">
              <a:spcBef>
                <a:spcPts val="600"/>
              </a:spcBef>
              <a:spcAft>
                <a:spcPts val="0"/>
              </a:spcAft>
              <a:buSzPts val="1800"/>
              <a:buChar char="○"/>
            </a:pPr>
            <a:r>
              <a:rPr lang="en"/>
              <a:t>Each bucket is a “separate chain” of items.</a:t>
            </a:r>
            <a:endParaRPr/>
          </a:p>
          <a:p>
            <a:pPr indent="-342900" lvl="0" marL="457200" rtl="0" algn="l">
              <a:spcBef>
                <a:spcPts val="600"/>
              </a:spcBef>
              <a:spcAft>
                <a:spcPts val="0"/>
              </a:spcAft>
              <a:buSzPts val="1800"/>
              <a:buChar char="●"/>
            </a:pPr>
            <a:r>
              <a:rPr lang="en"/>
              <a:t>Resize when load factor N/M exceeds some constant.</a:t>
            </a:r>
            <a:endParaRPr/>
          </a:p>
          <a:p>
            <a:pPr indent="-342900" lvl="0" marL="457200" rtl="0" algn="l">
              <a:spcBef>
                <a:spcPts val="600"/>
              </a:spcBef>
              <a:spcAft>
                <a:spcPts val="0"/>
              </a:spcAft>
              <a:buSzPts val="1800"/>
              <a:buChar char="●"/>
            </a:pPr>
            <a:r>
              <a:rPr lang="en"/>
              <a:t>If items are spread out nicely, you get Θ(1) average runtime.</a:t>
            </a:r>
            <a:endParaRPr/>
          </a:p>
        </p:txBody>
      </p:sp>
      <p:sp>
        <p:nvSpPr>
          <p:cNvPr id="178" name="Google Shape;178;p27"/>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179" name="Google Shape;179;p27"/>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180" name="Google Shape;180;p27"/>
          <p:cNvCxnSpPr>
            <a:stCxn id="178" idx="3"/>
            <a:endCxn id="179"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7"/>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182" name="Google Shape;182;p27"/>
          <p:cNvCxnSpPr>
            <a:stCxn id="179" idx="3"/>
            <a:endCxn id="181"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7"/>
          <p:cNvSpPr txBox="1"/>
          <p:nvPr/>
        </p:nvSpPr>
        <p:spPr>
          <a:xfrm>
            <a:off x="1012975" y="4307050"/>
            <a:ext cx="22023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Math.floorMod(x, 4)</a:t>
            </a:r>
            <a:endParaRPr/>
          </a:p>
        </p:txBody>
      </p:sp>
      <p:sp>
        <p:nvSpPr>
          <p:cNvPr id="184" name="Google Shape;184;p27"/>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cxnSp>
        <p:nvCxnSpPr>
          <p:cNvPr id="185" name="Google Shape;185;p27"/>
          <p:cNvCxnSpPr>
            <a:stCxn id="181" idx="2"/>
            <a:endCxn id="183" idx="1"/>
          </p:cNvCxnSpPr>
          <p:nvPr/>
        </p:nvCxnSpPr>
        <p:spPr>
          <a:xfrm rot="5400000">
            <a:off x="2040850" y="2629150"/>
            <a:ext cx="813300" cy="2868900"/>
          </a:xfrm>
          <a:prstGeom prst="bentConnector4">
            <a:avLst>
              <a:gd fmla="val 39967" name="adj1"/>
              <a:gd fmla="val 108303" name="adj2"/>
            </a:avLst>
          </a:prstGeom>
          <a:noFill/>
          <a:ln cap="flat" cmpd="sng" w="19050">
            <a:solidFill>
              <a:schemeClr val="dk2"/>
            </a:solidFill>
            <a:prstDash val="solid"/>
            <a:round/>
            <a:headEnd len="med" w="med" type="none"/>
            <a:tailEnd len="med" w="med" type="triangle"/>
          </a:ln>
        </p:spPr>
      </p:cxnSp>
      <p:cxnSp>
        <p:nvCxnSpPr>
          <p:cNvPr id="186" name="Google Shape;186;p27"/>
          <p:cNvCxnSpPr>
            <a:stCxn id="183" idx="3"/>
            <a:endCxn id="184" idx="1"/>
          </p:cNvCxnSpPr>
          <p:nvPr/>
        </p:nvCxnSpPr>
        <p:spPr>
          <a:xfrm>
            <a:off x="3215275" y="4470100"/>
            <a:ext cx="721800" cy="0"/>
          </a:xfrm>
          <a:prstGeom prst="straightConnector1">
            <a:avLst/>
          </a:prstGeom>
          <a:noFill/>
          <a:ln cap="flat" cmpd="sng" w="19050">
            <a:solidFill>
              <a:schemeClr val="dk2"/>
            </a:solidFill>
            <a:prstDash val="solid"/>
            <a:round/>
            <a:headEnd len="med" w="med" type="none"/>
            <a:tailEnd len="med" w="med" type="triangle"/>
          </a:ln>
        </p:spPr>
      </p:cxnSp>
      <p:sp>
        <p:nvSpPr>
          <p:cNvPr id="187" name="Google Shape;187;p27"/>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188" name="Google Shape;188;p27"/>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189" name="Google Shape;189;p27"/>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190" name="Google Shape;190;p27"/>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191" name="Google Shape;191;p27"/>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192" name="Google Shape;192;p27"/>
          <p:cNvSpPr txBox="1"/>
          <p:nvPr/>
        </p:nvSpPr>
        <p:spPr>
          <a:xfrm>
            <a:off x="5255625" y="4557375"/>
            <a:ext cx="31740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Indicates “on average”.</a:t>
            </a:r>
            <a:endParaRPr/>
          </a:p>
          <a:p>
            <a:pPr indent="0" lvl="0" marL="0" rtl="0" algn="l">
              <a:spcBef>
                <a:spcPts val="0"/>
              </a:spcBef>
              <a:spcAft>
                <a:spcPts val="0"/>
              </a:spcAft>
              <a:buNone/>
            </a:pPr>
            <a:r>
              <a:rPr lang="en"/>
              <a:t>†: Assuming items are evenly spread.</a:t>
            </a:r>
            <a:endParaRPr/>
          </a:p>
          <a:p>
            <a:pPr indent="0" lvl="0" marL="0" rtl="0" algn="l">
              <a:spcBef>
                <a:spcPts val="0"/>
              </a:spcBef>
              <a:spcAft>
                <a:spcPts val="0"/>
              </a:spcAft>
              <a:buNone/>
            </a:pPr>
            <a:r>
              <a:t/>
            </a:r>
            <a:endParaRPr/>
          </a:p>
        </p:txBody>
      </p:sp>
      <p:graphicFrame>
        <p:nvGraphicFramePr>
          <p:cNvPr id="193" name="Google Shape;193;p27"/>
          <p:cNvGraphicFramePr/>
          <p:nvPr/>
        </p:nvGraphicFramePr>
        <p:xfrm>
          <a:off x="5200800" y="2655555"/>
          <a:ext cx="3000000" cy="3000000"/>
        </p:xfrm>
        <a:graphic>
          <a:graphicData uri="http://schemas.openxmlformats.org/drawingml/2006/table">
            <a:tbl>
              <a:tblPr>
                <a:noFill/>
                <a:tableStyleId>{4647A6F9-3CC5-4AD7-A8FD-F2C25A786F0D}</a:tableStyleId>
              </a:tblPr>
              <a:tblGrid>
                <a:gridCol w="1515100"/>
                <a:gridCol w="1110800"/>
                <a:gridCol w="1110800"/>
              </a:tblGrid>
              <a:tr h="3810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contains(x)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add(x)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Bushy BSTs</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Separate Chaining Hash Table With No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 With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94" name="Google Shape;194;p27"/>
          <p:cNvSpPr txBox="1"/>
          <p:nvPr/>
        </p:nvSpPr>
        <p:spPr>
          <a:xfrm>
            <a:off x="7227350" y="227845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Hash based set ops</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63" name="Google Shape;463;p63"/>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64" name="Google Shape;464;p63"/>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Pebble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int weight;</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Pebble() {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weight = 1;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5" name="Google Shape;465;p63"/>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66" name="Google Shape;466;p63"/>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final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RocksBox (Rock[]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7" name="Google Shape;467;p63"/>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SecretRocksBox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private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SecretRocksBox(Rock[]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1" name="Shape 471"/>
        <p:cNvGrpSpPr/>
        <p:nvPr/>
      </p:nvGrpSpPr>
      <p:grpSpPr>
        <a:xfrm>
          <a:off x="0" y="0"/>
          <a:ext cx="0" cy="0"/>
          <a:chOff x="0" y="0"/>
          <a:chExt cx="0" cy="0"/>
        </a:xfrm>
      </p:grpSpPr>
      <p:sp>
        <p:nvSpPr>
          <p:cNvPr id="472" name="Google Shape;47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73" name="Google Shape;473;p64"/>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74" name="Google Shape;474;p64"/>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75" name="Google Shape;475;p64"/>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76" name="Google Shape;476;p64"/>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a:t>
            </a: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82" name="Google Shape;482;p65"/>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make SecretRocksBox immutable, we can make our own copy of the array.</a:t>
            </a:r>
            <a:endParaRPr/>
          </a:p>
          <a:p>
            <a:pPr indent="-342900" lvl="0" marL="457200" rtl="0" algn="l">
              <a:spcBef>
                <a:spcPts val="0"/>
              </a:spcBef>
              <a:spcAft>
                <a:spcPts val="0"/>
              </a:spcAft>
              <a:buSzPts val="1800"/>
              <a:buChar char="●"/>
            </a:pPr>
            <a:r>
              <a:rPr lang="en"/>
              <a:t>Example mutation fails!</a:t>
            </a:r>
            <a:endParaRPr/>
          </a:p>
        </p:txBody>
      </p:sp>
      <p:sp>
        <p:nvSpPr>
          <p:cNvPr id="483" name="Google Shape;483;p65"/>
          <p:cNvSpPr txBox="1"/>
          <p:nvPr/>
        </p:nvSpPr>
        <p:spPr>
          <a:xfrm>
            <a:off x="4258075" y="2626075"/>
            <a:ext cx="4302000" cy="240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System</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arraycopy(</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84" name="Google Shape;484;p65"/>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490" name="Google Shape;490;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Advantage: Less to think about: Avoids bugs and makes debugging easier.</a:t>
            </a:r>
            <a:endParaRPr/>
          </a:p>
          <a:p>
            <a:pPr indent="-342900" lvl="0" marL="457200" rtl="0" algn="l">
              <a:spcBef>
                <a:spcPts val="600"/>
              </a:spcBef>
              <a:spcAft>
                <a:spcPts val="0"/>
              </a:spcAft>
              <a:buSzPts val="1800"/>
              <a:buChar char="●"/>
            </a:pPr>
            <a:r>
              <a:rPr lang="en"/>
              <a:t>Analogy: Immutable classes have some buttons you can press / windows you can look inside. Results are ALWAYS the same, no matter what.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Disadvantage: Must create a new object anytime anything changes.</a:t>
            </a:r>
            <a:endParaRPr/>
          </a:p>
          <a:p>
            <a:pPr indent="-342900" lvl="0" marL="457200" rtl="0" algn="l">
              <a:spcBef>
                <a:spcPts val="600"/>
              </a:spcBef>
              <a:spcAft>
                <a:spcPts val="0"/>
              </a:spcAft>
              <a:buSzPts val="1800"/>
              <a:buChar char="●"/>
            </a:pPr>
            <a:r>
              <a:rPr lang="en"/>
              <a:t>Example: String concatenation is slow!</a:t>
            </a:r>
            <a:endParaRPr/>
          </a:p>
        </p:txBody>
      </p:sp>
      <p:sp>
        <p:nvSpPr>
          <p:cNvPr id="491" name="Google Shape;491;p66"/>
          <p:cNvSpPr/>
          <p:nvPr/>
        </p:nvSpPr>
        <p:spPr>
          <a:xfrm>
            <a:off x="3729650" y="3279941"/>
            <a:ext cx="2032200" cy="1011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66"/>
          <p:cNvCxnSpPr/>
          <p:nvPr/>
        </p:nvCxnSpPr>
        <p:spPr>
          <a:xfrm rot="10800000">
            <a:off x="3281648" y="387340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66"/>
          <p:cNvCxnSpPr/>
          <p:nvPr/>
        </p:nvCxnSpPr>
        <p:spPr>
          <a:xfrm rot="10800000">
            <a:off x="3293472" y="4088512"/>
            <a:ext cx="432300" cy="0"/>
          </a:xfrm>
          <a:prstGeom prst="straightConnector1">
            <a:avLst/>
          </a:prstGeom>
          <a:noFill/>
          <a:ln cap="flat" cmpd="sng" w="19050">
            <a:solidFill>
              <a:srgbClr val="666666"/>
            </a:solidFill>
            <a:prstDash val="solid"/>
            <a:round/>
            <a:headEnd len="med" w="med" type="none"/>
            <a:tailEnd len="med" w="med" type="none"/>
          </a:ln>
        </p:spPr>
      </p:cxnSp>
      <p:sp>
        <p:nvSpPr>
          <p:cNvPr id="494" name="Google Shape;494;p66"/>
          <p:cNvSpPr txBox="1"/>
          <p:nvPr/>
        </p:nvSpPr>
        <p:spPr>
          <a:xfrm>
            <a:off x="3711050" y="3219113"/>
            <a:ext cx="2151300" cy="9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charAt(int i)</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compareTo(String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concat(String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split(String r)</a:t>
            </a:r>
            <a:endParaRPr>
              <a:latin typeface="Consolas"/>
              <a:ea typeface="Consolas"/>
              <a:cs typeface="Consolas"/>
              <a:sym typeface="Consolas"/>
            </a:endParaRPr>
          </a:p>
        </p:txBody>
      </p:sp>
      <p:sp>
        <p:nvSpPr>
          <p:cNvPr id="495" name="Google Shape;495;p66"/>
          <p:cNvSpPr txBox="1"/>
          <p:nvPr/>
        </p:nvSpPr>
        <p:spPr>
          <a:xfrm>
            <a:off x="4102775" y="4291838"/>
            <a:ext cx="1300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a:t>
            </a:r>
            <a:endParaRPr/>
          </a:p>
        </p:txBody>
      </p:sp>
      <p:cxnSp>
        <p:nvCxnSpPr>
          <p:cNvPr id="496" name="Google Shape;496;p66"/>
          <p:cNvCxnSpPr/>
          <p:nvPr/>
        </p:nvCxnSpPr>
        <p:spPr>
          <a:xfrm rot="10800000">
            <a:off x="3288217" y="344318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7" name="Google Shape;497;p66"/>
          <p:cNvCxnSpPr/>
          <p:nvPr/>
        </p:nvCxnSpPr>
        <p:spPr>
          <a:xfrm rot="10800000">
            <a:off x="3293472" y="3658293"/>
            <a:ext cx="4323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Hash Table Keys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503" name="Google Shape;503;p6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Hash Table Keys</a:t>
            </a:r>
            <a:endParaRPr/>
          </a:p>
        </p:txBody>
      </p:sp>
      <p:sp>
        <p:nvSpPr>
          <p:cNvPr id="504" name="Google Shape;504;p6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Mutable HashSet Keys</a:t>
            </a:r>
            <a:endParaRPr/>
          </a:p>
        </p:txBody>
      </p:sp>
      <p:sp>
        <p:nvSpPr>
          <p:cNvPr id="510" name="Google Shape;510;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principle, we can create a </a:t>
            </a:r>
            <a:r>
              <a:rPr lang="en">
                <a:latin typeface="Consolas"/>
                <a:ea typeface="Consolas"/>
                <a:cs typeface="Consolas"/>
                <a:sym typeface="Consolas"/>
              </a:rPr>
              <a:t>HashSet&lt;List&gt;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Weird stuff happens if:</a:t>
            </a:r>
            <a:endParaRPr/>
          </a:p>
          <a:p>
            <a:pPr indent="-342900" lvl="0" marL="457200" rtl="0" algn="l">
              <a:spcBef>
                <a:spcPts val="600"/>
              </a:spcBef>
              <a:spcAft>
                <a:spcPts val="0"/>
              </a:spcAft>
              <a:buSzPts val="1800"/>
              <a:buChar char="●"/>
            </a:pPr>
            <a:r>
              <a:rPr lang="en"/>
              <a:t>We insert a </a:t>
            </a:r>
            <a:r>
              <a:rPr lang="en">
                <a:latin typeface="Consolas"/>
                <a:ea typeface="Consolas"/>
                <a:cs typeface="Consolas"/>
                <a:sym typeface="Consolas"/>
              </a:rPr>
              <a:t>List</a:t>
            </a:r>
            <a:r>
              <a:rPr lang="en"/>
              <a:t> into a </a:t>
            </a:r>
            <a:r>
              <a:rPr lang="en">
                <a:latin typeface="Consolas"/>
                <a:ea typeface="Consolas"/>
                <a:cs typeface="Consolas"/>
                <a:sym typeface="Consolas"/>
              </a:rPr>
              <a:t>HashSet</a:t>
            </a:r>
            <a:r>
              <a:rPr lang="en"/>
              <a:t>.</a:t>
            </a:r>
            <a:endParaRPr/>
          </a:p>
          <a:p>
            <a:pPr indent="-342900" lvl="0" marL="457200" rtl="0" algn="l">
              <a:spcBef>
                <a:spcPts val="0"/>
              </a:spcBef>
              <a:spcAft>
                <a:spcPts val="0"/>
              </a:spcAft>
              <a:buSzPts val="1800"/>
              <a:buChar char="●"/>
            </a:pPr>
            <a:r>
              <a:rPr lang="en"/>
              <a:t>Later mutate that </a:t>
            </a:r>
            <a:r>
              <a:rPr lang="en">
                <a:latin typeface="Consolas"/>
                <a:ea typeface="Consolas"/>
                <a:cs typeface="Consolas"/>
                <a:sym typeface="Consolas"/>
              </a:rPr>
              <a:t>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hashCode</a:t>
            </a:r>
            <a:endParaRPr/>
          </a:p>
        </p:txBody>
      </p:sp>
      <p:sp>
        <p:nvSpPr>
          <p:cNvPr id="516" name="Google Shape;516;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p:txBody>
      </p:sp>
      <p:sp>
        <p:nvSpPr>
          <p:cNvPr id="517" name="Google Shape;517;p69"/>
          <p:cNvSpPr txBox="1"/>
          <p:nvPr/>
        </p:nvSpPr>
        <p:spPr>
          <a:xfrm>
            <a:off x="4241375" y="3890925"/>
            <a:ext cx="4896900" cy="1077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23" name="Google Shape;523;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a:p>
            <a:pPr indent="0" lvl="0" marL="0" rtl="0" algn="l">
              <a:spcBef>
                <a:spcPts val="600"/>
              </a:spcBef>
              <a:spcAft>
                <a:spcPts val="0"/>
              </a:spcAft>
              <a:buNone/>
            </a:pPr>
            <a:br>
              <a:rPr lang="en"/>
            </a:br>
            <a:r>
              <a:rPr lang="en"/>
              <a:t>If we add this list to a HashSet with 4 buckets, it lands in bucket 2 (962 % 4 = 2).</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4" name="Google Shape;524;p70"/>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EC696E"/>
                </a:solidFill>
                <a:highlight>
                  <a:schemeClr val="dk1"/>
                </a:highlight>
                <a:latin typeface="JetBrains Mono"/>
                <a:ea typeface="JetBrains Mono"/>
                <a:cs typeface="JetBrains Mono"/>
                <a:sym typeface="JetBrains Mono"/>
              </a:rPr>
              <a:t>List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F8B662"/>
                </a:solidFill>
                <a:highlight>
                  <a:schemeClr val="dk1"/>
                </a:highlight>
                <a:latin typeface="JetBrains Mono"/>
                <a:ea typeface="JetBrains Mono"/>
                <a:cs typeface="JetBrains Mono"/>
                <a:sym typeface="JetBrains Mono"/>
              </a:rPr>
              <a:t>Integer</a:t>
            </a:r>
            <a:r>
              <a:rPr b="1" lang="en" sz="1450">
                <a:solidFill>
                  <a:srgbClr val="F48460"/>
                </a:solidFill>
                <a:highlight>
                  <a:schemeClr val="dk1"/>
                </a:highlight>
                <a:latin typeface="JetBrains Mono"/>
                <a:ea typeface="JetBrains Mono"/>
                <a:cs typeface="JetBrains Mono"/>
                <a:sym typeface="JetBrains Mono"/>
              </a:rPr>
              <a:t>&gt;&gt; </a:t>
            </a:r>
            <a:r>
              <a:rPr b="1" lang="en" sz="1450">
                <a:solidFill>
                  <a:srgbClr val="E2E3E4"/>
                </a:solidFill>
                <a:highlight>
                  <a:schemeClr val="dk1"/>
                </a:highlight>
                <a:latin typeface="JetBrains Mono"/>
                <a:ea typeface="JetBrains Mono"/>
                <a:cs typeface="JetBrains Mono"/>
                <a:sym typeface="JetBrains Mono"/>
              </a:rPr>
              <a:t>hs </a:t>
            </a:r>
            <a:r>
              <a:rPr b="1" lang="en" sz="1450">
                <a:solidFill>
                  <a:srgbClr val="F48460"/>
                </a:solidFill>
                <a:highlight>
                  <a:schemeClr val="dk1"/>
                </a:highlight>
                <a:latin typeface="JetBrains Mono"/>
                <a:ea typeface="JetBrains Mono"/>
                <a:cs typeface="JetBrains Mono"/>
                <a:sym typeface="JetBrains Mono"/>
              </a:rPr>
              <a:t>= </a:t>
            </a:r>
            <a:r>
              <a:rPr b="1" lang="en" sz="1450">
                <a:solidFill>
                  <a:srgbClr val="C393C3"/>
                </a:solidFill>
                <a:highlight>
                  <a:schemeClr val="dk1"/>
                </a:highlight>
                <a:latin typeface="JetBrains Mono"/>
                <a:ea typeface="JetBrains Mono"/>
                <a:cs typeface="JetBrains Mono"/>
                <a:sym typeface="JetBrains Mono"/>
              </a:rPr>
              <a:t>new </a:t>
            </a:r>
            <a:r>
              <a:rPr b="1" lang="en" sz="1450">
                <a:solidFill>
                  <a:srgbClr val="5EB2B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&lt;&gt;</a:t>
            </a:r>
            <a:r>
              <a:rPr b="1" lang="en" sz="1450">
                <a:solidFill>
                  <a:srgbClr val="E2E3E4"/>
                </a:solidFill>
                <a:highlight>
                  <a:schemeClr val="dk1"/>
                </a:highlight>
                <a:latin typeface="JetBrains Mono"/>
                <a:ea typeface="JetBrains Mono"/>
                <a:cs typeface="JetBrains Mono"/>
                <a:sym typeface="JetBrains Mono"/>
              </a:rPr>
              <a:t>()</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450">
                <a:solidFill>
                  <a:srgbClr val="E2E3E4"/>
                </a:solidFill>
                <a:highlight>
                  <a:schemeClr val="dk1"/>
                </a:highlight>
                <a:latin typeface="JetBrains Mono"/>
                <a:ea typeface="JetBrains Mono"/>
                <a:cs typeface="JetBrains Mono"/>
                <a:sym typeface="JetBrains Mono"/>
              </a:rPr>
              <a:t>hs</a:t>
            </a:r>
            <a:r>
              <a:rPr b="1" lang="en" sz="1450">
                <a:solidFill>
                  <a:srgbClr val="8C9196"/>
                </a:solidFill>
                <a:highlight>
                  <a:schemeClr val="dk1"/>
                </a:highlight>
                <a:latin typeface="JetBrains Mono"/>
                <a:ea typeface="JetBrains Mono"/>
                <a:cs typeface="JetBrains Mono"/>
                <a:sym typeface="JetBrains Mono"/>
              </a:rPr>
              <a:t>.</a:t>
            </a:r>
            <a:r>
              <a:rPr b="1" lang="en" sz="1450">
                <a:solidFill>
                  <a:srgbClr val="5EB2B2"/>
                </a:solidFill>
                <a:highlight>
                  <a:schemeClr val="dk1"/>
                </a:highlight>
                <a:latin typeface="JetBrains Mono"/>
                <a:ea typeface="JetBrains Mono"/>
                <a:cs typeface="JetBrains Mono"/>
                <a:sym typeface="JetBrains Mono"/>
              </a:rPr>
              <a:t>add</a:t>
            </a:r>
            <a:r>
              <a:rPr b="1" lang="en" sz="1450">
                <a:solidFill>
                  <a:srgbClr val="E2E3E4"/>
                </a:solidFill>
                <a:highlight>
                  <a:schemeClr val="dk1"/>
                </a:highlight>
                <a:latin typeface="JetBrains Mono"/>
                <a:ea typeface="JetBrains Mono"/>
                <a:cs typeface="JetBrains Mono"/>
                <a:sym typeface="JetBrains Mono"/>
              </a:rPr>
              <a:t>(items)</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Consolas"/>
              <a:ea typeface="Consolas"/>
              <a:cs typeface="Consolas"/>
              <a:sym typeface="Consolas"/>
            </a:endParaRPr>
          </a:p>
        </p:txBody>
      </p:sp>
      <p:grpSp>
        <p:nvGrpSpPr>
          <p:cNvPr id="525" name="Google Shape;525;p70"/>
          <p:cNvGrpSpPr/>
          <p:nvPr/>
        </p:nvGrpSpPr>
        <p:grpSpPr>
          <a:xfrm>
            <a:off x="5044516" y="2693073"/>
            <a:ext cx="335400" cy="237000"/>
            <a:chOff x="1911775" y="4636234"/>
            <a:chExt cx="335400" cy="237000"/>
          </a:xfrm>
        </p:grpSpPr>
        <p:sp>
          <p:nvSpPr>
            <p:cNvPr id="526" name="Google Shape;526;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27" name="Google Shape;527;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28" name="Google Shape;528;p70"/>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29" name="Google Shape;529;p70"/>
          <p:cNvGrpSpPr/>
          <p:nvPr/>
        </p:nvGrpSpPr>
        <p:grpSpPr>
          <a:xfrm>
            <a:off x="5044516" y="2218794"/>
            <a:ext cx="335400" cy="237000"/>
            <a:chOff x="1911775" y="4636234"/>
            <a:chExt cx="335400" cy="237000"/>
          </a:xfrm>
        </p:grpSpPr>
        <p:sp>
          <p:nvSpPr>
            <p:cNvPr id="530" name="Google Shape;530;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1" name="Google Shape;531;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32" name="Google Shape;532;p70"/>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33" name="Google Shape;533;p70"/>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34" name="Google Shape;534;p70"/>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35" name="Google Shape;535;p70"/>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6" name="Google Shape;536;p70"/>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37" name="Google Shape;537;p70"/>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38" name="Google Shape;538;p70"/>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39" name="Google Shape;539;p70"/>
          <p:cNvCxnSpPr>
            <a:stCxn id="538" idx="3"/>
            <a:endCxn id="537"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45" name="Google Shape;545;p71"/>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added [0, 1], which had hashCode 962, and </a:t>
            </a:r>
            <a:r>
              <a:rPr lang="en"/>
              <a:t>landed in bucket 2.</a:t>
            </a:r>
            <a:endParaRPr/>
          </a:p>
          <a:p>
            <a:pPr indent="-342900" lvl="0" marL="457200" rtl="0" algn="l">
              <a:spcBef>
                <a:spcPts val="600"/>
              </a:spcBef>
              <a:spcAft>
                <a:spcPts val="0"/>
              </a:spcAft>
              <a:buSzPts val="1800"/>
              <a:buChar char="●"/>
            </a:pPr>
            <a:r>
              <a:rPr lang="en"/>
              <a:t>Suppose we now add the list [2, 3]. This list has hashCode 1026, which also lands in bucket 2. </a:t>
            </a:r>
            <a:endParaRPr/>
          </a:p>
        </p:txBody>
      </p:sp>
      <p:sp>
        <p:nvSpPr>
          <p:cNvPr id="546" name="Google Shape;546;p71"/>
          <p:cNvSpPr txBox="1"/>
          <p:nvPr/>
        </p:nvSpPr>
        <p:spPr>
          <a:xfrm>
            <a:off x="3213950" y="3281325"/>
            <a:ext cx="5848200" cy="1523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547" name="Google Shape;547;p71"/>
          <p:cNvGrpSpPr/>
          <p:nvPr/>
        </p:nvGrpSpPr>
        <p:grpSpPr>
          <a:xfrm>
            <a:off x="5044516" y="2693073"/>
            <a:ext cx="335400" cy="237000"/>
            <a:chOff x="1911775" y="4636234"/>
            <a:chExt cx="335400" cy="237000"/>
          </a:xfrm>
        </p:grpSpPr>
        <p:sp>
          <p:nvSpPr>
            <p:cNvPr id="548" name="Google Shape;548;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49" name="Google Shape;549;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0" name="Google Shape;550;p71"/>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51" name="Google Shape;551;p71"/>
          <p:cNvGrpSpPr/>
          <p:nvPr/>
        </p:nvGrpSpPr>
        <p:grpSpPr>
          <a:xfrm>
            <a:off x="5044516" y="2218794"/>
            <a:ext cx="335400" cy="237000"/>
            <a:chOff x="1911775" y="4636234"/>
            <a:chExt cx="335400" cy="237000"/>
          </a:xfrm>
        </p:grpSpPr>
        <p:sp>
          <p:nvSpPr>
            <p:cNvPr id="552" name="Google Shape;552;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3" name="Google Shape;553;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4" name="Google Shape;554;p71"/>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55" name="Google Shape;555;p71"/>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56" name="Google Shape;556;p71"/>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57" name="Google Shape;557;p71"/>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8" name="Google Shape;558;p71"/>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59" name="Google Shape;559;p71"/>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60" name="Google Shape;560;p71"/>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1" name="Google Shape;561;p71"/>
          <p:cNvCxnSpPr>
            <a:stCxn id="560" idx="3"/>
            <a:endCxn id="559"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62" name="Google Shape;562;p71"/>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63" name="Google Shape;563;p71"/>
          <p:cNvCxnSpPr>
            <a:stCxn id="557" idx="3"/>
            <a:endCxn id="562"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64" name="Google Shape;564;p71"/>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65" name="Google Shape;565;p71"/>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6" name="Google Shape;566;p71"/>
          <p:cNvCxnSpPr>
            <a:stCxn id="565" idx="3"/>
            <a:endCxn id="564"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72" name="Google Shape;572;p72"/>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a:t>
            </a:r>
            <a:r>
              <a:rPr lang="en"/>
              <a:t> [0, 1], then [2, 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Now suppose we add the number 7 to items. </a:t>
            </a:r>
            <a:endParaRPr/>
          </a:p>
        </p:txBody>
      </p:sp>
      <p:sp>
        <p:nvSpPr>
          <p:cNvPr id="573" name="Google Shape;573;p72"/>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574" name="Google Shape;574;p72"/>
          <p:cNvGrpSpPr/>
          <p:nvPr/>
        </p:nvGrpSpPr>
        <p:grpSpPr>
          <a:xfrm>
            <a:off x="5044516" y="2693073"/>
            <a:ext cx="335400" cy="237000"/>
            <a:chOff x="1911775" y="4636234"/>
            <a:chExt cx="335400" cy="237000"/>
          </a:xfrm>
        </p:grpSpPr>
        <p:sp>
          <p:nvSpPr>
            <p:cNvPr id="575" name="Google Shape;575;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76" name="Google Shape;576;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77" name="Google Shape;577;p72"/>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78" name="Google Shape;578;p72"/>
          <p:cNvGrpSpPr/>
          <p:nvPr/>
        </p:nvGrpSpPr>
        <p:grpSpPr>
          <a:xfrm>
            <a:off x="5044516" y="2218794"/>
            <a:ext cx="335400" cy="237000"/>
            <a:chOff x="1911775" y="4636234"/>
            <a:chExt cx="335400" cy="237000"/>
          </a:xfrm>
        </p:grpSpPr>
        <p:sp>
          <p:nvSpPr>
            <p:cNvPr id="579" name="Google Shape;579;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0" name="Google Shape;580;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81" name="Google Shape;581;p72"/>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82" name="Google Shape;582;p72"/>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83" name="Google Shape;583;p72"/>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84" name="Google Shape;584;p72"/>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5" name="Google Shape;585;p72"/>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86" name="Google Shape;586;p72"/>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587" name="Google Shape;587;p72"/>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88" name="Google Shape;588;p72"/>
          <p:cNvCxnSpPr>
            <a:stCxn id="587" idx="3"/>
            <a:endCxn id="586"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89" name="Google Shape;589;p72"/>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90" name="Google Shape;590;p72"/>
          <p:cNvCxnSpPr>
            <a:stCxn id="584" idx="3"/>
            <a:endCxn id="589"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91" name="Google Shape;591;p72"/>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92" name="Google Shape;592;p72"/>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93" name="Google Shape;593;p72"/>
          <p:cNvCxnSpPr>
            <a:stCxn id="592" idx="3"/>
            <a:endCxn id="591"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HashTableVisualizer</a:t>
            </a:r>
            <a:endParaRPr/>
          </a:p>
        </p:txBody>
      </p:sp>
      <p:sp>
        <p:nvSpPr>
          <p:cNvPr id="200" name="Google Shape;200;p28"/>
          <p:cNvSpPr txBox="1"/>
          <p:nvPr>
            <p:ph idx="1" type="body"/>
          </p:nvPr>
        </p:nvSpPr>
        <p:spPr>
          <a:xfrm>
            <a:off x="107051"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play </a:t>
            </a:r>
            <a:r>
              <a:rPr lang="en"/>
              <a:t>around</a:t>
            </a:r>
            <a:r>
              <a:rPr lang="en"/>
              <a:t> </a:t>
            </a:r>
            <a:r>
              <a:rPr lang="en"/>
              <a:t>with</a:t>
            </a:r>
            <a:r>
              <a:rPr lang="en"/>
              <a:t> a hash table visualizer.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get a deeper understanding of:</a:t>
            </a:r>
            <a:endParaRPr/>
          </a:p>
          <a:p>
            <a:pPr indent="-342900" lvl="0" marL="457200" rtl="0" algn="l">
              <a:spcBef>
                <a:spcPts val="600"/>
              </a:spcBef>
              <a:spcAft>
                <a:spcPts val="0"/>
              </a:spcAft>
              <a:buSzPts val="1800"/>
              <a:buChar char="●"/>
            </a:pPr>
            <a:r>
              <a:rPr lang="en"/>
              <a:t>How hash codes affect the distribution of items.</a:t>
            </a:r>
            <a:endParaRPr/>
          </a:p>
          <a:p>
            <a:pPr indent="-342900" lvl="0" marL="457200" rtl="0" algn="l">
              <a:spcBef>
                <a:spcPts val="0"/>
              </a:spcBef>
              <a:spcAft>
                <a:spcPts val="0"/>
              </a:spcAft>
              <a:buSzPts val="1800"/>
              <a:buChar char="●"/>
            </a:pPr>
            <a:r>
              <a:rPr lang="en"/>
              <a:t>The interaction between equals and hashCode.</a:t>
            </a:r>
            <a:endParaRPr/>
          </a:p>
          <a:p>
            <a:pPr indent="-342900" lvl="0" marL="457200" rtl="0" algn="l">
              <a:spcBef>
                <a:spcPts val="0"/>
              </a:spcBef>
              <a:spcAft>
                <a:spcPts val="0"/>
              </a:spcAft>
              <a:buSzPts val="1800"/>
              <a:buChar char="●"/>
            </a:pPr>
            <a:r>
              <a:rPr lang="en"/>
              <a:t>Why hash tables are fast even though they use linked lists.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7" name="Shape 597"/>
        <p:cNvGrpSpPr/>
        <p:nvPr/>
      </p:nvGrpSpPr>
      <p:grpSpPr>
        <a:xfrm>
          <a:off x="0" y="0"/>
          <a:ext cx="0" cy="0"/>
          <a:chOff x="0" y="0"/>
          <a:chExt cx="0" cy="0"/>
        </a:xfrm>
      </p:grpSpPr>
      <p:sp>
        <p:nvSpPr>
          <p:cNvPr id="598" name="Google Shape;59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99" name="Google Shape;599;p73"/>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p:txBody>
      </p:sp>
      <p:sp>
        <p:nvSpPr>
          <p:cNvPr id="600" name="Google Shape;600;p73"/>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601" name="Google Shape;601;p73"/>
          <p:cNvGrpSpPr/>
          <p:nvPr/>
        </p:nvGrpSpPr>
        <p:grpSpPr>
          <a:xfrm>
            <a:off x="5044516" y="2693073"/>
            <a:ext cx="335400" cy="237000"/>
            <a:chOff x="1911775" y="4636234"/>
            <a:chExt cx="335400" cy="237000"/>
          </a:xfrm>
        </p:grpSpPr>
        <p:sp>
          <p:nvSpPr>
            <p:cNvPr id="602" name="Google Shape;602;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3" name="Google Shape;603;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4" name="Google Shape;604;p73"/>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05" name="Google Shape;605;p73"/>
          <p:cNvGrpSpPr/>
          <p:nvPr/>
        </p:nvGrpSpPr>
        <p:grpSpPr>
          <a:xfrm>
            <a:off x="5044516" y="2218794"/>
            <a:ext cx="335400" cy="237000"/>
            <a:chOff x="1911775" y="4636234"/>
            <a:chExt cx="335400" cy="237000"/>
          </a:xfrm>
        </p:grpSpPr>
        <p:sp>
          <p:nvSpPr>
            <p:cNvPr id="606" name="Google Shape;606;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7" name="Google Shape;607;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8" name="Google Shape;608;p73"/>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09" name="Google Shape;609;p73"/>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10" name="Google Shape;610;p73"/>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11" name="Google Shape;611;p73"/>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2" name="Google Shape;612;p73"/>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13" name="Google Shape;613;p73"/>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14" name="Google Shape;614;p73"/>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15" name="Google Shape;615;p73"/>
          <p:cNvCxnSpPr>
            <a:stCxn id="614" idx="3"/>
            <a:endCxn id="613"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16" name="Google Shape;616;p73"/>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7" name="Google Shape;617;p73"/>
          <p:cNvCxnSpPr>
            <a:stCxn id="611" idx="3"/>
            <a:endCxn id="616"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18" name="Google Shape;618;p73"/>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19" name="Google Shape;619;p73"/>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20" name="Google Shape;620;p73"/>
          <p:cNvCxnSpPr>
            <a:stCxn id="619" idx="3"/>
            <a:endCxn id="618"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26" name="Google Shape;626;p74"/>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a:p>
            <a:pPr indent="-342900" lvl="1" marL="914400" rtl="0" algn="l">
              <a:spcBef>
                <a:spcPts val="0"/>
              </a:spcBef>
              <a:spcAft>
                <a:spcPts val="0"/>
              </a:spcAft>
              <a:buSzPts val="1800"/>
              <a:buChar char="○"/>
            </a:pPr>
            <a:r>
              <a:rPr lang="en"/>
              <a:t>contains(items)</a:t>
            </a:r>
            <a:endParaRPr/>
          </a:p>
        </p:txBody>
      </p:sp>
      <p:sp>
        <p:nvSpPr>
          <p:cNvPr id="627" name="Google Shape;627;p74"/>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28" name="Google Shape;628;p74"/>
          <p:cNvGrpSpPr/>
          <p:nvPr/>
        </p:nvGrpSpPr>
        <p:grpSpPr>
          <a:xfrm>
            <a:off x="5044516" y="2464473"/>
            <a:ext cx="335400" cy="237000"/>
            <a:chOff x="1911775" y="4636234"/>
            <a:chExt cx="335400" cy="237000"/>
          </a:xfrm>
        </p:grpSpPr>
        <p:sp>
          <p:nvSpPr>
            <p:cNvPr id="629" name="Google Shape;629;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0" name="Google Shape;630;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1" name="Google Shape;631;p74"/>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32" name="Google Shape;632;p74"/>
          <p:cNvGrpSpPr/>
          <p:nvPr/>
        </p:nvGrpSpPr>
        <p:grpSpPr>
          <a:xfrm>
            <a:off x="5044516" y="1990194"/>
            <a:ext cx="335400" cy="237000"/>
            <a:chOff x="1911775" y="4636234"/>
            <a:chExt cx="335400" cy="237000"/>
          </a:xfrm>
        </p:grpSpPr>
        <p:sp>
          <p:nvSpPr>
            <p:cNvPr id="633" name="Google Shape;633;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4" name="Google Shape;634;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5" name="Google Shape;635;p74"/>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36" name="Google Shape;636;p74"/>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37" name="Google Shape;637;p74"/>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38" name="Google Shape;638;p74"/>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9" name="Google Shape;639;p74"/>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40" name="Google Shape;640;p74"/>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41" name="Google Shape;641;p74"/>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2" name="Google Shape;642;p74"/>
          <p:cNvCxnSpPr>
            <a:stCxn id="641" idx="3"/>
            <a:endCxn id="640"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43" name="Google Shape;643;p74"/>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44" name="Google Shape;644;p74"/>
          <p:cNvCxnSpPr>
            <a:stCxn id="638" idx="3"/>
            <a:endCxn id="643"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45" name="Google Shape;645;p74"/>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46" name="Google Shape;646;p74"/>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7" name="Google Shape;647;p74"/>
          <p:cNvCxnSpPr>
            <a:stCxn id="646" idx="3"/>
            <a:endCxn id="645"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1" name="Shape 651"/>
        <p:cNvGrpSpPr/>
        <p:nvPr/>
      </p:nvGrpSpPr>
      <p:grpSpPr>
        <a:xfrm>
          <a:off x="0" y="0"/>
          <a:ext cx="0" cy="0"/>
          <a:chOff x="0" y="0"/>
          <a:chExt cx="0" cy="0"/>
        </a:xfrm>
      </p:grpSpPr>
      <p:sp>
        <p:nvSpPr>
          <p:cNvPr id="652" name="Google Shape;652;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53" name="Google Shape;653;p75"/>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342900" lvl="0" marL="457200" rtl="0" algn="l">
              <a:spcBef>
                <a:spcPts val="0"/>
              </a:spcBef>
              <a:spcAft>
                <a:spcPts val="0"/>
              </a:spcAft>
              <a:buSzPts val="1800"/>
              <a:buChar char="●"/>
            </a:pPr>
            <a:r>
              <a:rPr lang="en"/>
              <a:t>The hashCode of a list with [0, 1, 7] is 29829.</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call contains(items), we have a problem.</a:t>
            </a:r>
            <a:endParaRPr/>
          </a:p>
          <a:p>
            <a:pPr indent="-342900" lvl="0" marL="457200" rtl="0" algn="l">
              <a:spcBef>
                <a:spcPts val="600"/>
              </a:spcBef>
              <a:spcAft>
                <a:spcPts val="0"/>
              </a:spcAft>
              <a:buSzPts val="1800"/>
              <a:buChar char="●"/>
            </a:pPr>
            <a:r>
              <a:rPr lang="en"/>
              <a:t>hashCode of items is 29829 % 4 = 1.</a:t>
            </a:r>
            <a:endParaRPr/>
          </a:p>
          <a:p>
            <a:pPr indent="-342900" lvl="0" marL="457200" rtl="0" algn="l">
              <a:spcBef>
                <a:spcPts val="0"/>
              </a:spcBef>
              <a:spcAft>
                <a:spcPts val="0"/>
              </a:spcAft>
              <a:buSzPts val="1800"/>
              <a:buChar char="●"/>
            </a:pPr>
            <a:r>
              <a:rPr lang="en"/>
              <a:t>Hash table looks in bucket 1, </a:t>
            </a:r>
            <a:r>
              <a:rPr lang="en"/>
              <a:t>empty!</a:t>
            </a:r>
            <a:endParaRPr/>
          </a:p>
        </p:txBody>
      </p:sp>
      <p:sp>
        <p:nvSpPr>
          <p:cNvPr id="654" name="Google Shape;654;p75"/>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55" name="Google Shape;655;p75"/>
          <p:cNvGrpSpPr/>
          <p:nvPr/>
        </p:nvGrpSpPr>
        <p:grpSpPr>
          <a:xfrm>
            <a:off x="5044516" y="2464473"/>
            <a:ext cx="335400" cy="237000"/>
            <a:chOff x="1911775" y="4636234"/>
            <a:chExt cx="335400" cy="237000"/>
          </a:xfrm>
        </p:grpSpPr>
        <p:sp>
          <p:nvSpPr>
            <p:cNvPr id="656" name="Google Shape;656;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57" name="Google Shape;657;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58" name="Google Shape;658;p75"/>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59" name="Google Shape;659;p75"/>
          <p:cNvGrpSpPr/>
          <p:nvPr/>
        </p:nvGrpSpPr>
        <p:grpSpPr>
          <a:xfrm>
            <a:off x="5044516" y="1990194"/>
            <a:ext cx="335400" cy="237000"/>
            <a:chOff x="1911775" y="4636234"/>
            <a:chExt cx="335400" cy="237000"/>
          </a:xfrm>
        </p:grpSpPr>
        <p:sp>
          <p:nvSpPr>
            <p:cNvPr id="660" name="Google Shape;660;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1" name="Google Shape;661;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62" name="Google Shape;662;p75"/>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63" name="Google Shape;663;p75"/>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64" name="Google Shape;664;p75"/>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65" name="Google Shape;665;p75"/>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6" name="Google Shape;666;p75"/>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67" name="Google Shape;667;p75"/>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68" name="Google Shape;668;p75"/>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69" name="Google Shape;669;p75"/>
          <p:cNvCxnSpPr>
            <a:stCxn id="668" idx="3"/>
            <a:endCxn id="667"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70" name="Google Shape;670;p75"/>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71" name="Google Shape;671;p75"/>
          <p:cNvCxnSpPr>
            <a:stCxn id="665" idx="3"/>
            <a:endCxn id="670"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72" name="Google Shape;672;p75"/>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73" name="Google Shape;673;p75"/>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74" name="Google Shape;674;p75"/>
          <p:cNvCxnSpPr>
            <a:stCxn id="673" idx="3"/>
            <a:endCxn id="672"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Mutate Keys</a:t>
            </a:r>
            <a:endParaRPr/>
          </a:p>
        </p:txBody>
      </p:sp>
      <p:sp>
        <p:nvSpPr>
          <p:cNvPr id="680" name="Google Shape;680;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Never mutate an Object being used as a key.</a:t>
            </a:r>
            <a:endParaRPr/>
          </a:p>
          <a:p>
            <a:pPr indent="-342900" lvl="0" marL="457200" rtl="0" algn="l">
              <a:spcBef>
                <a:spcPts val="600"/>
              </a:spcBef>
              <a:spcAft>
                <a:spcPts val="0"/>
              </a:spcAft>
              <a:buSzPts val="1800"/>
              <a:buChar char="●"/>
            </a:pPr>
            <a:r>
              <a:rPr lang="en"/>
              <a:t>Incorrect results, item gets lost.</a:t>
            </a:r>
            <a:endParaRPr/>
          </a:p>
        </p:txBody>
      </p:sp>
      <p:sp>
        <p:nvSpPr>
          <p:cNvPr id="681" name="Google Shape;681;p76"/>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82" name="Google Shape;682;p76"/>
          <p:cNvGrpSpPr/>
          <p:nvPr/>
        </p:nvGrpSpPr>
        <p:grpSpPr>
          <a:xfrm>
            <a:off x="5044516" y="2464473"/>
            <a:ext cx="335400" cy="237000"/>
            <a:chOff x="1911775" y="4636234"/>
            <a:chExt cx="335400" cy="237000"/>
          </a:xfrm>
        </p:grpSpPr>
        <p:sp>
          <p:nvSpPr>
            <p:cNvPr id="683" name="Google Shape;683;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4" name="Google Shape;684;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5" name="Google Shape;685;p76"/>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86" name="Google Shape;686;p76"/>
          <p:cNvGrpSpPr/>
          <p:nvPr/>
        </p:nvGrpSpPr>
        <p:grpSpPr>
          <a:xfrm>
            <a:off x="5044516" y="1990194"/>
            <a:ext cx="335400" cy="237000"/>
            <a:chOff x="1911775" y="4636234"/>
            <a:chExt cx="335400" cy="237000"/>
          </a:xfrm>
        </p:grpSpPr>
        <p:sp>
          <p:nvSpPr>
            <p:cNvPr id="687" name="Google Shape;687;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8" name="Google Shape;688;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9" name="Google Shape;689;p76"/>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90" name="Google Shape;690;p76"/>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91" name="Google Shape;691;p76"/>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92" name="Google Shape;692;p76"/>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3" name="Google Shape;693;p76"/>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94" name="Google Shape;694;p76"/>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95" name="Google Shape;695;p76"/>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96" name="Google Shape;696;p76"/>
          <p:cNvCxnSpPr>
            <a:stCxn id="695" idx="3"/>
            <a:endCxn id="694"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97" name="Google Shape;697;p76"/>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8" name="Google Shape;698;p76"/>
          <p:cNvCxnSpPr>
            <a:stCxn id="692" idx="3"/>
            <a:endCxn id="697"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99" name="Google Shape;699;p76"/>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700" name="Google Shape;700;p76"/>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701" name="Google Shape;701;p76"/>
          <p:cNvCxnSpPr>
            <a:stCxn id="700" idx="3"/>
            <a:endCxn id="699"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A Peek into Java HashSets</a:t>
            </a:r>
            <a:endParaRPr b="1">
              <a:solidFill>
                <a:schemeClr val="accent3"/>
              </a:solidFill>
              <a:latin typeface="Roboto"/>
              <a:ea typeface="Roboto"/>
              <a:cs typeface="Roboto"/>
              <a:sym typeface="Roboto"/>
            </a:endParaRPr>
          </a:p>
        </p:txBody>
      </p:sp>
      <p:sp>
        <p:nvSpPr>
          <p:cNvPr id="707" name="Google Shape;707;p7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Peek into Java HashSets</a:t>
            </a:r>
            <a:endParaRPr/>
          </a:p>
        </p:txBody>
      </p:sp>
      <p:sp>
        <p:nvSpPr>
          <p:cNvPr id="708" name="Google Shape;708;p7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14" name="Google Shape;714;p78"/>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look at the code that implements the HashSet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https://github.com/openjdk/jdk/blob/master/src/java.base/share/classes/java/util/HashSet.java</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It simply delegates all of its work to a </a:t>
            </a:r>
            <a:r>
              <a:rPr lang="en">
                <a:latin typeface="Consolas"/>
                <a:ea typeface="Consolas"/>
                <a:cs typeface="Consolas"/>
                <a:sym typeface="Consolas"/>
              </a:rPr>
              <a:t>HashMap&lt;K, Object&gt;</a:t>
            </a:r>
            <a:r>
              <a:rPr lang="en"/>
              <a:t> and ignores the value.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20" name="Google Shape;720;p79"/>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then look at the code that implements the HashMap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https://github.com/openjdk/jdk/blob/master/src/java.base/share/classes/java/util/HashMap.java</a:t>
            </a:r>
            <a:endParaRPr/>
          </a:p>
          <a:p>
            <a:pPr indent="0" lvl="0" marL="0" rtl="0" algn="l">
              <a:spcBef>
                <a:spcPts val="600"/>
              </a:spcBef>
              <a:spcAft>
                <a:spcPts val="0"/>
              </a:spcAft>
              <a:buNone/>
            </a:pPr>
            <a:r>
              <a:rPr lang="en"/>
              <a:t>Reading the code, we can see that:</a:t>
            </a:r>
            <a:endParaRPr/>
          </a:p>
          <a:p>
            <a:pPr indent="-342900" lvl="0" marL="457200" rtl="0" algn="l">
              <a:spcBef>
                <a:spcPts val="600"/>
              </a:spcBef>
              <a:spcAft>
                <a:spcPts val="0"/>
              </a:spcAft>
              <a:buSzPts val="1800"/>
              <a:buChar char="●"/>
            </a:pPr>
            <a:r>
              <a:rPr lang="en"/>
              <a:t>Hash table starts at size 16, then doubles every time N exceeds load factor which defaults to 0.75.</a:t>
            </a:r>
            <a:endParaRPr/>
          </a:p>
          <a:p>
            <a:pPr indent="-342900" lvl="0" marL="457200" rtl="0" algn="l">
              <a:spcBef>
                <a:spcPts val="0"/>
              </a:spcBef>
              <a:spcAft>
                <a:spcPts val="0"/>
              </a:spcAft>
              <a:buSzPts val="1800"/>
              <a:buChar char="●"/>
            </a:pPr>
            <a:r>
              <a:rPr lang="en"/>
              <a:t>The reduce function is a bit </a:t>
            </a:r>
            <a:r>
              <a:rPr lang="en"/>
              <a:t>complicated</a:t>
            </a:r>
            <a:r>
              <a:rPr lang="en"/>
              <a:t>. Come ask me at OH if </a:t>
            </a:r>
            <a:r>
              <a:rPr lang="en"/>
              <a:t>you</a:t>
            </a:r>
            <a:r>
              <a:rPr lang="en"/>
              <a:t>’re curious.</a:t>
            </a:r>
            <a:endParaRPr/>
          </a:p>
        </p:txBody>
      </p:sp>
      <p:sp>
        <p:nvSpPr>
          <p:cNvPr id="721" name="Google Shape;721;p79"/>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722" name="Google Shape;722;p79"/>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723" name="Google Shape;723;p79"/>
          <p:cNvCxnSpPr>
            <a:stCxn id="721" idx="3"/>
            <a:endCxn id="722"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724" name="Google Shape;724;p79"/>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725" name="Google Shape;725;p79"/>
          <p:cNvCxnSpPr>
            <a:stCxn id="722" idx="3"/>
            <a:endCxn id="724"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79"/>
          <p:cNvSpPr txBox="1"/>
          <p:nvPr/>
        </p:nvSpPr>
        <p:spPr>
          <a:xfrm>
            <a:off x="1003200" y="4307050"/>
            <a:ext cx="23550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(hc ^ (hc &gt;&gt;&gt; 16)) </a:t>
            </a:r>
            <a:r>
              <a:rPr lang="en">
                <a:solidFill>
                  <a:schemeClr val="dk1"/>
                </a:solidFill>
              </a:rPr>
              <a:t>&amp; (N -1)</a:t>
            </a:r>
            <a:endParaRPr/>
          </a:p>
        </p:txBody>
      </p:sp>
      <p:sp>
        <p:nvSpPr>
          <p:cNvPr id="727" name="Google Shape;727;p79"/>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cxnSp>
        <p:nvCxnSpPr>
          <p:cNvPr id="728" name="Google Shape;728;p79"/>
          <p:cNvCxnSpPr>
            <a:stCxn id="724" idx="2"/>
            <a:endCxn id="726" idx="1"/>
          </p:cNvCxnSpPr>
          <p:nvPr/>
        </p:nvCxnSpPr>
        <p:spPr>
          <a:xfrm rot="5400000">
            <a:off x="2035900" y="2624200"/>
            <a:ext cx="813300" cy="2878800"/>
          </a:xfrm>
          <a:prstGeom prst="bentConnector4">
            <a:avLst>
              <a:gd fmla="val 39967" name="adj1"/>
              <a:gd fmla="val 108270" name="adj2"/>
            </a:avLst>
          </a:prstGeom>
          <a:noFill/>
          <a:ln cap="flat" cmpd="sng" w="19050">
            <a:solidFill>
              <a:schemeClr val="dk2"/>
            </a:solidFill>
            <a:prstDash val="solid"/>
            <a:round/>
            <a:headEnd len="med" w="med" type="none"/>
            <a:tailEnd len="med" w="med" type="triangle"/>
          </a:ln>
        </p:spPr>
      </p:cxnSp>
      <p:cxnSp>
        <p:nvCxnSpPr>
          <p:cNvPr id="729" name="Google Shape;729;p79"/>
          <p:cNvCxnSpPr>
            <a:stCxn id="726" idx="3"/>
            <a:endCxn id="727" idx="1"/>
          </p:cNvCxnSpPr>
          <p:nvPr/>
        </p:nvCxnSpPr>
        <p:spPr>
          <a:xfrm>
            <a:off x="3358200" y="4470100"/>
            <a:ext cx="578700" cy="0"/>
          </a:xfrm>
          <a:prstGeom prst="straightConnector1">
            <a:avLst/>
          </a:prstGeom>
          <a:noFill/>
          <a:ln cap="flat" cmpd="sng" w="19050">
            <a:solidFill>
              <a:schemeClr val="dk2"/>
            </a:solidFill>
            <a:prstDash val="solid"/>
            <a:round/>
            <a:headEnd len="med" w="med" type="none"/>
            <a:tailEnd len="med" w="med" type="triangle"/>
          </a:ln>
        </p:spPr>
      </p:cxnSp>
      <p:sp>
        <p:nvSpPr>
          <p:cNvPr id="730" name="Google Shape;730;p79"/>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731" name="Google Shape;731;p79"/>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732" name="Google Shape;732;p79"/>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733" name="Google Shape;733;p79"/>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734" name="Google Shape;734;p79"/>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735" name="Google Shape;735;p79"/>
          <p:cNvSpPr txBox="1"/>
          <p:nvPr/>
        </p:nvSpPr>
        <p:spPr>
          <a:xfrm>
            <a:off x="3825125" y="4786125"/>
            <a:ext cx="2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N = 16</a:t>
            </a:r>
            <a:endParaRPr>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1" name="Google Shape;741;p80"/>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7" name="Google Shape;747;p81"/>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N/M is never more than 0.75.</a:t>
            </a:r>
            <a:endParaRPr/>
          </a:p>
        </p:txBody>
      </p:sp>
      <p:sp>
        <p:nvSpPr>
          <p:cNvPr id="748" name="Google Shape;748;p81"/>
          <p:cNvSpPr txBox="1"/>
          <p:nvPr/>
        </p:nvSpPr>
        <p:spPr>
          <a:xfrm>
            <a:off x="1251625" y="2245400"/>
            <a:ext cx="7132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nsolas"/>
                <a:ea typeface="Consolas"/>
                <a:cs typeface="Consolas"/>
                <a:sym typeface="Consolas"/>
              </a:rPr>
              <a:t>Resize occurred, N = 13, hash table array size = 32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25, hash table array size = 64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49, hash table array size = 128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97, hash table array size = 256</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193, hash table array size = 512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385, hash table array size = 1024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769, hash table array size = 2048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1537, hash table array size = 4096</a:t>
            </a:r>
            <a:endParaRPr sz="180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p:txBody>
      </p:sp>
      <p:sp>
        <p:nvSpPr>
          <p:cNvPr id="754" name="Google Shape;754;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ColoredNumbers</a:t>
            </a:r>
            <a:endParaRPr/>
          </a:p>
        </p:txBody>
      </p:sp>
      <p:sp>
        <p:nvSpPr>
          <p:cNvPr id="206" name="Google Shape;206;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objects we’re inserting into the HashTable are of type ColoredNumber. Each has 2 attributes: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see what happens when we insert ColoredNumbers 0 through 19 into a hash table with 6 buckets.</a:t>
            </a:r>
            <a:endParaRPr/>
          </a:p>
          <a:p>
            <a:pPr indent="0" lvl="0" marL="0" rtl="0" algn="l">
              <a:spcBef>
                <a:spcPts val="600"/>
              </a:spcBef>
              <a:spcAft>
                <a:spcPts val="0"/>
              </a:spcAft>
              <a:buNone/>
            </a:pPr>
            <a:r>
              <a:t/>
            </a:r>
            <a:endParaRPr/>
          </a:p>
        </p:txBody>
      </p:sp>
      <p:sp>
        <p:nvSpPr>
          <p:cNvPr id="207" name="Google Shape;207;p29"/>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Longest bucket in the simulation looks like it’s around ~5.</a:t>
            </a:r>
            <a:endParaRPr/>
          </a:p>
          <a:p>
            <a:pPr indent="-342900" lvl="0" marL="457200" rtl="0" algn="l">
              <a:spcBef>
                <a:spcPts val="600"/>
              </a:spcBef>
              <a:spcAft>
                <a:spcPts val="0"/>
              </a:spcAft>
              <a:buSzPts val="1800"/>
              <a:buChar char="●"/>
            </a:pPr>
            <a:r>
              <a:rPr lang="en"/>
              <a:t>In CS70, you’ll derive a precise mathematical characterization of the length of the longest bucket.</a:t>
            </a:r>
            <a:endParaRPr/>
          </a:p>
          <a:p>
            <a:pPr indent="-342900" lvl="1" marL="914400" rtl="0" algn="l">
              <a:spcBef>
                <a:spcPts val="0"/>
              </a:spcBef>
              <a:spcAft>
                <a:spcPts val="0"/>
              </a:spcAft>
              <a:buSzPts val="1800"/>
              <a:buChar char="○"/>
            </a:pPr>
            <a:r>
              <a:rPr lang="en"/>
              <a:t>This is the so called “balls into bins” problem.</a:t>
            </a:r>
            <a:endParaRPr/>
          </a:p>
          <a:p>
            <a:pPr indent="-342900" lvl="1" marL="914400" rtl="0" algn="l">
              <a:spcBef>
                <a:spcPts val="0"/>
              </a:spcBef>
              <a:spcAft>
                <a:spcPts val="0"/>
              </a:spcAft>
              <a:buSzPts val="1800"/>
              <a:buChar char="○"/>
            </a:pPr>
            <a:r>
              <a:rPr lang="en" u="sng">
                <a:solidFill>
                  <a:schemeClr val="hlink"/>
                </a:solidFill>
                <a:hlinkClick r:id="rId3"/>
              </a:rPr>
              <a:t>https://en.wikipedia.org/wiki/Balls_into_bins_problem</a:t>
            </a:r>
            <a:endParaRPr/>
          </a:p>
          <a:p>
            <a:pPr indent="-342900" lvl="1" marL="914400" rtl="0" algn="l">
              <a:spcBef>
                <a:spcPts val="0"/>
              </a:spcBef>
              <a:spcAft>
                <a:spcPts val="0"/>
              </a:spcAft>
              <a:buSzPts val="1800"/>
              <a:buChar char="○"/>
            </a:pPr>
            <a:r>
              <a:rPr lang="en"/>
              <a:t>Can use this math to show the worst case runtime is a bit worse than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60" name="Google Shape;760;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ctrl-F for “red-</a:t>
            </a:r>
            <a:r>
              <a:rPr lang="en"/>
              <a:t>black</a:t>
            </a:r>
            <a:r>
              <a:rPr lang="en"/>
              <a:t>” we find that that if a bin gets too full, it is converted into a red-black tree!</a:t>
            </a:r>
            <a:endParaRPr/>
          </a:p>
          <a:p>
            <a:pPr indent="-342900" lvl="0" marL="457200" rtl="0" algn="l">
              <a:spcBef>
                <a:spcPts val="600"/>
              </a:spcBef>
              <a:spcAft>
                <a:spcPts val="0"/>
              </a:spcAft>
              <a:buSzPts val="1800"/>
              <a:buChar char="●"/>
            </a:pPr>
            <a:r>
              <a:rPr lang="en"/>
              <a:t>“</a:t>
            </a:r>
            <a:r>
              <a:rPr lang="en"/>
              <a:t>This map usually acts as a binned (bucketed) hash table, but when bins get too large, they are transformed into bins of TreeNodes, each structured similarly to those in java.util.TreeMap. Most methods try to use normal bins, but relay to TreeNode methods when applicable (simply by checking instanceof a node).  Bins of TreeNodes may be traversed and used like any others, but additionally support faster lookup when overpopulated. However, since the vast majority of bins in normal use are not overpopulated, checking for existence of tree bins may be delayed in the course of table methods.”</a:t>
            </a:r>
            <a:endParaRPr/>
          </a:p>
          <a:p>
            <a:pPr indent="-342900" lvl="0" marL="457200" rtl="0" algn="l">
              <a:spcBef>
                <a:spcPts val="0"/>
              </a:spcBef>
              <a:spcAft>
                <a:spcPts val="0"/>
              </a:spcAft>
              <a:buSzPts val="1800"/>
              <a:buChar char="●"/>
            </a:pPr>
            <a:r>
              <a:rPr lang="en"/>
              <a:t>This is well beyond the scope of our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most useful algorithms are, unfortunately, not always the most beautiful.” </a:t>
            </a:r>
            <a:endParaRPr/>
          </a:p>
          <a:p>
            <a:pPr indent="0" lvl="0" marL="0" rtl="0" algn="l">
              <a:spcBef>
                <a:spcPts val="600"/>
              </a:spcBef>
              <a:spcAft>
                <a:spcPts val="0"/>
              </a:spcAft>
              <a:buNone/>
            </a:pPr>
            <a:r>
              <a:rPr lang="en"/>
              <a:t> -Josh Hug</a:t>
            </a:r>
            <a:endParaRPr/>
          </a:p>
        </p:txBody>
      </p:sp>
      <p:sp>
        <p:nvSpPr>
          <p:cNvPr id="766" name="Google Shape;76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Interesting Optimization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772" name="Google Shape;772;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Hashbrowns in Cyberspace by Dall-E.</a:t>
            </a:r>
            <a:endParaRPr/>
          </a:p>
          <a:p>
            <a:pPr indent="-342900" lvl="0" marL="457200" rtl="0" algn="l">
              <a:spcBef>
                <a:spcPts val="600"/>
              </a:spcBef>
              <a:spcAft>
                <a:spcPts val="0"/>
              </a:spcAft>
              <a:buSzPts val="1800"/>
              <a:buChar char="●"/>
            </a:pPr>
            <a:r>
              <a:rPr lang="en"/>
              <a:t>Josh conjectures that H thing is the hashbrown key.</a:t>
            </a:r>
            <a:endParaRPr/>
          </a:p>
        </p:txBody>
      </p:sp>
      <p:pic>
        <p:nvPicPr>
          <p:cNvPr id="773" name="Google Shape;773;p85"/>
          <p:cNvPicPr preferRelativeResize="0"/>
          <p:nvPr/>
        </p:nvPicPr>
        <p:blipFill>
          <a:blip r:embed="rId3">
            <a:alphaModFix/>
          </a:blip>
          <a:stretch>
            <a:fillRect/>
          </a:stretch>
        </p:blipFill>
        <p:spPr>
          <a:xfrm>
            <a:off x="5404675" y="1326250"/>
            <a:ext cx="3503826" cy="35038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FAQ</a:t>
            </a:r>
            <a:endParaRPr/>
          </a:p>
        </p:txBody>
      </p:sp>
      <p:sp>
        <p:nvSpPr>
          <p:cNvPr id="779" name="Google Shape;779;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distinction between hash set, hash map, and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set is an implementation of the Set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map is an implementation of the Map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table” is a way of storing information, where you have M buckets that store N items. Each item has a “hashCode” that tells you which of M buckets to put that item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1" name="Shape 211"/>
        <p:cNvGrpSpPr/>
        <p:nvPr/>
      </p:nvGrpSpPr>
      <p:grpSpPr>
        <a:xfrm>
          <a:off x="0" y="0"/>
          <a:ext cx="0" cy="0"/>
          <a:chOff x="0" y="0"/>
          <a:chExt cx="0" cy="0"/>
        </a:xfrm>
      </p:grpSpPr>
      <p:sp>
        <p:nvSpPr>
          <p:cNvPr id="212" name="Google Shape;212;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a:t>
            </a:r>
            <a:endParaRPr/>
          </a:p>
        </p:txBody>
      </p:sp>
      <p:sp>
        <p:nvSpPr>
          <p:cNvPr id="213" name="Google Shape;213;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do you we get this distribution?</a:t>
            </a:r>
            <a:endParaRPr/>
          </a:p>
        </p:txBody>
      </p:sp>
      <p:pic>
        <p:nvPicPr>
          <p:cNvPr id="214" name="Google Shape;214;p3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 (Your Answer)</a:t>
            </a:r>
            <a:endParaRPr/>
          </a:p>
        </p:txBody>
      </p:sp>
      <p:sp>
        <p:nvSpPr>
          <p:cNvPr id="220" name="Google Shape;220;p31"/>
          <p:cNvSpPr txBox="1"/>
          <p:nvPr>
            <p:ph idx="1" type="body"/>
          </p:nvPr>
        </p:nvSpPr>
        <p:spPr>
          <a:xfrm>
            <a:off x="107048" y="402200"/>
            <a:ext cx="5733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342900" lvl="0" marL="457200" rtl="0" algn="l">
              <a:spcBef>
                <a:spcPts val="600"/>
              </a:spcBef>
              <a:spcAft>
                <a:spcPts val="0"/>
              </a:spcAft>
              <a:buSzPts val="1800"/>
              <a:buChar char="●"/>
            </a:pPr>
            <a:r>
              <a:rPr lang="en"/>
              <a:t>No bin has more than 5 items</a:t>
            </a:r>
            <a:endParaRPr/>
          </a:p>
          <a:p>
            <a:pPr indent="-342900" lvl="0" marL="457200" rtl="0" algn="l">
              <a:spcBef>
                <a:spcPts val="0"/>
              </a:spcBef>
              <a:spcAft>
                <a:spcPts val="0"/>
              </a:spcAft>
              <a:buSzPts val="1800"/>
              <a:buChar char="●"/>
            </a:pPr>
            <a:r>
              <a:rPr lang="en"/>
              <a:t>Odd indexes seem to have more items</a:t>
            </a:r>
            <a:endParaRPr/>
          </a:p>
          <a:p>
            <a:pPr indent="-342900" lvl="0" marL="457200" rtl="0" algn="l">
              <a:spcBef>
                <a:spcPts val="0"/>
              </a:spcBef>
              <a:spcAft>
                <a:spcPts val="0"/>
              </a:spcAft>
              <a:buSzPts val="1800"/>
              <a:buChar char="●"/>
            </a:pPr>
            <a:r>
              <a:rPr lang="en"/>
              <a:t>Hash doesn't seem to correspond well with the item</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do you think we get this distribution?</a:t>
            </a:r>
            <a:endParaRPr/>
          </a:p>
          <a:p>
            <a:pPr indent="-342900" lvl="0" marL="457200" rtl="0" algn="l">
              <a:spcBef>
                <a:spcPts val="600"/>
              </a:spcBef>
              <a:spcAft>
                <a:spcPts val="0"/>
              </a:spcAft>
              <a:buSzPts val="1800"/>
              <a:buChar char="●"/>
            </a:pPr>
            <a:r>
              <a:rPr lang="en"/>
              <a:t>Average bin length is N/M</a:t>
            </a:r>
            <a:endParaRPr/>
          </a:p>
          <a:p>
            <a:pPr indent="-342900" lvl="0" marL="457200" rtl="0" algn="l">
              <a:spcBef>
                <a:spcPts val="0"/>
              </a:spcBef>
              <a:spcAft>
                <a:spcPts val="0"/>
              </a:spcAft>
              <a:buSzPts val="1800"/>
              <a:buChar char="●"/>
            </a:pPr>
            <a:r>
              <a:rPr lang="en"/>
              <a:t>No clear pattern, nondeterministic (across runs)</a:t>
            </a:r>
            <a:endParaRPr/>
          </a:p>
        </p:txBody>
      </p:sp>
      <p:pic>
        <p:nvPicPr>
          <p:cNvPr id="221" name="Google Shape;221;p31"/>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Custom hashCode Function</a:t>
            </a:r>
            <a:endParaRPr/>
          </a:p>
        </p:txBody>
      </p:sp>
      <p:sp>
        <p:nvSpPr>
          <p:cNvPr id="227" name="Google Shape;227;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create a hashCode function that returns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distribution do we expect?</a:t>
            </a:r>
            <a:endParaRPr/>
          </a:p>
          <a:p>
            <a:pPr indent="-342900" lvl="0" marL="457200" rtl="0" algn="l">
              <a:spcBef>
                <a:spcPts val="600"/>
              </a:spcBef>
              <a:spcAft>
                <a:spcPts val="0"/>
              </a:spcAft>
              <a:buSzPts val="1800"/>
              <a:buChar char="●"/>
            </a:pPr>
            <a:r>
              <a:rPr lang="en"/>
              <a:t>In other words, how will the figure to the right change?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it out.</a:t>
            </a:r>
            <a:endParaRPr/>
          </a:p>
        </p:txBody>
      </p:sp>
      <p:sp>
        <p:nvSpPr>
          <p:cNvPr id="228" name="Google Shape;228;p32"/>
          <p:cNvSpPr txBox="1"/>
          <p:nvPr/>
        </p:nvSpPr>
        <p:spPr>
          <a:xfrm>
            <a:off x="654625" y="1062700"/>
            <a:ext cx="3409200" cy="129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1AFCC"/>
                </a:solidFill>
                <a:highlight>
                  <a:schemeClr val="dk1"/>
                </a:highlight>
                <a:latin typeface="Consolas"/>
                <a:ea typeface="Consolas"/>
                <a:cs typeface="Consolas"/>
                <a:sym typeface="Consolas"/>
              </a:rPr>
              <a:t>@Override</a:t>
            </a:r>
            <a:endParaRPr b="1" sz="18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public int </a:t>
            </a:r>
            <a:r>
              <a:rPr b="1" lang="en" sz="1800">
                <a:solidFill>
                  <a:srgbClr val="5EB2B2"/>
                </a:solidFill>
                <a:highlight>
                  <a:schemeClr val="dk1"/>
                </a:highlight>
                <a:latin typeface="Consolas"/>
                <a:ea typeface="Consolas"/>
                <a:cs typeface="Consolas"/>
                <a:sym typeface="Consolas"/>
              </a:rPr>
              <a:t>hashCode</a:t>
            </a:r>
            <a:r>
              <a:rPr b="1" lang="en" sz="1800">
                <a:solidFill>
                  <a:srgbClr val="E2E3E4"/>
                </a:solidFill>
                <a:highlight>
                  <a:schemeClr val="dk1"/>
                </a:highlight>
                <a:latin typeface="Consolas"/>
                <a:ea typeface="Consolas"/>
                <a:cs typeface="Consolas"/>
                <a:sym typeface="Consolas"/>
              </a:rPr>
              <a:t>() {</a:t>
            </a:r>
            <a:endParaRPr b="1" sz="18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   </a:t>
            </a:r>
            <a:r>
              <a:rPr b="1" lang="en" sz="1800">
                <a:solidFill>
                  <a:srgbClr val="C393C3"/>
                </a:solidFill>
                <a:highlight>
                  <a:schemeClr val="dk1"/>
                </a:highlight>
                <a:latin typeface="Consolas"/>
                <a:ea typeface="Consolas"/>
                <a:cs typeface="Consolas"/>
                <a:sym typeface="Consolas"/>
              </a:rPr>
              <a:t>return </a:t>
            </a:r>
            <a:r>
              <a:rPr b="1" lang="en" sz="1800">
                <a:solidFill>
                  <a:srgbClr val="F8B662"/>
                </a:solidFill>
                <a:highlight>
                  <a:schemeClr val="dk1"/>
                </a:highlight>
                <a:latin typeface="Consolas"/>
                <a:ea typeface="Consolas"/>
                <a:cs typeface="Consolas"/>
                <a:sym typeface="Consolas"/>
              </a:rPr>
              <a:t>0</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a:t>
            </a:r>
            <a:endParaRPr b="1" sz="1800">
              <a:solidFill>
                <a:srgbClr val="E2E3E4"/>
              </a:solidFill>
              <a:highlight>
                <a:schemeClr val="dk1"/>
              </a:highlight>
              <a:latin typeface="Consolas"/>
              <a:ea typeface="Consolas"/>
              <a:cs typeface="Consolas"/>
              <a:sym typeface="Consolas"/>
            </a:endParaRPr>
          </a:p>
        </p:txBody>
      </p:sp>
      <p:pic>
        <p:nvPicPr>
          <p:cNvPr id="229" name="Google Shape;229;p32"/>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