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embeddedFontLst>
    <p:embeddedFont>
      <p:font typeface="Roboto Medium"/>
      <p:regular r:id="rId84"/>
      <p:bold r:id="rId85"/>
      <p:italic r:id="rId86"/>
      <p:boldItalic r:id="rId87"/>
    </p:embeddedFont>
    <p:embeddedFont>
      <p:font typeface="Roboto"/>
      <p:regular r:id="rId88"/>
      <p:bold r:id="rId89"/>
      <p:italic r:id="rId90"/>
      <p:boldItalic r:id="rId91"/>
    </p:embeddedFont>
    <p:embeddedFont>
      <p:font typeface="Roboto Light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0765B1-3880-4765-94A4-C307D38A8B15}">
  <a:tblStyle styleId="{210765B1-3880-4765-94A4-C307D38A8B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2E0578A-C495-49DA-A950-3B91350893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Medium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RobotoMedium-italic.fntdata"/><Relationship Id="rId41" Type="http://schemas.openxmlformats.org/officeDocument/2006/relationships/slide" Target="slides/slide36.xml"/><Relationship Id="rId85" Type="http://schemas.openxmlformats.org/officeDocument/2006/relationships/font" Target="fonts/RobotoMedium-bold.fntdata"/><Relationship Id="rId44" Type="http://schemas.openxmlformats.org/officeDocument/2006/relationships/slide" Target="slides/slide39.xml"/><Relationship Id="rId88" Type="http://schemas.openxmlformats.org/officeDocument/2006/relationships/font" Target="fonts/Roboto-regular.fntdata"/><Relationship Id="rId43" Type="http://schemas.openxmlformats.org/officeDocument/2006/relationships/slide" Target="slides/slide38.xml"/><Relationship Id="rId87" Type="http://schemas.openxmlformats.org/officeDocument/2006/relationships/font" Target="fonts/RobotoMedium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Light-boldItalic.fntdata"/><Relationship Id="rId50" Type="http://schemas.openxmlformats.org/officeDocument/2006/relationships/slide" Target="slides/slide45.xml"/><Relationship Id="rId94" Type="http://schemas.openxmlformats.org/officeDocument/2006/relationships/font" Target="fonts/RobotoLight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-boldItalic.fntdata"/><Relationship Id="rId90" Type="http://schemas.openxmlformats.org/officeDocument/2006/relationships/font" Target="fonts/Roboto-italic.fntdata"/><Relationship Id="rId93" Type="http://schemas.openxmlformats.org/officeDocument/2006/relationships/font" Target="fonts/RobotoLight-bold.fntdata"/><Relationship Id="rId92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QFHtzvfBJqNHluwqdQR-JnlTcgZ3e13w5m-CKFAuCAi6MXQ/viewform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Q8xjXSrDFdXGwcksdBKOchzqfEKsT50AH0Q6UN9jvcJneYA/viewform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ZareTvrnjPEdL7uBMsZCSLqg_M4KCX5xwJBrGpvbNy0i3uQ/viewform" TargetMode="Externa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d7bd3907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d7bd3907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027df8866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027df88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027df8866_0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027df886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027df8866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027df88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027df8866_0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027df886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027df8866_0_1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027df88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027df8866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027df886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027df8866_0_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027df886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027df8866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027df886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027df8866_0_1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027df886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027df8866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027df886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027df8866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027df88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027df8866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027df886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027df8866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027df886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027df8866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0027df886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027df8866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0027df886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0027df8866_0_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0027df886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027df8866_0_3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027df886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https://docs.google.com/forms/d/e/1FAIpQLSfQFHtzvfBJqNHluwqdQR-JnlTcgZ3e13w5m-CKFAuCAi6MXQ/viewform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027df8866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027df886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027df8866_0_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0027df886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https://docs.google.com/forms/d/e/1FAIpQLSdQ8xjXSrDFdXGwcksdBKOchzqfEKsT50AH0Q6UN9jvcJneYA/viewform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0027df8866_0_4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0027df886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027df8866_0_4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0027df886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027df8866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027df88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027df8866_0_5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0027df886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0027df8866_0_5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0027df8866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0027df8866_0_5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0027df886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027df8866_0_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0027df886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0027df8866_0_6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0027df8866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0027df8866_0_6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0027df886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0027df8866_0_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0027df8866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0027df8866_0_6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0027df8866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0027df8866_0_6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0027df8866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0027df8866_0_6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0027df886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027df8866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027df88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027df8866_0_6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0027df8866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0027df8866_0_6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0027df886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0027df8866_0_7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0027df8866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39d0124e8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39d0124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39d0124e83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39d0124e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39d0124e83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39d0124e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39d0124e83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39d0124e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39d0124e83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39d0124e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39d0124e83_0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39d0124e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39d0124e83_0_1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39d0124e8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027df8866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027df88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39d0124e83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39d0124e8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39d0124e83_0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39d0124e8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9d0124e83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39d0124e8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39d0124e83_0_2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39d0124e8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39d0124e83_0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39d0124e8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39d0124e83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39d0124e8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39d0124e83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39d0124e8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39d0124e83_0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39d0124e8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39d0124e83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39d0124e8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39d0124e83_0_4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39d0124e8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027df8866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027df88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39d0124e83_0_4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39d0124e8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39d0124e83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39d0124e83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39d0124e83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39d0124e8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0027df8866_0_7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0027df886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0027df8866_0_7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0027df886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0027df8866_0_7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0027df8866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0027df8866_0_7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0027df8866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0027df8866_0_7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0027df8866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0027df8866_0_7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0027df8866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0027df8866_0_7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0027df886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027df8866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027df886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0027df8866_0_7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0027df886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https://docs.google.com/forms/d/e/1FAIpQLSfZareTvrnjPEdL7uBMsZCSLqg_M4KCX5xwJBrGpvbNy0i3uQ/viewform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0027df8866_0_8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0027df8866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0027df8866_0_8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0027df8866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0027df8866_0_8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0027df886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0027df8866_0_8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0027df8866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0035c501c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0035c50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0027df8866_0_5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0027df886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0027df8866_0_8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0027df8866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0027df8866_0_8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0027df8866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027df8866_0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027df88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027df8866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027df88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24"/>
          <p:cNvSpPr txBox="1"/>
          <p:nvPr/>
        </p:nvSpPr>
        <p:spPr>
          <a:xfrm>
            <a:off x="228600" y="552575"/>
            <a:ext cx="8686800" cy="21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Find shortest path between s and every other vertex.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fringe (a queue with a starting vertex s) and mark that vertex.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fringe is empty: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vertex v from fringe.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unmarked neighbor n of v: mark n, add n to fringe,                            set edgeTo[n] = v, set distTo[n] = distTo[v] + 1.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mr841rMgVAffqi-TfL--gZPmEjAM5rpBW7MzrmJPuaU/edit#slide=id.g25f3bf5f9c7_0_10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eople.cs.ksu.edu/~rhowell/asymptotic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google.com/presentation/d/1mr841rMgVAffqi-TfL--gZPmEjAM5rpBW7MzrmJPuaU/edit#slide=id.g25f3bf5f9c7_0_1020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slide" Target="/ppt/slides/slide43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slide" Target="/ppt/slides/slide43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3"/>
                </a:solidFill>
              </a:rPr>
              <a:t>BFS, DFS and Implementations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23 (Graphs 2)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50" y="240650"/>
            <a:ext cx="4476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DepthFirstPaths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Implementation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Implementation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design pattern in graph algorithms: Decouple type from processing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graph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graph to a graph-processing method (or constructor) in a client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the client class for information.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925" y="2418975"/>
            <a:ext cx="1613750" cy="92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5"/>
          <p:cNvCxnSpPr>
            <a:endCxn id="280" idx="1"/>
          </p:cNvCxnSpPr>
          <p:nvPr/>
        </p:nvCxnSpPr>
        <p:spPr>
          <a:xfrm>
            <a:off x="7428292" y="2886566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5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692" y="2159829"/>
            <a:ext cx="1096700" cy="1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7870800" y="3598372"/>
            <a:ext cx="1096800" cy="3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673175"/>
            <a:ext cx="3046150" cy="17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by calling: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Paths P = new Paths(G,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P.hasPathTo(3); //returns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P.pathTo(3); //returns {0, 1, 4, 3}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025" y="1774273"/>
            <a:ext cx="1096700" cy="14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6"/>
          <p:cNvCxnSpPr>
            <a:endCxn id="290" idx="1"/>
          </p:cNvCxnSpPr>
          <p:nvPr/>
        </p:nvCxnSpPr>
        <p:spPr>
          <a:xfrm>
            <a:off x="7414625" y="2501011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6"/>
          <p:cNvSpPr txBox="1"/>
          <p:nvPr/>
        </p:nvSpPr>
        <p:spPr>
          <a:xfrm>
            <a:off x="7870800" y="3217385"/>
            <a:ext cx="1096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DepthFirstPaths by running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from last lecture</a:t>
            </a:r>
            <a:r>
              <a:rPr lang="en"/>
              <a:t> again.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then discuss: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306" name="Google Shape;306;p38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8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08" name="Google Shape;308;p38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8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10" name="Google Shape;310;p38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8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8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 to ponder: How would we write pathTo(v) and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Answer on next slide.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pathTo(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(!hasPathTo(v)) return null;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 = new ArrayList&lt;&gt;();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(int x = v; x != s; x = edgeTo[x])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path.add(x);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path.add(s);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Collections.reverse(path);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path;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hasPathTo(int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marked[v];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323" name="Google Shape;323;p39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9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25" name="Google Shape;325;p39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9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5234975" y="3366925"/>
            <a:ext cx="304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analyze the runtime, we need to create a concrete Graph Implementation.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Adjacency List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335" name="Google Shape;335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Adjacency List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An API (Application Programming Interface) for graphs.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For our purposes today, these are our Graph methods, including their signatures and behaviors.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Defines how Graph client programmers must think.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underlying data structure to represent our graphs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 usage.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Difficulty of implementing various graph algorithms.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42" name="Google Shape;342;p41"/>
          <p:cNvSpPr/>
          <p:nvPr/>
        </p:nvSpPr>
        <p:spPr>
          <a:xfrm>
            <a:off x="7338508" y="36435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Graph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7831845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6624520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5" name="Google Shape;345;p41"/>
          <p:cNvCxnSpPr>
            <a:stCxn id="344" idx="0"/>
            <a:endCxn id="342" idx="2"/>
          </p:cNvCxnSpPr>
          <p:nvPr/>
        </p:nvCxnSpPr>
        <p:spPr>
          <a:xfrm flipH="1" rot="10800000">
            <a:off x="7175920" y="4138975"/>
            <a:ext cx="5847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1"/>
          <p:cNvCxnSpPr>
            <a:stCxn id="343" idx="0"/>
            <a:endCxn id="342" idx="2"/>
          </p:cNvCxnSpPr>
          <p:nvPr/>
        </p:nvCxnSpPr>
        <p:spPr>
          <a:xfrm rot="10800000">
            <a:off x="7760745" y="4138975"/>
            <a:ext cx="6225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1"/>
          <p:cNvSpPr txBox="1"/>
          <p:nvPr/>
        </p:nvSpPr>
        <p:spPr>
          <a:xfrm>
            <a:off x="8191394" y="3692845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5731894" y="448892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we saw with trees, there are many possible implementations we could choose for our graphs.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briefly some representations we saw for trees.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grpSp>
        <p:nvGrpSpPr>
          <p:cNvPr id="360" name="Google Shape;360;p43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361" name="Google Shape;361;p43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43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43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43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6" name="Google Shape;376;p43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80" name="Google Shape;380;p43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1" name="Google Shape;381;p43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2" name="Google Shape;382;p43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3" name="Google Shape;383;p43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4" name="Google Shape;384;p43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5" name="Google Shape;385;p43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6" name="Google Shape;386;p43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7" name="Google Shape;387;p43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8" name="Google Shape;388;p43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9" name="Google Shape;389;p43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43"/>
          <p:cNvCxnSpPr>
            <a:stCxn id="392" idx="0"/>
            <a:endCxn id="390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3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43"/>
          <p:cNvCxnSpPr>
            <a:stCxn id="390" idx="3"/>
            <a:endCxn id="393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3"/>
          <p:cNvCxnSpPr>
            <a:stCxn id="390" idx="4"/>
            <a:endCxn id="394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1a.</a:t>
            </a:r>
            <a:endParaRPr/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300" y="4039000"/>
            <a:ext cx="1147151" cy="31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Princeton Graphs API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Princeton Graphs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4"/>
          <p:cNvCxnSpPr>
            <a:stCxn id="408" idx="0"/>
            <a:endCxn id="406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4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44"/>
          <p:cNvCxnSpPr>
            <a:stCxn id="406" idx="3"/>
            <a:endCxn id="409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4"/>
          <p:cNvCxnSpPr>
            <a:stCxn id="406" idx="4"/>
            <a:endCxn id="410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3.</a:t>
            </a:r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/>
          <p:nvPr/>
        </p:nvSpPr>
        <p:spPr>
          <a:xfrm>
            <a:off x="1607860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16" name="Google Shape;416;p44"/>
          <p:cNvSpPr/>
          <p:nvPr/>
        </p:nvSpPr>
        <p:spPr>
          <a:xfrm>
            <a:off x="1916457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17" name="Google Shape;417;p44"/>
          <p:cNvSpPr/>
          <p:nvPr/>
        </p:nvSpPr>
        <p:spPr>
          <a:xfrm>
            <a:off x="2225053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2533650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419" name="Google Shape;419;p44"/>
          <p:cNvSpPr txBox="1"/>
          <p:nvPr/>
        </p:nvSpPr>
        <p:spPr>
          <a:xfrm>
            <a:off x="1550850" y="123537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1508700" y="194567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pic>
        <p:nvPicPr>
          <p:cNvPr id="421" name="Google Shape;4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873" y="3946700"/>
            <a:ext cx="586589" cy="2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44"/>
          <p:cNvSpPr txBox="1"/>
          <p:nvPr/>
        </p:nvSpPr>
        <p:spPr>
          <a:xfrm>
            <a:off x="293375" y="3026400"/>
            <a:ext cx="2176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much less memory and operations will tend to be faster.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only works for complete trees.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31" name="Google Shape;431;p45"/>
          <p:cNvCxnSpPr>
            <a:stCxn id="429" idx="7"/>
            <a:endCxn id="430" idx="3"/>
          </p:cNvCxnSpPr>
          <p:nvPr/>
        </p:nvCxnSpPr>
        <p:spPr>
          <a:xfrm flipH="1" rot="10800000">
            <a:off x="76500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5"/>
          <p:cNvCxnSpPr>
            <a:stCxn id="429" idx="5"/>
            <a:endCxn id="433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5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34" name="Google Shape;434;p45"/>
          <p:cNvCxnSpPr>
            <a:stCxn id="430" idx="4"/>
            <a:endCxn id="433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45"/>
          <p:cNvSpPr txBox="1"/>
          <p:nvPr/>
        </p:nvSpPr>
        <p:spPr>
          <a:xfrm>
            <a:off x="76200" y="440400"/>
            <a:ext cx="872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Representation 1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Adjacency Matrix.</a:t>
            </a:r>
            <a:endParaRPr sz="2000"/>
          </a:p>
        </p:txBody>
      </p:sp>
      <p:graphicFrame>
        <p:nvGraphicFramePr>
          <p:cNvPr id="436" name="Google Shape;436;p45"/>
          <p:cNvGraphicFramePr/>
          <p:nvPr/>
        </p:nvGraphicFramePr>
        <p:xfrm>
          <a:off x="2755300" y="12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{210765B1-3880-4765-94A4-C307D38A8B15}</a:tableStyleId>
              </a:tblPr>
              <a:tblGrid>
                <a:gridCol w="638350"/>
                <a:gridCol w="638350"/>
                <a:gridCol w="638350"/>
                <a:gridCol w="638350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" name="Google Shape;437;p45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8" name="Google Shape;438;p45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9" name="Google Shape;439;p45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0" name="Google Shape;440;p45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41" name="Google Shape;441;p45"/>
          <p:cNvCxnSpPr>
            <a:stCxn id="440" idx="3"/>
            <a:endCxn id="439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5"/>
          <p:cNvCxnSpPr>
            <a:stCxn id="440" idx="1"/>
            <a:endCxn id="438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5"/>
          <p:cNvCxnSpPr>
            <a:stCxn id="438" idx="3"/>
            <a:endCxn id="437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44" name="Google Shape;444;p45"/>
          <p:cNvGraphicFramePr/>
          <p:nvPr/>
        </p:nvGraphicFramePr>
        <p:xfrm>
          <a:off x="2755313" y="2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{210765B1-3880-4765-94A4-C307D38A8B15}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45"/>
          <p:cNvSpPr txBox="1"/>
          <p:nvPr/>
        </p:nvSpPr>
        <p:spPr>
          <a:xfrm>
            <a:off x="463300" y="3394075"/>
            <a:ext cx="20634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undirected graph: Each edge is represented twice in the matrix. Simplicity at the expense of space.</a:t>
            </a:r>
            <a:endParaRPr/>
          </a:p>
        </p:txBody>
      </p:sp>
      <p:cxnSp>
        <p:nvCxnSpPr>
          <p:cNvPr id="446" name="Google Shape;446;p45"/>
          <p:cNvCxnSpPr/>
          <p:nvPr/>
        </p:nvCxnSpPr>
        <p:spPr>
          <a:xfrm rot="10800000">
            <a:off x="2765275" y="1252950"/>
            <a:ext cx="628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5"/>
          <p:cNvSpPr txBox="1"/>
          <p:nvPr/>
        </p:nvSpPr>
        <p:spPr>
          <a:xfrm>
            <a:off x="2754206" y="1315827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3067329" y="11597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449" name="Google Shape;449;p45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5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2: Edge Sets: Collection of all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HashSet&lt;Edge&gt;, where each Edge is a pair of ints.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9" name="Google Shape;459;p46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60" name="Google Shape;460;p46"/>
          <p:cNvCxnSpPr>
            <a:stCxn id="458" idx="7"/>
            <a:endCxn id="459" idx="3"/>
          </p:cNvCxnSpPr>
          <p:nvPr/>
        </p:nvCxnSpPr>
        <p:spPr>
          <a:xfrm flipH="1" rot="10800000">
            <a:off x="76500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6"/>
          <p:cNvCxnSpPr>
            <a:stCxn id="458" idx="5"/>
            <a:endCxn id="462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6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63" name="Google Shape;463;p46"/>
          <p:cNvCxnSpPr>
            <a:stCxn id="459" idx="4"/>
            <a:endCxn id="462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6"/>
          <p:cNvSpPr txBox="1"/>
          <p:nvPr/>
        </p:nvSpPr>
        <p:spPr>
          <a:xfrm>
            <a:off x="2326150" y="1667225"/>
            <a:ext cx="375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{(0, 1), (0, 2), (1, 2)}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70" name="Google Shape;470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3: Adjacency lists.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approach: Maintain array of lists indexed by vertex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approach for representing graphs.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Efficient when graphs are “sparse” (not too many edges).</a:t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7718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83214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47"/>
          <p:cNvCxnSpPr>
            <a:stCxn id="471" idx="7"/>
            <a:endCxn id="472" idx="3"/>
          </p:cNvCxnSpPr>
          <p:nvPr/>
        </p:nvCxnSpPr>
        <p:spPr>
          <a:xfrm flipH="1" rot="10800000">
            <a:off x="81072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7"/>
          <p:cNvCxnSpPr>
            <a:stCxn id="471" idx="5"/>
            <a:endCxn id="475" idx="1"/>
          </p:cNvCxnSpPr>
          <p:nvPr/>
        </p:nvCxnSpPr>
        <p:spPr>
          <a:xfrm>
            <a:off x="81072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47"/>
          <p:cNvSpPr/>
          <p:nvPr/>
        </p:nvSpPr>
        <p:spPr>
          <a:xfrm>
            <a:off x="83214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76" name="Google Shape;476;p47"/>
          <p:cNvCxnSpPr>
            <a:stCxn id="472" idx="4"/>
            <a:endCxn id="475" idx="0"/>
          </p:cNvCxnSpPr>
          <p:nvPr/>
        </p:nvCxnSpPr>
        <p:spPr>
          <a:xfrm>
            <a:off x="85179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47"/>
          <p:cNvSpPr/>
          <p:nvPr/>
        </p:nvSpPr>
        <p:spPr>
          <a:xfrm>
            <a:off x="2258680" y="25839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"/>
          <p:cNvSpPr/>
          <p:nvPr/>
        </p:nvSpPr>
        <p:spPr>
          <a:xfrm>
            <a:off x="2258680" y="286766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"/>
          <p:cNvSpPr/>
          <p:nvPr/>
        </p:nvSpPr>
        <p:spPr>
          <a:xfrm>
            <a:off x="2258680" y="31532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7"/>
          <p:cNvSpPr txBox="1"/>
          <p:nvPr/>
        </p:nvSpPr>
        <p:spPr>
          <a:xfrm>
            <a:off x="1949560" y="2505561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1" name="Google Shape;481;p47"/>
          <p:cNvCxnSpPr/>
          <p:nvPr/>
        </p:nvCxnSpPr>
        <p:spPr>
          <a:xfrm>
            <a:off x="2671168" y="2711710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7"/>
          <p:cNvSpPr txBox="1"/>
          <p:nvPr/>
        </p:nvSpPr>
        <p:spPr>
          <a:xfrm>
            <a:off x="2931069" y="24694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7"/>
          <p:cNvSpPr txBox="1"/>
          <p:nvPr/>
        </p:nvSpPr>
        <p:spPr>
          <a:xfrm>
            <a:off x="2931069" y="27742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4" name="Google Shape;484;p47"/>
          <p:cNvCxnSpPr/>
          <p:nvPr/>
        </p:nvCxnSpPr>
        <p:spPr>
          <a:xfrm>
            <a:off x="2671168" y="3016510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An API (Application Programming Interface) for graphs.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For our purposes today, these are our Graph methods, including their signatures and behaviors.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>
                <a:solidFill>
                  <a:srgbClr val="999999"/>
                </a:solidFill>
              </a:rPr>
              <a:t>Defines how Graph client programmers must think.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underlying data structure to represent our graphs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 usage.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Difficulty of implementing various graph algorithms.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491" name="Google Shape;491;p48"/>
          <p:cNvSpPr/>
          <p:nvPr/>
        </p:nvSpPr>
        <p:spPr>
          <a:xfrm>
            <a:off x="7338508" y="36435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Graph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48"/>
          <p:cNvSpPr/>
          <p:nvPr/>
        </p:nvSpPr>
        <p:spPr>
          <a:xfrm>
            <a:off x="7831845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48"/>
          <p:cNvSpPr/>
          <p:nvPr/>
        </p:nvSpPr>
        <p:spPr>
          <a:xfrm>
            <a:off x="6529650" y="4441375"/>
            <a:ext cx="11976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Adjacency 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4" name="Google Shape;494;p48"/>
          <p:cNvCxnSpPr>
            <a:stCxn id="493" idx="0"/>
            <a:endCxn id="491" idx="2"/>
          </p:cNvCxnSpPr>
          <p:nvPr/>
        </p:nvCxnSpPr>
        <p:spPr>
          <a:xfrm flipH="1" rot="10800000">
            <a:off x="7128450" y="4138975"/>
            <a:ext cx="6324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8"/>
          <p:cNvCxnSpPr>
            <a:stCxn id="492" idx="0"/>
            <a:endCxn id="491" idx="2"/>
          </p:cNvCxnSpPr>
          <p:nvPr/>
        </p:nvCxnSpPr>
        <p:spPr>
          <a:xfrm rot="10800000">
            <a:off x="7760745" y="4138975"/>
            <a:ext cx="6225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8"/>
          <p:cNvSpPr txBox="1"/>
          <p:nvPr/>
        </p:nvSpPr>
        <p:spPr>
          <a:xfrm>
            <a:off x="8191394" y="3692845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5579494" y="448892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/second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03" name="Google Shape;503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504" name="Google Shape;504;p49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05" name="Google Shape;505;p49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06" name="Google Shape;506;p49"/>
          <p:cNvCxnSpPr>
            <a:stCxn id="504" idx="7"/>
            <a:endCxn id="505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9"/>
          <p:cNvCxnSpPr>
            <a:stCxn id="504" idx="5"/>
            <a:endCxn id="508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9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09" name="Google Shape;509;p49"/>
          <p:cNvCxnSpPr>
            <a:stCxn id="505" idx="4"/>
            <a:endCxn id="508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49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9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4" name="Google Shape;514;p49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7" name="Google Shape;517;p49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9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/second</a:t>
            </a:r>
            <a:endParaRPr/>
          </a:p>
        </p:txBody>
      </p:sp>
      <p:sp>
        <p:nvSpPr>
          <p:cNvPr id="524" name="Google Shape;52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 List can be between 1 and V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Ω(1), O(V).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27" name="Google Shape;527;p50"/>
          <p:cNvCxnSpPr>
            <a:stCxn id="525" idx="7"/>
            <a:endCxn id="526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50"/>
          <p:cNvCxnSpPr>
            <a:stCxn id="525" idx="5"/>
            <a:endCxn id="529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50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30" name="Google Shape;530;p50"/>
          <p:cNvCxnSpPr>
            <a:stCxn id="526" idx="4"/>
            <a:endCxn id="529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0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0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5" name="Google Shape;535;p50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50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50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8" name="Google Shape;538;p50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50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40" name="Google Shape;540;p50"/>
          <p:cNvSpPr txBox="1"/>
          <p:nvPr/>
        </p:nvSpPr>
        <p:spPr>
          <a:xfrm>
            <a:off x="4040981" y="2115138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/support</a:t>
            </a:r>
            <a:endParaRPr/>
          </a:p>
        </p:txBody>
      </p:sp>
      <p:sp>
        <p:nvSpPr>
          <p:cNvPr id="546" name="Google Shape;546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 List can be between 1 and V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Ω(1), O(V).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547" name="Google Shape;547;p51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48" name="Google Shape;548;p51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49" name="Google Shape;549;p51"/>
          <p:cNvCxnSpPr>
            <a:stCxn id="547" idx="7"/>
            <a:endCxn id="548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51"/>
          <p:cNvCxnSpPr>
            <a:stCxn id="547" idx="5"/>
            <a:endCxn id="551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51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52" name="Google Shape;552;p51"/>
          <p:cNvCxnSpPr>
            <a:stCxn id="548" idx="4"/>
            <a:endCxn id="551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1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1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1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7" name="Google Shape;557;p51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51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51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0" name="Google Shape;560;p51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51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62" name="Google Shape;562;p51"/>
          <p:cNvSpPr txBox="1"/>
          <p:nvPr/>
        </p:nvSpPr>
        <p:spPr>
          <a:xfrm>
            <a:off x="4040981" y="2115138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51"/>
          <p:cNvCxnSpPr/>
          <p:nvPr/>
        </p:nvCxnSpPr>
        <p:spPr>
          <a:xfrm flipH="1">
            <a:off x="1750625" y="1475650"/>
            <a:ext cx="504600" cy="1485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51"/>
          <p:cNvCxnSpPr/>
          <p:nvPr/>
        </p:nvCxnSpPr>
        <p:spPr>
          <a:xfrm rot="10800000">
            <a:off x="1816775" y="2313650"/>
            <a:ext cx="630300" cy="1689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51"/>
          <p:cNvCxnSpPr/>
          <p:nvPr/>
        </p:nvCxnSpPr>
        <p:spPr>
          <a:xfrm rot="10800000">
            <a:off x="1293775" y="2670725"/>
            <a:ext cx="231000" cy="2664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1"/>
          <p:cNvCxnSpPr/>
          <p:nvPr/>
        </p:nvCxnSpPr>
        <p:spPr>
          <a:xfrm flipH="1" rot="10800000">
            <a:off x="555100" y="2626000"/>
            <a:ext cx="96900" cy="3522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51"/>
          <p:cNvSpPr txBox="1"/>
          <p:nvPr/>
        </p:nvSpPr>
        <p:spPr>
          <a:xfrm>
            <a:off x="2007950" y="15456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68" name="Google Shape;568;p51"/>
          <p:cNvSpPr txBox="1"/>
          <p:nvPr/>
        </p:nvSpPr>
        <p:spPr>
          <a:xfrm>
            <a:off x="2388950" y="20790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69" name="Google Shape;569;p51"/>
          <p:cNvSpPr txBox="1"/>
          <p:nvPr/>
        </p:nvSpPr>
        <p:spPr>
          <a:xfrm>
            <a:off x="616567" y="26688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70" name="Google Shape;570;p51"/>
          <p:cNvSpPr txBox="1"/>
          <p:nvPr/>
        </p:nvSpPr>
        <p:spPr>
          <a:xfrm>
            <a:off x="1454767" y="25926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71" name="Google Shape;571;p51"/>
          <p:cNvSpPr txBox="1"/>
          <p:nvPr/>
        </p:nvSpPr>
        <p:spPr>
          <a:xfrm>
            <a:off x="1835767" y="23640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/support</a:t>
            </a:r>
            <a:endParaRPr/>
          </a:p>
        </p:txBody>
      </p:sp>
      <p:sp>
        <p:nvSpPr>
          <p:cNvPr id="577" name="Google Shape;577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Θ(V + 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Best case: Θ(V)    Worst case: 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cases: Θ(V + 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v+=1 happens V times.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happens 2E times.</a:t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2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2" name="Google Shape;582;p52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52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52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5" name="Google Shape;585;p52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52"/>
          <p:cNvSpPr txBox="1"/>
          <p:nvPr/>
        </p:nvSpPr>
        <p:spPr>
          <a:xfrm>
            <a:off x="32044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587" name="Google Shape;587;p52"/>
          <p:cNvSpPr txBox="1"/>
          <p:nvPr/>
        </p:nvSpPr>
        <p:spPr>
          <a:xfrm>
            <a:off x="6505575" y="2720475"/>
            <a:ext cx="25104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Cost model in this </a:t>
            </a:r>
            <a:r>
              <a:rPr lang="en">
                <a:solidFill>
                  <a:srgbClr val="AC2020"/>
                </a:solidFill>
              </a:rPr>
              <a:t>analysis</a:t>
            </a:r>
            <a:r>
              <a:rPr lang="en">
                <a:solidFill>
                  <a:srgbClr val="AC2020"/>
                </a:solidFill>
              </a:rPr>
              <a:t> is the sum of: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v +=1 operations 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println calls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Θ(V + E) Interpretation</a:t>
            </a:r>
            <a:endParaRPr/>
          </a:p>
        </p:txBody>
      </p:sp>
      <p:sp>
        <p:nvSpPr>
          <p:cNvPr id="593" name="Google Shape;593;p53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Θ(V + 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interpret: No matter what “family” of increasingly complex graphs we generate, as V and E grow, the runtime will always grow exactly as Θ(V + E).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shape 1: Very sparse graph where E grows very slowly, e.g. every vertex is connected to its square: 2 - 4, 3 - 9, 4 - 16, 5 - 25, etc.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  is Θ(sqrt(V)). Runtime is Θ(V + sqrt(V)), which is just Θ(V).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shape 2: Very dense graph where E grows very quickly, e.g. every vertex connected to every other.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 is Θ(V</a:t>
            </a:r>
            <a:r>
              <a:rPr baseline="30000" lang="en"/>
              <a:t>2</a:t>
            </a:r>
            <a:r>
              <a:rPr lang="en"/>
              <a:t>). Runtime is Θ(V + V</a:t>
            </a:r>
            <a:r>
              <a:rPr baseline="30000" lang="en"/>
              <a:t>2</a:t>
            </a:r>
            <a:r>
              <a:rPr lang="en"/>
              <a:t>), which is just Θ(V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3"/>
          <p:cNvSpPr txBox="1"/>
          <p:nvPr/>
        </p:nvSpPr>
        <p:spPr>
          <a:xfrm>
            <a:off x="89025" y="990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total number of vertices.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89025" y="1371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 is total number of edges in the entire graph.</a:t>
            </a:r>
            <a:endParaRPr b="1"/>
          </a:p>
        </p:txBody>
      </p:sp>
      <p:sp>
        <p:nvSpPr>
          <p:cNvPr id="596" name="Google Shape;596;p53"/>
          <p:cNvSpPr txBox="1"/>
          <p:nvPr/>
        </p:nvSpPr>
        <p:spPr>
          <a:xfrm>
            <a:off x="3052075" y="7019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a graph algorithm like DepthFirstPaths, we need: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 API</a:t>
            </a:r>
            <a:r>
              <a:rPr lang="en"/>
              <a:t> (Application Programming Interface) for graphs.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our purposes today, these are our Graph methods, including their signatures and behaviors.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Defines how Graph client programmers must think.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concrete data structure to represent our graphs.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 usage.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Difficulty of implementing various graph algorithms.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7379526" y="18147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7831845" y="26887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TreeSet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624520" y="26887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HashSet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7"/>
          <p:cNvCxnSpPr>
            <a:stCxn id="168" idx="0"/>
            <a:endCxn id="166" idx="2"/>
          </p:cNvCxnSpPr>
          <p:nvPr/>
        </p:nvCxnSpPr>
        <p:spPr>
          <a:xfrm flipH="1" rot="10800000">
            <a:off x="7175920" y="2310175"/>
            <a:ext cx="625800" cy="3786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7"/>
          <p:cNvCxnSpPr>
            <a:stCxn id="167" idx="0"/>
            <a:endCxn id="166" idx="2"/>
          </p:cNvCxnSpPr>
          <p:nvPr/>
        </p:nvCxnSpPr>
        <p:spPr>
          <a:xfrm rot="10800000">
            <a:off x="7801845" y="2310175"/>
            <a:ext cx="581400" cy="3786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7"/>
          <p:cNvSpPr/>
          <p:nvPr/>
        </p:nvSpPr>
        <p:spPr>
          <a:xfrm>
            <a:off x="7338508" y="3643550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Graph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7831845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6624520" y="4441375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??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Google Shape;174;p27"/>
          <p:cNvCxnSpPr>
            <a:stCxn id="173" idx="0"/>
            <a:endCxn id="171" idx="2"/>
          </p:cNvCxnSpPr>
          <p:nvPr/>
        </p:nvCxnSpPr>
        <p:spPr>
          <a:xfrm flipH="1" rot="10800000">
            <a:off x="7175920" y="4138975"/>
            <a:ext cx="5847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>
            <a:stCxn id="172" idx="0"/>
            <a:endCxn id="171" idx="2"/>
          </p:cNvCxnSpPr>
          <p:nvPr/>
        </p:nvCxnSpPr>
        <p:spPr>
          <a:xfrm rot="10800000">
            <a:off x="7760745" y="4138975"/>
            <a:ext cx="622500" cy="302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7"/>
          <p:cNvSpPr txBox="1"/>
          <p:nvPr/>
        </p:nvSpPr>
        <p:spPr>
          <a:xfrm>
            <a:off x="8191394" y="3692845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731894" y="448892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Concrete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Θ(V + E)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2" name="Google Shape;602;p54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Θ(V + 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Θ(V + E) is the equivalent of Θ(max(V, E)).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technically correct, but the sum is used more often.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We never formally defined asymptotics on multiple variables, and it turns out to be somewhat poorly defined.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https://people.cs.ksu.edu/~rhowell/asymptotic.pdf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89025" y="990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total number of vertices.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89025" y="1371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 is total number of edges in the entire graph.</a:t>
            </a:r>
            <a:endParaRPr b="1"/>
          </a:p>
        </p:txBody>
      </p:sp>
      <p:sp>
        <p:nvSpPr>
          <p:cNvPr id="605" name="Google Shape;605;p54"/>
          <p:cNvSpPr txBox="1"/>
          <p:nvPr/>
        </p:nvSpPr>
        <p:spPr>
          <a:xfrm>
            <a:off x="3052075" y="7019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611" name="Google Shape;611;p5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DepthFirstPaths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612" name="Google Shape;612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Runtime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18" name="Google Shape;61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619" name="Google Shape;619;p56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6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21" name="Google Shape;621;p56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6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23" name="Google Shape;623;p56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56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56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26" name="Google Shape;626;p56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27" name="Google Shape;627;p56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28" name="Google Shape;628;p56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 to ponder: How would we write pathTo(v) and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Answer on next slide.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sp>
        <p:nvSpPr>
          <p:cNvPr id="635" name="Google Shape;635;p57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pathTo(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(!hasPathTo(v)) return null;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 = new ArrayList&lt;&gt;();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(int x = v; x != s; x = edgeTo[x])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path.add(x);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path.add(s);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Collections.reverse(path);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path;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hasPathTo(int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marked[v];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636" name="Google Shape;636;p57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57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38" name="Google Shape;638;p57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57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pic>
        <p:nvPicPr>
          <p:cNvPr id="640" name="Google Shape;6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46" name="Google Shape;646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47" name="Google Shape;647;p58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48" name="Google Shape;648;p58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54" name="Google Shape;654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56" name="Google Shape;656;p59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 + 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vertex is visited at most once (O(V)).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is considered at most twice (O(E)).</a:t>
            </a:r>
            <a:br>
              <a:rPr lang="en"/>
            </a:br>
            <a:endParaRPr/>
          </a:p>
        </p:txBody>
      </p:sp>
      <p:cxnSp>
        <p:nvCxnSpPr>
          <p:cNvPr id="657" name="Google Shape;657;p59"/>
          <p:cNvCxnSpPr/>
          <p:nvPr/>
        </p:nvCxnSpPr>
        <p:spPr>
          <a:xfrm flipH="1">
            <a:off x="4010200" y="2939150"/>
            <a:ext cx="1759800" cy="72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59"/>
          <p:cNvCxnSpPr/>
          <p:nvPr/>
        </p:nvCxnSpPr>
        <p:spPr>
          <a:xfrm rot="10800000">
            <a:off x="2784410" y="3577350"/>
            <a:ext cx="29733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59"/>
          <p:cNvSpPr txBox="1"/>
          <p:nvPr/>
        </p:nvSpPr>
        <p:spPr>
          <a:xfrm>
            <a:off x="5760777" y="33653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 considerations, each constant time</a:t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                    (no more than 2E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60" name="Google Shape;660;p59"/>
          <p:cNvSpPr txBox="1"/>
          <p:nvPr/>
        </p:nvSpPr>
        <p:spPr>
          <a:xfrm>
            <a:off x="5765825" y="2738175"/>
            <a:ext cx="326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vertex visits (no more than V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61" name="Google Shape;661;p59"/>
          <p:cNvSpPr txBox="1"/>
          <p:nvPr/>
        </p:nvSpPr>
        <p:spPr>
          <a:xfrm>
            <a:off x="5000925" y="4092075"/>
            <a:ext cx="39390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Cost model in analysis above is the sum of: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Number of dfs calls. 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marked[w] checks.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62" name="Google Shape;662;p59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68" name="Google Shape;668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</a:t>
            </a:r>
            <a:endParaRPr/>
          </a:p>
        </p:txBody>
      </p:sp>
      <p:sp>
        <p:nvSpPr>
          <p:cNvPr id="669" name="Google Shape;669;p60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70" name="Google Shape;670;p60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Can only visit a vertex if there is an edge to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DFS calls is bounded above by 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why not just say O(E)?</a:t>
            </a:r>
            <a:endParaRPr/>
          </a:p>
        </p:txBody>
      </p:sp>
      <p:sp>
        <p:nvSpPr>
          <p:cNvPr id="671" name="Google Shape;671;p60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77" name="Google Shape;677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 No.</a:t>
            </a:r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79" name="Google Shape;679;p61"/>
          <p:cNvSpPr txBox="1"/>
          <p:nvPr>
            <p:ph idx="1" type="body"/>
          </p:nvPr>
        </p:nvSpPr>
        <p:spPr>
          <a:xfrm>
            <a:off x="5181350" y="994725"/>
            <a:ext cx="3505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Can’t say O(E)!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has to create an all false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array.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marking of all vertices as false takes Θ(V) time.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cost model earlier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/>
              <a:t> calls 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checks) does not provide a tight bound.</a:t>
            </a:r>
            <a:endParaRPr/>
          </a:p>
        </p:txBody>
      </p:sp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86" name="Google Shape;686;p62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{52E0578A-C495-49DA-A950-3B913508932C}</a:tableStyleId>
              </a:tblPr>
              <a:tblGrid>
                <a:gridCol w="1117525"/>
                <a:gridCol w="2687000"/>
                <a:gridCol w="1902275"/>
                <a:gridCol w="1902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7" name="Google Shape;687;p62"/>
          <p:cNvSpPr txBox="1"/>
          <p:nvPr>
            <p:ph idx="1" type="body"/>
          </p:nvPr>
        </p:nvSpPr>
        <p:spPr>
          <a:xfrm>
            <a:off x="243000" y="2418300"/>
            <a:ext cx="84438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O(V+E)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cost model: O(V) dfs calls and O(E) marked[w] checks.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say O(E) because creating marked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Note, can’t say Θ(V+E), example: Graph with no edges touching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693" name="Google Shape;693;p6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Shortest Paths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BreadthFirstPaths 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</a:t>
            </a:r>
            <a:r>
              <a:rPr lang="en"/>
              <a:t>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694" name="Google Shape;694;p6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Decision #1: Integer Vertices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convention: Number nodes irrespective of “label”, and use number throughout the graph implementation. To lookup a vertex by label, you’d need to use a Map&lt;Label, Integer&gt;.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213500" y="3132925"/>
            <a:ext cx="9777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191200" y="2436900"/>
            <a:ext cx="11058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Dallas</a:t>
            </a:r>
            <a:endParaRPr/>
          </a:p>
        </p:txBody>
      </p:sp>
      <p:cxnSp>
        <p:nvCxnSpPr>
          <p:cNvPr id="186" name="Google Shape;186;p28"/>
          <p:cNvCxnSpPr>
            <a:stCxn id="184" idx="7"/>
            <a:endCxn id="185" idx="3"/>
          </p:cNvCxnSpPr>
          <p:nvPr/>
        </p:nvCxnSpPr>
        <p:spPr>
          <a:xfrm flipH="1" rot="10800000">
            <a:off x="2048019" y="2772279"/>
            <a:ext cx="3051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>
            <a:stCxn id="184" idx="5"/>
            <a:endCxn id="188" idx="1"/>
          </p:cNvCxnSpPr>
          <p:nvPr/>
        </p:nvCxnSpPr>
        <p:spPr>
          <a:xfrm>
            <a:off x="2048019" y="3468371"/>
            <a:ext cx="558300" cy="8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/>
          <p:nvPr/>
        </p:nvSpPr>
        <p:spPr>
          <a:xfrm>
            <a:off x="2420000" y="3500225"/>
            <a:ext cx="12717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</a:t>
            </a:r>
            <a:endParaRPr/>
          </a:p>
        </p:txBody>
      </p:sp>
      <p:cxnSp>
        <p:nvCxnSpPr>
          <p:cNvPr id="189" name="Google Shape;189;p28"/>
          <p:cNvCxnSpPr>
            <a:stCxn id="185" idx="4"/>
            <a:endCxn id="188" idx="0"/>
          </p:cNvCxnSpPr>
          <p:nvPr/>
        </p:nvCxnSpPr>
        <p:spPr>
          <a:xfrm>
            <a:off x="2744100" y="2829900"/>
            <a:ext cx="311700" cy="6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/>
          <p:nvPr/>
        </p:nvSpPr>
        <p:spPr>
          <a:xfrm>
            <a:off x="5610825" y="301849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160401" y="2459618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92" name="Google Shape;192;p28"/>
          <p:cNvCxnSpPr>
            <a:stCxn id="190" idx="7"/>
            <a:endCxn id="191" idx="3"/>
          </p:cNvCxnSpPr>
          <p:nvPr/>
        </p:nvCxnSpPr>
        <p:spPr>
          <a:xfrm flipH="1" rot="10800000">
            <a:off x="5946271" y="279495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8"/>
          <p:cNvCxnSpPr>
            <a:stCxn id="190" idx="5"/>
            <a:endCxn id="194" idx="1"/>
          </p:cNvCxnSpPr>
          <p:nvPr/>
        </p:nvCxnSpPr>
        <p:spPr>
          <a:xfrm>
            <a:off x="5946271" y="3353945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/>
          <p:nvPr/>
        </p:nvSpPr>
        <p:spPr>
          <a:xfrm>
            <a:off x="6160401" y="3525927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95" name="Google Shape;195;p28"/>
          <p:cNvCxnSpPr>
            <a:stCxn id="191" idx="4"/>
            <a:endCxn id="194" idx="0"/>
          </p:cNvCxnSpPr>
          <p:nvPr/>
        </p:nvCxnSpPr>
        <p:spPr>
          <a:xfrm>
            <a:off x="6356901" y="2852618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/>
        </p:nvSpPr>
        <p:spPr>
          <a:xfrm>
            <a:off x="1825100" y="3918925"/>
            <a:ext cx="1514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graph.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77975" y="4153825"/>
            <a:ext cx="1808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you’d build it.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6937500" y="2699350"/>
            <a:ext cx="1939200" cy="1067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Map&lt;String, Integer&gt;: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Austin: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Dallas: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Houston: 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and Graph Traversals</a:t>
            </a:r>
            <a:endParaRPr/>
          </a:p>
        </p:txBody>
      </p:sp>
      <p:sp>
        <p:nvSpPr>
          <p:cNvPr id="700" name="Google Shape;700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701" name="Google Shape;701;p64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64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64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64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64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64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64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8" name="Google Shape;708;p64"/>
          <p:cNvCxnSpPr>
            <a:stCxn id="701" idx="7"/>
            <a:endCxn id="703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64"/>
          <p:cNvCxnSpPr>
            <a:stCxn id="703" idx="5"/>
            <a:endCxn id="702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4"/>
          <p:cNvCxnSpPr>
            <a:stCxn id="705" idx="7"/>
            <a:endCxn id="706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4"/>
          <p:cNvCxnSpPr>
            <a:stCxn id="706" idx="5"/>
            <a:endCxn id="707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4"/>
          <p:cNvCxnSpPr>
            <a:stCxn id="704" idx="3"/>
            <a:endCxn id="703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4"/>
          <p:cNvCxnSpPr>
            <a:stCxn id="704" idx="5"/>
            <a:endCxn id="706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4" name="Google Shape;714;p64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715" name="Google Shape;715;p64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16" name="Google Shape;716;p64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17" name="Google Shape;717;p64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18" name="Google Shape;718;p64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19" name="Google Shape;719;p64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20" name="Google Shape;720;p64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721" name="Google Shape;721;p64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722" name="Google Shape;722;p64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723" name="Google Shape;723;p64"/>
            <p:cNvCxnSpPr>
              <a:stCxn id="715" idx="2"/>
              <a:endCxn id="716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64"/>
            <p:cNvCxnSpPr>
              <a:stCxn id="715" idx="3"/>
              <a:endCxn id="718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64"/>
            <p:cNvCxnSpPr>
              <a:stCxn id="717" idx="2"/>
              <a:endCxn id="718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64"/>
            <p:cNvCxnSpPr>
              <a:stCxn id="720" idx="2"/>
              <a:endCxn id="721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64"/>
            <p:cNvCxnSpPr>
              <a:stCxn id="720" idx="2"/>
              <a:endCxn id="719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64"/>
            <p:cNvCxnSpPr>
              <a:stCxn id="718" idx="2"/>
              <a:endCxn id="719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64"/>
            <p:cNvCxnSpPr>
              <a:stCxn id="716" idx="3"/>
              <a:endCxn id="719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64"/>
            <p:cNvCxnSpPr>
              <a:stCxn id="719" idx="2"/>
              <a:endCxn id="722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64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732" name="Google Shape;732;p64"/>
            <p:cNvCxnSpPr>
              <a:stCxn id="731" idx="3"/>
              <a:endCxn id="715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64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734" name="Google Shape;734;p64"/>
          <p:cNvSpPr txBox="1"/>
          <p:nvPr/>
        </p:nvSpPr>
        <p:spPr>
          <a:xfrm>
            <a:off x="982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(Video Viewers Only)</a:t>
            </a:r>
            <a:endParaRPr/>
          </a:p>
        </p:txBody>
      </p:sp>
      <p:sp>
        <p:nvSpPr>
          <p:cNvPr id="740" name="Google Shape;740;p65"/>
          <p:cNvSpPr txBox="1"/>
          <p:nvPr>
            <p:ph idx="1" type="body"/>
          </p:nvPr>
        </p:nvSpPr>
        <p:spPr>
          <a:xfrm>
            <a:off x="243000" y="28576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shortest path from s to all other vertices.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 general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 #3: Don’t use recursion.</a:t>
            </a:r>
            <a:endParaRPr/>
          </a:p>
        </p:txBody>
      </p:sp>
      <p:grpSp>
        <p:nvGrpSpPr>
          <p:cNvPr id="741" name="Google Shape;741;p65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742" name="Google Shape;742;p65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743" name="Google Shape;743;p65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46" name="Google Shape;746;p65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747" name="Google Shape;747;p65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748" name="Google Shape;748;p65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749" name="Google Shape;749;p65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750" name="Google Shape;750;p65"/>
            <p:cNvCxnSpPr>
              <a:stCxn id="742" idx="2"/>
              <a:endCxn id="743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65"/>
            <p:cNvCxnSpPr>
              <a:stCxn id="742" idx="3"/>
              <a:endCxn id="745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65"/>
            <p:cNvCxnSpPr>
              <a:stCxn id="744" idx="2"/>
              <a:endCxn id="745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65"/>
            <p:cNvCxnSpPr>
              <a:stCxn id="744" idx="3"/>
              <a:endCxn id="747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65"/>
            <p:cNvCxnSpPr>
              <a:stCxn id="747" idx="2"/>
              <a:endCxn id="748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65"/>
            <p:cNvCxnSpPr>
              <a:stCxn id="747" idx="2"/>
              <a:endCxn id="746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65"/>
            <p:cNvCxnSpPr>
              <a:stCxn id="745" idx="2"/>
              <a:endCxn id="746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65"/>
            <p:cNvCxnSpPr>
              <a:stCxn id="743" idx="3"/>
              <a:endCxn id="746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65"/>
            <p:cNvCxnSpPr>
              <a:stCxn id="746" idx="2"/>
              <a:endCxn id="749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9" name="Google Shape;759;p65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Answer</a:t>
            </a:r>
            <a:endParaRPr/>
          </a:p>
        </p:txBody>
      </p:sp>
      <p:sp>
        <p:nvSpPr>
          <p:cNvPr id="765" name="Google Shape;765;p66"/>
          <p:cNvSpPr txBox="1"/>
          <p:nvPr>
            <p:ph idx="1" type="body"/>
          </p:nvPr>
        </p:nvSpPr>
        <p:spPr>
          <a:xfrm>
            <a:off x="107050" y="40220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Breadth First Search.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 queue with a starting vertex s and mark that vertex.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queue is a list that has two operations: enqueue (a.k.a. addLast) and dequeue (a.k.a. removeFirst).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Let’s call this the queue our </a:t>
            </a:r>
            <a:r>
              <a:rPr b="1" i="1" lang="en"/>
              <a:t>fringe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queue is empty: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 vertex v from the front of the queue.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each unmarked neighbor n of v: 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 edgeTo[n] = v (and/or distTo[n] = distTo[v] + 1).</a:t>
            </a:r>
            <a:endParaRPr/>
          </a:p>
          <a:p>
            <a: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Add n to end of queue.</a:t>
            </a:r>
            <a:endParaRPr/>
          </a:p>
        </p:txBody>
      </p:sp>
      <p:grpSp>
        <p:nvGrpSpPr>
          <p:cNvPr id="766" name="Google Shape;766;p66"/>
          <p:cNvGrpSpPr/>
          <p:nvPr/>
        </p:nvGrpSpPr>
        <p:grpSpPr>
          <a:xfrm>
            <a:off x="4282507" y="1703067"/>
            <a:ext cx="4768265" cy="631799"/>
            <a:chOff x="4358500" y="1855475"/>
            <a:chExt cx="4591050" cy="631799"/>
          </a:xfrm>
        </p:grpSpPr>
        <p:sp>
          <p:nvSpPr>
            <p:cNvPr id="767" name="Google Shape;767;p66"/>
            <p:cNvSpPr txBox="1"/>
            <p:nvPr/>
          </p:nvSpPr>
          <p:spPr>
            <a:xfrm>
              <a:off x="5468350" y="1991974"/>
              <a:ext cx="3481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A queue is the opposite of a stack. Stack has push (addFirst) and pop (removeFirst).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768" name="Google Shape;768;p66"/>
            <p:cNvCxnSpPr/>
            <p:nvPr/>
          </p:nvCxnSpPr>
          <p:spPr>
            <a:xfrm rot="10800000">
              <a:off x="4358500" y="1855475"/>
              <a:ext cx="1101900" cy="2730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9" name="Google Shape;769;p66"/>
          <p:cNvSpPr txBox="1"/>
          <p:nvPr/>
        </p:nvSpPr>
        <p:spPr>
          <a:xfrm>
            <a:off x="5569375" y="4392475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 this if you want to track distance value.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70" name="Google Shape;770;p66"/>
          <p:cNvCxnSpPr/>
          <p:nvPr/>
        </p:nvCxnSpPr>
        <p:spPr>
          <a:xfrm rot="10800000">
            <a:off x="4629425" y="3977200"/>
            <a:ext cx="963600" cy="526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776" name="Google Shape;776;p6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7" name="Google Shape;777;p6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8" name="Google Shape;778;p6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9" name="Google Shape;779;p6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0" name="Google Shape;780;p6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1" name="Google Shape;781;p6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2" name="Google Shape;782;p6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84" name="Google Shape;784;p67"/>
          <p:cNvCxnSpPr>
            <a:stCxn id="776" idx="2"/>
            <a:endCxn id="77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67"/>
          <p:cNvCxnSpPr>
            <a:stCxn id="776" idx="3"/>
            <a:endCxn id="77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67"/>
          <p:cNvCxnSpPr>
            <a:stCxn id="778" idx="2"/>
            <a:endCxn id="77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67"/>
          <p:cNvCxnSpPr>
            <a:stCxn id="781" idx="2"/>
            <a:endCxn id="78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67"/>
          <p:cNvCxnSpPr>
            <a:stCxn id="781" idx="2"/>
            <a:endCxn id="78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67"/>
          <p:cNvCxnSpPr>
            <a:stCxn id="779" idx="2"/>
            <a:endCxn id="78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67"/>
          <p:cNvCxnSpPr>
            <a:stCxn id="777" idx="3"/>
            <a:endCxn id="78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67"/>
          <p:cNvCxnSpPr>
            <a:stCxn id="780" idx="2"/>
            <a:endCxn id="78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6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93" name="Google Shape;793;p67"/>
          <p:cNvCxnSpPr>
            <a:stCxn id="792" idx="3"/>
            <a:endCxn id="77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67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5" name="Google Shape;795;p67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67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797" name="Google Shape;797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Initialize the fringe (a queue with a starting vertex s) and mark that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03" name="Google Shape;803;p6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4" name="Google Shape;804;p6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5" name="Google Shape;805;p6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6" name="Google Shape;806;p6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7" name="Google Shape;807;p6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8" name="Google Shape;808;p6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9" name="Google Shape;809;p6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0" name="Google Shape;810;p6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11" name="Google Shape;811;p68"/>
          <p:cNvCxnSpPr>
            <a:stCxn id="803" idx="2"/>
            <a:endCxn id="8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68"/>
          <p:cNvCxnSpPr>
            <a:stCxn id="803" idx="3"/>
            <a:endCxn id="8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68"/>
          <p:cNvCxnSpPr>
            <a:stCxn id="805" idx="2"/>
            <a:endCxn id="8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68"/>
          <p:cNvCxnSpPr>
            <a:stCxn id="808" idx="2"/>
            <a:endCxn id="80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68"/>
          <p:cNvCxnSpPr>
            <a:stCxn id="808" idx="2"/>
            <a:endCxn id="80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68"/>
          <p:cNvCxnSpPr>
            <a:stCxn id="806" idx="2"/>
            <a:endCxn id="8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68"/>
          <p:cNvCxnSpPr>
            <a:stCxn id="804" idx="3"/>
            <a:endCxn id="80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68"/>
          <p:cNvCxnSpPr>
            <a:stCxn id="807" idx="2"/>
            <a:endCxn id="81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6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20" name="Google Shape;820;p68"/>
          <p:cNvCxnSpPr>
            <a:stCxn id="819" idx="3"/>
            <a:endCxn id="80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8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22" name="Google Shape;822;p68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[0]</a:t>
            </a:r>
            <a:endParaRPr/>
          </a:p>
        </p:txBody>
      </p:sp>
      <p:sp>
        <p:nvSpPr>
          <p:cNvPr id="823" name="Google Shape;823;p68"/>
          <p:cNvSpPr/>
          <p:nvPr/>
        </p:nvSpPr>
        <p:spPr>
          <a:xfrm>
            <a:off x="1084280" y="30861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8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Initialize the fringe (a queue with a starting vertex s) and mark that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Repeat until fringe is empty: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31" name="Google Shape;831;p6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2" name="Google Shape;832;p6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3" name="Google Shape;833;p6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4" name="Google Shape;834;p6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5" name="Google Shape;835;p6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6" name="Google Shape;836;p6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37" name="Google Shape;837;p6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38" name="Google Shape;838;p6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39" name="Google Shape;839;p69"/>
          <p:cNvCxnSpPr>
            <a:stCxn id="831" idx="2"/>
            <a:endCxn id="83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69"/>
          <p:cNvCxnSpPr>
            <a:stCxn id="831" idx="3"/>
            <a:endCxn id="83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69"/>
          <p:cNvCxnSpPr>
            <a:stCxn id="833" idx="2"/>
            <a:endCxn id="83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9"/>
          <p:cNvCxnSpPr>
            <a:stCxn id="836" idx="2"/>
            <a:endCxn id="83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9"/>
          <p:cNvCxnSpPr>
            <a:stCxn id="836" idx="2"/>
            <a:endCxn id="83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69"/>
          <p:cNvCxnSpPr>
            <a:stCxn id="834" idx="2"/>
            <a:endCxn id="83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69"/>
          <p:cNvCxnSpPr>
            <a:stCxn id="832" idx="3"/>
            <a:endCxn id="83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69"/>
          <p:cNvCxnSpPr>
            <a:stCxn id="835" idx="2"/>
            <a:endCxn id="83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6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48" name="Google Shape;848;p69"/>
          <p:cNvCxnSpPr>
            <a:stCxn id="847" idx="3"/>
            <a:endCxn id="83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69"/>
          <p:cNvSpPr txBox="1"/>
          <p:nvPr/>
        </p:nvSpPr>
        <p:spPr>
          <a:xfrm>
            <a:off x="5379325" y="3394140"/>
            <a:ext cx="317400" cy="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9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851" name="Google Shape;851;p69"/>
          <p:cNvSpPr txBox="1"/>
          <p:nvPr/>
        </p:nvSpPr>
        <p:spPr>
          <a:xfrm>
            <a:off x="5297700" y="294250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52" name="Google Shape;852;p69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53" name="Google Shape;853;p69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60" name="Google Shape;860;p7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1" name="Google Shape;861;p7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62" name="Google Shape;862;p7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63" name="Google Shape;863;p7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64" name="Google Shape;864;p7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65" name="Google Shape;865;p7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6" name="Google Shape;866;p7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67" name="Google Shape;867;p7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8" name="Google Shape;868;p70"/>
          <p:cNvCxnSpPr>
            <a:stCxn id="860" idx="2"/>
            <a:endCxn id="8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70"/>
          <p:cNvCxnSpPr>
            <a:stCxn id="860" idx="3"/>
            <a:endCxn id="8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0"/>
          <p:cNvCxnSpPr>
            <a:stCxn id="862" idx="2"/>
            <a:endCxn id="8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0"/>
          <p:cNvCxnSpPr>
            <a:stCxn id="865" idx="2"/>
            <a:endCxn id="86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70"/>
          <p:cNvCxnSpPr>
            <a:stCxn id="865" idx="2"/>
            <a:endCxn id="86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70"/>
          <p:cNvCxnSpPr>
            <a:stCxn id="863" idx="2"/>
            <a:endCxn id="8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70"/>
          <p:cNvCxnSpPr>
            <a:stCxn id="861" idx="3"/>
            <a:endCxn id="86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70"/>
          <p:cNvCxnSpPr>
            <a:stCxn id="864" idx="2"/>
            <a:endCxn id="86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7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77" name="Google Shape;877;p70"/>
          <p:cNvCxnSpPr>
            <a:stCxn id="876" idx="3"/>
            <a:endCxn id="86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70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[1]</a:t>
            </a:r>
            <a:endParaRPr/>
          </a:p>
        </p:txBody>
      </p:sp>
      <p:sp>
        <p:nvSpPr>
          <p:cNvPr id="879" name="Google Shape;879;p70"/>
          <p:cNvSpPr txBox="1"/>
          <p:nvPr/>
        </p:nvSpPr>
        <p:spPr>
          <a:xfrm>
            <a:off x="5297700" y="294250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80" name="Google Shape;880;p70"/>
          <p:cNvSpPr/>
          <p:nvPr/>
        </p:nvSpPr>
        <p:spPr>
          <a:xfrm>
            <a:off x="1084280" y="3285182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0"/>
          <p:cNvSpPr/>
          <p:nvPr/>
        </p:nvSpPr>
        <p:spPr>
          <a:xfrm>
            <a:off x="1959551" y="32941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0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3" name="Google Shape;883;p70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70"/>
          <p:cNvSpPr/>
          <p:nvPr/>
        </p:nvSpPr>
        <p:spPr>
          <a:xfrm>
            <a:off x="2940687" y="3300405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91" name="Google Shape;891;p7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2" name="Google Shape;892;p7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93" name="Google Shape;893;p7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94" name="Google Shape;894;p7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5" name="Google Shape;895;p7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96" name="Google Shape;896;p7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97" name="Google Shape;897;p7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98" name="Google Shape;898;p7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99" name="Google Shape;899;p71"/>
          <p:cNvCxnSpPr>
            <a:stCxn id="891" idx="2"/>
            <a:endCxn id="89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71"/>
          <p:cNvCxnSpPr>
            <a:stCxn id="891" idx="3"/>
            <a:endCxn id="89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71"/>
          <p:cNvCxnSpPr>
            <a:stCxn id="893" idx="2"/>
            <a:endCxn id="89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71"/>
          <p:cNvCxnSpPr>
            <a:stCxn id="896" idx="2"/>
            <a:endCxn id="89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71"/>
          <p:cNvCxnSpPr>
            <a:stCxn id="896" idx="2"/>
            <a:endCxn id="89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71"/>
          <p:cNvCxnSpPr>
            <a:stCxn id="894" idx="2"/>
            <a:endCxn id="89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71"/>
          <p:cNvCxnSpPr>
            <a:stCxn id="892" idx="3"/>
            <a:endCxn id="89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71"/>
          <p:cNvCxnSpPr>
            <a:stCxn id="895" idx="2"/>
            <a:endCxn id="89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7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08" name="Google Shape;908;p71"/>
          <p:cNvCxnSpPr>
            <a:stCxn id="907" idx="3"/>
            <a:endCxn id="89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71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910" name="Google Shape;910;p71"/>
          <p:cNvSpPr txBox="1"/>
          <p:nvPr/>
        </p:nvSpPr>
        <p:spPr>
          <a:xfrm>
            <a:off x="6235475" y="292115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11" name="Google Shape;911;p7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12" name="Google Shape;912;p71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919" name="Google Shape;919;p7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7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21" name="Google Shape;921;p7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22" name="Google Shape;922;p7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3" name="Google Shape;923;p7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24" name="Google Shape;924;p7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25" name="Google Shape;925;p7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26" name="Google Shape;926;p7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27" name="Google Shape;927;p72"/>
          <p:cNvCxnSpPr>
            <a:stCxn id="919" idx="2"/>
            <a:endCxn id="92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72"/>
          <p:cNvCxnSpPr>
            <a:stCxn id="919" idx="3"/>
            <a:endCxn id="92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72"/>
          <p:cNvCxnSpPr>
            <a:stCxn id="921" idx="2"/>
            <a:endCxn id="92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72"/>
          <p:cNvCxnSpPr>
            <a:stCxn id="924" idx="2"/>
            <a:endCxn id="92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72"/>
          <p:cNvCxnSpPr>
            <a:stCxn id="924" idx="2"/>
            <a:endCxn id="92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72"/>
          <p:cNvCxnSpPr>
            <a:stCxn id="922" idx="2"/>
            <a:endCxn id="92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72"/>
          <p:cNvCxnSpPr>
            <a:stCxn id="920" idx="3"/>
            <a:endCxn id="92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2"/>
          <p:cNvCxnSpPr>
            <a:stCxn id="923" idx="2"/>
            <a:endCxn id="92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7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36" name="Google Shape;936;p72"/>
          <p:cNvCxnSpPr>
            <a:stCxn id="935" idx="3"/>
            <a:endCxn id="91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72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[2, 4]</a:t>
            </a:r>
            <a:endParaRPr/>
          </a:p>
        </p:txBody>
      </p:sp>
      <p:sp>
        <p:nvSpPr>
          <p:cNvPr id="938" name="Google Shape;938;p72"/>
          <p:cNvSpPr txBox="1"/>
          <p:nvPr/>
        </p:nvSpPr>
        <p:spPr>
          <a:xfrm>
            <a:off x="6235475" y="292115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39" name="Google Shape;939;p72"/>
          <p:cNvSpPr/>
          <p:nvPr/>
        </p:nvSpPr>
        <p:spPr>
          <a:xfrm>
            <a:off x="1084280" y="34905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2"/>
          <p:cNvSpPr/>
          <p:nvPr/>
        </p:nvSpPr>
        <p:spPr>
          <a:xfrm>
            <a:off x="1959551" y="349947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72"/>
          <p:cNvSpPr/>
          <p:nvPr/>
        </p:nvSpPr>
        <p:spPr>
          <a:xfrm>
            <a:off x="1084280" y="3919744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2"/>
          <p:cNvSpPr/>
          <p:nvPr/>
        </p:nvSpPr>
        <p:spPr>
          <a:xfrm>
            <a:off x="1959551" y="3928675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2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44" name="Google Shape;944;p72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72"/>
          <p:cNvSpPr/>
          <p:nvPr/>
        </p:nvSpPr>
        <p:spPr>
          <a:xfrm>
            <a:off x="2940687" y="3514810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2"/>
          <p:cNvSpPr/>
          <p:nvPr/>
        </p:nvSpPr>
        <p:spPr>
          <a:xfrm>
            <a:off x="2940687" y="3924201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953" name="Google Shape;953;p7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7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5" name="Google Shape;955;p7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56" name="Google Shape;956;p7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7" name="Google Shape;957;p7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58" name="Google Shape;958;p7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59" name="Google Shape;959;p7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60" name="Google Shape;960;p7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61" name="Google Shape;961;p73"/>
          <p:cNvCxnSpPr>
            <a:stCxn id="953" idx="2"/>
            <a:endCxn id="95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73"/>
          <p:cNvCxnSpPr>
            <a:stCxn id="953" idx="3"/>
            <a:endCxn id="95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3"/>
          <p:cNvCxnSpPr>
            <a:stCxn id="955" idx="2"/>
            <a:endCxn id="95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3"/>
          <p:cNvCxnSpPr>
            <a:stCxn id="958" idx="2"/>
            <a:endCxn id="95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3"/>
          <p:cNvCxnSpPr>
            <a:stCxn id="958" idx="2"/>
            <a:endCxn id="95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73"/>
          <p:cNvCxnSpPr>
            <a:stCxn id="956" idx="2"/>
            <a:endCxn id="95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73"/>
          <p:cNvCxnSpPr>
            <a:stCxn id="954" idx="3"/>
            <a:endCxn id="95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73"/>
          <p:cNvCxnSpPr>
            <a:stCxn id="957" idx="2"/>
            <a:endCxn id="96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7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70" name="Google Shape;970;p73"/>
          <p:cNvCxnSpPr>
            <a:stCxn id="969" idx="3"/>
            <a:endCxn id="95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73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[4]</a:t>
            </a:r>
            <a:endParaRPr/>
          </a:p>
        </p:txBody>
      </p:sp>
      <p:sp>
        <p:nvSpPr>
          <p:cNvPr id="972" name="Google Shape;972;p73"/>
          <p:cNvSpPr txBox="1"/>
          <p:nvPr/>
        </p:nvSpPr>
        <p:spPr>
          <a:xfrm>
            <a:off x="6314644" y="360849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973" name="Google Shape;973;p73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74" name="Google Shape;974;p73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Princeton’s algorithms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243000" y="3026375"/>
            <a:ext cx="87048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features: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vertices must be specified in advance.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support weights (labels) on nodes or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no method for getting the number of edges for a vertex (i.e. its degree).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981" name="Google Shape;981;p7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2" name="Google Shape;982;p7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3" name="Google Shape;983;p7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4" name="Google Shape;984;p7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5" name="Google Shape;985;p7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6" name="Google Shape;986;p7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87" name="Google Shape;987;p7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88" name="Google Shape;988;p7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89" name="Google Shape;989;p74"/>
          <p:cNvCxnSpPr>
            <a:stCxn id="981" idx="2"/>
            <a:endCxn id="98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74"/>
          <p:cNvCxnSpPr>
            <a:stCxn id="981" idx="3"/>
            <a:endCxn id="98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4"/>
          <p:cNvCxnSpPr>
            <a:stCxn id="983" idx="2"/>
            <a:endCxn id="98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4"/>
          <p:cNvCxnSpPr>
            <a:stCxn id="986" idx="2"/>
            <a:endCxn id="98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4"/>
          <p:cNvCxnSpPr>
            <a:stCxn id="986" idx="2"/>
            <a:endCxn id="98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74"/>
          <p:cNvCxnSpPr>
            <a:stCxn id="984" idx="2"/>
            <a:endCxn id="98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74"/>
          <p:cNvCxnSpPr>
            <a:stCxn id="982" idx="3"/>
            <a:endCxn id="98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74"/>
          <p:cNvCxnSpPr>
            <a:stCxn id="985" idx="2"/>
            <a:endCxn id="98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7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98" name="Google Shape;998;p74"/>
          <p:cNvCxnSpPr>
            <a:stCxn id="997" idx="3"/>
            <a:endCxn id="98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74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[4, 5]</a:t>
            </a:r>
            <a:endParaRPr/>
          </a:p>
        </p:txBody>
      </p:sp>
      <p:sp>
        <p:nvSpPr>
          <p:cNvPr id="1000" name="Google Shape;1000;p74"/>
          <p:cNvSpPr txBox="1"/>
          <p:nvPr/>
        </p:nvSpPr>
        <p:spPr>
          <a:xfrm>
            <a:off x="6314644" y="360849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1" name="Google Shape;1001;p74"/>
          <p:cNvSpPr/>
          <p:nvPr/>
        </p:nvSpPr>
        <p:spPr>
          <a:xfrm>
            <a:off x="1084280" y="4129674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74"/>
          <p:cNvSpPr/>
          <p:nvPr/>
        </p:nvSpPr>
        <p:spPr>
          <a:xfrm>
            <a:off x="1959551" y="4138605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4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04" name="Google Shape;1004;p74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5" name="Google Shape;1005;p74"/>
          <p:cNvSpPr/>
          <p:nvPr/>
        </p:nvSpPr>
        <p:spPr>
          <a:xfrm>
            <a:off x="2940687" y="4129141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12" name="Google Shape;1012;p7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3" name="Google Shape;1013;p7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4" name="Google Shape;1014;p7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5" name="Google Shape;1015;p7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16" name="Google Shape;1016;p7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17" name="Google Shape;1017;p7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18" name="Google Shape;1018;p7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19" name="Google Shape;1019;p7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20" name="Google Shape;1020;p75"/>
          <p:cNvCxnSpPr>
            <a:stCxn id="1012" idx="2"/>
            <a:endCxn id="101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75"/>
          <p:cNvCxnSpPr>
            <a:stCxn id="1012" idx="3"/>
            <a:endCxn id="101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75"/>
          <p:cNvCxnSpPr>
            <a:stCxn id="1014" idx="2"/>
            <a:endCxn id="101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75"/>
          <p:cNvCxnSpPr>
            <a:stCxn id="1017" idx="2"/>
            <a:endCxn id="101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75"/>
          <p:cNvCxnSpPr>
            <a:stCxn id="1017" idx="2"/>
            <a:endCxn id="101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75"/>
          <p:cNvCxnSpPr>
            <a:stCxn id="1015" idx="2"/>
            <a:endCxn id="101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75"/>
          <p:cNvCxnSpPr>
            <a:stCxn id="1013" idx="3"/>
            <a:endCxn id="101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5"/>
          <p:cNvCxnSpPr>
            <a:stCxn id="1016" idx="2"/>
            <a:endCxn id="101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7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29" name="Google Shape;1029;p75"/>
          <p:cNvCxnSpPr>
            <a:stCxn id="1028" idx="3"/>
            <a:endCxn id="101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75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[5]</a:t>
            </a:r>
            <a:endParaRPr/>
          </a:p>
        </p:txBody>
      </p:sp>
      <p:sp>
        <p:nvSpPr>
          <p:cNvPr id="1031" name="Google Shape;1031;p75"/>
          <p:cNvSpPr txBox="1"/>
          <p:nvPr/>
        </p:nvSpPr>
        <p:spPr>
          <a:xfrm>
            <a:off x="7192691" y="2921129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32" name="Google Shape;1032;p75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33" name="Google Shape;1033;p75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40" name="Google Shape;1040;p7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1" name="Google Shape;1041;p7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2" name="Google Shape;1042;p7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3" name="Google Shape;1043;p7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44" name="Google Shape;1044;p7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45" name="Google Shape;1045;p7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6" name="Google Shape;1046;p7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47" name="Google Shape;1047;p7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48" name="Google Shape;1048;p76"/>
          <p:cNvCxnSpPr>
            <a:stCxn id="1040" idx="2"/>
            <a:endCxn id="104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76"/>
          <p:cNvCxnSpPr>
            <a:stCxn id="1040" idx="3"/>
            <a:endCxn id="104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76"/>
          <p:cNvCxnSpPr>
            <a:stCxn id="1042" idx="2"/>
            <a:endCxn id="104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76"/>
          <p:cNvCxnSpPr>
            <a:stCxn id="1045" idx="2"/>
            <a:endCxn id="104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76"/>
          <p:cNvCxnSpPr>
            <a:stCxn id="1045" idx="2"/>
            <a:endCxn id="104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76"/>
          <p:cNvCxnSpPr>
            <a:stCxn id="1043" idx="2"/>
            <a:endCxn id="104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76"/>
          <p:cNvCxnSpPr>
            <a:stCxn id="1041" idx="3"/>
            <a:endCxn id="104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76"/>
          <p:cNvCxnSpPr>
            <a:stCxn id="1044" idx="2"/>
            <a:endCxn id="104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7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57" name="Google Shape;1057;p76"/>
          <p:cNvCxnSpPr>
            <a:stCxn id="1056" idx="3"/>
            <a:endCxn id="104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76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[5, 3]</a:t>
            </a:r>
            <a:endParaRPr/>
          </a:p>
        </p:txBody>
      </p:sp>
      <p:sp>
        <p:nvSpPr>
          <p:cNvPr id="1059" name="Google Shape;1059;p76"/>
          <p:cNvSpPr txBox="1"/>
          <p:nvPr/>
        </p:nvSpPr>
        <p:spPr>
          <a:xfrm>
            <a:off x="7192691" y="2921129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60" name="Google Shape;1060;p76"/>
          <p:cNvSpPr/>
          <p:nvPr/>
        </p:nvSpPr>
        <p:spPr>
          <a:xfrm>
            <a:off x="1084280" y="37098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6"/>
          <p:cNvSpPr/>
          <p:nvPr/>
        </p:nvSpPr>
        <p:spPr>
          <a:xfrm>
            <a:off x="1959551" y="3718744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6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63" name="Google Shape;1063;p76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4" name="Google Shape;1064;p76"/>
          <p:cNvSpPr/>
          <p:nvPr/>
        </p:nvSpPr>
        <p:spPr>
          <a:xfrm>
            <a:off x="2940687" y="3719750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71" name="Google Shape;1071;p7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72" name="Google Shape;1072;p7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3" name="Google Shape;1073;p7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74" name="Google Shape;1074;p7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75" name="Google Shape;1075;p7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76" name="Google Shape;1076;p7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77" name="Google Shape;1077;p7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78" name="Google Shape;1078;p7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79" name="Google Shape;1079;p77"/>
          <p:cNvCxnSpPr>
            <a:stCxn id="1071" idx="2"/>
            <a:endCxn id="107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77"/>
          <p:cNvCxnSpPr>
            <a:stCxn id="1071" idx="3"/>
            <a:endCxn id="107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77"/>
          <p:cNvCxnSpPr>
            <a:stCxn id="1073" idx="2"/>
            <a:endCxn id="107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7"/>
          <p:cNvCxnSpPr>
            <a:stCxn id="1076" idx="2"/>
            <a:endCxn id="107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77"/>
          <p:cNvCxnSpPr>
            <a:stCxn id="1076" idx="2"/>
            <a:endCxn id="107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77"/>
          <p:cNvCxnSpPr>
            <a:stCxn id="1074" idx="2"/>
            <a:endCxn id="107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77"/>
          <p:cNvCxnSpPr>
            <a:stCxn id="1072" idx="3"/>
            <a:endCxn id="107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77"/>
          <p:cNvCxnSpPr>
            <a:stCxn id="1075" idx="2"/>
            <a:endCxn id="107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7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88" name="Google Shape;1088;p77"/>
          <p:cNvCxnSpPr>
            <a:stCxn id="1087" idx="3"/>
            <a:endCxn id="107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77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[3]</a:t>
            </a:r>
            <a:endParaRPr/>
          </a:p>
        </p:txBody>
      </p:sp>
      <p:sp>
        <p:nvSpPr>
          <p:cNvPr id="1090" name="Google Shape;1090;p77"/>
          <p:cNvSpPr txBox="1"/>
          <p:nvPr/>
        </p:nvSpPr>
        <p:spPr>
          <a:xfrm>
            <a:off x="7260561" y="354246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91" name="Google Shape;1091;p77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92" name="Google Shape;1092;p77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3" name="Google Shape;1093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099" name="Google Shape;1099;p7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0" name="Google Shape;1100;p7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1" name="Google Shape;1101;p7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04" name="Google Shape;1104;p7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05" name="Google Shape;1105;p7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06" name="Google Shape;1106;p7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07" name="Google Shape;1107;p78"/>
          <p:cNvCxnSpPr>
            <a:stCxn id="1099" idx="2"/>
            <a:endCxn id="110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78"/>
          <p:cNvCxnSpPr>
            <a:stCxn id="1099" idx="3"/>
            <a:endCxn id="110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78"/>
          <p:cNvCxnSpPr>
            <a:stCxn id="1101" idx="2"/>
            <a:endCxn id="110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78"/>
          <p:cNvCxnSpPr>
            <a:stCxn id="1104" idx="2"/>
            <a:endCxn id="110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78"/>
          <p:cNvCxnSpPr>
            <a:stCxn id="1104" idx="2"/>
            <a:endCxn id="110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78"/>
          <p:cNvCxnSpPr>
            <a:stCxn id="1102" idx="2"/>
            <a:endCxn id="110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78"/>
          <p:cNvCxnSpPr>
            <a:stCxn id="1100" idx="3"/>
            <a:endCxn id="110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78"/>
          <p:cNvCxnSpPr>
            <a:stCxn id="1103" idx="2"/>
            <a:endCxn id="110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7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16" name="Google Shape;1116;p78"/>
          <p:cNvCxnSpPr>
            <a:stCxn id="1115" idx="3"/>
            <a:endCxn id="109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8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[3, 6, 8]</a:t>
            </a:r>
            <a:endParaRPr/>
          </a:p>
        </p:txBody>
      </p:sp>
      <p:sp>
        <p:nvSpPr>
          <p:cNvPr id="1118" name="Google Shape;1118;p78"/>
          <p:cNvSpPr txBox="1"/>
          <p:nvPr/>
        </p:nvSpPr>
        <p:spPr>
          <a:xfrm>
            <a:off x="7260561" y="354246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19" name="Google Shape;1119;p78"/>
          <p:cNvSpPr/>
          <p:nvPr/>
        </p:nvSpPr>
        <p:spPr>
          <a:xfrm>
            <a:off x="1084280" y="43287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8"/>
          <p:cNvSpPr/>
          <p:nvPr/>
        </p:nvSpPr>
        <p:spPr>
          <a:xfrm>
            <a:off x="1959551" y="433767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8"/>
          <p:cNvSpPr/>
          <p:nvPr/>
        </p:nvSpPr>
        <p:spPr>
          <a:xfrm>
            <a:off x="1084280" y="4745566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78"/>
          <p:cNvSpPr/>
          <p:nvPr/>
        </p:nvSpPr>
        <p:spPr>
          <a:xfrm>
            <a:off x="1959551" y="475449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78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4" name="Google Shape;1124;p78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78"/>
          <p:cNvSpPr/>
          <p:nvPr/>
        </p:nvSpPr>
        <p:spPr>
          <a:xfrm>
            <a:off x="2940687" y="4343546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78"/>
          <p:cNvSpPr/>
          <p:nvPr/>
        </p:nvSpPr>
        <p:spPr>
          <a:xfrm>
            <a:off x="2940687" y="476762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8"/>
          <p:cNvSpPr txBox="1"/>
          <p:nvPr/>
        </p:nvSpPr>
        <p:spPr>
          <a:xfrm>
            <a:off x="3541488" y="4153250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distance to all items on queue is always k or k + 1 for some k. Here k = 3.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28" name="Google Shape;1128;p78"/>
          <p:cNvCxnSpPr/>
          <p:nvPr/>
        </p:nvCxnSpPr>
        <p:spPr>
          <a:xfrm>
            <a:off x="4859600" y="4679775"/>
            <a:ext cx="1722300" cy="288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35" name="Google Shape;1135;p7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36" name="Google Shape;1136;p7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37" name="Google Shape;1137;p7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38" name="Google Shape;1138;p7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39" name="Google Shape;1139;p7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40" name="Google Shape;1140;p7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1" name="Google Shape;1141;p7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42" name="Google Shape;1142;p7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43" name="Google Shape;1143;p79"/>
          <p:cNvCxnSpPr>
            <a:stCxn id="1135" idx="2"/>
            <a:endCxn id="11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79"/>
          <p:cNvCxnSpPr>
            <a:stCxn id="1135" idx="3"/>
            <a:endCxn id="11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79"/>
          <p:cNvCxnSpPr>
            <a:stCxn id="1137" idx="2"/>
            <a:endCxn id="11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79"/>
          <p:cNvCxnSpPr>
            <a:stCxn id="1140" idx="2"/>
            <a:endCxn id="11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79"/>
          <p:cNvCxnSpPr>
            <a:stCxn id="1140" idx="2"/>
            <a:endCxn id="11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79"/>
          <p:cNvCxnSpPr>
            <a:stCxn id="1138" idx="2"/>
            <a:endCxn id="11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79"/>
          <p:cNvCxnSpPr>
            <a:stCxn id="1136" idx="3"/>
            <a:endCxn id="11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79"/>
          <p:cNvCxnSpPr>
            <a:stCxn id="1139" idx="2"/>
            <a:endCxn id="11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7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52" name="Google Shape;1152;p79"/>
          <p:cNvCxnSpPr>
            <a:stCxn id="1151" idx="3"/>
            <a:endCxn id="11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79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[6, 8]</a:t>
            </a:r>
            <a:endParaRPr/>
          </a:p>
        </p:txBody>
      </p:sp>
      <p:sp>
        <p:nvSpPr>
          <p:cNvPr id="1154" name="Google Shape;1154;p79"/>
          <p:cNvSpPr txBox="1"/>
          <p:nvPr/>
        </p:nvSpPr>
        <p:spPr>
          <a:xfrm>
            <a:off x="7056036" y="25804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55" name="Google Shape;1155;p79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56" name="Google Shape;1156;p79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63" name="Google Shape;1163;p8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64" name="Google Shape;1164;p8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5" name="Google Shape;1165;p8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6" name="Google Shape;1166;p8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67" name="Google Shape;1167;p8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68" name="Google Shape;1168;p8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69" name="Google Shape;1169;p8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70" name="Google Shape;1170;p8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71" name="Google Shape;1171;p80"/>
          <p:cNvCxnSpPr>
            <a:stCxn id="1163" idx="2"/>
            <a:endCxn id="116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80"/>
          <p:cNvCxnSpPr>
            <a:stCxn id="1163" idx="3"/>
            <a:endCxn id="116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80"/>
          <p:cNvCxnSpPr>
            <a:stCxn id="1165" idx="2"/>
            <a:endCxn id="116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80"/>
          <p:cNvCxnSpPr>
            <a:stCxn id="1168" idx="2"/>
            <a:endCxn id="116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80"/>
          <p:cNvCxnSpPr>
            <a:stCxn id="1168" idx="2"/>
            <a:endCxn id="116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80"/>
          <p:cNvCxnSpPr>
            <a:stCxn id="1166" idx="2"/>
            <a:endCxn id="116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80"/>
          <p:cNvCxnSpPr>
            <a:stCxn id="1164" idx="3"/>
            <a:endCxn id="116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80"/>
          <p:cNvCxnSpPr>
            <a:stCxn id="1167" idx="2"/>
            <a:endCxn id="117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8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80" name="Google Shape;1180;p80"/>
          <p:cNvCxnSpPr>
            <a:stCxn id="1179" idx="3"/>
            <a:endCxn id="116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80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[6, 8]</a:t>
            </a:r>
            <a:endParaRPr/>
          </a:p>
        </p:txBody>
      </p:sp>
      <p:sp>
        <p:nvSpPr>
          <p:cNvPr id="1182" name="Google Shape;1182;p80"/>
          <p:cNvSpPr txBox="1"/>
          <p:nvPr/>
        </p:nvSpPr>
        <p:spPr>
          <a:xfrm>
            <a:off x="7056036" y="25804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183" name="Google Shape;1183;p80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1184" name="Google Shape;1184;p80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85" name="Google Shape;1185;p80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6" name="Google Shape;1186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92" name="Google Shape;1192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93" name="Google Shape;1193;p8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4" name="Google Shape;1194;p8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98" name="Google Shape;1198;p8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99" name="Google Shape;1199;p8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00" name="Google Shape;1200;p8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01" name="Google Shape;1201;p81"/>
          <p:cNvCxnSpPr>
            <a:stCxn id="1193" idx="2"/>
            <a:endCxn id="119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>
            <a:stCxn id="1193" idx="3"/>
            <a:endCxn id="119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>
            <a:stCxn id="1195" idx="2"/>
            <a:endCxn id="119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stCxn id="1198" idx="2"/>
            <a:endCxn id="119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81"/>
          <p:cNvCxnSpPr>
            <a:stCxn id="1198" idx="2"/>
            <a:endCxn id="119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81"/>
          <p:cNvCxnSpPr>
            <a:stCxn id="1196" idx="2"/>
            <a:endCxn id="119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81"/>
          <p:cNvCxnSpPr>
            <a:stCxn id="1194" idx="3"/>
            <a:endCxn id="119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7" idx="2"/>
            <a:endCxn id="120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8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10" name="Google Shape;1210;p81"/>
          <p:cNvCxnSpPr>
            <a:stCxn id="1209" idx="3"/>
            <a:endCxn id="119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81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[8]</a:t>
            </a:r>
            <a:endParaRPr/>
          </a:p>
        </p:txBody>
      </p:sp>
      <p:sp>
        <p:nvSpPr>
          <p:cNvPr id="1212" name="Google Shape;1212;p81"/>
          <p:cNvSpPr txBox="1"/>
          <p:nvPr/>
        </p:nvSpPr>
        <p:spPr>
          <a:xfrm>
            <a:off x="7854861" y="285367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13" name="Google Shape;1213;p8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14" name="Google Shape;1214;p81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220" name="Google Shape;1220;p8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1" name="Google Shape;1221;p8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2" name="Google Shape;1222;p8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3" name="Google Shape;1223;p8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24" name="Google Shape;1224;p8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25" name="Google Shape;1225;p8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26" name="Google Shape;1226;p8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27" name="Google Shape;1227;p8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28" name="Google Shape;1228;p82"/>
          <p:cNvCxnSpPr>
            <a:stCxn id="1220" idx="2"/>
            <a:endCxn id="122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82"/>
          <p:cNvCxnSpPr>
            <a:stCxn id="1220" idx="3"/>
            <a:endCxn id="122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82"/>
          <p:cNvCxnSpPr>
            <a:stCxn id="1222" idx="2"/>
            <a:endCxn id="122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82"/>
          <p:cNvCxnSpPr>
            <a:stCxn id="1225" idx="2"/>
            <a:endCxn id="122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82"/>
          <p:cNvCxnSpPr>
            <a:stCxn id="1225" idx="2"/>
            <a:endCxn id="122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82"/>
          <p:cNvCxnSpPr>
            <a:stCxn id="1223" idx="2"/>
            <a:endCxn id="122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82"/>
          <p:cNvCxnSpPr>
            <a:stCxn id="1221" idx="3"/>
            <a:endCxn id="122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2"/>
          <p:cNvCxnSpPr>
            <a:stCxn id="1224" idx="2"/>
            <a:endCxn id="122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37" name="Google Shape;1237;p82"/>
          <p:cNvCxnSpPr>
            <a:stCxn id="1236" idx="3"/>
            <a:endCxn id="122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82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[8, 7]</a:t>
            </a:r>
            <a:endParaRPr/>
          </a:p>
        </p:txBody>
      </p:sp>
      <p:sp>
        <p:nvSpPr>
          <p:cNvPr id="1239" name="Google Shape;1239;p82"/>
          <p:cNvSpPr txBox="1"/>
          <p:nvPr/>
        </p:nvSpPr>
        <p:spPr>
          <a:xfrm>
            <a:off x="7854861" y="285367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40" name="Google Shape;1240;p82"/>
          <p:cNvSpPr/>
          <p:nvPr/>
        </p:nvSpPr>
        <p:spPr>
          <a:xfrm>
            <a:off x="1084280" y="45573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1959551" y="456627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43" name="Google Shape;1243;p82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940687" y="4553219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251" name="Google Shape;1251;p8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2" name="Google Shape;1252;p8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53" name="Google Shape;1253;p8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54" name="Google Shape;1254;p8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55" name="Google Shape;1255;p8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56" name="Google Shape;1256;p8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57" name="Google Shape;1257;p8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8" name="Google Shape;1258;p8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59" name="Google Shape;1259;p83"/>
          <p:cNvCxnSpPr>
            <a:stCxn id="1251" idx="2"/>
            <a:endCxn id="125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83"/>
          <p:cNvCxnSpPr>
            <a:stCxn id="1251" idx="3"/>
            <a:endCxn id="125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83"/>
          <p:cNvCxnSpPr>
            <a:stCxn id="1253" idx="2"/>
            <a:endCxn id="125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83"/>
          <p:cNvCxnSpPr>
            <a:stCxn id="1256" idx="2"/>
            <a:endCxn id="125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83"/>
          <p:cNvCxnSpPr>
            <a:stCxn id="1256" idx="2"/>
            <a:endCxn id="125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83"/>
          <p:cNvCxnSpPr>
            <a:stCxn id="1254" idx="2"/>
            <a:endCxn id="125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83"/>
          <p:cNvCxnSpPr>
            <a:stCxn id="1252" idx="3"/>
            <a:endCxn id="125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83"/>
          <p:cNvCxnSpPr>
            <a:stCxn id="1255" idx="2"/>
            <a:endCxn id="125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Google Shape;1267;p8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68" name="Google Shape;1268;p83"/>
          <p:cNvCxnSpPr>
            <a:stCxn id="1267" idx="3"/>
            <a:endCxn id="125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83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[7]</a:t>
            </a:r>
            <a:endParaRPr/>
          </a:p>
        </p:txBody>
      </p:sp>
      <p:sp>
        <p:nvSpPr>
          <p:cNvPr id="1270" name="Google Shape;1270;p83"/>
          <p:cNvSpPr txBox="1"/>
          <p:nvPr/>
        </p:nvSpPr>
        <p:spPr>
          <a:xfrm>
            <a:off x="7307608" y="405127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71" name="Google Shape;1271;p83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72" name="Google Shape;1272;p83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3" name="Google Shape;1273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client: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degree of vertex v in graph G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degree(Graph G,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 = 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degree += 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7423450" y="3402575"/>
            <a:ext cx="1578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C2020"/>
                </a:solidFill>
              </a:rPr>
              <a:t>(degree = # edges)</a:t>
            </a:r>
            <a:endParaRPr sz="1200">
              <a:solidFill>
                <a:srgbClr val="AC2020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90550" y="4634100"/>
            <a:ext cx="1578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degree(G, 1) = 2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20" name="Google Shape;220;p30"/>
          <p:cNvCxnSpPr>
            <a:stCxn id="219" idx="3"/>
            <a:endCxn id="218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>
            <a:stCxn id="219" idx="1"/>
            <a:endCxn id="217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0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23" name="Google Shape;223;p30"/>
          <p:cNvCxnSpPr>
            <a:stCxn id="217" idx="3"/>
            <a:endCxn id="222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279" name="Google Shape;1279;p8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80" name="Google Shape;1280;p8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81" name="Google Shape;1281;p8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82" name="Google Shape;1282;p8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83" name="Google Shape;1283;p8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84" name="Google Shape;1284;p8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85" name="Google Shape;1285;p8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86" name="Google Shape;1286;p8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87" name="Google Shape;1287;p84"/>
          <p:cNvCxnSpPr>
            <a:stCxn id="1279" idx="2"/>
            <a:endCxn id="128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84"/>
          <p:cNvCxnSpPr>
            <a:stCxn id="1279" idx="3"/>
            <a:endCxn id="128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84"/>
          <p:cNvCxnSpPr>
            <a:stCxn id="1281" idx="2"/>
            <a:endCxn id="128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4"/>
          <p:cNvCxnSpPr>
            <a:stCxn id="1284" idx="2"/>
            <a:endCxn id="128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84"/>
          <p:cNvCxnSpPr>
            <a:stCxn id="1284" idx="2"/>
            <a:endCxn id="128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84"/>
          <p:cNvCxnSpPr>
            <a:stCxn id="1282" idx="2"/>
            <a:endCxn id="128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4"/>
          <p:cNvCxnSpPr>
            <a:stCxn id="1280" idx="3"/>
            <a:endCxn id="128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84"/>
          <p:cNvCxnSpPr>
            <a:stCxn id="1283" idx="2"/>
            <a:endCxn id="128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Google Shape;1295;p8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96" name="Google Shape;1296;p84"/>
          <p:cNvCxnSpPr>
            <a:stCxn id="1295" idx="3"/>
            <a:endCxn id="127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84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[7]</a:t>
            </a:r>
            <a:endParaRPr/>
          </a:p>
        </p:txBody>
      </p:sp>
      <p:sp>
        <p:nvSpPr>
          <p:cNvPr id="1298" name="Google Shape;1298;p84"/>
          <p:cNvSpPr txBox="1"/>
          <p:nvPr/>
        </p:nvSpPr>
        <p:spPr>
          <a:xfrm>
            <a:off x="7307608" y="405127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99" name="Google Shape;1299;p84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1300" name="Google Shape;1300;p84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01" name="Google Shape;1301;p84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2" name="Google Shape;1302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308" name="Google Shape;1308;p8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9" name="Google Shape;1309;p8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0" name="Google Shape;1310;p8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1" name="Google Shape;1311;p8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12" name="Google Shape;1312;p8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13" name="Google Shape;1313;p8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14" name="Google Shape;1314;p8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15" name="Google Shape;1315;p8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16" name="Google Shape;1316;p85"/>
          <p:cNvCxnSpPr>
            <a:stCxn id="1308" idx="2"/>
            <a:endCxn id="130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85"/>
          <p:cNvCxnSpPr>
            <a:stCxn id="1308" idx="3"/>
            <a:endCxn id="131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85"/>
          <p:cNvCxnSpPr>
            <a:stCxn id="1310" idx="2"/>
            <a:endCxn id="131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85"/>
          <p:cNvCxnSpPr>
            <a:stCxn id="1313" idx="2"/>
            <a:endCxn id="131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85"/>
          <p:cNvCxnSpPr>
            <a:stCxn id="1313" idx="2"/>
            <a:endCxn id="131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5"/>
          <p:cNvCxnSpPr>
            <a:stCxn id="1311" idx="2"/>
            <a:endCxn id="131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85"/>
          <p:cNvCxnSpPr>
            <a:stCxn id="1309" idx="3"/>
            <a:endCxn id="131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85"/>
          <p:cNvCxnSpPr>
            <a:stCxn id="1312" idx="2"/>
            <a:endCxn id="131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8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25" name="Google Shape;1325;p85"/>
          <p:cNvCxnSpPr>
            <a:stCxn id="1324" idx="3"/>
            <a:endCxn id="130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85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1327" name="Google Shape;1327;p85"/>
          <p:cNvSpPr txBox="1"/>
          <p:nvPr/>
        </p:nvSpPr>
        <p:spPr>
          <a:xfrm>
            <a:off x="8107361" y="37350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28" name="Google Shape;1328;p85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29" name="Google Shape;1329;p85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0" name="Google Shape;1330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Remove vertex v from fringe.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For each unmarked neighbor n of v: mark n, add n to fringe,                            set edgeTo[n] = v, set distTo[n] = distTo[v] + 1.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336" name="Google Shape;1336;p8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7" name="Google Shape;1337;p8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38" name="Google Shape;1338;p8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39" name="Google Shape;1339;p8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40" name="Google Shape;1340;p8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41" name="Google Shape;1341;p8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42" name="Google Shape;1342;p8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43" name="Google Shape;1343;p8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44" name="Google Shape;1344;p86"/>
          <p:cNvCxnSpPr>
            <a:stCxn id="1336" idx="2"/>
            <a:endCxn id="133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6"/>
          <p:cNvCxnSpPr>
            <a:stCxn id="1336" idx="3"/>
            <a:endCxn id="133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6"/>
          <p:cNvCxnSpPr>
            <a:stCxn id="1338" idx="2"/>
            <a:endCxn id="133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86"/>
          <p:cNvCxnSpPr>
            <a:stCxn id="1341" idx="2"/>
            <a:endCxn id="134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86"/>
          <p:cNvCxnSpPr>
            <a:stCxn id="1341" idx="2"/>
            <a:endCxn id="134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86"/>
          <p:cNvCxnSpPr>
            <a:stCxn id="1339" idx="2"/>
            <a:endCxn id="134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6"/>
          <p:cNvCxnSpPr>
            <a:stCxn id="1337" idx="3"/>
            <a:endCxn id="134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86"/>
          <p:cNvCxnSpPr>
            <a:stCxn id="1340" idx="2"/>
            <a:endCxn id="134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8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53" name="Google Shape;1353;p86"/>
          <p:cNvCxnSpPr>
            <a:stCxn id="1352" idx="3"/>
            <a:endCxn id="133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6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1355" name="Google Shape;1355;p86"/>
          <p:cNvSpPr txBox="1"/>
          <p:nvPr/>
        </p:nvSpPr>
        <p:spPr>
          <a:xfrm>
            <a:off x="8107361" y="37350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56" name="Google Shape;1356;p86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1357" name="Google Shape;1357;p86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58" name="Google Shape;1358;p86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9" name="Google Shape;1359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shortest path between s and every other vertex.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999999"/>
                </a:solidFill>
              </a:rPr>
              <a:t>Initialize the fringe (a queue with a starting vertex s) and mark that vertex.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Repeat until fringe is empty: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999999"/>
                </a:solidFill>
              </a:rPr>
              <a:t>Remove vertex v from fringe.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For each unmarked neighbor n of v: mark n, add n to fringe,                            set edgeTo[n] = v, set distTo[n] = distTo[v] + 1.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365" name="Google Shape;1365;p8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All Shortest Paths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BreadthFirstPaths Implementation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 Implementations and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2B Note</a:t>
            </a:r>
            <a:endParaRPr/>
          </a:p>
        </p:txBody>
      </p:sp>
      <p:sp>
        <p:nvSpPr>
          <p:cNvPr id="1366" name="Google Shape;1366;p8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  <p:sp>
        <p:nvSpPr>
          <p:cNvPr id="1372" name="Google Shape;1372;p88"/>
          <p:cNvSpPr txBox="1"/>
          <p:nvPr/>
        </p:nvSpPr>
        <p:spPr>
          <a:xfrm>
            <a:off x="4652511" y="816010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marked[v] is true iff v connected to s</a:t>
            </a:r>
            <a:endParaRPr/>
          </a:p>
        </p:txBody>
      </p:sp>
      <p:sp>
        <p:nvSpPr>
          <p:cNvPr id="1373" name="Google Shape;1373;p88"/>
          <p:cNvSpPr txBox="1"/>
          <p:nvPr/>
        </p:nvSpPr>
        <p:spPr>
          <a:xfrm>
            <a:off x="4652497" y="1044605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edgeTo[v] is previous vertex on path from s to v</a:t>
            </a:r>
            <a:endParaRPr/>
          </a:p>
        </p:txBody>
      </p:sp>
      <p:sp>
        <p:nvSpPr>
          <p:cNvPr id="1374" name="Google Shape;1374;p88"/>
          <p:cNvSpPr txBox="1"/>
          <p:nvPr/>
        </p:nvSpPr>
        <p:spPr>
          <a:xfrm>
            <a:off x="4693977" y="232123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starting vertex</a:t>
            </a:r>
            <a:endParaRPr/>
          </a:p>
        </p:txBody>
      </p:sp>
      <p:sp>
        <p:nvSpPr>
          <p:cNvPr id="1375" name="Google Shape;1375;p88"/>
          <p:cNvSpPr txBox="1"/>
          <p:nvPr/>
        </p:nvSpPr>
        <p:spPr>
          <a:xfrm>
            <a:off x="4722737" y="290076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freshly dequeued vertex v, for each neighbor that is unmarked: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Enqueue that neighbor to the fringe.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its edgeTo to v.</a:t>
            </a:r>
            <a:endParaRPr/>
          </a:p>
        </p:txBody>
      </p:sp>
      <p:sp>
        <p:nvSpPr>
          <p:cNvPr id="1376" name="Google Shape;1376;p88"/>
          <p:cNvSpPr txBox="1"/>
          <p:nvPr/>
        </p:nvSpPr>
        <p:spPr>
          <a:xfrm>
            <a:off x="114152" y="607625"/>
            <a:ext cx="4245000" cy="453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BreadthFirstPaths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Queue&lt;Integer&gt; fringe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Queue&lt;Integer&gt;();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fringe.enqueue(s);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marked[s]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fringe.dequeue();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fringe.enqueue(w);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marked[w]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Google Shape;1377;p88"/>
          <p:cNvCxnSpPr/>
          <p:nvPr/>
        </p:nvCxnSpPr>
        <p:spPr>
          <a:xfrm rot="10800000">
            <a:off x="2997100" y="1027000"/>
            <a:ext cx="1603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88"/>
          <p:cNvCxnSpPr/>
          <p:nvPr/>
        </p:nvCxnSpPr>
        <p:spPr>
          <a:xfrm rot="10800000">
            <a:off x="2593500" y="1267143"/>
            <a:ext cx="2024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88"/>
          <p:cNvCxnSpPr/>
          <p:nvPr/>
        </p:nvCxnSpPr>
        <p:spPr>
          <a:xfrm rot="10800000">
            <a:off x="2488575" y="2547625"/>
            <a:ext cx="213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8"/>
          <p:cNvCxnSpPr/>
          <p:nvPr/>
        </p:nvCxnSpPr>
        <p:spPr>
          <a:xfrm rot="10800000">
            <a:off x="3174350" y="3139875"/>
            <a:ext cx="147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1386" name="Google Shape;1386;p89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{52E0578A-C495-49DA-A950-3B913508932C}</a:tableStyleId>
              </a:tblPr>
              <a:tblGrid>
                <a:gridCol w="1117525"/>
                <a:gridCol w="2687000"/>
                <a:gridCol w="1992200"/>
                <a:gridCol w="181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87" name="Google Shape;1387;p89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for shortest paths is also O(V+E)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same cost model: O(V) .next() calls and O(E) marked[w] checks.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393" name="Google Shape;1393;p9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Implementations and Runtime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Project 2B Note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94" name="Google Shape;1394;p9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Implementations and Runtime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1400" name="Google Shape;1400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Saw that print on Adjacency Lists was O(V + E).</a:t>
            </a:r>
            <a:endParaRPr/>
          </a:p>
        </p:txBody>
      </p:sp>
      <p:pic>
        <p:nvPicPr>
          <p:cNvPr id="1401" name="Google Shape;140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3" name="Google Shape;140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85" y="3728673"/>
            <a:ext cx="861075" cy="462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1409" name="Google Shape;1409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to print runtime if we use an adjacency matrix?</a:t>
            </a:r>
            <a:endParaRPr/>
          </a:p>
        </p:txBody>
      </p:sp>
      <p:pic>
        <p:nvPicPr>
          <p:cNvPr id="1410" name="Google Shape;141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Google Shape;1411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2" name="Google Shape;1412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850" y="3368675"/>
            <a:ext cx="956676" cy="74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418" name="Google Shape;1418;p93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9" name="Google Shape;1419;p93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0" name="Google Shape;1420;p93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1" name="Google Shape;1421;p93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422" name="Google Shape;1422;p93"/>
          <p:cNvCxnSpPr>
            <a:stCxn id="1421" idx="3"/>
            <a:endCxn id="1420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93"/>
          <p:cNvCxnSpPr>
            <a:stCxn id="1421" idx="1"/>
            <a:endCxn id="1419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93"/>
          <p:cNvCxnSpPr>
            <a:stCxn id="1419" idx="3"/>
            <a:endCxn id="1418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25" name="Google Shape;1425;p93"/>
          <p:cNvGraphicFramePr/>
          <p:nvPr/>
        </p:nvGraphicFramePr>
        <p:xfrm>
          <a:off x="2755313" y="2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{210765B1-3880-4765-94A4-C307D38A8B15}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26" name="Google Shape;1426;p93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93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28" name="Google Shape;1428;p93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cxnSp>
        <p:nvCxnSpPr>
          <p:cNvPr id="1429" name="Google Shape;1429;p93"/>
          <p:cNvCxnSpPr/>
          <p:nvPr/>
        </p:nvCxnSpPr>
        <p:spPr>
          <a:xfrm>
            <a:off x="1348566" y="4405330"/>
            <a:ext cx="12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93"/>
          <p:cNvSpPr txBox="1"/>
          <p:nvPr/>
        </p:nvSpPr>
        <p:spPr>
          <a:xfrm>
            <a:off x="326500" y="3745000"/>
            <a:ext cx="2318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G.adj(2) returns an iterator that will ultimately provide 1, then 3.</a:t>
            </a:r>
            <a:endParaRPr/>
          </a:p>
        </p:txBody>
      </p:sp>
      <p:sp>
        <p:nvSpPr>
          <p:cNvPr id="1431" name="Google Shape;1431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Graph Representation 1: Adjacency Matrix.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G.adj(2) would return an iterator where we can call next() up to two times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next() returns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next() returns 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Total runtime to iterate over all neighbors of v is Θ(V).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Underlying code has to iterate through entire array to handle next() and hasNext() calls.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a client method called print that prints out a graph.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34" name="Google Shape;234;p31"/>
          <p:cNvCxnSpPr>
            <a:stCxn id="233" idx="3"/>
            <a:endCxn id="232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1"/>
          <p:cNvCxnSpPr>
            <a:stCxn id="233" idx="1"/>
            <a:endCxn id="231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37" name="Google Shape;237;p31"/>
          <p:cNvCxnSpPr>
            <a:stCxn id="231" idx="3"/>
            <a:endCxn id="236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1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0 - 1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0 - 3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1 - 0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2038800" y="4048450"/>
            <a:ext cx="4245000" cy="91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/pretty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437" name="Google Shape;1437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b="1" lang="en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Runtime to iterate over v’s neighbors?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1438" name="Google Shape;1438;p94"/>
          <p:cNvGraphicFramePr/>
          <p:nvPr/>
        </p:nvGraphicFramePr>
        <p:xfrm>
          <a:off x="4280450" y="30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{210765B1-3880-4765-94A4-C307D38A8B15}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9" name="Google Shape;1439;p94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40" name="Google Shape;1440;p94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1" name="Google Shape;1441;p94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42" name="Google Shape;1442;p94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443" name="Google Shape;1443;p94"/>
          <p:cNvCxnSpPr>
            <a:stCxn id="1442" idx="3"/>
            <a:endCxn id="1441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94"/>
          <p:cNvCxnSpPr>
            <a:stCxn id="1442" idx="1"/>
            <a:endCxn id="1440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94"/>
          <p:cNvCxnSpPr>
            <a:stCxn id="1440" idx="3"/>
            <a:endCxn id="1439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4"/>
          <p:cNvSpPr txBox="1"/>
          <p:nvPr/>
        </p:nvSpPr>
        <p:spPr>
          <a:xfrm>
            <a:off x="40426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</a:t>
            </a:r>
            <a:endParaRPr/>
          </a:p>
        </p:txBody>
      </p:sp>
      <p:sp>
        <p:nvSpPr>
          <p:cNvPr id="1452" name="Google Shape;1452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b="1" lang="en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Θ(V</a:t>
            </a:r>
            <a:r>
              <a:rPr b="1" baseline="30000" lang="en"/>
              <a:t>2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times.</a:t>
            </a:r>
            <a:endParaRPr baseline="30000"/>
          </a:p>
        </p:txBody>
      </p:sp>
      <p:graphicFrame>
        <p:nvGraphicFramePr>
          <p:cNvPr id="1453" name="Google Shape;1453;p95"/>
          <p:cNvGraphicFramePr/>
          <p:nvPr/>
        </p:nvGraphicFramePr>
        <p:xfrm>
          <a:off x="4280450" y="30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{210765B1-3880-4765-94A4-C307D38A8B15}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54" name="Google Shape;1454;p95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5" name="Google Shape;1455;p95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6" name="Google Shape;1456;p95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57" name="Google Shape;1457;p95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458" name="Google Shape;1458;p95"/>
          <p:cNvCxnSpPr>
            <a:stCxn id="1457" idx="3"/>
            <a:endCxn id="1456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95"/>
          <p:cNvCxnSpPr>
            <a:stCxn id="1457" idx="1"/>
            <a:endCxn id="1455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95"/>
          <p:cNvCxnSpPr>
            <a:stCxn id="1455" idx="3"/>
            <a:endCxn id="1454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1" name="Google Shape;1461;p95"/>
          <p:cNvSpPr txBox="1"/>
          <p:nvPr/>
        </p:nvSpPr>
        <p:spPr>
          <a:xfrm>
            <a:off x="4042675" y="1235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1467" name="Google Shape;1467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1468" name="Google Shape;1468;p96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69" name="Google Shape;1469;p96"/>
          <p:cNvSpPr txBox="1"/>
          <p:nvPr>
            <p:ph idx="1" type="body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1470" name="Google Shape;147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1" name="Google Shape;1471;p96"/>
          <p:cNvSpPr txBox="1"/>
          <p:nvPr/>
        </p:nvSpPr>
        <p:spPr>
          <a:xfrm>
            <a:off x="6380200" y="3429000"/>
            <a:ext cx="249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lot to digest!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are feeling lost on this problem, don’t feel bad.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do work on trying to understand the ideas here!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1477" name="Google Shape;1477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1478" name="Google Shape;1478;p97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479" name="Google Shape;1479;p97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worst case, we iterate over the neighbors of all vertices.</a:t>
            </a:r>
            <a:endParaRPr/>
          </a:p>
        </p:txBody>
      </p:sp>
      <p:cxnSp>
        <p:nvCxnSpPr>
          <p:cNvPr id="1480" name="Google Shape;1480;p97"/>
          <p:cNvCxnSpPr/>
          <p:nvPr/>
        </p:nvCxnSpPr>
        <p:spPr>
          <a:xfrm rot="10800000">
            <a:off x="3280425" y="337765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1" name="Google Shape;1481;p97"/>
          <p:cNvSpPr txBox="1"/>
          <p:nvPr/>
        </p:nvSpPr>
        <p:spPr>
          <a:xfrm>
            <a:off x="5913199" y="3150425"/>
            <a:ext cx="2968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We create ≤ V iterators.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Each one takes a total of Θ(V) time to iterate over.</a:t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Essentially, iterating over the entire adjacency matrix takes O(V</a:t>
            </a:r>
            <a:r>
              <a:rPr baseline="30000" lang="en">
                <a:solidFill>
                  <a:srgbClr val="AC2020"/>
                </a:solidFill>
              </a:rPr>
              <a:t>2</a:t>
            </a:r>
            <a:r>
              <a:rPr lang="en">
                <a:solidFill>
                  <a:srgbClr val="AC2020"/>
                </a:solidFill>
              </a:rPr>
              <a:t>) time. 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1482" name="Google Shape;1482;p97"/>
          <p:cNvSpPr txBox="1"/>
          <p:nvPr>
            <p:ph idx="1" type="body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1483" name="Google Shape;14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 for Adjacency Matrix Based Graphs</a:t>
            </a:r>
            <a:endParaRPr/>
          </a:p>
        </p:txBody>
      </p:sp>
      <p:graphicFrame>
        <p:nvGraphicFramePr>
          <p:cNvPr id="1489" name="Google Shape;1489;p98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{52E0578A-C495-49DA-A950-3B913508932C}</a:tableStyleId>
              </a:tblPr>
              <a:tblGrid>
                <a:gridCol w="1163625"/>
                <a:gridCol w="2797825"/>
                <a:gridCol w="2074375"/>
                <a:gridCol w="2010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matrix)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90" name="Google Shape;1490;p98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use an adjacency matrix, BFS and DFS become O(V</a:t>
            </a:r>
            <a:r>
              <a:rPr baseline="30000" lang="en"/>
              <a:t>2</a:t>
            </a:r>
            <a:r>
              <a:rPr lang="en"/>
              <a:t>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sparse graphs (number of edges &lt;&lt; V for most vertices), this is terrible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we’ll always use adjacency-list unless otherwise stated.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9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23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  <p:sp>
        <p:nvSpPr>
          <p:cNvPr id="1496" name="Google Shape;1496;p9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Princeton Graphs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Adjacency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DepthFirstPaths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All Shortest Paths Problem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BreadthFirstPaths Implementation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Graph Implementations and Runtime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Project 2B Note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9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2B Note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Note</a:t>
            </a:r>
            <a:endParaRPr/>
          </a:p>
        </p:txBody>
      </p:sp>
      <p:sp>
        <p:nvSpPr>
          <p:cNvPr id="1503" name="Google Shape;1503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project 2B, you cannot import the Princeton Graphs library.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you to design your own graph API that has just the operations you need of the project.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You may not need a separate Graph </a:t>
            </a:r>
            <a:r>
              <a:rPr lang="en"/>
              <a:t>class</a:t>
            </a:r>
            <a:r>
              <a:rPr lang="en"/>
              <a:t>. Whether you have one is up to you.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09" name="Google Shape;1509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API: We used the Princeton algorithms book API today.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one possible graph API. We’ll see other graph APIs in this class.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You’ll decide on your own graph API in project 2B.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 of API determines how client needs to think in order to write code.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Getting the degree of a vertex requires many lines of code with this choice of API.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Choice may also affect runtime and memory of client programs.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1"/>
          <p:cNvSpPr txBox="1"/>
          <p:nvPr/>
        </p:nvSpPr>
        <p:spPr>
          <a:xfrm>
            <a:off x="318875" y="3380252"/>
            <a:ext cx="8750400" cy="172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 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16" name="Google Shape;1516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Implementations: Saw three ways to implement our graph API.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matrix.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(most common in practice).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BFS: Uses a queue instead of recursion to track what work needs to be done.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Choice of implementation has big impact on runtime and memory usage!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and BFS runtime with adjacency list: O(V + E)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and BFS runtime with adjacency matrix: O(V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 client: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51" name="Google Shape;251;p32"/>
          <p:cNvCxnSpPr>
            <a:stCxn id="250" idx="3"/>
            <a:endCxn id="249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2"/>
          <p:cNvCxnSpPr>
            <a:stCxn id="250" idx="1"/>
            <a:endCxn id="248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54" name="Google Shape;254;p32"/>
          <p:cNvCxnSpPr>
            <a:stCxn id="248" idx="3"/>
            <a:endCxn id="253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2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0 - 3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and DepthFirstPaths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Graph API has deep implications on the implementation of DepthFirstPaths, BreadthFirstPaths, print, and other graph “clients”.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choice of concrete implementation will </a:t>
            </a:r>
            <a:r>
              <a:rPr lang="en"/>
              <a:t>affect runtimes and memory usage.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50" y="3262025"/>
            <a:ext cx="2146275" cy="7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75" y="35456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