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y="5143500" cx="9144000"/>
  <p:notesSz cx="6858000" cy="9144000"/>
  <p:embeddedFontLst>
    <p:embeddedFont>
      <p:font typeface="Roboto Medium"/>
      <p:regular r:id="rId126"/>
      <p:bold r:id="rId127"/>
      <p:italic r:id="rId128"/>
      <p:boldItalic r:id="rId129"/>
    </p:embeddedFont>
    <p:embeddedFont>
      <p:font typeface="Roboto"/>
      <p:regular r:id="rId130"/>
      <p:bold r:id="rId131"/>
      <p:italic r:id="rId132"/>
      <p:boldItalic r:id="rId133"/>
    </p:embeddedFont>
    <p:embeddedFont>
      <p:font typeface="Roboto Light"/>
      <p:regular r:id="rId134"/>
      <p:bold r:id="rId135"/>
      <p:italic r:id="rId136"/>
      <p:boldItalic r:id="rId1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BEF00B-F3BB-4032-A6A0-74232ACA60A1}">
  <a:tblStyle styleId="{6FBEF00B-F3BB-4032-A6A0-74232ACA60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RobotoMedium-boldItalic.fntdata"/><Relationship Id="rId128" Type="http://schemas.openxmlformats.org/officeDocument/2006/relationships/font" Target="fonts/RobotoMedium-italic.fntdata"/><Relationship Id="rId127" Type="http://schemas.openxmlformats.org/officeDocument/2006/relationships/font" Target="fonts/RobotoMedium-bold.fntdata"/><Relationship Id="rId126" Type="http://schemas.openxmlformats.org/officeDocument/2006/relationships/font" Target="fonts/RobotoMedium-regular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7" Type="http://schemas.openxmlformats.org/officeDocument/2006/relationships/font" Target="fonts/RobotoLight-boldItalic.fntdata"/><Relationship Id="rId132" Type="http://schemas.openxmlformats.org/officeDocument/2006/relationships/font" Target="fonts/Roboto-italic.fntdata"/><Relationship Id="rId131" Type="http://schemas.openxmlformats.org/officeDocument/2006/relationships/font" Target="fonts/Roboto-bold.fntdata"/><Relationship Id="rId130" Type="http://schemas.openxmlformats.org/officeDocument/2006/relationships/font" Target="fonts/Roboto-regular.fntdata"/><Relationship Id="rId136" Type="http://schemas.openxmlformats.org/officeDocument/2006/relationships/font" Target="fonts/RobotoLight-italic.fntdata"/><Relationship Id="rId135" Type="http://schemas.openxmlformats.org/officeDocument/2006/relationships/font" Target="fonts/RobotoLight-bold.fntdata"/><Relationship Id="rId134" Type="http://schemas.openxmlformats.org/officeDocument/2006/relationships/font" Target="fonts/RobotoLight-regular.fntdata"/><Relationship Id="rId133" Type="http://schemas.openxmlformats.org/officeDocument/2006/relationships/font" Target="fonts/Roboto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8pU3NjOeYZCWqo7VrXZwsF2y7AEO4X7xY50NnsKyHw0" TargetMode="External"/><Relationship Id="rId3" Type="http://schemas.openxmlformats.org/officeDocument/2006/relationships/hyperlink" Target="https://docs.google.com/presentation/d/1_bw2z1ggUkquPdhl7gwdVBoTaoJmaZdpkV6MoAgxlJc" TargetMode="External"/><Relationship Id="rId4" Type="http://schemas.openxmlformats.org/officeDocument/2006/relationships/hyperlink" Target="https://docs.google.com/presentation/d/177bRUTdCa60fjExdr9eO04NHm0MRfPtCzvEup1iMccM/edit#slide=id.g771336078_0_180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77bRUTdCa60fjExdr9eO04NHm0MRfPtCzvEup1iMccM/edit#slide=id.g771336078_0_180" TargetMode="Externa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GZdwX435_V0TnBt5AqV3zpy1hZM5yigSrDuE-rKIn3TADfw/viewform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_bw2z1ggUkquPdhl7gwdVBoTaoJmaZdpkV6MoAgxlJc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5edd1a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95edd1a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Overall lecture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Dijkstra's Demo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A* Demo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c96512b10_0_9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c96512b1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g50bd245468_0_10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3" name="Google Shape;3573;g50bd245468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25f504b600f_0_13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25f504b600f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</a:t>
            </a:r>
            <a:r>
              <a:rPr lang="en">
                <a:solidFill>
                  <a:schemeClr val="dk1"/>
                </a:solidFill>
              </a:rPr>
              <a:t>Spring 2024</a:t>
            </a:r>
            <a:r>
              <a:rPr lang="en">
                <a:solidFill>
                  <a:schemeClr val="dk1"/>
                </a:solidFill>
              </a:rPr>
              <a:t>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A* Demo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3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g25f504b600f_0_14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5" name="Google Shape;3635;g25f504b600f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g25f504b600f_0_14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2" name="Google Shape;3692;g25f504b600f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g25f504b600f_0_15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2" name="Google Shape;3742;g25f504b600f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g25f504b600f_0_15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9" name="Google Shape;3799;g25f504b600f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5f504b600f_0_1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25f504b600f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25f504b600f_0_16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25f504b600f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25f504b600f_0_17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25f504b600f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50bd245468_0_1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50bd24546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0bd245468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0bd24546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50bd245468_0_1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50bd245468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50bd245468_0_1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50bd245468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2195edd1ad8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2195edd1ad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50bd245468_0_1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50bd245468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g50bd245468_0_1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Google Shape;4042;g50bd245468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7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50bd245468_0_1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50bd245468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g50bd245468_0_1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6" name="Google Shape;4056;g50bd245468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g50bd245468_0_1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3" name="Google Shape;4063;g50bd245468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50bd245468_0_1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50bd245468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correct but not admissible: h(v) = huge constant.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admissible but not consistent: h(Seattle) = crow distance + 1 mile [coming up with a more general one is quite tricky]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50bd245468_0_12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50bd245468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0bd245468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0bd24546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SP24: In a previous semester, we changed the </a:t>
            </a:r>
            <a:r>
              <a:rPr lang="en"/>
              <a:t>vertex</a:t>
            </a:r>
            <a:r>
              <a:rPr lang="en"/>
              <a:t> labels from numbers to letters, but forgot to update the text box to the right. This has been fixed.</a:t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50bd245468_0_1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50bd245468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0bd245468_0_4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0bd24546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SP24: In a previous semester, we changed the vertex labels from numbers to letters, but forgot to update the text box to the right. This has been fixed.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0bd245468_1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0bd2454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2c8b3655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2c8b365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SP24: In a previous semester, we changed the vertex labels from numbers to letters, but forgot to update the text box to the right. This has been fixed.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2d304ea8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2d304ea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https://docs.google.com/forms/d/e/1FAIpQLSdGZdwX435_V0TnBt5AqV3zpy1hZM5yigSrDuE-rKIn3TADfw/viewform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cc41691_0_10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cc4169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1c96512b10_0_9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1c96512b10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9cc41691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9cc4169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c96512b10_0_9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c96512b10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9cc41691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9cc4169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0bd245468_0_8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0bd245468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39e9549848_0_2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39e9549848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39e9549848_0_24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39e9549848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39e9549848_0_25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39e9549848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1c96512b10_0_7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1c96512b1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Nit: In BFS, we mark a vertex when adding it to the queue. In this demo, we mark a vertex when removing it from the queue. This turns out to mark the vertices in the same order, though.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break any other part of BFS? I don't think so, but should probably double-check.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39e9549848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39e95498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39e9549848_0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39e954984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39e9549848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39e95498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39e9549848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39e95498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bd245468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bd2454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39e9549848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39e95498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39e9549848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39e954984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39e9549848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39e954984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39e9549848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39e95498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39e9549848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39e954984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39e9549848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239e954984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50bd245468_0_8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50bd245468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0086eb107d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0086eb107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0086eb107d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0086eb107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0086eb107d_0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0086eb107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9e59c73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9e59c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0086eb107d_0_4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20086eb107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0086eb107d_0_4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0086eb107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0086eb107d_0_5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0086eb107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1c96512b10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21c96512b1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239e9549848_0_4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239e954984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239e9549848_0_4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239e954984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39e9549848_0_4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39e954984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239e9549848_0_5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239e954984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239e9549848_0_5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239e9549848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39e9549848_0_6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39e954984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bd245468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bd2454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39e9549848_0_6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239e9549848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239e9549848_0_6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239e954984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39e9549848_0_7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39e954984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239e9549848_0_7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239e954984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239e9549848_0_7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239e9549848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239e9549848_0_8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239e9549848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239e9549848_0_9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239e9549848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39e9549848_0_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239e9549848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39e9549848_0_10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39e9549848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239e9549848_0_17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239e9549848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762a0157_0_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762a015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239e9549848_0_17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239e9549848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239e9549848_0_18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239e9549848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239e9549848_0_18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239e9549848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239e9549848_0_18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239e9549848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239e9549848_0_19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239e9549848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239e9549848_0_19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g239e9549848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239e9549848_0_20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239e9549848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21c96512b10_0_9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21c96512b10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99cc41691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99cc416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Dijkstra's Demo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25f504b600f_0_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25f504b600f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762a0157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762a015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25f504b600f_0_7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25f504b600f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25f504b600f_0_7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25f504b600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25f504b600f_0_8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25f504b600f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25f504b600f_0_8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4" name="Google Shape;2864;g25f504b600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25f504b600f_0_9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3" name="Google Shape;2913;g25f504b600f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25f504b600f_0_9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25f504b600f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25f504b600f_0_1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25f504b600f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5f504b600f_0_10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5f504b600f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SP24: In a previous semester, we changed the vertex labels from numbers to letters, but forgot to update the text box to the right. This has been fixed.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25f504b600f_0_1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25f504b600f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25f504b600f_0_1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25f504b600f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c96512b10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c96512b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25f504b600f_0_12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25f504b600f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25f504b600f_0_1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25f504b600f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2195edd1ad8_0_4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1" name="Google Shape;3321;g2195edd1ad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54762a0157_0_6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8" name="Google Shape;3328;g54762a015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99cc41691_0_9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99cc4169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54762a0157_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54762a01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6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239e9549848_0_2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239e9549848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239e9549848_0_2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239e9549848_0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239e9549848_0_2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239e9549848_0_2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g239e9549848_0_2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6" name="Google Shape;3426;g239e9549848_0_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762a0157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762a015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239e9549848_0_26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239e9549848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</a:t>
            </a:r>
            <a:r>
              <a:rPr lang="en"/>
              <a:t> update: Node labels have been changed from numbers to letters. In the web videos, node X was labeled as node 33, and node Y was labeled as node 34.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54762a0157_0_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54762a015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</a:t>
            </a:r>
            <a:r>
              <a:rPr lang="en"/>
              <a:t> update: Node labels </a:t>
            </a:r>
            <a:r>
              <a:rPr lang="en"/>
              <a:t>have</a:t>
            </a:r>
            <a:r>
              <a:rPr lang="en"/>
              <a:t> been changed from numbers to letters. In the web videos, node X was labeled as node 33, and node Y was labeled as node 34.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g54762a0157_0_7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4" name="Google Shape;3504;g54762a0157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Spring 2024 update: Node labels have been changed from numbers to letters. In the web videos, node X was labeled as node 33, and node Y was labeled as node 34.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21c96512b10_0_9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21c96512b10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g50bd245468_0_1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0" name="Google Shape;3530;g50bd245468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195edd1ad8_0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195edd1ad8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50bd245468_0_10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50bd245468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9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50bd245468_0_10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50bd245468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50bd245468_0_10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50bd245468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g50bd245468_0_10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5" name="Google Shape;3565;g50bd245468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://qiao.github.io/PathFinding.js/visual/" TargetMode="External"/><Relationship Id="rId4" Type="http://schemas.openxmlformats.org/officeDocument/2006/relationships/image" Target="../media/image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9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9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7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hyperlink" Target="https://docs.google.com/presentation/d/1mHaFA7w9G-wsEPLu-HSpqjm3EYAhDbhrXdcWUJdn4N8/edit#slide=id.g239d0124e83_0_0" TargetMode="External"/><Relationship Id="rId5" Type="http://schemas.openxmlformats.org/officeDocument/2006/relationships/slide" Target="/ppt/slides/slide6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hyperlink" Target="https://docs.google.com/presentation/d/1mHaFA7w9G-wsEPLu-HSpqjm3EYAhDbhrXdcWUJdn4N8/edit#slide=id.g239d0124e83_0_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Shortest Paths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24 (Graphs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57" y="375450"/>
            <a:ext cx="4653293" cy="2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Shortest Paths: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Goal: The Shortest Paths Tree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Dijkstra’s Algorithm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Shortest Paths Tree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12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A*</a:t>
            </a:r>
            <a:endParaRPr/>
          </a:p>
        </p:txBody>
      </p:sp>
      <p:sp>
        <p:nvSpPr>
          <p:cNvPr id="3576" name="Google Shape;3576;p12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idea: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 order of d(Denver, v) + h(v, goal), where h(v, goal) is an estimate of the distance from v to our goal NYC.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look at some location v if:</a:t>
            </a:r>
            <a:endParaRPr/>
          </a:p>
        </p:txBody>
      </p:sp>
      <p:pic>
        <p:nvPicPr>
          <p:cNvPr id="3577" name="Google Shape;357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Google Shape;3578;p123"/>
          <p:cNvSpPr/>
          <p:nvPr/>
        </p:nvSpPr>
        <p:spPr>
          <a:xfrm rot="5400000">
            <a:off x="3650975" y="160825"/>
            <a:ext cx="144600" cy="127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123"/>
          <p:cNvSpPr txBox="1"/>
          <p:nvPr/>
        </p:nvSpPr>
        <p:spPr>
          <a:xfrm>
            <a:off x="4162525" y="285050"/>
            <a:ext cx="4823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Compared to Dijkstra’s which only considers d(source, v).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80" name="Google Shape;3580;p123"/>
          <p:cNvCxnSpPr/>
          <p:nvPr/>
        </p:nvCxnSpPr>
        <p:spPr>
          <a:xfrm flipH="1">
            <a:off x="3824100" y="489125"/>
            <a:ext cx="372300" cy="23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1" name="Google Shape;3581;p123"/>
          <p:cNvSpPr txBox="1"/>
          <p:nvPr/>
        </p:nvSpPr>
        <p:spPr>
          <a:xfrm>
            <a:off x="173125" y="1866850"/>
            <a:ext cx="59958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already know the fastest way to reach v.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suspect that v is also the fastest way to NYC taking into account the time to get to v.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Henderson is farther than Englewood, but probably overall better for getting to NYC.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24"/>
          <p:cNvSpPr txBox="1"/>
          <p:nvPr/>
        </p:nvSpPr>
        <p:spPr>
          <a:xfrm>
            <a:off x="2879918" y="1867900"/>
            <a:ext cx="1323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7" name="Google Shape;3587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588" name="Google Shape;3588;p12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9" name="Google Shape;3589;p12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0" name="Google Shape;3590;p12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1" name="Google Shape;3591;p12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2" name="Google Shape;3592;p12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3" name="Google Shape;3593;p12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4" name="Google Shape;3594;p124"/>
          <p:cNvCxnSpPr>
            <a:stCxn id="3588" idx="2"/>
            <a:endCxn id="358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5" name="Google Shape;3595;p124"/>
          <p:cNvCxnSpPr>
            <a:stCxn id="3588" idx="3"/>
            <a:endCxn id="359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6" name="Google Shape;3596;p124"/>
          <p:cNvCxnSpPr>
            <a:stCxn id="3590" idx="2"/>
            <a:endCxn id="359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7" name="Google Shape;3597;p124"/>
          <p:cNvCxnSpPr>
            <a:stCxn id="3593" idx="2"/>
            <a:endCxn id="359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8" name="Google Shape;3598;p124"/>
          <p:cNvCxnSpPr>
            <a:stCxn id="3591" idx="2"/>
            <a:endCxn id="359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9" name="Google Shape;3599;p124"/>
          <p:cNvCxnSpPr>
            <a:stCxn id="3589" idx="3"/>
            <a:endCxn id="359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0" name="Google Shape;3600;p12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1" name="Google Shape;3601;p124"/>
          <p:cNvCxnSpPr>
            <a:stCxn id="3600" idx="3"/>
            <a:endCxn id="358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2" name="Google Shape;3602;p12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03" name="Google Shape;3603;p124"/>
          <p:cNvSpPr txBox="1"/>
          <p:nvPr/>
        </p:nvSpPr>
        <p:spPr>
          <a:xfrm>
            <a:off x="176300" y="1864750"/>
            <a:ext cx="2682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04" name="Google Shape;3604;p124"/>
          <p:cNvCxnSpPr>
            <a:stCxn id="3600" idx="3"/>
            <a:endCxn id="358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5" name="Google Shape;3605;p124"/>
          <p:cNvCxnSpPr>
            <a:stCxn id="3591" idx="3"/>
            <a:endCxn id="359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6" name="Google Shape;3606;p124"/>
          <p:cNvCxnSpPr>
            <a:stCxn id="3588" idx="3"/>
            <a:endCxn id="359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7" name="Google Shape;3607;p12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608" name="Google Shape;3608;p124"/>
          <p:cNvCxnSpPr>
            <a:stCxn id="3593" idx="0"/>
            <a:endCxn id="359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9" name="Google Shape;3609;p12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10" name="Google Shape;3610;p12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1" name="Google Shape;3611;p12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12" name="Google Shape;3612;p12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13" name="Google Shape;3613;p12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14" name="Google Shape;3614;p12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15" name="Google Shape;3615;p12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616" name="Google Shape;3616;p12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7" name="Google Shape;3617;p12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8" name="Google Shape;3618;p124"/>
          <p:cNvSpPr txBox="1"/>
          <p:nvPr/>
        </p:nvSpPr>
        <p:spPr>
          <a:xfrm>
            <a:off x="1645500" y="4545600"/>
            <a:ext cx="784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∞), (C: ∞),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9" name="Google Shape;3619;p12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620" name="Google Shape;3620;p124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621" name="Google Shape;3621;p124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3622" name="Google Shape;3622;p12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3" name="Google Shape;3623;p124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4" name="Google Shape;3624;p124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5" name="Google Shape;3625;p124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6" name="Google Shape;3626;p12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627" name="Google Shape;3627;p124"/>
          <p:cNvCxnSpPr>
            <a:stCxn id="3628" idx="1"/>
            <a:endCxn id="362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0" name="Google Shape;3630;p12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31" name="Google Shape;3631;p124"/>
          <p:cNvSpPr txBox="1"/>
          <p:nvPr/>
        </p:nvSpPr>
        <p:spPr>
          <a:xfrm>
            <a:off x="181850" y="4284100"/>
            <a:ext cx="6555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h(v, goal) is arbitrary. In this example, it’s the min weight edge out of each vertex. </a:t>
            </a:r>
            <a:endParaRPr/>
          </a:p>
        </p:txBody>
      </p:sp>
      <p:sp>
        <p:nvSpPr>
          <p:cNvPr id="3632" name="Google Shape;3632;p124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6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125"/>
          <p:cNvSpPr txBox="1"/>
          <p:nvPr/>
        </p:nvSpPr>
        <p:spPr>
          <a:xfrm>
            <a:off x="2879917" y="1867900"/>
            <a:ext cx="1398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8" name="Google Shape;3638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639" name="Google Shape;3639;p12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0" name="Google Shape;3640;p12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1" name="Google Shape;3641;p12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2" name="Google Shape;3642;p12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3" name="Google Shape;3643;p12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4" name="Google Shape;3644;p12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5" name="Google Shape;3645;p125"/>
          <p:cNvCxnSpPr>
            <a:stCxn id="3639" idx="2"/>
            <a:endCxn id="364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6" name="Google Shape;3646;p125"/>
          <p:cNvCxnSpPr>
            <a:stCxn id="3639" idx="3"/>
            <a:endCxn id="364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7" name="Google Shape;3647;p125"/>
          <p:cNvCxnSpPr>
            <a:stCxn id="3641" idx="2"/>
            <a:endCxn id="364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8" name="Google Shape;3648;p125"/>
          <p:cNvCxnSpPr>
            <a:stCxn id="3644" idx="2"/>
            <a:endCxn id="364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9" name="Google Shape;3649;p125"/>
          <p:cNvCxnSpPr>
            <a:stCxn id="3642" idx="2"/>
            <a:endCxn id="364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0" name="Google Shape;3650;p125"/>
          <p:cNvCxnSpPr>
            <a:stCxn id="3640" idx="3"/>
            <a:endCxn id="364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1" name="Google Shape;3651;p12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2" name="Google Shape;3652;p125"/>
          <p:cNvCxnSpPr>
            <a:stCxn id="3651" idx="3"/>
            <a:endCxn id="363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3" name="Google Shape;3653;p12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54" name="Google Shape;3654;p12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5" name="Google Shape;3655;p125"/>
          <p:cNvCxnSpPr>
            <a:stCxn id="3651" idx="3"/>
            <a:endCxn id="364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6" name="Google Shape;3656;p125"/>
          <p:cNvCxnSpPr>
            <a:stCxn id="3642" idx="3"/>
            <a:endCxn id="364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7" name="Google Shape;3657;p125"/>
          <p:cNvCxnSpPr>
            <a:stCxn id="3639" idx="3"/>
            <a:endCxn id="364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8" name="Google Shape;3658;p12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659" name="Google Shape;3659;p125"/>
          <p:cNvCxnSpPr>
            <a:stCxn id="3644" idx="0"/>
            <a:endCxn id="364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0" name="Google Shape;3660;p12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61" name="Google Shape;3661;p12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2" name="Google Shape;3662;p12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63" name="Google Shape;3663;p12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64" name="Google Shape;3664;p12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65" name="Google Shape;3665;p12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66" name="Google Shape;3666;p12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667" name="Google Shape;3667;p12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8" name="Google Shape;3668;p12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9" name="Google Shape;3669;p125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5),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(C: 16),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0" name="Google Shape;3670;p12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671" name="Google Shape;3671;p125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672" name="Google Shape;3672;p125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3673" name="Google Shape;3673;p12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4" name="Google Shape;3674;p125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5" name="Google Shape;3675;p125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6" name="Google Shape;3676;p125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7" name="Google Shape;3677;p12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678" name="Google Shape;3678;p125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9" name="Google Shape;3679;p125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0" name="Google Shape;3680;p125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81" name="Google Shape;3681;p125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682" name="Google Shape;3682;p125"/>
          <p:cNvCxnSpPr>
            <a:stCxn id="3683" idx="1"/>
            <a:endCxn id="36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5" name="Google Shape;3685;p12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86" name="Google Shape;3686;p125"/>
          <p:cNvSpPr/>
          <p:nvPr/>
        </p:nvSpPr>
        <p:spPr>
          <a:xfrm>
            <a:off x="2191153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125"/>
          <p:cNvSpPr/>
          <p:nvPr/>
        </p:nvSpPr>
        <p:spPr>
          <a:xfrm>
            <a:off x="1190162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125"/>
          <p:cNvSpPr/>
          <p:nvPr/>
        </p:nvSpPr>
        <p:spPr>
          <a:xfrm>
            <a:off x="2725351" y="4647975"/>
            <a:ext cx="17064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125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126"/>
          <p:cNvSpPr txBox="1"/>
          <p:nvPr/>
        </p:nvSpPr>
        <p:spPr>
          <a:xfrm>
            <a:off x="2879917" y="1867900"/>
            <a:ext cx="1415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5" name="Google Shape;3695;p1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696" name="Google Shape;3696;p12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7" name="Google Shape;3697;p12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8" name="Google Shape;3698;p12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9" name="Google Shape;3699;p12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0" name="Google Shape;3700;p12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1" name="Google Shape;3701;p12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2" name="Google Shape;3702;p126"/>
          <p:cNvCxnSpPr>
            <a:stCxn id="3696" idx="2"/>
            <a:endCxn id="369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3" name="Google Shape;3703;p126"/>
          <p:cNvCxnSpPr>
            <a:stCxn id="3696" idx="3"/>
            <a:endCxn id="369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4" name="Google Shape;3704;p126"/>
          <p:cNvCxnSpPr>
            <a:stCxn id="3698" idx="2"/>
            <a:endCxn id="369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5" name="Google Shape;3705;p126"/>
          <p:cNvCxnSpPr>
            <a:stCxn id="3701" idx="2"/>
            <a:endCxn id="370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6" name="Google Shape;3706;p126"/>
          <p:cNvCxnSpPr>
            <a:stCxn id="3699" idx="2"/>
            <a:endCxn id="370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7" name="Google Shape;3707;p126"/>
          <p:cNvCxnSpPr>
            <a:stCxn id="3697" idx="3"/>
            <a:endCxn id="370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8" name="Google Shape;3708;p12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9" name="Google Shape;3709;p126"/>
          <p:cNvCxnSpPr>
            <a:stCxn id="3708" idx="3"/>
            <a:endCxn id="369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0" name="Google Shape;3710;p12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11" name="Google Shape;3711;p12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2" name="Google Shape;3712;p126"/>
          <p:cNvCxnSpPr>
            <a:stCxn id="3708" idx="3"/>
            <a:endCxn id="369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3" name="Google Shape;3713;p126"/>
          <p:cNvCxnSpPr>
            <a:stCxn id="3699" idx="3"/>
            <a:endCxn id="370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4" name="Google Shape;3714;p126"/>
          <p:cNvCxnSpPr>
            <a:stCxn id="3696" idx="3"/>
            <a:endCxn id="369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5" name="Google Shape;3715;p12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716" name="Google Shape;3716;p126"/>
          <p:cNvCxnSpPr>
            <a:stCxn id="3701" idx="0"/>
            <a:endCxn id="369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7" name="Google Shape;3717;p12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18" name="Google Shape;3718;p12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19" name="Google Shape;3719;p12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20" name="Google Shape;3720;p12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21" name="Google Shape;3721;p12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22" name="Google Shape;3722;p12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723" name="Google Shape;3723;p12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724" name="Google Shape;3724;p12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25" name="Google Shape;3725;p12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26" name="Google Shape;3726;p126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[(C: 16),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7" name="Google Shape;3727;p12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728" name="Google Shape;3728;p126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729" name="Google Shape;3729;p12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0" name="Google Shape;3730;p126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1" name="Google Shape;3731;p126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2" name="Google Shape;3732;p12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33" name="Google Shape;3733;p126"/>
          <p:cNvCxnSpPr>
            <a:stCxn id="3734" idx="1"/>
            <a:endCxn id="373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6" name="Google Shape;3736;p12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37" name="Google Shape;3737;p126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8" name="Google Shape;3738;p126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9" name="Google Shape;3739;p126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3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Google Shape;3744;p127"/>
          <p:cNvSpPr txBox="1"/>
          <p:nvPr/>
        </p:nvSpPr>
        <p:spPr>
          <a:xfrm>
            <a:off x="2879917" y="1867900"/>
            <a:ext cx="14232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5" name="Google Shape;3745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746" name="Google Shape;3746;p12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7" name="Google Shape;3747;p12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8" name="Google Shape;3748;p12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9" name="Google Shape;3749;p12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0" name="Google Shape;3750;p12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1" name="Google Shape;3751;p12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2" name="Google Shape;3752;p127"/>
          <p:cNvCxnSpPr>
            <a:stCxn id="3746" idx="2"/>
            <a:endCxn id="374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3" name="Google Shape;3753;p127"/>
          <p:cNvCxnSpPr>
            <a:stCxn id="3746" idx="3"/>
            <a:endCxn id="374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4" name="Google Shape;3754;p127"/>
          <p:cNvCxnSpPr>
            <a:stCxn id="3748" idx="2"/>
            <a:endCxn id="374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5" name="Google Shape;3755;p127"/>
          <p:cNvCxnSpPr>
            <a:stCxn id="3751" idx="2"/>
            <a:endCxn id="375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6" name="Google Shape;3756;p127"/>
          <p:cNvCxnSpPr>
            <a:stCxn id="3749" idx="2"/>
            <a:endCxn id="375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7" name="Google Shape;3757;p127"/>
          <p:cNvCxnSpPr>
            <a:stCxn id="3747" idx="3"/>
            <a:endCxn id="375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8" name="Google Shape;3758;p12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9" name="Google Shape;3759;p127"/>
          <p:cNvCxnSpPr>
            <a:stCxn id="3758" idx="3"/>
            <a:endCxn id="374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0" name="Google Shape;3760;p12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61" name="Google Shape;3761;p12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2" name="Google Shape;3762;p127"/>
          <p:cNvCxnSpPr>
            <a:stCxn id="3758" idx="3"/>
            <a:endCxn id="374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3" name="Google Shape;3763;p127"/>
          <p:cNvCxnSpPr>
            <a:stCxn id="3749" idx="3"/>
            <a:endCxn id="375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4" name="Google Shape;3764;p127"/>
          <p:cNvCxnSpPr>
            <a:stCxn id="3746" idx="3"/>
            <a:endCxn id="374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5" name="Google Shape;3765;p12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766" name="Google Shape;3766;p127"/>
          <p:cNvCxnSpPr>
            <a:stCxn id="3751" idx="0"/>
            <a:endCxn id="374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7" name="Google Shape;3767;p12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68" name="Google Shape;3768;p12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69" name="Google Shape;3769;p12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70" name="Google Shape;3770;p12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71" name="Google Shape;3771;p12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72" name="Google Shape;3772;p12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773" name="Google Shape;3773;p12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774" name="Google Shape;3774;p12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75" name="Google Shape;3775;p12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76" name="Google Shape;3776;p127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[(E: 6), (D: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7" name="Google Shape;3777;p12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778" name="Google Shape;3778;p12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779" name="Google Shape;3779;p12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0" name="Google Shape;3780;p12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1" name="Google Shape;3781;p127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2" name="Google Shape;3782;p12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83" name="Google Shape;3783;p127"/>
          <p:cNvCxnSpPr>
            <a:stCxn id="3784" idx="1"/>
            <a:endCxn id="378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6" name="Google Shape;3786;p12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87" name="Google Shape;3787;p127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8" name="Google Shape;3788;p127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89" name="Google Shape;3789;p127"/>
          <p:cNvCxnSpPr/>
          <p:nvPr/>
        </p:nvCxnSpPr>
        <p:spPr>
          <a:xfrm>
            <a:off x="7151195" y="281283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0" name="Google Shape;3790;p127"/>
          <p:cNvCxnSpPr/>
          <p:nvPr/>
        </p:nvCxnSpPr>
        <p:spPr>
          <a:xfrm>
            <a:off x="6881032" y="1867264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1" name="Google Shape;3791;p127"/>
          <p:cNvSpPr txBox="1"/>
          <p:nvPr/>
        </p:nvSpPr>
        <p:spPr>
          <a:xfrm>
            <a:off x="7299505" y="260111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92" name="Google Shape;3792;p127"/>
          <p:cNvSpPr txBox="1"/>
          <p:nvPr/>
        </p:nvSpPr>
        <p:spPr>
          <a:xfrm>
            <a:off x="6524307" y="1862502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93" name="Google Shape;3793;p127"/>
          <p:cNvSpPr/>
          <p:nvPr/>
        </p:nvSpPr>
        <p:spPr>
          <a:xfrm>
            <a:off x="2185957" y="29515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127"/>
          <p:cNvSpPr/>
          <p:nvPr/>
        </p:nvSpPr>
        <p:spPr>
          <a:xfrm>
            <a:off x="1069977" y="2951550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5" name="Google Shape;3795;p127"/>
          <p:cNvSpPr txBox="1"/>
          <p:nvPr/>
        </p:nvSpPr>
        <p:spPr>
          <a:xfrm>
            <a:off x="7760214" y="4242075"/>
            <a:ext cx="1473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vertex is removed next?</a:t>
            </a:r>
            <a:endParaRPr/>
          </a:p>
        </p:txBody>
      </p:sp>
      <p:sp>
        <p:nvSpPr>
          <p:cNvPr id="3796" name="Google Shape;3796;p127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128"/>
          <p:cNvSpPr txBox="1"/>
          <p:nvPr/>
        </p:nvSpPr>
        <p:spPr>
          <a:xfrm>
            <a:off x="2879916" y="1867900"/>
            <a:ext cx="149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2" name="Google Shape;3802;p1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803" name="Google Shape;3803;p12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4" name="Google Shape;3804;p12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5" name="Google Shape;3805;p12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6" name="Google Shape;3806;p12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7" name="Google Shape;3807;p12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8" name="Google Shape;3808;p12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9" name="Google Shape;3809;p128"/>
          <p:cNvCxnSpPr>
            <a:stCxn id="3803" idx="2"/>
            <a:endCxn id="380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0" name="Google Shape;3810;p128"/>
          <p:cNvCxnSpPr>
            <a:stCxn id="3803" idx="3"/>
            <a:endCxn id="380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1" name="Google Shape;3811;p128"/>
          <p:cNvCxnSpPr>
            <a:stCxn id="3805" idx="2"/>
            <a:endCxn id="380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2" name="Google Shape;3812;p128"/>
          <p:cNvCxnSpPr>
            <a:stCxn id="3808" idx="2"/>
            <a:endCxn id="380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3" name="Google Shape;3813;p128"/>
          <p:cNvCxnSpPr>
            <a:stCxn id="3806" idx="2"/>
            <a:endCxn id="380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4" name="Google Shape;3814;p128"/>
          <p:cNvCxnSpPr>
            <a:stCxn id="3804" idx="3"/>
            <a:endCxn id="380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5" name="Google Shape;3815;p12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6" name="Google Shape;3816;p128"/>
          <p:cNvCxnSpPr>
            <a:stCxn id="3815" idx="3"/>
            <a:endCxn id="380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7" name="Google Shape;3817;p12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818" name="Google Shape;3818;p12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19" name="Google Shape;3819;p128"/>
          <p:cNvCxnSpPr>
            <a:stCxn id="3815" idx="3"/>
            <a:endCxn id="380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0" name="Google Shape;3820;p128"/>
          <p:cNvCxnSpPr>
            <a:stCxn id="3806" idx="3"/>
            <a:endCxn id="380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1" name="Google Shape;3821;p128"/>
          <p:cNvCxnSpPr>
            <a:stCxn id="3803" idx="3"/>
            <a:endCxn id="380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2" name="Google Shape;3822;p12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823" name="Google Shape;3823;p128"/>
          <p:cNvCxnSpPr>
            <a:stCxn id="3808" idx="0"/>
            <a:endCxn id="380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4" name="Google Shape;3824;p12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25" name="Google Shape;3825;p12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26" name="Google Shape;3826;p12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827" name="Google Shape;3827;p12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28" name="Google Shape;3828;p12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29" name="Google Shape;3829;p12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830" name="Google Shape;3830;p12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831" name="Google Shape;3831;p12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32" name="Google Shape;3832;p12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33" name="Google Shape;3833;p128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[(D: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4" name="Google Shape;3834;p12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835" name="Google Shape;3835;p12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836" name="Google Shape;3836;p12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37" name="Google Shape;3837;p12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838" name="Google Shape;3838;p128"/>
          <p:cNvCxnSpPr>
            <a:stCxn id="3839" idx="1"/>
            <a:endCxn id="384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1" name="Google Shape;3841;p12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42" name="Google Shape;3842;p128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3" name="Google Shape;3843;p128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4" name="Google Shape;3844;p128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5" name="Google Shape;3845;p128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6" name="Google Shape;3846;p128"/>
          <p:cNvSpPr txBox="1"/>
          <p:nvPr/>
        </p:nvSpPr>
        <p:spPr>
          <a:xfrm>
            <a:off x="90600" y="404100"/>
            <a:ext cx="89010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Repeat: Remove best vertex v from PQ, and relax all edges pointing from v.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distTo, edgeTo, and fringe after relaxation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29"/>
          <p:cNvSpPr txBox="1"/>
          <p:nvPr/>
        </p:nvSpPr>
        <p:spPr>
          <a:xfrm>
            <a:off x="2879927" y="1867900"/>
            <a:ext cx="17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2" name="Google Shape;3852;p1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853" name="Google Shape;3853;p12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4" name="Google Shape;3854;p12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5" name="Google Shape;3855;p12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6" name="Google Shape;3856;p12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7" name="Google Shape;3857;p12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8" name="Google Shape;3858;p12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9" name="Google Shape;3859;p129"/>
          <p:cNvCxnSpPr>
            <a:stCxn id="3853" idx="2"/>
            <a:endCxn id="385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0" name="Google Shape;3860;p129"/>
          <p:cNvCxnSpPr>
            <a:stCxn id="3853" idx="3"/>
            <a:endCxn id="385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1" name="Google Shape;3861;p129"/>
          <p:cNvCxnSpPr>
            <a:stCxn id="3855" idx="2"/>
            <a:endCxn id="385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2" name="Google Shape;3862;p129"/>
          <p:cNvCxnSpPr>
            <a:stCxn id="3858" idx="2"/>
            <a:endCxn id="385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3" name="Google Shape;3863;p129"/>
          <p:cNvCxnSpPr>
            <a:stCxn id="3856" idx="2"/>
            <a:endCxn id="385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4" name="Google Shape;3864;p129"/>
          <p:cNvCxnSpPr>
            <a:stCxn id="3854" idx="3"/>
            <a:endCxn id="385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5" name="Google Shape;3865;p12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6" name="Google Shape;3866;p129"/>
          <p:cNvCxnSpPr>
            <a:stCxn id="3865" idx="3"/>
            <a:endCxn id="385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7" name="Google Shape;3867;p12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868" name="Google Shape;3868;p12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10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69" name="Google Shape;3869;p129"/>
          <p:cNvCxnSpPr>
            <a:stCxn id="3865" idx="3"/>
            <a:endCxn id="385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0" name="Google Shape;3870;p129"/>
          <p:cNvCxnSpPr>
            <a:stCxn id="3856" idx="3"/>
            <a:endCxn id="385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1" name="Google Shape;3871;p129"/>
          <p:cNvCxnSpPr>
            <a:stCxn id="3853" idx="3"/>
            <a:endCxn id="385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2" name="Google Shape;3872;p12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873" name="Google Shape;3873;p129"/>
          <p:cNvCxnSpPr>
            <a:stCxn id="3858" idx="0"/>
            <a:endCxn id="385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4" name="Google Shape;3874;p12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75" name="Google Shape;3875;p12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76" name="Google Shape;3876;p12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877" name="Google Shape;3877;p12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78" name="Google Shape;3878;p12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79" name="Google Shape;3879;p12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880" name="Google Shape;3880;p12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881" name="Google Shape;3881;p12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82" name="Google Shape;3882;p12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83" name="Google Shape;3883;p129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(G: 10),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4" name="Google Shape;3884;p12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885" name="Google Shape;3885;p12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886" name="Google Shape;3886;p129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87" name="Google Shape;3887;p12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888" name="Google Shape;3888;p129"/>
          <p:cNvCxnSpPr>
            <a:stCxn id="3889" idx="1"/>
            <a:endCxn id="389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1" name="Google Shape;3891;p12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92" name="Google Shape;3892;p129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3" name="Google Shape;3893;p129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4" name="Google Shape;3894;p129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5" name="Google Shape;3895;p129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896" name="Google Shape;3896;p129"/>
          <p:cNvCxnSpPr/>
          <p:nvPr/>
        </p:nvCxnSpPr>
        <p:spPr>
          <a:xfrm>
            <a:off x="8600743" y="25828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7" name="Google Shape;3897;p129"/>
          <p:cNvCxnSpPr/>
          <p:nvPr/>
        </p:nvCxnSpPr>
        <p:spPr>
          <a:xfrm>
            <a:off x="7355543" y="38640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8" name="Google Shape;3898;p129"/>
          <p:cNvSpPr txBox="1"/>
          <p:nvPr/>
        </p:nvSpPr>
        <p:spPr>
          <a:xfrm>
            <a:off x="8698225" y="22443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9" name="Google Shape;3899;p129"/>
          <p:cNvSpPr txBox="1"/>
          <p:nvPr/>
        </p:nvSpPr>
        <p:spPr>
          <a:xfrm>
            <a:off x="7498380" y="41319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00" name="Google Shape;3900;p129"/>
          <p:cNvSpPr/>
          <p:nvPr/>
        </p:nvSpPr>
        <p:spPr>
          <a:xfrm>
            <a:off x="2185957" y="3439923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129"/>
          <p:cNvSpPr/>
          <p:nvPr/>
        </p:nvSpPr>
        <p:spPr>
          <a:xfrm>
            <a:off x="1069977" y="3439923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129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130"/>
          <p:cNvSpPr txBox="1"/>
          <p:nvPr/>
        </p:nvSpPr>
        <p:spPr>
          <a:xfrm>
            <a:off x="2879914" y="1867900"/>
            <a:ext cx="1679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8" name="Google Shape;3908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909" name="Google Shape;3909;p13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0" name="Google Shape;3910;p13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1" name="Google Shape;3911;p13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2" name="Google Shape;3912;p13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3" name="Google Shape;3913;p13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4" name="Google Shape;3914;p13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5" name="Google Shape;3915;p130"/>
          <p:cNvCxnSpPr>
            <a:stCxn id="3909" idx="2"/>
            <a:endCxn id="391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6" name="Google Shape;3916;p130"/>
          <p:cNvCxnSpPr>
            <a:stCxn id="3909" idx="3"/>
            <a:endCxn id="391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7" name="Google Shape;3917;p130"/>
          <p:cNvCxnSpPr>
            <a:stCxn id="3911" idx="2"/>
            <a:endCxn id="391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8" name="Google Shape;3918;p130"/>
          <p:cNvCxnSpPr>
            <a:stCxn id="3914" idx="2"/>
            <a:endCxn id="391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9" name="Google Shape;3919;p130"/>
          <p:cNvCxnSpPr>
            <a:stCxn id="3912" idx="2"/>
            <a:endCxn id="391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0" name="Google Shape;3920;p130"/>
          <p:cNvCxnSpPr>
            <a:stCxn id="3910" idx="3"/>
            <a:endCxn id="391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1" name="Google Shape;3921;p13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2" name="Google Shape;3922;p130"/>
          <p:cNvCxnSpPr>
            <a:stCxn id="3921" idx="3"/>
            <a:endCxn id="390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3" name="Google Shape;3923;p13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924" name="Google Shape;3924;p13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10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25" name="Google Shape;3925;p130"/>
          <p:cNvCxnSpPr>
            <a:stCxn id="3921" idx="3"/>
            <a:endCxn id="391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6" name="Google Shape;3926;p130"/>
          <p:cNvCxnSpPr>
            <a:stCxn id="3912" idx="3"/>
            <a:endCxn id="391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7" name="Google Shape;3927;p130"/>
          <p:cNvCxnSpPr>
            <a:stCxn id="3909" idx="3"/>
            <a:endCxn id="391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8" name="Google Shape;3928;p13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929" name="Google Shape;3929;p130"/>
          <p:cNvCxnSpPr>
            <a:stCxn id="3914" idx="0"/>
            <a:endCxn id="391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0" name="Google Shape;3930;p13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1" name="Google Shape;3931;p13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2" name="Google Shape;3932;p13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933" name="Google Shape;3933;p13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34" name="Google Shape;3934;p13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5" name="Google Shape;3935;p13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936" name="Google Shape;3936;p13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37" name="Google Shape;3937;p13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8" name="Google Shape;3938;p13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9" name="Google Shape;3939;p130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10), (D: 15), (C: 16), (F: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0" name="Google Shape;3940;p13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941" name="Google Shape;3941;p13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cxnSp>
        <p:nvCxnSpPr>
          <p:cNvPr id="3942" name="Google Shape;3942;p130"/>
          <p:cNvCxnSpPr>
            <a:stCxn id="3943" idx="1"/>
            <a:endCxn id="394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5" name="Google Shape;3945;p13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46" name="Google Shape;3946;p130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7" name="Google Shape;3947;p130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8" name="Google Shape;3948;p130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9" name="Google Shape;3949;p130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50" name="Google Shape;3950;p130"/>
          <p:cNvSpPr txBox="1"/>
          <p:nvPr/>
        </p:nvSpPr>
        <p:spPr>
          <a:xfrm>
            <a:off x="8622025" y="23967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51" name="Google Shape;3951;p130"/>
          <p:cNvSpPr txBox="1"/>
          <p:nvPr/>
        </p:nvSpPr>
        <p:spPr>
          <a:xfrm>
            <a:off x="7337309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952" name="Google Shape;3952;p130"/>
          <p:cNvCxnSpPr/>
          <p:nvPr/>
        </p:nvCxnSpPr>
        <p:spPr>
          <a:xfrm>
            <a:off x="2961425" y="4424375"/>
            <a:ext cx="170700" cy="179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3" name="Google Shape;3953;p130"/>
          <p:cNvSpPr txBox="1"/>
          <p:nvPr/>
        </p:nvSpPr>
        <p:spPr>
          <a:xfrm>
            <a:off x="119500" y="4065875"/>
            <a:ext cx="4733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 vertex to be dequeued is our target, so we’re done!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54" name="Google Shape;3954;p130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131"/>
          <p:cNvSpPr txBox="1"/>
          <p:nvPr/>
        </p:nvSpPr>
        <p:spPr>
          <a:xfrm>
            <a:off x="2879913" y="1867900"/>
            <a:ext cx="17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0" name="Google Shape;3960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961" name="Google Shape;3961;p13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2" name="Google Shape;3962;p13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3" name="Google Shape;3963;p13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4" name="Google Shape;3964;p13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5" name="Google Shape;3965;p13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6" name="Google Shape;3966;p13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7" name="Google Shape;3967;p131"/>
          <p:cNvCxnSpPr>
            <a:stCxn id="3961" idx="2"/>
            <a:endCxn id="396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8" name="Google Shape;3968;p131"/>
          <p:cNvCxnSpPr>
            <a:stCxn id="3961" idx="3"/>
            <a:endCxn id="396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9" name="Google Shape;3969;p131"/>
          <p:cNvCxnSpPr>
            <a:stCxn id="3963" idx="2"/>
            <a:endCxn id="396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0" name="Google Shape;3970;p131"/>
          <p:cNvCxnSpPr>
            <a:stCxn id="3966" idx="2"/>
            <a:endCxn id="396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1" name="Google Shape;3971;p131"/>
          <p:cNvCxnSpPr>
            <a:stCxn id="3964" idx="2"/>
            <a:endCxn id="396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2" name="Google Shape;3972;p131"/>
          <p:cNvCxnSpPr>
            <a:stCxn id="3962" idx="3"/>
            <a:endCxn id="396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3" name="Google Shape;3973;p13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4" name="Google Shape;3974;p131"/>
          <p:cNvCxnSpPr>
            <a:stCxn id="3973" idx="3"/>
            <a:endCxn id="396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5" name="Google Shape;3975;p13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976" name="Google Shape;3976;p13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10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77" name="Google Shape;3977;p131"/>
          <p:cNvCxnSpPr>
            <a:stCxn id="3973" idx="3"/>
            <a:endCxn id="396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8" name="Google Shape;3978;p131"/>
          <p:cNvCxnSpPr>
            <a:stCxn id="3964" idx="3"/>
            <a:endCxn id="396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9" name="Google Shape;3979;p131"/>
          <p:cNvCxnSpPr>
            <a:stCxn id="3961" idx="3"/>
            <a:endCxn id="396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0" name="Google Shape;3980;p13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981" name="Google Shape;3981;p131"/>
          <p:cNvCxnSpPr>
            <a:stCxn id="3966" idx="0"/>
            <a:endCxn id="396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2" name="Google Shape;3982;p13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83" name="Google Shape;3983;p13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4" name="Google Shape;3984;p13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985" name="Google Shape;3985;p13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86" name="Google Shape;3986;p13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87" name="Google Shape;3987;p13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988" name="Google Shape;3988;p13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89" name="Google Shape;3989;p13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0" name="Google Shape;3990;p13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1" name="Google Shape;3991;p13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992" name="Google Shape;3992;p13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cxnSp>
        <p:nvCxnSpPr>
          <p:cNvPr id="3993" name="Google Shape;3993;p131"/>
          <p:cNvCxnSpPr>
            <a:stCxn id="3994" idx="1"/>
            <a:endCxn id="399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6" name="Google Shape;3996;p13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7" name="Google Shape;3997;p131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98" name="Google Shape;3998;p131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99" name="Google Shape;3999;p131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0" name="Google Shape;4000;p131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1" name="Google Shape;4001;p131"/>
          <p:cNvSpPr txBox="1"/>
          <p:nvPr/>
        </p:nvSpPr>
        <p:spPr>
          <a:xfrm>
            <a:off x="8622025" y="23967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2" name="Google Shape;4002;p131"/>
          <p:cNvSpPr txBox="1"/>
          <p:nvPr/>
        </p:nvSpPr>
        <p:spPr>
          <a:xfrm>
            <a:off x="7337309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3" name="Google Shape;4003;p131"/>
          <p:cNvSpPr txBox="1"/>
          <p:nvPr/>
        </p:nvSpPr>
        <p:spPr>
          <a:xfrm>
            <a:off x="112589" y="4050302"/>
            <a:ext cx="5960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every vertex got visited.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 is not a shortest paths tree for vertex A (path to D is suboptimal!), but that’s OK because we only care about path to G.</a:t>
            </a:r>
            <a:endParaRPr/>
          </a:p>
        </p:txBody>
      </p:sp>
      <p:sp>
        <p:nvSpPr>
          <p:cNvPr id="4004" name="Google Shape;4004;p131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1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4010" name="Google Shape;4010;p1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h(v, goal).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</p:txBody>
      </p:sp>
      <p:pic>
        <p:nvPicPr>
          <p:cNvPr id="4011" name="Google Shape;4011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find the shortest path from town A to town F.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has a number representing the length of that road in miles.</a:t>
            </a:r>
            <a:endParaRPr/>
          </a:p>
        </p:txBody>
      </p:sp>
      <p:sp>
        <p:nvSpPr>
          <p:cNvPr id="314" name="Google Shape;314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315" name="Google Shape;315;p34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34"/>
          <p:cNvCxnSpPr>
            <a:stCxn id="316" idx="2"/>
            <a:endCxn id="317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4"/>
          <p:cNvCxnSpPr>
            <a:stCxn id="316" idx="3"/>
            <a:endCxn id="319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4"/>
          <p:cNvCxnSpPr>
            <a:stCxn id="321" idx="2"/>
            <a:endCxn id="320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4"/>
          <p:cNvCxnSpPr>
            <a:stCxn id="319" idx="2"/>
            <a:endCxn id="320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4"/>
          <p:cNvCxnSpPr>
            <a:stCxn id="317" idx="3"/>
            <a:endCxn id="320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4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34"/>
          <p:cNvCxnSpPr>
            <a:stCxn id="327" idx="3"/>
            <a:endCxn id="316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4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0" name="Google Shape;330;p34"/>
          <p:cNvCxnSpPr>
            <a:stCxn id="327" idx="3"/>
            <a:endCxn id="317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4"/>
          <p:cNvCxnSpPr>
            <a:stCxn id="319" idx="3"/>
            <a:endCxn id="321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4"/>
          <p:cNvCxnSpPr>
            <a:stCxn id="316" idx="3"/>
            <a:endCxn id="318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4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4" name="Google Shape;334;p34"/>
          <p:cNvCxnSpPr>
            <a:stCxn id="321" idx="0"/>
            <a:endCxn id="318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4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6" name="Google Shape;336;p34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7" name="Google Shape;337;p34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8" name="Google Shape;338;p34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9" name="Google Shape;339;p34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0" name="Google Shape;340;p34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1" name="Google Shape;341;p34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42" name="Google Shape;342;p34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3" name="Google Shape;343;p34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4" name="Google Shape;344;p34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5" name="Google Shape;345;p34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4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347" name="Google Shape;347;p34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348" name="Google Shape;348;p34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4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4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4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4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4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4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4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4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4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4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34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34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34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34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4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34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34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34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4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4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4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4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4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4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34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34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4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4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34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1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4017" name="Google Shape;4017;p1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h(v, goal).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As-the-crow-flies distance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/** h(v, goal) DOES NOT CHANGE as algorithm runs. */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method h(v, goal)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return computeLineDistance(v.latLong, goal.latLong);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18" name="Google Shape;401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1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vs. Dijkstra’s Algorithm</a:t>
            </a:r>
            <a:endParaRPr/>
          </a:p>
        </p:txBody>
      </p:sp>
      <p:sp>
        <p:nvSpPr>
          <p:cNvPr id="4024" name="Google Shape;4024;p134"/>
          <p:cNvSpPr txBox="1"/>
          <p:nvPr>
            <p:ph idx="1" type="body"/>
          </p:nvPr>
        </p:nvSpPr>
        <p:spPr>
          <a:xfrm>
            <a:off x="243000" y="556500"/>
            <a:ext cx="5812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http://qiao.github.io/PathFinding.js/visual/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Note, if edge weights are all equal (as here), Dijkstra’s algorithm is just breadth 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good tool for understanding distinction between order in which nodes are visited by the algorithm vs. the order in which they appear on the shortest path.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you’re really lucky, vastly more nodes are visited than exist on the shortest path.</a:t>
            </a:r>
            <a:endParaRPr/>
          </a:p>
        </p:txBody>
      </p:sp>
      <p:pic>
        <p:nvPicPr>
          <p:cNvPr id="4025" name="Google Shape;4025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025" y="92500"/>
            <a:ext cx="2495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1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4031" name="Google Shape;4031;p1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Dijkstra’s is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 Heuristics (CS188 Preview)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2" name="Google Shape;4032;p1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Heuristics (CS188 Preview)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1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38" name="Google Shape;4038;p1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h(v, goal) = 0 miles. What happens?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h(v, goal) = 10000 miles?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h(v, goal), where h(v, goal)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9" name="Google Shape;403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02"/>
            <a:ext cx="2441575" cy="24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p1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45" name="Google Shape;4045;p1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h(v, goal) = 0 miles. What happens?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</a:t>
            </a:r>
            <a:r>
              <a:rPr lang="en"/>
              <a:t>, goal</a:t>
            </a:r>
            <a:r>
              <a:rPr lang="en"/>
              <a:t>) = 10000 miles?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</a:t>
            </a:r>
            <a:r>
              <a:rPr lang="en"/>
              <a:t>, goal</a:t>
            </a:r>
            <a:r>
              <a:rPr lang="en"/>
              <a:t>), where h(v</a:t>
            </a:r>
            <a:r>
              <a:rPr lang="en"/>
              <a:t>, goal</a:t>
            </a:r>
            <a:r>
              <a:rPr lang="en"/>
              <a:t>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6" name="Google Shape;404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02"/>
            <a:ext cx="2441575" cy="24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050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1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52" name="Google Shape;4052;p1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h(Indianapolis, goal)=h(Chicago, goal)=...=100000.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our algorithm still correct or does it just run slower?</a:t>
            </a:r>
            <a:endParaRPr/>
          </a:p>
        </p:txBody>
      </p:sp>
      <p:pic>
        <p:nvPicPr>
          <p:cNvPr id="4053" name="Google Shape;405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1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59" name="Google Shape;4059;p1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h(Indianapolis, goal)=h(Chicago, goal)=...=100000.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our algorithm still correct or does it just run slower?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incorrect. It will fail to find the shortest path by dodging Illinois.</a:t>
            </a:r>
            <a:endParaRPr/>
          </a:p>
        </p:txBody>
      </p:sp>
      <p:pic>
        <p:nvPicPr>
          <p:cNvPr id="4060" name="Google Shape;4060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p1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Correctness </a:t>
            </a:r>
            <a:r>
              <a:rPr lang="en">
                <a:solidFill>
                  <a:schemeClr val="accent3"/>
                </a:solidFill>
              </a:rPr>
              <a:t>(EXTRA: Beyond Course Scope)</a:t>
            </a:r>
            <a:endParaRPr/>
          </a:p>
        </p:txBody>
      </p:sp>
      <p:sp>
        <p:nvSpPr>
          <p:cNvPr id="4066" name="Google Shape;4066;p1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our version of A* to give the correct answer, our A* heuristic must be: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Admissible</a:t>
            </a:r>
            <a:r>
              <a:rPr lang="en"/>
              <a:t>: h(v, NYC) </a:t>
            </a:r>
            <a:r>
              <a:rPr lang="en"/>
              <a:t>≤ true distance from </a:t>
            </a:r>
            <a:r>
              <a:rPr lang="en"/>
              <a:t>v to NYC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Consistent</a:t>
            </a:r>
            <a:r>
              <a:rPr lang="en"/>
              <a:t>: For each neighbor of w: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h(v, NYC) ≤ dist(v, w) + h(w, NYC).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Where dist(v, w) is the weight of the edge from v to 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an artificial intelligence topic, and is beyond the scope of our course.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not discuss these properties beyond their definitions. See CS188 which will cover this topic in considerably more depth.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simply know that the </a:t>
            </a:r>
            <a:r>
              <a:rPr b="1" lang="en"/>
              <a:t>choice of heuristic matters</a:t>
            </a:r>
            <a:r>
              <a:rPr lang="en"/>
              <a:t>, and that if you make a </a:t>
            </a:r>
            <a:r>
              <a:rPr b="1" lang="en"/>
              <a:t>bad choice</a:t>
            </a:r>
            <a:r>
              <a:rPr lang="en"/>
              <a:t>, </a:t>
            </a:r>
            <a:r>
              <a:rPr b="1" lang="en"/>
              <a:t>A* can give the wrong answer.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</a:t>
            </a:r>
            <a:r>
              <a:rPr lang="en" strike="sngStrike"/>
              <a:t>not</a:t>
            </a:r>
            <a:r>
              <a:rPr lang="en"/>
              <a:t> be expected to tell us whether a given heuristic is admissible or consistent unless we define these terms on an exam.</a:t>
            </a:r>
            <a:endParaRPr/>
          </a:p>
        </p:txBody>
      </p:sp>
      <p:sp>
        <p:nvSpPr>
          <p:cNvPr id="4067" name="Google Shape;4067;p140"/>
          <p:cNvSpPr txBox="1"/>
          <p:nvPr/>
        </p:nvSpPr>
        <p:spPr>
          <a:xfrm>
            <a:off x="6039125" y="1066225"/>
            <a:ext cx="1799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heuristic was inadmissible and inconsistent.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1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and Admissibility (EXTRA: Beyond Course Scope)</a:t>
            </a:r>
            <a:endParaRPr/>
          </a:p>
        </p:txBody>
      </p:sp>
      <p:sp>
        <p:nvSpPr>
          <p:cNvPr id="4073" name="Google Shape;4073;p1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consistent heuristics are admissible.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‘Admissible’ means that the heuristic never overestimates.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Admissibility and consistency are sufficient conditions for certain variants of A*.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heuristic is admissible, A* tree search yields the shortest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heuristic is consistent, A* graph search yields the shortest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conditions are sufficient, but not necessary.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4" name="Google Shape;4074;p141"/>
          <p:cNvSpPr/>
          <p:nvPr/>
        </p:nvSpPr>
        <p:spPr>
          <a:xfrm>
            <a:off x="1004400" y="3337625"/>
            <a:ext cx="5850900" cy="1584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141"/>
          <p:cNvSpPr txBox="1"/>
          <p:nvPr/>
        </p:nvSpPr>
        <p:spPr>
          <a:xfrm>
            <a:off x="2156346" y="4526463"/>
            <a:ext cx="367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Heuristics that Yield Correct NYC Route</a:t>
            </a:r>
            <a:endParaRPr/>
          </a:p>
        </p:txBody>
      </p:sp>
      <p:sp>
        <p:nvSpPr>
          <p:cNvPr id="4076" name="Google Shape;4076;p141"/>
          <p:cNvSpPr/>
          <p:nvPr/>
        </p:nvSpPr>
        <p:spPr>
          <a:xfrm>
            <a:off x="1580758" y="3493547"/>
            <a:ext cx="4371000" cy="10935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141"/>
          <p:cNvSpPr txBox="1"/>
          <p:nvPr/>
        </p:nvSpPr>
        <p:spPr>
          <a:xfrm>
            <a:off x="3288639" y="4289699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Admissible</a:t>
            </a:r>
            <a:endParaRPr/>
          </a:p>
        </p:txBody>
      </p:sp>
      <p:sp>
        <p:nvSpPr>
          <p:cNvPr id="4078" name="Google Shape;4078;p141"/>
          <p:cNvSpPr/>
          <p:nvPr/>
        </p:nvSpPr>
        <p:spPr>
          <a:xfrm>
            <a:off x="2206294" y="3603279"/>
            <a:ext cx="1996800" cy="6222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141"/>
          <p:cNvSpPr txBox="1"/>
          <p:nvPr/>
        </p:nvSpPr>
        <p:spPr>
          <a:xfrm>
            <a:off x="2648956" y="3907842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Consistent</a:t>
            </a:r>
            <a:endParaRPr/>
          </a:p>
        </p:txBody>
      </p:sp>
      <p:cxnSp>
        <p:nvCxnSpPr>
          <p:cNvPr id="4080" name="Google Shape;4080;p141"/>
          <p:cNvCxnSpPr/>
          <p:nvPr/>
        </p:nvCxnSpPr>
        <p:spPr>
          <a:xfrm rot="10800000">
            <a:off x="6585525" y="2906425"/>
            <a:ext cx="444600" cy="19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1" name="Google Shape;4081;p141"/>
          <p:cNvSpPr txBox="1"/>
          <p:nvPr/>
        </p:nvSpPr>
        <p:spPr>
          <a:xfrm>
            <a:off x="7219375" y="2881100"/>
            <a:ext cx="1812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Our version of A* is called “A* graph search”. There’s another version called “A* tree search”. You’ll learn about it in 188.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1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Shortest Paths Problems</a:t>
            </a:r>
            <a:endParaRPr/>
          </a:p>
        </p:txBody>
      </p:sp>
      <p:sp>
        <p:nvSpPr>
          <p:cNvPr id="4087" name="Google Shape;4087;p1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Multiple Targets: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represent shortest path from start to every vertex as a shortest paths tree with V-1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find the SPT using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Single Target: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is inefficient (searches useless parts of the graph).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represent shortest path as path (with up to V-1 vertices, but probably far fewer).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is potentially much faster than Dijkstra’s.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Consistent heuristic guarantees correct solution.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384" name="Google Shape;384;p35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5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" name="Google Shape;391;p35"/>
          <p:cNvCxnSpPr>
            <a:stCxn id="385" idx="2"/>
            <a:endCxn id="386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85" idx="3"/>
            <a:endCxn id="388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5"/>
          <p:cNvCxnSpPr>
            <a:stCxn id="390" idx="2"/>
            <a:endCxn id="389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5"/>
          <p:cNvCxnSpPr>
            <a:stCxn id="388" idx="2"/>
            <a:endCxn id="389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>
            <a:stCxn id="386" idx="3"/>
            <a:endCxn id="389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5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5"/>
          <p:cNvCxnSpPr>
            <a:stCxn id="396" idx="3"/>
            <a:endCxn id="385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99" name="Google Shape;399;p35"/>
          <p:cNvCxnSpPr>
            <a:stCxn id="396" idx="3"/>
            <a:endCxn id="386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5"/>
          <p:cNvCxnSpPr>
            <a:stCxn id="388" idx="3"/>
            <a:endCxn id="390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>
            <a:stCxn id="385" idx="3"/>
            <a:endCxn id="387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03" name="Google Shape;403;p35"/>
          <p:cNvCxnSpPr>
            <a:stCxn id="390" idx="0"/>
            <a:endCxn id="387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5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5" name="Google Shape;405;p35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35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07" name="Google Shape;407;p35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8" name="Google Shape;408;p35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9" name="Google Shape;409;p35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10" name="Google Shape;410;p35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11" name="Google Shape;411;p35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2" name="Google Shape;412;p35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3" name="Google Shape;413;p35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14" name="Google Shape;414;p35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5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417" name="Google Shape;417;p35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5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35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35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35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35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5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5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5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35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35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35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35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35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5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5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5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5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5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5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35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35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35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35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35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5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5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5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5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7" name="Google Shape;447;p35"/>
          <p:cNvSpPr txBox="1"/>
          <p:nvPr/>
        </p:nvSpPr>
        <p:spPr>
          <a:xfrm>
            <a:off x="6342825" y="1633250"/>
            <a:ext cx="2598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path from A to F is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-&gt; B -&gt; E -&gt; F.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length is 9 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A -&gt; C -&gt; F only involves three towns, but total length is 16 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1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4093" name="Google Shape;4093;p143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{6FBEF00B-F3BB-4032-A6A0-74232ACA60A1}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Description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a path from s to every reachable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DepthFirstPaths.java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Demo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O(V+E) time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paths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the shortest path from s to every reachable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BreadthFirstPaths.java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weighted paths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the shortest path, considering weights, from s to every reachable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DijkstrasSP.java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action="ppaction://hlinksldjump" r:id="rId5"/>
                        </a:rPr>
                        <a:t>Demo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O(E log V) 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weighted path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the shortest path, consider weights, from s to some target vertex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A*: Same as Dijkstra’s but with h(v, goal) added to priority of each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/>
                        </a:rPr>
                        <a:t>Demo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depends on heuristic.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Solution will always be a path with no cycles (assuming non-negative weights).</a:t>
            </a:r>
            <a:endParaRPr/>
          </a:p>
        </p:txBody>
      </p:sp>
      <p:sp>
        <p:nvSpPr>
          <p:cNvPr id="453" name="Google Shape;453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454" name="Google Shape;454;p36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36"/>
          <p:cNvCxnSpPr>
            <a:stCxn id="455" idx="2"/>
            <a:endCxn id="456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6"/>
          <p:cNvCxnSpPr>
            <a:stCxn id="455" idx="3"/>
            <a:endCxn id="458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6"/>
          <p:cNvCxnSpPr>
            <a:stCxn id="460" idx="2"/>
            <a:endCxn id="459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6"/>
          <p:cNvCxnSpPr>
            <a:stCxn id="458" idx="2"/>
            <a:endCxn id="459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6"/>
          <p:cNvCxnSpPr>
            <a:stCxn id="456" idx="3"/>
            <a:endCxn id="459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6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36"/>
          <p:cNvCxnSpPr>
            <a:stCxn id="466" idx="3"/>
            <a:endCxn id="455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6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69" name="Google Shape;469;p36"/>
          <p:cNvCxnSpPr>
            <a:stCxn id="466" idx="3"/>
            <a:endCxn id="456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6"/>
          <p:cNvCxnSpPr>
            <a:stCxn id="458" idx="3"/>
            <a:endCxn id="460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6"/>
          <p:cNvCxnSpPr>
            <a:stCxn id="455" idx="3"/>
            <a:endCxn id="457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6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73" name="Google Shape;473;p36"/>
          <p:cNvCxnSpPr>
            <a:stCxn id="460" idx="0"/>
            <a:endCxn id="457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6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5" name="Google Shape;475;p36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6" name="Google Shape;476;p36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77" name="Google Shape;477;p36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8" name="Google Shape;478;p36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9" name="Google Shape;479;p36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80" name="Google Shape;480;p36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1" name="Google Shape;481;p36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2" name="Google Shape;482;p36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3" name="Google Shape;483;p36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84" name="Google Shape;484;p36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6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487" name="Google Shape;487;p36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6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6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6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6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6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6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6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6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6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6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36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36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36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36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6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36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36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36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36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36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6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6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36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36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6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6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6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6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6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7" name="Google Shape;517;p36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    2.0       A→B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      -         -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     5.0       B→E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     9.0       E→F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6218677" y="3522675"/>
            <a:ext cx="2820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from s=A to t=F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37"/>
          <p:cNvCxnSpPr/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7"/>
          <p:cNvCxnSpPr/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7"/>
          <p:cNvCxnSpPr/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every other vertex.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out the solution for this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notice something interesting.</a:t>
            </a:r>
            <a:endParaRPr/>
          </a:p>
        </p:txBody>
      </p:sp>
      <p:sp>
        <p:nvSpPr>
          <p:cNvPr id="527" name="Google Shape;52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cxnSp>
        <p:nvCxnSpPr>
          <p:cNvPr id="528" name="Google Shape;528;p37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37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37"/>
          <p:cNvCxnSpPr>
            <a:stCxn id="529" idx="2"/>
            <a:endCxn id="530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7"/>
          <p:cNvCxnSpPr>
            <a:stCxn id="534" idx="2"/>
            <a:endCxn id="533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7"/>
          <p:cNvCxnSpPr>
            <a:stCxn id="530" idx="3"/>
            <a:endCxn id="533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7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40" name="Google Shape;540;p37"/>
          <p:cNvCxnSpPr>
            <a:stCxn id="538" idx="3"/>
            <a:endCxn id="530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7"/>
          <p:cNvCxnSpPr>
            <a:stCxn id="532" idx="3"/>
            <a:endCxn id="534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7"/>
          <p:cNvCxnSpPr>
            <a:stCxn id="529" idx="3"/>
            <a:endCxn id="531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7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44" name="Google Shape;544;p37"/>
          <p:cNvCxnSpPr>
            <a:stCxn id="534" idx="0"/>
            <a:endCxn id="531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37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46" name="Google Shape;546;p37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7" name="Google Shape;547;p37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48" name="Google Shape;548;p37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49" name="Google Shape;549;p37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0" name="Google Shape;550;p37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51" name="Google Shape;551;p37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52" name="Google Shape;552;p37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3" name="Google Shape;553;p37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4" name="Google Shape;554;p37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55" name="Google Shape;555;p37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37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557" name="Google Shape;557;p37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558" name="Google Shape;558;p37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37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7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37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7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7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7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7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7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7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7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7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7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7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7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7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7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7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37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37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37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7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7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37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37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7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7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7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37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7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every other vertex.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Observation: Solution will always be a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 think of as the union of the shortest paths to all vertices.</a:t>
            </a:r>
            <a:endParaRPr/>
          </a:p>
        </p:txBody>
      </p:sp>
      <p:sp>
        <p:nvSpPr>
          <p:cNvPr id="593" name="Google Shape;593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594" name="Google Shape;594;p38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    2.0       A→B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     1.0       A→B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    11.0       G→D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     5.0       B→E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     9.0       E→F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    10.0       E→G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5" name="Google Shape;595;p38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38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8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8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2" name="Google Shape;602;p38"/>
          <p:cNvCxnSpPr>
            <a:stCxn id="596" idx="2"/>
            <a:endCxn id="597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8"/>
          <p:cNvCxnSpPr>
            <a:stCxn id="596" idx="3"/>
            <a:endCxn id="599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8"/>
          <p:cNvCxnSpPr>
            <a:stCxn id="601" idx="2"/>
            <a:endCxn id="600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8"/>
          <p:cNvCxnSpPr>
            <a:stCxn id="599" idx="2"/>
            <a:endCxn id="600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38"/>
          <p:cNvCxnSpPr>
            <a:stCxn id="597" idx="3"/>
            <a:endCxn id="600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38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38"/>
          <p:cNvCxnSpPr>
            <a:stCxn id="607" idx="3"/>
            <a:endCxn id="596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38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10" name="Google Shape;610;p38"/>
          <p:cNvCxnSpPr>
            <a:stCxn id="607" idx="3"/>
            <a:endCxn id="597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38"/>
          <p:cNvCxnSpPr>
            <a:stCxn id="599" idx="3"/>
            <a:endCxn id="601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8"/>
          <p:cNvCxnSpPr>
            <a:stCxn id="596" idx="3"/>
            <a:endCxn id="598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8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14" name="Google Shape;614;p38"/>
          <p:cNvCxnSpPr>
            <a:stCxn id="601" idx="0"/>
            <a:endCxn id="598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38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16" name="Google Shape;616;p38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17" name="Google Shape;617;p38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18" name="Google Shape;618;p38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9" name="Google Shape;619;p38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20" name="Google Shape;620;p38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21" name="Google Shape;621;p38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22" name="Google Shape;622;p38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3" name="Google Shape;623;p38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4" name="Google Shape;624;p38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25" name="Google Shape;625;p38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8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7" name="Google Shape;627;p38"/>
          <p:cNvSpPr txBox="1"/>
          <p:nvPr/>
        </p:nvSpPr>
        <p:spPr>
          <a:xfrm>
            <a:off x="6501877" y="3522675"/>
            <a:ext cx="2366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</a:t>
            </a:r>
            <a:r>
              <a:rPr lang="en"/>
              <a:t>aths from s=A</a:t>
            </a:r>
            <a:endParaRPr/>
          </a:p>
        </p:txBody>
      </p:sp>
      <p:grpSp>
        <p:nvGrpSpPr>
          <p:cNvPr id="628" name="Google Shape;628;p38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629" name="Google Shape;629;p38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8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38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38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38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38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38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38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38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8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8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8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8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38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8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8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8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8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8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38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38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38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38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38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38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8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38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8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8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8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Count: yellkey.com/TODO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64" name="Google Shape;664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</a:t>
            </a:r>
            <a:r>
              <a:rPr lang="en"/>
              <a:t>of G? </a:t>
            </a:r>
            <a:r>
              <a:rPr lang="en"/>
              <a:t>[assume every vertex is reachable]</a:t>
            </a: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66" name="Google Shape;666;p39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7" name="Google Shape;667;p39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3" name="Google Shape;673;p39"/>
            <p:cNvCxnSpPr>
              <a:stCxn id="667" idx="2"/>
              <a:endCxn id="668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39"/>
            <p:cNvCxnSpPr>
              <a:stCxn id="667" idx="3"/>
              <a:endCxn id="670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5" name="Google Shape;675;p39"/>
            <p:cNvCxnSpPr>
              <a:stCxn id="672" idx="2"/>
              <a:endCxn id="671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6" name="Google Shape;676;p39"/>
            <p:cNvCxnSpPr>
              <a:stCxn id="670" idx="2"/>
              <a:endCxn id="671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7" name="Google Shape;677;p39"/>
            <p:cNvCxnSpPr>
              <a:stCxn id="668" idx="3"/>
              <a:endCxn id="671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8" name="Google Shape;678;p39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9" name="Google Shape;679;p39"/>
            <p:cNvCxnSpPr>
              <a:stCxn id="678" idx="3"/>
              <a:endCxn id="667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0" name="Google Shape;680;p39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81" name="Google Shape;681;p39"/>
            <p:cNvCxnSpPr>
              <a:stCxn id="678" idx="3"/>
              <a:endCxn id="668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39"/>
            <p:cNvCxnSpPr>
              <a:stCxn id="670" idx="3"/>
              <a:endCxn id="672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39"/>
            <p:cNvCxnSpPr>
              <a:stCxn id="667" idx="3"/>
              <a:endCxn id="669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4" name="Google Shape;684;p39"/>
            <p:cNvCxnSpPr>
              <a:stCxn id="672" idx="0"/>
              <a:endCxn id="669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5" name="Google Shape;685;p39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</a:t>
            </a:r>
            <a:endParaRPr/>
          </a:p>
        </p:txBody>
      </p:sp>
      <p:sp>
        <p:nvSpPr>
          <p:cNvPr id="691" name="Google Shape;691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of G? [assume every vertex is reachable]</a:t>
            </a:r>
            <a:endParaRPr/>
          </a:p>
        </p:txBody>
      </p:sp>
      <p:sp>
        <p:nvSpPr>
          <p:cNvPr id="692" name="Google Shape;692;p40"/>
          <p:cNvSpPr txBox="1"/>
          <p:nvPr/>
        </p:nvSpPr>
        <p:spPr>
          <a:xfrm>
            <a:off x="6818350" y="1536125"/>
            <a:ext cx="2160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V: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edges in SPT is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V-1: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vertex, there is exactly one input edge (except source).</a:t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94" name="Google Shape;694;p40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5" name="Google Shape;695;p40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1" name="Google Shape;701;p40"/>
            <p:cNvCxnSpPr>
              <a:stCxn id="695" idx="2"/>
              <a:endCxn id="696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40"/>
            <p:cNvCxnSpPr>
              <a:stCxn id="695" idx="3"/>
              <a:endCxn id="698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40"/>
            <p:cNvCxnSpPr>
              <a:stCxn id="700" idx="2"/>
              <a:endCxn id="699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40"/>
            <p:cNvCxnSpPr>
              <a:stCxn id="698" idx="2"/>
              <a:endCxn id="699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40"/>
            <p:cNvCxnSpPr>
              <a:stCxn id="696" idx="3"/>
              <a:endCxn id="699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6" name="Google Shape;706;p40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7" name="Google Shape;707;p40"/>
            <p:cNvCxnSpPr>
              <a:stCxn id="706" idx="3"/>
              <a:endCxn id="695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8" name="Google Shape;708;p40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09" name="Google Shape;709;p40"/>
            <p:cNvCxnSpPr>
              <a:stCxn id="706" idx="3"/>
              <a:endCxn id="696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0" name="Google Shape;710;p40"/>
            <p:cNvCxnSpPr>
              <a:stCxn id="698" idx="3"/>
              <a:endCxn id="700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1" name="Google Shape;711;p40"/>
            <p:cNvCxnSpPr>
              <a:stCxn id="695" idx="3"/>
              <a:endCxn id="697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2" name="Google Shape;712;p40"/>
            <p:cNvCxnSpPr>
              <a:stCxn id="700" idx="0"/>
              <a:endCxn id="697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3" name="Google Shape;713;p40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719" name="Google Shape;719;p4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Some Bad Algorithms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720" name="Google Shape;720;p4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 Algorithm: Some Bad Algorithms</a:t>
            </a:r>
            <a:endParaRPr/>
          </a:p>
        </p:txBody>
      </p:sp>
      <p:sp>
        <p:nvSpPr>
          <p:cNvPr id="721" name="Google Shape;721;p41"/>
          <p:cNvSpPr txBox="1"/>
          <p:nvPr/>
        </p:nvSpPr>
        <p:spPr>
          <a:xfrm>
            <a:off x="805375" y="402200"/>
            <a:ext cx="29031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Won't cover live, see videos if you're curious.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727" name="Google Shape;727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 Note: Source is A.</a:t>
            </a:r>
            <a:endParaRPr/>
          </a:p>
        </p:txBody>
      </p:sp>
      <p:grpSp>
        <p:nvGrpSpPr>
          <p:cNvPr id="728" name="Google Shape;728;p42"/>
          <p:cNvGrpSpPr/>
          <p:nvPr/>
        </p:nvGrpSpPr>
        <p:grpSpPr>
          <a:xfrm>
            <a:off x="2425793" y="2967276"/>
            <a:ext cx="4292402" cy="1554224"/>
            <a:chOff x="2311943" y="3364151"/>
            <a:chExt cx="4292402" cy="1554224"/>
          </a:xfrm>
        </p:grpSpPr>
        <p:sp>
          <p:nvSpPr>
            <p:cNvPr id="729" name="Google Shape;729;p4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42"/>
            <p:cNvCxnSpPr>
              <a:stCxn id="729" idx="2"/>
              <a:endCxn id="731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2" name="Google Shape;732;p4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42"/>
            <p:cNvCxnSpPr>
              <a:endCxn id="732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5" name="Google Shape;735;p4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6" name="Google Shape;736;p42"/>
            <p:cNvCxnSpPr>
              <a:endCxn id="733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7" name="Google Shape;737;p4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42"/>
            <p:cNvCxnSpPr>
              <a:endCxn id="733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39" name="Google Shape;739;p4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1" name="Google Shape;741;p42"/>
            <p:cNvCxnSpPr>
              <a:endCxn id="732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2" name="Google Shape;742;p4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3" name="Google Shape;743;p42"/>
            <p:cNvCxnSpPr>
              <a:stCxn id="732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4" name="Google Shape;744;p4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Shortest Paths: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Why BFS Doesn’t Work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Goal: The Shortest Paths Tree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Dijkstra’s Algorithm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W</a:t>
            </a:r>
            <a:r>
              <a:rPr lang="en"/>
              <a:t>hy BFS Doesn't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752" name="Google Shape;752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Annotation in </a:t>
            </a:r>
            <a:r>
              <a:rPr lang="en">
                <a:solidFill>
                  <a:srgbClr val="FF00FF"/>
                </a:solidFill>
              </a:rPr>
              <a:t>magenta</a:t>
            </a:r>
            <a:r>
              <a:rPr lang="en"/>
              <a:t> shows the total distance from the source.</a:t>
            </a:r>
            <a:endParaRPr/>
          </a:p>
        </p:txBody>
      </p:sp>
      <p:sp>
        <p:nvSpPr>
          <p:cNvPr id="753" name="Google Shape;753;p43"/>
          <p:cNvSpPr txBox="1"/>
          <p:nvPr/>
        </p:nvSpPr>
        <p:spPr>
          <a:xfrm>
            <a:off x="6362027" y="332607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4" name="Google Shape;754;p43"/>
          <p:cNvGrpSpPr/>
          <p:nvPr/>
        </p:nvGrpSpPr>
        <p:grpSpPr>
          <a:xfrm>
            <a:off x="2425793" y="2613040"/>
            <a:ext cx="4292402" cy="2093617"/>
            <a:chOff x="2311943" y="3009915"/>
            <a:chExt cx="4292402" cy="2093617"/>
          </a:xfrm>
        </p:grpSpPr>
        <p:sp>
          <p:nvSpPr>
            <p:cNvPr id="755" name="Google Shape;755;p43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6" name="Google Shape;756;p43"/>
            <p:cNvCxnSpPr>
              <a:stCxn id="755" idx="2"/>
              <a:endCxn id="757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8" name="Google Shape;758;p43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0" name="Google Shape;760;p43"/>
            <p:cNvCxnSpPr>
              <a:endCxn id="758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1" name="Google Shape;761;p43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2" name="Google Shape;762;p43"/>
            <p:cNvCxnSpPr>
              <a:endCxn id="759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3" name="Google Shape;763;p43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4" name="Google Shape;764;p43"/>
            <p:cNvCxnSpPr>
              <a:endCxn id="759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65" name="Google Shape;765;p43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7" name="Google Shape;767;p43"/>
            <p:cNvCxnSpPr>
              <a:endCxn id="758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8" name="Google Shape;768;p43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43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43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43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2" name="Google Shape;772;p43"/>
            <p:cNvCxnSpPr>
              <a:stCxn id="758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3" name="Google Shape;773;p43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create an algorithm for finding the shortest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start with a bad algorithm and then successively improve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begins in state below. All vertices unmarked. All distances infinite. </a:t>
            </a:r>
            <a:r>
              <a:rPr lang="en"/>
              <a:t>No edges in the SPT.</a:t>
            </a:r>
            <a:endParaRPr/>
          </a:p>
        </p:txBody>
      </p:sp>
      <p:sp>
        <p:nvSpPr>
          <p:cNvPr id="781" name="Google Shape;781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Algorithm </a:t>
            </a:r>
            <a:endParaRPr/>
          </a:p>
        </p:txBody>
      </p:sp>
      <p:grpSp>
        <p:nvGrpSpPr>
          <p:cNvPr id="782" name="Google Shape;782;p44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783" name="Google Shape;783;p4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4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5" name="Google Shape;785;p44"/>
            <p:cNvCxnSpPr>
              <a:stCxn id="784" idx="2"/>
              <a:endCxn id="78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7" name="Google Shape;787;p4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9" name="Google Shape;789;p44"/>
            <p:cNvCxnSpPr>
              <a:endCxn id="78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0" name="Google Shape;790;p4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1" name="Google Shape;791;p44"/>
            <p:cNvCxnSpPr>
              <a:endCxn id="78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2" name="Google Shape;792;p4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3" name="Google Shape;793;p44"/>
            <p:cNvCxnSpPr>
              <a:endCxn id="78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94" name="Google Shape;794;p4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6" name="Google Shape;796;p44"/>
            <p:cNvCxnSpPr>
              <a:endCxn id="78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7" name="Google Shape;797;p4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4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4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4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1" name="Google Shape;801;p44"/>
            <p:cNvCxnSpPr>
              <a:stCxn id="78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2" name="Google Shape;802;p4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810" name="Google Shape;810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#1: Perform a depth first search. When you visit v: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from v to w, if w is not already part of SPT, add the edge.</a:t>
            </a:r>
            <a:endParaRPr/>
          </a:p>
        </p:txBody>
      </p:sp>
      <p:sp>
        <p:nvSpPr>
          <p:cNvPr id="811" name="Google Shape;811;p45"/>
          <p:cNvSpPr txBox="1"/>
          <p:nvPr/>
        </p:nvSpPr>
        <p:spPr>
          <a:xfrm>
            <a:off x="-4898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A-&gt;B to SPT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Add A-&gt;C to SPT</a:t>
            </a:r>
            <a:endParaRPr/>
          </a:p>
        </p:txBody>
      </p:sp>
      <p:sp>
        <p:nvSpPr>
          <p:cNvPr id="812" name="Google Shape;812;p45"/>
          <p:cNvSpPr txBox="1"/>
          <p:nvPr/>
        </p:nvSpPr>
        <p:spPr>
          <a:xfrm>
            <a:off x="4438177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B-&gt;D to SPT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 already in SPT.</a:t>
            </a:r>
            <a:endParaRPr/>
          </a:p>
        </p:txBody>
      </p:sp>
      <p:sp>
        <p:nvSpPr>
          <p:cNvPr id="813" name="Google Shape;813;p45"/>
          <p:cNvSpPr txBox="1"/>
          <p:nvPr/>
        </p:nvSpPr>
        <p:spPr>
          <a:xfrm>
            <a:off x="397777" y="3833299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already in SPT.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 already in SPT.</a:t>
            </a:r>
            <a:endParaRPr/>
          </a:p>
        </p:txBody>
      </p:sp>
      <p:sp>
        <p:nvSpPr>
          <p:cNvPr id="814" name="Google Shape;814;p45"/>
          <p:cNvSpPr txBox="1"/>
          <p:nvPr/>
        </p:nvSpPr>
        <p:spPr>
          <a:xfrm>
            <a:off x="6248177" y="37229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815" name="Google Shape;815;p45"/>
          <p:cNvGrpSpPr/>
          <p:nvPr/>
        </p:nvGrpSpPr>
        <p:grpSpPr>
          <a:xfrm>
            <a:off x="2311943" y="3009915"/>
            <a:ext cx="4292402" cy="2093617"/>
            <a:chOff x="2311943" y="3009915"/>
            <a:chExt cx="4292402" cy="2093617"/>
          </a:xfrm>
        </p:grpSpPr>
        <p:sp>
          <p:nvSpPr>
            <p:cNvPr id="816" name="Google Shape;816;p45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7" name="Google Shape;817;p45"/>
            <p:cNvCxnSpPr>
              <a:stCxn id="816" idx="2"/>
              <a:endCxn id="818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9" name="Google Shape;819;p45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821" name="Google Shape;821;p45"/>
            <p:cNvCxnSpPr>
              <a:endCxn id="819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45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823" name="Google Shape;823;p45"/>
            <p:cNvCxnSpPr>
              <a:endCxn id="820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4" name="Google Shape;824;p45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825" name="Google Shape;825;p45"/>
            <p:cNvCxnSpPr>
              <a:endCxn id="820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26" name="Google Shape;826;p45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828" name="Google Shape;828;p45"/>
            <p:cNvCxnSpPr>
              <a:endCxn id="819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9" name="Google Shape;829;p45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30" name="Google Shape;830;p45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31" name="Google Shape;831;p45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832" name="Google Shape;832;p45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33" name="Google Shape;833;p45"/>
            <p:cNvCxnSpPr>
              <a:stCxn id="819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4" name="Google Shape;834;p45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837" name="Google Shape;837;p45"/>
          <p:cNvGrpSpPr/>
          <p:nvPr/>
        </p:nvGrpSpPr>
        <p:grpSpPr>
          <a:xfrm>
            <a:off x="90593" y="1425965"/>
            <a:ext cx="4292402" cy="2271088"/>
            <a:chOff x="90593" y="1425965"/>
            <a:chExt cx="4292402" cy="2271088"/>
          </a:xfrm>
        </p:grpSpPr>
        <p:grpSp>
          <p:nvGrpSpPr>
            <p:cNvPr id="838" name="Google Shape;838;p45"/>
            <p:cNvGrpSpPr/>
            <p:nvPr/>
          </p:nvGrpSpPr>
          <p:grpSpPr>
            <a:xfrm>
              <a:off x="90593" y="1578365"/>
              <a:ext cx="4292402" cy="2093617"/>
              <a:chOff x="90593" y="1578365"/>
              <a:chExt cx="4292402" cy="2093617"/>
            </a:xfrm>
          </p:grpSpPr>
          <p:sp>
            <p:nvSpPr>
              <p:cNvPr id="839" name="Google Shape;839;p45"/>
              <p:cNvSpPr txBox="1"/>
              <p:nvPr/>
            </p:nvSpPr>
            <p:spPr>
              <a:xfrm>
                <a:off x="214207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0" name="Google Shape;840;p45"/>
              <p:cNvCxnSpPr>
                <a:stCxn id="839" idx="2"/>
                <a:endCxn id="841" idx="3"/>
              </p:cNvCxnSpPr>
              <p:nvPr/>
            </p:nvCxnSpPr>
            <p:spPr>
              <a:xfrm rot="5400000">
                <a:off x="122137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2" name="Google Shape;842;p45"/>
              <p:cNvSpPr/>
              <p:nvPr/>
            </p:nvSpPr>
            <p:spPr>
              <a:xfrm>
                <a:off x="218106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43" name="Google Shape;843;p45"/>
              <p:cNvSpPr/>
              <p:nvPr/>
            </p:nvSpPr>
            <p:spPr>
              <a:xfrm>
                <a:off x="218106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41" name="Google Shape;841;p45"/>
              <p:cNvSpPr/>
              <p:nvPr/>
            </p:nvSpPr>
            <p:spPr>
              <a:xfrm>
                <a:off x="36642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44" name="Google Shape;844;p45"/>
              <p:cNvCxnSpPr>
                <a:endCxn id="842" idx="1"/>
              </p:cNvCxnSpPr>
              <p:nvPr/>
            </p:nvCxnSpPr>
            <p:spPr>
              <a:xfrm flipH="1" rot="10800000">
                <a:off x="74106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5" name="Google Shape;845;p45"/>
              <p:cNvSpPr txBox="1"/>
              <p:nvPr/>
            </p:nvSpPr>
            <p:spPr>
              <a:xfrm>
                <a:off x="9059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46" name="Google Shape;846;p45"/>
              <p:cNvCxnSpPr>
                <a:endCxn id="843" idx="1"/>
              </p:cNvCxnSpPr>
              <p:nvPr/>
            </p:nvCxnSpPr>
            <p:spPr>
              <a:xfrm>
                <a:off x="75066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7" name="Google Shape;847;p45"/>
              <p:cNvSpPr/>
              <p:nvPr/>
            </p:nvSpPr>
            <p:spPr>
              <a:xfrm>
                <a:off x="127417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48" name="Google Shape;848;p45"/>
              <p:cNvSpPr/>
              <p:nvPr/>
            </p:nvSpPr>
            <p:spPr>
              <a:xfrm>
                <a:off x="120790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49" name="Google Shape;849;p45"/>
              <p:cNvSpPr/>
              <p:nvPr/>
            </p:nvSpPr>
            <p:spPr>
              <a:xfrm>
                <a:off x="399569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50" name="Google Shape;850;p45"/>
              <p:cNvCxnSpPr>
                <a:endCxn id="842" idx="2"/>
              </p:cNvCxnSpPr>
              <p:nvPr/>
            </p:nvCxnSpPr>
            <p:spPr>
              <a:xfrm rot="10800000">
                <a:off x="237471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1" name="Google Shape;851;p45"/>
              <p:cNvSpPr/>
              <p:nvPr/>
            </p:nvSpPr>
            <p:spPr>
              <a:xfrm>
                <a:off x="224828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52" name="Google Shape;852;p45"/>
              <p:cNvSpPr txBox="1"/>
              <p:nvPr/>
            </p:nvSpPr>
            <p:spPr>
              <a:xfrm>
                <a:off x="223125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53" name="Google Shape;853;p45"/>
              <p:cNvSpPr txBox="1"/>
              <p:nvPr/>
            </p:nvSpPr>
            <p:spPr>
              <a:xfrm>
                <a:off x="43760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54" name="Google Shape;854;p45"/>
              <p:cNvSpPr txBox="1"/>
              <p:nvPr/>
            </p:nvSpPr>
            <p:spPr>
              <a:xfrm>
                <a:off x="224048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55" name="Google Shape;855;p45"/>
              <p:cNvSpPr txBox="1"/>
              <p:nvPr/>
            </p:nvSpPr>
            <p:spPr>
              <a:xfrm>
                <a:off x="402682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56" name="Google Shape;856;p45"/>
              <p:cNvCxnSpPr>
                <a:stCxn id="842" idx="3"/>
              </p:cNvCxnSpPr>
              <p:nvPr/>
            </p:nvCxnSpPr>
            <p:spPr>
              <a:xfrm>
                <a:off x="2568360" y="208485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7" name="Google Shape;857;p45"/>
              <p:cNvSpPr/>
              <p:nvPr/>
            </p:nvSpPr>
            <p:spPr>
              <a:xfrm>
                <a:off x="147614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58" name="Google Shape;858;p45"/>
              <p:cNvSpPr/>
              <p:nvPr/>
            </p:nvSpPr>
            <p:spPr>
              <a:xfrm>
                <a:off x="308150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cxnSp>
            <p:nvCxnSpPr>
              <p:cNvPr id="859" name="Google Shape;859;p45"/>
              <p:cNvCxnSpPr>
                <a:endCxn id="843" idx="3"/>
              </p:cNvCxnSpPr>
              <p:nvPr/>
            </p:nvCxnSpPr>
            <p:spPr>
              <a:xfrm flipH="1">
                <a:off x="256836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60" name="Google Shape;860;p45"/>
              <p:cNvSpPr/>
              <p:nvPr/>
            </p:nvSpPr>
            <p:spPr>
              <a:xfrm>
                <a:off x="312958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</p:grpSp>
        <p:sp>
          <p:nvSpPr>
            <p:cNvPr id="861" name="Google Shape;861;p45"/>
            <p:cNvSpPr txBox="1"/>
            <p:nvPr/>
          </p:nvSpPr>
          <p:spPr>
            <a:xfrm>
              <a:off x="2545281" y="14259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62" name="Google Shape;862;p45"/>
            <p:cNvSpPr txBox="1"/>
            <p:nvPr/>
          </p:nvSpPr>
          <p:spPr>
            <a:xfrm>
              <a:off x="2469081" y="3392553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63" name="Google Shape;863;p45"/>
            <p:cNvCxnSpPr/>
            <p:nvPr/>
          </p:nvCxnSpPr>
          <p:spPr>
            <a:xfrm>
              <a:off x="2311950" y="171951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311950" y="351326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5" name="Google Shape;865;p45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867" name="Google Shape;867;p45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8" name="Google Shape;868;p45"/>
              <p:cNvCxnSpPr>
                <a:stCxn id="867" idx="2"/>
                <a:endCxn id="869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0" name="Google Shape;870;p45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72" name="Google Shape;872;p45"/>
              <p:cNvCxnSpPr>
                <a:endCxn id="870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3" name="Google Shape;873;p45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74" name="Google Shape;874;p45"/>
              <p:cNvCxnSpPr>
                <a:endCxn id="871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5" name="Google Shape;875;p45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877" name="Google Shape;877;p45"/>
              <p:cNvCxnSpPr>
                <a:endCxn id="871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78" name="Google Shape;878;p45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80" name="Google Shape;880;p45"/>
              <p:cNvCxnSpPr>
                <a:endCxn id="870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1" name="Google Shape;881;p45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82" name="Google Shape;882;p45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83" name="Google Shape;883;p45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84" name="Google Shape;884;p45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85" name="Google Shape;885;p45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86" name="Google Shape;886;p45"/>
              <p:cNvCxnSpPr>
                <a:stCxn id="870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7" name="Google Shape;887;p45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889" name="Google Shape;889;p45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0" name="Google Shape;890;p45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sp>
        <p:nvSpPr>
          <p:cNvPr id="891" name="Google Shape;891;p45"/>
          <p:cNvSpPr txBox="1"/>
          <p:nvPr/>
        </p:nvSpPr>
        <p:spPr>
          <a:xfrm>
            <a:off x="7852725" y="3525550"/>
            <a:ext cx="1193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Older slide, used on the web videos.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897" name="Google Shape;897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Perform a depth first search. When you visit v: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from v to w, add edge to the SPT</a:t>
            </a:r>
            <a:r>
              <a:rPr b="1" i="1" lang="en"/>
              <a:t> only if that edge yields better distance</a:t>
            </a:r>
            <a:r>
              <a:rPr lang="en"/>
              <a:t>.</a:t>
            </a:r>
            <a:endParaRPr/>
          </a:p>
        </p:txBody>
      </p:sp>
      <p:sp>
        <p:nvSpPr>
          <p:cNvPr id="898" name="Google Shape;898;p46"/>
          <p:cNvSpPr txBox="1"/>
          <p:nvPr/>
        </p:nvSpPr>
        <p:spPr>
          <a:xfrm>
            <a:off x="-4900" y="1501625"/>
            <a:ext cx="21402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A-&gt;B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99" name="Google Shape;899;p46"/>
          <p:cNvSpPr txBox="1"/>
          <p:nvPr/>
        </p:nvSpPr>
        <p:spPr>
          <a:xfrm>
            <a:off x="3393250" y="1501625"/>
            <a:ext cx="2925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B-&gt;D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8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</p:txBody>
      </p:sp>
      <p:sp>
        <p:nvSpPr>
          <p:cNvPr id="900" name="Google Shape;900;p46"/>
          <p:cNvSpPr txBox="1"/>
          <p:nvPr/>
        </p:nvSpPr>
        <p:spPr>
          <a:xfrm>
            <a:off x="146250" y="4290500"/>
            <a:ext cx="3057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.</a:t>
            </a:r>
            <a:endParaRPr/>
          </a:p>
        </p:txBody>
      </p:sp>
      <p:grpSp>
        <p:nvGrpSpPr>
          <p:cNvPr id="901" name="Google Shape;901;p46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902" name="Google Shape;902;p46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3" name="Google Shape;903;p46"/>
            <p:cNvCxnSpPr>
              <a:stCxn id="902" idx="2"/>
              <a:endCxn id="904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5" name="Google Shape;905;p4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907" name="Google Shape;907;p46"/>
            <p:cNvCxnSpPr>
              <a:endCxn id="905" idx="1"/>
            </p:cNvCxnSpPr>
            <p:nvPr/>
          </p:nvCxnSpPr>
          <p:spPr>
            <a:xfrm flipH="1" rot="10800000">
              <a:off x="741060" y="208485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8" name="Google Shape;908;p4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909" name="Google Shape;909;p46"/>
            <p:cNvCxnSpPr>
              <a:endCxn id="906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0" name="Google Shape;910;p46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913" name="Google Shape;913;p46"/>
            <p:cNvCxnSpPr>
              <a:endCxn id="905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4" name="Google Shape;914;p4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15" name="Google Shape;915;p4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16" name="Google Shape;916;p4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17" name="Google Shape;917;p4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18" name="Google Shape;918;p4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919" name="Google Shape;919;p46"/>
            <p:cNvCxnSpPr>
              <a:stCxn id="905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0" name="Google Shape;920;p46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922" name="Google Shape;922;p46"/>
            <p:cNvCxnSpPr>
              <a:endCxn id="906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23" name="Google Shape;923;p4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cxnSp>
        <p:nvCxnSpPr>
          <p:cNvPr id="924" name="Google Shape;924;p46"/>
          <p:cNvCxnSpPr/>
          <p:nvPr/>
        </p:nvCxnSpPr>
        <p:spPr>
          <a:xfrm rot="10800000">
            <a:off x="6713250" y="1423575"/>
            <a:ext cx="580800" cy="8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46"/>
          <p:cNvSpPr txBox="1"/>
          <p:nvPr/>
        </p:nvSpPr>
        <p:spPr>
          <a:xfrm>
            <a:off x="7356604" y="1301350"/>
            <a:ext cx="174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call this process “edge </a:t>
            </a:r>
            <a:r>
              <a:rPr b="1" lang="en">
                <a:solidFill>
                  <a:srgbClr val="BE0712"/>
                </a:solidFill>
              </a:rPr>
              <a:t>relaxation</a:t>
            </a:r>
            <a:r>
              <a:rPr lang="en">
                <a:solidFill>
                  <a:srgbClr val="BE0712"/>
                </a:solidFill>
              </a:rPr>
              <a:t>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26" name="Google Shape;926;p46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</p:txBody>
      </p:sp>
      <p:sp>
        <p:nvSpPr>
          <p:cNvPr id="927" name="Google Shape;927;p46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28" name="Google Shape;928;p46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46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30" name="Google Shape;930;p46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1" name="Google Shape;931;p46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932" name="Google Shape;932;p46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933" name="Google Shape;933;p46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4" name="Google Shape;934;p46"/>
              <p:cNvCxnSpPr>
                <a:stCxn id="933" idx="2"/>
                <a:endCxn id="935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6" name="Google Shape;936;p46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37" name="Google Shape;937;p46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35" name="Google Shape;935;p46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38" name="Google Shape;938;p46"/>
              <p:cNvCxnSpPr>
                <a:endCxn id="936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9" name="Google Shape;939;p46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40" name="Google Shape;940;p46"/>
              <p:cNvCxnSpPr>
                <a:endCxn id="937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41" name="Google Shape;941;p46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943" name="Google Shape;943;p46"/>
              <p:cNvCxnSpPr>
                <a:endCxn id="937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44" name="Google Shape;944;p46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46" name="Google Shape;946;p46"/>
              <p:cNvCxnSpPr>
                <a:endCxn id="936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47" name="Google Shape;947;p46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48" name="Google Shape;948;p46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49" name="Google Shape;949;p46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50" name="Google Shape;950;p46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51" name="Google Shape;951;p46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52" name="Google Shape;952;p46"/>
              <p:cNvCxnSpPr>
                <a:stCxn id="936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53" name="Google Shape;953;p46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54" name="Google Shape;954;p46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955" name="Google Shape;955;p46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6" name="Google Shape;956;p46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2311943" y="2926984"/>
            <a:ext cx="4479716" cy="2176548"/>
            <a:chOff x="2311943" y="2926984"/>
            <a:chExt cx="4479716" cy="2176548"/>
          </a:xfrm>
        </p:grpSpPr>
        <p:sp>
          <p:nvSpPr>
            <p:cNvPr id="958" name="Google Shape;958;p46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959" name="Google Shape;959;p46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960" name="Google Shape;960;p46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1" name="Google Shape;961;p46"/>
              <p:cNvCxnSpPr>
                <a:stCxn id="960" idx="2"/>
                <a:endCxn id="962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3" name="Google Shape;963;p46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65" name="Google Shape;965;p46"/>
              <p:cNvCxnSpPr>
                <a:endCxn id="963" idx="1"/>
              </p:cNvCxnSpPr>
              <p:nvPr/>
            </p:nvCxnSpPr>
            <p:spPr>
              <a:xfrm flipH="1" rot="10800000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6" name="Google Shape;966;p46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67" name="Google Shape;967;p46"/>
              <p:cNvCxnSpPr>
                <a:endCxn id="964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8" name="Google Shape;968;p46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969" name="Google Shape;969;p46"/>
              <p:cNvCxnSpPr>
                <a:endCxn id="964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70" name="Google Shape;970;p46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72" name="Google Shape;972;p46"/>
              <p:cNvCxnSpPr>
                <a:endCxn id="963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3" name="Google Shape;973;p46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74" name="Google Shape;974;p46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75" name="Google Shape;975;p46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76" name="Google Shape;976;p46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77" name="Google Shape;977;p46"/>
              <p:cNvCxnSpPr>
                <a:stCxn id="963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8" name="Google Shape;978;p46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981" name="Google Shape;981;p46"/>
            <p:cNvCxnSpPr/>
            <p:nvPr/>
          </p:nvCxnSpPr>
          <p:spPr>
            <a:xfrm>
              <a:off x="4516350" y="317087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6285850" y="3868750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3" name="Google Shape;983;p46"/>
            <p:cNvSpPr txBox="1"/>
            <p:nvPr/>
          </p:nvSpPr>
          <p:spPr>
            <a:xfrm>
              <a:off x="4653383" y="29269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84" name="Google Shape;984;p46"/>
            <p:cNvSpPr txBox="1"/>
            <p:nvPr/>
          </p:nvSpPr>
          <p:spPr>
            <a:xfrm>
              <a:off x="6474258" y="357305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600">
                <a:solidFill>
                  <a:srgbClr val="FF43F0"/>
                </a:solidFill>
              </a:endParaRPr>
            </a:p>
          </p:txBody>
        </p:sp>
      </p:grpSp>
      <p:sp>
        <p:nvSpPr>
          <p:cNvPr id="985" name="Google Shape;985;p46"/>
          <p:cNvSpPr txBox="1"/>
          <p:nvPr/>
        </p:nvSpPr>
        <p:spPr>
          <a:xfrm>
            <a:off x="7852725" y="3525550"/>
            <a:ext cx="1193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Older slide, used on the web videos.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991" name="Google Shape;991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 Perform a </a:t>
            </a:r>
            <a:r>
              <a:rPr b="1" lang="en"/>
              <a:t>best first search </a:t>
            </a:r>
            <a:r>
              <a:rPr lang="en"/>
              <a:t>(closest first). When you visit v: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from v to w, </a:t>
            </a:r>
            <a:r>
              <a:rPr b="1" lang="en"/>
              <a:t>relax that edge</a:t>
            </a:r>
            <a:r>
              <a:rPr lang="en"/>
              <a:t>.</a:t>
            </a:r>
            <a:endParaRPr/>
          </a:p>
        </p:txBody>
      </p:sp>
      <p:sp>
        <p:nvSpPr>
          <p:cNvPr id="992" name="Google Shape;992;p47"/>
          <p:cNvSpPr txBox="1"/>
          <p:nvPr/>
        </p:nvSpPr>
        <p:spPr>
          <a:xfrm>
            <a:off x="-4900" y="1501625"/>
            <a:ext cx="24231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has lowest dist, so 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A-&gt;B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93" name="Google Shape;993;p47"/>
          <p:cNvSpPr txBox="1"/>
          <p:nvPr/>
        </p:nvSpPr>
        <p:spPr>
          <a:xfrm>
            <a:off x="3500500" y="1501625"/>
            <a:ext cx="2817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has lowest dist, so 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chemeClr val="dk1"/>
                </a:solidFill>
              </a:rPr>
              <a:t>C-&gt;D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994" name="Google Shape;994;p47"/>
          <p:cNvSpPr txBox="1"/>
          <p:nvPr/>
        </p:nvSpPr>
        <p:spPr>
          <a:xfrm>
            <a:off x="146250" y="4290500"/>
            <a:ext cx="3164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has lowest dist, so 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B-&gt;D </a:t>
            </a:r>
            <a:r>
              <a:rPr lang="en"/>
              <a:t>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4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.</a:t>
            </a:r>
            <a:endParaRPr/>
          </a:p>
        </p:txBody>
      </p:sp>
      <p:grpSp>
        <p:nvGrpSpPr>
          <p:cNvPr id="995" name="Google Shape;995;p47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996" name="Google Shape;996;p47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7" name="Google Shape;997;p47"/>
            <p:cNvCxnSpPr>
              <a:stCxn id="996" idx="2"/>
              <a:endCxn id="998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9" name="Google Shape;999;p47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001" name="Google Shape;1001;p47"/>
            <p:cNvCxnSpPr>
              <a:endCxn id="999" idx="1"/>
            </p:cNvCxnSpPr>
            <p:nvPr/>
          </p:nvCxnSpPr>
          <p:spPr>
            <a:xfrm flipH="1" rot="10800000">
              <a:off x="741060" y="208485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2" name="Google Shape;1002;p47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003" name="Google Shape;1003;p47"/>
            <p:cNvCxnSpPr>
              <a:endCxn id="1000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4" name="Google Shape;1004;p47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007" name="Google Shape;1007;p47"/>
            <p:cNvCxnSpPr>
              <a:endCxn id="999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8" name="Google Shape;1008;p47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009" name="Google Shape;1009;p47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010" name="Google Shape;1010;p47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011" name="Google Shape;1011;p47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012" name="Google Shape;1012;p47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013" name="Google Shape;1013;p47"/>
            <p:cNvCxnSpPr>
              <a:stCxn id="999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4" name="Google Shape;1014;p47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1016" name="Google Shape;1016;p47"/>
            <p:cNvCxnSpPr>
              <a:endCxn id="1000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17" name="Google Shape;1017;p47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sp>
        <p:nvSpPr>
          <p:cNvPr id="1018" name="Google Shape;1018;p47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Traverse “best first”.</a:t>
            </a:r>
            <a:endParaRPr/>
          </a:p>
        </p:txBody>
      </p:sp>
      <p:sp>
        <p:nvSpPr>
          <p:cNvPr id="1019" name="Google Shape;1019;p47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020" name="Google Shape;1020;p47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47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022" name="Google Shape;1022;p47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3" name="Google Shape;1023;p47"/>
          <p:cNvGrpSpPr/>
          <p:nvPr/>
        </p:nvGrpSpPr>
        <p:grpSpPr>
          <a:xfrm>
            <a:off x="4633343" y="1466340"/>
            <a:ext cx="4485089" cy="2205642"/>
            <a:chOff x="4633343" y="1466340"/>
            <a:chExt cx="4485089" cy="2205642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1025" name="Google Shape;1025;p47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6" name="Google Shape;1026;p47"/>
              <p:cNvCxnSpPr>
                <a:stCxn id="1025" idx="2"/>
                <a:endCxn id="1027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28" name="Google Shape;1028;p47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1030" name="Google Shape;1030;p47"/>
              <p:cNvCxnSpPr>
                <a:endCxn id="1028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1" name="Google Shape;1031;p47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1032" name="Google Shape;1032;p47"/>
              <p:cNvCxnSpPr>
                <a:endCxn id="1029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3" name="Google Shape;1033;p47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1035" name="Google Shape;1035;p47"/>
              <p:cNvCxnSpPr>
                <a:endCxn id="1029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036" name="Google Shape;1036;p47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1038" name="Google Shape;1038;p47"/>
              <p:cNvCxnSpPr>
                <a:endCxn id="1028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9" name="Google Shape;1039;p47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1040" name="Google Shape;1040;p47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41" name="Google Shape;1041;p47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42" name="Google Shape;1042;p47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43" name="Google Shape;1043;p47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1044" name="Google Shape;1044;p47"/>
              <p:cNvCxnSpPr>
                <a:stCxn id="1028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45" name="Google Shape;1045;p47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1047" name="Google Shape;1047;p47"/>
            <p:cNvCxnSpPr/>
            <p:nvPr/>
          </p:nvCxnSpPr>
          <p:spPr>
            <a:xfrm>
              <a:off x="6848000" y="171951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8" name="Google Shape;1048;p47"/>
            <p:cNvSpPr txBox="1"/>
            <p:nvPr/>
          </p:nvSpPr>
          <p:spPr>
            <a:xfrm>
              <a:off x="7036406" y="14663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8801031" y="21301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050" name="Google Shape;1050;p47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1" name="Google Shape;1051;p47"/>
          <p:cNvGrpSpPr/>
          <p:nvPr/>
        </p:nvGrpSpPr>
        <p:grpSpPr>
          <a:xfrm>
            <a:off x="2311943" y="3009915"/>
            <a:ext cx="4455339" cy="2093617"/>
            <a:chOff x="2311943" y="3009915"/>
            <a:chExt cx="4455339" cy="2093617"/>
          </a:xfrm>
        </p:grpSpPr>
        <p:sp>
          <p:nvSpPr>
            <p:cNvPr id="1052" name="Google Shape;1052;p47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1053" name="Google Shape;1053;p47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1054" name="Google Shape;1054;p47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5" name="Google Shape;1055;p47"/>
              <p:cNvCxnSpPr>
                <a:stCxn id="1054" idx="2"/>
                <a:endCxn id="1056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7" name="Google Shape;1057;p47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1059" name="Google Shape;1059;p47"/>
              <p:cNvCxnSpPr>
                <a:endCxn id="1057" idx="1"/>
              </p:cNvCxnSpPr>
              <p:nvPr/>
            </p:nvCxnSpPr>
            <p:spPr>
              <a:xfrm flipH="1" rot="10800000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0" name="Google Shape;1060;p47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1061" name="Google Shape;1061;p47"/>
              <p:cNvCxnSpPr>
                <a:endCxn id="1058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2" name="Google Shape;1062;p47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1063" name="Google Shape;1063;p47"/>
              <p:cNvCxnSpPr>
                <a:endCxn id="1058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064" name="Google Shape;1064;p47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1066" name="Google Shape;1066;p47"/>
              <p:cNvCxnSpPr>
                <a:endCxn id="1057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7" name="Google Shape;1067;p47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1068" name="Google Shape;1068;p47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69" name="Google Shape;1069;p47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70" name="Google Shape;1070;p47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2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1071" name="Google Shape;1071;p47"/>
              <p:cNvCxnSpPr>
                <a:stCxn id="1057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72" name="Google Shape;1072;p47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1073" name="Google Shape;1073;p47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1075" name="Google Shape;1075;p47"/>
            <p:cNvCxnSpPr/>
            <p:nvPr/>
          </p:nvCxnSpPr>
          <p:spPr>
            <a:xfrm>
              <a:off x="6312675" y="3868750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6" name="Google Shape;1076;p47"/>
            <p:cNvSpPr txBox="1"/>
            <p:nvPr/>
          </p:nvSpPr>
          <p:spPr>
            <a:xfrm>
              <a:off x="6449881" y="355069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sp>
        <p:nvSpPr>
          <p:cNvPr id="1077" name="Google Shape;1077;p47"/>
          <p:cNvSpPr txBox="1"/>
          <p:nvPr/>
        </p:nvSpPr>
        <p:spPr>
          <a:xfrm>
            <a:off x="7852725" y="3525550"/>
            <a:ext cx="1193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Older slide, used on the web videos.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Algorithm #1 (Inspired by BFS)</a:t>
            </a:r>
            <a:endParaRPr/>
          </a:p>
        </p:txBody>
      </p:sp>
      <p:grpSp>
        <p:nvGrpSpPr>
          <p:cNvPr id="1083" name="Google Shape;1083;p48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084" name="Google Shape;1084;p48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48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6" name="Google Shape;1086;p48"/>
            <p:cNvCxnSpPr>
              <a:stCxn id="1085" idx="2"/>
              <a:endCxn id="108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8" name="Google Shape;1088;p48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0" name="Google Shape;1090;p48"/>
            <p:cNvCxnSpPr>
              <a:endCxn id="108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2" name="Google Shape;1092;p48"/>
            <p:cNvCxnSpPr>
              <a:endCxn id="108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3" name="Google Shape;1093;p48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4" name="Google Shape;1094;p48"/>
            <p:cNvCxnSpPr>
              <a:endCxn id="108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5" name="Google Shape;1095;p48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7" name="Google Shape;1097;p48"/>
            <p:cNvCxnSpPr>
              <a:endCxn id="108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8" name="Google Shape;1098;p48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48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48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2" name="Google Shape;1102;p48"/>
            <p:cNvCxnSpPr>
              <a:stCxn id="108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3" name="Google Shape;1103;p48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6" name="Google Shape;1106;p48"/>
          <p:cNvSpPr txBox="1"/>
          <p:nvPr>
            <p:ph idx="1" type="body"/>
          </p:nvPr>
        </p:nvSpPr>
        <p:spPr>
          <a:xfrm>
            <a:off x="107050" y="402200"/>
            <a:ext cx="85206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sp>
        <p:nvSpPr>
          <p:cNvPr id="1112" name="Google Shape;1112;p49"/>
          <p:cNvSpPr txBox="1"/>
          <p:nvPr>
            <p:ph idx="1" type="body"/>
          </p:nvPr>
        </p:nvSpPr>
        <p:spPr>
          <a:xfrm>
            <a:off x="107050" y="402200"/>
            <a:ext cx="85206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Add the start (A) </a:t>
            </a:r>
            <a:r>
              <a:rPr b="1" lang="en"/>
              <a:t>to the fringe.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</a:t>
            </a:r>
            <a:r>
              <a:rPr lang="en"/>
              <a:t>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114" name="Google Shape;1114;p4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4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6" name="Google Shape;1116;p49"/>
            <p:cNvCxnSpPr>
              <a:stCxn id="1115" idx="2"/>
              <a:endCxn id="111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8" name="Google Shape;1118;p4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0" name="Google Shape;1120;p49"/>
            <p:cNvCxnSpPr>
              <a:endCxn id="111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1" name="Google Shape;1121;p4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2" name="Google Shape;1122;p49"/>
            <p:cNvCxnSpPr>
              <a:endCxn id="111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3" name="Google Shape;1123;p4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4" name="Google Shape;1124;p49"/>
            <p:cNvCxnSpPr>
              <a:endCxn id="111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25" name="Google Shape;1125;p4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7" name="Google Shape;1127;p49"/>
            <p:cNvCxnSpPr>
              <a:endCxn id="111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8" name="Google Shape;1128;p4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4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4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4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2" name="Google Shape;1132;p49"/>
            <p:cNvCxnSpPr>
              <a:stCxn id="111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3" name="Google Shape;1133;p4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6" name="Google Shape;1136;p49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[A]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142" name="Google Shape;1142;p50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143" name="Google Shape;1143;p50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4" name="Google Shape;1144;p50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Google Shape;1145;p50"/>
            <p:cNvCxnSpPr>
              <a:stCxn id="1144" idx="2"/>
              <a:endCxn id="114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7" name="Google Shape;1147;p50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9" name="Google Shape;1149;p50"/>
            <p:cNvCxnSpPr>
              <a:endCxn id="114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0" name="Google Shape;1150;p50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1" name="Google Shape;1151;p50"/>
            <p:cNvCxnSpPr>
              <a:endCxn id="114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2" name="Google Shape;1152;p50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3" name="Google Shape;1153;p50"/>
            <p:cNvCxnSpPr>
              <a:endCxn id="114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54" name="Google Shape;1154;p50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6" name="Google Shape;1156;p50"/>
            <p:cNvCxnSpPr>
              <a:endCxn id="114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7" name="Google Shape;1157;p50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50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50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50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50"/>
            <p:cNvCxnSpPr>
              <a:stCxn id="114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2" name="Google Shape;1162;p50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5" name="Google Shape;1165;p50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0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172" name="Google Shape;1172;p51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173" name="Google Shape;1173;p51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4" name="Google Shape;1174;p51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5" name="Google Shape;1175;p51"/>
            <p:cNvCxnSpPr>
              <a:stCxn id="1174" idx="2"/>
              <a:endCxn id="117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7" name="Google Shape;1177;p51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9" name="Google Shape;1179;p51"/>
            <p:cNvCxnSpPr>
              <a:endCxn id="117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0" name="Google Shape;1180;p51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1" name="Google Shape;1181;p51"/>
            <p:cNvCxnSpPr>
              <a:endCxn id="117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2" name="Google Shape;1182;p51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3" name="Google Shape;1183;p51"/>
            <p:cNvCxnSpPr>
              <a:endCxn id="117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84" name="Google Shape;1184;p51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6" name="Google Shape;1186;p51"/>
            <p:cNvCxnSpPr>
              <a:endCxn id="117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7" name="Google Shape;1187;p51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8" name="Google Shape;1188;p51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51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51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1" name="Google Shape;1191;p51"/>
            <p:cNvCxnSpPr>
              <a:stCxn id="117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2" name="Google Shape;1192;p51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95" name="Google Shape;1195;p51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51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7" name="Google Shape;1197;p51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51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51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B, C]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51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206" name="Google Shape;1206;p52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207" name="Google Shape;1207;p52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52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9" name="Google Shape;1209;p52"/>
            <p:cNvCxnSpPr>
              <a:stCxn id="1208" idx="2"/>
              <a:endCxn id="121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1" name="Google Shape;1211;p52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3" name="Google Shape;1213;p52"/>
            <p:cNvCxnSpPr>
              <a:endCxn id="121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4" name="Google Shape;1214;p52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5" name="Google Shape;1215;p52"/>
            <p:cNvCxnSpPr>
              <a:endCxn id="121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6" name="Google Shape;1216;p52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7" name="Google Shape;1217;p52"/>
            <p:cNvCxnSpPr>
              <a:endCxn id="121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18" name="Google Shape;1218;p52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0" name="Google Shape;1220;p52"/>
            <p:cNvCxnSpPr>
              <a:endCxn id="121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1" name="Google Shape;1221;p52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52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52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52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5" name="Google Shape;1225;p52"/>
            <p:cNvCxnSpPr>
              <a:stCxn id="121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6" name="Google Shape;1226;p52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29" name="Google Shape;1229;p52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52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1" name="Google Shape;1231;p52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52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52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52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660350" y="8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{6FBEF00B-F3BB-4032-A6A0-74232ACA60A1}</a:tableStyleId>
              </a:tblPr>
              <a:tblGrid>
                <a:gridCol w="1117525"/>
                <a:gridCol w="2687000"/>
                <a:gridCol w="1992200"/>
                <a:gridCol w="181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shortest path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43000" y="2813625"/>
            <a:ext cx="84438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time, saw two ways to find paths in a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and BFS.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240" name="Google Shape;1240;p53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241" name="Google Shape;1241;p53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53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3" name="Google Shape;1243;p53"/>
            <p:cNvCxnSpPr>
              <a:stCxn id="1242" idx="2"/>
              <a:endCxn id="124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5" name="Google Shape;1245;p53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7" name="Google Shape;1247;p53"/>
            <p:cNvCxnSpPr>
              <a:endCxn id="124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8" name="Google Shape;1248;p53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9" name="Google Shape;1249;p53"/>
            <p:cNvCxnSpPr>
              <a:endCxn id="124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0" name="Google Shape;1250;p53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1" name="Google Shape;1251;p53"/>
            <p:cNvCxnSpPr>
              <a:endCxn id="124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52" name="Google Shape;1252;p53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4" name="Google Shape;1254;p53"/>
            <p:cNvCxnSpPr>
              <a:endCxn id="124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5" name="Google Shape;1255;p53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53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7" name="Google Shape;1257;p53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53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9" name="Google Shape;1259;p53"/>
            <p:cNvCxnSpPr>
              <a:stCxn id="124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0" name="Google Shape;1260;p53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63" name="Google Shape;1263;p53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53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5" name="Google Shape;1265;p53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53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7" name="Google Shape;1267;p53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53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53"/>
          <p:cNvSpPr txBox="1"/>
          <p:nvPr/>
        </p:nvSpPr>
        <p:spPr>
          <a:xfrm>
            <a:off x="7178050" y="3766575"/>
            <a:ext cx="1860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edge B→A is not added to SPT, because A is already part of the SPT.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53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C, D]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53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277" name="Google Shape;1277;p54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278" name="Google Shape;1278;p5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5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Google Shape;1280;p54"/>
            <p:cNvCxnSpPr>
              <a:stCxn id="1279" idx="2"/>
              <a:endCxn id="128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2" name="Google Shape;1282;p5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4" name="Google Shape;1284;p54"/>
            <p:cNvCxnSpPr>
              <a:endCxn id="128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5" name="Google Shape;1285;p5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6" name="Google Shape;1286;p54"/>
            <p:cNvCxnSpPr>
              <a:endCxn id="128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7" name="Google Shape;1287;p5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8" name="Google Shape;1288;p54"/>
            <p:cNvCxnSpPr>
              <a:endCxn id="128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89" name="Google Shape;1289;p5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1" name="Google Shape;1291;p54"/>
            <p:cNvCxnSpPr>
              <a:endCxn id="128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2" name="Google Shape;1292;p5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3" name="Google Shape;1293;p5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4" name="Google Shape;1294;p5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5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6" name="Google Shape;1296;p54"/>
            <p:cNvCxnSpPr>
              <a:stCxn id="128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7" name="Google Shape;1297;p5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00" name="Google Shape;1300;p54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" name="Google Shape;1301;p54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2" name="Google Shape;1302;p54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54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54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54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54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54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313" name="Google Shape;1313;p55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314" name="Google Shape;1314;p55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55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6" name="Google Shape;1316;p55"/>
            <p:cNvCxnSpPr>
              <a:stCxn id="1315" idx="2"/>
              <a:endCxn id="131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8" name="Google Shape;1318;p55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55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55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0" name="Google Shape;1320;p55"/>
            <p:cNvCxnSpPr>
              <a:endCxn id="131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1" name="Google Shape;1321;p55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2" name="Google Shape;1322;p55"/>
            <p:cNvCxnSpPr>
              <a:endCxn id="131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3" name="Google Shape;1323;p55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4" name="Google Shape;1324;p55"/>
            <p:cNvCxnSpPr>
              <a:endCxn id="131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25" name="Google Shape;1325;p55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6" name="Google Shape;1326;p55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7" name="Google Shape;1327;p55"/>
            <p:cNvCxnSpPr>
              <a:endCxn id="131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8" name="Google Shape;1328;p55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9" name="Google Shape;1329;p55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0" name="Google Shape;1330;p55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55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2" name="Google Shape;1332;p55"/>
            <p:cNvCxnSpPr>
              <a:stCxn id="131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3" name="Google Shape;1333;p55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55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55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36" name="Google Shape;1336;p55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55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8" name="Google Shape;1338;p55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55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0" name="Google Shape;1340;p55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55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55"/>
          <p:cNvSpPr txBox="1"/>
          <p:nvPr/>
        </p:nvSpPr>
        <p:spPr>
          <a:xfrm>
            <a:off x="7178050" y="3280575"/>
            <a:ext cx="186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Nothing happens.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C→B not added, B already in SPT.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C→D not added, D already in SPT.</a:t>
            </a:r>
            <a:b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55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55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350" name="Google Shape;1350;p56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351" name="Google Shape;1351;p56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56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3" name="Google Shape;1353;p56"/>
            <p:cNvCxnSpPr>
              <a:stCxn id="1352" idx="2"/>
              <a:endCxn id="135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5" name="Google Shape;1355;p56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7" name="Google Shape;1357;p56"/>
            <p:cNvCxnSpPr>
              <a:endCxn id="135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8" name="Google Shape;1358;p56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9" name="Google Shape;1359;p56"/>
            <p:cNvCxnSpPr>
              <a:endCxn id="135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0" name="Google Shape;1360;p56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1" name="Google Shape;1361;p56"/>
            <p:cNvCxnSpPr>
              <a:endCxn id="135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62" name="Google Shape;1362;p56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4" name="Google Shape;1364;p56"/>
            <p:cNvCxnSpPr>
              <a:endCxn id="135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5" name="Google Shape;1365;p56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6" name="Google Shape;1366;p56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7" name="Google Shape;1367;p56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56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9" name="Google Shape;1369;p56"/>
            <p:cNvCxnSpPr>
              <a:stCxn id="135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0" name="Google Shape;1370;p56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73" name="Google Shape;1373;p56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56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5" name="Google Shape;1375;p56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56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7" name="Google Shape;1377;p56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56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56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56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386" name="Google Shape;1386;p57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387" name="Google Shape;1387;p57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57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9" name="Google Shape;1389;p57"/>
            <p:cNvCxnSpPr>
              <a:stCxn id="1388" idx="2"/>
              <a:endCxn id="139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1" name="Google Shape;1391;p57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3" name="Google Shape;1393;p57"/>
            <p:cNvCxnSpPr>
              <a:endCxn id="139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4" name="Google Shape;1394;p57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5" name="Google Shape;1395;p57"/>
            <p:cNvCxnSpPr>
              <a:endCxn id="139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6" name="Google Shape;1396;p57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7" name="Google Shape;1397;p57"/>
            <p:cNvCxnSpPr>
              <a:endCxn id="139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98" name="Google Shape;1398;p57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0" name="Google Shape;1400;p57"/>
            <p:cNvCxnSpPr>
              <a:endCxn id="139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1" name="Google Shape;1401;p57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2" name="Google Shape;1402;p57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57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57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5" name="Google Shape;1405;p57"/>
            <p:cNvCxnSpPr>
              <a:stCxn id="139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6" name="Google Shape;1406;p57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09" name="Google Shape;1409;p57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57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1" name="Google Shape;1411;p57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57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57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57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57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57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1417" name="Google Shape;1417;p57"/>
          <p:cNvSpPr txBox="1"/>
          <p:nvPr/>
        </p:nvSpPr>
        <p:spPr>
          <a:xfrm>
            <a:off x="7178050" y="3564975"/>
            <a:ext cx="1860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Nothing happens.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 has no neighbors (there are no edges going out of D).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sp>
        <p:nvSpPr>
          <p:cNvPr id="1423" name="Google Shape;1423;p58"/>
          <p:cNvSpPr txBox="1"/>
          <p:nvPr>
            <p:ph idx="1" type="body"/>
          </p:nvPr>
        </p:nvSpPr>
        <p:spPr>
          <a:xfrm>
            <a:off x="107050" y="402200"/>
            <a:ext cx="8520600" cy="4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would work if all our edges were the same length.</a:t>
            </a:r>
            <a:endParaRPr/>
          </a:p>
        </p:txBody>
      </p:sp>
      <p:sp>
        <p:nvSpPr>
          <p:cNvPr id="1424" name="Google Shape;1424;p58"/>
          <p:cNvSpPr txBox="1"/>
          <p:nvPr/>
        </p:nvSpPr>
        <p:spPr>
          <a:xfrm>
            <a:off x="586475" y="2969498"/>
            <a:ext cx="372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#1 (BFS)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edge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2312200" y="3343048"/>
            <a:ext cx="14763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Algorithm #2 (Dummy Nodes)</a:t>
            </a:r>
            <a:endParaRPr/>
          </a:p>
        </p:txBody>
      </p:sp>
      <p:sp>
        <p:nvSpPr>
          <p:cNvPr id="1431" name="Google Shape;1431;p59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432" name="Google Shape;1432;p59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433" name="Google Shape;1433;p59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59"/>
            <p:cNvCxnSpPr>
              <a:stCxn id="1433" idx="2"/>
              <a:endCxn id="143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6" name="Google Shape;1436;p59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438" name="Google Shape;1438;p59"/>
            <p:cNvCxnSpPr>
              <a:endCxn id="143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9" name="Google Shape;1439;p59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440" name="Google Shape;1440;p59"/>
            <p:cNvCxnSpPr>
              <a:endCxn id="143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1" name="Google Shape;1441;p59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442" name="Google Shape;1442;p59"/>
            <p:cNvCxnSpPr>
              <a:endCxn id="143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43" name="Google Shape;1443;p59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445" name="Google Shape;1445;p59"/>
            <p:cNvCxnSpPr>
              <a:endCxn id="143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6" name="Google Shape;1446;p59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447" name="Google Shape;1447;p59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448" name="Google Shape;1448;p59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449" name="Google Shape;1449;p59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450" name="Google Shape;1450;p59"/>
            <p:cNvCxnSpPr>
              <a:stCxn id="143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1" name="Google Shape;1451;p59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454" name="Google Shape;1454;p59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59"/>
          <p:cNvCxnSpPr>
            <a:stCxn id="1454" idx="2"/>
            <a:endCxn id="1456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7" name="Google Shape;1457;p59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458" name="Google Shape;1458;p59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456" name="Google Shape;1456;p59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459" name="Google Shape;1459;p59"/>
          <p:cNvCxnSpPr>
            <a:endCxn id="1457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0" name="Google Shape;1460;p59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461" name="Google Shape;1461;p59"/>
          <p:cNvCxnSpPr>
            <a:endCxn id="1458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59"/>
          <p:cNvCxnSpPr>
            <a:endCxn id="1458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63" name="Google Shape;1463;p59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464" name="Google Shape;1464;p59"/>
          <p:cNvCxnSpPr>
            <a:endCxn id="1457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5" name="Google Shape;1465;p59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66" name="Google Shape;1466;p59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467" name="Google Shape;1467;p59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468" name="Google Shape;1468;p59"/>
          <p:cNvCxnSpPr>
            <a:stCxn id="1457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9" name="Google Shape;1469;p59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9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9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9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9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9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9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9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9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59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9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485" name="Google Shape;1485;p60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486" name="Google Shape;1486;p60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487" name="Google Shape;1487;p60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8" name="Google Shape;1488;p60"/>
            <p:cNvCxnSpPr>
              <a:stCxn id="1487" idx="2"/>
              <a:endCxn id="1489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0" name="Google Shape;1490;p60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492" name="Google Shape;1492;p60"/>
            <p:cNvCxnSpPr>
              <a:endCxn id="1490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3" name="Google Shape;1493;p60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494" name="Google Shape;1494;p60"/>
            <p:cNvCxnSpPr>
              <a:endCxn id="1491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5" name="Google Shape;1495;p60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496" name="Google Shape;1496;p60"/>
            <p:cNvCxnSpPr>
              <a:endCxn id="1491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97" name="Google Shape;1497;p60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499" name="Google Shape;1499;p60"/>
            <p:cNvCxnSpPr>
              <a:endCxn id="1490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0" name="Google Shape;1500;p60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501" name="Google Shape;1501;p60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502" name="Google Shape;1502;p60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503" name="Google Shape;1503;p60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504" name="Google Shape;1504;p60"/>
            <p:cNvCxnSpPr>
              <a:stCxn id="1490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5" name="Google Shape;1505;p60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508" name="Google Shape;1508;p60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9" name="Google Shape;1509;p60"/>
          <p:cNvCxnSpPr>
            <a:stCxn id="1508" idx="2"/>
            <a:endCxn id="1510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60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512" name="Google Shape;1512;p60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510" name="Google Shape;1510;p60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513" name="Google Shape;1513;p60"/>
          <p:cNvCxnSpPr>
            <a:endCxn id="1511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60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515" name="Google Shape;1515;p60"/>
          <p:cNvCxnSpPr>
            <a:endCxn id="1512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6" name="Google Shape;1516;p60"/>
          <p:cNvCxnSpPr>
            <a:endCxn id="1512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7" name="Google Shape;1517;p60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518" name="Google Shape;1518;p60"/>
          <p:cNvCxnSpPr>
            <a:endCxn id="1511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9" name="Google Shape;1519;p60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0" name="Google Shape;1520;p60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521" name="Google Shape;1521;p60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22" name="Google Shape;1522;p60"/>
          <p:cNvCxnSpPr>
            <a:stCxn id="1511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60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60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60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60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60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60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0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0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0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60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0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4" name="Google Shape;1534;p60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5" name="Google Shape;1535;p60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541" name="Google Shape;1541;p61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542" name="Google Shape;1542;p61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543" name="Google Shape;1543;p61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4" name="Google Shape;1544;p61"/>
            <p:cNvCxnSpPr>
              <a:stCxn id="1543" idx="2"/>
              <a:endCxn id="154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6" name="Google Shape;1546;p61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547" name="Google Shape;1547;p61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545" name="Google Shape;1545;p61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548" name="Google Shape;1548;p61"/>
            <p:cNvCxnSpPr>
              <a:endCxn id="154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9" name="Google Shape;1549;p61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550" name="Google Shape;1550;p61"/>
            <p:cNvCxnSpPr>
              <a:endCxn id="154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1" name="Google Shape;1551;p61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552" name="Google Shape;1552;p61"/>
            <p:cNvCxnSpPr>
              <a:endCxn id="154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53" name="Google Shape;1553;p61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555" name="Google Shape;1555;p61"/>
            <p:cNvCxnSpPr>
              <a:endCxn id="154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6" name="Google Shape;1556;p61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557" name="Google Shape;1557;p61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558" name="Google Shape;1558;p61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559" name="Google Shape;1559;p61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560" name="Google Shape;1560;p61"/>
            <p:cNvCxnSpPr>
              <a:stCxn id="154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1" name="Google Shape;1561;p61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564" name="Google Shape;1564;p61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5" name="Google Shape;1565;p61"/>
          <p:cNvCxnSpPr>
            <a:stCxn id="1564" idx="2"/>
            <a:endCxn id="1566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7" name="Google Shape;1567;p61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568" name="Google Shape;1568;p61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566" name="Google Shape;1566;p61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569" name="Google Shape;1569;p61"/>
          <p:cNvCxnSpPr>
            <a:endCxn id="1567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0" name="Google Shape;1570;p61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571" name="Google Shape;1571;p61"/>
          <p:cNvCxnSpPr>
            <a:endCxn id="1568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61"/>
          <p:cNvCxnSpPr>
            <a:endCxn id="1568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3" name="Google Shape;1573;p61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574" name="Google Shape;1574;p61"/>
          <p:cNvCxnSpPr>
            <a:endCxn id="1567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5" name="Google Shape;1575;p61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6" name="Google Shape;1576;p61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577" name="Google Shape;1577;p61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78" name="Google Shape;1578;p61"/>
          <p:cNvCxnSpPr>
            <a:stCxn id="1567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9" name="Google Shape;1579;p61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61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61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1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61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1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61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61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90" name="Google Shape;1590;p61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91" name="Google Shape;1591;p61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597" name="Google Shape;1597;p62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598" name="Google Shape;1598;p62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599" name="Google Shape;1599;p6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0" name="Google Shape;1600;p62"/>
            <p:cNvCxnSpPr>
              <a:stCxn id="1599" idx="2"/>
              <a:endCxn id="1601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2" name="Google Shape;1602;p6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604" name="Google Shape;1604;p62"/>
            <p:cNvCxnSpPr>
              <a:endCxn id="1602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5" name="Google Shape;1605;p6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606" name="Google Shape;1606;p62"/>
            <p:cNvCxnSpPr>
              <a:endCxn id="1603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7" name="Google Shape;1607;p6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608" name="Google Shape;1608;p62"/>
            <p:cNvCxnSpPr>
              <a:endCxn id="1603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09" name="Google Shape;1609;p6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611" name="Google Shape;1611;p62"/>
            <p:cNvCxnSpPr>
              <a:endCxn id="1602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2" name="Google Shape;1612;p6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613" name="Google Shape;1613;p62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614" name="Google Shape;1614;p62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615" name="Google Shape;1615;p62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616" name="Google Shape;1616;p62"/>
            <p:cNvCxnSpPr>
              <a:stCxn id="1602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7" name="Google Shape;1617;p6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620" name="Google Shape;1620;p62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62"/>
          <p:cNvCxnSpPr>
            <a:stCxn id="1620" idx="2"/>
            <a:endCxn id="1622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3" name="Google Shape;1623;p62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624" name="Google Shape;1624;p62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622" name="Google Shape;1622;p62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625" name="Google Shape;1625;p62"/>
          <p:cNvCxnSpPr>
            <a:endCxn id="1623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62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27" name="Google Shape;1627;p62"/>
          <p:cNvCxnSpPr>
            <a:endCxn id="1624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8" name="Google Shape;1628;p62"/>
          <p:cNvCxnSpPr>
            <a:endCxn id="1624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9" name="Google Shape;1629;p62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630" name="Google Shape;1630;p62"/>
          <p:cNvCxnSpPr>
            <a:endCxn id="1623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1" name="Google Shape;1631;p62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32" name="Google Shape;1632;p62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633" name="Google Shape;1633;p62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34" name="Google Shape;1634;p62"/>
          <p:cNvCxnSpPr>
            <a:stCxn id="1623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5" name="Google Shape;1635;p62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62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62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62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62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62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62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62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62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62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62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46" name="Google Shape;1646;p62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47" name="Google Shape;1647;p62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Possible considerations: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Correctness. </a:t>
            </a:r>
            <a:r>
              <a:rPr lang="en"/>
              <a:t>Do both work for all graphs?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 Quality. </a:t>
            </a:r>
            <a:r>
              <a:rPr lang="en"/>
              <a:t>Does one give better results</a:t>
            </a:r>
            <a:r>
              <a:rPr lang="en"/>
              <a:t>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BFS is a 2-for-1 deal</a:t>
            </a:r>
            <a:r>
              <a:rPr lang="en"/>
              <a:t>,</a:t>
            </a:r>
            <a:r>
              <a:rPr lang="en"/>
              <a:t> not only do you get paths, but your paths are also guaranteed to have the fewest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 Efficiency. </a:t>
            </a:r>
            <a:r>
              <a:rPr lang="en"/>
              <a:t>Is one more efficient than the other?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Should be very similar. Both consider all edges twice. Experiments or very careful analysis needed.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653" name="Google Shape;1653;p63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654" name="Google Shape;1654;p63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655" name="Google Shape;1655;p63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63"/>
            <p:cNvCxnSpPr>
              <a:stCxn id="1655" idx="2"/>
              <a:endCxn id="1657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8" name="Google Shape;1658;p63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659" name="Google Shape;1659;p63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660" name="Google Shape;1660;p63"/>
            <p:cNvCxnSpPr>
              <a:endCxn id="1658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1" name="Google Shape;1661;p63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662" name="Google Shape;1662;p63"/>
            <p:cNvCxnSpPr>
              <a:endCxn id="1659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3" name="Google Shape;1663;p63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664" name="Google Shape;1664;p63"/>
            <p:cNvCxnSpPr>
              <a:endCxn id="1659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65" name="Google Shape;1665;p63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666" name="Google Shape;1666;p63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667" name="Google Shape;1667;p63"/>
            <p:cNvCxnSpPr>
              <a:endCxn id="1658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8" name="Google Shape;1668;p63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669" name="Google Shape;1669;p63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670" name="Google Shape;1670;p63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671" name="Google Shape;1671;p63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672" name="Google Shape;1672;p63"/>
            <p:cNvCxnSpPr>
              <a:stCxn id="1658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3" name="Google Shape;1673;p63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676" name="Google Shape;1676;p63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63"/>
          <p:cNvCxnSpPr>
            <a:stCxn id="1676" idx="2"/>
            <a:endCxn id="1678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63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680" name="Google Shape;1680;p63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678" name="Google Shape;1678;p63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681" name="Google Shape;1681;p63"/>
          <p:cNvCxnSpPr>
            <a:endCxn id="1679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2" name="Google Shape;1682;p63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83" name="Google Shape;1683;p63"/>
          <p:cNvCxnSpPr>
            <a:endCxn id="1680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4" name="Google Shape;1684;p63"/>
          <p:cNvCxnSpPr>
            <a:endCxn id="1680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5" name="Google Shape;1685;p63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686" name="Google Shape;1686;p63"/>
          <p:cNvCxnSpPr>
            <a:endCxn id="1679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7" name="Google Shape;1687;p63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88" name="Google Shape;1688;p63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689" name="Google Shape;1689;p63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90" name="Google Shape;1690;p63"/>
          <p:cNvCxnSpPr>
            <a:stCxn id="1679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63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63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63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63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63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63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63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63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63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63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63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02" name="Google Shape;1702;p63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03" name="Google Shape;1703;p63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709" name="Google Shape;1709;p64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710" name="Google Shape;1710;p64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711" name="Google Shape;1711;p64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2" name="Google Shape;1712;p64"/>
            <p:cNvCxnSpPr>
              <a:stCxn id="1711" idx="2"/>
              <a:endCxn id="1713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4" name="Google Shape;1714;p64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715" name="Google Shape;1715;p64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713" name="Google Shape;1713;p64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716" name="Google Shape;1716;p64"/>
            <p:cNvCxnSpPr>
              <a:endCxn id="1714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7" name="Google Shape;1717;p64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718" name="Google Shape;1718;p64"/>
            <p:cNvCxnSpPr>
              <a:endCxn id="1715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9" name="Google Shape;1719;p64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720" name="Google Shape;1720;p64"/>
            <p:cNvCxnSpPr>
              <a:endCxn id="1715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21" name="Google Shape;1721;p64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722" name="Google Shape;1722;p64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723" name="Google Shape;1723;p64"/>
            <p:cNvCxnSpPr>
              <a:endCxn id="1714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4" name="Google Shape;1724;p64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725" name="Google Shape;1725;p64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726" name="Google Shape;1726;p64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727" name="Google Shape;1727;p64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728" name="Google Shape;1728;p64"/>
            <p:cNvCxnSpPr>
              <a:stCxn id="1714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9" name="Google Shape;1729;p64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31" name="Google Shape;1731;p64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732" name="Google Shape;1732;p64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3" name="Google Shape;1733;p64"/>
          <p:cNvCxnSpPr>
            <a:stCxn id="1732" idx="2"/>
            <a:endCxn id="1734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5" name="Google Shape;1735;p64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736" name="Google Shape;1736;p64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734" name="Google Shape;1734;p64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737" name="Google Shape;1737;p64"/>
          <p:cNvCxnSpPr>
            <a:endCxn id="1735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64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739" name="Google Shape;1739;p64"/>
          <p:cNvCxnSpPr>
            <a:endCxn id="1736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0" name="Google Shape;1740;p64"/>
          <p:cNvCxnSpPr>
            <a:endCxn id="1736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1" name="Google Shape;1741;p64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742" name="Google Shape;1742;p64"/>
          <p:cNvCxnSpPr>
            <a:endCxn id="1735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3" name="Google Shape;1743;p64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44" name="Google Shape;1744;p64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745" name="Google Shape;1745;p64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46" name="Google Shape;1746;p64"/>
          <p:cNvCxnSpPr>
            <a:stCxn id="1735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7" name="Google Shape;1747;p64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64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64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64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64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64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64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64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64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64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64"/>
          <p:cNvSpPr txBox="1"/>
          <p:nvPr/>
        </p:nvSpPr>
        <p:spPr>
          <a:xfrm>
            <a:off x="8458077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8" name="Google Shape;1758;p64"/>
          <p:cNvSpPr txBox="1"/>
          <p:nvPr/>
        </p:nvSpPr>
        <p:spPr>
          <a:xfrm>
            <a:off x="4035402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9" name="Google Shape;1759;p64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765" name="Google Shape;1765;p65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766" name="Google Shape;1766;p65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767" name="Google Shape;1767;p65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8" name="Google Shape;1768;p65"/>
            <p:cNvCxnSpPr>
              <a:stCxn id="1767" idx="2"/>
              <a:endCxn id="1769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0" name="Google Shape;1770;p65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771" name="Google Shape;1771;p65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772" name="Google Shape;1772;p65"/>
            <p:cNvCxnSpPr>
              <a:endCxn id="1770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3" name="Google Shape;1773;p65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774" name="Google Shape;1774;p65"/>
            <p:cNvCxnSpPr>
              <a:endCxn id="1771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5" name="Google Shape;1775;p65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776" name="Google Shape;1776;p65"/>
            <p:cNvCxnSpPr>
              <a:endCxn id="1771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77" name="Google Shape;1777;p65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778" name="Google Shape;1778;p65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779" name="Google Shape;1779;p65"/>
            <p:cNvCxnSpPr>
              <a:endCxn id="1770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0" name="Google Shape;1780;p65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781" name="Google Shape;1781;p65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782" name="Google Shape;1782;p65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783" name="Google Shape;1783;p65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784" name="Google Shape;1784;p65"/>
            <p:cNvCxnSpPr>
              <a:stCxn id="1770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5" name="Google Shape;1785;p65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86" name="Google Shape;1786;p65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87" name="Google Shape;1787;p65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788" name="Google Shape;1788;p65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9" name="Google Shape;1789;p65"/>
          <p:cNvCxnSpPr>
            <a:stCxn id="1788" idx="2"/>
            <a:endCxn id="1790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1" name="Google Shape;1791;p65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792" name="Google Shape;1792;p65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790" name="Google Shape;1790;p65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793" name="Google Shape;1793;p65"/>
          <p:cNvCxnSpPr>
            <a:endCxn id="1791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4" name="Google Shape;1794;p65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795" name="Google Shape;1795;p65"/>
          <p:cNvCxnSpPr>
            <a:endCxn id="1792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65"/>
          <p:cNvCxnSpPr>
            <a:endCxn id="1792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7" name="Google Shape;1797;p65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798" name="Google Shape;1798;p65"/>
          <p:cNvCxnSpPr>
            <a:endCxn id="1791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9" name="Google Shape;1799;p65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0" name="Google Shape;1800;p65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801" name="Google Shape;1801;p65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802" name="Google Shape;1802;p65"/>
          <p:cNvCxnSpPr>
            <a:stCxn id="1791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65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5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5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5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5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65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65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5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5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5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5"/>
          <p:cNvSpPr txBox="1"/>
          <p:nvPr/>
        </p:nvSpPr>
        <p:spPr>
          <a:xfrm>
            <a:off x="8458077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4" name="Google Shape;1814;p65"/>
          <p:cNvSpPr txBox="1"/>
          <p:nvPr/>
        </p:nvSpPr>
        <p:spPr>
          <a:xfrm>
            <a:off x="4035402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5" name="Google Shape;1815;p65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821" name="Google Shape;1821;p66"/>
          <p:cNvSpPr txBox="1"/>
          <p:nvPr>
            <p:ph idx="1" type="body"/>
          </p:nvPr>
        </p:nvSpPr>
        <p:spPr>
          <a:xfrm>
            <a:off x="107050" y="402200"/>
            <a:ext cx="85206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works, but can be really slow. For example, consider the graph below.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What if we measured in inches instead of miles? Or had fractional weights?</a:t>
            </a:r>
            <a:endParaRPr>
              <a:highlight>
                <a:srgbClr val="FFFFFF"/>
              </a:highlight>
            </a:endParaRPr>
          </a:p>
        </p:txBody>
      </p:sp>
      <p:grpSp>
        <p:nvGrpSpPr>
          <p:cNvPr id="1822" name="Google Shape;1822;p66"/>
          <p:cNvGrpSpPr/>
          <p:nvPr/>
        </p:nvGrpSpPr>
        <p:grpSpPr>
          <a:xfrm>
            <a:off x="2221143" y="2686390"/>
            <a:ext cx="4292402" cy="2093617"/>
            <a:chOff x="2311943" y="3009915"/>
            <a:chExt cx="4292402" cy="2093617"/>
          </a:xfrm>
        </p:grpSpPr>
        <p:sp>
          <p:nvSpPr>
            <p:cNvPr id="1823" name="Google Shape;1823;p66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4" name="Google Shape;1824;p66"/>
            <p:cNvCxnSpPr>
              <a:stCxn id="1823" idx="2"/>
              <a:endCxn id="182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6" name="Google Shape;1826;p66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827" name="Google Shape;1827;p66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825" name="Google Shape;1825;p66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828" name="Google Shape;1828;p66"/>
            <p:cNvCxnSpPr>
              <a:endCxn id="182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9" name="Google Shape;1829;p66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830" name="Google Shape;1830;p66"/>
            <p:cNvCxnSpPr>
              <a:endCxn id="182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1" name="Google Shape;1831;p66"/>
            <p:cNvSpPr/>
            <p:nvPr/>
          </p:nvSpPr>
          <p:spPr>
            <a:xfrm>
              <a:off x="3290425" y="3682150"/>
              <a:ext cx="6348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316800</a:t>
              </a:r>
              <a:endParaRPr sz="1000"/>
            </a:p>
          </p:txBody>
        </p:sp>
        <p:cxnSp>
          <p:nvCxnSpPr>
            <p:cNvPr id="1832" name="Google Shape;1832;p66"/>
            <p:cNvCxnSpPr>
              <a:endCxn id="182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33" name="Google Shape;1833;p66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834" name="Google Shape;1834;p66"/>
            <p:cNvCxnSpPr>
              <a:endCxn id="182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5" name="Google Shape;1835;p66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836" name="Google Shape;1836;p66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837" name="Google Shape;1837;p66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838" name="Google Shape;1838;p66"/>
            <p:cNvCxnSpPr>
              <a:stCxn id="182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39" name="Google Shape;1839;p66"/>
          <p:cNvSpPr txBox="1"/>
          <p:nvPr/>
        </p:nvSpPr>
        <p:spPr>
          <a:xfrm>
            <a:off x="6149502" y="34052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40" name="Google Shape;1840;p66"/>
          <p:cNvSpPr/>
          <p:nvPr/>
        </p:nvSpPr>
        <p:spPr>
          <a:xfrm>
            <a:off x="5107500" y="4113950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316800</a:t>
            </a:r>
            <a:endParaRPr sz="1000"/>
          </a:p>
        </p:txBody>
      </p:sp>
      <p:sp>
        <p:nvSpPr>
          <p:cNvPr id="1841" name="Google Shape;1841;p66"/>
          <p:cNvSpPr/>
          <p:nvPr/>
        </p:nvSpPr>
        <p:spPr>
          <a:xfrm>
            <a:off x="3469750" y="3637425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126720</a:t>
            </a:r>
            <a:endParaRPr sz="1000"/>
          </a:p>
        </p:txBody>
      </p:sp>
      <p:sp>
        <p:nvSpPr>
          <p:cNvPr id="1842" name="Google Shape;1842;p66"/>
          <p:cNvSpPr/>
          <p:nvPr/>
        </p:nvSpPr>
        <p:spPr>
          <a:xfrm>
            <a:off x="5071025" y="3342875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126720</a:t>
            </a:r>
            <a:endParaRPr sz="1000"/>
          </a:p>
        </p:txBody>
      </p:sp>
      <p:sp>
        <p:nvSpPr>
          <p:cNvPr id="1843" name="Google Shape;1843;p66"/>
          <p:cNvSpPr/>
          <p:nvPr/>
        </p:nvSpPr>
        <p:spPr>
          <a:xfrm>
            <a:off x="4209200" y="3767500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63360</a:t>
            </a:r>
            <a:endParaRPr sz="1000"/>
          </a:p>
        </p:txBody>
      </p:sp>
      <p:sp>
        <p:nvSpPr>
          <p:cNvPr id="1844" name="Google Shape;1844;p66"/>
          <p:cNvSpPr/>
          <p:nvPr/>
        </p:nvSpPr>
        <p:spPr>
          <a:xfrm>
            <a:off x="3213100" y="4102400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63360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850" name="Google Shape;1850;p67"/>
          <p:cNvSpPr txBox="1"/>
          <p:nvPr>
            <p:ph idx="1" type="body"/>
          </p:nvPr>
        </p:nvSpPr>
        <p:spPr>
          <a:xfrm>
            <a:off x="107050" y="402200"/>
            <a:ext cx="8520600" cy="4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#2 order is sometimes called </a:t>
            </a:r>
            <a:r>
              <a:rPr b="1" lang="en"/>
              <a:t>best-first</a:t>
            </a:r>
            <a:r>
              <a:rPr lang="en"/>
              <a:t>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try to visit the nodes in the same order as Algorithm #2 did, but without creating dummy nodes.</a:t>
            </a:r>
            <a:endParaRPr/>
          </a:p>
        </p:txBody>
      </p:sp>
      <p:sp>
        <p:nvSpPr>
          <p:cNvPr id="1851" name="Google Shape;1851;p67"/>
          <p:cNvSpPr txBox="1"/>
          <p:nvPr/>
        </p:nvSpPr>
        <p:spPr>
          <a:xfrm>
            <a:off x="586475" y="1925250"/>
            <a:ext cx="372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#1 (BFS)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edge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1852" name="Google Shape;1852;p67"/>
          <p:cNvSpPr txBox="1"/>
          <p:nvPr/>
        </p:nvSpPr>
        <p:spPr>
          <a:xfrm>
            <a:off x="4446525" y="1925250"/>
            <a:ext cx="436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#2 (dummy nodes)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1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2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3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1853" name="Google Shape;1853;p67"/>
          <p:cNvSpPr/>
          <p:nvPr/>
        </p:nvSpPr>
        <p:spPr>
          <a:xfrm>
            <a:off x="2312200" y="2298800"/>
            <a:ext cx="14763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7"/>
          <p:cNvSpPr/>
          <p:nvPr/>
        </p:nvSpPr>
        <p:spPr>
          <a:xfrm>
            <a:off x="6169375" y="2298800"/>
            <a:ext cx="17166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860" name="Google Shape;1860;p68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#3: Perform best-first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BFS, but we remove the closest edge from the fringe each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a priority queue to track the closest edge.</a:t>
            </a:r>
            <a:endParaRPr/>
          </a:p>
        </p:txBody>
      </p:sp>
      <p:grpSp>
        <p:nvGrpSpPr>
          <p:cNvPr id="1861" name="Google Shape;1861;p68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862" name="Google Shape;1862;p68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3" name="Google Shape;1863;p68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4" name="Google Shape;1864;p68"/>
            <p:cNvCxnSpPr>
              <a:stCxn id="1863" idx="2"/>
              <a:endCxn id="1865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6" name="Google Shape;1866;p68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7" name="Google Shape;1867;p68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5" name="Google Shape;1865;p68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8" name="Google Shape;1868;p68"/>
            <p:cNvCxnSpPr>
              <a:endCxn id="1866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9" name="Google Shape;1869;p68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0" name="Google Shape;1870;p68"/>
            <p:cNvCxnSpPr>
              <a:endCxn id="1867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1" name="Google Shape;1871;p68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2" name="Google Shape;1872;p68"/>
            <p:cNvCxnSpPr>
              <a:endCxn id="1867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73" name="Google Shape;1873;p68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4" name="Google Shape;1874;p68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5" name="Google Shape;1875;p68"/>
            <p:cNvCxnSpPr>
              <a:endCxn id="1866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6" name="Google Shape;1876;p68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7" name="Google Shape;1877;p68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68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9" name="Google Shape;1879;p68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80" name="Google Shape;1880;p68"/>
            <p:cNvCxnSpPr>
              <a:stCxn id="1866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1" name="Google Shape;1881;p68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2" name="Google Shape;1882;p68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68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889" name="Google Shape;1889;p69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Add the start (A) to the fringe.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 b="1"/>
          </a:p>
        </p:txBody>
      </p:sp>
      <p:sp>
        <p:nvSpPr>
          <p:cNvPr id="1890" name="Google Shape;1890;p69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[A=0]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1" name="Google Shape;1891;p69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892" name="Google Shape;1892;p6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6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4" name="Google Shape;1894;p69"/>
            <p:cNvCxnSpPr>
              <a:stCxn id="1893" idx="2"/>
              <a:endCxn id="1895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6" name="Google Shape;1896;p6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6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5" name="Google Shape;1895;p6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8" name="Google Shape;1898;p69"/>
            <p:cNvCxnSpPr>
              <a:endCxn id="1896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9" name="Google Shape;1899;p6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0" name="Google Shape;1900;p69"/>
            <p:cNvCxnSpPr>
              <a:endCxn id="1897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1" name="Google Shape;1901;p6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2" name="Google Shape;1902;p69"/>
            <p:cNvCxnSpPr>
              <a:endCxn id="1897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03" name="Google Shape;1903;p6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4" name="Google Shape;1904;p6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5" name="Google Shape;1905;p69"/>
            <p:cNvCxnSpPr>
              <a:endCxn id="1896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6" name="Google Shape;1906;p6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7" name="Google Shape;1907;p6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8" name="Google Shape;1908;p6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6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0" name="Google Shape;1910;p69"/>
            <p:cNvCxnSpPr>
              <a:stCxn id="1896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1" name="Google Shape;1911;p6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2" name="Google Shape;1912;p6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3" name="Google Shape;1913;p6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4" name="Google Shape;1914;p69"/>
          <p:cNvSpPr/>
          <p:nvPr/>
        </p:nvSpPr>
        <p:spPr>
          <a:xfrm>
            <a:off x="1710025" y="1267425"/>
            <a:ext cx="804600" cy="2817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5" name="Google Shape;1915;p69"/>
          <p:cNvCxnSpPr>
            <a:stCxn id="1916" idx="1"/>
          </p:cNvCxnSpPr>
          <p:nvPr/>
        </p:nvCxnSpPr>
        <p:spPr>
          <a:xfrm flipH="1">
            <a:off x="2528450" y="810862"/>
            <a:ext cx="1877400" cy="503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6" name="Google Shape;1916;p69"/>
          <p:cNvSpPr txBox="1"/>
          <p:nvPr/>
        </p:nvSpPr>
        <p:spPr>
          <a:xfrm>
            <a:off x="4405850" y="522562"/>
            <a:ext cx="3011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Only difference from Algorithm #1: We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added the word "closest".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922" name="Google Shape;1922;p70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1923" name="Google Shape;1923;p70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4" name="Google Shape;1924;p70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925" name="Google Shape;1925;p70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6" name="Google Shape;1926;p70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7" name="Google Shape;1927;p70"/>
            <p:cNvCxnSpPr>
              <a:stCxn id="1926" idx="2"/>
              <a:endCxn id="1928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9" name="Google Shape;1929;p70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70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8" name="Google Shape;1928;p70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1" name="Google Shape;1931;p70"/>
            <p:cNvCxnSpPr>
              <a:endCxn id="1929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2" name="Google Shape;1932;p70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3" name="Google Shape;1933;p70"/>
            <p:cNvCxnSpPr>
              <a:endCxn id="1930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4" name="Google Shape;1934;p70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5" name="Google Shape;1935;p70"/>
            <p:cNvCxnSpPr>
              <a:endCxn id="1930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36" name="Google Shape;1936;p70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70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8" name="Google Shape;1938;p70"/>
            <p:cNvCxnSpPr>
              <a:endCxn id="1929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9" name="Google Shape;1939;p70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0" name="Google Shape;1940;p70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1" name="Google Shape;1941;p70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70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3" name="Google Shape;1943;p70"/>
            <p:cNvCxnSpPr>
              <a:stCxn id="1929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4" name="Google Shape;1944;p70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70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6" name="Google Shape;1946;p70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952" name="Google Shape;1952;p71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1953" name="Google Shape;1953;p71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C=1, B=5]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4" name="Google Shape;1954;p71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955" name="Google Shape;1955;p71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6" name="Google Shape;1956;p71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7" name="Google Shape;1957;p71"/>
            <p:cNvCxnSpPr>
              <a:stCxn id="1956" idx="2"/>
              <a:endCxn id="1958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9" name="Google Shape;1959;p71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0" name="Google Shape;1960;p71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8" name="Google Shape;1958;p71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1" name="Google Shape;1961;p71"/>
            <p:cNvCxnSpPr>
              <a:endCxn id="1959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2" name="Google Shape;1962;p71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3" name="Google Shape;1963;p71"/>
            <p:cNvCxnSpPr>
              <a:endCxn id="1960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4" name="Google Shape;1964;p71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5" name="Google Shape;1965;p71"/>
            <p:cNvCxnSpPr>
              <a:endCxn id="1960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66" name="Google Shape;1966;p71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71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8" name="Google Shape;1968;p71"/>
            <p:cNvCxnSpPr>
              <a:endCxn id="1959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9" name="Google Shape;1969;p71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0" name="Google Shape;1970;p71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1" name="Google Shape;1971;p71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2" name="Google Shape;1972;p71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3" name="Google Shape;1973;p71"/>
            <p:cNvCxnSpPr>
              <a:stCxn id="1959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74" name="Google Shape;1974;p71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5" name="Google Shape;1975;p71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6" name="Google Shape;1976;p71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977" name="Google Shape;1977;p71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71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9" name="Google Shape;1979;p71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Google Shape;1980;p71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986" name="Google Shape;1986;p72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1987" name="Google Shape;1987;p72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8" name="Google Shape;1988;p72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989" name="Google Shape;1989;p72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72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1" name="Google Shape;1991;p72"/>
            <p:cNvCxnSpPr>
              <a:stCxn id="1990" idx="2"/>
              <a:endCxn id="1992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3" name="Google Shape;1993;p72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5" name="Google Shape;1995;p72"/>
            <p:cNvCxnSpPr>
              <a:endCxn id="1993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6" name="Google Shape;1996;p72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7" name="Google Shape;1997;p72"/>
            <p:cNvCxnSpPr>
              <a:endCxn id="1994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8" name="Google Shape;1998;p72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9" name="Google Shape;1999;p72"/>
            <p:cNvCxnSpPr>
              <a:endCxn id="1994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00" name="Google Shape;2000;p72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2" name="Google Shape;2002;p72"/>
            <p:cNvCxnSpPr>
              <a:endCxn id="1993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3" name="Google Shape;2003;p72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4" name="Google Shape;2004;p72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5" name="Google Shape;2005;p72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6" name="Google Shape;2006;p72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7" name="Google Shape;2007;p72"/>
            <p:cNvCxnSpPr>
              <a:stCxn id="1993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8" name="Google Shape;2008;p72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11" name="Google Shape;2011;p72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72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3" name="Google Shape;2013;p72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72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72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 BFS, we removed B here, but in best-first, we're removing C because it's closer.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Space </a:t>
            </a:r>
            <a:r>
              <a:rPr b="1" lang="en"/>
              <a:t>Efficiency. </a:t>
            </a:r>
            <a:r>
              <a:rPr lang="en"/>
              <a:t>Is one more efficient than the other?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 is worse for spindly graphs.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Call stack gets very deep.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Computer needs Θ(V) memory to remember recursive calls (see CS61C).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/>
              <a:t>BFS is worse for absurdly “bushy” graphs.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Queue gets very large. In worst case, queue will require Θ(V) memory.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Example: 1,000,000 vertices that are all connected. 999,999 will be enqueued at once.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Note: In our implementations, we have to spend Θ(V) memory anyway to track distTo and edgeTo arrays.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Can optimize by storing distTo and edgeTo in a map instead of an array.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021" name="Google Shape;2021;p73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2022" name="Google Shape;2022;p73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B=5,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3" name="Google Shape;2023;p73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024" name="Google Shape;2024;p73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5" name="Google Shape;2025;p73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6" name="Google Shape;2026;p73"/>
            <p:cNvCxnSpPr>
              <a:stCxn id="2025" idx="2"/>
              <a:endCxn id="202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8" name="Google Shape;2028;p73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9" name="Google Shape;2029;p73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7" name="Google Shape;2027;p73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0" name="Google Shape;2030;p73"/>
            <p:cNvCxnSpPr>
              <a:endCxn id="202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1" name="Google Shape;2031;p73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2" name="Google Shape;2032;p73"/>
            <p:cNvCxnSpPr>
              <a:endCxn id="202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3" name="Google Shape;2033;p73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4" name="Google Shape;2034;p73"/>
            <p:cNvCxnSpPr>
              <a:endCxn id="202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35" name="Google Shape;2035;p73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6" name="Google Shape;2036;p73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7" name="Google Shape;2037;p73"/>
            <p:cNvCxnSpPr>
              <a:endCxn id="202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8" name="Google Shape;2038;p73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9" name="Google Shape;2039;p73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73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1" name="Google Shape;2041;p73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2" name="Google Shape;2042;p73"/>
            <p:cNvCxnSpPr>
              <a:stCxn id="202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3" name="Google Shape;2043;p73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4" name="Google Shape;2044;p73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p73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6" name="Google Shape;2046;p73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7" name="Google Shape;2047;p73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8" name="Google Shape;2048;p73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73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73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1" name="Google Shape;2051;p73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057" name="Google Shape;2057;p74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2058" name="Google Shape;2058;p74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9" name="Google Shape;2059;p74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060" name="Google Shape;2060;p7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1" name="Google Shape;2061;p7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2" name="Google Shape;2062;p74"/>
            <p:cNvCxnSpPr>
              <a:stCxn id="2061" idx="2"/>
              <a:endCxn id="2063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4" name="Google Shape;2064;p7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5" name="Google Shape;2065;p7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3" name="Google Shape;2063;p7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6" name="Google Shape;2066;p74"/>
            <p:cNvCxnSpPr>
              <a:endCxn id="2064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7" name="Google Shape;2067;p7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8" name="Google Shape;2068;p74"/>
            <p:cNvCxnSpPr>
              <a:endCxn id="2065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9" name="Google Shape;2069;p7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0" name="Google Shape;2070;p74"/>
            <p:cNvCxnSpPr>
              <a:endCxn id="2065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71" name="Google Shape;2071;p7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2" name="Google Shape;2072;p7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3" name="Google Shape;2073;p74"/>
            <p:cNvCxnSpPr>
              <a:endCxn id="2064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4" name="Google Shape;2074;p7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p7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p7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7" name="Google Shape;2077;p7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8" name="Google Shape;2078;p74"/>
            <p:cNvCxnSpPr>
              <a:stCxn id="2064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9" name="Google Shape;2079;p7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p7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1" name="Google Shape;2081;p7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82" name="Google Shape;2082;p74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74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4" name="Google Shape;2084;p74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5" name="Google Shape;2085;p74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6" name="Google Shape;2086;p74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7" name="Google Shape;2087;p74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093" name="Google Shape;2093;p75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 b="1"/>
          </a:p>
        </p:txBody>
      </p:sp>
      <p:sp>
        <p:nvSpPr>
          <p:cNvPr id="2094" name="Google Shape;2094;p75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5" name="Google Shape;2095;p75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only outgoing edge is B→D.</a:t>
            </a:r>
            <a:b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 is already part of the SPT, so do nothing.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6" name="Google Shape;2096;p75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097" name="Google Shape;2097;p75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p75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9" name="Google Shape;2099;p75"/>
            <p:cNvCxnSpPr>
              <a:stCxn id="2098" idx="2"/>
              <a:endCxn id="210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1" name="Google Shape;2101;p75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2" name="Google Shape;2102;p75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0" name="Google Shape;2100;p75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3" name="Google Shape;2103;p75"/>
            <p:cNvCxnSpPr>
              <a:endCxn id="210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4" name="Google Shape;2104;p75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5" name="Google Shape;2105;p75"/>
            <p:cNvCxnSpPr>
              <a:endCxn id="210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6" name="Google Shape;2106;p75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7" name="Google Shape;2107;p75"/>
            <p:cNvCxnSpPr>
              <a:endCxn id="210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08" name="Google Shape;2108;p75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9" name="Google Shape;2109;p75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0" name="Google Shape;2110;p75"/>
            <p:cNvCxnSpPr>
              <a:endCxn id="210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1" name="Google Shape;2111;p75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2" name="Google Shape;2112;p75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3" name="Google Shape;2113;p75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4" name="Google Shape;2114;p75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5" name="Google Shape;2115;p75"/>
            <p:cNvCxnSpPr>
              <a:stCxn id="210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6" name="Google Shape;2116;p75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7" name="Google Shape;2117;p75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8" name="Google Shape;2118;p75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19" name="Google Shape;2119;p75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75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1" name="Google Shape;2121;p75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2" name="Google Shape;2122;p75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3" name="Google Shape;2123;p75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Google Shape;2124;p75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130" name="Google Shape;2130;p76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2131" name="Google Shape;2131;p76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2" name="Google Shape;2132;p76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133" name="Google Shape;2133;p76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4" name="Google Shape;2134;p76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5" name="Google Shape;2135;p76"/>
            <p:cNvCxnSpPr>
              <a:stCxn id="2134" idx="2"/>
              <a:endCxn id="213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7" name="Google Shape;2137;p76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8" name="Google Shape;2138;p76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6" name="Google Shape;2136;p76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9" name="Google Shape;2139;p76"/>
            <p:cNvCxnSpPr>
              <a:endCxn id="213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0" name="Google Shape;2140;p76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1" name="Google Shape;2141;p76"/>
            <p:cNvCxnSpPr>
              <a:endCxn id="213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2" name="Google Shape;2142;p76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3" name="Google Shape;2143;p76"/>
            <p:cNvCxnSpPr>
              <a:endCxn id="213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44" name="Google Shape;2144;p76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5" name="Google Shape;2145;p76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6" name="Google Shape;2146;p76"/>
            <p:cNvCxnSpPr>
              <a:endCxn id="213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7" name="Google Shape;2147;p76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8" name="Google Shape;2148;p76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9" name="Google Shape;2149;p76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p76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1" name="Google Shape;2151;p76"/>
            <p:cNvCxnSpPr>
              <a:stCxn id="213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2" name="Google Shape;2152;p76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p76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76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55" name="Google Shape;2155;p76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6" name="Google Shape;2156;p76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7" name="Google Shape;2157;p76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Google Shape;2158;p76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164" name="Google Shape;2164;p77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2165" name="Google Shape;2165;p77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6" name="Google Shape;2166;p77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 outgoing edges from D, so do nothing.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7" name="Google Shape;2167;p77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168" name="Google Shape;2168;p77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9" name="Google Shape;2169;p77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0" name="Google Shape;2170;p77"/>
            <p:cNvCxnSpPr>
              <a:stCxn id="2169" idx="2"/>
              <a:endCxn id="217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2" name="Google Shape;2172;p77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3" name="Google Shape;2173;p77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1" name="Google Shape;2171;p77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4" name="Google Shape;2174;p77"/>
            <p:cNvCxnSpPr>
              <a:endCxn id="217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5" name="Google Shape;2175;p77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6" name="Google Shape;2176;p77"/>
            <p:cNvCxnSpPr>
              <a:endCxn id="217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7" name="Google Shape;2177;p77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8" name="Google Shape;2178;p77"/>
            <p:cNvCxnSpPr>
              <a:endCxn id="217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79" name="Google Shape;2179;p77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p77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1" name="Google Shape;2181;p77"/>
            <p:cNvCxnSpPr>
              <a:endCxn id="217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2" name="Google Shape;2182;p77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3" name="Google Shape;2183;p77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p77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5" name="Google Shape;2185;p77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6" name="Google Shape;2186;p77"/>
            <p:cNvCxnSpPr>
              <a:stCxn id="217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7" name="Google Shape;2187;p77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8" name="Google Shape;2188;p77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9" name="Google Shape;2189;p77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90" name="Google Shape;2190;p77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77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2" name="Google Shape;2192;p77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3" name="Google Shape;2193;p77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199" name="Google Shape;2199;p78"/>
          <p:cNvSpPr txBox="1"/>
          <p:nvPr>
            <p:ph idx="1" type="body"/>
          </p:nvPr>
        </p:nvSpPr>
        <p:spPr>
          <a:xfrm>
            <a:off x="107050" y="402200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#3: Perform best-first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BFS, but we remove the closest edge from the fringe each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a priority queue to track the closest edge.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Pro: We visited the nodes in best-first order (same order as in Algorithm #2), without creating dummy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Con: We got the wrong answer.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revisit the step where things went wrong.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205" name="Google Shape;2205;p79"/>
          <p:cNvSpPr txBox="1"/>
          <p:nvPr>
            <p:ph idx="1" type="body"/>
          </p:nvPr>
        </p:nvSpPr>
        <p:spPr>
          <a:xfrm>
            <a:off x="107050" y="402200"/>
            <a:ext cx="8520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outgoing edge v→w: if w is not already part of SPT, add the edge,</a:t>
            </a:r>
            <a:br>
              <a:rPr lang="en"/>
            </a:br>
            <a:r>
              <a:rPr lang="en"/>
              <a:t>mark w, and add w to fringe.</a:t>
            </a:r>
            <a:endParaRPr/>
          </a:p>
        </p:txBody>
      </p:sp>
      <p:sp>
        <p:nvSpPr>
          <p:cNvPr id="2206" name="Google Shape;2206;p79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B=5,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79"/>
          <p:cNvSpPr txBox="1"/>
          <p:nvPr/>
        </p:nvSpPr>
        <p:spPr>
          <a:xfrm>
            <a:off x="216900" y="2199800"/>
            <a:ext cx="4245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should have added edge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thrown out the old edge (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B. Why?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79"/>
          <p:cNvSpPr txBox="1"/>
          <p:nvPr/>
        </p:nvSpPr>
        <p:spPr>
          <a:xfrm>
            <a:off x="216900" y="2829625"/>
            <a:ext cx="42456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distance to B via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2.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better than the currently best known distance to B (5, via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79"/>
          <p:cNvSpPr txBox="1"/>
          <p:nvPr/>
        </p:nvSpPr>
        <p:spPr>
          <a:xfrm>
            <a:off x="216900" y="1356450"/>
            <a:ext cx="4906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edge: B was in the SPT (via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so we did nothing.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should we have done here?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0" name="Google Shape;2210;p79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211" name="Google Shape;2211;p7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7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3" name="Google Shape;2213;p79"/>
            <p:cNvCxnSpPr>
              <a:stCxn id="2212" idx="2"/>
              <a:endCxn id="221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5" name="Google Shape;2215;p7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7" name="Google Shape;2217;p79"/>
            <p:cNvCxnSpPr>
              <a:endCxn id="221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8" name="Google Shape;2218;p7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9" name="Google Shape;2219;p79"/>
            <p:cNvCxnSpPr>
              <a:endCxn id="221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20" name="Google Shape;2220;p7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1" name="Google Shape;2221;p79"/>
            <p:cNvCxnSpPr>
              <a:endCxn id="221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22" name="Google Shape;2222;p7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4" name="Google Shape;2224;p79"/>
            <p:cNvCxnSpPr>
              <a:endCxn id="221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25" name="Google Shape;2225;p7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6" name="Google Shape;2226;p7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7" name="Google Shape;2227;p7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8" name="Google Shape;2228;p7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9" name="Google Shape;2229;p79"/>
            <p:cNvCxnSpPr>
              <a:stCxn id="221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0" name="Google Shape;2230;p7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33" name="Google Shape;2233;p79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79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5" name="Google Shape;2235;p79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6" name="Google Shape;2236;p79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7" name="Google Shape;2237;p79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8" name="Google Shape;2238;p79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244" name="Google Shape;2244;p80"/>
          <p:cNvSpPr txBox="1"/>
          <p:nvPr>
            <p:ph idx="1" type="body"/>
          </p:nvPr>
        </p:nvSpPr>
        <p:spPr>
          <a:xfrm>
            <a:off x="107050" y="402200"/>
            <a:ext cx="8520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Dijkstra's Algorithm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we've added an edge v→w </a:t>
            </a:r>
            <a:r>
              <a:rPr i="1" lang="en"/>
              <a:t>if w is not already part of the SPT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should add an edge </a:t>
            </a:r>
            <a:r>
              <a:rPr i="1" lang="en"/>
              <a:t>if that edge yields better distance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priority queue to track best known distances.</a:t>
            </a:r>
            <a:endParaRPr/>
          </a:p>
        </p:txBody>
      </p:sp>
      <p:grpSp>
        <p:nvGrpSpPr>
          <p:cNvPr id="2245" name="Google Shape;2245;p80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246" name="Google Shape;2246;p80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7" name="Google Shape;2247;p80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8" name="Google Shape;2248;p80"/>
            <p:cNvCxnSpPr>
              <a:stCxn id="2247" idx="2"/>
              <a:endCxn id="2249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0" name="Google Shape;2250;p80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1" name="Google Shape;2251;p80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9" name="Google Shape;2249;p80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2" name="Google Shape;2252;p80"/>
            <p:cNvCxnSpPr>
              <a:endCxn id="2250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3" name="Google Shape;2253;p80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4" name="Google Shape;2254;p80"/>
            <p:cNvCxnSpPr>
              <a:endCxn id="2251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5" name="Google Shape;2255;p80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6" name="Google Shape;2256;p80"/>
            <p:cNvCxnSpPr>
              <a:endCxn id="2251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57" name="Google Shape;2257;p80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8" name="Google Shape;2258;p80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9" name="Google Shape;2259;p80"/>
            <p:cNvCxnSpPr>
              <a:endCxn id="2250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0" name="Google Shape;2260;p80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1" name="Google Shape;2261;p80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2" name="Google Shape;2262;p80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3" name="Google Shape;2263;p80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64" name="Google Shape;2264;p80"/>
            <p:cNvCxnSpPr>
              <a:stCxn id="2250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5" name="Google Shape;2265;p80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6" name="Google Shape;2266;p80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7" name="Google Shape;2267;p80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68" name="Google Shape;2268;p80"/>
          <p:cNvCxnSpPr/>
          <p:nvPr/>
        </p:nvCxnSpPr>
        <p:spPr>
          <a:xfrm rot="10800000">
            <a:off x="6249950" y="1515575"/>
            <a:ext cx="849600" cy="346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9" name="Google Shape;2269;p80"/>
          <p:cNvSpPr txBox="1"/>
          <p:nvPr/>
        </p:nvSpPr>
        <p:spPr>
          <a:xfrm>
            <a:off x="7099550" y="1629924"/>
            <a:ext cx="1371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We'll call this process “edge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relaxation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275" name="Google Shape;2275;p81"/>
          <p:cNvSpPr txBox="1"/>
          <p:nvPr>
            <p:ph idx="1" type="body"/>
          </p:nvPr>
        </p:nvSpPr>
        <p:spPr>
          <a:xfrm>
            <a:off x="107050" y="402200"/>
            <a:ext cx="88923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dd all vertices to the fringe.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 b="1"/>
          </a:p>
        </p:txBody>
      </p:sp>
      <p:sp>
        <p:nvSpPr>
          <p:cNvPr id="2276" name="Google Shape;2276;p81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[A=0, B=∞, C=∞,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7" name="Google Shape;2277;p81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278" name="Google Shape;2278;p81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9" name="Google Shape;2279;p81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0" name="Google Shape;2280;p81"/>
            <p:cNvCxnSpPr>
              <a:stCxn id="2279" idx="2"/>
              <a:endCxn id="228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2" name="Google Shape;2282;p81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3" name="Google Shape;2283;p81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1" name="Google Shape;2281;p81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4" name="Google Shape;2284;p81"/>
            <p:cNvCxnSpPr>
              <a:endCxn id="228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5" name="Google Shape;2285;p81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6" name="Google Shape;2286;p81"/>
            <p:cNvCxnSpPr>
              <a:endCxn id="228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7" name="Google Shape;2287;p81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8" name="Google Shape;2288;p81"/>
            <p:cNvCxnSpPr>
              <a:endCxn id="228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89" name="Google Shape;2289;p81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0" name="Google Shape;2290;p81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1" name="Google Shape;2291;p81"/>
            <p:cNvCxnSpPr>
              <a:endCxn id="228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2" name="Google Shape;2292;p81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3" name="Google Shape;2293;p81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4" name="Google Shape;2294;p81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5" name="Google Shape;2295;p81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6" name="Google Shape;2296;p81"/>
            <p:cNvCxnSpPr>
              <a:stCxn id="228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7" name="Google Shape;2297;p81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8" name="Google Shape;2298;p81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9" name="Google Shape;2299;p81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0" name="Google Shape;2300;p81"/>
          <p:cNvSpPr/>
          <p:nvPr/>
        </p:nvSpPr>
        <p:spPr>
          <a:xfrm>
            <a:off x="3478306" y="1622844"/>
            <a:ext cx="4019100" cy="2817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1" name="Google Shape;2301;p81"/>
          <p:cNvCxnSpPr/>
          <p:nvPr/>
        </p:nvCxnSpPr>
        <p:spPr>
          <a:xfrm flipH="1">
            <a:off x="6408225" y="1184000"/>
            <a:ext cx="245700" cy="425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2" name="Google Shape;2302;p81"/>
          <p:cNvSpPr txBox="1"/>
          <p:nvPr/>
        </p:nvSpPr>
        <p:spPr>
          <a:xfrm>
            <a:off x="6021975" y="449375"/>
            <a:ext cx="29775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difference from Algorithm #3: The condition for adding an edge.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(This used to say "if w not in SPT").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3" name="Google Shape;2303;p81"/>
          <p:cNvCxnSpPr/>
          <p:nvPr/>
        </p:nvCxnSpPr>
        <p:spPr>
          <a:xfrm flipH="1">
            <a:off x="1229375" y="3633975"/>
            <a:ext cx="245700" cy="425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4" name="Google Shape;2304;p81"/>
          <p:cNvSpPr txBox="1"/>
          <p:nvPr/>
        </p:nvSpPr>
        <p:spPr>
          <a:xfrm>
            <a:off x="843125" y="2434275"/>
            <a:ext cx="29775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Extra bookkeeping: Instead of adding to the fringe as we go, we'll add all vertices to start.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lets us track the best known distance to each vertex.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310" name="Google Shape;2310;p82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311" name="Google Shape;2311;p82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B=∞, C=∞,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2" name="Google Shape;2312;p82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313" name="Google Shape;2313;p82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82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5" name="Google Shape;2315;p82"/>
            <p:cNvCxnSpPr>
              <a:stCxn id="2314" idx="2"/>
              <a:endCxn id="231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17" name="Google Shape;2317;p82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82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6" name="Google Shape;2316;p82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19" name="Google Shape;2319;p82"/>
            <p:cNvCxnSpPr>
              <a:endCxn id="231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0" name="Google Shape;2320;p82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1" name="Google Shape;2321;p82"/>
            <p:cNvCxnSpPr>
              <a:endCxn id="231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2" name="Google Shape;2322;p82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3" name="Google Shape;2323;p82"/>
            <p:cNvCxnSpPr>
              <a:endCxn id="231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24" name="Google Shape;2324;p82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5" name="Google Shape;2325;p82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6" name="Google Shape;2326;p82"/>
            <p:cNvCxnSpPr>
              <a:endCxn id="231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7" name="Google Shape;2327;p82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8" name="Google Shape;2328;p82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9" name="Google Shape;2329;p82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0" name="Google Shape;2330;p82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31" name="Google Shape;2331;p82"/>
            <p:cNvCxnSpPr>
              <a:stCxn id="231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32" name="Google Shape;2332;p82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3" name="Google Shape;2333;p82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4" name="Google Shape;2334;p82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discussed last time, BFS would not be a good choice for a google maps style navigation application.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problem: BFS returns path with shortest number of edges, not necessarily the shortest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 quick example.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340" name="Google Shape;2340;p83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 b="1"/>
          </a:p>
        </p:txBody>
      </p:sp>
      <p:sp>
        <p:nvSpPr>
          <p:cNvPr id="2341" name="Google Shape;2341;p83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C=1, B=5,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42" name="Google Shape;2342;p83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343" name="Google Shape;2343;p83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4" name="Google Shape;2344;p83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5" name="Google Shape;2345;p83"/>
            <p:cNvCxnSpPr>
              <a:stCxn id="2344" idx="2"/>
              <a:endCxn id="234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7" name="Google Shape;2347;p83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8" name="Google Shape;2348;p83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6" name="Google Shape;2346;p83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49" name="Google Shape;2349;p83"/>
            <p:cNvCxnSpPr>
              <a:endCxn id="234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0" name="Google Shape;2350;p83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1" name="Google Shape;2351;p83"/>
            <p:cNvCxnSpPr>
              <a:endCxn id="234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2" name="Google Shape;2352;p83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3" name="Google Shape;2353;p83"/>
            <p:cNvCxnSpPr>
              <a:endCxn id="234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54" name="Google Shape;2354;p83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5" name="Google Shape;2355;p83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6" name="Google Shape;2356;p83"/>
            <p:cNvCxnSpPr>
              <a:endCxn id="234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7" name="Google Shape;2357;p83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83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9" name="Google Shape;2359;p83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0" name="Google Shape;2360;p83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1" name="Google Shape;2361;p83"/>
            <p:cNvCxnSpPr>
              <a:stCxn id="234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2" name="Google Shape;2362;p83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3" name="Google Shape;2363;p83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4" name="Google Shape;2364;p83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65" name="Google Shape;2365;p83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6" name="Google Shape;2366;p83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7" name="Google Shape;2367;p83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8" name="Google Shape;2368;p83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374" name="Google Shape;2374;p84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375" name="Google Shape;2375;p84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76" name="Google Shape;2376;p84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377" name="Google Shape;2377;p8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8" name="Google Shape;2378;p8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9" name="Google Shape;2379;p84"/>
            <p:cNvCxnSpPr>
              <a:stCxn id="2378" idx="2"/>
              <a:endCxn id="238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1" name="Google Shape;2381;p8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2" name="Google Shape;2382;p8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8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3" name="Google Shape;2383;p84"/>
            <p:cNvCxnSpPr>
              <a:endCxn id="238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4" name="Google Shape;2384;p8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5" name="Google Shape;2385;p84"/>
            <p:cNvCxnSpPr>
              <a:endCxn id="238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6" name="Google Shape;2386;p8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7" name="Google Shape;2387;p84"/>
            <p:cNvCxnSpPr>
              <a:endCxn id="238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88" name="Google Shape;2388;p8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9" name="Google Shape;2389;p8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0" name="Google Shape;2390;p84"/>
            <p:cNvCxnSpPr>
              <a:endCxn id="238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1" name="Google Shape;2391;p8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2" name="Google Shape;2392;p8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3" name="Google Shape;2393;p8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4" name="Google Shape;2394;p8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5" name="Google Shape;2395;p84"/>
            <p:cNvCxnSpPr>
              <a:stCxn id="238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6" name="Google Shape;2396;p8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7" name="Google Shape;2397;p8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8" name="Google Shape;2398;p8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99" name="Google Shape;2399;p84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0" name="Google Shape;2400;p84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1" name="Google Shape;2401;p84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2" name="Google Shape;2402;p84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408" name="Google Shape;2408;p85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/>
          </a:p>
        </p:txBody>
      </p:sp>
      <p:sp>
        <p:nvSpPr>
          <p:cNvPr id="2409" name="Google Shape;2409;p85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B=5,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10" name="Google Shape;2410;p85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411" name="Google Shape;2411;p85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2" name="Google Shape;2412;p85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3" name="Google Shape;2413;p85"/>
            <p:cNvCxnSpPr>
              <a:stCxn id="2412" idx="2"/>
              <a:endCxn id="241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5" name="Google Shape;2415;p85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6" name="Google Shape;2416;p85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4" name="Google Shape;2414;p85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17" name="Google Shape;2417;p85"/>
            <p:cNvCxnSpPr>
              <a:endCxn id="241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8" name="Google Shape;2418;p85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19" name="Google Shape;2419;p85"/>
            <p:cNvCxnSpPr>
              <a:endCxn id="241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20" name="Google Shape;2420;p85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1" name="Google Shape;2421;p85"/>
            <p:cNvCxnSpPr>
              <a:endCxn id="241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22" name="Google Shape;2422;p85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3" name="Google Shape;2423;p85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4" name="Google Shape;2424;p85"/>
            <p:cNvCxnSpPr>
              <a:endCxn id="241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25" name="Google Shape;2425;p85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85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7" name="Google Shape;2427;p85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8" name="Google Shape;2428;p85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9" name="Google Shape;2429;p85"/>
            <p:cNvCxnSpPr>
              <a:stCxn id="241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30" name="Google Shape;2430;p85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1" name="Google Shape;2431;p85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2" name="Google Shape;2432;p85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33" name="Google Shape;2433;p85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4" name="Google Shape;2434;p85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5" name="Google Shape;2435;p85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6" name="Google Shape;2436;p85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7" name="Google Shape;2437;p85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8" name="Google Shape;2438;p85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9" name="Google Shape;2439;p85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0" name="Google Shape;2440;p85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1" name="Google Shape;2441;p85"/>
          <p:cNvSpPr txBox="1"/>
          <p:nvPr/>
        </p:nvSpPr>
        <p:spPr>
          <a:xfrm>
            <a:off x="304500" y="2671100"/>
            <a:ext cx="3222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Improvement: We used C→B because the distance via C→B (2) is better than the distance via A→B (5).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also means we throw out the old edge (A→B) to B.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447" name="Google Shape;2447;p86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448" name="Google Shape;2448;p86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9" name="Google Shape;2449;p86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450" name="Google Shape;2450;p86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1" name="Google Shape;2451;p86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2" name="Google Shape;2452;p86"/>
            <p:cNvCxnSpPr>
              <a:stCxn id="2451" idx="2"/>
              <a:endCxn id="2453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4" name="Google Shape;2454;p86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5" name="Google Shape;2455;p86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3" name="Google Shape;2453;p86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6" name="Google Shape;2456;p86"/>
            <p:cNvCxnSpPr>
              <a:endCxn id="2454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7" name="Google Shape;2457;p86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8" name="Google Shape;2458;p86"/>
            <p:cNvCxnSpPr>
              <a:endCxn id="2455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9" name="Google Shape;2459;p86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0" name="Google Shape;2460;p86"/>
            <p:cNvCxnSpPr>
              <a:endCxn id="2455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61" name="Google Shape;2461;p86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2" name="Google Shape;2462;p86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3" name="Google Shape;2463;p86"/>
            <p:cNvCxnSpPr>
              <a:endCxn id="2454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4" name="Google Shape;2464;p86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5" name="Google Shape;2465;p86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6" name="Google Shape;2466;p86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7" name="Google Shape;2467;p86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8" name="Google Shape;2468;p86"/>
            <p:cNvCxnSpPr>
              <a:stCxn id="2454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9" name="Google Shape;2469;p86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0" name="Google Shape;2470;p86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1" name="Google Shape;2471;p86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72" name="Google Shape;2472;p86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3" name="Google Shape;2473;p86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4" name="Google Shape;2474;p86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5" name="Google Shape;2475;p86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6" name="Google Shape;2476;p86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7" name="Google Shape;2477;p86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8" name="Google Shape;2478;p86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9" name="Google Shape;2479;p86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485" name="Google Shape;2485;p87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/>
          </a:p>
        </p:txBody>
      </p:sp>
      <p:sp>
        <p:nvSpPr>
          <p:cNvPr id="2486" name="Google Shape;2486;p87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87" name="Google Shape;2487;p87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488" name="Google Shape;2488;p87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9" name="Google Shape;2489;p87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0" name="Google Shape;2490;p87"/>
            <p:cNvCxnSpPr>
              <a:stCxn id="2489" idx="2"/>
              <a:endCxn id="249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2" name="Google Shape;2492;p87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3" name="Google Shape;2493;p87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1" name="Google Shape;2491;p87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4" name="Google Shape;2494;p87"/>
            <p:cNvCxnSpPr>
              <a:endCxn id="249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5" name="Google Shape;2495;p87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6" name="Google Shape;2496;p87"/>
            <p:cNvCxnSpPr>
              <a:endCxn id="249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7" name="Google Shape;2497;p87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8" name="Google Shape;2498;p87"/>
            <p:cNvCxnSpPr>
              <a:endCxn id="249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99" name="Google Shape;2499;p87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0" name="Google Shape;2500;p87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01" name="Google Shape;2501;p87"/>
            <p:cNvCxnSpPr>
              <a:endCxn id="249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02" name="Google Shape;2502;p87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3" name="Google Shape;2503;p87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4" name="Google Shape;2504;p87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87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06" name="Google Shape;2506;p87"/>
            <p:cNvCxnSpPr>
              <a:stCxn id="249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07" name="Google Shape;2507;p87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8" name="Google Shape;2508;p87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9" name="Google Shape;2509;p87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10" name="Google Shape;2510;p87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87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2" name="Google Shape;2512;p87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3" name="Google Shape;2513;p87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4" name="Google Shape;2514;p87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Google Shape;2515;p87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6" name="Google Shape;2516;p87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7" name="Google Shape;2517;p87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87"/>
          <p:cNvSpPr txBox="1"/>
          <p:nvPr/>
        </p:nvSpPr>
        <p:spPr>
          <a:xfrm>
            <a:off x="304500" y="2366300"/>
            <a:ext cx="30015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B→A (total=4) is not better than the best known way to A (0).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B→D (total=4) is better than the best known way to D (6, via C→D).</a:t>
            </a:r>
            <a:b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So, we'll update the path to 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9" name="Google Shape;2519;p87"/>
          <p:cNvCxnSpPr/>
          <p:nvPr/>
        </p:nvCxnSpPr>
        <p:spPr>
          <a:xfrm>
            <a:off x="8480826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0" name="Google Shape;2520;p87"/>
          <p:cNvSpPr txBox="1"/>
          <p:nvPr/>
        </p:nvSpPr>
        <p:spPr>
          <a:xfrm>
            <a:off x="8669477" y="3343400"/>
            <a:ext cx="383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526" name="Google Shape;2526;p88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527" name="Google Shape;2527;p88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8" name="Google Shape;2528;p88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529" name="Google Shape;2529;p88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0" name="Google Shape;2530;p88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1" name="Google Shape;2531;p88"/>
            <p:cNvCxnSpPr>
              <a:stCxn id="2530" idx="2"/>
              <a:endCxn id="2532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3" name="Google Shape;2533;p88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4" name="Google Shape;2534;p88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2" name="Google Shape;2532;p88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5" name="Google Shape;2535;p88"/>
            <p:cNvCxnSpPr>
              <a:endCxn id="2533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6" name="Google Shape;2536;p88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7" name="Google Shape;2537;p88"/>
            <p:cNvCxnSpPr>
              <a:endCxn id="2534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8" name="Google Shape;2538;p88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9" name="Google Shape;2539;p88"/>
            <p:cNvCxnSpPr>
              <a:endCxn id="2534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540" name="Google Shape;2540;p88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1" name="Google Shape;2541;p88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2" name="Google Shape;2542;p88"/>
            <p:cNvCxnSpPr>
              <a:endCxn id="2533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3" name="Google Shape;2543;p88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4" name="Google Shape;2544;p88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5" name="Google Shape;2545;p88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6" name="Google Shape;2546;p88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7" name="Google Shape;2547;p88"/>
            <p:cNvCxnSpPr>
              <a:stCxn id="2533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8" name="Google Shape;2548;p88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9" name="Google Shape;2549;p88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0" name="Google Shape;2550;p88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51" name="Google Shape;2551;p88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2" name="Google Shape;2552;p88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3" name="Google Shape;2553;p88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4" name="Google Shape;2554;p88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5" name="Google Shape;2555;p88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6" name="Google Shape;2556;p88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7" name="Google Shape;2557;p88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8" name="Google Shape;2558;p88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9" name="Google Shape;2559;p88"/>
          <p:cNvCxnSpPr/>
          <p:nvPr/>
        </p:nvCxnSpPr>
        <p:spPr>
          <a:xfrm>
            <a:off x="8480826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0" name="Google Shape;2560;p88"/>
          <p:cNvSpPr txBox="1"/>
          <p:nvPr/>
        </p:nvSpPr>
        <p:spPr>
          <a:xfrm>
            <a:off x="8669477" y="3343400"/>
            <a:ext cx="383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566" name="Google Shape;2566;p89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/>
          </a:p>
        </p:txBody>
      </p:sp>
      <p:sp>
        <p:nvSpPr>
          <p:cNvPr id="2567" name="Google Shape;2567;p89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8" name="Google Shape;2568;p89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 outgoing edges from D, so do nothing.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9" name="Google Shape;2569;p89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570" name="Google Shape;2570;p8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1" name="Google Shape;2571;p8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2" name="Google Shape;2572;p89"/>
            <p:cNvCxnSpPr>
              <a:stCxn id="2571" idx="2"/>
              <a:endCxn id="2573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4" name="Google Shape;2574;p8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5" name="Google Shape;2575;p8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3" name="Google Shape;2573;p8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76" name="Google Shape;2576;p89"/>
            <p:cNvCxnSpPr>
              <a:endCxn id="2574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7" name="Google Shape;2577;p8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78" name="Google Shape;2578;p89"/>
            <p:cNvCxnSpPr>
              <a:endCxn id="2575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9" name="Google Shape;2579;p8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0" name="Google Shape;2580;p89"/>
            <p:cNvCxnSpPr>
              <a:endCxn id="2575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581" name="Google Shape;2581;p8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2" name="Google Shape;2582;p8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3" name="Google Shape;2583;p89"/>
            <p:cNvCxnSpPr>
              <a:endCxn id="2574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4" name="Google Shape;2584;p8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5" name="Google Shape;2585;p8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6" name="Google Shape;2586;p8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7" name="Google Shape;2587;p8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8" name="Google Shape;2588;p89"/>
            <p:cNvCxnSpPr>
              <a:stCxn id="2574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9" name="Google Shape;2589;p8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0" name="Google Shape;2590;p8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1" name="Google Shape;2591;p8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92" name="Google Shape;2592;p89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3" name="Google Shape;2593;p89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4" name="Google Shape;2594;p89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5" name="Google Shape;2595;p89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6" name="Google Shape;2596;p89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7" name="Google Shape;2597;p89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8" name="Google Shape;2598;p89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9" name="Google Shape;2599;p89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0" name="Google Shape;2600;p89"/>
          <p:cNvCxnSpPr/>
          <p:nvPr/>
        </p:nvCxnSpPr>
        <p:spPr>
          <a:xfrm>
            <a:off x="8480826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1" name="Google Shape;2601;p89"/>
          <p:cNvSpPr txBox="1"/>
          <p:nvPr/>
        </p:nvSpPr>
        <p:spPr>
          <a:xfrm>
            <a:off x="8669477" y="3343400"/>
            <a:ext cx="383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9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2607" name="Google Shape;2607;p9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2608" name="Google Shape;2608;p9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 Algorithm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614" name="Google Shape;2614;p91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2615" name="Google Shape;2615;p9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9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9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9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9" name="Google Shape;2619;p9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9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1" name="Google Shape;2621;p91"/>
          <p:cNvCxnSpPr>
            <a:stCxn id="2615" idx="2"/>
            <a:endCxn id="261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2" name="Google Shape;2622;p91"/>
          <p:cNvCxnSpPr>
            <a:stCxn id="2615" idx="3"/>
            <a:endCxn id="261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3" name="Google Shape;2623;p91"/>
          <p:cNvCxnSpPr>
            <a:stCxn id="2617" idx="2"/>
            <a:endCxn id="261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4" name="Google Shape;2624;p91"/>
          <p:cNvCxnSpPr>
            <a:stCxn id="2620" idx="2"/>
            <a:endCxn id="261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5" name="Google Shape;2625;p91"/>
          <p:cNvCxnSpPr>
            <a:stCxn id="2618" idx="2"/>
            <a:endCxn id="261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6" name="Google Shape;2626;p91"/>
          <p:cNvCxnSpPr>
            <a:stCxn id="2616" idx="3"/>
            <a:endCxn id="261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7" name="Google Shape;2627;p9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8" name="Google Shape;2628;p91"/>
          <p:cNvCxnSpPr>
            <a:stCxn id="2627" idx="3"/>
            <a:endCxn id="261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9" name="Google Shape;2629;p9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630" name="Google Shape;2630;p91"/>
          <p:cNvCxnSpPr>
            <a:stCxn id="2627" idx="3"/>
            <a:endCxn id="261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1" name="Google Shape;2631;p91"/>
          <p:cNvCxnSpPr>
            <a:stCxn id="2618" idx="3"/>
            <a:endCxn id="262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2" name="Google Shape;2632;p91"/>
          <p:cNvCxnSpPr>
            <a:stCxn id="2615" idx="3"/>
            <a:endCxn id="261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3" name="Google Shape;2633;p9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34" name="Google Shape;2634;p91"/>
          <p:cNvCxnSpPr>
            <a:stCxn id="2620" idx="0"/>
            <a:endCxn id="261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5" name="Google Shape;2635;p9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36" name="Google Shape;2636;p9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37" name="Google Shape;2637;p9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38" name="Google Shape;2638;p9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9" name="Google Shape;2639;p9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40" name="Google Shape;2640;p9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41" name="Google Shape;2641;p9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42" name="Google Shape;2642;p9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3" name="Google Shape;2643;p9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4" name="Google Shape;2644;p9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645" name="Google Shape;2645;p9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646" name="Google Shape;2646;p91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2647" name="Google Shape;2647;p9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48" name="Google Shape;2648;p91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49" name="Google Shape;2649;p9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50" name="Google Shape;2650;p9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51" name="Google Shape;2651;p9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652" name="Google Shape;2652;p91"/>
          <p:cNvCxnSpPr>
            <a:stCxn id="2618" idx="1"/>
            <a:endCxn id="261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3" name="Google Shape;2653;p9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659" name="Google Shape;2659;p9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9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1" name="Google Shape;2661;p9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2" name="Google Shape;2662;p9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3" name="Google Shape;2663;p9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4" name="Google Shape;2664;p9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5" name="Google Shape;2665;p92"/>
          <p:cNvCxnSpPr>
            <a:stCxn id="2659" idx="2"/>
            <a:endCxn id="266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6" name="Google Shape;2666;p92"/>
          <p:cNvCxnSpPr>
            <a:stCxn id="2659" idx="3"/>
            <a:endCxn id="266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7" name="Google Shape;2667;p92"/>
          <p:cNvCxnSpPr>
            <a:stCxn id="2661" idx="2"/>
            <a:endCxn id="266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8" name="Google Shape;2668;p92"/>
          <p:cNvCxnSpPr>
            <a:stCxn id="2664" idx="2"/>
            <a:endCxn id="266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9" name="Google Shape;2669;p92"/>
          <p:cNvCxnSpPr>
            <a:stCxn id="2662" idx="2"/>
            <a:endCxn id="266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0" name="Google Shape;2670;p92"/>
          <p:cNvCxnSpPr>
            <a:stCxn id="2660" idx="3"/>
            <a:endCxn id="266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1" name="Google Shape;2671;p9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2" name="Google Shape;2672;p92"/>
          <p:cNvCxnSpPr>
            <a:stCxn id="2671" idx="3"/>
            <a:endCxn id="265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3" name="Google Shape;2673;p9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74" name="Google Shape;2674;p9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5" name="Google Shape;2675;p92"/>
          <p:cNvCxnSpPr>
            <a:stCxn id="2671" idx="3"/>
            <a:endCxn id="266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6" name="Google Shape;2676;p92"/>
          <p:cNvCxnSpPr>
            <a:stCxn id="2662" idx="3"/>
            <a:endCxn id="266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7" name="Google Shape;2677;p92"/>
          <p:cNvCxnSpPr>
            <a:stCxn id="2659" idx="3"/>
            <a:endCxn id="266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8" name="Google Shape;2678;p9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79" name="Google Shape;2679;p92"/>
          <p:cNvCxnSpPr>
            <a:stCxn id="2664" idx="0"/>
            <a:endCxn id="266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0" name="Google Shape;2680;p9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81" name="Google Shape;2681;p9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2" name="Google Shape;2682;p9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83" name="Google Shape;2683;p9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4" name="Google Shape;2684;p9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85" name="Google Shape;2685;p9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86" name="Google Shape;2686;p9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87" name="Google Shape;2687;p9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8" name="Google Shape;2688;p9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9" name="Google Shape;2689;p92"/>
          <p:cNvSpPr txBox="1"/>
          <p:nvPr/>
        </p:nvSpPr>
        <p:spPr>
          <a:xfrm>
            <a:off x="1645500" y="4545600"/>
            <a:ext cx="784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∞), (C: ∞),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0" name="Google Shape;2690;p9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691" name="Google Shape;2691;p92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692" name="Google Shape;2692;p92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2693" name="Google Shape;2693;p92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4" name="Google Shape;2694;p92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5" name="Google Shape;2695;p92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6" name="Google Shape;2696;p92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7" name="Google Shape;2697;p92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698" name="Google Shape;2698;p92"/>
          <p:cNvCxnSpPr>
            <a:stCxn id="2699" idx="1"/>
            <a:endCxn id="270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1" name="Google Shape;2701;p9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02" name="Google Shape;2702;p92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733" y="1913894"/>
            <a:ext cx="2201224" cy="308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107050" y="402200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5054900" y="3326550"/>
            <a:ext cx="165900" cy="16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4969251" y="32420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190" name="Google Shape;190;p30"/>
          <p:cNvSpPr/>
          <p:nvPr/>
        </p:nvSpPr>
        <p:spPr>
          <a:xfrm>
            <a:off x="4231250" y="4868538"/>
            <a:ext cx="165900" cy="16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4153996" y="4800849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708" name="Google Shape;2708;p9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9" name="Google Shape;2709;p9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0" name="Google Shape;2710;p9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1" name="Google Shape;2711;p9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2" name="Google Shape;2712;p9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3" name="Google Shape;2713;p9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4" name="Google Shape;2714;p93"/>
          <p:cNvCxnSpPr>
            <a:stCxn id="2708" idx="2"/>
            <a:endCxn id="270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5" name="Google Shape;2715;p93"/>
          <p:cNvCxnSpPr>
            <a:stCxn id="2708" idx="3"/>
            <a:endCxn id="271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6" name="Google Shape;2716;p93"/>
          <p:cNvCxnSpPr>
            <a:stCxn id="2710" idx="2"/>
            <a:endCxn id="271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7" name="Google Shape;2717;p93"/>
          <p:cNvCxnSpPr>
            <a:stCxn id="2713" idx="2"/>
            <a:endCxn id="271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8" name="Google Shape;2718;p93"/>
          <p:cNvCxnSpPr>
            <a:stCxn id="2711" idx="2"/>
            <a:endCxn id="271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9" name="Google Shape;2719;p93"/>
          <p:cNvCxnSpPr>
            <a:stCxn id="2709" idx="3"/>
            <a:endCxn id="271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0" name="Google Shape;2720;p9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1" name="Google Shape;2721;p93"/>
          <p:cNvCxnSpPr>
            <a:stCxn id="2720" idx="3"/>
            <a:endCxn id="270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2" name="Google Shape;2722;p9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23" name="Google Shape;2723;p9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24" name="Google Shape;2724;p93"/>
          <p:cNvCxnSpPr>
            <a:stCxn id="2720" idx="3"/>
            <a:endCxn id="270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5" name="Google Shape;2725;p93"/>
          <p:cNvCxnSpPr>
            <a:stCxn id="2711" idx="3"/>
            <a:endCxn id="271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6" name="Google Shape;2726;p93"/>
          <p:cNvCxnSpPr>
            <a:stCxn id="2708" idx="3"/>
            <a:endCxn id="271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7" name="Google Shape;2727;p9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28" name="Google Shape;2728;p93"/>
          <p:cNvCxnSpPr>
            <a:stCxn id="2713" idx="0"/>
            <a:endCxn id="271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9" name="Google Shape;2729;p9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30" name="Google Shape;2730;p9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1" name="Google Shape;2731;p9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32" name="Google Shape;2732;p9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33" name="Google Shape;2733;p9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34" name="Google Shape;2734;p9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35" name="Google Shape;2735;p9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36" name="Google Shape;2736;p9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7" name="Google Shape;2737;p9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8" name="Google Shape;2738;p93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(B: 2),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9" name="Google Shape;2739;p9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740" name="Google Shape;2740;p93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741" name="Google Shape;2741;p93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2742" name="Google Shape;2742;p93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3" name="Google Shape;2743;p93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4" name="Google Shape;2744;p93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5" name="Google Shape;2745;p93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6" name="Google Shape;2746;p93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747" name="Google Shape;2747;p93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93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9" name="Google Shape;2749;p93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50" name="Google Shape;2750;p93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751" name="Google Shape;2751;p93"/>
          <p:cNvCxnSpPr>
            <a:stCxn id="2752" idx="1"/>
            <a:endCxn id="275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4" name="Google Shape;2754;p9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55" name="Google Shape;2755;p93"/>
          <p:cNvSpPr/>
          <p:nvPr/>
        </p:nvSpPr>
        <p:spPr>
          <a:xfrm>
            <a:off x="21703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93"/>
          <p:cNvSpPr/>
          <p:nvPr/>
        </p:nvSpPr>
        <p:spPr>
          <a:xfrm>
            <a:off x="11797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93"/>
          <p:cNvSpPr/>
          <p:nvPr/>
        </p:nvSpPr>
        <p:spPr>
          <a:xfrm>
            <a:off x="2725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93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764" name="Google Shape;2764;p9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5" name="Google Shape;2765;p9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6" name="Google Shape;2766;p9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7" name="Google Shape;2767;p9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8" name="Google Shape;2768;p9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9" name="Google Shape;2769;p9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0" name="Google Shape;2770;p94"/>
          <p:cNvCxnSpPr>
            <a:stCxn id="2764" idx="2"/>
            <a:endCxn id="276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Google Shape;2771;p94"/>
          <p:cNvCxnSpPr>
            <a:stCxn id="2764" idx="3"/>
            <a:endCxn id="276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2" name="Google Shape;2772;p94"/>
          <p:cNvCxnSpPr>
            <a:stCxn id="2766" idx="2"/>
            <a:endCxn id="276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3" name="Google Shape;2773;p94"/>
          <p:cNvCxnSpPr>
            <a:stCxn id="2769" idx="2"/>
            <a:endCxn id="276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4" name="Google Shape;2774;p94"/>
          <p:cNvCxnSpPr>
            <a:stCxn id="2767" idx="2"/>
            <a:endCxn id="276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5" name="Google Shape;2775;p94"/>
          <p:cNvCxnSpPr>
            <a:stCxn id="2765" idx="3"/>
            <a:endCxn id="276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6" name="Google Shape;2776;p9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7" name="Google Shape;2777;p94"/>
          <p:cNvCxnSpPr>
            <a:stCxn id="2776" idx="3"/>
            <a:endCxn id="276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8" name="Google Shape;2778;p9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79" name="Google Shape;2779;p9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0" name="Google Shape;2780;p94"/>
          <p:cNvCxnSpPr>
            <a:stCxn id="2776" idx="3"/>
            <a:endCxn id="276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1" name="Google Shape;2781;p94"/>
          <p:cNvCxnSpPr>
            <a:stCxn id="2767" idx="3"/>
            <a:endCxn id="276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2" name="Google Shape;2782;p94"/>
          <p:cNvCxnSpPr>
            <a:stCxn id="2764" idx="3"/>
            <a:endCxn id="276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3" name="Google Shape;2783;p9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84" name="Google Shape;2784;p94"/>
          <p:cNvCxnSpPr>
            <a:stCxn id="2769" idx="0"/>
            <a:endCxn id="276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5" name="Google Shape;2785;p9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86" name="Google Shape;2786;p9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87" name="Google Shape;2787;p9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88" name="Google Shape;2788;p9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89" name="Google Shape;2789;p9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90" name="Google Shape;2790;p9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91" name="Google Shape;2791;p9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92" name="Google Shape;2792;p9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3" name="Google Shape;2793;p9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4" name="Google Shape;2794;p94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2),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5" name="Google Shape;2795;p9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796" name="Google Shape;2796;p94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797" name="Google Shape;2797;p9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98" name="Google Shape;2798;p94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99" name="Google Shape;2799;p94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00" name="Google Shape;2800;p9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01" name="Google Shape;2801;p94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02" name="Google Shape;2802;p94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03" name="Google Shape;2803;p94"/>
          <p:cNvCxnSpPr>
            <a:stCxn id="2804" idx="1"/>
            <a:endCxn id="280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6" name="Google Shape;2806;p9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7" name="Google Shape;2807;p94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813" name="Google Shape;2813;p9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4" name="Google Shape;2814;p9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5" name="Google Shape;2815;p9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6" name="Google Shape;2816;p9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7" name="Google Shape;2817;p9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8" name="Google Shape;2818;p9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9" name="Google Shape;2819;p95"/>
          <p:cNvCxnSpPr>
            <a:stCxn id="2813" idx="2"/>
            <a:endCxn id="281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0" name="Google Shape;2820;p95"/>
          <p:cNvCxnSpPr>
            <a:stCxn id="2813" idx="3"/>
            <a:endCxn id="281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1" name="Google Shape;2821;p95"/>
          <p:cNvCxnSpPr>
            <a:stCxn id="2815" idx="2"/>
            <a:endCxn id="281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2" name="Google Shape;2822;p95"/>
          <p:cNvCxnSpPr>
            <a:stCxn id="2818" idx="2"/>
            <a:endCxn id="281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3" name="Google Shape;2823;p95"/>
          <p:cNvCxnSpPr>
            <a:stCxn id="2816" idx="2"/>
            <a:endCxn id="281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4" name="Google Shape;2824;p95"/>
          <p:cNvCxnSpPr>
            <a:stCxn id="2814" idx="3"/>
            <a:endCxn id="281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5" name="Google Shape;2825;p9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6" name="Google Shape;2826;p95"/>
          <p:cNvCxnSpPr>
            <a:stCxn id="2825" idx="3"/>
            <a:endCxn id="281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7" name="Google Shape;2827;p9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28" name="Google Shape;2828;p9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29" name="Google Shape;2829;p95"/>
          <p:cNvCxnSpPr>
            <a:stCxn id="2825" idx="3"/>
            <a:endCxn id="281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0" name="Google Shape;2830;p95"/>
          <p:cNvCxnSpPr>
            <a:stCxn id="2816" idx="3"/>
            <a:endCxn id="281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1" name="Google Shape;2831;p95"/>
          <p:cNvCxnSpPr>
            <a:stCxn id="2813" idx="3"/>
            <a:endCxn id="281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2" name="Google Shape;2832;p9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33" name="Google Shape;2833;p95"/>
          <p:cNvCxnSpPr>
            <a:stCxn id="2818" idx="0"/>
            <a:endCxn id="281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4" name="Google Shape;2834;p9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5" name="Google Shape;2835;p9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36" name="Google Shape;2836;p9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37" name="Google Shape;2837;p9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38" name="Google Shape;2838;p9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9" name="Google Shape;2839;p9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40" name="Google Shape;2840;p9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841" name="Google Shape;2841;p9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2" name="Google Shape;2842;p9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3" name="Google Shape;2843;p95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(D: ∞), (E: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4" name="Google Shape;2844;p9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845" name="Google Shape;2845;p95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846" name="Google Shape;2846;p9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47" name="Google Shape;2847;p95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48" name="Google Shape;2848;p95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49" name="Google Shape;2849;p9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50" name="Google Shape;2850;p95"/>
          <p:cNvCxnSpPr/>
          <p:nvPr/>
        </p:nvCxnSpPr>
        <p:spPr>
          <a:xfrm>
            <a:off x="7355550" y="38640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1" name="Google Shape;2851;p95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52" name="Google Shape;2852;p95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53" name="Google Shape;2853;p95"/>
          <p:cNvSpPr txBox="1"/>
          <p:nvPr/>
        </p:nvSpPr>
        <p:spPr>
          <a:xfrm>
            <a:off x="7396100" y="36189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54" name="Google Shape;2854;p95"/>
          <p:cNvCxnSpPr>
            <a:stCxn id="2855" idx="1"/>
            <a:endCxn id="285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7" name="Google Shape;2857;p9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58" name="Google Shape;2858;p95"/>
          <p:cNvSpPr/>
          <p:nvPr/>
        </p:nvSpPr>
        <p:spPr>
          <a:xfrm>
            <a:off x="1236154" y="3424650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95"/>
          <p:cNvSpPr/>
          <p:nvPr/>
        </p:nvSpPr>
        <p:spPr>
          <a:xfrm>
            <a:off x="2158440" y="3424650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95"/>
          <p:cNvSpPr/>
          <p:nvPr/>
        </p:nvSpPr>
        <p:spPr>
          <a:xfrm>
            <a:off x="3619924" y="4647975"/>
            <a:ext cx="753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95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867" name="Google Shape;2867;p9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8" name="Google Shape;2868;p9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9" name="Google Shape;2869;p9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0" name="Google Shape;2870;p9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1" name="Google Shape;2871;p9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2" name="Google Shape;2872;p9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3" name="Google Shape;2873;p96"/>
          <p:cNvCxnSpPr>
            <a:stCxn id="2867" idx="2"/>
            <a:endCxn id="286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4" name="Google Shape;2874;p96"/>
          <p:cNvCxnSpPr>
            <a:stCxn id="2867" idx="3"/>
            <a:endCxn id="287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5" name="Google Shape;2875;p96"/>
          <p:cNvCxnSpPr>
            <a:stCxn id="2869" idx="2"/>
            <a:endCxn id="287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6" name="Google Shape;2876;p96"/>
          <p:cNvCxnSpPr>
            <a:stCxn id="2872" idx="2"/>
            <a:endCxn id="287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7" name="Google Shape;2877;p96"/>
          <p:cNvCxnSpPr>
            <a:stCxn id="2870" idx="2"/>
            <a:endCxn id="287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8" name="Google Shape;2878;p96"/>
          <p:cNvCxnSpPr>
            <a:stCxn id="2868" idx="3"/>
            <a:endCxn id="287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9" name="Google Shape;2879;p9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0" name="Google Shape;2880;p96"/>
          <p:cNvCxnSpPr>
            <a:stCxn id="2879" idx="3"/>
            <a:endCxn id="286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1" name="Google Shape;2881;p9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82" name="Google Shape;2882;p9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3" name="Google Shape;2883;p96"/>
          <p:cNvCxnSpPr>
            <a:stCxn id="2879" idx="3"/>
            <a:endCxn id="286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4" name="Google Shape;2884;p96"/>
          <p:cNvCxnSpPr>
            <a:stCxn id="2870" idx="3"/>
            <a:endCxn id="287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5" name="Google Shape;2885;p96"/>
          <p:cNvCxnSpPr>
            <a:stCxn id="2867" idx="3"/>
            <a:endCxn id="286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6" name="Google Shape;2886;p9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87" name="Google Shape;2887;p96"/>
          <p:cNvCxnSpPr>
            <a:stCxn id="2872" idx="0"/>
            <a:endCxn id="286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8" name="Google Shape;2888;p9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89" name="Google Shape;2889;p9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0" name="Google Shape;2890;p9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91" name="Google Shape;2891;p9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92" name="Google Shape;2892;p9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93" name="Google Shape;2893;p9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94" name="Google Shape;2894;p9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895" name="Google Shape;2895;p9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6" name="Google Shape;2896;p9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7" name="Google Shape;2897;p96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(F: 16), (D: ∞), (E: ∞), (G: ∞)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8" name="Google Shape;2898;p9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899" name="Google Shape;2899;p96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900" name="Google Shape;2900;p9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1" name="Google Shape;2901;p96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2" name="Google Shape;2902;p9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3" name="Google Shape;2903;p96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4" name="Google Shape;2904;p96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5" name="Google Shape;2905;p96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06" name="Google Shape;2906;p96"/>
          <p:cNvCxnSpPr>
            <a:stCxn id="2907" idx="1"/>
            <a:endCxn id="290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9" name="Google Shape;2909;p9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10" name="Google Shape;2910;p96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916" name="Google Shape;2916;p9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7" name="Google Shape;2917;p9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8" name="Google Shape;2918;p9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9" name="Google Shape;2919;p9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9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1" name="Google Shape;2921;p9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2" name="Google Shape;2922;p97"/>
          <p:cNvCxnSpPr>
            <a:stCxn id="2916" idx="2"/>
            <a:endCxn id="291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3" name="Google Shape;2923;p97"/>
          <p:cNvCxnSpPr>
            <a:stCxn id="2916" idx="3"/>
            <a:endCxn id="291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4" name="Google Shape;2924;p97"/>
          <p:cNvCxnSpPr>
            <a:stCxn id="2918" idx="2"/>
            <a:endCxn id="291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5" name="Google Shape;2925;p97"/>
          <p:cNvCxnSpPr>
            <a:stCxn id="2921" idx="2"/>
            <a:endCxn id="292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6" name="Google Shape;2926;p97"/>
          <p:cNvCxnSpPr>
            <a:stCxn id="2919" idx="2"/>
            <a:endCxn id="292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7" name="Google Shape;2927;p97"/>
          <p:cNvCxnSpPr>
            <a:stCxn id="2917" idx="3"/>
            <a:endCxn id="292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8" name="Google Shape;2928;p9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9" name="Google Shape;2929;p97"/>
          <p:cNvCxnSpPr>
            <a:stCxn id="2928" idx="3"/>
            <a:endCxn id="291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0" name="Google Shape;2930;p9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31" name="Google Shape;2931;p9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32" name="Google Shape;2932;p97"/>
          <p:cNvCxnSpPr>
            <a:stCxn id="2928" idx="3"/>
            <a:endCxn id="291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3" name="Google Shape;2933;p97"/>
          <p:cNvCxnSpPr>
            <a:stCxn id="2919" idx="3"/>
            <a:endCxn id="292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4" name="Google Shape;2934;p97"/>
          <p:cNvCxnSpPr>
            <a:stCxn id="2916" idx="3"/>
            <a:endCxn id="291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5" name="Google Shape;2935;p9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36" name="Google Shape;2936;p97"/>
          <p:cNvCxnSpPr>
            <a:stCxn id="2921" idx="0"/>
            <a:endCxn id="291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7" name="Google Shape;2937;p9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38" name="Google Shape;2938;p9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39" name="Google Shape;2939;p9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40" name="Google Shape;2940;p9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1" name="Google Shape;2941;p9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42" name="Google Shape;2942;p9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43" name="Google Shape;2943;p9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944" name="Google Shape;2944;p9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5" name="Google Shape;2945;p9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6" name="Google Shape;2946;p97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[(E: 5), (D: 13), (F: 16),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7" name="Google Shape;2947;p9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948" name="Google Shape;2948;p9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949" name="Google Shape;2949;p9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0" name="Google Shape;2950;p9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1" name="Google Shape;2951;p9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2" name="Google Shape;2952;p97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3" name="Google Shape;2953;p97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4" name="Google Shape;2954;p97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55" name="Google Shape;2955;p97"/>
          <p:cNvCxnSpPr/>
          <p:nvPr/>
        </p:nvCxnSpPr>
        <p:spPr>
          <a:xfrm>
            <a:off x="7132275" y="28221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97"/>
          <p:cNvCxnSpPr/>
          <p:nvPr/>
        </p:nvCxnSpPr>
        <p:spPr>
          <a:xfrm>
            <a:off x="6844300" y="186377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7" name="Google Shape;2957;p97"/>
          <p:cNvSpPr txBox="1"/>
          <p:nvPr/>
        </p:nvSpPr>
        <p:spPr>
          <a:xfrm>
            <a:off x="7304688" y="2528608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8" name="Google Shape;2958;p97"/>
          <p:cNvSpPr txBox="1"/>
          <p:nvPr/>
        </p:nvSpPr>
        <p:spPr>
          <a:xfrm>
            <a:off x="6515919" y="19528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59" name="Google Shape;2959;p97"/>
          <p:cNvCxnSpPr>
            <a:stCxn id="2960" idx="1"/>
            <a:endCxn id="296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2" name="Google Shape;2962;p9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63" name="Google Shape;2963;p97"/>
          <p:cNvSpPr txBox="1"/>
          <p:nvPr/>
        </p:nvSpPr>
        <p:spPr>
          <a:xfrm>
            <a:off x="2523200" y="4094075"/>
            <a:ext cx="3333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Vertex C unchanged since 2+5 &gt; 1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4" name="Google Shape;2964;p97"/>
          <p:cNvSpPr/>
          <p:nvPr/>
        </p:nvSpPr>
        <p:spPr>
          <a:xfrm>
            <a:off x="1196532" y="2931725"/>
            <a:ext cx="3174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97"/>
          <p:cNvSpPr/>
          <p:nvPr/>
        </p:nvSpPr>
        <p:spPr>
          <a:xfrm>
            <a:off x="2177198" y="2931729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97"/>
          <p:cNvSpPr/>
          <p:nvPr/>
        </p:nvSpPr>
        <p:spPr>
          <a:xfrm>
            <a:off x="2715452" y="4647975"/>
            <a:ext cx="16578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97"/>
          <p:cNvSpPr txBox="1"/>
          <p:nvPr/>
        </p:nvSpPr>
        <p:spPr>
          <a:xfrm>
            <a:off x="7337650" y="4546875"/>
            <a:ext cx="1473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vertex is removed next?</a:t>
            </a:r>
            <a:endParaRPr/>
          </a:p>
        </p:txBody>
      </p:sp>
      <p:sp>
        <p:nvSpPr>
          <p:cNvPr id="2968" name="Google Shape;2968;p97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974" name="Google Shape;2974;p9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5" name="Google Shape;2975;p9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6" name="Google Shape;2976;p9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7" name="Google Shape;2977;p9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8" name="Google Shape;2978;p9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9" name="Google Shape;2979;p9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0" name="Google Shape;2980;p98"/>
          <p:cNvCxnSpPr>
            <a:stCxn id="2974" idx="2"/>
            <a:endCxn id="297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1" name="Google Shape;2981;p98"/>
          <p:cNvCxnSpPr>
            <a:stCxn id="2974" idx="3"/>
            <a:endCxn id="297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2" name="Google Shape;2982;p98"/>
          <p:cNvCxnSpPr>
            <a:stCxn id="2976" idx="2"/>
            <a:endCxn id="297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3" name="Google Shape;2983;p98"/>
          <p:cNvCxnSpPr>
            <a:stCxn id="2979" idx="2"/>
            <a:endCxn id="297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4" name="Google Shape;2984;p98"/>
          <p:cNvCxnSpPr>
            <a:stCxn id="2977" idx="2"/>
            <a:endCxn id="297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5" name="Google Shape;2985;p98"/>
          <p:cNvCxnSpPr>
            <a:stCxn id="2975" idx="3"/>
            <a:endCxn id="297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6" name="Google Shape;2986;p9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7" name="Google Shape;2987;p98"/>
          <p:cNvCxnSpPr>
            <a:stCxn id="2986" idx="3"/>
            <a:endCxn id="297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8" name="Google Shape;2988;p9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89" name="Google Shape;2989;p9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90" name="Google Shape;2990;p98"/>
          <p:cNvCxnSpPr>
            <a:stCxn id="2986" idx="3"/>
            <a:endCxn id="297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1" name="Google Shape;2991;p98"/>
          <p:cNvCxnSpPr>
            <a:stCxn id="2977" idx="3"/>
            <a:endCxn id="297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2" name="Google Shape;2992;p98"/>
          <p:cNvCxnSpPr>
            <a:stCxn id="2974" idx="3"/>
            <a:endCxn id="297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3" name="Google Shape;2993;p9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94" name="Google Shape;2994;p98"/>
          <p:cNvCxnSpPr>
            <a:stCxn id="2979" idx="0"/>
            <a:endCxn id="297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5" name="Google Shape;2995;p9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96" name="Google Shape;2996;p9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97" name="Google Shape;2997;p9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98" name="Google Shape;2998;p9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99" name="Google Shape;2999;p9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00" name="Google Shape;3000;p9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01" name="Google Shape;3001;p9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002" name="Google Shape;3002;p9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03" name="Google Shape;3003;p9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04" name="Google Shape;3004;p98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13), (F: 16), (G: ∞)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5" name="Google Shape;3005;p9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006" name="Google Shape;3006;p9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007" name="Google Shape;3007;p9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08" name="Google Shape;3008;p98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09" name="Google Shape;3009;p98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10" name="Google Shape;3010;p98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11" name="Google Shape;3011;p98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12" name="Google Shape;3012;p98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013" name="Google Shape;3013;p98"/>
          <p:cNvCxnSpPr>
            <a:stCxn id="3014" idx="1"/>
            <a:endCxn id="301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6" name="Google Shape;3016;p9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17" name="Google Shape;3017;p98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023" name="Google Shape;3023;p9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4" name="Google Shape;3024;p9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5" name="Google Shape;3025;p9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6" name="Google Shape;3026;p9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7" name="Google Shape;3027;p9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8" name="Google Shape;3028;p9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9" name="Google Shape;3029;p99"/>
          <p:cNvCxnSpPr>
            <a:stCxn id="3023" idx="2"/>
            <a:endCxn id="302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0" name="Google Shape;3030;p99"/>
          <p:cNvCxnSpPr>
            <a:stCxn id="3023" idx="3"/>
            <a:endCxn id="302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Google Shape;3031;p99"/>
          <p:cNvCxnSpPr>
            <a:stCxn id="3025" idx="2"/>
            <a:endCxn id="302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2" name="Google Shape;3032;p99"/>
          <p:cNvCxnSpPr>
            <a:stCxn id="3028" idx="2"/>
            <a:endCxn id="302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3" name="Google Shape;3033;p99"/>
          <p:cNvCxnSpPr>
            <a:stCxn id="3026" idx="2"/>
            <a:endCxn id="302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4" name="Google Shape;3034;p99"/>
          <p:cNvCxnSpPr>
            <a:stCxn id="3024" idx="3"/>
            <a:endCxn id="302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5" name="Google Shape;3035;p9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6" name="Google Shape;3036;p99"/>
          <p:cNvCxnSpPr>
            <a:stCxn id="3035" idx="3"/>
            <a:endCxn id="302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7" name="Google Shape;3037;p9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38" name="Google Shape;3038;p9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39" name="Google Shape;3039;p99"/>
          <p:cNvCxnSpPr>
            <a:stCxn id="3035" idx="3"/>
            <a:endCxn id="302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0" name="Google Shape;3040;p99"/>
          <p:cNvCxnSpPr>
            <a:stCxn id="3026" idx="3"/>
            <a:endCxn id="302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1" name="Google Shape;3041;p99"/>
          <p:cNvCxnSpPr>
            <a:stCxn id="3023" idx="3"/>
            <a:endCxn id="302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2" name="Google Shape;3042;p9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43" name="Google Shape;3043;p99"/>
          <p:cNvCxnSpPr>
            <a:stCxn id="3028" idx="0"/>
            <a:endCxn id="302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4" name="Google Shape;3044;p9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5" name="Google Shape;3045;p9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46" name="Google Shape;3046;p9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47" name="Google Shape;3047;p9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48" name="Google Shape;3048;p9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9" name="Google Shape;3049;p9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50" name="Google Shape;3050;p9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051" name="Google Shape;3051;p9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52" name="Google Shape;3052;p9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53" name="Google Shape;3053;p99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13), (F: 16), (G: ∞)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4" name="Google Shape;3054;p9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055" name="Google Shape;3055;p9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056" name="Google Shape;3056;p9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57" name="Google Shape;3057;p99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58" name="Google Shape;3058;p99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59" name="Google Shape;3059;p99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60" name="Google Shape;3060;p99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61" name="Google Shape;3061;p99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062" name="Google Shape;3062;p99"/>
          <p:cNvCxnSpPr>
            <a:stCxn id="3063" idx="1"/>
            <a:endCxn id="306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5" name="Google Shape;3065;p9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66" name="Google Shape;3066;p99"/>
          <p:cNvSpPr txBox="1"/>
          <p:nvPr>
            <p:ph idx="1" type="body"/>
          </p:nvPr>
        </p:nvSpPr>
        <p:spPr>
          <a:xfrm>
            <a:off x="107050" y="402200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distTo, edgeTo, and fringe after relaxation.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072" name="Google Shape;3072;p10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3" name="Google Shape;3073;p10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10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10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10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7" name="Google Shape;3077;p10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8" name="Google Shape;3078;p100"/>
          <p:cNvCxnSpPr>
            <a:stCxn id="3072" idx="2"/>
            <a:endCxn id="307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9" name="Google Shape;3079;p100"/>
          <p:cNvCxnSpPr>
            <a:stCxn id="3072" idx="3"/>
            <a:endCxn id="307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0" name="Google Shape;3080;p100"/>
          <p:cNvCxnSpPr>
            <a:stCxn id="3074" idx="2"/>
            <a:endCxn id="307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1" name="Google Shape;3081;p100"/>
          <p:cNvCxnSpPr>
            <a:stCxn id="3077" idx="2"/>
            <a:endCxn id="307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2" name="Google Shape;3082;p100"/>
          <p:cNvCxnSpPr>
            <a:stCxn id="3075" idx="2"/>
            <a:endCxn id="307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3" name="Google Shape;3083;p100"/>
          <p:cNvCxnSpPr>
            <a:stCxn id="3073" idx="3"/>
            <a:endCxn id="307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4" name="Google Shape;3084;p10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5" name="Google Shape;3085;p100"/>
          <p:cNvCxnSpPr>
            <a:stCxn id="3084" idx="3"/>
            <a:endCxn id="307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6" name="Google Shape;3086;p10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87" name="Google Shape;3087;p10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88" name="Google Shape;3088;p100"/>
          <p:cNvCxnSpPr>
            <a:stCxn id="3084" idx="3"/>
            <a:endCxn id="307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9" name="Google Shape;3089;p100"/>
          <p:cNvCxnSpPr>
            <a:stCxn id="3075" idx="3"/>
            <a:endCxn id="307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0" name="Google Shape;3090;p100"/>
          <p:cNvCxnSpPr>
            <a:stCxn id="3072" idx="3"/>
            <a:endCxn id="307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1" name="Google Shape;3091;p10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92" name="Google Shape;3092;p100"/>
          <p:cNvCxnSpPr>
            <a:stCxn id="3077" idx="0"/>
            <a:endCxn id="307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3" name="Google Shape;3093;p10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94" name="Google Shape;3094;p10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95" name="Google Shape;3095;p10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96" name="Google Shape;3096;p10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97" name="Google Shape;3097;p10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98" name="Google Shape;3098;p10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99" name="Google Shape;3099;p10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100" name="Google Shape;3100;p10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01" name="Google Shape;3101;p10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02" name="Google Shape;3102;p100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[(F: 9), (G: 10), (D: 13)]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3" name="Google Shape;3103;p10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104" name="Google Shape;3104;p10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105" name="Google Shape;3105;p10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6" name="Google Shape;3106;p100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7" name="Google Shape;3107;p100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8" name="Google Shape;3108;p100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9" name="Google Shape;3109;p100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10" name="Google Shape;3110;p100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111" name="Google Shape;3111;p100"/>
          <p:cNvCxnSpPr>
            <a:stCxn id="3112" idx="1"/>
            <a:endCxn id="311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4" name="Google Shape;3114;p10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115" name="Google Shape;3115;p100"/>
          <p:cNvCxnSpPr/>
          <p:nvPr/>
        </p:nvCxnSpPr>
        <p:spPr>
          <a:xfrm>
            <a:off x="7466300" y="3766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6" name="Google Shape;3116;p100"/>
          <p:cNvCxnSpPr/>
          <p:nvPr/>
        </p:nvCxnSpPr>
        <p:spPr>
          <a:xfrm>
            <a:off x="8616625" y="260407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7" name="Google Shape;3117;p100"/>
          <p:cNvSpPr txBox="1"/>
          <p:nvPr/>
        </p:nvSpPr>
        <p:spPr>
          <a:xfrm>
            <a:off x="7472300" y="33826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18" name="Google Shape;3118;p100"/>
          <p:cNvSpPr txBox="1"/>
          <p:nvPr/>
        </p:nvSpPr>
        <p:spPr>
          <a:xfrm>
            <a:off x="8616625" y="224283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19" name="Google Shape;3119;p100"/>
          <p:cNvSpPr txBox="1"/>
          <p:nvPr/>
        </p:nvSpPr>
        <p:spPr>
          <a:xfrm>
            <a:off x="2523200" y="4094075"/>
            <a:ext cx="3333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C unchanged since 5+1 &gt; 1 </a:t>
            </a:r>
            <a:endParaRPr/>
          </a:p>
        </p:txBody>
      </p:sp>
      <p:sp>
        <p:nvSpPr>
          <p:cNvPr id="3120" name="Google Shape;3120;p100"/>
          <p:cNvSpPr/>
          <p:nvPr/>
        </p:nvSpPr>
        <p:spPr>
          <a:xfrm>
            <a:off x="1196532" y="3455214"/>
            <a:ext cx="3174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100"/>
          <p:cNvSpPr/>
          <p:nvPr/>
        </p:nvSpPr>
        <p:spPr>
          <a:xfrm>
            <a:off x="2177198" y="3455219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100"/>
          <p:cNvSpPr/>
          <p:nvPr/>
        </p:nvSpPr>
        <p:spPr>
          <a:xfrm>
            <a:off x="3172652" y="4647975"/>
            <a:ext cx="16578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100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129" name="Google Shape;3129;p10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0" name="Google Shape;3130;p10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1" name="Google Shape;3131;p10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10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10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4" name="Google Shape;3134;p10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5" name="Google Shape;3135;p101"/>
          <p:cNvCxnSpPr>
            <a:stCxn id="3129" idx="2"/>
            <a:endCxn id="313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6" name="Google Shape;3136;p101"/>
          <p:cNvCxnSpPr>
            <a:stCxn id="3129" idx="3"/>
            <a:endCxn id="313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7" name="Google Shape;3137;p101"/>
          <p:cNvCxnSpPr>
            <a:stCxn id="3131" idx="2"/>
            <a:endCxn id="313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8" name="Google Shape;3138;p101"/>
          <p:cNvCxnSpPr>
            <a:stCxn id="3134" idx="2"/>
            <a:endCxn id="313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9" name="Google Shape;3139;p101"/>
          <p:cNvCxnSpPr>
            <a:stCxn id="3132" idx="2"/>
            <a:endCxn id="313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0" name="Google Shape;3140;p101"/>
          <p:cNvCxnSpPr>
            <a:stCxn id="3130" idx="3"/>
            <a:endCxn id="313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1" name="Google Shape;3141;p10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2" name="Google Shape;3142;p101"/>
          <p:cNvCxnSpPr>
            <a:stCxn id="3141" idx="3"/>
            <a:endCxn id="312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3" name="Google Shape;3143;p10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44" name="Google Shape;3144;p10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45" name="Google Shape;3145;p101"/>
          <p:cNvCxnSpPr>
            <a:stCxn id="3141" idx="3"/>
            <a:endCxn id="313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6" name="Google Shape;3146;p101"/>
          <p:cNvCxnSpPr>
            <a:stCxn id="3132" idx="3"/>
            <a:endCxn id="313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7" name="Google Shape;3147;p101"/>
          <p:cNvCxnSpPr>
            <a:stCxn id="3129" idx="3"/>
            <a:endCxn id="313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8" name="Google Shape;3148;p10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49" name="Google Shape;3149;p101"/>
          <p:cNvCxnSpPr>
            <a:stCxn id="3134" idx="0"/>
            <a:endCxn id="313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0" name="Google Shape;3150;p10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1" name="Google Shape;3151;p10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2" name="Google Shape;3152;p10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53" name="Google Shape;3153;p10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54" name="Google Shape;3154;p10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5" name="Google Shape;3155;p10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156" name="Google Shape;3156;p10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157" name="Google Shape;3157;p10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8" name="Google Shape;3158;p10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9" name="Google Shape;3159;p101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10), (D: 13)]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0" name="Google Shape;3160;p10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161" name="Google Shape;3161;p10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162" name="Google Shape;3162;p101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3" name="Google Shape;3163;p101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4" name="Google Shape;3164;p101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5" name="Google Shape;3165;p101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166" name="Google Shape;3166;p101"/>
          <p:cNvCxnSpPr>
            <a:stCxn id="3167" idx="1"/>
            <a:endCxn id="316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9" name="Google Shape;3169;p10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70" name="Google Shape;3170;p101"/>
          <p:cNvSpPr txBox="1"/>
          <p:nvPr/>
        </p:nvSpPr>
        <p:spPr>
          <a:xfrm>
            <a:off x="7299338" y="369090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71" name="Google Shape;3171;p101"/>
          <p:cNvSpPr txBox="1"/>
          <p:nvPr/>
        </p:nvSpPr>
        <p:spPr>
          <a:xfrm>
            <a:off x="8616625" y="24051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72" name="Google Shape;3172;p101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178" name="Google Shape;3178;p10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9" name="Google Shape;3179;p10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10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10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10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3" name="Google Shape;3183;p10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4" name="Google Shape;3184;p102"/>
          <p:cNvCxnSpPr>
            <a:stCxn id="3178" idx="2"/>
            <a:endCxn id="317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5" name="Google Shape;3185;p102"/>
          <p:cNvCxnSpPr>
            <a:stCxn id="3178" idx="3"/>
            <a:endCxn id="318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6" name="Google Shape;3186;p102"/>
          <p:cNvCxnSpPr>
            <a:stCxn id="3180" idx="2"/>
            <a:endCxn id="318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7" name="Google Shape;3187;p102"/>
          <p:cNvCxnSpPr>
            <a:stCxn id="3183" idx="2"/>
            <a:endCxn id="318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8" name="Google Shape;3188;p102"/>
          <p:cNvCxnSpPr>
            <a:stCxn id="3181" idx="2"/>
            <a:endCxn id="318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9" name="Google Shape;3189;p102"/>
          <p:cNvCxnSpPr>
            <a:stCxn id="3179" idx="3"/>
            <a:endCxn id="318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0" name="Google Shape;3190;p10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1" name="Google Shape;3191;p102"/>
          <p:cNvCxnSpPr>
            <a:stCxn id="3190" idx="3"/>
            <a:endCxn id="317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2" name="Google Shape;3192;p10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93" name="Google Shape;3193;p10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11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4" name="Google Shape;3194;p102"/>
          <p:cNvCxnSpPr>
            <a:stCxn id="3190" idx="3"/>
            <a:endCxn id="317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5" name="Google Shape;3195;p102"/>
          <p:cNvCxnSpPr>
            <a:stCxn id="3181" idx="3"/>
            <a:endCxn id="318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6" name="Google Shape;3196;p102"/>
          <p:cNvCxnSpPr>
            <a:stCxn id="3178" idx="3"/>
            <a:endCxn id="318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7" name="Google Shape;3197;p10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98" name="Google Shape;3198;p102"/>
          <p:cNvCxnSpPr>
            <a:stCxn id="3183" idx="0"/>
            <a:endCxn id="318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9" name="Google Shape;3199;p10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00" name="Google Shape;3200;p10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1" name="Google Shape;3201;p10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02" name="Google Shape;3202;p10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3" name="Google Shape;3203;p10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04" name="Google Shape;3204;p10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05" name="Google Shape;3205;p10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206" name="Google Shape;3206;p10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7" name="Google Shape;3207;p10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8" name="Google Shape;3208;p102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[(D: 11)]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9" name="Google Shape;3209;p10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210" name="Google Shape;3210;p102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211" name="Google Shape;3211;p102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12" name="Google Shape;3212;p102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13" name="Google Shape;3213;p102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14" name="Google Shape;3214;p102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215" name="Google Shape;3215;p102"/>
          <p:cNvCxnSpPr>
            <a:stCxn id="3216" idx="1"/>
            <a:endCxn id="321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8" name="Google Shape;3218;p10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19" name="Google Shape;3219;p102"/>
          <p:cNvSpPr txBox="1"/>
          <p:nvPr/>
        </p:nvSpPr>
        <p:spPr>
          <a:xfrm>
            <a:off x="7299338" y="369090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20" name="Google Shape;3220;p102"/>
          <p:cNvSpPr txBox="1"/>
          <p:nvPr/>
        </p:nvSpPr>
        <p:spPr>
          <a:xfrm>
            <a:off x="8616625" y="24051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221" name="Google Shape;3221;p102"/>
          <p:cNvCxnSpPr/>
          <p:nvPr/>
        </p:nvCxnSpPr>
        <p:spPr>
          <a:xfrm>
            <a:off x="6816125" y="1907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2" name="Google Shape;3222;p102"/>
          <p:cNvSpPr txBox="1"/>
          <p:nvPr/>
        </p:nvSpPr>
        <p:spPr>
          <a:xfrm>
            <a:off x="6572925" y="20240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23" name="Google Shape;3223;p102"/>
          <p:cNvSpPr/>
          <p:nvPr/>
        </p:nvSpPr>
        <p:spPr>
          <a:xfrm>
            <a:off x="1236154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102"/>
          <p:cNvSpPr/>
          <p:nvPr/>
        </p:nvSpPr>
        <p:spPr>
          <a:xfrm>
            <a:off x="2158440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102"/>
          <p:cNvSpPr/>
          <p:nvPr/>
        </p:nvSpPr>
        <p:spPr>
          <a:xfrm>
            <a:off x="3182545" y="4647975"/>
            <a:ext cx="753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102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107050" y="402200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  <p:grpSp>
        <p:nvGrpSpPr>
          <p:cNvPr id="198" name="Google Shape;198;p31"/>
          <p:cNvGrpSpPr/>
          <p:nvPr/>
        </p:nvGrpSpPr>
        <p:grpSpPr>
          <a:xfrm>
            <a:off x="3266733" y="1913894"/>
            <a:ext cx="2743495" cy="3204954"/>
            <a:chOff x="3266733" y="1913894"/>
            <a:chExt cx="2743495" cy="3204954"/>
          </a:xfrm>
        </p:grpSpPr>
        <p:pic>
          <p:nvPicPr>
            <p:cNvPr id="199" name="Google Shape;19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6733" y="1913894"/>
              <a:ext cx="2201224" cy="3082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1"/>
            <p:cNvSpPr/>
            <p:nvPr/>
          </p:nvSpPr>
          <p:spPr>
            <a:xfrm>
              <a:off x="5054900" y="3326550"/>
              <a:ext cx="165900" cy="165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 txBox="1"/>
            <p:nvPr/>
          </p:nvSpPr>
          <p:spPr>
            <a:xfrm>
              <a:off x="4969251" y="3242046"/>
              <a:ext cx="344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s</a:t>
              </a:r>
              <a:endParaRPr sz="1200"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231250" y="4868538"/>
              <a:ext cx="165900" cy="165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4153996" y="4800849"/>
              <a:ext cx="302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t</a:t>
              </a:r>
              <a:endParaRPr sz="1200"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878525" y="37447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4927425" y="22762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220800" y="4339363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4879945" y="4689270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5238911" y="4617015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5036650" y="2450400"/>
              <a:ext cx="199225" cy="896500"/>
            </a:xfrm>
            <a:custGeom>
              <a:rect b="b" l="l" r="r" t="t"/>
              <a:pathLst>
                <a:path extrusionOk="0" h="35860" w="7969">
                  <a:moveTo>
                    <a:pt x="0" y="0"/>
                  </a:moveTo>
                  <a:lnTo>
                    <a:pt x="4346" y="8331"/>
                  </a:lnTo>
                  <a:lnTo>
                    <a:pt x="7969" y="27891"/>
                  </a:lnTo>
                  <a:lnTo>
                    <a:pt x="6882" y="358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0" name="Google Shape;210;p31"/>
            <p:cNvSpPr/>
            <p:nvPr/>
          </p:nvSpPr>
          <p:spPr>
            <a:xfrm>
              <a:off x="3424775" y="1979525"/>
              <a:ext cx="1657150" cy="1774875"/>
            </a:xfrm>
            <a:custGeom>
              <a:rect b="b" l="l" r="r" t="t"/>
              <a:pathLst>
                <a:path extrusionOk="0" h="70995" w="66286">
                  <a:moveTo>
                    <a:pt x="66286" y="53970"/>
                  </a:moveTo>
                  <a:lnTo>
                    <a:pt x="51435" y="5795"/>
                  </a:lnTo>
                  <a:lnTo>
                    <a:pt x="44191" y="0"/>
                  </a:lnTo>
                  <a:lnTo>
                    <a:pt x="4347" y="11591"/>
                  </a:lnTo>
                  <a:lnTo>
                    <a:pt x="724" y="15938"/>
                  </a:lnTo>
                  <a:lnTo>
                    <a:pt x="0" y="19560"/>
                  </a:lnTo>
                  <a:lnTo>
                    <a:pt x="12315" y="64837"/>
                  </a:lnTo>
                  <a:lnTo>
                    <a:pt x="15213" y="68459"/>
                  </a:lnTo>
                  <a:lnTo>
                    <a:pt x="18111" y="709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31"/>
            <p:cNvSpPr/>
            <p:nvPr/>
          </p:nvSpPr>
          <p:spPr>
            <a:xfrm>
              <a:off x="4927425" y="356003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054750" y="3500850"/>
              <a:ext cx="72450" cy="72425"/>
            </a:xfrm>
            <a:custGeom>
              <a:rect b="b" l="l" r="r" t="t"/>
              <a:pathLst>
                <a:path extrusionOk="0" h="2897" w="2898">
                  <a:moveTo>
                    <a:pt x="2898" y="0"/>
                  </a:moveTo>
                  <a:lnTo>
                    <a:pt x="0" y="289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31"/>
            <p:cNvSpPr/>
            <p:nvPr/>
          </p:nvSpPr>
          <p:spPr>
            <a:xfrm>
              <a:off x="4040550" y="3600450"/>
              <a:ext cx="887425" cy="190175"/>
            </a:xfrm>
            <a:custGeom>
              <a:rect b="b" l="l" r="r" t="t"/>
              <a:pathLst>
                <a:path extrusionOk="0" h="7607" w="35497">
                  <a:moveTo>
                    <a:pt x="35497" y="1087"/>
                  </a:moveTo>
                  <a:lnTo>
                    <a:pt x="30064" y="0"/>
                  </a:lnTo>
                  <a:lnTo>
                    <a:pt x="0" y="760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31"/>
            <p:cNvSpPr/>
            <p:nvPr/>
          </p:nvSpPr>
          <p:spPr>
            <a:xfrm>
              <a:off x="3968100" y="3926450"/>
              <a:ext cx="289775" cy="941775"/>
            </a:xfrm>
            <a:custGeom>
              <a:rect b="b" l="l" r="r" t="t"/>
              <a:pathLst>
                <a:path extrusionOk="0" h="37671" w="11591">
                  <a:moveTo>
                    <a:pt x="0" y="0"/>
                  </a:moveTo>
                  <a:lnTo>
                    <a:pt x="11591" y="3767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31"/>
            <p:cNvSpPr/>
            <p:nvPr/>
          </p:nvSpPr>
          <p:spPr>
            <a:xfrm>
              <a:off x="4393700" y="4786725"/>
              <a:ext cx="489000" cy="163000"/>
            </a:xfrm>
            <a:custGeom>
              <a:rect b="b" l="l" r="r" t="t"/>
              <a:pathLst>
                <a:path extrusionOk="0" h="6520" w="19560">
                  <a:moveTo>
                    <a:pt x="0" y="6520"/>
                  </a:moveTo>
                  <a:lnTo>
                    <a:pt x="1956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31"/>
            <p:cNvSpPr/>
            <p:nvPr/>
          </p:nvSpPr>
          <p:spPr>
            <a:xfrm>
              <a:off x="5100025" y="3718175"/>
              <a:ext cx="199225" cy="615775"/>
            </a:xfrm>
            <a:custGeom>
              <a:rect b="b" l="l" r="r" t="t"/>
              <a:pathLst>
                <a:path extrusionOk="0" h="24631" w="7969">
                  <a:moveTo>
                    <a:pt x="0" y="0"/>
                  </a:moveTo>
                  <a:lnTo>
                    <a:pt x="6882" y="8693"/>
                  </a:lnTo>
                  <a:lnTo>
                    <a:pt x="7969" y="2463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Google Shape;217;p31"/>
            <p:cNvSpPr/>
            <p:nvPr/>
          </p:nvSpPr>
          <p:spPr>
            <a:xfrm>
              <a:off x="5009475" y="4469775"/>
              <a:ext cx="208275" cy="226375"/>
            </a:xfrm>
            <a:custGeom>
              <a:rect b="b" l="l" r="r" t="t"/>
              <a:pathLst>
                <a:path extrusionOk="0" h="9055" w="8331">
                  <a:moveTo>
                    <a:pt x="8331" y="0"/>
                  </a:moveTo>
                  <a:lnTo>
                    <a:pt x="5796" y="4347"/>
                  </a:lnTo>
                  <a:lnTo>
                    <a:pt x="0" y="905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Google Shape;218;p31"/>
            <p:cNvSpPr/>
            <p:nvPr/>
          </p:nvSpPr>
          <p:spPr>
            <a:xfrm>
              <a:off x="5036650" y="4732375"/>
              <a:ext cx="208275" cy="36225"/>
            </a:xfrm>
            <a:custGeom>
              <a:rect b="b" l="l" r="r" t="t"/>
              <a:pathLst>
                <a:path extrusionOk="0" h="1449" w="8331">
                  <a:moveTo>
                    <a:pt x="8331" y="0"/>
                  </a:moveTo>
                  <a:lnTo>
                    <a:pt x="0" y="144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31"/>
            <p:cNvSpPr/>
            <p:nvPr/>
          </p:nvSpPr>
          <p:spPr>
            <a:xfrm>
              <a:off x="5308300" y="4515050"/>
              <a:ext cx="18125" cy="108675"/>
            </a:xfrm>
            <a:custGeom>
              <a:rect b="b" l="l" r="r" t="t"/>
              <a:pathLst>
                <a:path extrusionOk="0" h="4347" w="725">
                  <a:moveTo>
                    <a:pt x="0" y="0"/>
                  </a:moveTo>
                  <a:lnTo>
                    <a:pt x="725" y="434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0" name="Google Shape;220;p31"/>
            <p:cNvSpPr txBox="1"/>
            <p:nvPr/>
          </p:nvSpPr>
          <p:spPr>
            <a:xfrm>
              <a:off x="3791478" y="2146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5127203" y="251612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41893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50366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31"/>
            <p:cNvSpPr txBox="1"/>
            <p:nvPr/>
          </p:nvSpPr>
          <p:spPr>
            <a:xfrm>
              <a:off x="4040553" y="41787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4435365" y="4559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5081928" y="4750400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1"/>
            <p:cNvSpPr txBox="1"/>
            <p:nvPr/>
          </p:nvSpPr>
          <p:spPr>
            <a:xfrm>
              <a:off x="5244928" y="43651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4879953" y="4365163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31"/>
            <p:cNvSpPr txBox="1"/>
            <p:nvPr/>
          </p:nvSpPr>
          <p:spPr>
            <a:xfrm>
              <a:off x="4939203" y="388278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232" name="Google Shape;3232;p10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3" name="Google Shape;3233;p10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4" name="Google Shape;3234;p10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5" name="Google Shape;3235;p10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6" name="Google Shape;3236;p10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7" name="Google Shape;3237;p10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8" name="Google Shape;3238;p103"/>
          <p:cNvCxnSpPr>
            <a:stCxn id="3232" idx="2"/>
            <a:endCxn id="323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9" name="Google Shape;3239;p103"/>
          <p:cNvCxnSpPr>
            <a:stCxn id="3232" idx="3"/>
            <a:endCxn id="323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0" name="Google Shape;3240;p103"/>
          <p:cNvCxnSpPr>
            <a:stCxn id="3234" idx="2"/>
            <a:endCxn id="323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1" name="Google Shape;3241;p103"/>
          <p:cNvCxnSpPr>
            <a:stCxn id="3237" idx="2"/>
            <a:endCxn id="323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2" name="Google Shape;3242;p103"/>
          <p:cNvCxnSpPr>
            <a:stCxn id="3235" idx="2"/>
            <a:endCxn id="323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3" name="Google Shape;3243;p103"/>
          <p:cNvCxnSpPr>
            <a:stCxn id="3233" idx="3"/>
            <a:endCxn id="323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4" name="Google Shape;3244;p10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5" name="Google Shape;3245;p103"/>
          <p:cNvCxnSpPr>
            <a:stCxn id="3244" idx="3"/>
            <a:endCxn id="323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6" name="Google Shape;3246;p10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47" name="Google Shape;3247;p10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11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8" name="Google Shape;3248;p103"/>
          <p:cNvCxnSpPr>
            <a:stCxn id="3244" idx="3"/>
            <a:endCxn id="323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9" name="Google Shape;3249;p103"/>
          <p:cNvCxnSpPr>
            <a:stCxn id="3235" idx="3"/>
            <a:endCxn id="323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0" name="Google Shape;3250;p103"/>
          <p:cNvCxnSpPr>
            <a:stCxn id="3232" idx="3"/>
            <a:endCxn id="323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1" name="Google Shape;3251;p10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52" name="Google Shape;3252;p103"/>
          <p:cNvCxnSpPr>
            <a:stCxn id="3237" idx="0"/>
            <a:endCxn id="323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3" name="Google Shape;3253;p10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54" name="Google Shape;3254;p10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5" name="Google Shape;3255;p10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56" name="Google Shape;3256;p10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57" name="Google Shape;3257;p10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58" name="Google Shape;3258;p10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59" name="Google Shape;3259;p10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260" name="Google Shape;3260;p10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61" name="Google Shape;3261;p10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62" name="Google Shape;3262;p103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3" name="Google Shape;3263;p10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264" name="Google Shape;3264;p103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265" name="Google Shape;3265;p103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66" name="Google Shape;3266;p103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67" name="Google Shape;3267;p103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68" name="Google Shape;3268;p103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269" name="Google Shape;3269;p103"/>
          <p:cNvCxnSpPr>
            <a:stCxn id="3270" idx="1"/>
            <a:endCxn id="327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2" name="Google Shape;3272;p10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73" name="Google Shape;3273;p103"/>
          <p:cNvSpPr txBox="1"/>
          <p:nvPr/>
        </p:nvSpPr>
        <p:spPr>
          <a:xfrm>
            <a:off x="7299338" y="369090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74" name="Google Shape;3274;p103"/>
          <p:cNvSpPr txBox="1"/>
          <p:nvPr/>
        </p:nvSpPr>
        <p:spPr>
          <a:xfrm>
            <a:off x="8616625" y="24051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75" name="Google Shape;3275;p103"/>
          <p:cNvSpPr txBox="1"/>
          <p:nvPr/>
        </p:nvSpPr>
        <p:spPr>
          <a:xfrm>
            <a:off x="3443625" y="4237925"/>
            <a:ext cx="565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Vertex E unchanged since 11 + 2 &gt;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Note: If non-negative weights,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impossible for any inactive vertex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(white, not on fringe)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to be improved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6" name="Google Shape;3276;p103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1" name="Google Shape;3281;p104"/>
          <p:cNvCxnSpPr/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2" name="Google Shape;3282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283" name="Google Shape;3283;p10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4" name="Google Shape;3284;p10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5" name="Google Shape;3285;p10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6" name="Google Shape;3286;p10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7" name="Google Shape;3287;p10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8" name="Google Shape;3288;p10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9" name="Google Shape;3289;p104"/>
          <p:cNvCxnSpPr>
            <a:stCxn id="3283" idx="2"/>
            <a:endCxn id="32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0" name="Google Shape;3290;p104"/>
          <p:cNvCxnSpPr>
            <a:stCxn id="3283" idx="3"/>
            <a:endCxn id="32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1" name="Google Shape;3291;p104"/>
          <p:cNvCxnSpPr>
            <a:stCxn id="3288" idx="2"/>
            <a:endCxn id="32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2" name="Google Shape;3292;p104"/>
          <p:cNvCxnSpPr>
            <a:stCxn id="3286" idx="2"/>
            <a:endCxn id="32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3" name="Google Shape;3293;p104"/>
          <p:cNvCxnSpPr>
            <a:stCxn id="3284" idx="3"/>
            <a:endCxn id="32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4" name="Google Shape;3294;p10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5" name="Google Shape;3295;p104"/>
          <p:cNvCxnSpPr>
            <a:stCxn id="3294" idx="3"/>
            <a:endCxn id="32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6" name="Google Shape;3296;p10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97" name="Google Shape;3297;p10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11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98" name="Google Shape;3298;p104"/>
          <p:cNvCxnSpPr>
            <a:stCxn id="3294" idx="3"/>
            <a:endCxn id="32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9" name="Google Shape;3299;p104"/>
          <p:cNvCxnSpPr>
            <a:stCxn id="3286" idx="3"/>
            <a:endCxn id="32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0" name="Google Shape;3300;p104"/>
          <p:cNvCxnSpPr>
            <a:stCxn id="3283" idx="3"/>
            <a:endCxn id="32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1" name="Google Shape;3301;p10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02" name="Google Shape;3302;p104"/>
          <p:cNvCxnSpPr>
            <a:stCxn id="3288" idx="0"/>
            <a:endCxn id="32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3" name="Google Shape;3303;p10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04" name="Google Shape;3304;p10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05" name="Google Shape;3305;p10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06" name="Google Shape;3306;p10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07" name="Google Shape;3307;p10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08" name="Google Shape;3308;p10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09" name="Google Shape;3309;p10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310" name="Google Shape;3310;p10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11" name="Google Shape;3311;p10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12" name="Google Shape;3312;p104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3" name="Google Shape;3313;p10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314" name="Google Shape;3314;p104"/>
          <p:cNvCxnSpPr>
            <a:stCxn id="3315" idx="1"/>
            <a:endCxn id="331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7" name="Google Shape;3317;p10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18" name="Google Shape;3318;p104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10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324" name="Google Shape;3324;p10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Why Dijkstra’s is Correct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325" name="Google Shape;3325;p10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Dijkstra's is Correct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Pseudocode</a:t>
            </a:r>
            <a:endParaRPr/>
          </a:p>
        </p:txBody>
      </p:sp>
      <p:sp>
        <p:nvSpPr>
          <p:cNvPr id="3331" name="Google Shape;3331;p106"/>
          <p:cNvSpPr txBox="1"/>
          <p:nvPr>
            <p:ph idx="1" type="body"/>
          </p:nvPr>
        </p:nvSpPr>
        <p:spPr>
          <a:xfrm>
            <a:off x="5015350" y="511600"/>
            <a:ext cx="39762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invariants: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edgeTo[v] is the best known predecessor of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distTo[v] is the best known total distance from source to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PQ contains all unvisited vertices in order of distTo.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visits vertices in order of total distance from source.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always fails on edges to visited (white) vertices.</a:t>
            </a:r>
            <a:br>
              <a:rPr lang="en"/>
            </a:br>
            <a:endParaRPr/>
          </a:p>
        </p:txBody>
      </p:sp>
      <p:sp>
        <p:nvSpPr>
          <p:cNvPr id="3332" name="Google Shape;3332;p106"/>
          <p:cNvSpPr txBox="1"/>
          <p:nvPr>
            <p:ph idx="1" type="body"/>
          </p:nvPr>
        </p:nvSpPr>
        <p:spPr>
          <a:xfrm>
            <a:off x="243000" y="556500"/>
            <a:ext cx="49101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Dijkstra’s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PQ.add(source, 0)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other vertices v, PQ.add(v, infinity)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PQ is not empty: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 = PQ.removeSmallest()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Relax all edges from 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Relaxing</a:t>
            </a:r>
            <a:r>
              <a:rPr lang="en"/>
              <a:t> an edge p → q with weight 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distTo[p] + w &lt; distTo[q]: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distTo[q] = distTo[p] + w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edgeTo[q] = p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PQ.changePriority(q, distTo[q])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38" name="Google Shape;3338;p10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</a:t>
            </a:r>
            <a:r>
              <a:rPr b="1" lang="en"/>
              <a:t> order of</a:t>
            </a:r>
            <a:r>
              <a:rPr lang="en"/>
              <a:t> </a:t>
            </a:r>
            <a:r>
              <a:rPr b="1" lang="en"/>
              <a:t>best-known 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339" name="Google Shape;3339;p107"/>
          <p:cNvSpPr txBox="1"/>
          <p:nvPr>
            <p:ph idx="1" type="body"/>
          </p:nvPr>
        </p:nvSpPr>
        <p:spPr>
          <a:xfrm>
            <a:off x="243000" y="2004300"/>
            <a:ext cx="88320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is guaranteed to return a correct result if all edges are non-negative.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45" name="Google Shape;3345;p10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is guaranteed to be optimal so long as there are no negative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relies on the property that relaxation always fails on edges to visited (white)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 sketch: Assume all edges have non-negative weights.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start, distTo[source] = 0, which is optimal.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relaxing all edges from source, let vertex v1 be the vertex with minimum weight, i.e. that is closest to the source. Claim: distTo[v1] is optimal, and thus future relaxations will fail. Why?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distTo[p]         ≥ distTo[v1] for all p, therefore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distTo[p] + w </a:t>
            </a:r>
            <a:r>
              <a:rPr lang="en"/>
              <a:t>≥ distTo[v1]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induction to prove that this holds for all vertices after dequeuing.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51" name="Google Shape;3351;p109"/>
          <p:cNvSpPr txBox="1"/>
          <p:nvPr>
            <p:ph idx="1" type="body"/>
          </p:nvPr>
        </p:nvSpPr>
        <p:spPr>
          <a:xfrm>
            <a:off x="107050" y="402200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start, distTo[source] = 0, which is optimal.</a:t>
            </a:r>
            <a:endParaRPr/>
          </a:p>
        </p:txBody>
      </p:sp>
      <p:sp>
        <p:nvSpPr>
          <p:cNvPr id="3352" name="Google Shape;3352;p109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3" name="Google Shape;3353;p109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4" name="Google Shape;3354;p109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5" name="Google Shape;3355;p109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6" name="Google Shape;3356;p109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7" name="Google Shape;3357;p109"/>
          <p:cNvCxnSpPr>
            <a:endCxn id="3355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8" name="Google Shape;3358;p109"/>
          <p:cNvCxnSpPr>
            <a:stCxn id="3352" idx="3"/>
            <a:endCxn id="3356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9" name="Google Shape;3359;p109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0" name="Google Shape;3360;p109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1" name="Google Shape;3361;p109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2" name="Google Shape;3362;p109"/>
          <p:cNvSpPr txBox="1"/>
          <p:nvPr/>
        </p:nvSpPr>
        <p:spPr>
          <a:xfrm>
            <a:off x="281330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3" name="Google Shape;3363;p109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4" name="Google Shape;3364;p109"/>
          <p:cNvCxnSpPr>
            <a:stCxn id="3352" idx="3"/>
            <a:endCxn id="3363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5" name="Google Shape;3365;p109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6" name="Google Shape;3366;p109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7" name="Google Shape;3367;p109"/>
          <p:cNvCxnSpPr>
            <a:stCxn id="3352" idx="3"/>
            <a:endCxn id="3368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9" name="Google Shape;3369;p109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8" name="Google Shape;3368;p109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0" name="Google Shape;3370;p109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76" name="Google Shape;3376;p110"/>
          <p:cNvSpPr txBox="1"/>
          <p:nvPr>
            <p:ph idx="1" type="body"/>
          </p:nvPr>
        </p:nvSpPr>
        <p:spPr>
          <a:xfrm>
            <a:off x="107050" y="402200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relaxing all edges from source, let vertex v1 be the vertex with minimum weight, i.e. that is closest to the source.</a:t>
            </a:r>
            <a:endParaRPr/>
          </a:p>
        </p:txBody>
      </p:sp>
      <p:sp>
        <p:nvSpPr>
          <p:cNvPr id="3377" name="Google Shape;3377;p110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8" name="Google Shape;3378;p110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9" name="Google Shape;3379;p110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0" name="Google Shape;3380;p110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1" name="Google Shape;3381;p110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2" name="Google Shape;3382;p110"/>
          <p:cNvCxnSpPr>
            <a:endCxn id="3380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3" name="Google Shape;3383;p110"/>
          <p:cNvCxnSpPr>
            <a:stCxn id="3377" idx="3"/>
            <a:endCxn id="3381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4" name="Google Shape;3384;p110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5" name="Google Shape;3385;p110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6" name="Google Shape;3386;p110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7" name="Google Shape;3387;p110"/>
          <p:cNvSpPr txBox="1"/>
          <p:nvPr/>
        </p:nvSpPr>
        <p:spPr>
          <a:xfrm>
            <a:off x="288036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8" name="Google Shape;3388;p110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9" name="Google Shape;3389;p110"/>
          <p:cNvCxnSpPr>
            <a:stCxn id="3377" idx="3"/>
            <a:endCxn id="3388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0" name="Google Shape;3390;p110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1" name="Google Shape;3391;p110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2" name="Google Shape;3392;p110"/>
          <p:cNvCxnSpPr>
            <a:stCxn id="3377" idx="3"/>
            <a:endCxn id="3393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4" name="Google Shape;3394;p110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3" name="Google Shape;3393;p110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5" name="Google Shape;3395;p110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401" name="Google Shape;3401;p111"/>
          <p:cNvSpPr txBox="1"/>
          <p:nvPr>
            <p:ph idx="1" type="body"/>
          </p:nvPr>
        </p:nvSpPr>
        <p:spPr>
          <a:xfrm>
            <a:off x="107050" y="402200"/>
            <a:ext cx="852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Claim: distTo[v1] is optimal, and thus future relaxations will fail. 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 </a:t>
            </a:r>
            <a:r>
              <a:rPr lang="en"/>
              <a:t>       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r>
              <a:rPr lang="en"/>
              <a:t> for all p, therefore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</a:t>
            </a:r>
            <a:r>
              <a:rPr lang="en"/>
              <a:t> + </a:t>
            </a:r>
            <a:r>
              <a:rPr lang="en">
                <a:solidFill>
                  <a:schemeClr val="accent3"/>
                </a:solidFill>
              </a:rPr>
              <a:t>w</a:t>
            </a:r>
            <a:r>
              <a:rPr lang="en"/>
              <a:t>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402" name="Google Shape;3402;p111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3" name="Google Shape;3403;p111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4" name="Google Shape;3404;p111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5" name="Google Shape;3405;p111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6" name="Google Shape;3406;p111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7" name="Google Shape;3407;p111"/>
          <p:cNvCxnSpPr>
            <a:endCxn id="3405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8" name="Google Shape;3408;p111"/>
          <p:cNvCxnSpPr>
            <a:stCxn id="3402" idx="3"/>
            <a:endCxn id="3406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9" name="Google Shape;3409;p111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0" name="Google Shape;3410;p111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1" name="Google Shape;3411;p111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2" name="Google Shape;3412;p111"/>
          <p:cNvSpPr txBox="1"/>
          <p:nvPr/>
        </p:nvSpPr>
        <p:spPr>
          <a:xfrm>
            <a:off x="288036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3" name="Google Shape;3413;p111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4" name="Google Shape;3414;p111"/>
          <p:cNvCxnSpPr>
            <a:stCxn id="3402" idx="3"/>
            <a:endCxn id="3413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5" name="Google Shape;3415;p111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6" name="Google Shape;3416;p111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7" name="Google Shape;3417;p111"/>
          <p:cNvCxnSpPr>
            <a:stCxn id="3402" idx="3"/>
            <a:endCxn id="3418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9" name="Google Shape;3419;p111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8" name="Google Shape;3418;p111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0" name="Google Shape;3420;p111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1" name="Google Shape;3421;p111"/>
          <p:cNvSpPr/>
          <p:nvPr/>
        </p:nvSpPr>
        <p:spPr>
          <a:xfrm>
            <a:off x="3091475" y="3687700"/>
            <a:ext cx="2312125" cy="943275"/>
          </a:xfrm>
          <a:custGeom>
            <a:rect b="b" l="l" r="r" t="t"/>
            <a:pathLst>
              <a:path extrusionOk="0" h="37731" w="92485">
                <a:moveTo>
                  <a:pt x="60354" y="0"/>
                </a:moveTo>
                <a:cubicBezTo>
                  <a:pt x="64914" y="2057"/>
                  <a:pt x="82439" y="8047"/>
                  <a:pt x="87714" y="12339"/>
                </a:cubicBezTo>
                <a:cubicBezTo>
                  <a:pt x="92989" y="16631"/>
                  <a:pt x="92856" y="21638"/>
                  <a:pt x="92006" y="25751"/>
                </a:cubicBezTo>
                <a:cubicBezTo>
                  <a:pt x="91157" y="29864"/>
                  <a:pt x="89770" y="35408"/>
                  <a:pt x="82617" y="37017"/>
                </a:cubicBezTo>
                <a:cubicBezTo>
                  <a:pt x="75464" y="38627"/>
                  <a:pt x="59012" y="37062"/>
                  <a:pt x="49087" y="35408"/>
                </a:cubicBezTo>
                <a:cubicBezTo>
                  <a:pt x="39162" y="33754"/>
                  <a:pt x="31249" y="28970"/>
                  <a:pt x="23068" y="27092"/>
                </a:cubicBezTo>
                <a:cubicBezTo>
                  <a:pt x="14887" y="25214"/>
                  <a:pt x="3845" y="24634"/>
                  <a:pt x="0" y="2414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22" name="Google Shape;3422;p111"/>
          <p:cNvSpPr txBox="1"/>
          <p:nvPr/>
        </p:nvSpPr>
        <p:spPr>
          <a:xfrm>
            <a:off x="5359762" y="405162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3" name="Google Shape;3423;p111"/>
          <p:cNvSpPr txBox="1"/>
          <p:nvPr/>
        </p:nvSpPr>
        <p:spPr>
          <a:xfrm>
            <a:off x="6142700" y="1206475"/>
            <a:ext cx="2667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argument holds no matter which vertex you label as 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we set p = v4.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429" name="Google Shape;3429;p112"/>
          <p:cNvSpPr txBox="1"/>
          <p:nvPr>
            <p:ph idx="1" type="body"/>
          </p:nvPr>
        </p:nvSpPr>
        <p:spPr>
          <a:xfrm>
            <a:off x="107050" y="402200"/>
            <a:ext cx="852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Claim: distTo[v1] is optimal, and thus future relaxations will fail. 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 </a:t>
            </a:r>
            <a:r>
              <a:rPr lang="en"/>
              <a:t>       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r>
              <a:rPr lang="en"/>
              <a:t> for all p, therefore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</a:t>
            </a:r>
            <a:r>
              <a:rPr lang="en"/>
              <a:t> + </a:t>
            </a:r>
            <a:r>
              <a:rPr lang="en">
                <a:solidFill>
                  <a:schemeClr val="accent3"/>
                </a:solidFill>
              </a:rPr>
              <a:t>w</a:t>
            </a:r>
            <a:r>
              <a:rPr lang="en"/>
              <a:t>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430" name="Google Shape;3430;p112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1" name="Google Shape;3431;p112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2" name="Google Shape;3432;p112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3" name="Google Shape;3433;p112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4" name="Google Shape;3434;p112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5" name="Google Shape;3435;p112"/>
          <p:cNvCxnSpPr>
            <a:endCxn id="3433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6" name="Google Shape;3436;p112"/>
          <p:cNvCxnSpPr>
            <a:stCxn id="3430" idx="3"/>
            <a:endCxn id="3434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7" name="Google Shape;3437;p112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8" name="Google Shape;3438;p112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9" name="Google Shape;3439;p112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0" name="Google Shape;3440;p112"/>
          <p:cNvSpPr txBox="1"/>
          <p:nvPr/>
        </p:nvSpPr>
        <p:spPr>
          <a:xfrm>
            <a:off x="288036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1" name="Google Shape;3441;p112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2" name="Google Shape;3442;p112"/>
          <p:cNvCxnSpPr>
            <a:stCxn id="3430" idx="3"/>
            <a:endCxn id="3441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3" name="Google Shape;3443;p112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4" name="Google Shape;3444;p112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5" name="Google Shape;3445;p112"/>
          <p:cNvCxnSpPr>
            <a:stCxn id="3430" idx="3"/>
            <a:endCxn id="3446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7" name="Google Shape;3447;p112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6" name="Google Shape;3446;p112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8" name="Google Shape;3448;p112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9" name="Google Shape;3449;p112"/>
          <p:cNvSpPr txBox="1"/>
          <p:nvPr/>
        </p:nvSpPr>
        <p:spPr>
          <a:xfrm>
            <a:off x="5842587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0" name="Google Shape;3450;p112"/>
          <p:cNvCxnSpPr>
            <a:stCxn id="3441" idx="3"/>
            <a:endCxn id="3451" idx="1"/>
          </p:cNvCxnSpPr>
          <p:nvPr/>
        </p:nvCxnSpPr>
        <p:spPr>
          <a:xfrm flipH="1" rot="10800000">
            <a:off x="3839315" y="2902001"/>
            <a:ext cx="1263900" cy="1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1" name="Google Shape;3451;p112"/>
          <p:cNvSpPr/>
          <p:nvPr/>
        </p:nvSpPr>
        <p:spPr>
          <a:xfrm>
            <a:off x="5103215" y="27498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2" name="Google Shape;3452;p112"/>
          <p:cNvSpPr txBox="1"/>
          <p:nvPr/>
        </p:nvSpPr>
        <p:spPr>
          <a:xfrm>
            <a:off x="5149699" y="241430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3" name="Google Shape;3453;p112"/>
          <p:cNvSpPr/>
          <p:nvPr/>
        </p:nvSpPr>
        <p:spPr>
          <a:xfrm>
            <a:off x="3078050" y="2903100"/>
            <a:ext cx="2886225" cy="1599875"/>
          </a:xfrm>
          <a:custGeom>
            <a:rect b="b" l="l" r="r" t="t"/>
            <a:pathLst>
              <a:path extrusionOk="0" h="63995" w="115449">
                <a:moveTo>
                  <a:pt x="96566" y="0"/>
                </a:moveTo>
                <a:cubicBezTo>
                  <a:pt x="99696" y="5231"/>
                  <a:pt x="116192" y="20878"/>
                  <a:pt x="115343" y="31384"/>
                </a:cubicBezTo>
                <a:cubicBezTo>
                  <a:pt x="114494" y="41890"/>
                  <a:pt x="107654" y="59057"/>
                  <a:pt x="91470" y="63036"/>
                </a:cubicBezTo>
                <a:cubicBezTo>
                  <a:pt x="75286" y="67015"/>
                  <a:pt x="33485" y="56643"/>
                  <a:pt x="18240" y="55257"/>
                </a:cubicBezTo>
                <a:cubicBezTo>
                  <a:pt x="2995" y="53871"/>
                  <a:pt x="3040" y="54810"/>
                  <a:pt x="0" y="547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4" name="Google Shape;3454;p112"/>
          <p:cNvSpPr txBox="1"/>
          <p:nvPr/>
        </p:nvSpPr>
        <p:spPr>
          <a:xfrm>
            <a:off x="6142700" y="1206475"/>
            <a:ext cx="2667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argument holds no matter which vertex you label as 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we set p = some deeper vertex. Cost is still &gt;c because you reach p via v3.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07050" y="393600"/>
            <a:ext cx="85206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BFS yields the wrong route from s to 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No: BFS yields a route of length ~330 m instead of ~130 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an algorithm that takes into account edge distances, also known as “edge weights”!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435494" y="1787279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Result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88494" y="1787279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Result</a:t>
            </a:r>
            <a:endParaRPr/>
          </a:p>
        </p:txBody>
      </p:sp>
      <p:grpSp>
        <p:nvGrpSpPr>
          <p:cNvPr id="238" name="Google Shape;238;p32"/>
          <p:cNvGrpSpPr/>
          <p:nvPr/>
        </p:nvGrpSpPr>
        <p:grpSpPr>
          <a:xfrm>
            <a:off x="1458608" y="1898094"/>
            <a:ext cx="2743495" cy="3204954"/>
            <a:chOff x="1458608" y="1898094"/>
            <a:chExt cx="2743495" cy="3204954"/>
          </a:xfrm>
        </p:grpSpPr>
        <p:pic>
          <p:nvPicPr>
            <p:cNvPr id="239" name="Google Shape;2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8608" y="1898094"/>
              <a:ext cx="2201224" cy="3082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2"/>
            <p:cNvSpPr/>
            <p:nvPr/>
          </p:nvSpPr>
          <p:spPr>
            <a:xfrm>
              <a:off x="3246775" y="3310750"/>
              <a:ext cx="165900" cy="165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3161126" y="3226246"/>
              <a:ext cx="344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s</a:t>
              </a:r>
              <a:endParaRPr sz="1200"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2423125" y="4852738"/>
              <a:ext cx="165900" cy="165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2345871" y="4785049"/>
              <a:ext cx="302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t</a:t>
              </a:r>
              <a:endParaRPr sz="1200"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2070400" y="37289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3119300" y="22604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3412675" y="4323563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3071820" y="4673470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3430786" y="4601215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228525" y="2434600"/>
              <a:ext cx="199225" cy="896500"/>
            </a:xfrm>
            <a:custGeom>
              <a:rect b="b" l="l" r="r" t="t"/>
              <a:pathLst>
                <a:path extrusionOk="0" h="35860" w="7969">
                  <a:moveTo>
                    <a:pt x="0" y="0"/>
                  </a:moveTo>
                  <a:lnTo>
                    <a:pt x="4346" y="8331"/>
                  </a:lnTo>
                  <a:lnTo>
                    <a:pt x="7969" y="27891"/>
                  </a:lnTo>
                  <a:lnTo>
                    <a:pt x="6882" y="358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0" name="Google Shape;250;p32"/>
            <p:cNvSpPr/>
            <p:nvPr/>
          </p:nvSpPr>
          <p:spPr>
            <a:xfrm>
              <a:off x="1616650" y="1963725"/>
              <a:ext cx="1657150" cy="1774875"/>
            </a:xfrm>
            <a:custGeom>
              <a:rect b="b" l="l" r="r" t="t"/>
              <a:pathLst>
                <a:path extrusionOk="0" h="70995" w="66286">
                  <a:moveTo>
                    <a:pt x="66286" y="53970"/>
                  </a:moveTo>
                  <a:lnTo>
                    <a:pt x="51435" y="5795"/>
                  </a:lnTo>
                  <a:lnTo>
                    <a:pt x="44191" y="0"/>
                  </a:lnTo>
                  <a:lnTo>
                    <a:pt x="4347" y="11591"/>
                  </a:lnTo>
                  <a:lnTo>
                    <a:pt x="724" y="15938"/>
                  </a:lnTo>
                  <a:lnTo>
                    <a:pt x="0" y="19560"/>
                  </a:lnTo>
                  <a:lnTo>
                    <a:pt x="12315" y="64837"/>
                  </a:lnTo>
                  <a:lnTo>
                    <a:pt x="15213" y="68459"/>
                  </a:lnTo>
                  <a:lnTo>
                    <a:pt x="18111" y="709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1" name="Google Shape;251;p32"/>
            <p:cNvSpPr/>
            <p:nvPr/>
          </p:nvSpPr>
          <p:spPr>
            <a:xfrm>
              <a:off x="3119300" y="354423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246625" y="3485050"/>
              <a:ext cx="72450" cy="72425"/>
            </a:xfrm>
            <a:custGeom>
              <a:rect b="b" l="l" r="r" t="t"/>
              <a:pathLst>
                <a:path extrusionOk="0" h="2897" w="2898">
                  <a:moveTo>
                    <a:pt x="2898" y="0"/>
                  </a:moveTo>
                  <a:lnTo>
                    <a:pt x="0" y="2897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3" name="Google Shape;253;p32"/>
            <p:cNvSpPr/>
            <p:nvPr/>
          </p:nvSpPr>
          <p:spPr>
            <a:xfrm>
              <a:off x="2232425" y="3584650"/>
              <a:ext cx="887425" cy="190175"/>
            </a:xfrm>
            <a:custGeom>
              <a:rect b="b" l="l" r="r" t="t"/>
              <a:pathLst>
                <a:path extrusionOk="0" h="7607" w="35497">
                  <a:moveTo>
                    <a:pt x="35497" y="1087"/>
                  </a:moveTo>
                  <a:lnTo>
                    <a:pt x="30064" y="0"/>
                  </a:lnTo>
                  <a:lnTo>
                    <a:pt x="0" y="760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4" name="Google Shape;254;p32"/>
            <p:cNvSpPr/>
            <p:nvPr/>
          </p:nvSpPr>
          <p:spPr>
            <a:xfrm>
              <a:off x="2159975" y="3910650"/>
              <a:ext cx="289775" cy="941775"/>
            </a:xfrm>
            <a:custGeom>
              <a:rect b="b" l="l" r="r" t="t"/>
              <a:pathLst>
                <a:path extrusionOk="0" h="37671" w="11591">
                  <a:moveTo>
                    <a:pt x="0" y="0"/>
                  </a:moveTo>
                  <a:lnTo>
                    <a:pt x="11591" y="3767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32"/>
            <p:cNvSpPr/>
            <p:nvPr/>
          </p:nvSpPr>
          <p:spPr>
            <a:xfrm>
              <a:off x="2585575" y="4770925"/>
              <a:ext cx="489000" cy="163000"/>
            </a:xfrm>
            <a:custGeom>
              <a:rect b="b" l="l" r="r" t="t"/>
              <a:pathLst>
                <a:path extrusionOk="0" h="6520" w="19560">
                  <a:moveTo>
                    <a:pt x="0" y="6520"/>
                  </a:moveTo>
                  <a:lnTo>
                    <a:pt x="19560" y="0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32"/>
            <p:cNvSpPr/>
            <p:nvPr/>
          </p:nvSpPr>
          <p:spPr>
            <a:xfrm>
              <a:off x="3291900" y="3702375"/>
              <a:ext cx="199225" cy="615775"/>
            </a:xfrm>
            <a:custGeom>
              <a:rect b="b" l="l" r="r" t="t"/>
              <a:pathLst>
                <a:path extrusionOk="0" h="24631" w="7969">
                  <a:moveTo>
                    <a:pt x="0" y="0"/>
                  </a:moveTo>
                  <a:lnTo>
                    <a:pt x="6882" y="8693"/>
                  </a:lnTo>
                  <a:lnTo>
                    <a:pt x="7969" y="24631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7" name="Google Shape;257;p32"/>
            <p:cNvSpPr/>
            <p:nvPr/>
          </p:nvSpPr>
          <p:spPr>
            <a:xfrm>
              <a:off x="3201350" y="4453975"/>
              <a:ext cx="208275" cy="226375"/>
            </a:xfrm>
            <a:custGeom>
              <a:rect b="b" l="l" r="r" t="t"/>
              <a:pathLst>
                <a:path extrusionOk="0" h="9055" w="8331">
                  <a:moveTo>
                    <a:pt x="8331" y="0"/>
                  </a:moveTo>
                  <a:lnTo>
                    <a:pt x="5796" y="4347"/>
                  </a:lnTo>
                  <a:lnTo>
                    <a:pt x="0" y="9055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8" name="Google Shape;258;p32"/>
            <p:cNvSpPr/>
            <p:nvPr/>
          </p:nvSpPr>
          <p:spPr>
            <a:xfrm>
              <a:off x="3228525" y="4716575"/>
              <a:ext cx="208275" cy="36225"/>
            </a:xfrm>
            <a:custGeom>
              <a:rect b="b" l="l" r="r" t="t"/>
              <a:pathLst>
                <a:path extrusionOk="0" h="1449" w="8331">
                  <a:moveTo>
                    <a:pt x="8331" y="0"/>
                  </a:moveTo>
                  <a:lnTo>
                    <a:pt x="0" y="144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32"/>
            <p:cNvSpPr/>
            <p:nvPr/>
          </p:nvSpPr>
          <p:spPr>
            <a:xfrm>
              <a:off x="3500175" y="4499250"/>
              <a:ext cx="18125" cy="108675"/>
            </a:xfrm>
            <a:custGeom>
              <a:rect b="b" l="l" r="r" t="t"/>
              <a:pathLst>
                <a:path extrusionOk="0" h="4347" w="725">
                  <a:moveTo>
                    <a:pt x="0" y="0"/>
                  </a:moveTo>
                  <a:lnTo>
                    <a:pt x="725" y="434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32"/>
            <p:cNvSpPr txBox="1"/>
            <p:nvPr/>
          </p:nvSpPr>
          <p:spPr>
            <a:xfrm>
              <a:off x="1983353" y="21308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3319078" y="250032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2381228" y="33729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3228528" y="33729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2232428" y="41629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3071828" y="4349363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2627240" y="45438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3273803" y="4734600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3436803" y="43493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3131078" y="386698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32"/>
          <p:cNvGrpSpPr/>
          <p:nvPr/>
        </p:nvGrpSpPr>
        <p:grpSpPr>
          <a:xfrm>
            <a:off x="5501883" y="1787269"/>
            <a:ext cx="2743495" cy="3204954"/>
            <a:chOff x="3266733" y="1913894"/>
            <a:chExt cx="2743495" cy="3204954"/>
          </a:xfrm>
        </p:grpSpPr>
        <p:pic>
          <p:nvPicPr>
            <p:cNvPr id="271" name="Google Shape;27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6733" y="1913894"/>
              <a:ext cx="2201224" cy="3082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32"/>
            <p:cNvSpPr/>
            <p:nvPr/>
          </p:nvSpPr>
          <p:spPr>
            <a:xfrm>
              <a:off x="5054900" y="3326550"/>
              <a:ext cx="165900" cy="165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 txBox="1"/>
            <p:nvPr/>
          </p:nvSpPr>
          <p:spPr>
            <a:xfrm>
              <a:off x="4969251" y="3242046"/>
              <a:ext cx="344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s</a:t>
              </a:r>
              <a:endParaRPr sz="120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231250" y="4868538"/>
              <a:ext cx="165900" cy="165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4153996" y="4800849"/>
              <a:ext cx="302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t</a:t>
              </a:r>
              <a:endParaRPr sz="120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878525" y="37447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4927425" y="22762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5220800" y="4339363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4879945" y="4689270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238911" y="4617015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036650" y="2450400"/>
              <a:ext cx="199225" cy="896500"/>
            </a:xfrm>
            <a:custGeom>
              <a:rect b="b" l="l" r="r" t="t"/>
              <a:pathLst>
                <a:path extrusionOk="0" h="35860" w="7969">
                  <a:moveTo>
                    <a:pt x="0" y="0"/>
                  </a:moveTo>
                  <a:lnTo>
                    <a:pt x="4346" y="8331"/>
                  </a:lnTo>
                  <a:lnTo>
                    <a:pt x="7969" y="27891"/>
                  </a:lnTo>
                  <a:lnTo>
                    <a:pt x="6882" y="358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2" name="Google Shape;282;p32"/>
            <p:cNvSpPr/>
            <p:nvPr/>
          </p:nvSpPr>
          <p:spPr>
            <a:xfrm>
              <a:off x="3424775" y="1979525"/>
              <a:ext cx="1657150" cy="1774875"/>
            </a:xfrm>
            <a:custGeom>
              <a:rect b="b" l="l" r="r" t="t"/>
              <a:pathLst>
                <a:path extrusionOk="0" h="70995" w="66286">
                  <a:moveTo>
                    <a:pt x="66286" y="53970"/>
                  </a:moveTo>
                  <a:lnTo>
                    <a:pt x="51435" y="5795"/>
                  </a:lnTo>
                  <a:lnTo>
                    <a:pt x="44191" y="0"/>
                  </a:lnTo>
                  <a:lnTo>
                    <a:pt x="4347" y="11591"/>
                  </a:lnTo>
                  <a:lnTo>
                    <a:pt x="724" y="15938"/>
                  </a:lnTo>
                  <a:lnTo>
                    <a:pt x="0" y="19560"/>
                  </a:lnTo>
                  <a:lnTo>
                    <a:pt x="12315" y="64837"/>
                  </a:lnTo>
                  <a:lnTo>
                    <a:pt x="15213" y="68459"/>
                  </a:lnTo>
                  <a:lnTo>
                    <a:pt x="18111" y="70995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3" name="Google Shape;283;p32"/>
            <p:cNvSpPr/>
            <p:nvPr/>
          </p:nvSpPr>
          <p:spPr>
            <a:xfrm>
              <a:off x="4927425" y="356003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5054750" y="3500850"/>
              <a:ext cx="72450" cy="72425"/>
            </a:xfrm>
            <a:custGeom>
              <a:rect b="b" l="l" r="r" t="t"/>
              <a:pathLst>
                <a:path extrusionOk="0" h="2897" w="2898">
                  <a:moveTo>
                    <a:pt x="2898" y="0"/>
                  </a:moveTo>
                  <a:lnTo>
                    <a:pt x="0" y="289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5" name="Google Shape;285;p32"/>
            <p:cNvSpPr/>
            <p:nvPr/>
          </p:nvSpPr>
          <p:spPr>
            <a:xfrm>
              <a:off x="4040550" y="3600450"/>
              <a:ext cx="887425" cy="190175"/>
            </a:xfrm>
            <a:custGeom>
              <a:rect b="b" l="l" r="r" t="t"/>
              <a:pathLst>
                <a:path extrusionOk="0" h="7607" w="35497">
                  <a:moveTo>
                    <a:pt x="35497" y="1087"/>
                  </a:moveTo>
                  <a:lnTo>
                    <a:pt x="30064" y="0"/>
                  </a:lnTo>
                  <a:lnTo>
                    <a:pt x="0" y="760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6" name="Google Shape;286;p32"/>
            <p:cNvSpPr/>
            <p:nvPr/>
          </p:nvSpPr>
          <p:spPr>
            <a:xfrm>
              <a:off x="3968100" y="3926450"/>
              <a:ext cx="289775" cy="941775"/>
            </a:xfrm>
            <a:custGeom>
              <a:rect b="b" l="l" r="r" t="t"/>
              <a:pathLst>
                <a:path extrusionOk="0" h="37671" w="11591">
                  <a:moveTo>
                    <a:pt x="0" y="0"/>
                  </a:moveTo>
                  <a:lnTo>
                    <a:pt x="11591" y="37671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7" name="Google Shape;287;p32"/>
            <p:cNvSpPr/>
            <p:nvPr/>
          </p:nvSpPr>
          <p:spPr>
            <a:xfrm>
              <a:off x="4393700" y="4786725"/>
              <a:ext cx="489000" cy="163000"/>
            </a:xfrm>
            <a:custGeom>
              <a:rect b="b" l="l" r="r" t="t"/>
              <a:pathLst>
                <a:path extrusionOk="0" h="6520" w="19560">
                  <a:moveTo>
                    <a:pt x="0" y="6520"/>
                  </a:moveTo>
                  <a:lnTo>
                    <a:pt x="1956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8" name="Google Shape;288;p32"/>
            <p:cNvSpPr/>
            <p:nvPr/>
          </p:nvSpPr>
          <p:spPr>
            <a:xfrm>
              <a:off x="5100025" y="3718175"/>
              <a:ext cx="199225" cy="615775"/>
            </a:xfrm>
            <a:custGeom>
              <a:rect b="b" l="l" r="r" t="t"/>
              <a:pathLst>
                <a:path extrusionOk="0" h="24631" w="7969">
                  <a:moveTo>
                    <a:pt x="0" y="0"/>
                  </a:moveTo>
                  <a:lnTo>
                    <a:pt x="6882" y="8693"/>
                  </a:lnTo>
                  <a:lnTo>
                    <a:pt x="7969" y="2463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9" name="Google Shape;289;p32"/>
            <p:cNvSpPr/>
            <p:nvPr/>
          </p:nvSpPr>
          <p:spPr>
            <a:xfrm>
              <a:off x="5009475" y="4469775"/>
              <a:ext cx="208275" cy="226375"/>
            </a:xfrm>
            <a:custGeom>
              <a:rect b="b" l="l" r="r" t="t"/>
              <a:pathLst>
                <a:path extrusionOk="0" h="9055" w="8331">
                  <a:moveTo>
                    <a:pt x="8331" y="0"/>
                  </a:moveTo>
                  <a:lnTo>
                    <a:pt x="5796" y="4347"/>
                  </a:lnTo>
                  <a:lnTo>
                    <a:pt x="0" y="905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0" name="Google Shape;290;p32"/>
            <p:cNvSpPr/>
            <p:nvPr/>
          </p:nvSpPr>
          <p:spPr>
            <a:xfrm>
              <a:off x="5036650" y="4732375"/>
              <a:ext cx="208275" cy="36225"/>
            </a:xfrm>
            <a:custGeom>
              <a:rect b="b" l="l" r="r" t="t"/>
              <a:pathLst>
                <a:path extrusionOk="0" h="1449" w="8331">
                  <a:moveTo>
                    <a:pt x="8331" y="0"/>
                  </a:moveTo>
                  <a:lnTo>
                    <a:pt x="0" y="144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1" name="Google Shape;291;p32"/>
            <p:cNvSpPr/>
            <p:nvPr/>
          </p:nvSpPr>
          <p:spPr>
            <a:xfrm>
              <a:off x="5308300" y="4515050"/>
              <a:ext cx="18125" cy="108675"/>
            </a:xfrm>
            <a:custGeom>
              <a:rect b="b" l="l" r="r" t="t"/>
              <a:pathLst>
                <a:path extrusionOk="0" h="4347" w="725">
                  <a:moveTo>
                    <a:pt x="0" y="0"/>
                  </a:moveTo>
                  <a:lnTo>
                    <a:pt x="725" y="434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2" name="Google Shape;292;p32"/>
            <p:cNvSpPr txBox="1"/>
            <p:nvPr/>
          </p:nvSpPr>
          <p:spPr>
            <a:xfrm>
              <a:off x="3791478" y="2146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5127203" y="251612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41893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50366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4040553" y="41787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4435365" y="4559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5081928" y="4750400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5244928" y="43651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4879953" y="4365163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2"/>
            <p:cNvSpPr txBox="1"/>
            <p:nvPr/>
          </p:nvSpPr>
          <p:spPr>
            <a:xfrm>
              <a:off x="4939203" y="388278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3460" name="Google Shape;3460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 </a:t>
            </a:r>
            <a:r>
              <a:rPr b="1" lang="en"/>
              <a:t>order of best-known 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461" name="Google Shape;3461;p113"/>
          <p:cNvSpPr txBox="1"/>
          <p:nvPr>
            <p:ph idx="1" type="body"/>
          </p:nvPr>
        </p:nvSpPr>
        <p:spPr>
          <a:xfrm>
            <a:off x="90600" y="18519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of visiting vertices in order of distance no longer makes sense.</a:t>
            </a:r>
            <a:endParaRPr/>
          </a:p>
        </p:txBody>
      </p:sp>
      <p:sp>
        <p:nvSpPr>
          <p:cNvPr id="3462" name="Google Shape;3462;p113"/>
          <p:cNvSpPr txBox="1"/>
          <p:nvPr/>
        </p:nvSpPr>
        <p:spPr>
          <a:xfrm>
            <a:off x="277788" y="3025575"/>
            <a:ext cx="406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#2 (dummy nodes)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1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2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3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3463" name="Google Shape;3463;p113"/>
          <p:cNvSpPr/>
          <p:nvPr/>
        </p:nvSpPr>
        <p:spPr>
          <a:xfrm>
            <a:off x="2000638" y="3399125"/>
            <a:ext cx="17166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113"/>
          <p:cNvSpPr txBox="1"/>
          <p:nvPr/>
        </p:nvSpPr>
        <p:spPr>
          <a:xfrm>
            <a:off x="6494364" y="30294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5" name="Google Shape;3465;p113"/>
          <p:cNvCxnSpPr>
            <a:stCxn id="3464" idx="2"/>
            <a:endCxn id="3466" idx="3"/>
          </p:cNvCxnSpPr>
          <p:nvPr/>
        </p:nvCxnSpPr>
        <p:spPr>
          <a:xfrm rot="5400000">
            <a:off x="5573664" y="27129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7" name="Google Shape;3467;p113"/>
          <p:cNvSpPr/>
          <p:nvPr/>
        </p:nvSpPr>
        <p:spPr>
          <a:xfrm>
            <a:off x="6533347" y="2894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68" name="Google Shape;3468;p113"/>
          <p:cNvSpPr/>
          <p:nvPr/>
        </p:nvSpPr>
        <p:spPr>
          <a:xfrm>
            <a:off x="6533347" y="414464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66" name="Google Shape;3466;p113"/>
          <p:cNvSpPr/>
          <p:nvPr/>
        </p:nvSpPr>
        <p:spPr>
          <a:xfrm>
            <a:off x="4718713" y="35959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3469" name="Google Shape;3469;p113"/>
          <p:cNvCxnSpPr>
            <a:endCxn id="3467" idx="1"/>
          </p:cNvCxnSpPr>
          <p:nvPr/>
        </p:nvCxnSpPr>
        <p:spPr>
          <a:xfrm flipH="1" rot="10800000">
            <a:off x="5093347" y="30471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0" name="Google Shape;3470;p113"/>
          <p:cNvCxnSpPr>
            <a:endCxn id="3468" idx="1"/>
          </p:cNvCxnSpPr>
          <p:nvPr/>
        </p:nvCxnSpPr>
        <p:spPr>
          <a:xfrm>
            <a:off x="5102947" y="38924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1" name="Google Shape;3471;p113"/>
          <p:cNvCxnSpPr>
            <a:endCxn id="3468" idx="3"/>
          </p:cNvCxnSpPr>
          <p:nvPr/>
        </p:nvCxnSpPr>
        <p:spPr>
          <a:xfrm flipH="1">
            <a:off x="6920647" y="38693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72" name="Google Shape;3472;p113"/>
          <p:cNvSpPr/>
          <p:nvPr/>
        </p:nvSpPr>
        <p:spPr>
          <a:xfrm>
            <a:off x="8347982" y="35959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3473" name="Google Shape;3473;p113"/>
          <p:cNvCxnSpPr>
            <a:endCxn id="3467" idx="2"/>
          </p:cNvCxnSpPr>
          <p:nvPr/>
        </p:nvCxnSpPr>
        <p:spPr>
          <a:xfrm rot="10800000">
            <a:off x="6726997" y="31994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4" name="Google Shape;3474;p113"/>
          <p:cNvCxnSpPr>
            <a:stCxn id="3467" idx="3"/>
          </p:cNvCxnSpPr>
          <p:nvPr/>
        </p:nvCxnSpPr>
        <p:spPr>
          <a:xfrm>
            <a:off x="6920647" y="30471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5" name="Google Shape;3475;p113"/>
          <p:cNvSpPr/>
          <p:nvPr/>
        </p:nvSpPr>
        <p:spPr>
          <a:xfrm>
            <a:off x="5855263" y="34594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113"/>
          <p:cNvSpPr/>
          <p:nvPr/>
        </p:nvSpPr>
        <p:spPr>
          <a:xfrm>
            <a:off x="7426863" y="31649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113"/>
          <p:cNvSpPr/>
          <p:nvPr/>
        </p:nvSpPr>
        <p:spPr>
          <a:xfrm>
            <a:off x="5201725" y="34194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113"/>
          <p:cNvSpPr/>
          <p:nvPr/>
        </p:nvSpPr>
        <p:spPr>
          <a:xfrm>
            <a:off x="5498288" y="33057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113"/>
          <p:cNvSpPr/>
          <p:nvPr/>
        </p:nvSpPr>
        <p:spPr>
          <a:xfrm>
            <a:off x="5855263" y="3158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113"/>
          <p:cNvSpPr/>
          <p:nvPr/>
        </p:nvSpPr>
        <p:spPr>
          <a:xfrm>
            <a:off x="6174813" y="30294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113"/>
          <p:cNvSpPr/>
          <p:nvPr/>
        </p:nvSpPr>
        <p:spPr>
          <a:xfrm>
            <a:off x="6992963" y="41382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113"/>
          <p:cNvSpPr/>
          <p:nvPr/>
        </p:nvSpPr>
        <p:spPr>
          <a:xfrm>
            <a:off x="7319725" y="4041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113"/>
          <p:cNvSpPr/>
          <p:nvPr/>
        </p:nvSpPr>
        <p:spPr>
          <a:xfrm>
            <a:off x="7664675" y="39356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113"/>
          <p:cNvSpPr/>
          <p:nvPr/>
        </p:nvSpPr>
        <p:spPr>
          <a:xfrm>
            <a:off x="7966050" y="3850193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113"/>
          <p:cNvSpPr txBox="1"/>
          <p:nvPr/>
        </p:nvSpPr>
        <p:spPr>
          <a:xfrm>
            <a:off x="4718713" y="4470200"/>
            <a:ext cx="40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Add negatively many dummy nodes??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6" name="Google Shape;3486;p113"/>
          <p:cNvSpPr txBox="1"/>
          <p:nvPr/>
        </p:nvSpPr>
        <p:spPr>
          <a:xfrm>
            <a:off x="322663" y="4470200"/>
            <a:ext cx="390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Nodes that are distance -1 away??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3492" name="Google Shape;3492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 </a:t>
            </a:r>
            <a:r>
              <a:rPr b="1" lang="en"/>
              <a:t>order of </a:t>
            </a:r>
            <a:r>
              <a:rPr b="1" lang="en"/>
              <a:t>best-known </a:t>
            </a:r>
            <a:r>
              <a:rPr b="1" lang="en"/>
              <a:t>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493" name="Google Shape;3493;p114"/>
          <p:cNvSpPr txBox="1"/>
          <p:nvPr>
            <p:ph idx="1" type="body"/>
          </p:nvPr>
        </p:nvSpPr>
        <p:spPr>
          <a:xfrm>
            <a:off x="90600" y="18519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of already visited vertices can succeed.</a:t>
            </a:r>
            <a:endParaRPr/>
          </a:p>
        </p:txBody>
      </p:sp>
      <p:sp>
        <p:nvSpPr>
          <p:cNvPr id="3494" name="Google Shape;3494;p114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X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5" name="Google Shape;3495;p114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6" name="Google Shape;3496;p114"/>
          <p:cNvCxnSpPr>
            <a:stCxn id="3495" idx="2"/>
            <a:endCxn id="3494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7" name="Google Shape;3497;p114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3498" name="Google Shape;3498;p114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499" name="Google Shape;3499;p114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500" name="Google Shape;3500;p114"/>
          <p:cNvCxnSpPr/>
          <p:nvPr/>
        </p:nvCxnSpPr>
        <p:spPr>
          <a:xfrm>
            <a:off x="-189625" y="3952574"/>
            <a:ext cx="1430400" cy="40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1" name="Google Shape;3501;p114"/>
          <p:cNvCxnSpPr>
            <a:endCxn id="3495" idx="1"/>
          </p:cNvCxnSpPr>
          <p:nvPr/>
        </p:nvCxnSpPr>
        <p:spPr>
          <a:xfrm>
            <a:off x="-61427" y="31689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3507" name="Google Shape;3507;p11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</a:t>
            </a:r>
            <a:r>
              <a:rPr b="1" lang="en"/>
              <a:t> order of best-known distance </a:t>
            </a:r>
            <a:r>
              <a:rPr lang="en"/>
              <a:t>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508" name="Google Shape;3508;p115"/>
          <p:cNvSpPr txBox="1"/>
          <p:nvPr>
            <p:ph idx="1" type="body"/>
          </p:nvPr>
        </p:nvSpPr>
        <p:spPr>
          <a:xfrm>
            <a:off x="90600" y="18519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of already visited vertices can succeed.</a:t>
            </a:r>
            <a:endParaRPr/>
          </a:p>
        </p:txBody>
      </p:sp>
      <p:sp>
        <p:nvSpPr>
          <p:cNvPr id="3509" name="Google Shape;3509;p115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X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0" name="Google Shape;3510;p115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1" name="Google Shape;3511;p115"/>
          <p:cNvCxnSpPr>
            <a:stCxn id="3510" idx="2"/>
            <a:endCxn id="3509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2" name="Google Shape;3512;p115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3513" name="Google Shape;3513;p115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514" name="Google Shape;3514;p115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515" name="Google Shape;3515;p115"/>
          <p:cNvCxnSpPr/>
          <p:nvPr/>
        </p:nvCxnSpPr>
        <p:spPr>
          <a:xfrm>
            <a:off x="-189625" y="3952574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6" name="Google Shape;3516;p115"/>
          <p:cNvCxnSpPr>
            <a:endCxn id="3510" idx="1"/>
          </p:cNvCxnSpPr>
          <p:nvPr/>
        </p:nvCxnSpPr>
        <p:spPr>
          <a:xfrm>
            <a:off x="-61427" y="31689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7" name="Google Shape;3517;p115"/>
          <p:cNvCxnSpPr/>
          <p:nvPr/>
        </p:nvCxnSpPr>
        <p:spPr>
          <a:xfrm>
            <a:off x="1354275" y="4039175"/>
            <a:ext cx="311400" cy="19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8" name="Google Shape;3518;p115"/>
          <p:cNvSpPr txBox="1"/>
          <p:nvPr/>
        </p:nvSpPr>
        <p:spPr>
          <a:xfrm>
            <a:off x="965130" y="3680450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519" name="Google Shape;3519;p115"/>
          <p:cNvSpPr txBox="1"/>
          <p:nvPr/>
        </p:nvSpPr>
        <p:spPr>
          <a:xfrm>
            <a:off x="4570875" y="3778950"/>
            <a:ext cx="3881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Even though vertex Y has greater distTo at the time of its visit, it is still able to modify the distTo of a visited (white) vertex.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20" name="Google Shape;3520;p115"/>
          <p:cNvCxnSpPr>
            <a:stCxn id="3519" idx="1"/>
            <a:endCxn id="3510" idx="3"/>
          </p:cNvCxnSpPr>
          <p:nvPr/>
        </p:nvCxnSpPr>
        <p:spPr>
          <a:xfrm rot="10800000">
            <a:off x="3576675" y="3855450"/>
            <a:ext cx="994200" cy="31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4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11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526" name="Google Shape;3526;p11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Runtime Analysis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527" name="Google Shape;3527;p11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Runtime</a:t>
            </a:r>
            <a:endParaRPr/>
          </a:p>
        </p:txBody>
      </p:sp>
      <p:sp>
        <p:nvSpPr>
          <p:cNvPr id="3533" name="Google Shape;3533;p11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removeSmallest: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changePriority: E, each costing O(log V)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E &gt; V, this is just O(E log V) for a connected graph.</a:t>
            </a:r>
            <a:endParaRPr/>
          </a:p>
        </p:txBody>
      </p:sp>
      <p:graphicFrame>
        <p:nvGraphicFramePr>
          <p:cNvPr id="3534" name="Google Shape;3534;p117"/>
          <p:cNvGraphicFramePr/>
          <p:nvPr/>
        </p:nvGraphicFramePr>
        <p:xfrm>
          <a:off x="1302600" y="32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{6FBEF00B-F3BB-4032-A6A0-74232ACA60A1}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Operations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 per 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PQ add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 log V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PQ removeSmallest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O(V 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PQ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changePriority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 V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540" name="Google Shape;3540;p1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Dijkstra’s is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 Idea and Demo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541" name="Google Shape;3541;p1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Idea and Demo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545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Target Dijkstra’s</a:t>
            </a:r>
            <a:endParaRPr/>
          </a:p>
        </p:txBody>
      </p:sp>
      <p:sp>
        <p:nvSpPr>
          <p:cNvPr id="3547" name="Google Shape;3547;p11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a good algorithm for a navigation application?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it find the shortest path?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it be efficient?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8" name="Google Shape;354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3554" name="Google Shape;3554;p12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will explore every place within nearly two thousand miles of Denver before it locates NYC. </a:t>
            </a:r>
            <a:endParaRPr/>
          </a:p>
        </p:txBody>
      </p:sp>
      <p:pic>
        <p:nvPicPr>
          <p:cNvPr id="3555" name="Google Shape;355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3561" name="Google Shape;3561;p12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only a </a:t>
            </a:r>
            <a:r>
              <a:rPr b="1" i="1" lang="en"/>
              <a:t>single target</a:t>
            </a:r>
            <a:r>
              <a:rPr lang="en"/>
              <a:t> in mind, so we need a different algorithm. How can we do better?</a:t>
            </a:r>
            <a:endParaRPr/>
          </a:p>
        </p:txBody>
      </p:sp>
      <p:pic>
        <p:nvPicPr>
          <p:cNvPr id="3562" name="Google Shape;3562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6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do Better?</a:t>
            </a:r>
            <a:endParaRPr/>
          </a:p>
        </p:txBody>
      </p:sp>
      <p:sp>
        <p:nvSpPr>
          <p:cNvPr id="3568" name="Google Shape;3568;p12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Explore eastwards first?</a:t>
            </a:r>
            <a:endParaRPr/>
          </a:p>
        </p:txBody>
      </p:sp>
      <p:pic>
        <p:nvPicPr>
          <p:cNvPr id="3569" name="Google Shape;356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