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embeddedFontLst>
    <p:embeddedFont>
      <p:font typeface="Roboto Medium"/>
      <p:regular r:id="rId71"/>
      <p:bold r:id="rId72"/>
      <p:italic r:id="rId73"/>
      <p:boldItalic r:id="rId74"/>
    </p:embeddedFont>
    <p:embeddedFont>
      <p:font typeface="Roboto"/>
      <p:regular r:id="rId75"/>
      <p:bold r:id="rId76"/>
      <p:italic r:id="rId77"/>
      <p:boldItalic r:id="rId78"/>
    </p:embeddedFont>
    <p:embeddedFont>
      <p:font typeface="Roboto Light"/>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FF70D8-6279-48A3-866D-BD5F952C33A1}">
  <a:tblStyle styleId="{11FF70D8-6279-48A3-866D-BD5F952C33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Light-bold.fntdata"/><Relationship Id="rId82" Type="http://schemas.openxmlformats.org/officeDocument/2006/relationships/font" Target="fonts/RobotoLight-boldItalic.fntdata"/><Relationship Id="rId81"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edium-italic.fntdata"/><Relationship Id="rId72" Type="http://schemas.openxmlformats.org/officeDocument/2006/relationships/font" Target="fonts/RobotoMedium-bold.fntdata"/><Relationship Id="rId31" Type="http://schemas.openxmlformats.org/officeDocument/2006/relationships/slide" Target="slides/slide25.xml"/><Relationship Id="rId75" Type="http://schemas.openxmlformats.org/officeDocument/2006/relationships/font" Target="fonts/Roboto-regular.fntdata"/><Relationship Id="rId30" Type="http://schemas.openxmlformats.org/officeDocument/2006/relationships/slide" Target="slides/slide24.xml"/><Relationship Id="rId74" Type="http://schemas.openxmlformats.org/officeDocument/2006/relationships/font" Target="fonts/RobotoMedium-boldItalic.fntdata"/><Relationship Id="rId33" Type="http://schemas.openxmlformats.org/officeDocument/2006/relationships/slide" Target="slides/slide27.xml"/><Relationship Id="rId77" Type="http://schemas.openxmlformats.org/officeDocument/2006/relationships/font" Target="fonts/Roboto-italic.fntdata"/><Relationship Id="rId32" Type="http://schemas.openxmlformats.org/officeDocument/2006/relationships/slide" Target="slides/slide26.xml"/><Relationship Id="rId76" Type="http://schemas.openxmlformats.org/officeDocument/2006/relationships/font" Target="fonts/Roboto-bold.fntdata"/><Relationship Id="rId35" Type="http://schemas.openxmlformats.org/officeDocument/2006/relationships/slide" Target="slides/slide29.xml"/><Relationship Id="rId79" Type="http://schemas.openxmlformats.org/officeDocument/2006/relationships/font" Target="fonts/RobotoLight-regular.fntdata"/><Relationship Id="rId34" Type="http://schemas.openxmlformats.org/officeDocument/2006/relationships/slide" Target="slides/slide28.xml"/><Relationship Id="rId78" Type="http://schemas.openxmlformats.org/officeDocument/2006/relationships/font" Target="fonts/Roboto-boldItalic.fntdata"/><Relationship Id="rId71" Type="http://schemas.openxmlformats.org/officeDocument/2006/relationships/font" Target="fonts/RobotoMedium-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CfnLS3FSXV8X2sXPTravZGXeBUUkcFQv7Uf2iGWGUf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9d0c7562c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9d0c7562c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Older slides versions with numbered vertices (instead of lettered vertices), if you want to follow along with the web videos: </a:t>
            </a:r>
            <a:r>
              <a:rPr lang="en" u="sng">
                <a:solidFill>
                  <a:schemeClr val="hlink"/>
                </a:solidFill>
                <a:hlinkClick r:id="rId2"/>
              </a:rPr>
              <a:t>DAG SPT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9d0c7562c_0_5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9d0c7562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39d0c7562c_0_6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39d0c7562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39d0c7562c_0_6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39d0c7562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9d0c7562c_0_6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9d0c7562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39d0c7562c_0_6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39d0c7562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39d0c7562c_0_6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39d0c7562c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SP24 (May 3, 2024) - The edge from A to B was incorrectly marked as weight 2 in the bottom diagram, but has been fixed to be weight 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39d0c7562c_0_7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39d0c7562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39d0c7562c_0_7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39d0c7562c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39d0c7562c_0_19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39d0c7562c_0_1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39d0c7562c_0_7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39d0c7562c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9d0c7562c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9d0c7562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39d0c7562c_0_8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39d0c7562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39d0c7562c_0_8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39d0c7562c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FA23: An older version of this slide (before the FA23 live lecture) incorrectly wrote "vertex 2," when it should say "vertex C". (We changed the vertex labels from numbers to letters, but forgot to update the text of the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39d0c7562c_0_8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39d0c7562c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FA23: An older version of this slide (before the FA23 live lecture) incorrectly wrote "vertex 2", "relaxation on 4", and "distance to 5", when it should say "vertex C", "relaxation on E", and "distance to F". (We changed the vertex labels from numbers to letters, but forgot to update the text of the slide.)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39d0c7562c_0_9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39d0c7562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FA23: An older version of this slide (before the FA23 live lecture) incorrectly wrote "vertex 2", "relaxation on 4", and "distance to 5", when it should say "vertex C", "relaxation on E", and "distance to F". (We changed the vertex labels from numbers to letters, but forgot to update the text of the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39d0c7562c_0_9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39d0c7562c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39d0c7562c_0_9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39d0c7562c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239d0c7562c_0_10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239d0c7562c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FA23: An older version of this slide (before the FA23 live lecture) incorrectly wrote "031245", when it should say "ADBCEF". (We changed the vertex labels from numbers to letters, but forgot to update the text of the slide.)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39d0c7562c_0_10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39d0c7562c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39d0c7562c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39d0c756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39d0c7562c_1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39d0c7562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d0c7562c_0_1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d0c7562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39d0c7562c_1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39d0c7562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39d0c7562c_1_1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39d0c7562c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239d0c7562c_1_1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239d0c7562c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39d0c7562c_1_1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39d0c7562c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39d0c7562c_1_2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39d0c7562c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239d0c7562c_1_2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239d0c7562c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39d0c7562c_1_3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39d0c7562c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239d0c7562c_1_3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239d0c7562c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239d0c7562c_1_3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239d0c7562c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39d0c7562c_1_4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39d0c7562c_1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d0c7562c_0_1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9d0c7562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239d0c7562c_0_11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239d0c7562c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239d0c7562c_0_11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239d0c7562c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239d0c7562c_0_19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239d0c7562c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239d0c7562c_0_1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239d0c7562c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39d0c7562c_0_11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239d0c7562c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239d0c7562c_0_12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239d0c7562c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239d0c7562c_0_12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239d0c7562c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FA23: An older version of this slide (before the FA23 live lecture) incorrectly showed the distance to B (magenta number) as -1, when it should be -6.</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239d0c7562c_0_1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239d0c7562c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FA23: An older version of this slide (before the FA23 live lecture) incorrectly showed the distance to B (magenta number) as 1, when it should be 6.</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239d0c7562c_0_13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239d0c7562c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239d0c7562c_0_13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239d0c7562c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9d0c7562c_0_18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9d0c7562c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239d0c7562c_0_13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239d0c7562c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239d0c7562c_0_19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239d0c7562c_0_1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239d0c7562c_0_13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239d0c7562c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239d0c7562c_0_13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239d0c7562c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239d0c7562c_0_13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239d0c7562c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239d0c7562c_0_13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239d0c7562c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25d1151011e_2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25d1151011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39d0c7562c_0_14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39d0c7562c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39d0c7562c_0_14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39d0c7562c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239d0c7562c_0_14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239d0c7562c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9d0c7562c_0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9d0c7562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239d0c7562c_0_14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239d0c7562c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239d0c7562c_0_14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239d0c7562c_0_1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239d0c7562c_0_15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239d0c7562c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239d0c7562c_0_15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239d0c7562c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239d0c7562c_0_16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239d0c7562c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Slip to 4 minute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9d0c7562c_0_2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9d0c7562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80cad2009_0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80cad20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80cad2009_0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680cad200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mr841rMgVAffqi-TfL--gZPmEjAM5rpBW7MzrmJPuaU/edit#slide=id.g25f3bf5f9c7_0_1020" TargetMode="External"/><Relationship Id="rId4" Type="http://schemas.openxmlformats.org/officeDocument/2006/relationships/hyperlink" Target="https://docs.google.com/presentation/d/1mHaFA7w9G-wsEPLu-HSpqjm3EYAhDbhrXdcWUJdn4N8/edit#slide=id.g239d0124e83_0_0" TargetMode="External"/><Relationship Id="rId5" Type="http://schemas.openxmlformats.org/officeDocument/2006/relationships/hyperlink" Target="https://docs.google.com/presentation/d/1UHAU4IgEPYO3AJKYANd8XN8VDw5KZlt86HMLm9mJyyY/edit#slide=id.g50bd245468_0_1223" TargetMode="External"/><Relationship Id="rId6" Type="http://schemas.openxmlformats.org/officeDocument/2006/relationships/hyperlink" Target="https://docs.google.com/presentation/d/1UHAU4IgEPYO3AJKYANd8XN8VDw5KZlt86HMLm9mJyyY/edit#slide=id.g50bd245468_0_110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presentation/d/102XAttadgxd3dW78_ymTpA2mK4xT5pPDz6DDShafJUg/edit#slide=id.g25f5241fa9b_0_10" TargetMode="External"/><Relationship Id="rId4" Type="http://schemas.openxmlformats.org/officeDocument/2006/relationships/hyperlink" Target="https://docs.google.com/presentation/d/102XAttadgxd3dW78_ymTpA2mK4xT5pPDz6DDShafJUg/edit#slide=id.g25f5241fa9b_0_545" TargetMode="External"/><Relationship Id="rId5" Type="http://schemas.openxmlformats.org/officeDocument/2006/relationships/hyperlink" Target="https://docs.google.com/presentation/d/102XAttadgxd3dW78_ymTpA2mK4xT5pPDz6DDShafJUg/edit#slide=id.g25f5241fa9b_0_143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8.xml"/><Relationship Id="rId4" Type="http://schemas.openxmlformats.org/officeDocument/2006/relationships/slide" Target="/ppt/slides/slide28.xml"/><Relationship Id="rId5" Type="http://schemas.openxmlformats.org/officeDocument/2006/relationships/hyperlink" Target="https://algs4.cs.princeton.edu/44sp/AcyclicSP.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en.wikipedia.org/wiki/Mathematical_maturity"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slide" Target="/ppt/slides/slide8.xml"/><Relationship Id="rId4" Type="http://schemas.openxmlformats.org/officeDocument/2006/relationships/slide" Target="/ppt/slides/slide28.xml"/><Relationship Id="rId5" Type="http://schemas.openxmlformats.org/officeDocument/2006/relationships/hyperlink" Target="https://algs4.cs.princeton.edu/44sp/AcyclicSP.jav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Polynomial-time_reduc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www.youtube.com/watch?v=9vpqilhW9uI"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sp>
        <p:nvSpPr>
          <p:cNvPr id="146" name="Google Shape;146;p24"/>
          <p:cNvSpPr txBox="1"/>
          <p:nvPr/>
        </p:nvSpPr>
        <p:spPr>
          <a:xfrm>
            <a:off x="311700" y="1658975"/>
            <a:ext cx="8709600" cy="205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Medium"/>
                <a:ea typeface="Roboto Medium"/>
                <a:cs typeface="Roboto Medium"/>
                <a:sym typeface="Roboto Medium"/>
              </a:rPr>
              <a:t>Directed Acyclic Graphs</a:t>
            </a:r>
            <a:endParaRPr sz="3600">
              <a:solidFill>
                <a:srgbClr val="0B5394"/>
              </a:solidFill>
              <a:latin typeface="Roboto Medium"/>
              <a:ea typeface="Roboto Medium"/>
              <a:cs typeface="Roboto Medium"/>
              <a:sym typeface="Roboto Medium"/>
            </a:endParaRPr>
          </a:p>
        </p:txBody>
      </p:sp>
      <p:sp>
        <p:nvSpPr>
          <p:cNvPr id="147" name="Google Shape;147;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26</a:t>
            </a:r>
            <a:r>
              <a:rPr lang="en" sz="1200">
                <a:solidFill>
                  <a:srgbClr val="BF9000"/>
                </a:solidFill>
                <a:latin typeface="Roboto Medium"/>
                <a:ea typeface="Roboto Medium"/>
                <a:cs typeface="Roboto Medium"/>
                <a:sym typeface="Roboto Medium"/>
              </a:rPr>
              <a:t> (Graphs 5)</a:t>
            </a:r>
            <a:endParaRPr sz="1200">
              <a:solidFill>
                <a:srgbClr val="BF9000"/>
              </a:solidFill>
              <a:latin typeface="Roboto Medium"/>
              <a:ea typeface="Roboto Medium"/>
              <a:cs typeface="Roboto Medium"/>
              <a:sym typeface="Roboto Medium"/>
            </a:endParaRPr>
          </a:p>
        </p:txBody>
      </p:sp>
      <p:sp>
        <p:nvSpPr>
          <p:cNvPr id="148" name="Google Shape;148;p24"/>
          <p:cNvSpPr/>
          <p:nvPr/>
        </p:nvSpPr>
        <p:spPr>
          <a:xfrm>
            <a:off x="5707327"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017211"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3742532"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6362275"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7672147"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397468"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5052404"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8382157" y="13684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24"/>
          <p:cNvCxnSpPr>
            <a:stCxn id="150" idx="3"/>
            <a:endCxn id="153" idx="1"/>
          </p:cNvCxnSpPr>
          <p:nvPr/>
        </p:nvCxnSpPr>
        <p:spPr>
          <a:xfrm>
            <a:off x="4059932"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4"/>
          <p:cNvCxnSpPr>
            <a:stCxn id="150" idx="0"/>
            <a:endCxn id="151" idx="0"/>
          </p:cNvCxnSpPr>
          <p:nvPr/>
        </p:nvCxnSpPr>
        <p:spPr>
          <a:xfrm flipH="1" rot="-5400000">
            <a:off x="5210732" y="58950"/>
            <a:ext cx="600" cy="26196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158" name="Google Shape;158;p24"/>
          <p:cNvCxnSpPr>
            <a:stCxn id="153" idx="3"/>
            <a:endCxn id="154" idx="1"/>
          </p:cNvCxnSpPr>
          <p:nvPr/>
        </p:nvCxnSpPr>
        <p:spPr>
          <a:xfrm>
            <a:off x="4714868"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59" name="Google Shape;159;p24"/>
          <p:cNvCxnSpPr>
            <a:stCxn id="153" idx="2"/>
            <a:endCxn id="152" idx="2"/>
          </p:cNvCxnSpPr>
          <p:nvPr/>
        </p:nvCxnSpPr>
        <p:spPr>
          <a:xfrm flipH="1" rot="-5400000">
            <a:off x="6193268" y="-15750"/>
            <a:ext cx="600" cy="3274800"/>
          </a:xfrm>
          <a:prstGeom prst="curvedConnector3">
            <a:avLst>
              <a:gd fmla="val 82562500" name="adj1"/>
            </a:avLst>
          </a:prstGeom>
          <a:noFill/>
          <a:ln cap="flat" cmpd="sng" w="19050">
            <a:solidFill>
              <a:schemeClr val="dk2"/>
            </a:solidFill>
            <a:prstDash val="solid"/>
            <a:round/>
            <a:headEnd len="med" w="med" type="none"/>
            <a:tailEnd len="med" w="med" type="triangle"/>
          </a:ln>
        </p:spPr>
      </p:cxnSp>
      <p:cxnSp>
        <p:nvCxnSpPr>
          <p:cNvPr id="160" name="Google Shape;160;p24"/>
          <p:cNvCxnSpPr>
            <a:stCxn id="148" idx="3"/>
            <a:endCxn id="151" idx="1"/>
          </p:cNvCxnSpPr>
          <p:nvPr/>
        </p:nvCxnSpPr>
        <p:spPr>
          <a:xfrm>
            <a:off x="6024727"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24"/>
          <p:cNvCxnSpPr>
            <a:stCxn id="148" idx="2"/>
            <a:endCxn id="149" idx="2"/>
          </p:cNvCxnSpPr>
          <p:nvPr/>
        </p:nvCxnSpPr>
        <p:spPr>
          <a:xfrm flipH="1" rot="-5400000">
            <a:off x="6520627" y="966750"/>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162" name="Google Shape;162;p24"/>
          <p:cNvCxnSpPr>
            <a:stCxn id="149" idx="3"/>
            <a:endCxn id="152" idx="1"/>
          </p:cNvCxnSpPr>
          <p:nvPr/>
        </p:nvCxnSpPr>
        <p:spPr>
          <a:xfrm>
            <a:off x="7334611" y="1494900"/>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163" name="Google Shape;163;p24"/>
          <p:cNvCxnSpPr>
            <a:stCxn id="151" idx="0"/>
            <a:endCxn id="152" idx="0"/>
          </p:cNvCxnSpPr>
          <p:nvPr/>
        </p:nvCxnSpPr>
        <p:spPr>
          <a:xfrm flipH="1" rot="-5400000">
            <a:off x="7175575" y="713850"/>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164" name="Google Shape;164;p24"/>
          <p:cNvCxnSpPr>
            <a:stCxn id="152" idx="3"/>
            <a:endCxn id="155" idx="1"/>
          </p:cNvCxnSpPr>
          <p:nvPr/>
        </p:nvCxnSpPr>
        <p:spPr>
          <a:xfrm>
            <a:off x="7989547" y="1494900"/>
            <a:ext cx="392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(Spoiler Alert)</a:t>
            </a:r>
            <a:endParaRPr/>
          </a:p>
        </p:txBody>
      </p:sp>
      <p:sp>
        <p:nvSpPr>
          <p:cNvPr id="553" name="Google Shape;553;p33"/>
          <p:cNvSpPr txBox="1"/>
          <p:nvPr>
            <p:ph idx="1" type="body"/>
          </p:nvPr>
        </p:nvSpPr>
        <p:spPr>
          <a:xfrm>
            <a:off x="243000" y="2825750"/>
            <a:ext cx="8443800" cy="18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Perform a DFS traversal from every vertex with indegree 0, NOT clearing markings in between traversals.</a:t>
            </a:r>
            <a:endParaRPr/>
          </a:p>
          <a:p>
            <a:pPr indent="-342900" lvl="0" marL="457200" rtl="0" algn="l">
              <a:spcBef>
                <a:spcPts val="600"/>
              </a:spcBef>
              <a:spcAft>
                <a:spcPts val="0"/>
              </a:spcAft>
              <a:buSzPts val="1800"/>
              <a:buChar char="●"/>
            </a:pPr>
            <a:r>
              <a:rPr lang="en"/>
              <a:t>Record DFS postorder in a list: [H, E, B, D, A, G, F, C]</a:t>
            </a:r>
            <a:endParaRPr/>
          </a:p>
          <a:p>
            <a:pPr indent="-342900" lvl="0" marL="457200" rtl="0" algn="l">
              <a:spcBef>
                <a:spcPts val="0"/>
              </a:spcBef>
              <a:spcAft>
                <a:spcPts val="0"/>
              </a:spcAft>
              <a:buSzPts val="1800"/>
              <a:buChar char="●"/>
            </a:pPr>
            <a:r>
              <a:rPr lang="en"/>
              <a:t>Topological ordering is given by the reverse of that list (reverse postorder):</a:t>
            </a:r>
            <a:endParaRPr/>
          </a:p>
          <a:p>
            <a:pPr indent="-342900" lvl="1" marL="914400" rtl="0" algn="l">
              <a:spcBef>
                <a:spcPts val="0"/>
              </a:spcBef>
              <a:spcAft>
                <a:spcPts val="0"/>
              </a:spcAft>
              <a:buSzPts val="1800"/>
              <a:buChar char="○"/>
            </a:pPr>
            <a:r>
              <a:rPr lang="en"/>
              <a:t>[C, F, G, A, D, B, E, H]</a:t>
            </a:r>
            <a:endParaRPr/>
          </a:p>
        </p:txBody>
      </p:sp>
      <p:grpSp>
        <p:nvGrpSpPr>
          <p:cNvPr id="554" name="Google Shape;554;p33"/>
          <p:cNvGrpSpPr/>
          <p:nvPr/>
        </p:nvGrpSpPr>
        <p:grpSpPr>
          <a:xfrm>
            <a:off x="3071707" y="733900"/>
            <a:ext cx="2419775" cy="1945738"/>
            <a:chOff x="756020" y="683300"/>
            <a:chExt cx="2419775" cy="1945738"/>
          </a:xfrm>
        </p:grpSpPr>
        <p:sp>
          <p:nvSpPr>
            <p:cNvPr id="555" name="Google Shape;555;p33"/>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56" name="Google Shape;556;p33"/>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57" name="Google Shape;557;p33"/>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58" name="Google Shape;558;p33"/>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59" name="Google Shape;559;p33"/>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60" name="Google Shape;560;p33"/>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61" name="Google Shape;561;p33"/>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62" name="Google Shape;562;p33"/>
            <p:cNvCxnSpPr>
              <a:stCxn id="563" idx="2"/>
              <a:endCxn id="555"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564" name="Google Shape;564;p33"/>
            <p:cNvCxnSpPr>
              <a:stCxn id="563" idx="3"/>
              <a:endCxn id="557"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565" name="Google Shape;565;p33"/>
            <p:cNvCxnSpPr>
              <a:stCxn id="556" idx="2"/>
              <a:endCxn id="557"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566" name="Google Shape;566;p33"/>
            <p:cNvCxnSpPr>
              <a:stCxn id="556" idx="3"/>
              <a:endCxn id="559"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567" name="Google Shape;567;p33"/>
            <p:cNvCxnSpPr>
              <a:stCxn id="559" idx="2"/>
              <a:endCxn id="560"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568" name="Google Shape;568;p33"/>
            <p:cNvCxnSpPr>
              <a:stCxn id="559" idx="2"/>
              <a:endCxn id="558"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569" name="Google Shape;569;p33"/>
            <p:cNvCxnSpPr>
              <a:stCxn id="557" idx="2"/>
              <a:endCxn id="558"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33"/>
            <p:cNvCxnSpPr>
              <a:stCxn id="555" idx="3"/>
              <a:endCxn id="558"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571" name="Google Shape;571;p33"/>
            <p:cNvCxnSpPr>
              <a:stCxn id="558" idx="2"/>
              <a:endCxn id="561"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563" name="Google Shape;563;p33"/>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577" name="Google Shape;577;p34"/>
          <p:cNvSpPr txBox="1"/>
          <p:nvPr>
            <p:ph idx="1" type="body"/>
          </p:nvPr>
        </p:nvSpPr>
        <p:spPr>
          <a:xfrm>
            <a:off x="243000" y="3557500"/>
            <a:ext cx="8597400" cy="115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reason it’s called topological sort: Can think of this process as sorting our nodes so they appear in an order consistent with edges, e.g. [C, F, G, A, D</a:t>
            </a:r>
            <a:r>
              <a:rPr lang="en"/>
              <a:t>,</a:t>
            </a:r>
            <a:r>
              <a:rPr lang="en"/>
              <a:t> B, E, H]</a:t>
            </a:r>
            <a:endParaRPr/>
          </a:p>
          <a:p>
            <a:pPr indent="-342900" lvl="0" marL="457200" rtl="0" algn="l">
              <a:spcBef>
                <a:spcPts val="600"/>
              </a:spcBef>
              <a:spcAft>
                <a:spcPts val="0"/>
              </a:spcAft>
              <a:buSzPts val="1800"/>
              <a:buChar char="●"/>
            </a:pPr>
            <a:r>
              <a:rPr lang="en"/>
              <a:t>When nodes are sorted in diagram, arrows all point rightwards.</a:t>
            </a:r>
            <a:endParaRPr/>
          </a:p>
        </p:txBody>
      </p:sp>
      <p:sp>
        <p:nvSpPr>
          <p:cNvPr id="578" name="Google Shape;578;p34"/>
          <p:cNvSpPr/>
          <p:nvPr/>
        </p:nvSpPr>
        <p:spPr>
          <a:xfrm>
            <a:off x="598370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79" name="Google Shape;579;p34"/>
          <p:cNvSpPr/>
          <p:nvPr/>
        </p:nvSpPr>
        <p:spPr>
          <a:xfrm>
            <a:off x="7293586"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80" name="Google Shape;580;p34"/>
          <p:cNvSpPr/>
          <p:nvPr/>
        </p:nvSpPr>
        <p:spPr>
          <a:xfrm>
            <a:off x="4018907"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81" name="Google Shape;581;p34"/>
          <p:cNvSpPr/>
          <p:nvPr/>
        </p:nvSpPr>
        <p:spPr>
          <a:xfrm>
            <a:off x="6638650"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82" name="Google Shape;582;p34"/>
          <p:cNvSpPr/>
          <p:nvPr/>
        </p:nvSpPr>
        <p:spPr>
          <a:xfrm>
            <a:off x="794852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583" name="Google Shape;583;p34"/>
          <p:cNvSpPr/>
          <p:nvPr/>
        </p:nvSpPr>
        <p:spPr>
          <a:xfrm>
            <a:off x="4673843"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84" name="Google Shape;584;p34"/>
          <p:cNvSpPr/>
          <p:nvPr/>
        </p:nvSpPr>
        <p:spPr>
          <a:xfrm>
            <a:off x="5328779"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85" name="Google Shape;585;p34"/>
          <p:cNvSpPr/>
          <p:nvPr/>
        </p:nvSpPr>
        <p:spPr>
          <a:xfrm>
            <a:off x="8658532" y="203582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86" name="Google Shape;586;p34"/>
          <p:cNvCxnSpPr>
            <a:stCxn id="580" idx="3"/>
            <a:endCxn id="583" idx="1"/>
          </p:cNvCxnSpPr>
          <p:nvPr/>
        </p:nvCxnSpPr>
        <p:spPr>
          <a:xfrm>
            <a:off x="4336307"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87" name="Google Shape;587;p34"/>
          <p:cNvCxnSpPr>
            <a:stCxn id="580" idx="0"/>
            <a:endCxn id="581" idx="0"/>
          </p:cNvCxnSpPr>
          <p:nvPr/>
        </p:nvCxnSpPr>
        <p:spPr>
          <a:xfrm flipH="1" rot="-5400000">
            <a:off x="5487107" y="726325"/>
            <a:ext cx="600" cy="26196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88" name="Google Shape;588;p34"/>
          <p:cNvCxnSpPr>
            <a:stCxn id="583" idx="3"/>
            <a:endCxn id="584" idx="1"/>
          </p:cNvCxnSpPr>
          <p:nvPr/>
        </p:nvCxnSpPr>
        <p:spPr>
          <a:xfrm>
            <a:off x="4991243"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89" name="Google Shape;589;p34"/>
          <p:cNvCxnSpPr>
            <a:stCxn id="583" idx="2"/>
            <a:endCxn id="582" idx="2"/>
          </p:cNvCxnSpPr>
          <p:nvPr/>
        </p:nvCxnSpPr>
        <p:spPr>
          <a:xfrm flipH="1" rot="-5400000">
            <a:off x="6469643" y="651625"/>
            <a:ext cx="600" cy="3274800"/>
          </a:xfrm>
          <a:prstGeom prst="curvedConnector3">
            <a:avLst>
              <a:gd fmla="val 68279167" name="adj1"/>
            </a:avLst>
          </a:prstGeom>
          <a:noFill/>
          <a:ln cap="flat" cmpd="sng" w="19050">
            <a:solidFill>
              <a:schemeClr val="dk2"/>
            </a:solidFill>
            <a:prstDash val="solid"/>
            <a:round/>
            <a:headEnd len="med" w="med" type="none"/>
            <a:tailEnd len="med" w="med" type="triangle"/>
          </a:ln>
        </p:spPr>
      </p:cxnSp>
      <p:cxnSp>
        <p:nvCxnSpPr>
          <p:cNvPr id="590" name="Google Shape;590;p34"/>
          <p:cNvCxnSpPr>
            <a:stCxn id="578" idx="3"/>
            <a:endCxn id="581" idx="1"/>
          </p:cNvCxnSpPr>
          <p:nvPr/>
        </p:nvCxnSpPr>
        <p:spPr>
          <a:xfrm>
            <a:off x="6301102"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34"/>
          <p:cNvCxnSpPr>
            <a:stCxn id="578" idx="2"/>
            <a:endCxn id="579" idx="2"/>
          </p:cNvCxnSpPr>
          <p:nvPr/>
        </p:nvCxnSpPr>
        <p:spPr>
          <a:xfrm flipH="1" rot="-5400000">
            <a:off x="6797002" y="1634125"/>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92" name="Google Shape;592;p34"/>
          <p:cNvCxnSpPr>
            <a:stCxn id="579" idx="3"/>
            <a:endCxn id="582" idx="1"/>
          </p:cNvCxnSpPr>
          <p:nvPr/>
        </p:nvCxnSpPr>
        <p:spPr>
          <a:xfrm>
            <a:off x="7610986" y="2162275"/>
            <a:ext cx="3375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34"/>
          <p:cNvCxnSpPr>
            <a:stCxn id="581" idx="0"/>
            <a:endCxn id="582" idx="0"/>
          </p:cNvCxnSpPr>
          <p:nvPr/>
        </p:nvCxnSpPr>
        <p:spPr>
          <a:xfrm flipH="1" rot="-5400000">
            <a:off x="7451950" y="1381225"/>
            <a:ext cx="600" cy="1309800"/>
          </a:xfrm>
          <a:prstGeom prst="curvedConnector3">
            <a:avLst>
              <a:gd fmla="val -39687500" name="adj1"/>
            </a:avLst>
          </a:prstGeom>
          <a:noFill/>
          <a:ln cap="flat" cmpd="sng" w="19050">
            <a:solidFill>
              <a:schemeClr val="dk2"/>
            </a:solidFill>
            <a:prstDash val="solid"/>
            <a:round/>
            <a:headEnd len="med" w="med" type="none"/>
            <a:tailEnd len="med" w="med" type="triangle"/>
          </a:ln>
        </p:spPr>
      </p:cxnSp>
      <p:cxnSp>
        <p:nvCxnSpPr>
          <p:cNvPr id="594" name="Google Shape;594;p34"/>
          <p:cNvCxnSpPr>
            <a:stCxn id="582" idx="3"/>
            <a:endCxn id="585" idx="1"/>
          </p:cNvCxnSpPr>
          <p:nvPr/>
        </p:nvCxnSpPr>
        <p:spPr>
          <a:xfrm>
            <a:off x="8265922" y="2162275"/>
            <a:ext cx="392700" cy="0"/>
          </a:xfrm>
          <a:prstGeom prst="straightConnector1">
            <a:avLst/>
          </a:prstGeom>
          <a:noFill/>
          <a:ln cap="flat" cmpd="sng" w="19050">
            <a:solidFill>
              <a:schemeClr val="dk2"/>
            </a:solidFill>
            <a:prstDash val="solid"/>
            <a:round/>
            <a:headEnd len="med" w="med" type="none"/>
            <a:tailEnd len="med" w="med" type="triangle"/>
          </a:ln>
        </p:spPr>
      </p:cxnSp>
      <p:sp>
        <p:nvSpPr>
          <p:cNvPr id="595" name="Google Shape;595;p34"/>
          <p:cNvSpPr/>
          <p:nvPr/>
        </p:nvSpPr>
        <p:spPr>
          <a:xfrm>
            <a:off x="826907" y="15738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96" name="Google Shape;596;p34"/>
          <p:cNvSpPr/>
          <p:nvPr/>
        </p:nvSpPr>
        <p:spPr>
          <a:xfrm>
            <a:off x="1003357" y="22575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97" name="Google Shape;597;p34"/>
          <p:cNvSpPr/>
          <p:nvPr/>
        </p:nvSpPr>
        <p:spPr>
          <a:xfrm>
            <a:off x="1877257" y="10026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98" name="Google Shape;598;p34"/>
          <p:cNvSpPr/>
          <p:nvPr/>
        </p:nvSpPr>
        <p:spPr>
          <a:xfrm>
            <a:off x="1852257" y="157385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99" name="Google Shape;599;p34"/>
          <p:cNvSpPr/>
          <p:nvPr/>
        </p:nvSpPr>
        <p:spPr>
          <a:xfrm>
            <a:off x="1939532" y="21849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600" name="Google Shape;600;p34"/>
          <p:cNvSpPr/>
          <p:nvPr/>
        </p:nvSpPr>
        <p:spPr>
          <a:xfrm>
            <a:off x="2517382" y="1503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601" name="Google Shape;601;p34"/>
          <p:cNvSpPr/>
          <p:nvPr/>
        </p:nvSpPr>
        <p:spPr>
          <a:xfrm>
            <a:off x="2929282" y="21606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602" name="Google Shape;602;p34"/>
          <p:cNvSpPr/>
          <p:nvPr/>
        </p:nvSpPr>
        <p:spPr>
          <a:xfrm>
            <a:off x="2015732" y="269551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603" name="Google Shape;603;p34"/>
          <p:cNvCxnSpPr>
            <a:stCxn id="595" idx="2"/>
            <a:endCxn id="596" idx="0"/>
          </p:cNvCxnSpPr>
          <p:nvPr/>
        </p:nvCxnSpPr>
        <p:spPr>
          <a:xfrm>
            <a:off x="985607" y="1826750"/>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34"/>
          <p:cNvCxnSpPr>
            <a:stCxn id="595" idx="3"/>
            <a:endCxn id="598" idx="1"/>
          </p:cNvCxnSpPr>
          <p:nvPr/>
        </p:nvCxnSpPr>
        <p:spPr>
          <a:xfrm>
            <a:off x="1144307" y="1700300"/>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34"/>
          <p:cNvCxnSpPr>
            <a:stCxn id="597" idx="2"/>
            <a:endCxn id="598" idx="0"/>
          </p:cNvCxnSpPr>
          <p:nvPr/>
        </p:nvCxnSpPr>
        <p:spPr>
          <a:xfrm flipH="1">
            <a:off x="2011057" y="1255575"/>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34"/>
          <p:cNvCxnSpPr>
            <a:stCxn id="597" idx="3"/>
            <a:endCxn id="600" idx="0"/>
          </p:cNvCxnSpPr>
          <p:nvPr/>
        </p:nvCxnSpPr>
        <p:spPr>
          <a:xfrm>
            <a:off x="2194657" y="1129125"/>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34"/>
          <p:cNvCxnSpPr>
            <a:stCxn id="600" idx="2"/>
            <a:endCxn id="601" idx="0"/>
          </p:cNvCxnSpPr>
          <p:nvPr/>
        </p:nvCxnSpPr>
        <p:spPr>
          <a:xfrm>
            <a:off x="2676082" y="1756463"/>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34"/>
          <p:cNvCxnSpPr>
            <a:stCxn id="600" idx="2"/>
            <a:endCxn id="599" idx="3"/>
          </p:cNvCxnSpPr>
          <p:nvPr/>
        </p:nvCxnSpPr>
        <p:spPr>
          <a:xfrm flipH="1">
            <a:off x="2256982" y="1756463"/>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34"/>
          <p:cNvCxnSpPr>
            <a:stCxn id="598" idx="2"/>
            <a:endCxn id="599" idx="0"/>
          </p:cNvCxnSpPr>
          <p:nvPr/>
        </p:nvCxnSpPr>
        <p:spPr>
          <a:xfrm>
            <a:off x="2010957" y="1826750"/>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34"/>
          <p:cNvCxnSpPr>
            <a:stCxn id="596" idx="3"/>
            <a:endCxn id="599" idx="1"/>
          </p:cNvCxnSpPr>
          <p:nvPr/>
        </p:nvCxnSpPr>
        <p:spPr>
          <a:xfrm flipH="1" rot="10800000">
            <a:off x="1320757" y="2311400"/>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611" name="Google Shape;611;p34"/>
          <p:cNvCxnSpPr>
            <a:stCxn id="599" idx="2"/>
            <a:endCxn id="602" idx="0"/>
          </p:cNvCxnSpPr>
          <p:nvPr/>
        </p:nvCxnSpPr>
        <p:spPr>
          <a:xfrm>
            <a:off x="2098232" y="2437838"/>
            <a:ext cx="76200" cy="257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617" name="Google Shape;617;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 aware, that when people say “Depth First Search”, they sometimes mean with restarts, and they sometimes mean without.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example, when we did DepthFirstPaths for reachability, we did not restart.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Topological Sort, we restarted from every vertex with indegree 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623" name="Google Shape;623;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to find all vertices of indegree 0?</a:t>
            </a:r>
            <a:endParaRPr/>
          </a:p>
          <a:p>
            <a:pPr indent="-342900" lvl="0" marL="457200" rtl="0" algn="l">
              <a:spcBef>
                <a:spcPts val="600"/>
              </a:spcBef>
              <a:spcAft>
                <a:spcPts val="0"/>
              </a:spcAft>
              <a:buSzPts val="1800"/>
              <a:buChar char="●"/>
            </a:pPr>
            <a:r>
              <a:rPr lang="en"/>
              <a:t>Interesting thing I did not tell you: You don’t have to.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better topological sort algorithm:</a:t>
            </a:r>
            <a:endParaRPr/>
          </a:p>
          <a:p>
            <a:pPr indent="-342900" lvl="0" marL="457200" rtl="0" algn="l">
              <a:spcBef>
                <a:spcPts val="600"/>
              </a:spcBef>
              <a:spcAft>
                <a:spcPts val="0"/>
              </a:spcAft>
              <a:buSzPts val="1800"/>
              <a:buChar char="●"/>
            </a:pPr>
            <a:r>
              <a:rPr lang="en"/>
              <a:t>Run DFS from an arbitrary vertex.</a:t>
            </a:r>
            <a:endParaRPr/>
          </a:p>
          <a:p>
            <a:pPr indent="-342900" lvl="0" marL="457200" rtl="0" algn="l">
              <a:spcBef>
                <a:spcPts val="600"/>
              </a:spcBef>
              <a:spcAft>
                <a:spcPts val="0"/>
              </a:spcAft>
              <a:buSzPts val="1800"/>
              <a:buChar char="●"/>
            </a:pPr>
            <a:r>
              <a:rPr lang="en"/>
              <a:t>If not all marked, pick an unmarked vertex and do it again.</a:t>
            </a:r>
            <a:endParaRPr/>
          </a:p>
          <a:p>
            <a:pPr indent="-342900" lvl="0" marL="457200" rtl="0" algn="l">
              <a:spcBef>
                <a:spcPts val="600"/>
              </a:spcBef>
              <a:spcAft>
                <a:spcPts val="0"/>
              </a:spcAft>
              <a:buSzPts val="1800"/>
              <a:buChar char="●"/>
            </a:pPr>
            <a:r>
              <a:rPr lang="en"/>
              <a:t>Repeat until done.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27" name="Shape 627"/>
        <p:cNvGrpSpPr/>
        <p:nvPr/>
      </p:nvGrpSpPr>
      <p:grpSpPr>
        <a:xfrm>
          <a:off x="0" y="0"/>
          <a:ext cx="0" cy="0"/>
          <a:chOff x="0" y="0"/>
          <a:chExt cx="0" cy="0"/>
        </a:xfrm>
      </p:grpSpPr>
      <p:sp>
        <p:nvSpPr>
          <p:cNvPr id="628" name="Google Shape;628;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 topological ordering for the graph below (a.k.a. topological sort).</a:t>
            </a:r>
            <a:endParaRPr/>
          </a:p>
        </p:txBody>
      </p:sp>
      <p:sp>
        <p:nvSpPr>
          <p:cNvPr id="629" name="Google Shape;629;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 Understanding</a:t>
            </a:r>
            <a:endParaRPr/>
          </a:p>
        </p:txBody>
      </p:sp>
      <p:grpSp>
        <p:nvGrpSpPr>
          <p:cNvPr id="630" name="Google Shape;630;p37"/>
          <p:cNvGrpSpPr/>
          <p:nvPr/>
        </p:nvGrpSpPr>
        <p:grpSpPr>
          <a:xfrm>
            <a:off x="1789005" y="1937325"/>
            <a:ext cx="5565975" cy="1879300"/>
            <a:chOff x="1789005" y="1937325"/>
            <a:chExt cx="5565975" cy="1879300"/>
          </a:xfrm>
        </p:grpSpPr>
        <p:sp>
          <p:nvSpPr>
            <p:cNvPr id="631" name="Google Shape;631;p37"/>
            <p:cNvSpPr/>
            <p:nvPr/>
          </p:nvSpPr>
          <p:spPr>
            <a:xfrm>
              <a:off x="3699119" y="19576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632" name="Google Shape;632;p37"/>
            <p:cNvSpPr/>
            <p:nvPr/>
          </p:nvSpPr>
          <p:spPr>
            <a:xfrm>
              <a:off x="3699119" y="35121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633" name="Google Shape;633;p37"/>
            <p:cNvSpPr/>
            <p:nvPr/>
          </p:nvSpPr>
          <p:spPr>
            <a:xfrm>
              <a:off x="5333400" y="19474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634" name="Google Shape;634;p37"/>
            <p:cNvSpPr/>
            <p:nvPr/>
          </p:nvSpPr>
          <p:spPr>
            <a:xfrm>
              <a:off x="5343494" y="35121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635" name="Google Shape;635;p37"/>
            <p:cNvSpPr/>
            <p:nvPr/>
          </p:nvSpPr>
          <p:spPr>
            <a:xfrm>
              <a:off x="6967680"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636" name="Google Shape;636;p37"/>
            <p:cNvCxnSpPr>
              <a:stCxn id="631" idx="2"/>
              <a:endCxn id="632" idx="0"/>
            </p:cNvCxnSpPr>
            <p:nvPr/>
          </p:nvCxnSpPr>
          <p:spPr>
            <a:xfrm>
              <a:off x="3892769" y="2262101"/>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637" name="Google Shape;637;p37"/>
            <p:cNvCxnSpPr>
              <a:stCxn id="633" idx="2"/>
              <a:endCxn id="634" idx="0"/>
            </p:cNvCxnSpPr>
            <p:nvPr/>
          </p:nvCxnSpPr>
          <p:spPr>
            <a:xfrm>
              <a:off x="5527050" y="2251925"/>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638" name="Google Shape;638;p37"/>
            <p:cNvSpPr/>
            <p:nvPr/>
          </p:nvSpPr>
          <p:spPr>
            <a:xfrm>
              <a:off x="2064838"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639" name="Google Shape;639;p37"/>
            <p:cNvCxnSpPr>
              <a:stCxn id="638" idx="3"/>
              <a:endCxn id="631" idx="1"/>
            </p:cNvCxnSpPr>
            <p:nvPr/>
          </p:nvCxnSpPr>
          <p:spPr>
            <a:xfrm flipH="1" rot="10800000">
              <a:off x="2452138" y="2109813"/>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640" name="Google Shape;640;p37"/>
            <p:cNvSpPr txBox="1"/>
            <p:nvPr/>
          </p:nvSpPr>
          <p:spPr>
            <a:xfrm>
              <a:off x="1789005" y="2524628"/>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641" name="Google Shape;641;p37"/>
            <p:cNvCxnSpPr>
              <a:stCxn id="638" idx="3"/>
              <a:endCxn id="632" idx="1"/>
            </p:cNvCxnSpPr>
            <p:nvPr/>
          </p:nvCxnSpPr>
          <p:spPr>
            <a:xfrm>
              <a:off x="2452138" y="2887113"/>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642" name="Google Shape;642;p37"/>
            <p:cNvCxnSpPr>
              <a:stCxn id="634" idx="3"/>
              <a:endCxn id="635" idx="1"/>
            </p:cNvCxnSpPr>
            <p:nvPr/>
          </p:nvCxnSpPr>
          <p:spPr>
            <a:xfrm flipH="1" rot="10800000">
              <a:off x="5730794" y="2887070"/>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643" name="Google Shape;643;p37"/>
            <p:cNvCxnSpPr>
              <a:stCxn id="631" idx="3"/>
              <a:endCxn id="633" idx="1"/>
            </p:cNvCxnSpPr>
            <p:nvPr/>
          </p:nvCxnSpPr>
          <p:spPr>
            <a:xfrm flipH="1" rot="10800000">
              <a:off x="4086419" y="2099651"/>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644" name="Google Shape;644;p37"/>
            <p:cNvSpPr/>
            <p:nvPr/>
          </p:nvSpPr>
          <p:spPr>
            <a:xfrm>
              <a:off x="3754841" y="269064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645" name="Google Shape;645;p37"/>
            <p:cNvCxnSpPr>
              <a:stCxn id="635" idx="1"/>
              <a:endCxn id="633" idx="3"/>
            </p:cNvCxnSpPr>
            <p:nvPr/>
          </p:nvCxnSpPr>
          <p:spPr>
            <a:xfrm rot="10800000">
              <a:off x="5720580" y="2099613"/>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646" name="Google Shape;646;p37"/>
            <p:cNvSpPr/>
            <p:nvPr/>
          </p:nvSpPr>
          <p:spPr>
            <a:xfrm>
              <a:off x="2955079" y="231379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47" name="Google Shape;647;p37"/>
            <p:cNvSpPr/>
            <p:nvPr/>
          </p:nvSpPr>
          <p:spPr>
            <a:xfrm>
              <a:off x="2917746" y="312460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48" name="Google Shape;648;p37"/>
            <p:cNvSpPr/>
            <p:nvPr/>
          </p:nvSpPr>
          <p:spPr>
            <a:xfrm>
              <a:off x="6220121" y="231184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49" name="Google Shape;649;p37"/>
            <p:cNvSpPr/>
            <p:nvPr/>
          </p:nvSpPr>
          <p:spPr>
            <a:xfrm>
              <a:off x="4604785" y="1937325"/>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650" name="Google Shape;650;p37"/>
            <p:cNvSpPr/>
            <p:nvPr/>
          </p:nvSpPr>
          <p:spPr>
            <a:xfrm>
              <a:off x="6213553" y="314419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651" name="Google Shape;651;p37"/>
            <p:cNvCxnSpPr>
              <a:stCxn id="634" idx="1"/>
              <a:endCxn id="632" idx="3"/>
            </p:cNvCxnSpPr>
            <p:nvPr/>
          </p:nvCxnSpPr>
          <p:spPr>
            <a:xfrm rot="10800000">
              <a:off x="4086494" y="3664370"/>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652" name="Google Shape;652;p37"/>
            <p:cNvSpPr/>
            <p:nvPr/>
          </p:nvSpPr>
          <p:spPr>
            <a:xfrm>
              <a:off x="5375897" y="2708107"/>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53" name="Google Shape;653;p37"/>
            <p:cNvSpPr/>
            <p:nvPr/>
          </p:nvSpPr>
          <p:spPr>
            <a:xfrm>
              <a:off x="4551170" y="353791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7" name="Shape 657"/>
        <p:cNvGrpSpPr/>
        <p:nvPr/>
      </p:nvGrpSpPr>
      <p:grpSpPr>
        <a:xfrm>
          <a:off x="0" y="0"/>
          <a:ext cx="0" cy="0"/>
          <a:chOff x="0" y="0"/>
          <a:chExt cx="0" cy="0"/>
        </a:xfrm>
      </p:grpSpPr>
      <p:sp>
        <p:nvSpPr>
          <p:cNvPr id="658" name="Google Shape;658;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 topological ordering for the graph below (a.k.a. topological sort)</a:t>
            </a:r>
            <a:endParaRPr/>
          </a:p>
          <a:p>
            <a:pPr indent="-342900" lvl="0" marL="457200" rtl="0" algn="l">
              <a:spcBef>
                <a:spcPts val="600"/>
              </a:spcBef>
              <a:spcAft>
                <a:spcPts val="0"/>
              </a:spcAft>
              <a:buSzPts val="1800"/>
              <a:buChar char="●"/>
            </a:pPr>
            <a:r>
              <a:rPr lang="en"/>
              <a:t>A, D, B, C, E, F (because DFS postorder was FECBDA)</a:t>
            </a:r>
            <a:endParaRPr/>
          </a:p>
        </p:txBody>
      </p:sp>
      <p:grpSp>
        <p:nvGrpSpPr>
          <p:cNvPr id="659" name="Google Shape;659;p38"/>
          <p:cNvGrpSpPr/>
          <p:nvPr/>
        </p:nvGrpSpPr>
        <p:grpSpPr>
          <a:xfrm>
            <a:off x="1789005" y="1403925"/>
            <a:ext cx="5565975" cy="1879300"/>
            <a:chOff x="1789005" y="1937325"/>
            <a:chExt cx="5565975" cy="1879300"/>
          </a:xfrm>
        </p:grpSpPr>
        <p:sp>
          <p:nvSpPr>
            <p:cNvPr id="660" name="Google Shape;660;p38"/>
            <p:cNvSpPr/>
            <p:nvPr/>
          </p:nvSpPr>
          <p:spPr>
            <a:xfrm>
              <a:off x="3699119" y="19576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661" name="Google Shape;661;p38"/>
            <p:cNvSpPr/>
            <p:nvPr/>
          </p:nvSpPr>
          <p:spPr>
            <a:xfrm>
              <a:off x="3699119" y="35121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662" name="Google Shape;662;p38"/>
            <p:cNvSpPr/>
            <p:nvPr/>
          </p:nvSpPr>
          <p:spPr>
            <a:xfrm>
              <a:off x="5333400" y="19474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663" name="Google Shape;663;p38"/>
            <p:cNvSpPr/>
            <p:nvPr/>
          </p:nvSpPr>
          <p:spPr>
            <a:xfrm>
              <a:off x="5343494" y="35121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664" name="Google Shape;664;p38"/>
            <p:cNvSpPr/>
            <p:nvPr/>
          </p:nvSpPr>
          <p:spPr>
            <a:xfrm>
              <a:off x="6967680"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665" name="Google Shape;665;p38"/>
            <p:cNvCxnSpPr>
              <a:stCxn id="660" idx="2"/>
              <a:endCxn id="661" idx="0"/>
            </p:cNvCxnSpPr>
            <p:nvPr/>
          </p:nvCxnSpPr>
          <p:spPr>
            <a:xfrm>
              <a:off x="3892769" y="2262101"/>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666" name="Google Shape;666;p38"/>
            <p:cNvCxnSpPr>
              <a:stCxn id="662" idx="2"/>
              <a:endCxn id="663" idx="0"/>
            </p:cNvCxnSpPr>
            <p:nvPr/>
          </p:nvCxnSpPr>
          <p:spPr>
            <a:xfrm>
              <a:off x="5527050" y="2251925"/>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667" name="Google Shape;667;p38"/>
            <p:cNvSpPr/>
            <p:nvPr/>
          </p:nvSpPr>
          <p:spPr>
            <a:xfrm>
              <a:off x="2064838"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668" name="Google Shape;668;p38"/>
            <p:cNvCxnSpPr>
              <a:stCxn id="667" idx="3"/>
              <a:endCxn id="660" idx="1"/>
            </p:cNvCxnSpPr>
            <p:nvPr/>
          </p:nvCxnSpPr>
          <p:spPr>
            <a:xfrm flipH="1" rot="10800000">
              <a:off x="2452138" y="2109813"/>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669" name="Google Shape;669;p38"/>
            <p:cNvSpPr txBox="1"/>
            <p:nvPr/>
          </p:nvSpPr>
          <p:spPr>
            <a:xfrm>
              <a:off x="1789005" y="2524628"/>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670" name="Google Shape;670;p38"/>
            <p:cNvCxnSpPr>
              <a:stCxn id="667" idx="3"/>
              <a:endCxn id="661" idx="1"/>
            </p:cNvCxnSpPr>
            <p:nvPr/>
          </p:nvCxnSpPr>
          <p:spPr>
            <a:xfrm>
              <a:off x="2452138" y="2887113"/>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671" name="Google Shape;671;p38"/>
            <p:cNvCxnSpPr>
              <a:stCxn id="663" idx="3"/>
              <a:endCxn id="664" idx="1"/>
            </p:cNvCxnSpPr>
            <p:nvPr/>
          </p:nvCxnSpPr>
          <p:spPr>
            <a:xfrm flipH="1" rot="10800000">
              <a:off x="5730794" y="2887070"/>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672" name="Google Shape;672;p38"/>
            <p:cNvCxnSpPr>
              <a:stCxn id="660" idx="3"/>
              <a:endCxn id="662" idx="1"/>
            </p:cNvCxnSpPr>
            <p:nvPr/>
          </p:nvCxnSpPr>
          <p:spPr>
            <a:xfrm flipH="1" rot="10800000">
              <a:off x="4086419" y="2099651"/>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673" name="Google Shape;673;p38"/>
            <p:cNvSpPr/>
            <p:nvPr/>
          </p:nvSpPr>
          <p:spPr>
            <a:xfrm>
              <a:off x="3754841" y="2690643"/>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674" name="Google Shape;674;p38"/>
            <p:cNvCxnSpPr>
              <a:stCxn id="664" idx="1"/>
              <a:endCxn id="662" idx="3"/>
            </p:cNvCxnSpPr>
            <p:nvPr/>
          </p:nvCxnSpPr>
          <p:spPr>
            <a:xfrm rot="10800000">
              <a:off x="5720580" y="2099613"/>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675" name="Google Shape;675;p38"/>
            <p:cNvSpPr/>
            <p:nvPr/>
          </p:nvSpPr>
          <p:spPr>
            <a:xfrm>
              <a:off x="2955079" y="2313793"/>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76" name="Google Shape;676;p38"/>
            <p:cNvSpPr/>
            <p:nvPr/>
          </p:nvSpPr>
          <p:spPr>
            <a:xfrm>
              <a:off x="2917746" y="3124606"/>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77" name="Google Shape;677;p38"/>
            <p:cNvSpPr/>
            <p:nvPr/>
          </p:nvSpPr>
          <p:spPr>
            <a:xfrm>
              <a:off x="6220121" y="2311845"/>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78" name="Google Shape;678;p38"/>
            <p:cNvSpPr/>
            <p:nvPr/>
          </p:nvSpPr>
          <p:spPr>
            <a:xfrm>
              <a:off x="4604785" y="1937325"/>
              <a:ext cx="3174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679" name="Google Shape;679;p38"/>
            <p:cNvSpPr/>
            <p:nvPr/>
          </p:nvSpPr>
          <p:spPr>
            <a:xfrm>
              <a:off x="6213553" y="3144190"/>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680" name="Google Shape;680;p38"/>
            <p:cNvCxnSpPr>
              <a:stCxn id="663" idx="1"/>
              <a:endCxn id="661" idx="3"/>
            </p:cNvCxnSpPr>
            <p:nvPr/>
          </p:nvCxnSpPr>
          <p:spPr>
            <a:xfrm rot="10800000">
              <a:off x="4086494" y="3664370"/>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681" name="Google Shape;681;p38"/>
            <p:cNvSpPr/>
            <p:nvPr/>
          </p:nvSpPr>
          <p:spPr>
            <a:xfrm>
              <a:off x="5375897" y="2708107"/>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682" name="Google Shape;682;p38"/>
            <p:cNvSpPr/>
            <p:nvPr/>
          </p:nvSpPr>
          <p:spPr>
            <a:xfrm>
              <a:off x="4551170" y="3537916"/>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683" name="Google Shape;683;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 Understanding</a:t>
            </a:r>
            <a:endParaRPr/>
          </a:p>
        </p:txBody>
      </p:sp>
      <p:sp>
        <p:nvSpPr>
          <p:cNvPr id="684" name="Google Shape;684;p38"/>
          <p:cNvSpPr/>
          <p:nvPr/>
        </p:nvSpPr>
        <p:spPr>
          <a:xfrm>
            <a:off x="365873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685" name="Google Shape;685;p38"/>
          <p:cNvSpPr/>
          <p:nvPr/>
        </p:nvSpPr>
        <p:spPr>
          <a:xfrm>
            <a:off x="249528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686" name="Google Shape;686;p38"/>
          <p:cNvSpPr/>
          <p:nvPr/>
        </p:nvSpPr>
        <p:spPr>
          <a:xfrm>
            <a:off x="482218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687" name="Google Shape;687;p38"/>
          <p:cNvSpPr/>
          <p:nvPr/>
        </p:nvSpPr>
        <p:spPr>
          <a:xfrm>
            <a:off x="598563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688" name="Google Shape;688;p38"/>
          <p:cNvSpPr/>
          <p:nvPr/>
        </p:nvSpPr>
        <p:spPr>
          <a:xfrm>
            <a:off x="71490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689" name="Google Shape;689;p38"/>
          <p:cNvCxnSpPr>
            <a:stCxn id="684" idx="1"/>
            <a:endCxn id="685" idx="3"/>
          </p:cNvCxnSpPr>
          <p:nvPr/>
        </p:nvCxnSpPr>
        <p:spPr>
          <a:xfrm rot="10800000">
            <a:off x="2882635" y="4322275"/>
            <a:ext cx="776100" cy="0"/>
          </a:xfrm>
          <a:prstGeom prst="straightConnector1">
            <a:avLst/>
          </a:prstGeom>
          <a:noFill/>
          <a:ln cap="flat" cmpd="sng" w="19050">
            <a:solidFill>
              <a:srgbClr val="666666"/>
            </a:solidFill>
            <a:prstDash val="solid"/>
            <a:round/>
            <a:headEnd len="med" w="med" type="triangle"/>
            <a:tailEnd len="med" w="med" type="none"/>
          </a:ln>
        </p:spPr>
      </p:cxnSp>
      <p:sp>
        <p:nvSpPr>
          <p:cNvPr id="690" name="Google Shape;690;p38"/>
          <p:cNvSpPr/>
          <p:nvPr/>
        </p:nvSpPr>
        <p:spPr>
          <a:xfrm>
            <a:off x="13318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691" name="Google Shape;691;p38"/>
          <p:cNvSpPr txBox="1"/>
          <p:nvPr/>
        </p:nvSpPr>
        <p:spPr>
          <a:xfrm>
            <a:off x="10200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692" name="Google Shape;692;p38"/>
          <p:cNvCxnSpPr>
            <a:stCxn id="690" idx="3"/>
            <a:endCxn id="685" idx="1"/>
          </p:cNvCxnSpPr>
          <p:nvPr/>
        </p:nvCxnSpPr>
        <p:spPr>
          <a:xfrm>
            <a:off x="1719138" y="4322275"/>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693" name="Google Shape;693;p38"/>
          <p:cNvCxnSpPr>
            <a:stCxn id="687" idx="3"/>
            <a:endCxn id="688" idx="1"/>
          </p:cNvCxnSpPr>
          <p:nvPr/>
        </p:nvCxnSpPr>
        <p:spPr>
          <a:xfrm>
            <a:off x="6372932" y="4322275"/>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694" name="Google Shape;694;p38"/>
          <p:cNvCxnSpPr>
            <a:stCxn id="684" idx="3"/>
            <a:endCxn id="686" idx="1"/>
          </p:cNvCxnSpPr>
          <p:nvPr/>
        </p:nvCxnSpPr>
        <p:spPr>
          <a:xfrm>
            <a:off x="4046035" y="4322275"/>
            <a:ext cx="776100" cy="0"/>
          </a:xfrm>
          <a:prstGeom prst="straightConnector1">
            <a:avLst/>
          </a:prstGeom>
          <a:noFill/>
          <a:ln cap="flat" cmpd="sng" w="19050">
            <a:solidFill>
              <a:srgbClr val="666666"/>
            </a:solidFill>
            <a:prstDash val="solid"/>
            <a:round/>
            <a:headEnd len="med" w="med" type="none"/>
            <a:tailEnd len="med" w="med" type="triangle"/>
          </a:ln>
        </p:spPr>
      </p:cxnSp>
      <p:sp>
        <p:nvSpPr>
          <p:cNvPr id="695" name="Google Shape;695;p38"/>
          <p:cNvSpPr/>
          <p:nvPr/>
        </p:nvSpPr>
        <p:spPr>
          <a:xfrm>
            <a:off x="3071546" y="419581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sp>
        <p:nvSpPr>
          <p:cNvPr id="696" name="Google Shape;696;p38"/>
          <p:cNvSpPr/>
          <p:nvPr/>
        </p:nvSpPr>
        <p:spPr>
          <a:xfrm>
            <a:off x="1929860"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697" name="Google Shape;697;p38"/>
          <p:cNvSpPr/>
          <p:nvPr/>
        </p:nvSpPr>
        <p:spPr>
          <a:xfrm>
            <a:off x="42494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698" name="Google Shape;698;p38"/>
          <p:cNvSpPr/>
          <p:nvPr/>
        </p:nvSpPr>
        <p:spPr>
          <a:xfrm>
            <a:off x="65945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699" name="Google Shape;699;p38"/>
          <p:cNvCxnSpPr>
            <a:stCxn id="686" idx="3"/>
            <a:endCxn id="687" idx="1"/>
          </p:cNvCxnSpPr>
          <p:nvPr/>
        </p:nvCxnSpPr>
        <p:spPr>
          <a:xfrm>
            <a:off x="5209483" y="4322275"/>
            <a:ext cx="776100" cy="0"/>
          </a:xfrm>
          <a:prstGeom prst="straightConnector1">
            <a:avLst/>
          </a:prstGeom>
          <a:noFill/>
          <a:ln cap="flat" cmpd="sng" w="19050">
            <a:solidFill>
              <a:srgbClr val="666666"/>
            </a:solidFill>
            <a:prstDash val="solid"/>
            <a:round/>
            <a:headEnd len="med" w="med" type="none"/>
            <a:tailEnd len="med" w="med" type="triangle"/>
          </a:ln>
        </p:spPr>
      </p:cxnSp>
      <p:sp>
        <p:nvSpPr>
          <p:cNvPr id="700" name="Google Shape;700;p38"/>
          <p:cNvSpPr/>
          <p:nvPr/>
        </p:nvSpPr>
        <p:spPr>
          <a:xfrm>
            <a:off x="5401809" y="4190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701" name="Google Shape;701;p38"/>
          <p:cNvCxnSpPr>
            <a:stCxn id="690" idx="2"/>
            <a:endCxn id="684" idx="2"/>
          </p:cNvCxnSpPr>
          <p:nvPr/>
        </p:nvCxnSpPr>
        <p:spPr>
          <a:xfrm flipH="1" rot="-5400000">
            <a:off x="2688588" y="3311425"/>
            <a:ext cx="600" cy="2326800"/>
          </a:xfrm>
          <a:prstGeom prst="curvedConnector3">
            <a:avLst>
              <a:gd fmla="val 70470768" name="adj1"/>
            </a:avLst>
          </a:prstGeom>
          <a:noFill/>
          <a:ln cap="flat" cmpd="sng" w="19050">
            <a:solidFill>
              <a:schemeClr val="dk2"/>
            </a:solidFill>
            <a:prstDash val="solid"/>
            <a:round/>
            <a:headEnd len="med" w="med" type="none"/>
            <a:tailEnd len="med" w="med" type="triangle"/>
          </a:ln>
        </p:spPr>
      </p:cxnSp>
      <p:sp>
        <p:nvSpPr>
          <p:cNvPr id="702" name="Google Shape;702;p38"/>
          <p:cNvSpPr/>
          <p:nvPr/>
        </p:nvSpPr>
        <p:spPr>
          <a:xfrm>
            <a:off x="25235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703" name="Google Shape;703;p38"/>
          <p:cNvCxnSpPr>
            <a:stCxn id="685" idx="0"/>
            <a:endCxn id="687" idx="0"/>
          </p:cNvCxnSpPr>
          <p:nvPr/>
        </p:nvCxnSpPr>
        <p:spPr>
          <a:xfrm flipH="1" rot="-5400000">
            <a:off x="4433736" y="2425225"/>
            <a:ext cx="600" cy="3490200"/>
          </a:xfrm>
          <a:prstGeom prst="curvedConnector3">
            <a:avLst>
              <a:gd fmla="val -70962565" name="adj1"/>
            </a:avLst>
          </a:prstGeom>
          <a:noFill/>
          <a:ln cap="flat" cmpd="sng" w="19050">
            <a:solidFill>
              <a:schemeClr val="dk2"/>
            </a:solidFill>
            <a:prstDash val="solid"/>
            <a:round/>
            <a:headEnd len="med" w="med" type="none"/>
            <a:tailEnd len="med" w="med" type="triangle"/>
          </a:ln>
        </p:spPr>
      </p:cxnSp>
      <p:sp>
        <p:nvSpPr>
          <p:cNvPr id="704" name="Google Shape;704;p38"/>
          <p:cNvSpPr/>
          <p:nvPr/>
        </p:nvSpPr>
        <p:spPr>
          <a:xfrm>
            <a:off x="42817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cxnSp>
        <p:nvCxnSpPr>
          <p:cNvPr id="705" name="Google Shape;705;p38"/>
          <p:cNvCxnSpPr>
            <a:stCxn id="686" idx="2"/>
            <a:endCxn id="688" idx="2"/>
          </p:cNvCxnSpPr>
          <p:nvPr/>
        </p:nvCxnSpPr>
        <p:spPr>
          <a:xfrm flipH="1" rot="-5400000">
            <a:off x="6178933" y="3311425"/>
            <a:ext cx="600" cy="2326800"/>
          </a:xfrm>
          <a:prstGeom prst="curvedConnector3">
            <a:avLst>
              <a:gd fmla="val 70470768" name="adj1"/>
            </a:avLst>
          </a:prstGeom>
          <a:noFill/>
          <a:ln cap="flat" cmpd="sng" w="19050">
            <a:solidFill>
              <a:schemeClr val="dk2"/>
            </a:solidFill>
            <a:prstDash val="solid"/>
            <a:round/>
            <a:headEnd len="med" w="med" type="none"/>
            <a:tailEnd len="med" w="med" type="triangle"/>
          </a:ln>
        </p:spPr>
      </p:cxnSp>
      <p:sp>
        <p:nvSpPr>
          <p:cNvPr id="706" name="Google Shape;706;p38"/>
          <p:cNvSpPr/>
          <p:nvPr/>
        </p:nvSpPr>
        <p:spPr>
          <a:xfrm>
            <a:off x="60115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707" name="Google Shape;707;p38"/>
          <p:cNvSpPr txBox="1"/>
          <p:nvPr/>
        </p:nvSpPr>
        <p:spPr>
          <a:xfrm>
            <a:off x="6901250" y="2818525"/>
            <a:ext cx="19938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Recall that we can think of topological sort as an ordering of “tasks”.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Directed Acyclic Graphs</a:t>
            </a:r>
            <a:endParaRPr/>
          </a:p>
        </p:txBody>
      </p:sp>
      <p:sp>
        <p:nvSpPr>
          <p:cNvPr id="713" name="Google Shape;713;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topological sort only exists if the graph is a directed acyclic graph (DAG).</a:t>
            </a:r>
            <a:endParaRPr/>
          </a:p>
          <a:p>
            <a:pPr indent="-342900" lvl="0" marL="457200" rtl="0" algn="l">
              <a:spcBef>
                <a:spcPts val="600"/>
              </a:spcBef>
              <a:spcAft>
                <a:spcPts val="0"/>
              </a:spcAft>
              <a:buSzPts val="1800"/>
              <a:buChar char="●"/>
            </a:pPr>
            <a:r>
              <a:rPr lang="en"/>
              <a:t>For the graph below, there is NO possible ordering where all arrows are respected.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DAGs appear in many real world applications, and there are many graph algorithms that only work on DAGs.</a:t>
            </a:r>
            <a:endParaRPr/>
          </a:p>
          <a:p>
            <a:pPr indent="0" lvl="0" marL="0" rtl="0" algn="l">
              <a:spcBef>
                <a:spcPts val="600"/>
              </a:spcBef>
              <a:spcAft>
                <a:spcPts val="0"/>
              </a:spcAft>
              <a:buNone/>
            </a:pPr>
            <a:r>
              <a:t/>
            </a:r>
            <a:endParaRPr/>
          </a:p>
        </p:txBody>
      </p:sp>
      <p:grpSp>
        <p:nvGrpSpPr>
          <p:cNvPr id="714" name="Google Shape;714;p39"/>
          <p:cNvGrpSpPr/>
          <p:nvPr/>
        </p:nvGrpSpPr>
        <p:grpSpPr>
          <a:xfrm>
            <a:off x="3121257" y="1933275"/>
            <a:ext cx="2419775" cy="1945738"/>
            <a:chOff x="756020" y="683300"/>
            <a:chExt cx="2419775" cy="1945738"/>
          </a:xfrm>
        </p:grpSpPr>
        <p:sp>
          <p:nvSpPr>
            <p:cNvPr id="715" name="Google Shape;715;p39"/>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716" name="Google Shape;716;p39"/>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717" name="Google Shape;717;p39"/>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718" name="Google Shape;718;p39"/>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719" name="Google Shape;719;p39"/>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720" name="Google Shape;720;p39"/>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721" name="Google Shape;721;p39"/>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722" name="Google Shape;722;p39"/>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723" name="Google Shape;723;p39"/>
            <p:cNvCxnSpPr>
              <a:stCxn id="715" idx="2"/>
              <a:endCxn id="716"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724" name="Google Shape;724;p39"/>
            <p:cNvCxnSpPr>
              <a:stCxn id="715" idx="3"/>
              <a:endCxn id="718"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725" name="Google Shape;725;p39"/>
            <p:cNvCxnSpPr>
              <a:stCxn id="717" idx="2"/>
              <a:endCxn id="718"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726" name="Google Shape;726;p39"/>
            <p:cNvCxnSpPr>
              <a:stCxn id="717" idx="3"/>
              <a:endCxn id="720"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727" name="Google Shape;727;p39"/>
            <p:cNvCxnSpPr>
              <a:stCxn id="720" idx="2"/>
              <a:endCxn id="721"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728" name="Google Shape;728;p39"/>
            <p:cNvCxnSpPr>
              <a:stCxn id="720" idx="2"/>
              <a:endCxn id="719"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729" name="Google Shape;729;p39"/>
            <p:cNvCxnSpPr>
              <a:stCxn id="718" idx="2"/>
              <a:endCxn id="719"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730" name="Google Shape;730;p39"/>
            <p:cNvCxnSpPr>
              <a:stCxn id="716" idx="3"/>
              <a:endCxn id="719"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731" name="Google Shape;731;p39"/>
            <p:cNvCxnSpPr>
              <a:stCxn id="719" idx="2"/>
              <a:endCxn id="722"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grpSp>
      <p:cxnSp>
        <p:nvCxnSpPr>
          <p:cNvPr id="732" name="Google Shape;732;p39"/>
          <p:cNvCxnSpPr>
            <a:stCxn id="722" idx="1"/>
            <a:endCxn id="715" idx="1"/>
          </p:cNvCxnSpPr>
          <p:nvPr/>
        </p:nvCxnSpPr>
        <p:spPr>
          <a:xfrm rot="10800000">
            <a:off x="3121182" y="2630863"/>
            <a:ext cx="1188900" cy="1121700"/>
          </a:xfrm>
          <a:prstGeom prst="curvedConnector3">
            <a:avLst>
              <a:gd fmla="val 120023"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738" name="Google Shape;738;p40"/>
          <p:cNvGraphicFramePr/>
          <p:nvPr/>
        </p:nvGraphicFramePr>
        <p:xfrm>
          <a:off x="592488" y="688161"/>
          <a:ext cx="3000000" cy="3000000"/>
        </p:xfrm>
        <a:graphic>
          <a:graphicData uri="http://schemas.openxmlformats.org/drawingml/2006/table">
            <a:tbl>
              <a:tblPr>
                <a:noFill/>
                <a:tableStyleId>{11FF70D8-6279-48A3-866D-BD5F952C33A1}</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Topological.java</a:t>
                      </a:r>
                      <a:endParaRPr/>
                    </a:p>
                  </a:txBody>
                  <a:tcPr marT="91425" marB="91425" marR="91425" marL="91425"/>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744" name="Google Shape;744;p4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Shortest Paths on DAGs</a:t>
            </a:r>
            <a:endParaRPr/>
          </a:p>
          <a:p>
            <a:pPr indent="0" lvl="0" marL="0" rtl="0" algn="l">
              <a:spcBef>
                <a:spcPts val="600"/>
              </a:spcBef>
              <a:spcAft>
                <a:spcPts val="0"/>
              </a:spcAft>
              <a:buNone/>
            </a:pPr>
            <a:r>
              <a:rPr lang="en"/>
              <a:t>Longest Paths</a:t>
            </a:r>
            <a:endParaRPr/>
          </a:p>
          <a:p>
            <a:pPr indent="0" lvl="0" marL="0" rtl="0" algn="l">
              <a:spcBef>
                <a:spcPts val="600"/>
              </a:spcBef>
              <a:spcAft>
                <a:spcPts val="0"/>
              </a:spcAft>
              <a:buClr>
                <a:schemeClr val="dk1"/>
              </a:buClr>
              <a:buSzPts val="1100"/>
              <a:buFont typeface="Arial"/>
              <a:buNone/>
            </a:pPr>
            <a:r>
              <a:rPr lang="en">
                <a:solidFill>
                  <a:srgbClr val="B7B7B7"/>
                </a:solidFill>
              </a:rPr>
              <a:t>Reductions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a:p>
        </p:txBody>
      </p:sp>
      <p:sp>
        <p:nvSpPr>
          <p:cNvPr id="745" name="Google Shape;745;p4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Paths on DAGs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49" name="Shape 749"/>
        <p:cNvGrpSpPr/>
        <p:nvPr/>
      </p:nvGrpSpPr>
      <p:grpSpPr>
        <a:xfrm>
          <a:off x="0" y="0"/>
          <a:ext cx="0" cy="0"/>
          <a:chOff x="0" y="0"/>
          <a:chExt cx="0" cy="0"/>
        </a:xfrm>
      </p:grpSpPr>
      <p:sp>
        <p:nvSpPr>
          <p:cNvPr id="750" name="Google Shape;750;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751" name="Google Shape;751;p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shortest paths tree for the graph below, using s as the source?                   In what order will Dijkstra’s algorithm visit the vertices?</a:t>
            </a:r>
            <a:endParaRPr/>
          </a:p>
        </p:txBody>
      </p:sp>
      <p:sp>
        <p:nvSpPr>
          <p:cNvPr id="752" name="Google Shape;752;p42"/>
          <p:cNvSpPr txBox="1"/>
          <p:nvPr/>
        </p:nvSpPr>
        <p:spPr>
          <a:xfrm>
            <a:off x="155475" y="4625275"/>
            <a:ext cx="82296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Graph from Algorithms, by Vazirani/Papadimitriou </a:t>
            </a:r>
            <a:endParaRPr/>
          </a:p>
        </p:txBody>
      </p:sp>
      <p:grpSp>
        <p:nvGrpSpPr>
          <p:cNvPr id="753" name="Google Shape;753;p42"/>
          <p:cNvGrpSpPr/>
          <p:nvPr/>
        </p:nvGrpSpPr>
        <p:grpSpPr>
          <a:xfrm>
            <a:off x="1789005" y="1937325"/>
            <a:ext cx="5565975" cy="1879300"/>
            <a:chOff x="1789005" y="1937325"/>
            <a:chExt cx="5565975" cy="1879300"/>
          </a:xfrm>
        </p:grpSpPr>
        <p:sp>
          <p:nvSpPr>
            <p:cNvPr id="754" name="Google Shape;754;p42"/>
            <p:cNvSpPr/>
            <p:nvPr/>
          </p:nvSpPr>
          <p:spPr>
            <a:xfrm>
              <a:off x="3699119" y="19576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755" name="Google Shape;755;p42"/>
            <p:cNvSpPr/>
            <p:nvPr/>
          </p:nvSpPr>
          <p:spPr>
            <a:xfrm>
              <a:off x="3699119" y="35121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756" name="Google Shape;756;p42"/>
            <p:cNvSpPr/>
            <p:nvPr/>
          </p:nvSpPr>
          <p:spPr>
            <a:xfrm>
              <a:off x="5333400" y="19474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757" name="Google Shape;757;p42"/>
            <p:cNvSpPr/>
            <p:nvPr/>
          </p:nvSpPr>
          <p:spPr>
            <a:xfrm>
              <a:off x="5343494" y="35121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758" name="Google Shape;758;p42"/>
            <p:cNvSpPr/>
            <p:nvPr/>
          </p:nvSpPr>
          <p:spPr>
            <a:xfrm>
              <a:off x="6967680"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759" name="Google Shape;759;p42"/>
            <p:cNvCxnSpPr>
              <a:stCxn id="754" idx="2"/>
              <a:endCxn id="755" idx="0"/>
            </p:cNvCxnSpPr>
            <p:nvPr/>
          </p:nvCxnSpPr>
          <p:spPr>
            <a:xfrm>
              <a:off x="3892769" y="2262101"/>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760" name="Google Shape;760;p42"/>
            <p:cNvCxnSpPr>
              <a:stCxn id="756" idx="2"/>
              <a:endCxn id="757" idx="0"/>
            </p:cNvCxnSpPr>
            <p:nvPr/>
          </p:nvCxnSpPr>
          <p:spPr>
            <a:xfrm>
              <a:off x="5527050" y="2251925"/>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761" name="Google Shape;761;p42"/>
            <p:cNvSpPr/>
            <p:nvPr/>
          </p:nvSpPr>
          <p:spPr>
            <a:xfrm>
              <a:off x="2064838" y="2734863"/>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762" name="Google Shape;762;p42"/>
            <p:cNvCxnSpPr>
              <a:stCxn id="761" idx="3"/>
              <a:endCxn id="754" idx="1"/>
            </p:cNvCxnSpPr>
            <p:nvPr/>
          </p:nvCxnSpPr>
          <p:spPr>
            <a:xfrm flipH="1" rot="10800000">
              <a:off x="2452138" y="2109813"/>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763" name="Google Shape;763;p42"/>
            <p:cNvSpPr txBox="1"/>
            <p:nvPr/>
          </p:nvSpPr>
          <p:spPr>
            <a:xfrm>
              <a:off x="1789005" y="2524628"/>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764" name="Google Shape;764;p42"/>
            <p:cNvCxnSpPr>
              <a:stCxn id="761" idx="3"/>
              <a:endCxn id="755" idx="1"/>
            </p:cNvCxnSpPr>
            <p:nvPr/>
          </p:nvCxnSpPr>
          <p:spPr>
            <a:xfrm>
              <a:off x="2452138" y="2887113"/>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765" name="Google Shape;765;p42"/>
            <p:cNvCxnSpPr>
              <a:stCxn id="757" idx="3"/>
              <a:endCxn id="758" idx="1"/>
            </p:cNvCxnSpPr>
            <p:nvPr/>
          </p:nvCxnSpPr>
          <p:spPr>
            <a:xfrm flipH="1" rot="10800000">
              <a:off x="5730794" y="2887070"/>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766" name="Google Shape;766;p42"/>
            <p:cNvCxnSpPr>
              <a:stCxn id="754" idx="3"/>
              <a:endCxn id="756" idx="1"/>
            </p:cNvCxnSpPr>
            <p:nvPr/>
          </p:nvCxnSpPr>
          <p:spPr>
            <a:xfrm flipH="1" rot="10800000">
              <a:off x="4086419" y="2099651"/>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767" name="Google Shape;767;p42"/>
            <p:cNvSpPr/>
            <p:nvPr/>
          </p:nvSpPr>
          <p:spPr>
            <a:xfrm>
              <a:off x="3754841" y="269064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768" name="Google Shape;768;p42"/>
            <p:cNvCxnSpPr>
              <a:stCxn id="758" idx="1"/>
              <a:endCxn id="756" idx="3"/>
            </p:cNvCxnSpPr>
            <p:nvPr/>
          </p:nvCxnSpPr>
          <p:spPr>
            <a:xfrm rot="10800000">
              <a:off x="5720580" y="2099613"/>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769" name="Google Shape;769;p42"/>
            <p:cNvSpPr/>
            <p:nvPr/>
          </p:nvSpPr>
          <p:spPr>
            <a:xfrm>
              <a:off x="2955079" y="2313793"/>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770" name="Google Shape;770;p42"/>
            <p:cNvSpPr/>
            <p:nvPr/>
          </p:nvSpPr>
          <p:spPr>
            <a:xfrm>
              <a:off x="2917746" y="312460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771" name="Google Shape;771;p42"/>
            <p:cNvSpPr/>
            <p:nvPr/>
          </p:nvSpPr>
          <p:spPr>
            <a:xfrm>
              <a:off x="6220121" y="231184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772" name="Google Shape;772;p42"/>
            <p:cNvSpPr/>
            <p:nvPr/>
          </p:nvSpPr>
          <p:spPr>
            <a:xfrm>
              <a:off x="4604785" y="1937325"/>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773" name="Google Shape;773;p42"/>
            <p:cNvSpPr/>
            <p:nvPr/>
          </p:nvSpPr>
          <p:spPr>
            <a:xfrm>
              <a:off x="6213553" y="314419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774" name="Google Shape;774;p42"/>
            <p:cNvCxnSpPr>
              <a:stCxn id="757" idx="1"/>
              <a:endCxn id="755" idx="3"/>
            </p:cNvCxnSpPr>
            <p:nvPr/>
          </p:nvCxnSpPr>
          <p:spPr>
            <a:xfrm rot="10800000">
              <a:off x="4086494" y="3664370"/>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775" name="Google Shape;775;p42"/>
            <p:cNvSpPr/>
            <p:nvPr/>
          </p:nvSpPr>
          <p:spPr>
            <a:xfrm>
              <a:off x="5375897" y="2708107"/>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776" name="Google Shape;776;p42"/>
            <p:cNvSpPr/>
            <p:nvPr/>
          </p:nvSpPr>
          <p:spPr>
            <a:xfrm>
              <a:off x="4551170" y="3537916"/>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Today</a:t>
            </a:r>
            <a:endParaRPr/>
          </a:p>
        </p:txBody>
      </p:sp>
      <p:sp>
        <p:nvSpPr>
          <p:cNvPr id="170" name="Google Shape;170;p2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Today, to practice our problem solving skills, we’ll work through some very challenging A-level problems using the tools we’ve already learned about.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Will focus on graphs, but the ideas today are more general.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0" name="Shape 780"/>
        <p:cNvGrpSpPr/>
        <p:nvPr/>
      </p:nvGrpSpPr>
      <p:grpSpPr>
        <a:xfrm>
          <a:off x="0" y="0"/>
          <a:ext cx="0" cy="0"/>
          <a:chOff x="0" y="0"/>
          <a:chExt cx="0" cy="0"/>
        </a:xfrm>
      </p:grpSpPr>
      <p:sp>
        <p:nvSpPr>
          <p:cNvPr id="781" name="Google Shape;781;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Shortest Paths Warmup</a:t>
            </a:r>
            <a:endParaRPr/>
          </a:p>
        </p:txBody>
      </p:sp>
      <p:sp>
        <p:nvSpPr>
          <p:cNvPr id="782" name="Google Shape;782;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shortest paths tree for the graph below, using s as the source?                  In what order will Dijkstra’s algorithm visit the vertices?</a:t>
            </a:r>
            <a:endParaRPr/>
          </a:p>
          <a:p>
            <a:pPr indent="-342900" lvl="0" marL="457200" rtl="0" algn="l">
              <a:spcBef>
                <a:spcPts val="600"/>
              </a:spcBef>
              <a:spcAft>
                <a:spcPts val="0"/>
              </a:spcAft>
              <a:buSzPts val="1800"/>
              <a:buChar char="●"/>
            </a:pPr>
            <a:r>
              <a:rPr lang="en"/>
              <a:t>A, B, D, E, F, C</a:t>
            </a:r>
            <a:endParaRPr/>
          </a:p>
        </p:txBody>
      </p:sp>
      <p:grpSp>
        <p:nvGrpSpPr>
          <p:cNvPr id="783" name="Google Shape;783;p43"/>
          <p:cNvGrpSpPr/>
          <p:nvPr/>
        </p:nvGrpSpPr>
        <p:grpSpPr>
          <a:xfrm>
            <a:off x="1789005" y="1947425"/>
            <a:ext cx="5565975" cy="1869199"/>
            <a:chOff x="1289193" y="2128800"/>
            <a:chExt cx="5565975" cy="1869199"/>
          </a:xfrm>
        </p:grpSpPr>
        <p:sp>
          <p:nvSpPr>
            <p:cNvPr id="784" name="Google Shape;784;p43"/>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785" name="Google Shape;785;p43"/>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786" name="Google Shape;786;p43"/>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787" name="Google Shape;787;p43"/>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788" name="Google Shape;788;p43"/>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789" name="Google Shape;789;p43"/>
            <p:cNvCxnSpPr>
              <a:stCxn id="784" idx="2"/>
              <a:endCxn id="785"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790" name="Google Shape;790;p43"/>
            <p:cNvCxnSpPr>
              <a:stCxn id="786" idx="2"/>
              <a:endCxn id="787"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791" name="Google Shape;791;p43"/>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792" name="Google Shape;792;p43"/>
            <p:cNvCxnSpPr>
              <a:stCxn id="791" idx="3"/>
              <a:endCxn id="784"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793" name="Google Shape;793;p43"/>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794" name="Google Shape;794;p43"/>
            <p:cNvCxnSpPr>
              <a:stCxn id="791" idx="3"/>
              <a:endCxn id="785"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795" name="Google Shape;795;p43"/>
            <p:cNvCxnSpPr>
              <a:stCxn id="787" idx="3"/>
              <a:endCxn id="788"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796" name="Google Shape;796;p43"/>
            <p:cNvCxnSpPr>
              <a:stCxn id="784" idx="3"/>
              <a:endCxn id="786"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797" name="Google Shape;797;p43"/>
            <p:cNvSpPr/>
            <p:nvPr/>
          </p:nvSpPr>
          <p:spPr>
            <a:xfrm>
              <a:off x="3255028" y="287201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798" name="Google Shape;798;p43"/>
            <p:cNvCxnSpPr>
              <a:stCxn id="788" idx="1"/>
              <a:endCxn id="786"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799" name="Google Shape;799;p43"/>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00" name="Google Shape;800;p43"/>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801" name="Google Shape;801;p43"/>
            <p:cNvSpPr/>
            <p:nvPr/>
          </p:nvSpPr>
          <p:spPr>
            <a:xfrm>
              <a:off x="5720308" y="249322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802" name="Google Shape;802;p43"/>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803" name="Google Shape;803;p43"/>
            <p:cNvCxnSpPr>
              <a:stCxn id="787" idx="1"/>
              <a:endCxn id="785"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804" name="Google Shape;804;p43"/>
            <p:cNvSpPr/>
            <p:nvPr/>
          </p:nvSpPr>
          <p:spPr>
            <a:xfrm>
              <a:off x="4876084" y="288948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05" name="Google Shape;805;p43"/>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806" name="Google Shape;806;p43"/>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07" name="Google Shape;807;p43"/>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808" name="Google Shape;808;p43"/>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5</a:t>
            </a:r>
            <a:endParaRPr sz="1800">
              <a:solidFill>
                <a:srgbClr val="FF43F0"/>
              </a:solidFill>
              <a:latin typeface="Roboto"/>
              <a:ea typeface="Roboto"/>
              <a:cs typeface="Roboto"/>
              <a:sym typeface="Roboto"/>
            </a:endParaRPr>
          </a:p>
        </p:txBody>
      </p:sp>
      <p:sp>
        <p:nvSpPr>
          <p:cNvPr id="809" name="Google Shape;809;p43"/>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810" name="Google Shape;810;p43"/>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6</a:t>
            </a:r>
            <a:endParaRPr sz="1800">
              <a:solidFill>
                <a:srgbClr val="FF43F0"/>
              </a:solidFill>
              <a:latin typeface="Roboto"/>
              <a:ea typeface="Roboto"/>
              <a:cs typeface="Roboto"/>
              <a:sym typeface="Roboto"/>
            </a:endParaRPr>
          </a:p>
        </p:txBody>
      </p:sp>
      <p:sp>
        <p:nvSpPr>
          <p:cNvPr id="811" name="Google Shape;811;p43"/>
          <p:cNvSpPr/>
          <p:nvPr/>
        </p:nvSpPr>
        <p:spPr>
          <a:xfrm>
            <a:off x="4534975" y="19373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5" name="Shape 815"/>
        <p:cNvGrpSpPr/>
        <p:nvPr/>
      </p:nvGrpSpPr>
      <p:grpSpPr>
        <a:xfrm>
          <a:off x="0" y="0"/>
          <a:ext cx="0" cy="0"/>
          <a:chOff x="0" y="0"/>
          <a:chExt cx="0" cy="0"/>
        </a:xfrm>
      </p:grpSpPr>
      <p:sp>
        <p:nvSpPr>
          <p:cNvPr id="816" name="Google Shape;816;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817" name="Google Shape;817;p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42900" lvl="0" marL="457200" rtl="0" algn="l">
              <a:spcBef>
                <a:spcPts val="600"/>
              </a:spcBef>
              <a:spcAft>
                <a:spcPts val="0"/>
              </a:spcAft>
              <a:buSzPts val="1800"/>
              <a:buChar char="●"/>
            </a:pPr>
            <a:r>
              <a:rPr lang="en"/>
              <a:t>For example, below we see Dijkstra’s just before vertex C is visited.</a:t>
            </a:r>
            <a:endParaRPr/>
          </a:p>
        </p:txBody>
      </p:sp>
      <p:grpSp>
        <p:nvGrpSpPr>
          <p:cNvPr id="818" name="Google Shape;818;p44"/>
          <p:cNvGrpSpPr/>
          <p:nvPr/>
        </p:nvGrpSpPr>
        <p:grpSpPr>
          <a:xfrm>
            <a:off x="1789005" y="1937325"/>
            <a:ext cx="5565975" cy="1879300"/>
            <a:chOff x="1289193" y="2118700"/>
            <a:chExt cx="5565975" cy="1879300"/>
          </a:xfrm>
        </p:grpSpPr>
        <p:sp>
          <p:nvSpPr>
            <p:cNvPr id="819" name="Google Shape;819;p44"/>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820" name="Google Shape;820;p44"/>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821" name="Google Shape;821;p44"/>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822" name="Google Shape;822;p44"/>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823" name="Google Shape;823;p44"/>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824" name="Google Shape;824;p44"/>
            <p:cNvCxnSpPr>
              <a:stCxn id="819" idx="2"/>
              <a:endCxn id="820"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25" name="Google Shape;825;p44"/>
            <p:cNvCxnSpPr>
              <a:stCxn id="821" idx="2"/>
              <a:endCxn id="822"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826" name="Google Shape;826;p44"/>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827" name="Google Shape;827;p44"/>
            <p:cNvCxnSpPr>
              <a:stCxn id="826" idx="3"/>
              <a:endCxn id="819"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828" name="Google Shape;828;p44"/>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829" name="Google Shape;829;p44"/>
            <p:cNvCxnSpPr>
              <a:stCxn id="826" idx="3"/>
              <a:endCxn id="820"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830" name="Google Shape;830;p44"/>
            <p:cNvCxnSpPr>
              <a:stCxn id="822" idx="3"/>
              <a:endCxn id="823"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831" name="Google Shape;831;p44"/>
            <p:cNvCxnSpPr>
              <a:stCxn id="819" idx="3"/>
              <a:endCxn id="821"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832" name="Google Shape;832;p44"/>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833" name="Google Shape;833;p44"/>
            <p:cNvCxnSpPr>
              <a:stCxn id="823" idx="1"/>
              <a:endCxn id="821"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834" name="Google Shape;834;p44"/>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35" name="Google Shape;835;p44"/>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36" name="Google Shape;836;p44"/>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37" name="Google Shape;837;p44"/>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838" name="Google Shape;838;p44"/>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839" name="Google Shape;839;p44"/>
            <p:cNvCxnSpPr>
              <a:stCxn id="822" idx="1"/>
              <a:endCxn id="820"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840" name="Google Shape;840;p44"/>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841" name="Google Shape;841;p44"/>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842" name="Google Shape;842;p44"/>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43" name="Google Shape;843;p44"/>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44" name="Google Shape;844;p44"/>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845" name="Google Shape;845;p44"/>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846" name="Google Shape;846;p44"/>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3</a:t>
            </a:r>
            <a:endParaRPr sz="1800">
              <a:solidFill>
                <a:srgbClr val="FF43F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0" name="Shape 850"/>
        <p:cNvGrpSpPr/>
        <p:nvPr/>
      </p:nvGrpSpPr>
      <p:grpSpPr>
        <a:xfrm>
          <a:off x="0" y="0"/>
          <a:ext cx="0" cy="0"/>
          <a:chOff x="0" y="0"/>
          <a:chExt cx="0" cy="0"/>
        </a:xfrm>
      </p:grpSpPr>
      <p:sp>
        <p:nvSpPr>
          <p:cNvPr id="851" name="Google Shape;851;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852" name="Google Shape;852;p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42900" lvl="0" marL="457200" rtl="0" algn="l">
              <a:spcBef>
                <a:spcPts val="600"/>
              </a:spcBef>
              <a:spcAft>
                <a:spcPts val="0"/>
              </a:spcAft>
              <a:buSzPts val="1800"/>
              <a:buChar char="●"/>
            </a:pPr>
            <a:r>
              <a:rPr lang="en"/>
              <a:t>For example, below we see Dijkstra’s just before vertex C is visited.</a:t>
            </a:r>
            <a:endParaRPr/>
          </a:p>
          <a:p>
            <a:pPr indent="-342900" lvl="0" marL="457200" rtl="0" algn="l">
              <a:spcBef>
                <a:spcPts val="600"/>
              </a:spcBef>
              <a:spcAft>
                <a:spcPts val="0"/>
              </a:spcAft>
              <a:buSzPts val="1800"/>
              <a:buChar char="●"/>
            </a:pPr>
            <a:r>
              <a:rPr lang="en"/>
              <a:t>Relaxation on E succeeds, but distance to F will never be updated.</a:t>
            </a:r>
            <a:endParaRPr/>
          </a:p>
        </p:txBody>
      </p:sp>
      <p:grpSp>
        <p:nvGrpSpPr>
          <p:cNvPr id="853" name="Google Shape;853;p45"/>
          <p:cNvGrpSpPr/>
          <p:nvPr/>
        </p:nvGrpSpPr>
        <p:grpSpPr>
          <a:xfrm>
            <a:off x="1789005" y="1937325"/>
            <a:ext cx="5565975" cy="1879300"/>
            <a:chOff x="1289193" y="2118700"/>
            <a:chExt cx="5565975" cy="1879300"/>
          </a:xfrm>
        </p:grpSpPr>
        <p:sp>
          <p:nvSpPr>
            <p:cNvPr id="854" name="Google Shape;854;p45"/>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855" name="Google Shape;855;p45"/>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856" name="Google Shape;856;p45"/>
            <p:cNvSpPr/>
            <p:nvPr/>
          </p:nvSpPr>
          <p:spPr>
            <a:xfrm>
              <a:off x="4833587" y="21288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857" name="Google Shape;857;p45"/>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858" name="Google Shape;858;p45"/>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859" name="Google Shape;859;p45"/>
            <p:cNvCxnSpPr>
              <a:stCxn id="854" idx="2"/>
              <a:endCxn id="855"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60" name="Google Shape;860;p45"/>
            <p:cNvCxnSpPr>
              <a:stCxn id="856" idx="2"/>
              <a:endCxn id="857" idx="0"/>
            </p:cNvCxnSpPr>
            <p:nvPr/>
          </p:nvCxnSpPr>
          <p:spPr>
            <a:xfrm>
              <a:off x="5027237" y="2433300"/>
              <a:ext cx="10200" cy="1260300"/>
            </a:xfrm>
            <a:prstGeom prst="straightConnector1">
              <a:avLst/>
            </a:prstGeom>
            <a:noFill/>
            <a:ln cap="flat" cmpd="sng" w="38100">
              <a:solidFill>
                <a:srgbClr val="FF00FF"/>
              </a:solidFill>
              <a:prstDash val="solid"/>
              <a:round/>
              <a:headEnd len="med" w="med" type="none"/>
              <a:tailEnd len="med" w="med" type="triangle"/>
            </a:ln>
          </p:spPr>
        </p:cxnSp>
        <p:sp>
          <p:nvSpPr>
            <p:cNvPr id="861" name="Google Shape;861;p45"/>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862" name="Google Shape;862;p45"/>
            <p:cNvCxnSpPr>
              <a:stCxn id="861" idx="3"/>
              <a:endCxn id="854"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863" name="Google Shape;863;p45"/>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864" name="Google Shape;864;p45"/>
            <p:cNvCxnSpPr>
              <a:stCxn id="861" idx="3"/>
              <a:endCxn id="855"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865" name="Google Shape;865;p45"/>
            <p:cNvCxnSpPr>
              <a:stCxn id="857" idx="3"/>
              <a:endCxn id="858"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866" name="Google Shape;866;p45"/>
            <p:cNvCxnSpPr>
              <a:stCxn id="854" idx="3"/>
              <a:endCxn id="856"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867" name="Google Shape;867;p45"/>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868" name="Google Shape;868;p45"/>
            <p:cNvCxnSpPr>
              <a:stCxn id="858" idx="1"/>
              <a:endCxn id="856" idx="3"/>
            </p:cNvCxnSpPr>
            <p:nvPr/>
          </p:nvCxnSpPr>
          <p:spPr>
            <a:xfrm rot="10800000">
              <a:off x="5220768" y="2280988"/>
              <a:ext cx="1247100" cy="787500"/>
            </a:xfrm>
            <a:prstGeom prst="straightConnector1">
              <a:avLst/>
            </a:prstGeom>
            <a:noFill/>
            <a:ln cap="flat" cmpd="sng" w="38100">
              <a:solidFill>
                <a:srgbClr val="FF00FF"/>
              </a:solidFill>
              <a:prstDash val="solid"/>
              <a:round/>
              <a:headEnd len="med" w="med" type="triangle"/>
              <a:tailEnd len="med" w="med" type="none"/>
            </a:ln>
          </p:spPr>
        </p:cxnSp>
        <p:sp>
          <p:nvSpPr>
            <p:cNvPr id="869" name="Google Shape;869;p45"/>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70" name="Google Shape;870;p45"/>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71" name="Google Shape;871;p45"/>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872" name="Google Shape;872;p45"/>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873" name="Google Shape;873;p45"/>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874" name="Google Shape;874;p45"/>
            <p:cNvCxnSpPr>
              <a:stCxn id="857" idx="1"/>
              <a:endCxn id="855" idx="3"/>
            </p:cNvCxnSpPr>
            <p:nvPr/>
          </p:nvCxnSpPr>
          <p:spPr>
            <a:xfrm rot="10800000">
              <a:off x="3586681" y="3845745"/>
              <a:ext cx="1257000" cy="0"/>
            </a:xfrm>
            <a:prstGeom prst="straightConnector1">
              <a:avLst/>
            </a:prstGeom>
            <a:noFill/>
            <a:ln cap="flat" cmpd="sng" w="38100">
              <a:solidFill>
                <a:srgbClr val="000000"/>
              </a:solidFill>
              <a:prstDash val="solid"/>
              <a:round/>
              <a:headEnd len="med" w="med" type="triangle"/>
              <a:tailEnd len="med" w="med" type="none"/>
            </a:ln>
          </p:spPr>
        </p:cxnSp>
        <p:sp>
          <p:nvSpPr>
            <p:cNvPr id="875" name="Google Shape;875;p45"/>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876" name="Google Shape;876;p45"/>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877" name="Google Shape;877;p45"/>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78" name="Google Shape;878;p45"/>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879" name="Google Shape;879;p45"/>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880" name="Google Shape;880;p45"/>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881" name="Google Shape;881;p45"/>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3</a:t>
            </a:r>
            <a:endParaRPr sz="1800">
              <a:solidFill>
                <a:srgbClr val="FF43F0"/>
              </a:solidFill>
              <a:latin typeface="Roboto"/>
              <a:ea typeface="Roboto"/>
              <a:cs typeface="Roboto"/>
              <a:sym typeface="Roboto"/>
            </a:endParaRPr>
          </a:p>
        </p:txBody>
      </p:sp>
      <p:cxnSp>
        <p:nvCxnSpPr>
          <p:cNvPr id="882" name="Google Shape;882;p45"/>
          <p:cNvCxnSpPr/>
          <p:nvPr/>
        </p:nvCxnSpPr>
        <p:spPr>
          <a:xfrm>
            <a:off x="5411958" y="3919550"/>
            <a:ext cx="197400" cy="129000"/>
          </a:xfrm>
          <a:prstGeom prst="straightConnector1">
            <a:avLst/>
          </a:prstGeom>
          <a:noFill/>
          <a:ln cap="flat" cmpd="sng" w="19050">
            <a:solidFill>
              <a:schemeClr val="dk2"/>
            </a:solidFill>
            <a:prstDash val="solid"/>
            <a:round/>
            <a:headEnd len="med" w="med" type="none"/>
            <a:tailEnd len="med" w="med" type="none"/>
          </a:ln>
        </p:spPr>
      </p:cxnSp>
      <p:sp>
        <p:nvSpPr>
          <p:cNvPr id="883" name="Google Shape;883;p45"/>
          <p:cNvSpPr txBox="1"/>
          <p:nvPr/>
        </p:nvSpPr>
        <p:spPr>
          <a:xfrm>
            <a:off x="5585210" y="4056850"/>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7" name="Shape 887"/>
        <p:cNvGrpSpPr/>
        <p:nvPr/>
      </p:nvGrpSpPr>
      <p:grpSpPr>
        <a:xfrm>
          <a:off x="0" y="0"/>
          <a:ext cx="0" cy="0"/>
          <a:chOff x="0" y="0"/>
          <a:chExt cx="0" cy="0"/>
        </a:xfrm>
      </p:grpSpPr>
      <p:sp>
        <p:nvSpPr>
          <p:cNvPr id="888" name="Google Shape;888;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Shortest Paths Warmup</a:t>
            </a:r>
            <a:endParaRPr/>
          </a:p>
        </p:txBody>
      </p:sp>
      <p:sp>
        <p:nvSpPr>
          <p:cNvPr id="889" name="Google Shape;889;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allow negative edges, Dijkstra’s algorithm can fail.</a:t>
            </a:r>
            <a:endParaRPr/>
          </a:p>
          <a:p>
            <a:pPr indent="-342900" lvl="0" marL="457200" rtl="0" algn="l">
              <a:spcBef>
                <a:spcPts val="600"/>
              </a:spcBef>
              <a:spcAft>
                <a:spcPts val="0"/>
              </a:spcAft>
              <a:buSzPts val="1800"/>
              <a:buChar char="●"/>
            </a:pPr>
            <a:r>
              <a:rPr lang="en"/>
              <a:t>For example, below we see Dijkstra’s just before vertex C is visited.</a:t>
            </a:r>
            <a:endParaRPr/>
          </a:p>
          <a:p>
            <a:pPr indent="-342900" lvl="0" marL="457200" rtl="0" algn="l">
              <a:spcBef>
                <a:spcPts val="600"/>
              </a:spcBef>
              <a:spcAft>
                <a:spcPts val="0"/>
              </a:spcAft>
              <a:buSzPts val="1800"/>
              <a:buChar char="●"/>
            </a:pPr>
            <a:r>
              <a:rPr lang="en"/>
              <a:t>Relaxation on E succeeds, but distance to F will never be updated.</a:t>
            </a:r>
            <a:endParaRPr/>
          </a:p>
        </p:txBody>
      </p:sp>
      <p:grpSp>
        <p:nvGrpSpPr>
          <p:cNvPr id="890" name="Google Shape;890;p46"/>
          <p:cNvGrpSpPr/>
          <p:nvPr/>
        </p:nvGrpSpPr>
        <p:grpSpPr>
          <a:xfrm>
            <a:off x="1789005" y="1937325"/>
            <a:ext cx="5565975" cy="1879300"/>
            <a:chOff x="1289193" y="2118700"/>
            <a:chExt cx="5565975" cy="1879300"/>
          </a:xfrm>
        </p:grpSpPr>
        <p:sp>
          <p:nvSpPr>
            <p:cNvPr id="891" name="Google Shape;891;p46"/>
            <p:cNvSpPr/>
            <p:nvPr/>
          </p:nvSpPr>
          <p:spPr>
            <a:xfrm>
              <a:off x="3199306" y="2138976"/>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892" name="Google Shape;892;p46"/>
            <p:cNvSpPr/>
            <p:nvPr/>
          </p:nvSpPr>
          <p:spPr>
            <a:xfrm>
              <a:off x="3199306" y="36935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893" name="Google Shape;893;p46"/>
            <p:cNvSpPr/>
            <p:nvPr/>
          </p:nvSpPr>
          <p:spPr>
            <a:xfrm>
              <a:off x="4833587" y="212880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894" name="Google Shape;894;p46"/>
            <p:cNvSpPr/>
            <p:nvPr/>
          </p:nvSpPr>
          <p:spPr>
            <a:xfrm>
              <a:off x="4843681" y="3693495"/>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895" name="Google Shape;895;p46"/>
            <p:cNvSpPr/>
            <p:nvPr/>
          </p:nvSpPr>
          <p:spPr>
            <a:xfrm>
              <a:off x="6467868"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896" name="Google Shape;896;p46"/>
            <p:cNvCxnSpPr>
              <a:stCxn id="891" idx="2"/>
              <a:endCxn id="892"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897" name="Google Shape;897;p46"/>
            <p:cNvCxnSpPr>
              <a:stCxn id="893" idx="2"/>
              <a:endCxn id="894"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898" name="Google Shape;898;p46"/>
            <p:cNvSpPr/>
            <p:nvPr/>
          </p:nvSpPr>
          <p:spPr>
            <a:xfrm>
              <a:off x="1565025" y="2916238"/>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899" name="Google Shape;899;p46"/>
            <p:cNvCxnSpPr>
              <a:stCxn id="898" idx="3"/>
              <a:endCxn id="891" idx="1"/>
            </p:cNvCxnSpPr>
            <p:nvPr/>
          </p:nvCxnSpPr>
          <p:spPr>
            <a:xfrm flipH="1" rot="10800000">
              <a:off x="1952325" y="2291188"/>
              <a:ext cx="1247100" cy="777300"/>
            </a:xfrm>
            <a:prstGeom prst="straightConnector1">
              <a:avLst/>
            </a:prstGeom>
            <a:noFill/>
            <a:ln cap="flat" cmpd="sng" w="38100">
              <a:solidFill>
                <a:srgbClr val="000000"/>
              </a:solidFill>
              <a:prstDash val="solid"/>
              <a:round/>
              <a:headEnd len="med" w="med" type="none"/>
              <a:tailEnd len="med" w="med" type="triangle"/>
            </a:ln>
          </p:spPr>
        </p:cxnSp>
        <p:sp>
          <p:nvSpPr>
            <p:cNvPr id="900" name="Google Shape;900;p46"/>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901" name="Google Shape;901;p46"/>
            <p:cNvCxnSpPr>
              <a:stCxn id="898" idx="3"/>
              <a:endCxn id="892"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902" name="Google Shape;902;p46"/>
            <p:cNvCxnSpPr>
              <a:stCxn id="894" idx="3"/>
              <a:endCxn id="895" idx="1"/>
            </p:cNvCxnSpPr>
            <p:nvPr/>
          </p:nvCxnSpPr>
          <p:spPr>
            <a:xfrm flipH="1" rot="10800000">
              <a:off x="5230981" y="3068445"/>
              <a:ext cx="1236900" cy="777300"/>
            </a:xfrm>
            <a:prstGeom prst="straightConnector1">
              <a:avLst/>
            </a:prstGeom>
            <a:noFill/>
            <a:ln cap="flat" cmpd="sng" w="38100">
              <a:solidFill>
                <a:srgbClr val="000000"/>
              </a:solidFill>
              <a:prstDash val="solid"/>
              <a:round/>
              <a:headEnd len="med" w="med" type="none"/>
              <a:tailEnd len="med" w="med" type="triangle"/>
            </a:ln>
          </p:spPr>
        </p:cxnSp>
        <p:cxnSp>
          <p:nvCxnSpPr>
            <p:cNvPr id="903" name="Google Shape;903;p46"/>
            <p:cNvCxnSpPr>
              <a:stCxn id="891" idx="3"/>
              <a:endCxn id="893"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904" name="Google Shape;904;p46"/>
            <p:cNvSpPr/>
            <p:nvPr/>
          </p:nvSpPr>
          <p:spPr>
            <a:xfrm>
              <a:off x="3147233" y="2872025"/>
              <a:ext cx="4911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905" name="Google Shape;905;p46"/>
            <p:cNvCxnSpPr>
              <a:stCxn id="895" idx="1"/>
              <a:endCxn id="893"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06" name="Google Shape;906;p46"/>
            <p:cNvSpPr/>
            <p:nvPr/>
          </p:nvSpPr>
          <p:spPr>
            <a:xfrm>
              <a:off x="2455266" y="249516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07" name="Google Shape;907;p46"/>
            <p:cNvSpPr/>
            <p:nvPr/>
          </p:nvSpPr>
          <p:spPr>
            <a:xfrm>
              <a:off x="2417934" y="3305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08" name="Google Shape;908;p46"/>
            <p:cNvSpPr/>
            <p:nvPr/>
          </p:nvSpPr>
          <p:spPr>
            <a:xfrm>
              <a:off x="5567911" y="2493225"/>
              <a:ext cx="747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09" name="Google Shape;909;p46"/>
            <p:cNvSpPr/>
            <p:nvPr/>
          </p:nvSpPr>
          <p:spPr>
            <a:xfrm>
              <a:off x="4035163"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910" name="Google Shape;910;p46"/>
            <p:cNvSpPr/>
            <p:nvPr/>
          </p:nvSpPr>
          <p:spPr>
            <a:xfrm>
              <a:off x="5713741" y="332556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911" name="Google Shape;911;p46"/>
            <p:cNvCxnSpPr>
              <a:stCxn id="894" idx="1"/>
              <a:endCxn id="892"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12" name="Google Shape;912;p46"/>
            <p:cNvSpPr/>
            <p:nvPr/>
          </p:nvSpPr>
          <p:spPr>
            <a:xfrm>
              <a:off x="4799887" y="2889475"/>
              <a:ext cx="5820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913" name="Google Shape;913;p46"/>
            <p:cNvSpPr/>
            <p:nvPr/>
          </p:nvSpPr>
          <p:spPr>
            <a:xfrm>
              <a:off x="4051357" y="37192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914" name="Google Shape;914;p46"/>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915" name="Google Shape;915;p46"/>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a:t>
            </a:r>
            <a:endParaRPr sz="1800">
              <a:solidFill>
                <a:srgbClr val="FF43F0"/>
              </a:solidFill>
              <a:latin typeface="Roboto"/>
              <a:ea typeface="Roboto"/>
              <a:cs typeface="Roboto"/>
              <a:sym typeface="Roboto"/>
            </a:endParaRPr>
          </a:p>
        </p:txBody>
      </p:sp>
      <p:sp>
        <p:nvSpPr>
          <p:cNvPr id="916" name="Google Shape;916;p46"/>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917" name="Google Shape;917;p46"/>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3</a:t>
            </a:r>
            <a:endParaRPr sz="1800">
              <a:solidFill>
                <a:srgbClr val="FF43F0"/>
              </a:solidFill>
              <a:latin typeface="Roboto"/>
              <a:ea typeface="Roboto"/>
              <a:cs typeface="Roboto"/>
              <a:sym typeface="Roboto"/>
            </a:endParaRPr>
          </a:p>
        </p:txBody>
      </p:sp>
      <p:sp>
        <p:nvSpPr>
          <p:cNvPr id="918" name="Google Shape;918;p46"/>
          <p:cNvSpPr txBox="1"/>
          <p:nvPr/>
        </p:nvSpPr>
        <p:spPr>
          <a:xfrm>
            <a:off x="5302744" y="3755291"/>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919" name="Google Shape;919;p46"/>
          <p:cNvSpPr txBox="1"/>
          <p:nvPr/>
        </p:nvSpPr>
        <p:spPr>
          <a:xfrm>
            <a:off x="7512100" y="1967225"/>
            <a:ext cx="14469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distTo is wrong!</a:t>
            </a:r>
            <a:endParaRPr>
              <a:latin typeface="Roboto"/>
              <a:ea typeface="Roboto"/>
              <a:cs typeface="Roboto"/>
              <a:sym typeface="Roboto"/>
            </a:endParaRPr>
          </a:p>
        </p:txBody>
      </p:sp>
      <p:cxnSp>
        <p:nvCxnSpPr>
          <p:cNvPr id="920" name="Google Shape;920;p46"/>
          <p:cNvCxnSpPr/>
          <p:nvPr/>
        </p:nvCxnSpPr>
        <p:spPr>
          <a:xfrm flipH="1">
            <a:off x="7323875" y="2348775"/>
            <a:ext cx="356700" cy="17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24" name="Shape 924"/>
        <p:cNvGrpSpPr/>
        <p:nvPr/>
      </p:nvGrpSpPr>
      <p:grpSpPr>
        <a:xfrm>
          <a:off x="0" y="0"/>
          <a:ext cx="0" cy="0"/>
          <a:chOff x="0" y="0"/>
          <a:chExt cx="0" cy="0"/>
        </a:xfrm>
      </p:grpSpPr>
      <p:sp>
        <p:nvSpPr>
          <p:cNvPr id="925" name="Google Shape;925;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926" name="Google Shape;926;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Try to come up with an algorithm for shortest paths on a DAG that works even if there are negative edges.</a:t>
            </a:r>
            <a:endParaRPr/>
          </a:p>
          <a:p>
            <a:pPr indent="-342900" lvl="0" marL="457200" rtl="0" algn="l">
              <a:spcBef>
                <a:spcPts val="600"/>
              </a:spcBef>
              <a:spcAft>
                <a:spcPts val="0"/>
              </a:spcAft>
              <a:buSzPts val="1800"/>
              <a:buChar char="●"/>
            </a:pPr>
            <a:r>
              <a:rPr lang="en"/>
              <a:t>Hint: You should still use the “relax” operation as a basic building block.</a:t>
            </a:r>
            <a:endParaRPr/>
          </a:p>
        </p:txBody>
      </p:sp>
      <p:grpSp>
        <p:nvGrpSpPr>
          <p:cNvPr id="927" name="Google Shape;927;p47"/>
          <p:cNvGrpSpPr/>
          <p:nvPr/>
        </p:nvGrpSpPr>
        <p:grpSpPr>
          <a:xfrm>
            <a:off x="1789005" y="1937325"/>
            <a:ext cx="5565975" cy="1879300"/>
            <a:chOff x="1289193" y="2118700"/>
            <a:chExt cx="5565975" cy="1879300"/>
          </a:xfrm>
        </p:grpSpPr>
        <p:sp>
          <p:nvSpPr>
            <p:cNvPr id="928" name="Google Shape;928;p47"/>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929" name="Google Shape;929;p47"/>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930" name="Google Shape;930;p47"/>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931" name="Google Shape;931;p47"/>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932" name="Google Shape;932;p47"/>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933" name="Google Shape;933;p47"/>
            <p:cNvCxnSpPr>
              <a:stCxn id="928" idx="2"/>
              <a:endCxn id="929"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934" name="Google Shape;934;p47"/>
            <p:cNvCxnSpPr>
              <a:stCxn id="930" idx="2"/>
              <a:endCxn id="931"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935" name="Google Shape;935;p47"/>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936" name="Google Shape;936;p47"/>
            <p:cNvCxnSpPr>
              <a:stCxn id="935" idx="3"/>
              <a:endCxn id="928"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937" name="Google Shape;937;p47"/>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938" name="Google Shape;938;p47"/>
            <p:cNvCxnSpPr>
              <a:stCxn id="935" idx="3"/>
              <a:endCxn id="929"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939" name="Google Shape;939;p47"/>
            <p:cNvCxnSpPr>
              <a:stCxn id="931" idx="3"/>
              <a:endCxn id="932"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940" name="Google Shape;940;p47"/>
            <p:cNvCxnSpPr>
              <a:stCxn id="928" idx="3"/>
              <a:endCxn id="930"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941" name="Google Shape;941;p47"/>
            <p:cNvSpPr/>
            <p:nvPr/>
          </p:nvSpPr>
          <p:spPr>
            <a:xfrm>
              <a:off x="3147233" y="2872025"/>
              <a:ext cx="4911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25</a:t>
              </a:r>
              <a:endParaRPr sz="1800">
                <a:highlight>
                  <a:srgbClr val="C9DAF8"/>
                </a:highlight>
                <a:latin typeface="Roboto"/>
                <a:ea typeface="Roboto"/>
                <a:cs typeface="Roboto"/>
                <a:sym typeface="Roboto"/>
              </a:endParaRPr>
            </a:p>
          </p:txBody>
        </p:sp>
        <p:cxnSp>
          <p:nvCxnSpPr>
            <p:cNvPr id="942" name="Google Shape;942;p47"/>
            <p:cNvCxnSpPr>
              <a:stCxn id="932" idx="1"/>
              <a:endCxn id="930"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43" name="Google Shape;943;p47"/>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sp>
          <p:nvSpPr>
            <p:cNvPr id="944" name="Google Shape;944;p47"/>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sp>
          <p:nvSpPr>
            <p:cNvPr id="945" name="Google Shape;945;p47"/>
            <p:cNvSpPr/>
            <p:nvPr/>
          </p:nvSpPr>
          <p:spPr>
            <a:xfrm>
              <a:off x="5567911" y="2493225"/>
              <a:ext cx="7476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sp>
          <p:nvSpPr>
            <p:cNvPr id="946" name="Google Shape;946;p47"/>
            <p:cNvSpPr/>
            <p:nvPr/>
          </p:nvSpPr>
          <p:spPr>
            <a:xfrm>
              <a:off x="4035163" y="2118700"/>
              <a:ext cx="3873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6</a:t>
              </a:r>
              <a:endParaRPr sz="1800">
                <a:highlight>
                  <a:srgbClr val="C9DAF8"/>
                </a:highlight>
                <a:latin typeface="Roboto"/>
                <a:ea typeface="Roboto"/>
                <a:cs typeface="Roboto"/>
                <a:sym typeface="Roboto"/>
              </a:endParaRPr>
            </a:p>
          </p:txBody>
        </p:sp>
        <p:sp>
          <p:nvSpPr>
            <p:cNvPr id="947" name="Google Shape;947;p47"/>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cxnSp>
          <p:nvCxnSpPr>
            <p:cNvPr id="948" name="Google Shape;948;p47"/>
            <p:cNvCxnSpPr>
              <a:stCxn id="931" idx="1"/>
              <a:endCxn id="929"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49" name="Google Shape;949;p47"/>
            <p:cNvSpPr/>
            <p:nvPr/>
          </p:nvSpPr>
          <p:spPr>
            <a:xfrm>
              <a:off x="4799887" y="2889475"/>
              <a:ext cx="5820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-20</a:t>
              </a:r>
              <a:endParaRPr sz="1800">
                <a:highlight>
                  <a:srgbClr val="C9DAF8"/>
                </a:highlight>
                <a:latin typeface="Roboto"/>
                <a:ea typeface="Roboto"/>
                <a:cs typeface="Roboto"/>
                <a:sym typeface="Roboto"/>
              </a:endParaRPr>
            </a:p>
          </p:txBody>
        </p:sp>
        <p:sp>
          <p:nvSpPr>
            <p:cNvPr id="950" name="Google Shape;950;p47"/>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C9DAF8"/>
                  </a:highlight>
                  <a:latin typeface="Roboto"/>
                  <a:ea typeface="Roboto"/>
                  <a:cs typeface="Roboto"/>
                  <a:sym typeface="Roboto"/>
                </a:rPr>
                <a:t>1</a:t>
              </a:r>
              <a:endParaRPr sz="1800">
                <a:highlight>
                  <a:srgbClr val="C9DAF8"/>
                </a:highlight>
                <a:latin typeface="Roboto"/>
                <a:ea typeface="Roboto"/>
                <a:cs typeface="Roboto"/>
                <a:sym typeface="Roboto"/>
              </a:endParaRPr>
            </a:p>
          </p:txBody>
        </p:sp>
      </p:grpSp>
      <p:sp>
        <p:nvSpPr>
          <p:cNvPr id="951" name="Google Shape;951;p47"/>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2" name="Google Shape;952;p47"/>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3" name="Google Shape;953;p47"/>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4" name="Google Shape;954;p47"/>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55" name="Google Shape;955;p47"/>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9" name="Shape 959"/>
        <p:cNvGrpSpPr/>
        <p:nvPr/>
      </p:nvGrpSpPr>
      <p:grpSpPr>
        <a:xfrm>
          <a:off x="0" y="0"/>
          <a:ext cx="0" cy="0"/>
          <a:chOff x="0" y="0"/>
          <a:chExt cx="0" cy="0"/>
        </a:xfrm>
      </p:grpSpPr>
      <p:sp>
        <p:nvSpPr>
          <p:cNvPr id="960" name="Google Shape;960;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961" name="Google Shape;961;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Try to come up with an algorithm for shortest paths on a DAG that works even if there are negative edges.</a:t>
            </a:r>
            <a:endParaRPr/>
          </a:p>
          <a:p>
            <a:pPr indent="-342900" lvl="0" marL="457200" rtl="0" algn="l">
              <a:spcBef>
                <a:spcPts val="600"/>
              </a:spcBef>
              <a:spcAft>
                <a:spcPts val="0"/>
              </a:spcAft>
              <a:buSzPts val="1800"/>
              <a:buChar char="●"/>
            </a:pPr>
            <a:r>
              <a:rPr lang="en"/>
              <a:t>Hint: You should still use the “relax” operation as a basic building block.</a:t>
            </a:r>
            <a:endParaRPr/>
          </a:p>
        </p:txBody>
      </p:sp>
      <p:sp>
        <p:nvSpPr>
          <p:cNvPr id="962" name="Google Shape;962;p48"/>
          <p:cNvSpPr txBox="1"/>
          <p:nvPr>
            <p:ph idx="1" type="body"/>
          </p:nvPr>
        </p:nvSpPr>
        <p:spPr>
          <a:xfrm>
            <a:off x="243000" y="3914924"/>
            <a:ext cx="8778000" cy="114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simple idea: Visit vertices in topological order.</a:t>
            </a:r>
            <a:endParaRPr/>
          </a:p>
          <a:p>
            <a:pPr indent="-342900" lvl="0" marL="457200" rtl="0" algn="l">
              <a:spcBef>
                <a:spcPts val="600"/>
              </a:spcBef>
              <a:spcAft>
                <a:spcPts val="0"/>
              </a:spcAft>
              <a:buSzPts val="1800"/>
              <a:buChar char="●"/>
            </a:pPr>
            <a:r>
              <a:rPr lang="en"/>
              <a:t>On each visit, relax all outgoing edges.</a:t>
            </a:r>
            <a:endParaRPr/>
          </a:p>
          <a:p>
            <a:pPr indent="-342900" lvl="0" marL="457200" rtl="0" algn="l">
              <a:spcBef>
                <a:spcPts val="600"/>
              </a:spcBef>
              <a:spcAft>
                <a:spcPts val="0"/>
              </a:spcAft>
              <a:buSzPts val="1800"/>
              <a:buChar char="●"/>
            </a:pPr>
            <a:r>
              <a:rPr lang="en"/>
              <a:t>Each vertex is visited only when all possible info about it has been used!</a:t>
            </a:r>
            <a:endParaRPr/>
          </a:p>
        </p:txBody>
      </p:sp>
      <p:grpSp>
        <p:nvGrpSpPr>
          <p:cNvPr id="963" name="Google Shape;963;p48"/>
          <p:cNvGrpSpPr/>
          <p:nvPr/>
        </p:nvGrpSpPr>
        <p:grpSpPr>
          <a:xfrm>
            <a:off x="1789005" y="1937325"/>
            <a:ext cx="5565975" cy="1879300"/>
            <a:chOff x="1289193" y="2118700"/>
            <a:chExt cx="5565975" cy="1879300"/>
          </a:xfrm>
        </p:grpSpPr>
        <p:sp>
          <p:nvSpPr>
            <p:cNvPr id="964" name="Google Shape;964;p48"/>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965" name="Google Shape;965;p48"/>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966" name="Google Shape;966;p48"/>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967" name="Google Shape;967;p48"/>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968" name="Google Shape;968;p48"/>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969" name="Google Shape;969;p48"/>
            <p:cNvCxnSpPr>
              <a:stCxn id="964" idx="2"/>
              <a:endCxn id="965"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970" name="Google Shape;970;p48"/>
            <p:cNvCxnSpPr>
              <a:stCxn id="966" idx="2"/>
              <a:endCxn id="967"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971" name="Google Shape;971;p48"/>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972" name="Google Shape;972;p48"/>
            <p:cNvCxnSpPr>
              <a:stCxn id="971" idx="3"/>
              <a:endCxn id="964"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973" name="Google Shape;973;p48"/>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974" name="Google Shape;974;p48"/>
            <p:cNvCxnSpPr>
              <a:stCxn id="971" idx="3"/>
              <a:endCxn id="965"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975" name="Google Shape;975;p48"/>
            <p:cNvCxnSpPr>
              <a:stCxn id="967" idx="3"/>
              <a:endCxn id="968"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976" name="Google Shape;976;p48"/>
            <p:cNvCxnSpPr>
              <a:stCxn id="964" idx="3"/>
              <a:endCxn id="966"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977" name="Google Shape;977;p48"/>
            <p:cNvSpPr/>
            <p:nvPr/>
          </p:nvSpPr>
          <p:spPr>
            <a:xfrm>
              <a:off x="3147233" y="2872025"/>
              <a:ext cx="4911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978" name="Google Shape;978;p48"/>
            <p:cNvCxnSpPr>
              <a:stCxn id="968" idx="1"/>
              <a:endCxn id="966"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979" name="Google Shape;979;p48"/>
            <p:cNvSpPr/>
            <p:nvPr/>
          </p:nvSpPr>
          <p:spPr>
            <a:xfrm>
              <a:off x="2455266" y="2495168"/>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80" name="Google Shape;980;p48"/>
            <p:cNvSpPr/>
            <p:nvPr/>
          </p:nvSpPr>
          <p:spPr>
            <a:xfrm>
              <a:off x="2417934" y="330598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81" name="Google Shape;981;p48"/>
            <p:cNvSpPr/>
            <p:nvPr/>
          </p:nvSpPr>
          <p:spPr>
            <a:xfrm>
              <a:off x="5567911" y="2493225"/>
              <a:ext cx="7476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982" name="Google Shape;982;p48"/>
            <p:cNvSpPr/>
            <p:nvPr/>
          </p:nvSpPr>
          <p:spPr>
            <a:xfrm>
              <a:off x="4035163" y="2118700"/>
              <a:ext cx="3873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983" name="Google Shape;983;p48"/>
            <p:cNvSpPr/>
            <p:nvPr/>
          </p:nvSpPr>
          <p:spPr>
            <a:xfrm>
              <a:off x="5713741" y="3325565"/>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984" name="Google Shape;984;p48"/>
            <p:cNvCxnSpPr>
              <a:stCxn id="967" idx="1"/>
              <a:endCxn id="965"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985" name="Google Shape;985;p48"/>
            <p:cNvSpPr/>
            <p:nvPr/>
          </p:nvSpPr>
          <p:spPr>
            <a:xfrm>
              <a:off x="4799887" y="2889475"/>
              <a:ext cx="5820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986" name="Google Shape;986;p48"/>
            <p:cNvSpPr/>
            <p:nvPr/>
          </p:nvSpPr>
          <p:spPr>
            <a:xfrm>
              <a:off x="4051357" y="371929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987" name="Google Shape;987;p48"/>
          <p:cNvSpPr txBox="1"/>
          <p:nvPr/>
        </p:nvSpPr>
        <p:spPr>
          <a:xfrm>
            <a:off x="3743067" y="15863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88" name="Google Shape;988;p48"/>
          <p:cNvSpPr txBox="1"/>
          <p:nvPr/>
        </p:nvSpPr>
        <p:spPr>
          <a:xfrm>
            <a:off x="3743067" y="37404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89" name="Google Shape;989;p48"/>
          <p:cNvSpPr txBox="1"/>
          <p:nvPr/>
        </p:nvSpPr>
        <p:spPr>
          <a:xfrm>
            <a:off x="5352302" y="37404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90" name="Google Shape;990;p48"/>
          <p:cNvSpPr txBox="1"/>
          <p:nvPr/>
        </p:nvSpPr>
        <p:spPr>
          <a:xfrm>
            <a:off x="5352302" y="15882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991" name="Google Shape;991;p48"/>
          <p:cNvSpPr txBox="1"/>
          <p:nvPr/>
        </p:nvSpPr>
        <p:spPr>
          <a:xfrm>
            <a:off x="7011077" y="23828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5" name="Shape 995"/>
        <p:cNvGrpSpPr/>
        <p:nvPr/>
      </p:nvGrpSpPr>
      <p:grpSpPr>
        <a:xfrm>
          <a:off x="0" y="0"/>
          <a:ext cx="0" cy="0"/>
          <a:chOff x="0" y="0"/>
          <a:chExt cx="0" cy="0"/>
        </a:xfrm>
      </p:grpSpPr>
      <p:sp>
        <p:nvSpPr>
          <p:cNvPr id="996" name="Google Shape;996;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997" name="Google Shape;997;p49"/>
          <p:cNvSpPr txBox="1"/>
          <p:nvPr>
            <p:ph idx="1" type="body"/>
          </p:nvPr>
        </p:nvSpPr>
        <p:spPr>
          <a:xfrm>
            <a:off x="107050" y="402200"/>
            <a:ext cx="8520600" cy="65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We have to find a topological order, e.g. ADBCEF. Runtime is O(V + E).</a:t>
            </a:r>
            <a:endParaRPr/>
          </a:p>
        </p:txBody>
      </p:sp>
      <p:sp>
        <p:nvSpPr>
          <p:cNvPr id="998" name="Google Shape;998;p49"/>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999" name="Google Shape;999;p49"/>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000" name="Google Shape;1000;p49"/>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001" name="Google Shape;1001;p49"/>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002" name="Google Shape;1002;p49"/>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003" name="Google Shape;1003;p49"/>
          <p:cNvCxnSpPr>
            <a:stCxn id="998" idx="1"/>
            <a:endCxn id="999"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004" name="Google Shape;1004;p49"/>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005" name="Google Shape;1005;p49"/>
          <p:cNvSpPr txBox="1"/>
          <p:nvPr/>
        </p:nvSpPr>
        <p:spPr>
          <a:xfrm>
            <a:off x="12486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006" name="Google Shape;1006;p49"/>
          <p:cNvCxnSpPr>
            <a:stCxn id="1004" idx="3"/>
            <a:endCxn id="999"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07" name="Google Shape;1007;p49"/>
          <p:cNvCxnSpPr>
            <a:stCxn id="1001" idx="3"/>
            <a:endCxn id="1002"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08" name="Google Shape;1008;p49"/>
          <p:cNvCxnSpPr>
            <a:stCxn id="998" idx="3"/>
            <a:endCxn id="1000"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09" name="Google Shape;1009;p49"/>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10" name="Google Shape;1010;p49"/>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11" name="Google Shape;1011;p49"/>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012" name="Google Shape;1012;p49"/>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13" name="Google Shape;1013;p49"/>
          <p:cNvCxnSpPr>
            <a:stCxn id="1000" idx="3"/>
            <a:endCxn id="1001"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14" name="Google Shape;1014;p49"/>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cxnSp>
        <p:nvCxnSpPr>
          <p:cNvPr id="1015" name="Google Shape;1015;p49"/>
          <p:cNvCxnSpPr>
            <a:stCxn id="1004" idx="2"/>
            <a:endCxn id="998"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16" name="Google Shape;1016;p49"/>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17" name="Google Shape;1017;p49"/>
          <p:cNvCxnSpPr>
            <a:stCxn id="999" idx="0"/>
            <a:endCxn id="1001"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18" name="Google Shape;1018;p49"/>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19" name="Google Shape;1019;p49"/>
          <p:cNvCxnSpPr>
            <a:stCxn id="1000" idx="2"/>
            <a:endCxn id="1002"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20" name="Google Shape;1020;p49"/>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nvGrpSpPr>
          <p:cNvPr id="1021" name="Google Shape;1021;p49"/>
          <p:cNvGrpSpPr/>
          <p:nvPr/>
        </p:nvGrpSpPr>
        <p:grpSpPr>
          <a:xfrm>
            <a:off x="1789005" y="1327725"/>
            <a:ext cx="5565975" cy="1879300"/>
            <a:chOff x="1289193" y="2118700"/>
            <a:chExt cx="5565975" cy="1879300"/>
          </a:xfrm>
        </p:grpSpPr>
        <p:sp>
          <p:nvSpPr>
            <p:cNvPr id="1022" name="Google Shape;1022;p49"/>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023" name="Google Shape;1023;p49"/>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024" name="Google Shape;1024;p49"/>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025" name="Google Shape;1025;p49"/>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026" name="Google Shape;1026;p49"/>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027" name="Google Shape;1027;p49"/>
            <p:cNvCxnSpPr>
              <a:stCxn id="1022" idx="2"/>
              <a:endCxn id="1023" idx="0"/>
            </p:cNvCxnSpPr>
            <p:nvPr/>
          </p:nvCxnSpPr>
          <p:spPr>
            <a:xfrm>
              <a:off x="3392956" y="2443476"/>
              <a:ext cx="0" cy="1250100"/>
            </a:xfrm>
            <a:prstGeom prst="straightConnector1">
              <a:avLst/>
            </a:prstGeom>
            <a:noFill/>
            <a:ln cap="flat" cmpd="sng" w="19050">
              <a:solidFill>
                <a:srgbClr val="666666"/>
              </a:solidFill>
              <a:prstDash val="solid"/>
              <a:round/>
              <a:headEnd len="med" w="med" type="triangle"/>
              <a:tailEnd len="med" w="med" type="none"/>
            </a:ln>
          </p:spPr>
        </p:cxnSp>
        <p:cxnSp>
          <p:nvCxnSpPr>
            <p:cNvPr id="1028" name="Google Shape;1028;p49"/>
            <p:cNvCxnSpPr>
              <a:stCxn id="1024" idx="2"/>
              <a:endCxn id="1025" idx="0"/>
            </p:cNvCxnSpPr>
            <p:nvPr/>
          </p:nvCxnSpPr>
          <p:spPr>
            <a:xfrm>
              <a:off x="5027237" y="2433300"/>
              <a:ext cx="10200" cy="1260300"/>
            </a:xfrm>
            <a:prstGeom prst="straightConnector1">
              <a:avLst/>
            </a:prstGeom>
            <a:noFill/>
            <a:ln cap="flat" cmpd="sng" w="19050">
              <a:solidFill>
                <a:srgbClr val="666666"/>
              </a:solidFill>
              <a:prstDash val="solid"/>
              <a:round/>
              <a:headEnd len="med" w="med" type="none"/>
              <a:tailEnd len="med" w="med" type="triangle"/>
            </a:ln>
          </p:spPr>
        </p:cxnSp>
        <p:sp>
          <p:nvSpPr>
            <p:cNvPr id="1029" name="Google Shape;1029;p49"/>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030" name="Google Shape;1030;p49"/>
            <p:cNvCxnSpPr>
              <a:stCxn id="1029" idx="3"/>
              <a:endCxn id="1022"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031" name="Google Shape;1031;p49"/>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032" name="Google Shape;1032;p49"/>
            <p:cNvCxnSpPr>
              <a:stCxn id="1029" idx="3"/>
              <a:endCxn id="1023" idx="1"/>
            </p:cNvCxnSpPr>
            <p:nvPr/>
          </p:nvCxnSpPr>
          <p:spPr>
            <a:xfrm>
              <a:off x="1952325" y="3068488"/>
              <a:ext cx="1247100" cy="777300"/>
            </a:xfrm>
            <a:prstGeom prst="straightConnector1">
              <a:avLst/>
            </a:prstGeom>
            <a:noFill/>
            <a:ln cap="flat" cmpd="sng" w="19050">
              <a:solidFill>
                <a:srgbClr val="666666"/>
              </a:solidFill>
              <a:prstDash val="solid"/>
              <a:round/>
              <a:headEnd len="med" w="med" type="none"/>
              <a:tailEnd len="med" w="med" type="triangle"/>
            </a:ln>
          </p:spPr>
        </p:cxnSp>
        <p:cxnSp>
          <p:nvCxnSpPr>
            <p:cNvPr id="1033" name="Google Shape;1033;p49"/>
            <p:cNvCxnSpPr>
              <a:stCxn id="1025" idx="3"/>
              <a:endCxn id="1026"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034" name="Google Shape;1034;p49"/>
            <p:cNvCxnSpPr>
              <a:stCxn id="1022" idx="3"/>
              <a:endCxn id="1024" idx="1"/>
            </p:cNvCxnSpPr>
            <p:nvPr/>
          </p:nvCxnSpPr>
          <p:spPr>
            <a:xfrm flipH="1" rot="10800000">
              <a:off x="3586606" y="2281026"/>
              <a:ext cx="1247100" cy="10200"/>
            </a:xfrm>
            <a:prstGeom prst="straightConnector1">
              <a:avLst/>
            </a:prstGeom>
            <a:noFill/>
            <a:ln cap="flat" cmpd="sng" w="19050">
              <a:solidFill>
                <a:srgbClr val="666666"/>
              </a:solidFill>
              <a:prstDash val="solid"/>
              <a:round/>
              <a:headEnd len="med" w="med" type="none"/>
              <a:tailEnd len="med" w="med" type="triangle"/>
            </a:ln>
          </p:spPr>
        </p:cxnSp>
        <p:sp>
          <p:nvSpPr>
            <p:cNvPr id="1035" name="Google Shape;1035;p49"/>
            <p:cNvSpPr/>
            <p:nvPr/>
          </p:nvSpPr>
          <p:spPr>
            <a:xfrm>
              <a:off x="3147233" y="2872025"/>
              <a:ext cx="4911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25</a:t>
              </a:r>
              <a:endParaRPr sz="1800">
                <a:latin typeface="Roboto"/>
                <a:ea typeface="Roboto"/>
                <a:cs typeface="Roboto"/>
                <a:sym typeface="Roboto"/>
              </a:endParaRPr>
            </a:p>
          </p:txBody>
        </p:sp>
        <p:cxnSp>
          <p:nvCxnSpPr>
            <p:cNvPr id="1036" name="Google Shape;1036;p49"/>
            <p:cNvCxnSpPr>
              <a:stCxn id="1026" idx="1"/>
              <a:endCxn id="1024" idx="3"/>
            </p:cNvCxnSpPr>
            <p:nvPr/>
          </p:nvCxnSpPr>
          <p:spPr>
            <a:xfrm rot="10800000">
              <a:off x="5220768" y="2280988"/>
              <a:ext cx="1247100" cy="787500"/>
            </a:xfrm>
            <a:prstGeom prst="straightConnector1">
              <a:avLst/>
            </a:prstGeom>
            <a:noFill/>
            <a:ln cap="flat" cmpd="sng" w="19050">
              <a:solidFill>
                <a:srgbClr val="666666"/>
              </a:solidFill>
              <a:prstDash val="solid"/>
              <a:round/>
              <a:headEnd len="med" w="med" type="triangle"/>
              <a:tailEnd len="med" w="med" type="none"/>
            </a:ln>
          </p:spPr>
        </p:cxnSp>
        <p:sp>
          <p:nvSpPr>
            <p:cNvPr id="1037" name="Google Shape;1037;p49"/>
            <p:cNvSpPr/>
            <p:nvPr/>
          </p:nvSpPr>
          <p:spPr>
            <a:xfrm>
              <a:off x="2455266" y="2495168"/>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38" name="Google Shape;1038;p49"/>
            <p:cNvSpPr/>
            <p:nvPr/>
          </p:nvSpPr>
          <p:spPr>
            <a:xfrm>
              <a:off x="2417934" y="330598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39" name="Google Shape;1039;p49"/>
            <p:cNvSpPr/>
            <p:nvPr/>
          </p:nvSpPr>
          <p:spPr>
            <a:xfrm>
              <a:off x="5567911" y="2493225"/>
              <a:ext cx="7476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40" name="Google Shape;1040;p49"/>
            <p:cNvSpPr/>
            <p:nvPr/>
          </p:nvSpPr>
          <p:spPr>
            <a:xfrm>
              <a:off x="4035163" y="2118700"/>
              <a:ext cx="3873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041" name="Google Shape;1041;p49"/>
            <p:cNvSpPr/>
            <p:nvPr/>
          </p:nvSpPr>
          <p:spPr>
            <a:xfrm>
              <a:off x="5713741" y="3325565"/>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42" name="Google Shape;1042;p49"/>
            <p:cNvCxnSpPr>
              <a:stCxn id="1025" idx="1"/>
              <a:endCxn id="1023"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043" name="Google Shape;1043;p49"/>
            <p:cNvSpPr/>
            <p:nvPr/>
          </p:nvSpPr>
          <p:spPr>
            <a:xfrm>
              <a:off x="4799887" y="2889475"/>
              <a:ext cx="5820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sp>
          <p:nvSpPr>
            <p:cNvPr id="1044" name="Google Shape;1044;p49"/>
            <p:cNvSpPr/>
            <p:nvPr/>
          </p:nvSpPr>
          <p:spPr>
            <a:xfrm>
              <a:off x="4051357" y="3719291"/>
              <a:ext cx="252900" cy="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grpSp>
      <p:sp>
        <p:nvSpPr>
          <p:cNvPr id="1045" name="Google Shape;1045;p49"/>
          <p:cNvSpPr txBox="1"/>
          <p:nvPr/>
        </p:nvSpPr>
        <p:spPr>
          <a:xfrm>
            <a:off x="3743067" y="9767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6" name="Google Shape;1046;p49"/>
          <p:cNvSpPr txBox="1"/>
          <p:nvPr/>
        </p:nvSpPr>
        <p:spPr>
          <a:xfrm>
            <a:off x="3743067" y="31308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7" name="Google Shape;1047;p49"/>
          <p:cNvSpPr txBox="1"/>
          <p:nvPr/>
        </p:nvSpPr>
        <p:spPr>
          <a:xfrm>
            <a:off x="5352302" y="3130822"/>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8" name="Google Shape;1048;p49"/>
          <p:cNvSpPr txBox="1"/>
          <p:nvPr/>
        </p:nvSpPr>
        <p:spPr>
          <a:xfrm>
            <a:off x="5352302" y="97862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
        <p:nvSpPr>
          <p:cNvPr id="1049" name="Google Shape;1049;p49"/>
          <p:cNvSpPr txBox="1"/>
          <p:nvPr/>
        </p:nvSpPr>
        <p:spPr>
          <a:xfrm>
            <a:off x="7011077" y="177321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43F0"/>
                </a:solidFill>
                <a:latin typeface="Roboto"/>
                <a:ea typeface="Roboto"/>
                <a:cs typeface="Roboto"/>
                <a:sym typeface="Roboto"/>
              </a:rPr>
              <a:t>∞</a:t>
            </a:r>
            <a:endParaRPr sz="1800">
              <a:solidFill>
                <a:srgbClr val="FF43F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3" name="Shape 1053"/>
        <p:cNvGrpSpPr/>
        <p:nvPr/>
      </p:nvGrpSpPr>
      <p:grpSpPr>
        <a:xfrm>
          <a:off x="0" y="0"/>
          <a:ext cx="0" cy="0"/>
          <a:chOff x="0" y="0"/>
          <a:chExt cx="0" cy="0"/>
        </a:xfrm>
      </p:grpSpPr>
      <p:sp>
        <p:nvSpPr>
          <p:cNvPr id="1054" name="Google Shape;1054;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1055" name="Google Shape;1055;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Second: We have to visit all the vertices in topological order, relaxing all edges as we go. Let’s see a demo.</a:t>
            </a:r>
            <a:endParaRPr/>
          </a:p>
        </p:txBody>
      </p:sp>
      <p:sp>
        <p:nvSpPr>
          <p:cNvPr id="1056" name="Google Shape;1056;p50"/>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057" name="Google Shape;1057;p50"/>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058" name="Google Shape;1058;p50"/>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059" name="Google Shape;1059;p50"/>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060" name="Google Shape;1060;p50"/>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061" name="Google Shape;1061;p50"/>
          <p:cNvCxnSpPr>
            <a:stCxn id="1056" idx="1"/>
            <a:endCxn id="1057"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062" name="Google Shape;1062;p50"/>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063" name="Google Shape;1063;p50"/>
          <p:cNvSpPr txBox="1"/>
          <p:nvPr/>
        </p:nvSpPr>
        <p:spPr>
          <a:xfrm>
            <a:off x="12486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064" name="Google Shape;1064;p50"/>
          <p:cNvCxnSpPr>
            <a:stCxn id="1062" idx="3"/>
            <a:endCxn id="1057"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65" name="Google Shape;1065;p50"/>
          <p:cNvCxnSpPr>
            <a:stCxn id="1059" idx="3"/>
            <a:endCxn id="1060"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066" name="Google Shape;1066;p50"/>
          <p:cNvCxnSpPr>
            <a:stCxn id="1056" idx="3"/>
            <a:endCxn id="1058"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67" name="Google Shape;1067;p50"/>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68" name="Google Shape;1068;p50"/>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069" name="Google Shape;1069;p50"/>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070" name="Google Shape;1070;p50"/>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71" name="Google Shape;1071;p50"/>
          <p:cNvCxnSpPr>
            <a:stCxn id="1058" idx="3"/>
            <a:endCxn id="1059"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072" name="Google Shape;1072;p50"/>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cxnSp>
        <p:nvCxnSpPr>
          <p:cNvPr id="1073" name="Google Shape;1073;p50"/>
          <p:cNvCxnSpPr>
            <a:stCxn id="1062" idx="2"/>
            <a:endCxn id="1056"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74" name="Google Shape;1074;p50"/>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75" name="Google Shape;1075;p50"/>
          <p:cNvCxnSpPr>
            <a:stCxn id="1057" idx="0"/>
            <a:endCxn id="1059"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76" name="Google Shape;1076;p50"/>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077" name="Google Shape;1077;p50"/>
          <p:cNvCxnSpPr>
            <a:stCxn id="1058" idx="2"/>
            <a:endCxn id="1060"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078" name="Google Shape;1078;p50"/>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084" name="Google Shape;1084;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085" name="Google Shape;1085;p51"/>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086" name="Google Shape;1086;p51"/>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087" name="Google Shape;1087;p51"/>
          <p:cNvSpPr/>
          <p:nvPr/>
        </p:nvSpPr>
        <p:spPr>
          <a:xfrm>
            <a:off x="4007386"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088" name="Google Shape;1088;p51"/>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089" name="Google Shape;1089;p51"/>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090" name="Google Shape;1090;p51"/>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091" name="Google Shape;1091;p51"/>
          <p:cNvCxnSpPr>
            <a:stCxn id="1086" idx="1"/>
            <a:endCxn id="1087"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092" name="Google Shape;1092;p51"/>
          <p:cNvSpPr/>
          <p:nvPr/>
        </p:nvSpPr>
        <p:spPr>
          <a:xfrm>
            <a:off x="2843938"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093" name="Google Shape;1093;p51"/>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094" name="Google Shape;1094;p51"/>
          <p:cNvCxnSpPr>
            <a:stCxn id="1092" idx="3"/>
            <a:endCxn id="1087"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095" name="Google Shape;1095;p51"/>
          <p:cNvCxnSpPr>
            <a:stCxn id="1089" idx="3"/>
            <a:endCxn id="1090"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096" name="Google Shape;1096;p51"/>
          <p:cNvCxnSpPr>
            <a:stCxn id="1086" idx="3"/>
            <a:endCxn id="1088"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097" name="Google Shape;1097;p51"/>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98" name="Google Shape;1098;p51"/>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099" name="Google Shape;1099;p51"/>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100" name="Google Shape;1100;p51"/>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01" name="Google Shape;1101;p51"/>
          <p:cNvCxnSpPr>
            <a:stCxn id="1088" idx="3"/>
            <a:endCxn id="1089"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02" name="Google Shape;1102;p51"/>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103" name="Google Shape;1103;p51"/>
          <p:cNvCxnSpPr>
            <a:stCxn id="1092" idx="2"/>
            <a:endCxn id="1086"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04" name="Google Shape;1104;p51"/>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05" name="Google Shape;1105;p51"/>
          <p:cNvCxnSpPr>
            <a:stCxn id="1087" idx="0"/>
            <a:endCxn id="1089"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106" name="Google Shape;1106;p51"/>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07" name="Google Shape;1107;p51"/>
          <p:cNvCxnSpPr>
            <a:stCxn id="1088" idx="2"/>
            <a:endCxn id="1090"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08" name="Google Shape;1108;p51"/>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09" name="Google Shape;1109;p51"/>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 D, B, C, E, F]</a:t>
            </a:r>
            <a:endParaRPr sz="1600">
              <a:latin typeface="Consolas"/>
              <a:ea typeface="Consolas"/>
              <a:cs typeface="Consolas"/>
              <a:sym typeface="Consolas"/>
            </a:endParaRPr>
          </a:p>
        </p:txBody>
      </p:sp>
      <p:sp>
        <p:nvSpPr>
          <p:cNvPr id="1110" name="Google Shape;1110;p51"/>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111" name="Google Shape;1111;p51"/>
          <p:cNvSpPr txBox="1"/>
          <p:nvPr/>
        </p:nvSpPr>
        <p:spPr>
          <a:xfrm>
            <a:off x="3833564"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2" name="Google Shape;1112;p51"/>
          <p:cNvSpPr txBox="1"/>
          <p:nvPr/>
        </p:nvSpPr>
        <p:spPr>
          <a:xfrm>
            <a:off x="5192209"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3" name="Google Shape;1113;p51"/>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4" name="Google Shape;1114;p51"/>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15" name="Google Shape;1115;p51"/>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121" name="Google Shape;1121;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122" name="Google Shape;1122;p52"/>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123" name="Google Shape;1123;p52"/>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124" name="Google Shape;1124;p52"/>
          <p:cNvSpPr/>
          <p:nvPr/>
        </p:nvSpPr>
        <p:spPr>
          <a:xfrm>
            <a:off x="4007386"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125" name="Google Shape;1125;p52"/>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126" name="Google Shape;1126;p52"/>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127" name="Google Shape;1127;p52"/>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128" name="Google Shape;1128;p52"/>
          <p:cNvCxnSpPr>
            <a:stCxn id="1123" idx="1"/>
            <a:endCxn id="1124"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129" name="Google Shape;1129;p52"/>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130" name="Google Shape;1130;p52"/>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131" name="Google Shape;1131;p52"/>
          <p:cNvCxnSpPr>
            <a:stCxn id="1129" idx="3"/>
            <a:endCxn id="1124" idx="1"/>
          </p:cNvCxnSpPr>
          <p:nvPr/>
        </p:nvCxnSpPr>
        <p:spPr>
          <a:xfrm>
            <a:off x="3231238" y="2842500"/>
            <a:ext cx="776100" cy="0"/>
          </a:xfrm>
          <a:prstGeom prst="straightConnector1">
            <a:avLst/>
          </a:prstGeom>
          <a:noFill/>
          <a:ln cap="flat" cmpd="sng" w="38100">
            <a:solidFill>
              <a:srgbClr val="FF00FF"/>
            </a:solidFill>
            <a:prstDash val="solid"/>
            <a:round/>
            <a:headEnd len="med" w="med" type="none"/>
            <a:tailEnd len="med" w="med" type="triangle"/>
          </a:ln>
        </p:spPr>
      </p:cxnSp>
      <p:cxnSp>
        <p:nvCxnSpPr>
          <p:cNvPr id="1132" name="Google Shape;1132;p52"/>
          <p:cNvCxnSpPr>
            <a:stCxn id="1126" idx="3"/>
            <a:endCxn id="1127"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133" name="Google Shape;1133;p52"/>
          <p:cNvCxnSpPr>
            <a:stCxn id="1123" idx="3"/>
            <a:endCxn id="1125"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34" name="Google Shape;1134;p52"/>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35" name="Google Shape;1135;p52"/>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36" name="Google Shape;1136;p52"/>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137" name="Google Shape;1137;p52"/>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38" name="Google Shape;1138;p52"/>
          <p:cNvCxnSpPr>
            <a:stCxn id="1125" idx="3"/>
            <a:endCxn id="1126"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39" name="Google Shape;1139;p52"/>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140" name="Google Shape;1140;p52"/>
          <p:cNvCxnSpPr>
            <a:stCxn id="1129" idx="2"/>
            <a:endCxn id="1123" idx="2"/>
          </p:cNvCxnSpPr>
          <p:nvPr/>
        </p:nvCxnSpPr>
        <p:spPr>
          <a:xfrm flipH="1" rot="-5400000">
            <a:off x="4200688" y="1831650"/>
            <a:ext cx="600" cy="2326800"/>
          </a:xfrm>
          <a:prstGeom prst="curvedConnector3">
            <a:avLst>
              <a:gd fmla="val 39687500" name="adj1"/>
            </a:avLst>
          </a:prstGeom>
          <a:noFill/>
          <a:ln cap="flat" cmpd="sng" w="38100">
            <a:solidFill>
              <a:srgbClr val="FF00FF"/>
            </a:solidFill>
            <a:prstDash val="solid"/>
            <a:round/>
            <a:headEnd len="med" w="med" type="none"/>
            <a:tailEnd len="med" w="med" type="triangle"/>
          </a:ln>
        </p:spPr>
      </p:cxnSp>
      <p:sp>
        <p:nvSpPr>
          <p:cNvPr id="1141" name="Google Shape;1141;p52"/>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42" name="Google Shape;1142;p52"/>
          <p:cNvCxnSpPr>
            <a:stCxn id="1124" idx="0"/>
            <a:endCxn id="1126"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143" name="Google Shape;1143;p52"/>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44" name="Google Shape;1144;p52"/>
          <p:cNvCxnSpPr>
            <a:stCxn id="1125" idx="2"/>
            <a:endCxn id="1127"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45" name="Google Shape;1145;p52"/>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46" name="Google Shape;1146;p52"/>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147" name="Google Shape;1147;p52"/>
          <p:cNvSpPr txBox="1"/>
          <p:nvPr/>
        </p:nvSpPr>
        <p:spPr>
          <a:xfrm>
            <a:off x="3833564"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48" name="Google Shape;1148;p52"/>
          <p:cNvSpPr txBox="1"/>
          <p:nvPr/>
        </p:nvSpPr>
        <p:spPr>
          <a:xfrm>
            <a:off x="5192209"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49" name="Google Shape;1149;p52"/>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50" name="Google Shape;1150;p52"/>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51" name="Google Shape;1151;p52"/>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52" name="Google Shape;1152;p52"/>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a:latin typeface="Consolas"/>
                <a:ea typeface="Consolas"/>
                <a:cs typeface="Consolas"/>
                <a:sym typeface="Consolas"/>
              </a:rPr>
              <a:t>D, B, C, E, F]</a:t>
            </a:r>
            <a:endParaRPr sz="16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 So Far</a:t>
            </a:r>
            <a:endParaRPr/>
          </a:p>
        </p:txBody>
      </p:sp>
      <p:graphicFrame>
        <p:nvGraphicFramePr>
          <p:cNvPr id="176" name="Google Shape;176;p26"/>
          <p:cNvGraphicFramePr/>
          <p:nvPr/>
        </p:nvGraphicFramePr>
        <p:xfrm>
          <a:off x="592488" y="688161"/>
          <a:ext cx="3000000" cy="3000000"/>
        </p:xfrm>
        <a:graphic>
          <a:graphicData uri="http://schemas.openxmlformats.org/drawingml/2006/table">
            <a:tbl>
              <a:tblPr>
                <a:noFill/>
                <a:tableStyleId>{11FF70D8-6279-48A3-866D-BD5F952C33A1}</a:tableStyleId>
              </a:tblPr>
              <a:tblGrid>
                <a:gridCol w="1457800"/>
                <a:gridCol w="2762325"/>
                <a:gridCol w="2082725"/>
                <a:gridCol w="1906475"/>
              </a:tblGrid>
              <a:tr h="426375">
                <a:tc>
                  <a:txBody>
                    <a:bodyPr/>
                    <a:lstStyle/>
                    <a:p>
                      <a:pPr indent="0" lvl="0" marL="0" rtl="0" algn="l">
                        <a:spcBef>
                          <a:spcPts val="0"/>
                        </a:spcBef>
                        <a:spcAft>
                          <a:spcPts val="0"/>
                        </a:spcAft>
                        <a:buNone/>
                      </a:pPr>
                      <a:r>
                        <a:rPr lang="en">
                          <a:latin typeface="Roboto"/>
                          <a:ea typeface="Roboto"/>
                          <a:cs typeface="Roboto"/>
                          <a:sym typeface="Roboto"/>
                        </a:rPr>
                        <a:t>Problem</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Problem Description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Solution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Efficiency</a:t>
                      </a:r>
                      <a:endParaRPr>
                        <a:latin typeface="Roboto"/>
                        <a:ea typeface="Roboto"/>
                        <a:cs typeface="Roboto"/>
                        <a:sym typeface="Roboto"/>
                      </a:endParaRPr>
                    </a:p>
                  </a:txBody>
                  <a:tcPr marT="91425" marB="91425" marR="91425" marL="91425"/>
                </a:tc>
              </a:tr>
              <a:tr h="647800">
                <a:tc>
                  <a:txBody>
                    <a:bodyPr/>
                    <a:lstStyle/>
                    <a:p>
                      <a:pPr indent="0" lvl="0" marL="0" rtl="0" algn="l">
                        <a:spcBef>
                          <a:spcPts val="0"/>
                        </a:spcBef>
                        <a:spcAft>
                          <a:spcPts val="0"/>
                        </a:spcAft>
                        <a:buNone/>
                      </a:pPr>
                      <a:r>
                        <a:rPr lang="en">
                          <a:latin typeface="Roboto"/>
                          <a:ea typeface="Roboto"/>
                          <a:cs typeface="Roboto"/>
                          <a:sym typeface="Roboto"/>
                        </a:rPr>
                        <a:t>paths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a path from s to every reachable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DepthFirstPaths.java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3"/>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O(V+E) time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Θ(V) space</a:t>
                      </a:r>
                      <a:endParaRPr>
                        <a:latin typeface="Roboto"/>
                        <a:ea typeface="Roboto"/>
                        <a:cs typeface="Roboto"/>
                        <a:sym typeface="Roboto"/>
                      </a:endParaRPr>
                    </a:p>
                  </a:txBody>
                  <a:tcPr marT="91425" marB="91425" marR="91425" marL="91425" anchor="ctr"/>
                </a:tc>
              </a:tr>
              <a:tr h="647800">
                <a:tc>
                  <a:txBody>
                    <a:bodyPr/>
                    <a:lstStyle/>
                    <a:p>
                      <a:pPr indent="0" lvl="0" marL="0" rtl="0" algn="l">
                        <a:spcBef>
                          <a:spcPts val="0"/>
                        </a:spcBef>
                        <a:spcAft>
                          <a:spcPts val="0"/>
                        </a:spcAft>
                        <a:buNone/>
                      </a:pPr>
                      <a:r>
                        <a:rPr lang="en">
                          <a:latin typeface="Roboto"/>
                          <a:ea typeface="Roboto"/>
                          <a:cs typeface="Roboto"/>
                          <a:sym typeface="Roboto"/>
                        </a:rPr>
                        <a:t>shortest paths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the shortest path from s to every reachable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BreadthFirstPaths.java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Demo</a:t>
                      </a:r>
                      <a:endParaRPr>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O(V+E)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r h="721300">
                <a:tc>
                  <a:txBody>
                    <a:bodyPr/>
                    <a:lstStyle/>
                    <a:p>
                      <a:pPr indent="0" lvl="0" marL="0" rtl="0" algn="l">
                        <a:spcBef>
                          <a:spcPts val="0"/>
                        </a:spcBef>
                        <a:spcAft>
                          <a:spcPts val="0"/>
                        </a:spcAft>
                        <a:buNone/>
                      </a:pPr>
                      <a:r>
                        <a:rPr lang="en">
                          <a:latin typeface="Roboto"/>
                          <a:ea typeface="Roboto"/>
                          <a:cs typeface="Roboto"/>
                          <a:sym typeface="Roboto"/>
                        </a:rPr>
                        <a:t>shortest weighted paths</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the shortest path, considering weights, from s to every reachable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DijkstrasSP.java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O(E log V)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r h="873325">
                <a:tc>
                  <a:txBody>
                    <a:bodyPr/>
                    <a:lstStyle/>
                    <a:p>
                      <a:pPr indent="0" lvl="0" marL="0" rtl="0" algn="l">
                        <a:spcBef>
                          <a:spcPts val="0"/>
                        </a:spcBef>
                        <a:spcAft>
                          <a:spcPts val="0"/>
                        </a:spcAft>
                        <a:buNone/>
                      </a:pPr>
                      <a:r>
                        <a:rPr lang="en">
                          <a:latin typeface="Roboto"/>
                          <a:ea typeface="Roboto"/>
                          <a:cs typeface="Roboto"/>
                          <a:sym typeface="Roboto"/>
                        </a:rPr>
                        <a:t>shortest weighted path</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Find the shortest path, consider weights, from s to some target vertex</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 Same as Dijkstra’s but with h(v, goal) added to priority of each vertex.</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6"/>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Time depends on heuristic.</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158" name="Google Shape;1158;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159" name="Google Shape;1159;p53"/>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160" name="Google Shape;1160;p53"/>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161" name="Google Shape;1161;p53"/>
          <p:cNvSpPr/>
          <p:nvPr/>
        </p:nvSpPr>
        <p:spPr>
          <a:xfrm>
            <a:off x="4007386"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162" name="Google Shape;1162;p53"/>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163" name="Google Shape;1163;p53"/>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164" name="Google Shape;1164;p53"/>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165" name="Google Shape;1165;p53"/>
          <p:cNvCxnSpPr>
            <a:stCxn id="1160" idx="1"/>
            <a:endCxn id="1161"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166" name="Google Shape;1166;p53"/>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167" name="Google Shape;1167;p53"/>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168" name="Google Shape;1168;p53"/>
          <p:cNvCxnSpPr>
            <a:stCxn id="1166" idx="3"/>
            <a:endCxn id="1161" idx="1"/>
          </p:cNvCxnSpPr>
          <p:nvPr/>
        </p:nvCxnSpPr>
        <p:spPr>
          <a:xfrm>
            <a:off x="3231238" y="2842500"/>
            <a:ext cx="776100" cy="0"/>
          </a:xfrm>
          <a:prstGeom prst="straightConnector1">
            <a:avLst/>
          </a:prstGeom>
          <a:noFill/>
          <a:ln cap="flat" cmpd="sng" w="38100">
            <a:solidFill>
              <a:srgbClr val="FF00FF"/>
            </a:solidFill>
            <a:prstDash val="solid"/>
            <a:round/>
            <a:headEnd len="med" w="med" type="none"/>
            <a:tailEnd len="med" w="med" type="triangle"/>
          </a:ln>
        </p:spPr>
      </p:cxnSp>
      <p:cxnSp>
        <p:nvCxnSpPr>
          <p:cNvPr id="1169" name="Google Shape;1169;p53"/>
          <p:cNvCxnSpPr>
            <a:stCxn id="1163" idx="3"/>
            <a:endCxn id="1164"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170" name="Google Shape;1170;p53"/>
          <p:cNvCxnSpPr>
            <a:stCxn id="1160" idx="3"/>
            <a:endCxn id="1162"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71" name="Google Shape;1171;p53"/>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72" name="Google Shape;1172;p53"/>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73" name="Google Shape;1173;p53"/>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174" name="Google Shape;1174;p53"/>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75" name="Google Shape;1175;p53"/>
          <p:cNvCxnSpPr>
            <a:stCxn id="1162" idx="3"/>
            <a:endCxn id="1163"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176" name="Google Shape;1176;p53"/>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177" name="Google Shape;1177;p53"/>
          <p:cNvCxnSpPr>
            <a:stCxn id="1166" idx="2"/>
            <a:endCxn id="1160" idx="2"/>
          </p:cNvCxnSpPr>
          <p:nvPr/>
        </p:nvCxnSpPr>
        <p:spPr>
          <a:xfrm flipH="1" rot="-5400000">
            <a:off x="4200688" y="1831650"/>
            <a:ext cx="600" cy="2326800"/>
          </a:xfrm>
          <a:prstGeom prst="curvedConnector3">
            <a:avLst>
              <a:gd fmla="val 39687500" name="adj1"/>
            </a:avLst>
          </a:prstGeom>
          <a:noFill/>
          <a:ln cap="flat" cmpd="sng" w="38100">
            <a:solidFill>
              <a:srgbClr val="FF00FF"/>
            </a:solidFill>
            <a:prstDash val="solid"/>
            <a:round/>
            <a:headEnd len="med" w="med" type="none"/>
            <a:tailEnd len="med" w="med" type="triangle"/>
          </a:ln>
        </p:spPr>
      </p:cxnSp>
      <p:sp>
        <p:nvSpPr>
          <p:cNvPr id="1178" name="Google Shape;1178;p53"/>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79" name="Google Shape;1179;p53"/>
          <p:cNvCxnSpPr>
            <a:stCxn id="1161" idx="0"/>
            <a:endCxn id="1163"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180" name="Google Shape;1180;p53"/>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181" name="Google Shape;1181;p53"/>
          <p:cNvCxnSpPr>
            <a:stCxn id="1162" idx="2"/>
            <a:endCxn id="1164"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182" name="Google Shape;1182;p53"/>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183" name="Google Shape;1183;p53"/>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184" name="Google Shape;1184;p53"/>
          <p:cNvSpPr txBox="1"/>
          <p:nvPr/>
        </p:nvSpPr>
        <p:spPr>
          <a:xfrm>
            <a:off x="3833564"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5" name="Google Shape;1185;p53"/>
          <p:cNvSpPr txBox="1"/>
          <p:nvPr/>
        </p:nvSpPr>
        <p:spPr>
          <a:xfrm>
            <a:off x="5192209"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6" name="Google Shape;1186;p53"/>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7" name="Google Shape;1187;p53"/>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8" name="Google Shape;1188;p53"/>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189" name="Google Shape;1189;p53"/>
          <p:cNvSpPr txBox="1"/>
          <p:nvPr/>
        </p:nvSpPr>
        <p:spPr>
          <a:xfrm>
            <a:off x="3768787" y="214202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190" name="Google Shape;1190;p53"/>
          <p:cNvSpPr txBox="1"/>
          <p:nvPr/>
        </p:nvSpPr>
        <p:spPr>
          <a:xfrm>
            <a:off x="5013892" y="215416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cxnSp>
        <p:nvCxnSpPr>
          <p:cNvPr id="1191" name="Google Shape;1191;p53"/>
          <p:cNvCxnSpPr/>
          <p:nvPr/>
        </p:nvCxnSpPr>
        <p:spPr>
          <a:xfrm>
            <a:off x="5271524" y="2500286"/>
            <a:ext cx="188400" cy="158700"/>
          </a:xfrm>
          <a:prstGeom prst="straightConnector1">
            <a:avLst/>
          </a:prstGeom>
          <a:noFill/>
          <a:ln cap="flat" cmpd="sng" w="19050">
            <a:solidFill>
              <a:schemeClr val="dk2"/>
            </a:solidFill>
            <a:prstDash val="solid"/>
            <a:round/>
            <a:headEnd len="med" w="med" type="none"/>
            <a:tailEnd len="med" w="med" type="none"/>
          </a:ln>
        </p:spPr>
      </p:cxnSp>
      <p:cxnSp>
        <p:nvCxnSpPr>
          <p:cNvPr id="1192" name="Google Shape;1192;p53"/>
          <p:cNvCxnSpPr/>
          <p:nvPr/>
        </p:nvCxnSpPr>
        <p:spPr>
          <a:xfrm>
            <a:off x="3888503" y="2488865"/>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193" name="Google Shape;1193;p53"/>
          <p:cNvSpPr/>
          <p:nvPr/>
        </p:nvSpPr>
        <p:spPr>
          <a:xfrm>
            <a:off x="966745" y="2434050"/>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3"/>
          <p:cNvSpPr/>
          <p:nvPr/>
        </p:nvSpPr>
        <p:spPr>
          <a:xfrm>
            <a:off x="1747466" y="2434050"/>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966745" y="2926641"/>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a:off x="1747466" y="2926641"/>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a:latin typeface="Consolas"/>
                <a:ea typeface="Consolas"/>
                <a:cs typeface="Consolas"/>
                <a:sym typeface="Consolas"/>
              </a:rPr>
              <a:t>D, B, C, E, F]</a:t>
            </a:r>
            <a:endParaRPr sz="16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203" name="Google Shape;1203;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204" name="Google Shape;1204;p54"/>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a:t>
            </a:r>
            <a:r>
              <a:rPr lang="en" sz="1600">
                <a:latin typeface="Consolas"/>
                <a:ea typeface="Consolas"/>
                <a:cs typeface="Consolas"/>
                <a:sym typeface="Consolas"/>
              </a:rPr>
              <a:t> </a:t>
            </a:r>
            <a:r>
              <a:rPr lang="en" sz="1600">
                <a:latin typeface="Consolas"/>
                <a:ea typeface="Consolas"/>
                <a:cs typeface="Consolas"/>
                <a:sym typeface="Consolas"/>
              </a:rPr>
              <a:t>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205" name="Google Shape;1205;p54"/>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206" name="Google Shape;1206;p54"/>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207" name="Google Shape;1207;p54"/>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208" name="Google Shape;1208;p54"/>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209" name="Google Shape;1209;p54"/>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210" name="Google Shape;1210;p54"/>
          <p:cNvCxnSpPr>
            <a:stCxn id="1205" idx="1"/>
            <a:endCxn id="1206" idx="3"/>
          </p:cNvCxnSpPr>
          <p:nvPr/>
        </p:nvCxnSpPr>
        <p:spPr>
          <a:xfrm rot="10800000">
            <a:off x="4394735" y="2842500"/>
            <a:ext cx="776100" cy="0"/>
          </a:xfrm>
          <a:prstGeom prst="straightConnector1">
            <a:avLst/>
          </a:prstGeom>
          <a:noFill/>
          <a:ln cap="flat" cmpd="sng" w="38100">
            <a:solidFill>
              <a:srgbClr val="FF43F0"/>
            </a:solidFill>
            <a:prstDash val="solid"/>
            <a:round/>
            <a:headEnd len="med" w="med" type="triangle"/>
            <a:tailEnd len="med" w="med" type="none"/>
          </a:ln>
        </p:spPr>
      </p:cxnSp>
      <p:sp>
        <p:nvSpPr>
          <p:cNvPr id="1211" name="Google Shape;1211;p54"/>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212" name="Google Shape;1212;p54"/>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213" name="Google Shape;1213;p54"/>
          <p:cNvCxnSpPr>
            <a:stCxn id="1211" idx="3"/>
            <a:endCxn id="1206"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14" name="Google Shape;1214;p54"/>
          <p:cNvCxnSpPr>
            <a:stCxn id="1208" idx="3"/>
            <a:endCxn id="1209"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15" name="Google Shape;1215;p54"/>
          <p:cNvCxnSpPr>
            <a:stCxn id="1205" idx="3"/>
            <a:endCxn id="1207"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16" name="Google Shape;1216;p54"/>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17" name="Google Shape;1217;p54"/>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18" name="Google Shape;1218;p54"/>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219" name="Google Shape;1219;p54"/>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20" name="Google Shape;1220;p54"/>
          <p:cNvCxnSpPr>
            <a:stCxn id="1207" idx="3"/>
            <a:endCxn id="1208"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21" name="Google Shape;1221;p54"/>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222" name="Google Shape;1222;p54"/>
          <p:cNvCxnSpPr>
            <a:stCxn id="1211" idx="2"/>
            <a:endCxn id="1205"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23" name="Google Shape;1223;p54"/>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24" name="Google Shape;1224;p54"/>
          <p:cNvCxnSpPr>
            <a:stCxn id="1206" idx="0"/>
            <a:endCxn id="1208" idx="0"/>
          </p:cNvCxnSpPr>
          <p:nvPr/>
        </p:nvCxnSpPr>
        <p:spPr>
          <a:xfrm flipH="1" rot="-5400000">
            <a:off x="5945836" y="945450"/>
            <a:ext cx="600" cy="3490200"/>
          </a:xfrm>
          <a:prstGeom prst="curvedConnector3">
            <a:avLst>
              <a:gd fmla="val -98566732" name="adj1"/>
            </a:avLst>
          </a:prstGeom>
          <a:noFill/>
          <a:ln cap="flat" cmpd="sng" w="38100">
            <a:solidFill>
              <a:srgbClr val="FF43F0"/>
            </a:solidFill>
            <a:prstDash val="solid"/>
            <a:round/>
            <a:headEnd len="med" w="med" type="none"/>
            <a:tailEnd len="med" w="med" type="triangle"/>
          </a:ln>
        </p:spPr>
      </p:cxnSp>
      <p:sp>
        <p:nvSpPr>
          <p:cNvPr id="1225" name="Google Shape;1225;p54"/>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26" name="Google Shape;1226;p54"/>
          <p:cNvCxnSpPr>
            <a:stCxn id="1207" idx="2"/>
            <a:endCxn id="1209"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27" name="Google Shape;1227;p54"/>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28" name="Google Shape;1228;p54"/>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229" name="Google Shape;1229;p54"/>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30" name="Google Shape;1230;p54"/>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31" name="Google Shape;1231;p54"/>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32" name="Google Shape;1232;p54"/>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33" name="Google Shape;1233;p54"/>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34" name="Google Shape;1234;p54"/>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B, C, E, F]</a:t>
            </a:r>
            <a:endParaRPr sz="16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240" name="Google Shape;1240;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241" name="Google Shape;1241;p55"/>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242" name="Google Shape;1242;p55"/>
          <p:cNvSpPr/>
          <p:nvPr/>
        </p:nvSpPr>
        <p:spPr>
          <a:xfrm>
            <a:off x="5170835"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243" name="Google Shape;1243;p55"/>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244" name="Google Shape;1244;p55"/>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245" name="Google Shape;1245;p55"/>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246" name="Google Shape;1246;p55"/>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247" name="Google Shape;1247;p55"/>
          <p:cNvCxnSpPr>
            <a:stCxn id="1242" idx="1"/>
            <a:endCxn id="1243" idx="3"/>
          </p:cNvCxnSpPr>
          <p:nvPr/>
        </p:nvCxnSpPr>
        <p:spPr>
          <a:xfrm rot="10800000">
            <a:off x="4394735" y="2842500"/>
            <a:ext cx="776100" cy="0"/>
          </a:xfrm>
          <a:prstGeom prst="straightConnector1">
            <a:avLst/>
          </a:prstGeom>
          <a:noFill/>
          <a:ln cap="flat" cmpd="sng" w="38100">
            <a:solidFill>
              <a:srgbClr val="FF43F0"/>
            </a:solidFill>
            <a:prstDash val="solid"/>
            <a:round/>
            <a:headEnd len="med" w="med" type="triangle"/>
            <a:tailEnd len="med" w="med" type="none"/>
          </a:ln>
        </p:spPr>
      </p:cxnSp>
      <p:sp>
        <p:nvSpPr>
          <p:cNvPr id="1248" name="Google Shape;1248;p55"/>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249" name="Google Shape;1249;p55"/>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250" name="Google Shape;1250;p55"/>
          <p:cNvCxnSpPr>
            <a:stCxn id="1248" idx="3"/>
            <a:endCxn id="1243"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51" name="Google Shape;1251;p55"/>
          <p:cNvCxnSpPr>
            <a:stCxn id="1245" idx="3"/>
            <a:endCxn id="1246"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52" name="Google Shape;1252;p55"/>
          <p:cNvCxnSpPr>
            <a:stCxn id="1242" idx="3"/>
            <a:endCxn id="1244"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53" name="Google Shape;1253;p55"/>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54" name="Google Shape;1254;p55"/>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55" name="Google Shape;1255;p55"/>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256" name="Google Shape;1256;p55"/>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57" name="Google Shape;1257;p55"/>
          <p:cNvCxnSpPr>
            <a:stCxn id="1244" idx="3"/>
            <a:endCxn id="1245"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58" name="Google Shape;1258;p55"/>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259" name="Google Shape;1259;p55"/>
          <p:cNvCxnSpPr>
            <a:stCxn id="1248" idx="2"/>
            <a:endCxn id="1242"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60" name="Google Shape;1260;p55"/>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61" name="Google Shape;1261;p55"/>
          <p:cNvCxnSpPr>
            <a:stCxn id="1243" idx="0"/>
            <a:endCxn id="1245" idx="0"/>
          </p:cNvCxnSpPr>
          <p:nvPr/>
        </p:nvCxnSpPr>
        <p:spPr>
          <a:xfrm flipH="1" rot="-5400000">
            <a:off x="5945836" y="945450"/>
            <a:ext cx="600" cy="3490200"/>
          </a:xfrm>
          <a:prstGeom prst="curvedConnector3">
            <a:avLst>
              <a:gd fmla="val -98566732" name="adj1"/>
            </a:avLst>
          </a:prstGeom>
          <a:noFill/>
          <a:ln cap="flat" cmpd="sng" w="38100">
            <a:solidFill>
              <a:srgbClr val="FF43F0"/>
            </a:solidFill>
            <a:prstDash val="solid"/>
            <a:round/>
            <a:headEnd len="med" w="med" type="none"/>
            <a:tailEnd len="med" w="med" type="triangle"/>
          </a:ln>
        </p:spPr>
      </p:cxnSp>
      <p:sp>
        <p:nvSpPr>
          <p:cNvPr id="1262" name="Google Shape;1262;p55"/>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63" name="Google Shape;1263;p55"/>
          <p:cNvCxnSpPr>
            <a:stCxn id="1244" idx="2"/>
            <a:endCxn id="1246"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264" name="Google Shape;1264;p55"/>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65" name="Google Shape;1265;p55"/>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266" name="Google Shape;1266;p55"/>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67" name="Google Shape;1267;p55"/>
          <p:cNvSpPr txBox="1"/>
          <p:nvPr/>
        </p:nvSpPr>
        <p:spPr>
          <a:xfrm>
            <a:off x="7658056" y="232223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68" name="Google Shape;1268;p55"/>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269" name="Google Shape;1269;p55"/>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270" name="Google Shape;1270;p55"/>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cxnSp>
        <p:nvCxnSpPr>
          <p:cNvPr id="1271" name="Google Shape;1271;p55"/>
          <p:cNvCxnSpPr/>
          <p:nvPr/>
        </p:nvCxnSpPr>
        <p:spPr>
          <a:xfrm>
            <a:off x="7722553" y="2475543"/>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272" name="Google Shape;1272;p55"/>
          <p:cNvSpPr txBox="1"/>
          <p:nvPr/>
        </p:nvSpPr>
        <p:spPr>
          <a:xfrm>
            <a:off x="7822356" y="21150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273" name="Google Shape;1273;p55"/>
          <p:cNvSpPr/>
          <p:nvPr/>
        </p:nvSpPr>
        <p:spPr>
          <a:xfrm>
            <a:off x="966745" y="3172456"/>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5"/>
          <p:cNvSpPr/>
          <p:nvPr/>
        </p:nvSpPr>
        <p:spPr>
          <a:xfrm>
            <a:off x="1747466" y="3172456"/>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5"/>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B, C, E, F]</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281" name="Google Shape;1281;p5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282" name="Google Shape;1282;p56"/>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283" name="Google Shape;1283;p56"/>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284" name="Google Shape;1284;p56"/>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285" name="Google Shape;1285;p56"/>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286" name="Google Shape;1286;p56"/>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287" name="Google Shape;1287;p56"/>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288" name="Google Shape;1288;p56"/>
          <p:cNvCxnSpPr>
            <a:stCxn id="1283" idx="1"/>
            <a:endCxn id="1284"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289" name="Google Shape;1289;p56"/>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290" name="Google Shape;1290;p56"/>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291" name="Google Shape;1291;p56"/>
          <p:cNvCxnSpPr>
            <a:stCxn id="1289" idx="3"/>
            <a:endCxn id="1284"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92" name="Google Shape;1292;p56"/>
          <p:cNvCxnSpPr>
            <a:stCxn id="1286" idx="3"/>
            <a:endCxn id="1287"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293" name="Google Shape;1293;p56"/>
          <p:cNvCxnSpPr>
            <a:stCxn id="1283" idx="3"/>
            <a:endCxn id="1285" idx="1"/>
          </p:cNvCxnSpPr>
          <p:nvPr/>
        </p:nvCxnSpPr>
        <p:spPr>
          <a:xfrm>
            <a:off x="5558135" y="2842500"/>
            <a:ext cx="776100" cy="0"/>
          </a:xfrm>
          <a:prstGeom prst="straightConnector1">
            <a:avLst/>
          </a:prstGeom>
          <a:noFill/>
          <a:ln cap="flat" cmpd="sng" w="38100">
            <a:solidFill>
              <a:srgbClr val="FF43F0"/>
            </a:solidFill>
            <a:prstDash val="solid"/>
            <a:round/>
            <a:headEnd len="med" w="med" type="none"/>
            <a:tailEnd len="med" w="med" type="triangle"/>
          </a:ln>
        </p:spPr>
      </p:cxnSp>
      <p:sp>
        <p:nvSpPr>
          <p:cNvPr id="1294" name="Google Shape;1294;p56"/>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95" name="Google Shape;1295;p56"/>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296" name="Google Shape;1296;p56"/>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297" name="Google Shape;1297;p56"/>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298" name="Google Shape;1298;p56"/>
          <p:cNvCxnSpPr>
            <a:stCxn id="1285" idx="3"/>
            <a:endCxn id="1286"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299" name="Google Shape;1299;p56"/>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300" name="Google Shape;1300;p56"/>
          <p:cNvCxnSpPr>
            <a:stCxn id="1289" idx="2"/>
            <a:endCxn id="1283"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01" name="Google Shape;1301;p56"/>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02" name="Google Shape;1302;p56"/>
          <p:cNvCxnSpPr>
            <a:stCxn id="1284" idx="0"/>
            <a:endCxn id="1286"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303" name="Google Shape;1303;p56"/>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04" name="Google Shape;1304;p56"/>
          <p:cNvCxnSpPr>
            <a:stCxn id="1285" idx="2"/>
            <a:endCxn id="1287"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05" name="Google Shape;1305;p56"/>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06" name="Google Shape;1306;p56"/>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307" name="Google Shape;1307;p56"/>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08" name="Google Shape;1308;p56"/>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09" name="Google Shape;1309;p56"/>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10" name="Google Shape;1310;p56"/>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11" name="Google Shape;1311;p56"/>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312" name="Google Shape;1312;p56"/>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C, E, F]</a:t>
            </a:r>
            <a:endParaRPr sz="16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318" name="Google Shape;1318;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319" name="Google Shape;1319;p57"/>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320" name="Google Shape;1320;p57"/>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321" name="Google Shape;1321;p57"/>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322" name="Google Shape;1322;p57"/>
          <p:cNvSpPr/>
          <p:nvPr/>
        </p:nvSpPr>
        <p:spPr>
          <a:xfrm>
            <a:off x="6334283"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323" name="Google Shape;1323;p57"/>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324" name="Google Shape;1324;p57"/>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325" name="Google Shape;1325;p57"/>
          <p:cNvCxnSpPr>
            <a:stCxn id="1320" idx="1"/>
            <a:endCxn id="1321"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326" name="Google Shape;1326;p57"/>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327" name="Google Shape;1327;p57"/>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328" name="Google Shape;1328;p57"/>
          <p:cNvCxnSpPr>
            <a:stCxn id="1326" idx="3"/>
            <a:endCxn id="1321"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29" name="Google Shape;1329;p57"/>
          <p:cNvCxnSpPr>
            <a:stCxn id="1323" idx="3"/>
            <a:endCxn id="1324"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30" name="Google Shape;1330;p57"/>
          <p:cNvCxnSpPr>
            <a:stCxn id="1320" idx="3"/>
            <a:endCxn id="1322" idx="1"/>
          </p:cNvCxnSpPr>
          <p:nvPr/>
        </p:nvCxnSpPr>
        <p:spPr>
          <a:xfrm>
            <a:off x="5558135" y="2842500"/>
            <a:ext cx="776100" cy="0"/>
          </a:xfrm>
          <a:prstGeom prst="straightConnector1">
            <a:avLst/>
          </a:prstGeom>
          <a:noFill/>
          <a:ln cap="flat" cmpd="sng" w="38100">
            <a:solidFill>
              <a:srgbClr val="FF43F0"/>
            </a:solidFill>
            <a:prstDash val="solid"/>
            <a:round/>
            <a:headEnd len="med" w="med" type="none"/>
            <a:tailEnd len="med" w="med" type="triangle"/>
          </a:ln>
        </p:spPr>
      </p:cxnSp>
      <p:sp>
        <p:nvSpPr>
          <p:cNvPr id="1331" name="Google Shape;1331;p57"/>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32" name="Google Shape;1332;p57"/>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33" name="Google Shape;1333;p57"/>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334" name="Google Shape;1334;p57"/>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35" name="Google Shape;1335;p57"/>
          <p:cNvCxnSpPr>
            <a:stCxn id="1322" idx="3"/>
            <a:endCxn id="1323"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336" name="Google Shape;1336;p57"/>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337" name="Google Shape;1337;p57"/>
          <p:cNvCxnSpPr>
            <a:stCxn id="1326" idx="2"/>
            <a:endCxn id="1320"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38" name="Google Shape;1338;p57"/>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39" name="Google Shape;1339;p57"/>
          <p:cNvCxnSpPr>
            <a:stCxn id="1321" idx="0"/>
            <a:endCxn id="1323"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340" name="Google Shape;1340;p57"/>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41" name="Google Shape;1341;p57"/>
          <p:cNvCxnSpPr>
            <a:stCxn id="1322" idx="2"/>
            <a:endCxn id="1324"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42" name="Google Shape;1342;p57"/>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43" name="Google Shape;1343;p57"/>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344" name="Google Shape;1344;p57"/>
          <p:cNvSpPr txBox="1"/>
          <p:nvPr/>
        </p:nvSpPr>
        <p:spPr>
          <a:xfrm>
            <a:off x="6374076" y="233672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45" name="Google Shape;1345;p57"/>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46" name="Google Shape;1346;p57"/>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47" name="Google Shape;1347;p57"/>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cxnSp>
        <p:nvCxnSpPr>
          <p:cNvPr id="1348" name="Google Shape;1348;p57"/>
          <p:cNvCxnSpPr/>
          <p:nvPr/>
        </p:nvCxnSpPr>
        <p:spPr>
          <a:xfrm>
            <a:off x="6445329" y="2475543"/>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349" name="Google Shape;1349;p57"/>
          <p:cNvSpPr txBox="1"/>
          <p:nvPr/>
        </p:nvSpPr>
        <p:spPr>
          <a:xfrm>
            <a:off x="6579562" y="222663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350" name="Google Shape;1350;p57"/>
          <p:cNvSpPr/>
          <p:nvPr/>
        </p:nvSpPr>
        <p:spPr>
          <a:xfrm>
            <a:off x="978542" y="2679865"/>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7"/>
          <p:cNvSpPr/>
          <p:nvPr/>
        </p:nvSpPr>
        <p:spPr>
          <a:xfrm>
            <a:off x="1759264" y="2679865"/>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7"/>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353" name="Google Shape;1353;p57"/>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C, E, F]</a:t>
            </a:r>
            <a:endParaRPr sz="16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359" name="Google Shape;1359;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360" name="Google Shape;1360;p58"/>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2      D</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361" name="Google Shape;1361;p58"/>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362" name="Google Shape;1362;p58"/>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363" name="Google Shape;1363;p58"/>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364" name="Google Shape;1364;p58"/>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365" name="Google Shape;1365;p58"/>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366" name="Google Shape;1366;p58"/>
          <p:cNvCxnSpPr>
            <a:stCxn id="1361" idx="1"/>
            <a:endCxn id="1362"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367" name="Google Shape;1367;p58"/>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368" name="Google Shape;1368;p58"/>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369" name="Google Shape;1369;p58"/>
          <p:cNvCxnSpPr>
            <a:stCxn id="1367" idx="3"/>
            <a:endCxn id="1362"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70" name="Google Shape;1370;p58"/>
          <p:cNvCxnSpPr>
            <a:stCxn id="1364" idx="3"/>
            <a:endCxn id="1365"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371" name="Google Shape;1371;p58"/>
          <p:cNvCxnSpPr>
            <a:stCxn id="1361" idx="3"/>
            <a:endCxn id="1363"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372" name="Google Shape;1372;p58"/>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73" name="Google Shape;1373;p58"/>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74" name="Google Shape;1374;p58"/>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375" name="Google Shape;1375;p58"/>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76" name="Google Shape;1376;p58"/>
          <p:cNvCxnSpPr>
            <a:stCxn id="1363" idx="3"/>
            <a:endCxn id="1364" idx="1"/>
          </p:cNvCxnSpPr>
          <p:nvPr/>
        </p:nvCxnSpPr>
        <p:spPr>
          <a:xfrm>
            <a:off x="6721583" y="2842500"/>
            <a:ext cx="776100" cy="0"/>
          </a:xfrm>
          <a:prstGeom prst="straightConnector1">
            <a:avLst/>
          </a:prstGeom>
          <a:noFill/>
          <a:ln cap="flat" cmpd="sng" w="38100">
            <a:solidFill>
              <a:srgbClr val="FF00FF"/>
            </a:solidFill>
            <a:prstDash val="solid"/>
            <a:round/>
            <a:headEnd len="med" w="med" type="none"/>
            <a:tailEnd len="med" w="med" type="triangle"/>
          </a:ln>
        </p:spPr>
      </p:cxnSp>
      <p:sp>
        <p:nvSpPr>
          <p:cNvPr id="1377" name="Google Shape;1377;p58"/>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378" name="Google Shape;1378;p58"/>
          <p:cNvCxnSpPr>
            <a:stCxn id="1367" idx="2"/>
            <a:endCxn id="1361"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379" name="Google Shape;1379;p58"/>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80" name="Google Shape;1380;p58"/>
          <p:cNvCxnSpPr>
            <a:stCxn id="1362" idx="0"/>
            <a:endCxn id="1364"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381" name="Google Shape;1381;p58"/>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382" name="Google Shape;1382;p58"/>
          <p:cNvCxnSpPr>
            <a:stCxn id="1363" idx="2"/>
            <a:endCxn id="1365" idx="2"/>
          </p:cNvCxnSpPr>
          <p:nvPr/>
        </p:nvCxnSpPr>
        <p:spPr>
          <a:xfrm flipH="1" rot="-5400000">
            <a:off x="7691033" y="1831650"/>
            <a:ext cx="600" cy="2326800"/>
          </a:xfrm>
          <a:prstGeom prst="curvedConnector3">
            <a:avLst>
              <a:gd fmla="val 39687500" name="adj1"/>
            </a:avLst>
          </a:prstGeom>
          <a:noFill/>
          <a:ln cap="flat" cmpd="sng" w="38100">
            <a:solidFill>
              <a:srgbClr val="FF43F0"/>
            </a:solidFill>
            <a:prstDash val="solid"/>
            <a:round/>
            <a:headEnd len="med" w="med" type="none"/>
            <a:tailEnd len="med" w="med" type="triangle"/>
          </a:ln>
        </p:spPr>
      </p:cxnSp>
      <p:sp>
        <p:nvSpPr>
          <p:cNvPr id="1383" name="Google Shape;1383;p58"/>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384" name="Google Shape;1384;p58"/>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385" name="Google Shape;1385;p58"/>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386" name="Google Shape;1386;p58"/>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87" name="Google Shape;1387;p58"/>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388" name="Google Shape;1388;p58"/>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389" name="Google Shape;1389;p58"/>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390" name="Google Shape;1390;p58"/>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E, F]</a:t>
            </a:r>
            <a:endParaRPr sz="16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396" name="Google Shape;1396;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397" name="Google Shape;1397;p59"/>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398" name="Google Shape;1398;p59"/>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399" name="Google Shape;1399;p59"/>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400" name="Google Shape;1400;p59"/>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401" name="Google Shape;1401;p59"/>
          <p:cNvSpPr/>
          <p:nvPr/>
        </p:nvSpPr>
        <p:spPr>
          <a:xfrm>
            <a:off x="7497732"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402" name="Google Shape;1402;p59"/>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403" name="Google Shape;1403;p59"/>
          <p:cNvCxnSpPr>
            <a:stCxn id="1398" idx="1"/>
            <a:endCxn id="1399"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404" name="Google Shape;1404;p59"/>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405" name="Google Shape;1405;p59"/>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406" name="Google Shape;1406;p59"/>
          <p:cNvCxnSpPr>
            <a:stCxn id="1404" idx="3"/>
            <a:endCxn id="1399"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07" name="Google Shape;1407;p59"/>
          <p:cNvCxnSpPr>
            <a:stCxn id="1401" idx="3"/>
            <a:endCxn id="1402" idx="1"/>
          </p:cNvCxnSpPr>
          <p:nvPr/>
        </p:nvCxnSpPr>
        <p:spPr>
          <a:xfrm>
            <a:off x="7885032"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08" name="Google Shape;1408;p59"/>
          <p:cNvCxnSpPr>
            <a:stCxn id="1398" idx="3"/>
            <a:endCxn id="1400"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09" name="Google Shape;1409;p59"/>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10" name="Google Shape;1410;p59"/>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11" name="Google Shape;1411;p59"/>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412" name="Google Shape;1412;p59"/>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13" name="Google Shape;1413;p59"/>
          <p:cNvCxnSpPr>
            <a:stCxn id="1400" idx="3"/>
            <a:endCxn id="1401" idx="1"/>
          </p:cNvCxnSpPr>
          <p:nvPr/>
        </p:nvCxnSpPr>
        <p:spPr>
          <a:xfrm>
            <a:off x="6721583" y="2842500"/>
            <a:ext cx="776100" cy="0"/>
          </a:xfrm>
          <a:prstGeom prst="straightConnector1">
            <a:avLst/>
          </a:prstGeom>
          <a:noFill/>
          <a:ln cap="flat" cmpd="sng" w="38100">
            <a:solidFill>
              <a:srgbClr val="FF00FF"/>
            </a:solidFill>
            <a:prstDash val="solid"/>
            <a:round/>
            <a:headEnd len="med" w="med" type="none"/>
            <a:tailEnd len="med" w="med" type="triangle"/>
          </a:ln>
        </p:spPr>
      </p:cxnSp>
      <p:sp>
        <p:nvSpPr>
          <p:cNvPr id="1414" name="Google Shape;1414;p59"/>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415" name="Google Shape;1415;p59"/>
          <p:cNvCxnSpPr>
            <a:stCxn id="1404" idx="2"/>
            <a:endCxn id="1398"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16" name="Google Shape;1416;p59"/>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17" name="Google Shape;1417;p59"/>
          <p:cNvCxnSpPr>
            <a:stCxn id="1399" idx="0"/>
            <a:endCxn id="1401"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418" name="Google Shape;1418;p59"/>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19" name="Google Shape;1419;p59"/>
          <p:cNvCxnSpPr>
            <a:stCxn id="1400" idx="2"/>
            <a:endCxn id="1402" idx="2"/>
          </p:cNvCxnSpPr>
          <p:nvPr/>
        </p:nvCxnSpPr>
        <p:spPr>
          <a:xfrm flipH="1" rot="-5400000">
            <a:off x="7691033" y="1831650"/>
            <a:ext cx="600" cy="2326800"/>
          </a:xfrm>
          <a:prstGeom prst="curvedConnector3">
            <a:avLst>
              <a:gd fmla="val 39687500" name="adj1"/>
            </a:avLst>
          </a:prstGeom>
          <a:noFill/>
          <a:ln cap="flat" cmpd="sng" w="38100">
            <a:solidFill>
              <a:srgbClr val="FF43F0"/>
            </a:solidFill>
            <a:prstDash val="solid"/>
            <a:round/>
            <a:headEnd len="med" w="med" type="none"/>
            <a:tailEnd len="med" w="med" type="triangle"/>
          </a:ln>
        </p:spPr>
      </p:cxnSp>
      <p:sp>
        <p:nvSpPr>
          <p:cNvPr id="1420" name="Google Shape;1420;p59"/>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21" name="Google Shape;1421;p59"/>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422" name="Google Shape;1422;p59"/>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423" name="Google Shape;1423;p59"/>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24" name="Google Shape;1424;p59"/>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25" name="Google Shape;1425;p59"/>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426" name="Google Shape;1426;p59"/>
          <p:cNvSpPr txBox="1"/>
          <p:nvPr/>
        </p:nvSpPr>
        <p:spPr>
          <a:xfrm>
            <a:off x="7746156" y="2343645"/>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cxnSp>
        <p:nvCxnSpPr>
          <p:cNvPr id="1427" name="Google Shape;1427;p59"/>
          <p:cNvCxnSpPr/>
          <p:nvPr/>
        </p:nvCxnSpPr>
        <p:spPr>
          <a:xfrm>
            <a:off x="7804428" y="2430256"/>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428" name="Google Shape;1428;p59"/>
          <p:cNvSpPr txBox="1"/>
          <p:nvPr/>
        </p:nvSpPr>
        <p:spPr>
          <a:xfrm>
            <a:off x="7857279" y="2007396"/>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429" name="Google Shape;1429;p59"/>
          <p:cNvSpPr/>
          <p:nvPr/>
        </p:nvSpPr>
        <p:spPr>
          <a:xfrm>
            <a:off x="782925" y="3186600"/>
            <a:ext cx="4731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9"/>
          <p:cNvSpPr/>
          <p:nvPr/>
        </p:nvSpPr>
        <p:spPr>
          <a:xfrm>
            <a:off x="1759264" y="3186602"/>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1" name="Google Shape;1431;p59"/>
          <p:cNvCxnSpPr/>
          <p:nvPr/>
        </p:nvCxnSpPr>
        <p:spPr>
          <a:xfrm>
            <a:off x="8771398" y="2438133"/>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432" name="Google Shape;1432;p59"/>
          <p:cNvSpPr txBox="1"/>
          <p:nvPr/>
        </p:nvSpPr>
        <p:spPr>
          <a:xfrm>
            <a:off x="8695479" y="2007396"/>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8</a:t>
            </a:r>
            <a:endParaRPr sz="1800">
              <a:solidFill>
                <a:srgbClr val="FF43F0"/>
              </a:solidFill>
            </a:endParaRPr>
          </a:p>
        </p:txBody>
      </p:sp>
      <p:sp>
        <p:nvSpPr>
          <p:cNvPr id="1433" name="Google Shape;1433;p59"/>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E, F]</a:t>
            </a:r>
            <a:endParaRPr sz="16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439" name="Google Shape;1439;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440" name="Google Shape;1440;p60"/>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      -</a:t>
            </a:r>
            <a:endParaRPr sz="1600">
              <a:latin typeface="Consolas"/>
              <a:ea typeface="Consolas"/>
              <a:cs typeface="Consolas"/>
              <a:sym typeface="Consolas"/>
            </a:endParaRPr>
          </a:p>
        </p:txBody>
      </p:sp>
      <p:sp>
        <p:nvSpPr>
          <p:cNvPr id="1441" name="Google Shape;1441;p60"/>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442" name="Google Shape;1442;p60"/>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443" name="Google Shape;1443;p60"/>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444" name="Google Shape;1444;p60"/>
          <p:cNvSpPr/>
          <p:nvPr/>
        </p:nvSpPr>
        <p:spPr>
          <a:xfrm>
            <a:off x="7497732"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445" name="Google Shape;1445;p60"/>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446" name="Google Shape;1446;p60"/>
          <p:cNvCxnSpPr>
            <a:stCxn id="1441" idx="1"/>
            <a:endCxn id="1442"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447" name="Google Shape;1447;p60"/>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448" name="Google Shape;1448;p60"/>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449" name="Google Shape;1449;p60"/>
          <p:cNvCxnSpPr>
            <a:stCxn id="1447" idx="3"/>
            <a:endCxn id="1442"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50" name="Google Shape;1450;p60"/>
          <p:cNvCxnSpPr>
            <a:stCxn id="1444" idx="3"/>
            <a:endCxn id="1445" idx="1"/>
          </p:cNvCxnSpPr>
          <p:nvPr/>
        </p:nvCxnSpPr>
        <p:spPr>
          <a:xfrm>
            <a:off x="7885032" y="2842500"/>
            <a:ext cx="776100" cy="0"/>
          </a:xfrm>
          <a:prstGeom prst="straightConnector1">
            <a:avLst/>
          </a:prstGeom>
          <a:noFill/>
          <a:ln cap="flat" cmpd="sng" w="38100">
            <a:solidFill>
              <a:srgbClr val="FF43F0"/>
            </a:solidFill>
            <a:prstDash val="solid"/>
            <a:round/>
            <a:headEnd len="med" w="med" type="none"/>
            <a:tailEnd len="med" w="med" type="triangle"/>
          </a:ln>
        </p:spPr>
      </p:cxnSp>
      <p:cxnSp>
        <p:nvCxnSpPr>
          <p:cNvPr id="1451" name="Google Shape;1451;p60"/>
          <p:cNvCxnSpPr>
            <a:stCxn id="1441" idx="3"/>
            <a:endCxn id="1443"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52" name="Google Shape;1452;p60"/>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53" name="Google Shape;1453;p60"/>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54" name="Google Shape;1454;p60"/>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455" name="Google Shape;1455;p60"/>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56" name="Google Shape;1456;p60"/>
          <p:cNvCxnSpPr>
            <a:stCxn id="1443" idx="3"/>
            <a:endCxn id="1444"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57" name="Google Shape;1457;p60"/>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458" name="Google Shape;1458;p60"/>
          <p:cNvCxnSpPr>
            <a:stCxn id="1447" idx="2"/>
            <a:endCxn id="1441"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59" name="Google Shape;1459;p60"/>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60" name="Google Shape;1460;p60"/>
          <p:cNvCxnSpPr>
            <a:stCxn id="1442" idx="0"/>
            <a:endCxn id="1444"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461" name="Google Shape;1461;p60"/>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62" name="Google Shape;1462;p60"/>
          <p:cNvCxnSpPr>
            <a:stCxn id="1443" idx="2"/>
            <a:endCxn id="1445"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63" name="Google Shape;1463;p60"/>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64" name="Google Shape;1464;p60"/>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465" name="Google Shape;1465;p60"/>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66" name="Google Shape;1466;p60"/>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467" name="Google Shape;1467;p60"/>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468" name="Google Shape;1468;p60"/>
          <p:cNvSpPr txBox="1"/>
          <p:nvPr/>
        </p:nvSpPr>
        <p:spPr>
          <a:xfrm>
            <a:off x="7653455" y="2333889"/>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469" name="Google Shape;1469;p60"/>
          <p:cNvSpPr txBox="1"/>
          <p:nvPr/>
        </p:nvSpPr>
        <p:spPr>
          <a:xfrm>
            <a:off x="8771679" y="2312196"/>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8</a:t>
            </a:r>
            <a:endParaRPr sz="1800">
              <a:solidFill>
                <a:srgbClr val="FF43F0"/>
              </a:solidFill>
            </a:endParaRPr>
          </a:p>
        </p:txBody>
      </p:sp>
      <p:sp>
        <p:nvSpPr>
          <p:cNvPr id="1470" name="Google Shape;1470;p60"/>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E</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F]</a:t>
            </a:r>
            <a:endParaRPr sz="16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476" name="Google Shape;1476;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477" name="Google Shape;1477;p61"/>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-12      E</a:t>
            </a:r>
            <a:endParaRPr sz="1600">
              <a:latin typeface="Consolas"/>
              <a:ea typeface="Consolas"/>
              <a:cs typeface="Consolas"/>
              <a:sym typeface="Consolas"/>
            </a:endParaRPr>
          </a:p>
        </p:txBody>
      </p:sp>
      <p:sp>
        <p:nvSpPr>
          <p:cNvPr id="1478" name="Google Shape;1478;p61"/>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479" name="Google Shape;1479;p61"/>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480" name="Google Shape;1480;p61"/>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481" name="Google Shape;1481;p61"/>
          <p:cNvSpPr/>
          <p:nvPr/>
        </p:nvSpPr>
        <p:spPr>
          <a:xfrm>
            <a:off x="7497732"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482" name="Google Shape;1482;p61"/>
          <p:cNvSpPr/>
          <p:nvPr/>
        </p:nvSpPr>
        <p:spPr>
          <a:xfrm>
            <a:off x="8661180" y="269025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483" name="Google Shape;1483;p61"/>
          <p:cNvCxnSpPr>
            <a:stCxn id="1478" idx="1"/>
            <a:endCxn id="1479"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484" name="Google Shape;1484;p61"/>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485" name="Google Shape;1485;p61"/>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486" name="Google Shape;1486;p61"/>
          <p:cNvCxnSpPr>
            <a:stCxn id="1484" idx="3"/>
            <a:endCxn id="1479"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487" name="Google Shape;1487;p61"/>
          <p:cNvCxnSpPr>
            <a:stCxn id="1481" idx="3"/>
            <a:endCxn id="1482" idx="1"/>
          </p:cNvCxnSpPr>
          <p:nvPr/>
        </p:nvCxnSpPr>
        <p:spPr>
          <a:xfrm>
            <a:off x="7885032" y="2842500"/>
            <a:ext cx="776100" cy="0"/>
          </a:xfrm>
          <a:prstGeom prst="straightConnector1">
            <a:avLst/>
          </a:prstGeom>
          <a:noFill/>
          <a:ln cap="flat" cmpd="sng" w="38100">
            <a:solidFill>
              <a:srgbClr val="FF43F0"/>
            </a:solidFill>
            <a:prstDash val="solid"/>
            <a:round/>
            <a:headEnd len="med" w="med" type="none"/>
            <a:tailEnd len="med" w="med" type="triangle"/>
          </a:ln>
        </p:spPr>
      </p:cxnSp>
      <p:cxnSp>
        <p:nvCxnSpPr>
          <p:cNvPr id="1488" name="Google Shape;1488;p61"/>
          <p:cNvCxnSpPr>
            <a:stCxn id="1478" idx="3"/>
            <a:endCxn id="1480"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89" name="Google Shape;1489;p61"/>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90" name="Google Shape;1490;p61"/>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491" name="Google Shape;1491;p61"/>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492" name="Google Shape;1492;p61"/>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93" name="Google Shape;1493;p61"/>
          <p:cNvCxnSpPr>
            <a:stCxn id="1480" idx="3"/>
            <a:endCxn id="1481"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494" name="Google Shape;1494;p61"/>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495" name="Google Shape;1495;p61"/>
          <p:cNvCxnSpPr>
            <a:stCxn id="1484" idx="2"/>
            <a:endCxn id="1478"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496" name="Google Shape;1496;p61"/>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97" name="Google Shape;1497;p61"/>
          <p:cNvCxnSpPr>
            <a:stCxn id="1479" idx="0"/>
            <a:endCxn id="1481"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498" name="Google Shape;1498;p61"/>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499" name="Google Shape;1499;p61"/>
          <p:cNvCxnSpPr>
            <a:stCxn id="1480" idx="2"/>
            <a:endCxn id="1482"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500" name="Google Shape;1500;p61"/>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01" name="Google Shape;1501;p61"/>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502" name="Google Shape;1502;p61"/>
          <p:cNvSpPr txBox="1"/>
          <p:nvPr/>
        </p:nvSpPr>
        <p:spPr>
          <a:xfrm>
            <a:off x="8685988" y="2284899"/>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43F0"/>
                </a:solidFill>
              </a:rPr>
              <a:t>∞</a:t>
            </a:r>
            <a:endParaRPr b="1" sz="1800">
              <a:solidFill>
                <a:srgbClr val="FF43F0"/>
              </a:solidFill>
            </a:endParaRPr>
          </a:p>
        </p:txBody>
      </p:sp>
      <p:sp>
        <p:nvSpPr>
          <p:cNvPr id="1503" name="Google Shape;1503;p61"/>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04" name="Google Shape;1504;p61"/>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05" name="Google Shape;1505;p61"/>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506" name="Google Shape;1506;p61"/>
          <p:cNvSpPr txBox="1"/>
          <p:nvPr/>
        </p:nvSpPr>
        <p:spPr>
          <a:xfrm>
            <a:off x="7653455" y="2333889"/>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cxnSp>
        <p:nvCxnSpPr>
          <p:cNvPr id="1507" name="Google Shape;1507;p61"/>
          <p:cNvCxnSpPr/>
          <p:nvPr/>
        </p:nvCxnSpPr>
        <p:spPr>
          <a:xfrm>
            <a:off x="8743604" y="2430256"/>
            <a:ext cx="188400" cy="158700"/>
          </a:xfrm>
          <a:prstGeom prst="straightConnector1">
            <a:avLst/>
          </a:prstGeom>
          <a:noFill/>
          <a:ln cap="flat" cmpd="sng" w="19050">
            <a:solidFill>
              <a:schemeClr val="dk2"/>
            </a:solidFill>
            <a:prstDash val="solid"/>
            <a:round/>
            <a:headEnd len="med" w="med" type="none"/>
            <a:tailEnd len="med" w="med" type="none"/>
          </a:ln>
        </p:spPr>
      </p:cxnSp>
      <p:sp>
        <p:nvSpPr>
          <p:cNvPr id="1508" name="Google Shape;1508;p61"/>
          <p:cNvSpPr txBox="1"/>
          <p:nvPr/>
        </p:nvSpPr>
        <p:spPr>
          <a:xfrm>
            <a:off x="8504530" y="2040323"/>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509" name="Google Shape;1509;p61"/>
          <p:cNvSpPr/>
          <p:nvPr/>
        </p:nvSpPr>
        <p:spPr>
          <a:xfrm>
            <a:off x="782925" y="3430066"/>
            <a:ext cx="4731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1"/>
          <p:cNvSpPr/>
          <p:nvPr/>
        </p:nvSpPr>
        <p:spPr>
          <a:xfrm>
            <a:off x="1759264" y="3430068"/>
            <a:ext cx="277500" cy="2808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1"/>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E</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F]</a:t>
            </a:r>
            <a:endParaRPr sz="16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SPT Algorithm</a:t>
            </a:r>
            <a:endParaRPr/>
          </a:p>
        </p:txBody>
      </p:sp>
      <p:sp>
        <p:nvSpPr>
          <p:cNvPr id="1517" name="Google Shape;1517;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Visit vertices in topological order.</a:t>
            </a:r>
            <a:endParaRPr/>
          </a:p>
          <a:p>
            <a:pPr indent="-342900" lvl="0" marL="457200" rtl="0" algn="l">
              <a:spcBef>
                <a:spcPts val="600"/>
              </a:spcBef>
              <a:spcAft>
                <a:spcPts val="0"/>
              </a:spcAft>
              <a:buSzPts val="1800"/>
              <a:buChar char="●"/>
            </a:pPr>
            <a:r>
              <a:rPr lang="en"/>
              <a:t>When we visit a vertex: relax all of its going edges.</a:t>
            </a:r>
            <a:endParaRPr/>
          </a:p>
        </p:txBody>
      </p:sp>
      <p:sp>
        <p:nvSpPr>
          <p:cNvPr id="1518" name="Google Shape;1518;p62"/>
          <p:cNvSpPr txBox="1"/>
          <p:nvPr/>
        </p:nvSpPr>
        <p:spPr>
          <a:xfrm>
            <a:off x="176300" y="1864750"/>
            <a:ext cx="2376000" cy="21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 </a:t>
            </a:r>
            <a:r>
              <a:rPr lang="en" sz="1600">
                <a:latin typeface="Consolas"/>
                <a:ea typeface="Consolas"/>
                <a:cs typeface="Consolas"/>
                <a:sym typeface="Consolas"/>
              </a:rPr>
              <a:t>   distTo  edgeTo</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      0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B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C      7      B</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D      1      A</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E    -13      C</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F    -12      E</a:t>
            </a:r>
            <a:endParaRPr sz="1600">
              <a:latin typeface="Consolas"/>
              <a:ea typeface="Consolas"/>
              <a:cs typeface="Consolas"/>
              <a:sym typeface="Consolas"/>
            </a:endParaRPr>
          </a:p>
        </p:txBody>
      </p:sp>
      <p:sp>
        <p:nvSpPr>
          <p:cNvPr id="1519" name="Google Shape;1519;p62"/>
          <p:cNvSpPr/>
          <p:nvPr/>
        </p:nvSpPr>
        <p:spPr>
          <a:xfrm>
            <a:off x="5170835"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t>
            </a:r>
            <a:endParaRPr sz="1700"/>
          </a:p>
        </p:txBody>
      </p:sp>
      <p:sp>
        <p:nvSpPr>
          <p:cNvPr id="1520" name="Google Shape;1520;p62"/>
          <p:cNvSpPr/>
          <p:nvPr/>
        </p:nvSpPr>
        <p:spPr>
          <a:xfrm>
            <a:off x="4007386"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D</a:t>
            </a:r>
            <a:endParaRPr sz="1700"/>
          </a:p>
        </p:txBody>
      </p:sp>
      <p:sp>
        <p:nvSpPr>
          <p:cNvPr id="1521" name="Google Shape;1521;p62"/>
          <p:cNvSpPr/>
          <p:nvPr/>
        </p:nvSpPr>
        <p:spPr>
          <a:xfrm>
            <a:off x="6334283"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C</a:t>
            </a:r>
            <a:endParaRPr sz="1700"/>
          </a:p>
        </p:txBody>
      </p:sp>
      <p:sp>
        <p:nvSpPr>
          <p:cNvPr id="1522" name="Google Shape;1522;p62"/>
          <p:cNvSpPr/>
          <p:nvPr/>
        </p:nvSpPr>
        <p:spPr>
          <a:xfrm>
            <a:off x="7497732"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a:t>
            </a:r>
            <a:endParaRPr sz="1700"/>
          </a:p>
        </p:txBody>
      </p:sp>
      <p:sp>
        <p:nvSpPr>
          <p:cNvPr id="1523" name="Google Shape;1523;p62"/>
          <p:cNvSpPr/>
          <p:nvPr/>
        </p:nvSpPr>
        <p:spPr>
          <a:xfrm>
            <a:off x="8661180"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F</a:t>
            </a:r>
            <a:endParaRPr sz="1700"/>
          </a:p>
        </p:txBody>
      </p:sp>
      <p:cxnSp>
        <p:nvCxnSpPr>
          <p:cNvPr id="1524" name="Google Shape;1524;p62"/>
          <p:cNvCxnSpPr>
            <a:stCxn id="1519" idx="1"/>
            <a:endCxn id="1520" idx="3"/>
          </p:cNvCxnSpPr>
          <p:nvPr/>
        </p:nvCxnSpPr>
        <p:spPr>
          <a:xfrm rot="10800000">
            <a:off x="4394735" y="2842500"/>
            <a:ext cx="776100" cy="0"/>
          </a:xfrm>
          <a:prstGeom prst="straightConnector1">
            <a:avLst/>
          </a:prstGeom>
          <a:noFill/>
          <a:ln cap="flat" cmpd="sng" w="19050">
            <a:solidFill>
              <a:srgbClr val="666666"/>
            </a:solidFill>
            <a:prstDash val="solid"/>
            <a:round/>
            <a:headEnd len="med" w="med" type="triangle"/>
            <a:tailEnd len="med" w="med" type="none"/>
          </a:ln>
        </p:spPr>
      </p:cxnSp>
      <p:sp>
        <p:nvSpPr>
          <p:cNvPr id="1525" name="Google Shape;1525;p62"/>
          <p:cNvSpPr/>
          <p:nvPr/>
        </p:nvSpPr>
        <p:spPr>
          <a:xfrm>
            <a:off x="2843938" y="2690250"/>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A</a:t>
            </a:r>
            <a:endParaRPr sz="1700"/>
          </a:p>
        </p:txBody>
      </p:sp>
      <p:sp>
        <p:nvSpPr>
          <p:cNvPr id="1526" name="Google Shape;1526;p62"/>
          <p:cNvSpPr txBox="1"/>
          <p:nvPr/>
        </p:nvSpPr>
        <p:spPr>
          <a:xfrm>
            <a:off x="2496308" y="2605907"/>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527" name="Google Shape;1527;p62"/>
          <p:cNvCxnSpPr>
            <a:stCxn id="1525" idx="3"/>
            <a:endCxn id="1520" idx="1"/>
          </p:cNvCxnSpPr>
          <p:nvPr/>
        </p:nvCxnSpPr>
        <p:spPr>
          <a:xfrm>
            <a:off x="3231238" y="2842500"/>
            <a:ext cx="776100" cy="0"/>
          </a:xfrm>
          <a:prstGeom prst="straightConnector1">
            <a:avLst/>
          </a:prstGeom>
          <a:noFill/>
          <a:ln cap="flat" cmpd="sng" w="19050">
            <a:solidFill>
              <a:srgbClr val="666666"/>
            </a:solidFill>
            <a:prstDash val="solid"/>
            <a:round/>
            <a:headEnd len="med" w="med" type="none"/>
            <a:tailEnd len="med" w="med" type="triangle"/>
          </a:ln>
        </p:spPr>
      </p:cxnSp>
      <p:cxnSp>
        <p:nvCxnSpPr>
          <p:cNvPr id="1528" name="Google Shape;1528;p62"/>
          <p:cNvCxnSpPr>
            <a:stCxn id="1522" idx="3"/>
            <a:endCxn id="1523" idx="1"/>
          </p:cNvCxnSpPr>
          <p:nvPr/>
        </p:nvCxnSpPr>
        <p:spPr>
          <a:xfrm>
            <a:off x="7885032" y="2842500"/>
            <a:ext cx="776100" cy="0"/>
          </a:xfrm>
          <a:prstGeom prst="straightConnector1">
            <a:avLst/>
          </a:prstGeom>
          <a:noFill/>
          <a:ln cap="flat" cmpd="sng" w="38100">
            <a:solidFill>
              <a:srgbClr val="FF43F0"/>
            </a:solidFill>
            <a:prstDash val="solid"/>
            <a:round/>
            <a:headEnd len="med" w="med" type="none"/>
            <a:tailEnd len="med" w="med" type="triangle"/>
          </a:ln>
        </p:spPr>
      </p:cxnSp>
      <p:cxnSp>
        <p:nvCxnSpPr>
          <p:cNvPr id="1529" name="Google Shape;1529;p62"/>
          <p:cNvCxnSpPr>
            <a:stCxn id="1519" idx="3"/>
            <a:endCxn id="1521" idx="1"/>
          </p:cNvCxnSpPr>
          <p:nvPr/>
        </p:nvCxnSpPr>
        <p:spPr>
          <a:xfrm>
            <a:off x="5558135"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530" name="Google Shape;1530;p62"/>
          <p:cNvSpPr/>
          <p:nvPr/>
        </p:nvSpPr>
        <p:spPr>
          <a:xfrm>
            <a:off x="4583646" y="27160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31" name="Google Shape;1531;p62"/>
          <p:cNvSpPr/>
          <p:nvPr/>
        </p:nvSpPr>
        <p:spPr>
          <a:xfrm>
            <a:off x="3441960" y="271605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32" name="Google Shape;1532;p62"/>
          <p:cNvSpPr/>
          <p:nvPr/>
        </p:nvSpPr>
        <p:spPr>
          <a:xfrm>
            <a:off x="5761598" y="2707330"/>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6</a:t>
            </a:r>
            <a:endParaRPr sz="1800"/>
          </a:p>
        </p:txBody>
      </p:sp>
      <p:sp>
        <p:nvSpPr>
          <p:cNvPr id="1533" name="Google Shape;1533;p62"/>
          <p:cNvSpPr/>
          <p:nvPr/>
        </p:nvSpPr>
        <p:spPr>
          <a:xfrm>
            <a:off x="8106653" y="2706838"/>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534" name="Google Shape;1534;p62"/>
          <p:cNvCxnSpPr>
            <a:stCxn id="1521" idx="3"/>
            <a:endCxn id="1522" idx="1"/>
          </p:cNvCxnSpPr>
          <p:nvPr/>
        </p:nvCxnSpPr>
        <p:spPr>
          <a:xfrm>
            <a:off x="6721583" y="2842500"/>
            <a:ext cx="776100" cy="0"/>
          </a:xfrm>
          <a:prstGeom prst="straightConnector1">
            <a:avLst/>
          </a:prstGeom>
          <a:noFill/>
          <a:ln cap="flat" cmpd="sng" w="19050">
            <a:solidFill>
              <a:srgbClr val="666666"/>
            </a:solidFill>
            <a:prstDash val="solid"/>
            <a:round/>
            <a:headEnd len="med" w="med" type="none"/>
            <a:tailEnd len="med" w="med" type="triangle"/>
          </a:ln>
        </p:spPr>
      </p:cxnSp>
      <p:sp>
        <p:nvSpPr>
          <p:cNvPr id="1535" name="Google Shape;1535;p62"/>
          <p:cNvSpPr/>
          <p:nvPr/>
        </p:nvSpPr>
        <p:spPr>
          <a:xfrm>
            <a:off x="6803500" y="2710400"/>
            <a:ext cx="5136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-20</a:t>
            </a:r>
            <a:endParaRPr sz="1800"/>
          </a:p>
        </p:txBody>
      </p:sp>
      <p:cxnSp>
        <p:nvCxnSpPr>
          <p:cNvPr id="1536" name="Google Shape;1536;p62"/>
          <p:cNvCxnSpPr>
            <a:stCxn id="1525" idx="2"/>
            <a:endCxn id="1519" idx="2"/>
          </p:cNvCxnSpPr>
          <p:nvPr/>
        </p:nvCxnSpPr>
        <p:spPr>
          <a:xfrm flipH="1" rot="-5400000">
            <a:off x="4200688"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537" name="Google Shape;1537;p62"/>
          <p:cNvSpPr/>
          <p:nvPr/>
        </p:nvSpPr>
        <p:spPr>
          <a:xfrm>
            <a:off x="4035678" y="3264377"/>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538" name="Google Shape;1538;p62"/>
          <p:cNvCxnSpPr>
            <a:stCxn id="1520" idx="0"/>
            <a:endCxn id="1522" idx="0"/>
          </p:cNvCxnSpPr>
          <p:nvPr/>
        </p:nvCxnSpPr>
        <p:spPr>
          <a:xfrm flipH="1" rot="-5400000">
            <a:off x="5945836" y="945450"/>
            <a:ext cx="600" cy="3490200"/>
          </a:xfrm>
          <a:prstGeom prst="curvedConnector3">
            <a:avLst>
              <a:gd fmla="val -98566732" name="adj1"/>
            </a:avLst>
          </a:prstGeom>
          <a:noFill/>
          <a:ln cap="flat" cmpd="sng" w="19050">
            <a:solidFill>
              <a:srgbClr val="666666"/>
            </a:solidFill>
            <a:prstDash val="solid"/>
            <a:round/>
            <a:headEnd len="med" w="med" type="none"/>
            <a:tailEnd len="med" w="med" type="triangle"/>
          </a:ln>
        </p:spPr>
      </p:cxnSp>
      <p:sp>
        <p:nvSpPr>
          <p:cNvPr id="1539" name="Google Shape;1539;p62"/>
          <p:cNvSpPr/>
          <p:nvPr/>
        </p:nvSpPr>
        <p:spPr>
          <a:xfrm>
            <a:off x="5793845" y="1976529"/>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cxnSp>
        <p:nvCxnSpPr>
          <p:cNvPr id="1540" name="Google Shape;1540;p62"/>
          <p:cNvCxnSpPr>
            <a:stCxn id="1521" idx="2"/>
            <a:endCxn id="1523" idx="2"/>
          </p:cNvCxnSpPr>
          <p:nvPr/>
        </p:nvCxnSpPr>
        <p:spPr>
          <a:xfrm flipH="1" rot="-5400000">
            <a:off x="7691033" y="1831650"/>
            <a:ext cx="600" cy="2326800"/>
          </a:xfrm>
          <a:prstGeom prst="curvedConnector3">
            <a:avLst>
              <a:gd fmla="val 39687500" name="adj1"/>
            </a:avLst>
          </a:prstGeom>
          <a:noFill/>
          <a:ln cap="flat" cmpd="sng" w="19050">
            <a:solidFill>
              <a:srgbClr val="666666"/>
            </a:solidFill>
            <a:prstDash val="solid"/>
            <a:round/>
            <a:headEnd len="med" w="med" type="none"/>
            <a:tailEnd len="med" w="med" type="triangle"/>
          </a:ln>
        </p:spPr>
      </p:cxnSp>
      <p:sp>
        <p:nvSpPr>
          <p:cNvPr id="1541" name="Google Shape;1541;p62"/>
          <p:cNvSpPr/>
          <p:nvPr/>
        </p:nvSpPr>
        <p:spPr>
          <a:xfrm>
            <a:off x="7523641" y="329028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1542" name="Google Shape;1542;p62"/>
          <p:cNvSpPr txBox="1"/>
          <p:nvPr/>
        </p:nvSpPr>
        <p:spPr>
          <a:xfrm>
            <a:off x="2880375" y="232075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600">
              <a:solidFill>
                <a:srgbClr val="FF43F0"/>
              </a:solidFill>
            </a:endParaRPr>
          </a:p>
        </p:txBody>
      </p:sp>
      <p:sp>
        <p:nvSpPr>
          <p:cNvPr id="1543" name="Google Shape;1543;p62"/>
          <p:cNvSpPr txBox="1"/>
          <p:nvPr/>
        </p:nvSpPr>
        <p:spPr>
          <a:xfrm>
            <a:off x="3921187" y="232982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44" name="Google Shape;1544;p62"/>
          <p:cNvSpPr txBox="1"/>
          <p:nvPr/>
        </p:nvSpPr>
        <p:spPr>
          <a:xfrm>
            <a:off x="5207101" y="2330161"/>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a:t>
            </a:r>
            <a:endParaRPr sz="1800">
              <a:solidFill>
                <a:srgbClr val="FF43F0"/>
              </a:solidFill>
            </a:endParaRPr>
          </a:p>
        </p:txBody>
      </p:sp>
      <p:sp>
        <p:nvSpPr>
          <p:cNvPr id="1545" name="Google Shape;1545;p62"/>
          <p:cNvSpPr txBox="1"/>
          <p:nvPr/>
        </p:nvSpPr>
        <p:spPr>
          <a:xfrm>
            <a:off x="6362759" y="2326430"/>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7</a:t>
            </a:r>
            <a:endParaRPr sz="1800">
              <a:solidFill>
                <a:srgbClr val="FF43F0"/>
              </a:solidFill>
            </a:endParaRPr>
          </a:p>
        </p:txBody>
      </p:sp>
      <p:sp>
        <p:nvSpPr>
          <p:cNvPr id="1546" name="Google Shape;1546;p62"/>
          <p:cNvSpPr txBox="1"/>
          <p:nvPr/>
        </p:nvSpPr>
        <p:spPr>
          <a:xfrm>
            <a:off x="7653455" y="2333889"/>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547" name="Google Shape;1547;p62"/>
          <p:cNvSpPr txBox="1"/>
          <p:nvPr/>
        </p:nvSpPr>
        <p:spPr>
          <a:xfrm>
            <a:off x="8504530" y="2333341"/>
            <a:ext cx="611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548" name="Google Shape;1548;p62"/>
          <p:cNvSpPr txBox="1"/>
          <p:nvPr/>
        </p:nvSpPr>
        <p:spPr>
          <a:xfrm>
            <a:off x="1645500" y="4545600"/>
            <a:ext cx="6330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Fringe: [</a:t>
            </a:r>
            <a:r>
              <a:rPr lang="en" sz="1600" strike="sngStrike">
                <a:solidFill>
                  <a:srgbClr val="999999"/>
                </a:solidFill>
                <a:latin typeface="Consolas"/>
                <a:ea typeface="Consolas"/>
                <a:cs typeface="Consolas"/>
                <a:sym typeface="Consolas"/>
              </a:rPr>
              <a:t>A</a:t>
            </a:r>
            <a:r>
              <a:rPr lang="en" sz="1600">
                <a:solidFill>
                  <a:srgbClr val="999999"/>
                </a:solidFill>
                <a:latin typeface="Consolas"/>
                <a:ea typeface="Consolas"/>
                <a:cs typeface="Consolas"/>
                <a:sym typeface="Consolas"/>
              </a:rPr>
              <a:t>, </a:t>
            </a:r>
            <a:r>
              <a:rPr lang="en" sz="1600" strike="sngStrike">
                <a:solidFill>
                  <a:srgbClr val="999999"/>
                </a:solidFill>
                <a:latin typeface="Consolas"/>
                <a:ea typeface="Consolas"/>
                <a:cs typeface="Consolas"/>
                <a:sym typeface="Consolas"/>
              </a:rPr>
              <a:t>D</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B</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C</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E</a:t>
            </a:r>
            <a:r>
              <a:rPr lang="en" sz="1600">
                <a:solidFill>
                  <a:srgbClr val="999999"/>
                </a:solidFill>
                <a:latin typeface="Consolas"/>
                <a:ea typeface="Consolas"/>
                <a:cs typeface="Consolas"/>
                <a:sym typeface="Consolas"/>
              </a:rPr>
              <a:t>,</a:t>
            </a:r>
            <a:r>
              <a:rPr lang="en" sz="1600">
                <a:latin typeface="Consolas"/>
                <a:ea typeface="Consolas"/>
                <a:cs typeface="Consolas"/>
                <a:sym typeface="Consolas"/>
              </a:rPr>
              <a:t> </a:t>
            </a:r>
            <a:r>
              <a:rPr lang="en" sz="1600" strike="sngStrike">
                <a:solidFill>
                  <a:srgbClr val="999999"/>
                </a:solidFill>
                <a:latin typeface="Consolas"/>
                <a:ea typeface="Consolas"/>
                <a:cs typeface="Consolas"/>
                <a:sym typeface="Consolas"/>
              </a:rPr>
              <a:t>F</a:t>
            </a:r>
            <a:r>
              <a:rPr lang="en"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 So Far</a:t>
            </a:r>
            <a:endParaRPr/>
          </a:p>
        </p:txBody>
      </p:sp>
      <p:graphicFrame>
        <p:nvGraphicFramePr>
          <p:cNvPr id="182" name="Google Shape;182;p27"/>
          <p:cNvGraphicFramePr/>
          <p:nvPr/>
        </p:nvGraphicFramePr>
        <p:xfrm>
          <a:off x="592488" y="688161"/>
          <a:ext cx="3000000" cy="3000000"/>
        </p:xfrm>
        <a:graphic>
          <a:graphicData uri="http://schemas.openxmlformats.org/drawingml/2006/table">
            <a:tbl>
              <a:tblPr>
                <a:noFill/>
                <a:tableStyleId>{11FF70D8-6279-48A3-866D-BD5F952C33A1}</a:tableStyleId>
              </a:tblPr>
              <a:tblGrid>
                <a:gridCol w="1457800"/>
                <a:gridCol w="2762325"/>
                <a:gridCol w="2082725"/>
                <a:gridCol w="1906475"/>
              </a:tblGrid>
              <a:tr h="426375">
                <a:tc>
                  <a:txBody>
                    <a:bodyPr/>
                    <a:lstStyle/>
                    <a:p>
                      <a:pPr indent="0" lvl="0" marL="0" rtl="0" algn="l">
                        <a:spcBef>
                          <a:spcPts val="0"/>
                        </a:spcBef>
                        <a:spcAft>
                          <a:spcPts val="0"/>
                        </a:spcAft>
                        <a:buNone/>
                      </a:pPr>
                      <a:r>
                        <a:rPr lang="en">
                          <a:latin typeface="Roboto"/>
                          <a:ea typeface="Roboto"/>
                          <a:cs typeface="Roboto"/>
                          <a:sym typeface="Roboto"/>
                        </a:rPr>
                        <a:t>Problem</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Problem Description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Solution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Efficiency</a:t>
                      </a:r>
                      <a:endParaRPr>
                        <a:latin typeface="Roboto"/>
                        <a:ea typeface="Roboto"/>
                        <a:cs typeface="Roboto"/>
                        <a:sym typeface="Roboto"/>
                      </a:endParaRPr>
                    </a:p>
                  </a:txBody>
                  <a:tcPr marT="91425" marB="91425" marR="91425" marL="91425"/>
                </a:tc>
              </a:tr>
              <a:tr h="647800">
                <a:tc>
                  <a:txBody>
                    <a:bodyPr/>
                    <a:lstStyle/>
                    <a:p>
                      <a:pPr indent="0" lvl="0" marL="0" rtl="0" algn="l">
                        <a:spcBef>
                          <a:spcPts val="0"/>
                        </a:spcBef>
                        <a:spcAft>
                          <a:spcPts val="0"/>
                        </a:spcAft>
                        <a:buNone/>
                      </a:pPr>
                      <a:r>
                        <a:rPr lang="en">
                          <a:latin typeface="Roboto"/>
                          <a:ea typeface="Roboto"/>
                          <a:cs typeface="Roboto"/>
                          <a:sym typeface="Roboto"/>
                        </a:rPr>
                        <a:t>minimum spanning tree</a:t>
                      </a:r>
                      <a:endParaRPr>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Find a minimum spanning tree.</a:t>
                      </a:r>
                      <a:endParaRPr>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LazyPrimMST.java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3"/>
                        </a:rPr>
                        <a:t>Demo</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latin typeface="Roboto"/>
                          <a:ea typeface="Roboto"/>
                          <a:cs typeface="Roboto"/>
                          <a:sym typeface="Roboto"/>
                        </a:rPr>
                        <a:t>O(???) time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Θ(???) space</a:t>
                      </a:r>
                      <a:endParaRPr>
                        <a:latin typeface="Roboto"/>
                        <a:ea typeface="Roboto"/>
                        <a:cs typeface="Roboto"/>
                        <a:sym typeface="Roboto"/>
                      </a:endParaRPr>
                    </a:p>
                  </a:txBody>
                  <a:tcPr marT="91425" marB="91425" marR="91425" marL="91425" anchor="ctr"/>
                </a:tc>
              </a:tr>
              <a:tr h="647800">
                <a:tc>
                  <a:txBody>
                    <a:bodyPr/>
                    <a:lstStyle/>
                    <a:p>
                      <a:pPr indent="0" lvl="0" marL="0" rtl="0" algn="l">
                        <a:spcBef>
                          <a:spcPts val="0"/>
                        </a:spcBef>
                        <a:spcAft>
                          <a:spcPts val="0"/>
                        </a:spcAft>
                        <a:buNone/>
                      </a:pPr>
                      <a:r>
                        <a:rPr lang="en">
                          <a:latin typeface="Roboto"/>
                          <a:ea typeface="Roboto"/>
                          <a:cs typeface="Roboto"/>
                          <a:sym typeface="Roboto"/>
                        </a:rPr>
                        <a:t>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Find a 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PrimMST.java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Demo</a:t>
                      </a:r>
                      <a:endParaRPr>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O(E log V)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Θ(V) space</a:t>
                      </a:r>
                      <a:endParaRPr>
                        <a:solidFill>
                          <a:schemeClr val="dk1"/>
                        </a:solidFill>
                        <a:latin typeface="Roboto"/>
                        <a:ea typeface="Roboto"/>
                        <a:cs typeface="Roboto"/>
                        <a:sym typeface="Roboto"/>
                      </a:endParaRPr>
                    </a:p>
                  </a:txBody>
                  <a:tcPr marT="91425" marB="91425" marR="91425" marL="91425"/>
                </a:tc>
              </a:tr>
              <a:tr h="721300">
                <a:tc>
                  <a:txBody>
                    <a:bodyPr/>
                    <a:lstStyle/>
                    <a:p>
                      <a:pPr indent="0" lvl="0" marL="0" rtl="0" algn="l">
                        <a:spcBef>
                          <a:spcPts val="0"/>
                        </a:spcBef>
                        <a:spcAft>
                          <a:spcPts val="0"/>
                        </a:spcAft>
                        <a:buNone/>
                      </a:pPr>
                      <a:r>
                        <a:rPr lang="en">
                          <a:latin typeface="Roboto"/>
                          <a:ea typeface="Roboto"/>
                          <a:cs typeface="Roboto"/>
                          <a:sym typeface="Roboto"/>
                        </a:rPr>
                        <a:t>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Find a minimum spanning tree.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KruskalMST.java</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Demo</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O(E log E) time</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Θ(E) space</a:t>
                      </a:r>
                      <a:endParaRPr>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2" name="Shape 1552"/>
        <p:cNvGrpSpPr/>
        <p:nvPr/>
      </p:nvGrpSpPr>
      <p:grpSpPr>
        <a:xfrm>
          <a:off x="0" y="0"/>
          <a:ext cx="0" cy="0"/>
          <a:chOff x="0" y="0"/>
          <a:chExt cx="0" cy="0"/>
        </a:xfrm>
      </p:grpSpPr>
      <p:sp>
        <p:nvSpPr>
          <p:cNvPr id="1553" name="Google Shape;1553;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DAG SPT Algorithm: Relax in Topological Order</a:t>
            </a:r>
            <a:endParaRPr/>
          </a:p>
        </p:txBody>
      </p:sp>
      <p:sp>
        <p:nvSpPr>
          <p:cNvPr id="1554" name="Google Shape;1554;p6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Second: We have to visit all the vertices in topological order, relaxing all edges as we go.</a:t>
            </a:r>
            <a:endParaRPr/>
          </a:p>
          <a:p>
            <a:pPr indent="-342900" lvl="0" marL="457200" rtl="0" algn="l">
              <a:spcBef>
                <a:spcPts val="600"/>
              </a:spcBef>
              <a:spcAft>
                <a:spcPts val="0"/>
              </a:spcAft>
              <a:buSzPts val="1800"/>
              <a:buChar char="●"/>
            </a:pPr>
            <a:r>
              <a:rPr lang="en"/>
              <a:t>Runtime for step 2 is also O(V + 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200"/>
              <a:t>Occasional question: why isn’t it O(V*E)? We’re relaxing all edges from each vertex.</a:t>
            </a:r>
            <a:endParaRPr sz="1200"/>
          </a:p>
          <a:p>
            <a:pPr indent="-304800" lvl="0" marL="457200" rtl="0" algn="l">
              <a:spcBef>
                <a:spcPts val="600"/>
              </a:spcBef>
              <a:spcAft>
                <a:spcPts val="0"/>
              </a:spcAft>
              <a:buSzPts val="1200"/>
              <a:buChar char="●"/>
            </a:pPr>
            <a:r>
              <a:rPr lang="en" sz="1200"/>
              <a:t>Keep in mind that E is the </a:t>
            </a:r>
            <a:r>
              <a:rPr i="1" lang="en" sz="1200"/>
              <a:t>total</a:t>
            </a:r>
            <a:r>
              <a:rPr lang="en" sz="1200"/>
              <a:t> number of edges in the entire graph, not the number of edges per vertex.</a:t>
            </a:r>
            <a:br>
              <a:rPr lang="en" sz="1200"/>
            </a:br>
            <a:r>
              <a:rPr lang="en" sz="1200"/>
              <a:t>Example: for the graph below, E = 8.</a:t>
            </a:r>
            <a:endParaRPr sz="1200"/>
          </a:p>
        </p:txBody>
      </p:sp>
      <p:sp>
        <p:nvSpPr>
          <p:cNvPr id="1555" name="Google Shape;1555;p63"/>
          <p:cNvSpPr/>
          <p:nvPr/>
        </p:nvSpPr>
        <p:spPr>
          <a:xfrm>
            <a:off x="3933055"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556" name="Google Shape;1556;p63"/>
          <p:cNvSpPr/>
          <p:nvPr/>
        </p:nvSpPr>
        <p:spPr>
          <a:xfrm>
            <a:off x="2708646"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557" name="Google Shape;1557;p63"/>
          <p:cNvSpPr/>
          <p:nvPr/>
        </p:nvSpPr>
        <p:spPr>
          <a:xfrm>
            <a:off x="5157463"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558" name="Google Shape;1558;p63"/>
          <p:cNvSpPr/>
          <p:nvPr/>
        </p:nvSpPr>
        <p:spPr>
          <a:xfrm>
            <a:off x="6381872"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559" name="Google Shape;1559;p63"/>
          <p:cNvSpPr/>
          <p:nvPr/>
        </p:nvSpPr>
        <p:spPr>
          <a:xfrm>
            <a:off x="7606280"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560" name="Google Shape;1560;p63"/>
          <p:cNvCxnSpPr>
            <a:stCxn id="1555" idx="1"/>
            <a:endCxn id="1556" idx="3"/>
          </p:cNvCxnSpPr>
          <p:nvPr/>
        </p:nvCxnSpPr>
        <p:spPr>
          <a:xfrm rot="10800000">
            <a:off x="3096055" y="4322275"/>
            <a:ext cx="837000" cy="0"/>
          </a:xfrm>
          <a:prstGeom prst="straightConnector1">
            <a:avLst/>
          </a:prstGeom>
          <a:noFill/>
          <a:ln cap="flat" cmpd="sng" w="19050">
            <a:solidFill>
              <a:srgbClr val="666666"/>
            </a:solidFill>
            <a:prstDash val="solid"/>
            <a:round/>
            <a:headEnd len="med" w="med" type="triangle"/>
            <a:tailEnd len="med" w="med" type="none"/>
          </a:ln>
        </p:spPr>
      </p:cxnSp>
      <p:sp>
        <p:nvSpPr>
          <p:cNvPr id="1561" name="Google Shape;1561;p63"/>
          <p:cNvSpPr/>
          <p:nvPr/>
        </p:nvSpPr>
        <p:spPr>
          <a:xfrm>
            <a:off x="1484238" y="41700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562" name="Google Shape;1562;p63"/>
          <p:cNvSpPr txBox="1"/>
          <p:nvPr/>
        </p:nvSpPr>
        <p:spPr>
          <a:xfrm>
            <a:off x="1248605" y="4241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563" name="Google Shape;1563;p63"/>
          <p:cNvCxnSpPr>
            <a:stCxn id="1561" idx="3"/>
            <a:endCxn id="1556" idx="1"/>
          </p:cNvCxnSpPr>
          <p:nvPr/>
        </p:nvCxnSpPr>
        <p:spPr>
          <a:xfrm>
            <a:off x="1871538"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564" name="Google Shape;1564;p63"/>
          <p:cNvCxnSpPr>
            <a:stCxn id="1558" idx="3"/>
            <a:endCxn id="1559" idx="1"/>
          </p:cNvCxnSpPr>
          <p:nvPr/>
        </p:nvCxnSpPr>
        <p:spPr>
          <a:xfrm>
            <a:off x="6769172" y="4322275"/>
            <a:ext cx="837000" cy="0"/>
          </a:xfrm>
          <a:prstGeom prst="straightConnector1">
            <a:avLst/>
          </a:prstGeom>
          <a:noFill/>
          <a:ln cap="flat" cmpd="sng" w="19050">
            <a:solidFill>
              <a:srgbClr val="666666"/>
            </a:solidFill>
            <a:prstDash val="solid"/>
            <a:round/>
            <a:headEnd len="med" w="med" type="none"/>
            <a:tailEnd len="med" w="med" type="triangle"/>
          </a:ln>
        </p:spPr>
      </p:cxnSp>
      <p:cxnSp>
        <p:nvCxnSpPr>
          <p:cNvPr id="1565" name="Google Shape;1565;p63"/>
          <p:cNvCxnSpPr>
            <a:stCxn id="1555" idx="3"/>
            <a:endCxn id="1557" idx="1"/>
          </p:cNvCxnSpPr>
          <p:nvPr/>
        </p:nvCxnSpPr>
        <p:spPr>
          <a:xfrm>
            <a:off x="4320355"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566" name="Google Shape;1566;p63"/>
          <p:cNvSpPr/>
          <p:nvPr/>
        </p:nvSpPr>
        <p:spPr>
          <a:xfrm>
            <a:off x="3376346" y="41809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567" name="Google Shape;1567;p63"/>
          <p:cNvSpPr/>
          <p:nvPr/>
        </p:nvSpPr>
        <p:spPr>
          <a:xfrm>
            <a:off x="2111991" y="419583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568" name="Google Shape;1568;p63"/>
          <p:cNvSpPr/>
          <p:nvPr/>
        </p:nvSpPr>
        <p:spPr>
          <a:xfrm>
            <a:off x="4554298" y="4187105"/>
            <a:ext cx="3174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569" name="Google Shape;1569;p63"/>
          <p:cNvSpPr/>
          <p:nvPr/>
        </p:nvSpPr>
        <p:spPr>
          <a:xfrm>
            <a:off x="7051753" y="418661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570" name="Google Shape;1570;p63"/>
          <p:cNvCxnSpPr>
            <a:stCxn id="1557" idx="3"/>
            <a:endCxn id="1558" idx="1"/>
          </p:cNvCxnSpPr>
          <p:nvPr/>
        </p:nvCxnSpPr>
        <p:spPr>
          <a:xfrm>
            <a:off x="5544763" y="4322275"/>
            <a:ext cx="837000" cy="0"/>
          </a:xfrm>
          <a:prstGeom prst="straightConnector1">
            <a:avLst/>
          </a:prstGeom>
          <a:noFill/>
          <a:ln cap="flat" cmpd="sng" w="19050">
            <a:solidFill>
              <a:srgbClr val="666666"/>
            </a:solidFill>
            <a:prstDash val="solid"/>
            <a:round/>
            <a:headEnd len="med" w="med" type="none"/>
            <a:tailEnd len="med" w="med" type="triangle"/>
          </a:ln>
        </p:spPr>
      </p:cxnSp>
      <p:sp>
        <p:nvSpPr>
          <p:cNvPr id="1571" name="Google Shape;1571;p63"/>
          <p:cNvSpPr/>
          <p:nvPr/>
        </p:nvSpPr>
        <p:spPr>
          <a:xfrm>
            <a:off x="5635348" y="4165399"/>
            <a:ext cx="5487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-20</a:t>
            </a:r>
            <a:endParaRPr sz="1800">
              <a:latin typeface="Roboto"/>
              <a:ea typeface="Roboto"/>
              <a:cs typeface="Roboto"/>
              <a:sym typeface="Roboto"/>
            </a:endParaRPr>
          </a:p>
        </p:txBody>
      </p:sp>
      <p:cxnSp>
        <p:nvCxnSpPr>
          <p:cNvPr id="1572" name="Google Shape;1572;p63"/>
          <p:cNvCxnSpPr>
            <a:stCxn id="1561" idx="2"/>
            <a:endCxn id="1555" idx="2"/>
          </p:cNvCxnSpPr>
          <p:nvPr/>
        </p:nvCxnSpPr>
        <p:spPr>
          <a:xfrm flipH="1" rot="-5400000">
            <a:off x="2902038"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573" name="Google Shape;1573;p63"/>
          <p:cNvSpPr/>
          <p:nvPr/>
        </p:nvSpPr>
        <p:spPr>
          <a:xfrm>
            <a:off x="2828378" y="4744152"/>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574" name="Google Shape;1574;p63"/>
          <p:cNvCxnSpPr>
            <a:stCxn id="1556" idx="0"/>
            <a:endCxn id="1558" idx="0"/>
          </p:cNvCxnSpPr>
          <p:nvPr/>
        </p:nvCxnSpPr>
        <p:spPr>
          <a:xfrm flipH="1" rot="-5400000">
            <a:off x="4738596" y="2333725"/>
            <a:ext cx="600" cy="36732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575" name="Google Shape;1575;p63"/>
          <p:cNvSpPr/>
          <p:nvPr/>
        </p:nvSpPr>
        <p:spPr>
          <a:xfrm>
            <a:off x="4586545" y="360870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576" name="Google Shape;1576;p63"/>
          <p:cNvCxnSpPr>
            <a:stCxn id="1557" idx="2"/>
            <a:endCxn id="1559" idx="2"/>
          </p:cNvCxnSpPr>
          <p:nvPr/>
        </p:nvCxnSpPr>
        <p:spPr>
          <a:xfrm flipH="1" rot="-5400000">
            <a:off x="6575263" y="3250375"/>
            <a:ext cx="600" cy="24489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577" name="Google Shape;1577;p63"/>
          <p:cNvSpPr/>
          <p:nvPr/>
        </p:nvSpPr>
        <p:spPr>
          <a:xfrm>
            <a:off x="6316341" y="477005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1583" name="Google Shape;1583;p64"/>
          <p:cNvGraphicFramePr/>
          <p:nvPr/>
        </p:nvGraphicFramePr>
        <p:xfrm>
          <a:off x="592488" y="688161"/>
          <a:ext cx="3000000" cy="3000000"/>
        </p:xfrm>
        <a:graphic>
          <a:graphicData uri="http://schemas.openxmlformats.org/drawingml/2006/table">
            <a:tbl>
              <a:tblPr>
                <a:noFill/>
                <a:tableStyleId>{11FF70D8-6279-48A3-866D-BD5F952C33A1}</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Code: Topological.java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shortest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shortest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4"/>
                        </a:rPr>
                        <a:t>Demo</a:t>
                      </a:r>
                      <a:endParaRPr/>
                    </a:p>
                    <a:p>
                      <a:pPr indent="0" lvl="0" marL="0" rtl="0" algn="l">
                        <a:spcBef>
                          <a:spcPts val="0"/>
                        </a:spcBef>
                        <a:spcAft>
                          <a:spcPts val="0"/>
                        </a:spcAft>
                        <a:buNone/>
                      </a:pPr>
                      <a:r>
                        <a:rPr lang="en"/>
                        <a:t>Code: </a:t>
                      </a:r>
                      <a:r>
                        <a:rPr lang="en" u="sng">
                          <a:solidFill>
                            <a:schemeClr val="hlink"/>
                          </a:solidFill>
                          <a:hlinkClick r:id="rId5"/>
                        </a:rPr>
                        <a:t>AcyclicSP.java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Θ(V) space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84" name="Google Shape;1584;p64"/>
          <p:cNvSpPr txBox="1"/>
          <p:nvPr>
            <p:ph idx="1" type="body"/>
          </p:nvPr>
        </p:nvSpPr>
        <p:spPr>
          <a:xfrm>
            <a:off x="243000" y="2548625"/>
            <a:ext cx="8778000" cy="154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 The DAG shortest paths solution uses the topological sort solution as a subroutine.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6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590" name="Google Shape;1590;p6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lang="en"/>
              <a:t>Shortest Paths on DAGs</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Longest Paths</a:t>
            </a:r>
            <a:endParaRPr/>
          </a:p>
          <a:p>
            <a:pPr indent="0" lvl="0" marL="0" rtl="0" algn="l">
              <a:spcBef>
                <a:spcPts val="600"/>
              </a:spcBef>
              <a:spcAft>
                <a:spcPts val="0"/>
              </a:spcAft>
              <a:buClr>
                <a:schemeClr val="dk1"/>
              </a:buClr>
              <a:buSzPts val="1100"/>
              <a:buFont typeface="Arial"/>
              <a:buNone/>
            </a:pPr>
            <a:r>
              <a:rPr lang="en">
                <a:solidFill>
                  <a:srgbClr val="B7B7B7"/>
                </a:solidFill>
              </a:rPr>
              <a:t>Reductions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a:p>
        </p:txBody>
      </p:sp>
      <p:sp>
        <p:nvSpPr>
          <p:cNvPr id="1591" name="Google Shape;1591;p6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Longest Paths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a:t>
            </a:r>
            <a:endParaRPr/>
          </a:p>
        </p:txBody>
      </p:sp>
      <p:sp>
        <p:nvSpPr>
          <p:cNvPr id="1597" name="Google Shape;1597;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problem of finding the longest path tree (LPT) from s to every other vertex. The path must be simple (no cycles!).</a:t>
            </a:r>
            <a:endParaRPr/>
          </a:p>
        </p:txBody>
      </p:sp>
      <p:sp>
        <p:nvSpPr>
          <p:cNvPr id="1598" name="Google Shape;1598;p66"/>
          <p:cNvSpPr/>
          <p:nvPr/>
        </p:nvSpPr>
        <p:spPr>
          <a:xfrm>
            <a:off x="5033890" y="22167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599" name="Google Shape;1599;p66"/>
          <p:cNvSpPr/>
          <p:nvPr/>
        </p:nvSpPr>
        <p:spPr>
          <a:xfrm>
            <a:off x="4983537" y="37712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600" name="Google Shape;1600;p66"/>
          <p:cNvSpPr/>
          <p:nvPr/>
        </p:nvSpPr>
        <p:spPr>
          <a:xfrm>
            <a:off x="6917491" y="1536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601" name="Google Shape;1601;p66"/>
          <p:cNvSpPr/>
          <p:nvPr/>
        </p:nvSpPr>
        <p:spPr>
          <a:xfrm>
            <a:off x="6844294" y="299397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602" name="Google Shape;1602;p66"/>
          <p:cNvSpPr/>
          <p:nvPr/>
        </p:nvSpPr>
        <p:spPr>
          <a:xfrm>
            <a:off x="7111066" y="405206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sp>
        <p:nvSpPr>
          <p:cNvPr id="1603" name="Google Shape;1603;p66"/>
          <p:cNvSpPr/>
          <p:nvPr/>
        </p:nvSpPr>
        <p:spPr>
          <a:xfrm>
            <a:off x="8434680" y="276276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G</a:t>
            </a:r>
            <a:endParaRPr sz="1700">
              <a:latin typeface="Roboto"/>
              <a:ea typeface="Roboto"/>
              <a:cs typeface="Roboto"/>
              <a:sym typeface="Roboto"/>
            </a:endParaRPr>
          </a:p>
        </p:txBody>
      </p:sp>
      <p:cxnSp>
        <p:nvCxnSpPr>
          <p:cNvPr id="1604" name="Google Shape;1604;p66"/>
          <p:cNvCxnSpPr>
            <a:stCxn id="1598" idx="2"/>
            <a:endCxn id="1599" idx="0"/>
          </p:cNvCxnSpPr>
          <p:nvPr/>
        </p:nvCxnSpPr>
        <p:spPr>
          <a:xfrm flipH="1">
            <a:off x="5177140" y="2521201"/>
            <a:ext cx="50400" cy="1250100"/>
          </a:xfrm>
          <a:prstGeom prst="straightConnector1">
            <a:avLst/>
          </a:prstGeom>
          <a:noFill/>
          <a:ln cap="flat" cmpd="sng" w="19050">
            <a:solidFill>
              <a:srgbClr val="666666"/>
            </a:solidFill>
            <a:prstDash val="solid"/>
            <a:round/>
            <a:headEnd len="med" w="med" type="none"/>
            <a:tailEnd len="med" w="med" type="triangle"/>
          </a:ln>
        </p:spPr>
      </p:cxnSp>
      <p:cxnSp>
        <p:nvCxnSpPr>
          <p:cNvPr id="1605" name="Google Shape;1605;p66"/>
          <p:cNvCxnSpPr>
            <a:stCxn id="1598" idx="3"/>
            <a:endCxn id="1601" idx="1"/>
          </p:cNvCxnSpPr>
          <p:nvPr/>
        </p:nvCxnSpPr>
        <p:spPr>
          <a:xfrm>
            <a:off x="5421190" y="2368951"/>
            <a:ext cx="1423200" cy="777300"/>
          </a:xfrm>
          <a:prstGeom prst="straightConnector1">
            <a:avLst/>
          </a:prstGeom>
          <a:noFill/>
          <a:ln cap="flat" cmpd="sng" w="19050">
            <a:solidFill>
              <a:srgbClr val="666666"/>
            </a:solidFill>
            <a:prstDash val="solid"/>
            <a:round/>
            <a:headEnd len="med" w="med" type="none"/>
            <a:tailEnd len="med" w="med" type="triangle"/>
          </a:ln>
        </p:spPr>
      </p:cxnSp>
      <p:cxnSp>
        <p:nvCxnSpPr>
          <p:cNvPr id="1606" name="Google Shape;1606;p66"/>
          <p:cNvCxnSpPr>
            <a:stCxn id="1600" idx="2"/>
            <a:endCxn id="1601" idx="0"/>
          </p:cNvCxnSpPr>
          <p:nvPr/>
        </p:nvCxnSpPr>
        <p:spPr>
          <a:xfrm flipH="1">
            <a:off x="7037941" y="1841300"/>
            <a:ext cx="73200" cy="1152600"/>
          </a:xfrm>
          <a:prstGeom prst="straightConnector1">
            <a:avLst/>
          </a:prstGeom>
          <a:noFill/>
          <a:ln cap="flat" cmpd="sng" w="19050">
            <a:solidFill>
              <a:srgbClr val="666666"/>
            </a:solidFill>
            <a:prstDash val="solid"/>
            <a:round/>
            <a:headEnd len="med" w="med" type="none"/>
            <a:tailEnd len="med" w="med" type="triangle"/>
          </a:ln>
        </p:spPr>
      </p:cxnSp>
      <p:cxnSp>
        <p:nvCxnSpPr>
          <p:cNvPr id="1607" name="Google Shape;1607;p66"/>
          <p:cNvCxnSpPr>
            <a:stCxn id="1603" idx="2"/>
            <a:endCxn id="1602" idx="3"/>
          </p:cNvCxnSpPr>
          <p:nvPr/>
        </p:nvCxnSpPr>
        <p:spPr>
          <a:xfrm flipH="1">
            <a:off x="7498230" y="3067269"/>
            <a:ext cx="1130100" cy="1137000"/>
          </a:xfrm>
          <a:prstGeom prst="straightConnector1">
            <a:avLst/>
          </a:prstGeom>
          <a:noFill/>
          <a:ln cap="flat" cmpd="sng" w="19050">
            <a:solidFill>
              <a:srgbClr val="666666"/>
            </a:solidFill>
            <a:prstDash val="solid"/>
            <a:round/>
            <a:headEnd len="med" w="med" type="none"/>
            <a:tailEnd len="med" w="med" type="triangle"/>
          </a:ln>
        </p:spPr>
      </p:cxnSp>
      <p:cxnSp>
        <p:nvCxnSpPr>
          <p:cNvPr id="1608" name="Google Shape;1608;p66"/>
          <p:cNvCxnSpPr>
            <a:stCxn id="1601" idx="2"/>
            <a:endCxn id="1602" idx="0"/>
          </p:cNvCxnSpPr>
          <p:nvPr/>
        </p:nvCxnSpPr>
        <p:spPr>
          <a:xfrm>
            <a:off x="7037944" y="3298470"/>
            <a:ext cx="266700" cy="753600"/>
          </a:xfrm>
          <a:prstGeom prst="straightConnector1">
            <a:avLst/>
          </a:prstGeom>
          <a:noFill/>
          <a:ln cap="flat" cmpd="sng" w="19050">
            <a:solidFill>
              <a:srgbClr val="666666"/>
            </a:solidFill>
            <a:prstDash val="solid"/>
            <a:round/>
            <a:headEnd len="med" w="med" type="none"/>
            <a:tailEnd len="med" w="med" type="triangle"/>
          </a:ln>
        </p:spPr>
      </p:cxnSp>
      <p:cxnSp>
        <p:nvCxnSpPr>
          <p:cNvPr id="1609" name="Google Shape;1609;p66"/>
          <p:cNvCxnSpPr>
            <a:stCxn id="1599" idx="3"/>
            <a:endCxn id="1602" idx="1"/>
          </p:cNvCxnSpPr>
          <p:nvPr/>
        </p:nvCxnSpPr>
        <p:spPr>
          <a:xfrm>
            <a:off x="5370837" y="3923475"/>
            <a:ext cx="1740300" cy="280800"/>
          </a:xfrm>
          <a:prstGeom prst="straightConnector1">
            <a:avLst/>
          </a:prstGeom>
          <a:noFill/>
          <a:ln cap="flat" cmpd="sng" w="19050">
            <a:solidFill>
              <a:srgbClr val="666666"/>
            </a:solidFill>
            <a:prstDash val="solid"/>
            <a:round/>
            <a:headEnd len="med" w="med" type="none"/>
            <a:tailEnd len="med" w="med" type="triangle"/>
          </a:ln>
        </p:spPr>
      </p:cxnSp>
      <p:sp>
        <p:nvSpPr>
          <p:cNvPr id="1610" name="Google Shape;1610;p66"/>
          <p:cNvSpPr/>
          <p:nvPr/>
        </p:nvSpPr>
        <p:spPr>
          <a:xfrm>
            <a:off x="3443625" y="3110789"/>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611" name="Google Shape;1611;p66"/>
          <p:cNvCxnSpPr>
            <a:stCxn id="1610" idx="3"/>
            <a:endCxn id="1598" idx="1"/>
          </p:cNvCxnSpPr>
          <p:nvPr/>
        </p:nvCxnSpPr>
        <p:spPr>
          <a:xfrm flipH="1" rot="10800000">
            <a:off x="3830925" y="2369039"/>
            <a:ext cx="1203000" cy="894000"/>
          </a:xfrm>
          <a:prstGeom prst="straightConnector1">
            <a:avLst/>
          </a:prstGeom>
          <a:noFill/>
          <a:ln cap="flat" cmpd="sng" w="19050">
            <a:solidFill>
              <a:srgbClr val="666666"/>
            </a:solidFill>
            <a:prstDash val="solid"/>
            <a:round/>
            <a:headEnd len="med" w="med" type="none"/>
            <a:tailEnd len="med" w="med" type="triangle"/>
          </a:ln>
        </p:spPr>
      </p:cxnSp>
      <p:sp>
        <p:nvSpPr>
          <p:cNvPr id="1612" name="Google Shape;1612;p66"/>
          <p:cNvSpPr txBox="1"/>
          <p:nvPr/>
        </p:nvSpPr>
        <p:spPr>
          <a:xfrm>
            <a:off x="3167793" y="30493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613" name="Google Shape;1613;p66"/>
          <p:cNvCxnSpPr>
            <a:stCxn id="1610" idx="3"/>
            <a:endCxn id="1599" idx="1"/>
          </p:cNvCxnSpPr>
          <p:nvPr/>
        </p:nvCxnSpPr>
        <p:spPr>
          <a:xfrm>
            <a:off x="3830925" y="3263039"/>
            <a:ext cx="1152600" cy="660300"/>
          </a:xfrm>
          <a:prstGeom prst="straightConnector1">
            <a:avLst/>
          </a:prstGeom>
          <a:noFill/>
          <a:ln cap="flat" cmpd="sng" w="19050">
            <a:solidFill>
              <a:srgbClr val="666666"/>
            </a:solidFill>
            <a:prstDash val="solid"/>
            <a:round/>
            <a:headEnd len="med" w="med" type="none"/>
            <a:tailEnd len="med" w="med" type="triangle"/>
          </a:ln>
        </p:spPr>
      </p:cxnSp>
      <p:cxnSp>
        <p:nvCxnSpPr>
          <p:cNvPr id="1614" name="Google Shape;1614;p66"/>
          <p:cNvCxnSpPr>
            <a:stCxn id="1601" idx="3"/>
            <a:endCxn id="1603" idx="1"/>
          </p:cNvCxnSpPr>
          <p:nvPr/>
        </p:nvCxnSpPr>
        <p:spPr>
          <a:xfrm flipH="1" rot="10800000">
            <a:off x="7231594" y="2914920"/>
            <a:ext cx="1203000" cy="231300"/>
          </a:xfrm>
          <a:prstGeom prst="straightConnector1">
            <a:avLst/>
          </a:prstGeom>
          <a:noFill/>
          <a:ln cap="flat" cmpd="sng" w="19050">
            <a:solidFill>
              <a:srgbClr val="666666"/>
            </a:solidFill>
            <a:prstDash val="solid"/>
            <a:round/>
            <a:headEnd len="med" w="med" type="none"/>
            <a:tailEnd len="med" w="med" type="triangle"/>
          </a:ln>
        </p:spPr>
      </p:cxnSp>
      <p:cxnSp>
        <p:nvCxnSpPr>
          <p:cNvPr id="1615" name="Google Shape;1615;p66"/>
          <p:cNvCxnSpPr>
            <a:stCxn id="1598" idx="3"/>
            <a:endCxn id="1600" idx="1"/>
          </p:cNvCxnSpPr>
          <p:nvPr/>
        </p:nvCxnSpPr>
        <p:spPr>
          <a:xfrm flipH="1" rot="10800000">
            <a:off x="5421190" y="1689151"/>
            <a:ext cx="1496400" cy="679800"/>
          </a:xfrm>
          <a:prstGeom prst="straightConnector1">
            <a:avLst/>
          </a:prstGeom>
          <a:noFill/>
          <a:ln cap="flat" cmpd="sng" w="19050">
            <a:solidFill>
              <a:srgbClr val="666666"/>
            </a:solidFill>
            <a:prstDash val="solid"/>
            <a:round/>
            <a:headEnd len="med" w="med" type="none"/>
            <a:tailEnd len="med" w="med" type="triangle"/>
          </a:ln>
        </p:spPr>
      </p:cxnSp>
      <p:sp>
        <p:nvSpPr>
          <p:cNvPr id="1616" name="Google Shape;1616;p66"/>
          <p:cNvSpPr/>
          <p:nvPr/>
        </p:nvSpPr>
        <p:spPr>
          <a:xfrm>
            <a:off x="5065790" y="29497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cxnSp>
        <p:nvCxnSpPr>
          <p:cNvPr id="1617" name="Google Shape;1617;p66"/>
          <p:cNvCxnSpPr>
            <a:stCxn id="1603" idx="0"/>
            <a:endCxn id="1600" idx="3"/>
          </p:cNvCxnSpPr>
          <p:nvPr/>
        </p:nvCxnSpPr>
        <p:spPr>
          <a:xfrm rot="10800000">
            <a:off x="7304730" y="1689069"/>
            <a:ext cx="1323600" cy="1073700"/>
          </a:xfrm>
          <a:prstGeom prst="straightConnector1">
            <a:avLst/>
          </a:prstGeom>
          <a:noFill/>
          <a:ln cap="flat" cmpd="sng" w="19050">
            <a:solidFill>
              <a:srgbClr val="666666"/>
            </a:solidFill>
            <a:prstDash val="solid"/>
            <a:round/>
            <a:headEnd len="med" w="med" type="none"/>
            <a:tailEnd len="med" w="med" type="triangle"/>
          </a:ln>
        </p:spPr>
      </p:cxnSp>
      <p:sp>
        <p:nvSpPr>
          <p:cNvPr id="1618" name="Google Shape;1618;p66"/>
          <p:cNvSpPr/>
          <p:nvPr/>
        </p:nvSpPr>
        <p:spPr>
          <a:xfrm>
            <a:off x="4294998" y="270056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19" name="Google Shape;1619;p66"/>
          <p:cNvSpPr/>
          <p:nvPr/>
        </p:nvSpPr>
        <p:spPr>
          <a:xfrm>
            <a:off x="4218798" y="340772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20" name="Google Shape;1620;p66"/>
          <p:cNvSpPr/>
          <p:nvPr/>
        </p:nvSpPr>
        <p:spPr>
          <a:xfrm>
            <a:off x="6056000" y="392147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15</a:t>
            </a:r>
            <a:endParaRPr sz="1800">
              <a:latin typeface="Roboto"/>
              <a:ea typeface="Roboto"/>
              <a:cs typeface="Roboto"/>
              <a:sym typeface="Roboto"/>
            </a:endParaRPr>
          </a:p>
        </p:txBody>
      </p:sp>
      <p:sp>
        <p:nvSpPr>
          <p:cNvPr id="1621" name="Google Shape;1621;p66"/>
          <p:cNvSpPr/>
          <p:nvPr/>
        </p:nvSpPr>
        <p:spPr>
          <a:xfrm>
            <a:off x="6006302" y="26399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sp>
        <p:nvSpPr>
          <p:cNvPr id="1622" name="Google Shape;1622;p66"/>
          <p:cNvSpPr/>
          <p:nvPr/>
        </p:nvSpPr>
        <p:spPr>
          <a:xfrm>
            <a:off x="6984714" y="225165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23" name="Google Shape;1623;p66"/>
          <p:cNvSpPr/>
          <p:nvPr/>
        </p:nvSpPr>
        <p:spPr>
          <a:xfrm>
            <a:off x="5966017" y="1891633"/>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11</a:t>
            </a:r>
            <a:endParaRPr sz="1800">
              <a:latin typeface="Roboto"/>
              <a:ea typeface="Roboto"/>
              <a:cs typeface="Roboto"/>
              <a:sym typeface="Roboto"/>
            </a:endParaRPr>
          </a:p>
        </p:txBody>
      </p:sp>
      <p:sp>
        <p:nvSpPr>
          <p:cNvPr id="1624" name="Google Shape;1624;p66"/>
          <p:cNvSpPr/>
          <p:nvPr/>
        </p:nvSpPr>
        <p:spPr>
          <a:xfrm>
            <a:off x="7706689" y="29041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sp>
        <p:nvSpPr>
          <p:cNvPr id="1625" name="Google Shape;1625;p66"/>
          <p:cNvSpPr/>
          <p:nvPr/>
        </p:nvSpPr>
        <p:spPr>
          <a:xfrm>
            <a:off x="7968747" y="3493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26" name="Google Shape;1626;p66"/>
          <p:cNvSpPr/>
          <p:nvPr/>
        </p:nvSpPr>
        <p:spPr>
          <a:xfrm>
            <a:off x="7840072" y="211624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27" name="Google Shape;1627;p66"/>
          <p:cNvSpPr/>
          <p:nvPr/>
        </p:nvSpPr>
        <p:spPr>
          <a:xfrm>
            <a:off x="7001553" y="34845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628" name="Google Shape;1628;p66"/>
          <p:cNvCxnSpPr/>
          <p:nvPr/>
        </p:nvCxnSpPr>
        <p:spPr>
          <a:xfrm flipH="1">
            <a:off x="5370694" y="3146220"/>
            <a:ext cx="1473600" cy="777300"/>
          </a:xfrm>
          <a:prstGeom prst="straightConnector1">
            <a:avLst/>
          </a:prstGeom>
          <a:noFill/>
          <a:ln cap="flat" cmpd="sng" w="19050">
            <a:solidFill>
              <a:srgbClr val="666666"/>
            </a:solidFill>
            <a:prstDash val="solid"/>
            <a:round/>
            <a:headEnd len="med" w="med" type="none"/>
            <a:tailEnd len="med" w="med" type="triangle"/>
          </a:ln>
        </p:spPr>
      </p:cxnSp>
      <p:sp>
        <p:nvSpPr>
          <p:cNvPr id="1629" name="Google Shape;1629;p66"/>
          <p:cNvSpPr/>
          <p:nvPr/>
        </p:nvSpPr>
        <p:spPr>
          <a:xfrm>
            <a:off x="5988090" y="339849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67"/>
          <p:cNvSpPr txBox="1"/>
          <p:nvPr/>
        </p:nvSpPr>
        <p:spPr>
          <a:xfrm>
            <a:off x="-21675" y="4129875"/>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Two potentially interesting exercises after lecture: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Find an example where the obvious algorithm (Dijkstra’s but pick the biggest edge first) fails.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Figure out: Is the longest path to every other vertex always a tree (i.e. does an LPT exist for all graphs)?</a:t>
            </a:r>
            <a:endParaRPr>
              <a:latin typeface="Roboto"/>
              <a:ea typeface="Roboto"/>
              <a:cs typeface="Roboto"/>
              <a:sym typeface="Roboto"/>
            </a:endParaRPr>
          </a:p>
        </p:txBody>
      </p:sp>
      <p:sp>
        <p:nvSpPr>
          <p:cNvPr id="1635" name="Google Shape;1635;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a:t>
            </a:r>
            <a:endParaRPr/>
          </a:p>
        </p:txBody>
      </p:sp>
      <p:sp>
        <p:nvSpPr>
          <p:cNvPr id="1636" name="Google Shape;1636;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problem of finding the longest path tree (LPT) from s to every other vertex. The path must be simple (no cycles!).</a:t>
            </a:r>
            <a:endParaRPr/>
          </a:p>
        </p:txBody>
      </p:sp>
      <p:sp>
        <p:nvSpPr>
          <p:cNvPr id="1637" name="Google Shape;1637;p67"/>
          <p:cNvSpPr/>
          <p:nvPr/>
        </p:nvSpPr>
        <p:spPr>
          <a:xfrm>
            <a:off x="5033890" y="221670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638" name="Google Shape;1638;p67"/>
          <p:cNvSpPr/>
          <p:nvPr/>
        </p:nvSpPr>
        <p:spPr>
          <a:xfrm>
            <a:off x="4983537" y="377122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639" name="Google Shape;1639;p67"/>
          <p:cNvSpPr/>
          <p:nvPr/>
        </p:nvSpPr>
        <p:spPr>
          <a:xfrm>
            <a:off x="6917491" y="1536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640" name="Google Shape;1640;p67"/>
          <p:cNvSpPr/>
          <p:nvPr/>
        </p:nvSpPr>
        <p:spPr>
          <a:xfrm>
            <a:off x="6844294" y="299397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641" name="Google Shape;1641;p67"/>
          <p:cNvSpPr/>
          <p:nvPr/>
        </p:nvSpPr>
        <p:spPr>
          <a:xfrm>
            <a:off x="7111066" y="405206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sp>
        <p:nvSpPr>
          <p:cNvPr id="1642" name="Google Shape;1642;p67"/>
          <p:cNvSpPr/>
          <p:nvPr/>
        </p:nvSpPr>
        <p:spPr>
          <a:xfrm>
            <a:off x="8434680" y="2762769"/>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G</a:t>
            </a:r>
            <a:endParaRPr sz="1700">
              <a:latin typeface="Roboto"/>
              <a:ea typeface="Roboto"/>
              <a:cs typeface="Roboto"/>
              <a:sym typeface="Roboto"/>
            </a:endParaRPr>
          </a:p>
        </p:txBody>
      </p:sp>
      <p:cxnSp>
        <p:nvCxnSpPr>
          <p:cNvPr id="1643" name="Google Shape;1643;p67"/>
          <p:cNvCxnSpPr>
            <a:stCxn id="1637" idx="2"/>
            <a:endCxn id="1638" idx="0"/>
          </p:cNvCxnSpPr>
          <p:nvPr/>
        </p:nvCxnSpPr>
        <p:spPr>
          <a:xfrm flipH="1">
            <a:off x="5177140" y="2521201"/>
            <a:ext cx="50400" cy="1250100"/>
          </a:xfrm>
          <a:prstGeom prst="straightConnector1">
            <a:avLst/>
          </a:prstGeom>
          <a:noFill/>
          <a:ln cap="flat" cmpd="sng" w="38100">
            <a:solidFill>
              <a:srgbClr val="000000"/>
            </a:solidFill>
            <a:prstDash val="solid"/>
            <a:round/>
            <a:headEnd len="med" w="med" type="none"/>
            <a:tailEnd len="med" w="med" type="triangle"/>
          </a:ln>
        </p:spPr>
      </p:cxnSp>
      <p:cxnSp>
        <p:nvCxnSpPr>
          <p:cNvPr id="1644" name="Google Shape;1644;p67"/>
          <p:cNvCxnSpPr>
            <a:stCxn id="1637" idx="3"/>
            <a:endCxn id="1640" idx="1"/>
          </p:cNvCxnSpPr>
          <p:nvPr/>
        </p:nvCxnSpPr>
        <p:spPr>
          <a:xfrm>
            <a:off x="5421190" y="2368951"/>
            <a:ext cx="1423200" cy="777300"/>
          </a:xfrm>
          <a:prstGeom prst="straightConnector1">
            <a:avLst/>
          </a:prstGeom>
          <a:noFill/>
          <a:ln cap="flat" cmpd="sng" w="19050">
            <a:solidFill>
              <a:srgbClr val="666666"/>
            </a:solidFill>
            <a:prstDash val="solid"/>
            <a:round/>
            <a:headEnd len="med" w="med" type="none"/>
            <a:tailEnd len="med" w="med" type="triangle"/>
          </a:ln>
        </p:spPr>
      </p:cxnSp>
      <p:cxnSp>
        <p:nvCxnSpPr>
          <p:cNvPr id="1645" name="Google Shape;1645;p67"/>
          <p:cNvCxnSpPr>
            <a:stCxn id="1639" idx="2"/>
            <a:endCxn id="1640" idx="0"/>
          </p:cNvCxnSpPr>
          <p:nvPr/>
        </p:nvCxnSpPr>
        <p:spPr>
          <a:xfrm flipH="1">
            <a:off x="7037941" y="1841300"/>
            <a:ext cx="73200" cy="1152600"/>
          </a:xfrm>
          <a:prstGeom prst="straightConnector1">
            <a:avLst/>
          </a:prstGeom>
          <a:noFill/>
          <a:ln cap="flat" cmpd="sng" w="38100">
            <a:solidFill>
              <a:srgbClr val="000000"/>
            </a:solidFill>
            <a:prstDash val="solid"/>
            <a:round/>
            <a:headEnd len="med" w="med" type="none"/>
            <a:tailEnd len="med" w="med" type="triangle"/>
          </a:ln>
        </p:spPr>
      </p:cxnSp>
      <p:cxnSp>
        <p:nvCxnSpPr>
          <p:cNvPr id="1646" name="Google Shape;1646;p67"/>
          <p:cNvCxnSpPr>
            <a:stCxn id="1642" idx="2"/>
            <a:endCxn id="1641" idx="3"/>
          </p:cNvCxnSpPr>
          <p:nvPr/>
        </p:nvCxnSpPr>
        <p:spPr>
          <a:xfrm flipH="1">
            <a:off x="7498230" y="3067269"/>
            <a:ext cx="1130100" cy="1137000"/>
          </a:xfrm>
          <a:prstGeom prst="straightConnector1">
            <a:avLst/>
          </a:prstGeom>
          <a:noFill/>
          <a:ln cap="flat" cmpd="sng" w="19050">
            <a:solidFill>
              <a:srgbClr val="666666"/>
            </a:solidFill>
            <a:prstDash val="solid"/>
            <a:round/>
            <a:headEnd len="med" w="med" type="none"/>
            <a:tailEnd len="med" w="med" type="triangle"/>
          </a:ln>
        </p:spPr>
      </p:cxnSp>
      <p:cxnSp>
        <p:nvCxnSpPr>
          <p:cNvPr id="1647" name="Google Shape;1647;p67"/>
          <p:cNvCxnSpPr>
            <a:stCxn id="1640" idx="2"/>
            <a:endCxn id="1641" idx="0"/>
          </p:cNvCxnSpPr>
          <p:nvPr/>
        </p:nvCxnSpPr>
        <p:spPr>
          <a:xfrm>
            <a:off x="7037944" y="3298470"/>
            <a:ext cx="266700" cy="753600"/>
          </a:xfrm>
          <a:prstGeom prst="straightConnector1">
            <a:avLst/>
          </a:prstGeom>
          <a:noFill/>
          <a:ln cap="flat" cmpd="sng" w="19050">
            <a:solidFill>
              <a:srgbClr val="666666"/>
            </a:solidFill>
            <a:prstDash val="solid"/>
            <a:round/>
            <a:headEnd len="med" w="med" type="none"/>
            <a:tailEnd len="med" w="med" type="triangle"/>
          </a:ln>
        </p:spPr>
      </p:cxnSp>
      <p:cxnSp>
        <p:nvCxnSpPr>
          <p:cNvPr id="1648" name="Google Shape;1648;p67"/>
          <p:cNvCxnSpPr>
            <a:stCxn id="1638" idx="3"/>
            <a:endCxn id="1641" idx="1"/>
          </p:cNvCxnSpPr>
          <p:nvPr/>
        </p:nvCxnSpPr>
        <p:spPr>
          <a:xfrm>
            <a:off x="5370837" y="3923475"/>
            <a:ext cx="1740300" cy="280800"/>
          </a:xfrm>
          <a:prstGeom prst="straightConnector1">
            <a:avLst/>
          </a:prstGeom>
          <a:noFill/>
          <a:ln cap="flat" cmpd="sng" w="38100">
            <a:solidFill>
              <a:srgbClr val="000000"/>
            </a:solidFill>
            <a:prstDash val="solid"/>
            <a:round/>
            <a:headEnd len="med" w="med" type="none"/>
            <a:tailEnd len="med" w="med" type="triangle"/>
          </a:ln>
        </p:spPr>
      </p:cxnSp>
      <p:sp>
        <p:nvSpPr>
          <p:cNvPr id="1649" name="Google Shape;1649;p67"/>
          <p:cNvSpPr/>
          <p:nvPr/>
        </p:nvSpPr>
        <p:spPr>
          <a:xfrm>
            <a:off x="3443625" y="3110789"/>
            <a:ext cx="387300" cy="30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650" name="Google Shape;1650;p67"/>
          <p:cNvCxnSpPr>
            <a:stCxn id="1649" idx="3"/>
            <a:endCxn id="1637" idx="1"/>
          </p:cNvCxnSpPr>
          <p:nvPr/>
        </p:nvCxnSpPr>
        <p:spPr>
          <a:xfrm flipH="1" rot="10800000">
            <a:off x="3830925" y="2369039"/>
            <a:ext cx="1203000" cy="894000"/>
          </a:xfrm>
          <a:prstGeom prst="straightConnector1">
            <a:avLst/>
          </a:prstGeom>
          <a:noFill/>
          <a:ln cap="flat" cmpd="sng" w="38100">
            <a:solidFill>
              <a:srgbClr val="000000"/>
            </a:solidFill>
            <a:prstDash val="solid"/>
            <a:round/>
            <a:headEnd len="med" w="med" type="none"/>
            <a:tailEnd len="med" w="med" type="triangle"/>
          </a:ln>
        </p:spPr>
      </p:cxnSp>
      <p:sp>
        <p:nvSpPr>
          <p:cNvPr id="1651" name="Google Shape;1651;p67"/>
          <p:cNvSpPr txBox="1"/>
          <p:nvPr/>
        </p:nvSpPr>
        <p:spPr>
          <a:xfrm>
            <a:off x="3167793" y="30493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652" name="Google Shape;1652;p67"/>
          <p:cNvCxnSpPr>
            <a:stCxn id="1649" idx="3"/>
            <a:endCxn id="1638" idx="1"/>
          </p:cNvCxnSpPr>
          <p:nvPr/>
        </p:nvCxnSpPr>
        <p:spPr>
          <a:xfrm>
            <a:off x="3830925" y="3263039"/>
            <a:ext cx="1152600" cy="660300"/>
          </a:xfrm>
          <a:prstGeom prst="straightConnector1">
            <a:avLst/>
          </a:prstGeom>
          <a:noFill/>
          <a:ln cap="flat" cmpd="sng" w="19050">
            <a:solidFill>
              <a:srgbClr val="666666"/>
            </a:solidFill>
            <a:prstDash val="solid"/>
            <a:round/>
            <a:headEnd len="med" w="med" type="none"/>
            <a:tailEnd len="med" w="med" type="triangle"/>
          </a:ln>
        </p:spPr>
      </p:cxnSp>
      <p:cxnSp>
        <p:nvCxnSpPr>
          <p:cNvPr id="1653" name="Google Shape;1653;p67"/>
          <p:cNvCxnSpPr>
            <a:stCxn id="1640" idx="3"/>
            <a:endCxn id="1642" idx="1"/>
          </p:cNvCxnSpPr>
          <p:nvPr/>
        </p:nvCxnSpPr>
        <p:spPr>
          <a:xfrm flipH="1" rot="10800000">
            <a:off x="7231594" y="2914920"/>
            <a:ext cx="1203000" cy="231300"/>
          </a:xfrm>
          <a:prstGeom prst="straightConnector1">
            <a:avLst/>
          </a:prstGeom>
          <a:noFill/>
          <a:ln cap="flat" cmpd="sng" w="38100">
            <a:solidFill>
              <a:srgbClr val="000000"/>
            </a:solidFill>
            <a:prstDash val="solid"/>
            <a:round/>
            <a:headEnd len="med" w="med" type="none"/>
            <a:tailEnd len="med" w="med" type="triangle"/>
          </a:ln>
        </p:spPr>
      </p:cxnSp>
      <p:cxnSp>
        <p:nvCxnSpPr>
          <p:cNvPr id="1654" name="Google Shape;1654;p67"/>
          <p:cNvCxnSpPr>
            <a:stCxn id="1637" idx="3"/>
            <a:endCxn id="1639" idx="1"/>
          </p:cNvCxnSpPr>
          <p:nvPr/>
        </p:nvCxnSpPr>
        <p:spPr>
          <a:xfrm flipH="1" rot="10800000">
            <a:off x="5421190" y="1689151"/>
            <a:ext cx="1496400" cy="679800"/>
          </a:xfrm>
          <a:prstGeom prst="straightConnector1">
            <a:avLst/>
          </a:prstGeom>
          <a:noFill/>
          <a:ln cap="flat" cmpd="sng" w="38100">
            <a:solidFill>
              <a:srgbClr val="000000"/>
            </a:solidFill>
            <a:prstDash val="solid"/>
            <a:round/>
            <a:headEnd len="med" w="med" type="none"/>
            <a:tailEnd len="med" w="med" type="triangle"/>
          </a:ln>
        </p:spPr>
      </p:cxnSp>
      <p:sp>
        <p:nvSpPr>
          <p:cNvPr id="1655" name="Google Shape;1655;p67"/>
          <p:cNvSpPr/>
          <p:nvPr/>
        </p:nvSpPr>
        <p:spPr>
          <a:xfrm>
            <a:off x="5065790" y="2949743"/>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cxnSp>
        <p:nvCxnSpPr>
          <p:cNvPr id="1656" name="Google Shape;1656;p67"/>
          <p:cNvCxnSpPr>
            <a:stCxn id="1642" idx="0"/>
            <a:endCxn id="1639" idx="3"/>
          </p:cNvCxnSpPr>
          <p:nvPr/>
        </p:nvCxnSpPr>
        <p:spPr>
          <a:xfrm rot="10800000">
            <a:off x="7304730" y="1689069"/>
            <a:ext cx="1323600" cy="1073700"/>
          </a:xfrm>
          <a:prstGeom prst="straightConnector1">
            <a:avLst/>
          </a:prstGeom>
          <a:noFill/>
          <a:ln cap="flat" cmpd="sng" w="19050">
            <a:solidFill>
              <a:srgbClr val="666666"/>
            </a:solidFill>
            <a:prstDash val="solid"/>
            <a:round/>
            <a:headEnd len="med" w="med" type="none"/>
            <a:tailEnd len="med" w="med" type="triangle"/>
          </a:ln>
        </p:spPr>
      </p:cxnSp>
      <p:sp>
        <p:nvSpPr>
          <p:cNvPr id="1657" name="Google Shape;1657;p67"/>
          <p:cNvSpPr/>
          <p:nvPr/>
        </p:nvSpPr>
        <p:spPr>
          <a:xfrm>
            <a:off x="4294998" y="2700560"/>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58" name="Google Shape;1658;p67"/>
          <p:cNvSpPr/>
          <p:nvPr/>
        </p:nvSpPr>
        <p:spPr>
          <a:xfrm>
            <a:off x="4218798" y="340772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59" name="Google Shape;1659;p67"/>
          <p:cNvSpPr/>
          <p:nvPr/>
        </p:nvSpPr>
        <p:spPr>
          <a:xfrm>
            <a:off x="6056000" y="3921475"/>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15</a:t>
            </a:r>
            <a:endParaRPr sz="1800">
              <a:latin typeface="Roboto"/>
              <a:ea typeface="Roboto"/>
              <a:cs typeface="Roboto"/>
              <a:sym typeface="Roboto"/>
            </a:endParaRPr>
          </a:p>
        </p:txBody>
      </p:sp>
      <p:sp>
        <p:nvSpPr>
          <p:cNvPr id="1660" name="Google Shape;1660;p67"/>
          <p:cNvSpPr/>
          <p:nvPr/>
        </p:nvSpPr>
        <p:spPr>
          <a:xfrm>
            <a:off x="6006302" y="263999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sp>
        <p:nvSpPr>
          <p:cNvPr id="1661" name="Google Shape;1661;p67"/>
          <p:cNvSpPr/>
          <p:nvPr/>
        </p:nvSpPr>
        <p:spPr>
          <a:xfrm>
            <a:off x="6984714" y="225165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662" name="Google Shape;1662;p67"/>
          <p:cNvSpPr/>
          <p:nvPr/>
        </p:nvSpPr>
        <p:spPr>
          <a:xfrm>
            <a:off x="5966017" y="1891633"/>
            <a:ext cx="549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11</a:t>
            </a:r>
            <a:endParaRPr sz="1800">
              <a:latin typeface="Roboto"/>
              <a:ea typeface="Roboto"/>
              <a:cs typeface="Roboto"/>
              <a:sym typeface="Roboto"/>
            </a:endParaRPr>
          </a:p>
        </p:txBody>
      </p:sp>
      <p:sp>
        <p:nvSpPr>
          <p:cNvPr id="1663" name="Google Shape;1663;p67"/>
          <p:cNvSpPr/>
          <p:nvPr/>
        </p:nvSpPr>
        <p:spPr>
          <a:xfrm>
            <a:off x="7706689" y="29041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a:t>
            </a:r>
            <a:endParaRPr sz="1800">
              <a:latin typeface="Roboto"/>
              <a:ea typeface="Roboto"/>
              <a:cs typeface="Roboto"/>
              <a:sym typeface="Roboto"/>
            </a:endParaRPr>
          </a:p>
        </p:txBody>
      </p:sp>
      <p:sp>
        <p:nvSpPr>
          <p:cNvPr id="1664" name="Google Shape;1664;p67"/>
          <p:cNvSpPr/>
          <p:nvPr/>
        </p:nvSpPr>
        <p:spPr>
          <a:xfrm>
            <a:off x="7968747" y="3493981"/>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65" name="Google Shape;1665;p67"/>
          <p:cNvSpPr/>
          <p:nvPr/>
        </p:nvSpPr>
        <p:spPr>
          <a:xfrm>
            <a:off x="7840072" y="2116244"/>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66" name="Google Shape;1666;p67"/>
          <p:cNvSpPr/>
          <p:nvPr/>
        </p:nvSpPr>
        <p:spPr>
          <a:xfrm>
            <a:off x="7001553" y="3484516"/>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667" name="Google Shape;1667;p67"/>
          <p:cNvCxnSpPr/>
          <p:nvPr/>
        </p:nvCxnSpPr>
        <p:spPr>
          <a:xfrm flipH="1">
            <a:off x="5370694" y="3146220"/>
            <a:ext cx="1473600" cy="777300"/>
          </a:xfrm>
          <a:prstGeom prst="straightConnector1">
            <a:avLst/>
          </a:prstGeom>
          <a:noFill/>
          <a:ln cap="flat" cmpd="sng" w="19050">
            <a:solidFill>
              <a:srgbClr val="666666"/>
            </a:solidFill>
            <a:prstDash val="solid"/>
            <a:round/>
            <a:headEnd len="med" w="med" type="none"/>
            <a:tailEnd len="med" w="med" type="triangle"/>
          </a:ln>
        </p:spPr>
      </p:cxnSp>
      <p:sp>
        <p:nvSpPr>
          <p:cNvPr id="1668" name="Google Shape;1668;p67"/>
          <p:cNvSpPr/>
          <p:nvPr/>
        </p:nvSpPr>
        <p:spPr>
          <a:xfrm>
            <a:off x="5988090" y="3398495"/>
            <a:ext cx="2529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69" name="Google Shape;1669;p67"/>
          <p:cNvSpPr txBox="1"/>
          <p:nvPr/>
        </p:nvSpPr>
        <p:spPr>
          <a:xfrm>
            <a:off x="5052827" y="1873913"/>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1670" name="Google Shape;1670;p67"/>
          <p:cNvSpPr txBox="1"/>
          <p:nvPr/>
        </p:nvSpPr>
        <p:spPr>
          <a:xfrm>
            <a:off x="6681553" y="1739259"/>
            <a:ext cx="481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1671" name="Google Shape;1671;p67"/>
          <p:cNvSpPr txBox="1"/>
          <p:nvPr/>
        </p:nvSpPr>
        <p:spPr>
          <a:xfrm>
            <a:off x="5199892" y="3430667"/>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7</a:t>
            </a:r>
            <a:endParaRPr sz="1800">
              <a:solidFill>
                <a:srgbClr val="FF43F0"/>
              </a:solidFill>
              <a:latin typeface="Roboto"/>
              <a:ea typeface="Roboto"/>
              <a:cs typeface="Roboto"/>
              <a:sym typeface="Roboto"/>
            </a:endParaRPr>
          </a:p>
        </p:txBody>
      </p:sp>
      <p:sp>
        <p:nvSpPr>
          <p:cNvPr id="1672" name="Google Shape;1672;p67"/>
          <p:cNvSpPr txBox="1"/>
          <p:nvPr/>
        </p:nvSpPr>
        <p:spPr>
          <a:xfrm>
            <a:off x="7067777" y="2653225"/>
            <a:ext cx="549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15</a:t>
            </a:r>
            <a:endParaRPr sz="1800">
              <a:solidFill>
                <a:srgbClr val="FF43F0"/>
              </a:solidFill>
              <a:latin typeface="Roboto"/>
              <a:ea typeface="Roboto"/>
              <a:cs typeface="Roboto"/>
              <a:sym typeface="Roboto"/>
            </a:endParaRPr>
          </a:p>
        </p:txBody>
      </p:sp>
      <p:sp>
        <p:nvSpPr>
          <p:cNvPr id="1673" name="Google Shape;1673;p67"/>
          <p:cNvSpPr txBox="1"/>
          <p:nvPr/>
        </p:nvSpPr>
        <p:spPr>
          <a:xfrm>
            <a:off x="7291045" y="3707465"/>
            <a:ext cx="481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22</a:t>
            </a:r>
            <a:endParaRPr sz="1800">
              <a:solidFill>
                <a:srgbClr val="FF43F0"/>
              </a:solidFill>
              <a:latin typeface="Roboto"/>
              <a:ea typeface="Roboto"/>
              <a:cs typeface="Roboto"/>
              <a:sym typeface="Roboto"/>
            </a:endParaRPr>
          </a:p>
        </p:txBody>
      </p:sp>
      <p:sp>
        <p:nvSpPr>
          <p:cNvPr id="1674" name="Google Shape;1674;p67"/>
          <p:cNvSpPr txBox="1"/>
          <p:nvPr/>
        </p:nvSpPr>
        <p:spPr>
          <a:xfrm>
            <a:off x="8557074" y="2420224"/>
            <a:ext cx="501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20</a:t>
            </a:r>
            <a:endParaRPr sz="1800">
              <a:solidFill>
                <a:srgbClr val="FF43F0"/>
              </a:solidFill>
              <a:latin typeface="Roboto"/>
              <a:ea typeface="Roboto"/>
              <a:cs typeface="Roboto"/>
              <a:sym typeface="Roboto"/>
            </a:endParaRPr>
          </a:p>
        </p:txBody>
      </p:sp>
      <p:sp>
        <p:nvSpPr>
          <p:cNvPr id="1675" name="Google Shape;1675;p67"/>
          <p:cNvSpPr txBox="1"/>
          <p:nvPr>
            <p:ph idx="1" type="body"/>
          </p:nvPr>
        </p:nvSpPr>
        <p:spPr>
          <a:xfrm>
            <a:off x="109125" y="1354850"/>
            <a:ext cx="3009300" cy="265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surprising facts:</a:t>
            </a:r>
            <a:endParaRPr/>
          </a:p>
          <a:p>
            <a:pPr indent="-355600" lvl="0" marL="457200" marR="0" rtl="0" algn="l">
              <a:lnSpc>
                <a:spcPct val="100000"/>
              </a:lnSpc>
              <a:spcBef>
                <a:spcPts val="600"/>
              </a:spcBef>
              <a:spcAft>
                <a:spcPts val="0"/>
              </a:spcAft>
              <a:buClr>
                <a:schemeClr val="dk1"/>
              </a:buClr>
              <a:buSzPts val="2000"/>
              <a:buFont typeface="Calibri"/>
              <a:buChar char="●"/>
            </a:pPr>
            <a:r>
              <a:rPr lang="en"/>
              <a:t>Best known algorithm is exponential (extremely bad).</a:t>
            </a:r>
            <a:endParaRPr/>
          </a:p>
          <a:p>
            <a:pPr indent="-342900" lvl="0" marL="457200" rtl="0" algn="l">
              <a:spcBef>
                <a:spcPts val="600"/>
              </a:spcBef>
              <a:spcAft>
                <a:spcPts val="0"/>
              </a:spcAft>
              <a:buSzPts val="1800"/>
              <a:buChar char="●"/>
            </a:pPr>
            <a:r>
              <a:rPr lang="en"/>
              <a:t>Perhaps the most important unsolved problem in mathematics.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679" name="Shape 1679"/>
        <p:cNvGrpSpPr/>
        <p:nvPr/>
      </p:nvGrpSpPr>
      <p:grpSpPr>
        <a:xfrm>
          <a:off x="0" y="0"/>
          <a:ext cx="0" cy="0"/>
          <a:chOff x="0" y="0"/>
          <a:chExt cx="0" cy="0"/>
        </a:xfrm>
      </p:grpSpPr>
      <p:sp>
        <p:nvSpPr>
          <p:cNvPr id="1680" name="Google Shape;1680;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681" name="Google Shape;1681;p68"/>
          <p:cNvSpPr txBox="1"/>
          <p:nvPr>
            <p:ph idx="1" type="body"/>
          </p:nvPr>
        </p:nvSpPr>
        <p:spPr>
          <a:xfrm>
            <a:off x="107050" y="402200"/>
            <a:ext cx="8520600" cy="162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Difficult challenge for you.</a:t>
            </a:r>
            <a:endParaRPr/>
          </a:p>
          <a:p>
            <a:pPr indent="-342900" lvl="0" marL="457200" rtl="0" algn="l">
              <a:spcBef>
                <a:spcPts val="600"/>
              </a:spcBef>
              <a:spcAft>
                <a:spcPts val="0"/>
              </a:spcAft>
              <a:buSzPts val="1800"/>
              <a:buChar char="●"/>
            </a:pPr>
            <a:r>
              <a:rPr lang="en"/>
              <a:t>Solve the LPT problem on a directed acyclic graph.</a:t>
            </a:r>
            <a:endParaRPr/>
          </a:p>
          <a:p>
            <a:pPr indent="-342900" lvl="0" marL="457200" rtl="0" algn="l">
              <a:spcBef>
                <a:spcPts val="600"/>
              </a:spcBef>
              <a:spcAft>
                <a:spcPts val="0"/>
              </a:spcAft>
              <a:buSzPts val="1800"/>
              <a:buChar char="●"/>
            </a:pPr>
            <a:r>
              <a:rPr lang="en"/>
              <a:t>Algorithm must be O(E + V) runtime.</a:t>
            </a:r>
            <a:endParaRPr/>
          </a:p>
        </p:txBody>
      </p:sp>
      <p:grpSp>
        <p:nvGrpSpPr>
          <p:cNvPr id="1682" name="Google Shape;1682;p68"/>
          <p:cNvGrpSpPr/>
          <p:nvPr/>
        </p:nvGrpSpPr>
        <p:grpSpPr>
          <a:xfrm>
            <a:off x="1789005" y="2603100"/>
            <a:ext cx="5565975" cy="1879300"/>
            <a:chOff x="1289193" y="2118700"/>
            <a:chExt cx="5565975" cy="1879300"/>
          </a:xfrm>
        </p:grpSpPr>
        <p:sp>
          <p:nvSpPr>
            <p:cNvPr id="1683" name="Google Shape;1683;p68"/>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684" name="Google Shape;1684;p68"/>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685" name="Google Shape;1685;p68"/>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686" name="Google Shape;1686;p68"/>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687" name="Google Shape;1687;p68"/>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688" name="Google Shape;1688;p68"/>
            <p:cNvCxnSpPr>
              <a:stCxn id="1683" idx="2"/>
              <a:endCxn id="1684" idx="0"/>
            </p:cNvCxnSpPr>
            <p:nvPr/>
          </p:nvCxnSpPr>
          <p:spPr>
            <a:xfrm>
              <a:off x="3392956" y="24434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689" name="Google Shape;1689;p68"/>
            <p:cNvCxnSpPr>
              <a:stCxn id="1685" idx="2"/>
              <a:endCxn id="1686"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690" name="Google Shape;1690;p68"/>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691" name="Google Shape;1691;p68"/>
            <p:cNvCxnSpPr>
              <a:stCxn id="1690" idx="3"/>
              <a:endCxn id="1683"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692" name="Google Shape;1692;p68"/>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693" name="Google Shape;1693;p68"/>
            <p:cNvCxnSpPr>
              <a:stCxn id="1690" idx="3"/>
              <a:endCxn id="1684"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694" name="Google Shape;1694;p68"/>
            <p:cNvCxnSpPr>
              <a:stCxn id="1686" idx="3"/>
              <a:endCxn id="1687"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695" name="Google Shape;1695;p68"/>
            <p:cNvCxnSpPr>
              <a:stCxn id="1683" idx="3"/>
              <a:endCxn id="1685"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1696" name="Google Shape;1696;p68"/>
            <p:cNvSpPr/>
            <p:nvPr/>
          </p:nvSpPr>
          <p:spPr>
            <a:xfrm>
              <a:off x="3255028" y="287201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697" name="Google Shape;1697;p68"/>
            <p:cNvCxnSpPr>
              <a:stCxn id="1687" idx="1"/>
              <a:endCxn id="1685" idx="3"/>
            </p:cNvCxnSpPr>
            <p:nvPr/>
          </p:nvCxnSpPr>
          <p:spPr>
            <a:xfrm rot="10800000">
              <a:off x="5220768" y="22809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698" name="Google Shape;1698;p68"/>
            <p:cNvSpPr/>
            <p:nvPr/>
          </p:nvSpPr>
          <p:spPr>
            <a:xfrm>
              <a:off x="2455266" y="2495168"/>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699" name="Google Shape;1699;p68"/>
            <p:cNvSpPr/>
            <p:nvPr/>
          </p:nvSpPr>
          <p:spPr>
            <a:xfrm>
              <a:off x="2417934" y="330598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00" name="Google Shape;1700;p68"/>
            <p:cNvSpPr/>
            <p:nvPr/>
          </p:nvSpPr>
          <p:spPr>
            <a:xfrm>
              <a:off x="5720308" y="2493220"/>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01" name="Google Shape;1701;p68"/>
            <p:cNvSpPr/>
            <p:nvPr/>
          </p:nvSpPr>
          <p:spPr>
            <a:xfrm>
              <a:off x="4104972" y="2118700"/>
              <a:ext cx="3174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702" name="Google Shape;1702;p68"/>
            <p:cNvSpPr/>
            <p:nvPr/>
          </p:nvSpPr>
          <p:spPr>
            <a:xfrm>
              <a:off x="5713741" y="3325565"/>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703" name="Google Shape;1703;p68"/>
            <p:cNvCxnSpPr>
              <a:stCxn id="1686" idx="1"/>
              <a:endCxn id="1684"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704" name="Google Shape;1704;p68"/>
            <p:cNvSpPr/>
            <p:nvPr/>
          </p:nvSpPr>
          <p:spPr>
            <a:xfrm>
              <a:off x="4876084" y="2889482"/>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705" name="Google Shape;1705;p68"/>
            <p:cNvSpPr/>
            <p:nvPr/>
          </p:nvSpPr>
          <p:spPr>
            <a:xfrm>
              <a:off x="4051357" y="3719291"/>
              <a:ext cx="252900" cy="252900"/>
            </a:xfrm>
            <a:prstGeom prst="rect">
              <a:avLst/>
            </a:prstGeom>
            <a:solidFill>
              <a:srgbClr val="C9DAF8"/>
            </a:solidFill>
            <a:ln cap="flat" cmpd="sng" w="1905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1706" name="Google Shape;1706;p68"/>
          <p:cNvSpPr txBox="1"/>
          <p:nvPr/>
        </p:nvSpPr>
        <p:spPr>
          <a:xfrm>
            <a:off x="3743067" y="2272148"/>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6</a:t>
            </a:r>
            <a:endParaRPr sz="1800">
              <a:solidFill>
                <a:srgbClr val="FF43F0"/>
              </a:solidFill>
            </a:endParaRPr>
          </a:p>
        </p:txBody>
      </p:sp>
      <p:sp>
        <p:nvSpPr>
          <p:cNvPr id="1707" name="Google Shape;1707;p68"/>
          <p:cNvSpPr txBox="1"/>
          <p:nvPr/>
        </p:nvSpPr>
        <p:spPr>
          <a:xfrm>
            <a:off x="3743067" y="437171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2</a:t>
            </a:r>
            <a:endParaRPr sz="1800">
              <a:solidFill>
                <a:srgbClr val="FF43F0"/>
              </a:solidFill>
            </a:endParaRPr>
          </a:p>
        </p:txBody>
      </p:sp>
      <p:sp>
        <p:nvSpPr>
          <p:cNvPr id="1708" name="Google Shape;1708;p68"/>
          <p:cNvSpPr txBox="1"/>
          <p:nvPr/>
        </p:nvSpPr>
        <p:spPr>
          <a:xfrm>
            <a:off x="5332478" y="2254204"/>
            <a:ext cx="4947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12</a:t>
            </a:r>
            <a:endParaRPr sz="1800">
              <a:solidFill>
                <a:srgbClr val="FF43F0"/>
              </a:solidFill>
            </a:endParaRPr>
          </a:p>
        </p:txBody>
      </p:sp>
      <p:sp>
        <p:nvSpPr>
          <p:cNvPr id="1709" name="Google Shape;1709;p68"/>
          <p:cNvSpPr txBox="1"/>
          <p:nvPr/>
        </p:nvSpPr>
        <p:spPr>
          <a:xfrm>
            <a:off x="6986298" y="3038894"/>
            <a:ext cx="466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14</a:t>
            </a:r>
            <a:endParaRPr sz="1800">
              <a:solidFill>
                <a:srgbClr val="FF43F0"/>
              </a:solidFill>
            </a:endParaRPr>
          </a:p>
        </p:txBody>
      </p:sp>
      <p:sp>
        <p:nvSpPr>
          <p:cNvPr id="1710" name="Google Shape;1710;p68"/>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13</a:t>
            </a:r>
            <a:endParaRPr sz="1800">
              <a:solidFill>
                <a:srgbClr val="FF43F0"/>
              </a:solidFill>
            </a:endParaRPr>
          </a:p>
        </p:txBody>
      </p:sp>
      <p:sp>
        <p:nvSpPr>
          <p:cNvPr id="1711" name="Google Shape;1711;p68"/>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717" name="Google Shape;1717;p69"/>
          <p:cNvSpPr txBox="1"/>
          <p:nvPr>
            <p:ph idx="1" type="body"/>
          </p:nvPr>
        </p:nvSpPr>
        <p:spPr>
          <a:xfrm>
            <a:off x="107050" y="402200"/>
            <a:ext cx="8520600" cy="182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DAG LPT solution for graph G:</a:t>
            </a:r>
            <a:endParaRPr/>
          </a:p>
          <a:p>
            <a:pPr indent="-342900" lvl="0" marL="457200" rtl="0" algn="l">
              <a:spcBef>
                <a:spcPts val="600"/>
              </a:spcBef>
              <a:spcAft>
                <a:spcPts val="0"/>
              </a:spcAft>
              <a:buSzPts val="1800"/>
              <a:buChar char="●"/>
            </a:pPr>
            <a:r>
              <a:rPr lang="en"/>
              <a:t>Form a new copy of the graph G’ with signs of all edge weights flipped.</a:t>
            </a:r>
            <a:endParaRPr/>
          </a:p>
          <a:p>
            <a:pPr indent="-342900" lvl="0" marL="457200" rtl="0" algn="l">
              <a:spcBef>
                <a:spcPts val="600"/>
              </a:spcBef>
              <a:spcAft>
                <a:spcPts val="0"/>
              </a:spcAft>
              <a:buSzPts val="1800"/>
              <a:buChar char="●"/>
            </a:pPr>
            <a:r>
              <a:rPr lang="en"/>
              <a:t>Run DAGSPT on G’ yielding result X.</a:t>
            </a:r>
            <a:endParaRPr/>
          </a:p>
          <a:p>
            <a:pPr indent="-342900" lvl="0" marL="457200" rtl="0" algn="l">
              <a:spcBef>
                <a:spcPts val="600"/>
              </a:spcBef>
              <a:spcAft>
                <a:spcPts val="0"/>
              </a:spcAft>
              <a:buSzPts val="1800"/>
              <a:buChar char="●"/>
            </a:pPr>
            <a:r>
              <a:rPr lang="en"/>
              <a:t>Flip signs of all values in X.distTo. X.edgeTo is already correct. </a:t>
            </a:r>
            <a:endParaRPr/>
          </a:p>
        </p:txBody>
      </p:sp>
      <p:grpSp>
        <p:nvGrpSpPr>
          <p:cNvPr id="1718" name="Google Shape;1718;p69"/>
          <p:cNvGrpSpPr/>
          <p:nvPr/>
        </p:nvGrpSpPr>
        <p:grpSpPr>
          <a:xfrm>
            <a:off x="1789005" y="2603100"/>
            <a:ext cx="5565975" cy="1879300"/>
            <a:chOff x="1289193" y="2118700"/>
            <a:chExt cx="5565975" cy="1879300"/>
          </a:xfrm>
        </p:grpSpPr>
        <p:sp>
          <p:nvSpPr>
            <p:cNvPr id="1719" name="Google Shape;1719;p69"/>
            <p:cNvSpPr/>
            <p:nvPr/>
          </p:nvSpPr>
          <p:spPr>
            <a:xfrm>
              <a:off x="3199306" y="21389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720" name="Google Shape;1720;p69"/>
            <p:cNvSpPr/>
            <p:nvPr/>
          </p:nvSpPr>
          <p:spPr>
            <a:xfrm>
              <a:off x="3199306" y="36935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721" name="Google Shape;1721;p69"/>
            <p:cNvSpPr/>
            <p:nvPr/>
          </p:nvSpPr>
          <p:spPr>
            <a:xfrm>
              <a:off x="4833587" y="21288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722" name="Google Shape;1722;p69"/>
            <p:cNvSpPr/>
            <p:nvPr/>
          </p:nvSpPr>
          <p:spPr>
            <a:xfrm>
              <a:off x="4843681" y="36934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723" name="Google Shape;1723;p69"/>
            <p:cNvSpPr/>
            <p:nvPr/>
          </p:nvSpPr>
          <p:spPr>
            <a:xfrm>
              <a:off x="6467868"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724" name="Google Shape;1724;p69"/>
            <p:cNvCxnSpPr>
              <a:stCxn id="1719" idx="2"/>
              <a:endCxn id="1720" idx="0"/>
            </p:cNvCxnSpPr>
            <p:nvPr/>
          </p:nvCxnSpPr>
          <p:spPr>
            <a:xfrm>
              <a:off x="3392956" y="24434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725" name="Google Shape;1725;p69"/>
            <p:cNvCxnSpPr>
              <a:stCxn id="1721" idx="2"/>
              <a:endCxn id="1722" idx="0"/>
            </p:cNvCxnSpPr>
            <p:nvPr/>
          </p:nvCxnSpPr>
          <p:spPr>
            <a:xfrm>
              <a:off x="5027237" y="24333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726" name="Google Shape;1726;p69"/>
            <p:cNvSpPr/>
            <p:nvPr/>
          </p:nvSpPr>
          <p:spPr>
            <a:xfrm>
              <a:off x="1565025" y="29162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cxnSp>
          <p:nvCxnSpPr>
            <p:cNvPr id="1727" name="Google Shape;1727;p69"/>
            <p:cNvCxnSpPr>
              <a:stCxn id="1726" idx="3"/>
              <a:endCxn id="1719" idx="1"/>
            </p:cNvCxnSpPr>
            <p:nvPr/>
          </p:nvCxnSpPr>
          <p:spPr>
            <a:xfrm flipH="1" rot="10800000">
              <a:off x="1952325" y="2291188"/>
              <a:ext cx="1247100" cy="777300"/>
            </a:xfrm>
            <a:prstGeom prst="straightConnector1">
              <a:avLst/>
            </a:prstGeom>
            <a:noFill/>
            <a:ln cap="flat" cmpd="sng" w="19050">
              <a:solidFill>
                <a:srgbClr val="666666"/>
              </a:solidFill>
              <a:prstDash val="solid"/>
              <a:round/>
              <a:headEnd len="med" w="med" type="none"/>
              <a:tailEnd len="med" w="med" type="triangle"/>
            </a:ln>
          </p:spPr>
        </p:cxnSp>
        <p:sp>
          <p:nvSpPr>
            <p:cNvPr id="1728" name="Google Shape;1728;p69"/>
            <p:cNvSpPr txBox="1"/>
            <p:nvPr/>
          </p:nvSpPr>
          <p:spPr>
            <a:xfrm>
              <a:off x="1289193" y="27060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729" name="Google Shape;1729;p69"/>
            <p:cNvCxnSpPr>
              <a:stCxn id="1726" idx="3"/>
              <a:endCxn id="1720" idx="1"/>
            </p:cNvCxnSpPr>
            <p:nvPr/>
          </p:nvCxnSpPr>
          <p:spPr>
            <a:xfrm>
              <a:off x="1952325" y="30684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730" name="Google Shape;1730;p69"/>
            <p:cNvCxnSpPr>
              <a:stCxn id="1722" idx="3"/>
              <a:endCxn id="1723" idx="1"/>
            </p:cNvCxnSpPr>
            <p:nvPr/>
          </p:nvCxnSpPr>
          <p:spPr>
            <a:xfrm flipH="1" rot="10800000">
              <a:off x="5230981" y="3068445"/>
              <a:ext cx="1236900" cy="777300"/>
            </a:xfrm>
            <a:prstGeom prst="straightConnector1">
              <a:avLst/>
            </a:prstGeom>
            <a:noFill/>
            <a:ln cap="flat" cmpd="sng" w="19050">
              <a:solidFill>
                <a:srgbClr val="666666"/>
              </a:solidFill>
              <a:prstDash val="solid"/>
              <a:round/>
              <a:headEnd len="med" w="med" type="none"/>
              <a:tailEnd len="med" w="med" type="triangle"/>
            </a:ln>
          </p:spPr>
        </p:cxnSp>
        <p:cxnSp>
          <p:nvCxnSpPr>
            <p:cNvPr id="1731" name="Google Shape;1731;p69"/>
            <p:cNvCxnSpPr>
              <a:stCxn id="1719" idx="3"/>
              <a:endCxn id="1721" idx="1"/>
            </p:cNvCxnSpPr>
            <p:nvPr/>
          </p:nvCxnSpPr>
          <p:spPr>
            <a:xfrm flipH="1" rot="10800000">
              <a:off x="3586606" y="2281026"/>
              <a:ext cx="1247100" cy="10200"/>
            </a:xfrm>
            <a:prstGeom prst="straightConnector1">
              <a:avLst/>
            </a:prstGeom>
            <a:noFill/>
            <a:ln cap="flat" cmpd="sng" w="38100">
              <a:solidFill>
                <a:srgbClr val="000000"/>
              </a:solidFill>
              <a:prstDash val="solid"/>
              <a:round/>
              <a:headEnd len="med" w="med" type="none"/>
              <a:tailEnd len="med" w="med" type="triangle"/>
            </a:ln>
          </p:spPr>
        </p:cxnSp>
        <p:sp>
          <p:nvSpPr>
            <p:cNvPr id="1732" name="Google Shape;1732;p69"/>
            <p:cNvSpPr/>
            <p:nvPr/>
          </p:nvSpPr>
          <p:spPr>
            <a:xfrm>
              <a:off x="3255043" y="28720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-4</a:t>
              </a:r>
              <a:endParaRPr sz="1800">
                <a:latin typeface="Roboto"/>
                <a:ea typeface="Roboto"/>
                <a:cs typeface="Roboto"/>
                <a:sym typeface="Roboto"/>
              </a:endParaRPr>
            </a:p>
          </p:txBody>
        </p:sp>
        <p:cxnSp>
          <p:nvCxnSpPr>
            <p:cNvPr id="1733" name="Google Shape;1733;p69"/>
            <p:cNvCxnSpPr>
              <a:stCxn id="1723" idx="1"/>
              <a:endCxn id="1721" idx="3"/>
            </p:cNvCxnSpPr>
            <p:nvPr/>
          </p:nvCxnSpPr>
          <p:spPr>
            <a:xfrm rot="10800000">
              <a:off x="5220768" y="22809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734" name="Google Shape;1734;p69"/>
            <p:cNvSpPr/>
            <p:nvPr/>
          </p:nvSpPr>
          <p:spPr>
            <a:xfrm>
              <a:off x="2455260" y="2495175"/>
              <a:ext cx="444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735" name="Google Shape;1735;p69"/>
            <p:cNvSpPr/>
            <p:nvPr/>
          </p:nvSpPr>
          <p:spPr>
            <a:xfrm>
              <a:off x="2417941" y="3305975"/>
              <a:ext cx="4815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36" name="Google Shape;1736;p69"/>
            <p:cNvSpPr/>
            <p:nvPr/>
          </p:nvSpPr>
          <p:spPr>
            <a:xfrm>
              <a:off x="5720315" y="2493225"/>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-2</a:t>
              </a:r>
              <a:endParaRPr sz="1800">
                <a:latin typeface="Roboto"/>
                <a:ea typeface="Roboto"/>
                <a:cs typeface="Roboto"/>
                <a:sym typeface="Roboto"/>
              </a:endParaRPr>
            </a:p>
          </p:txBody>
        </p:sp>
        <p:sp>
          <p:nvSpPr>
            <p:cNvPr id="1737" name="Google Shape;1737;p69"/>
            <p:cNvSpPr/>
            <p:nvPr/>
          </p:nvSpPr>
          <p:spPr>
            <a:xfrm>
              <a:off x="4104960" y="21187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a:t>
              </a:r>
              <a:endParaRPr sz="1800">
                <a:latin typeface="Roboto"/>
                <a:ea typeface="Roboto"/>
                <a:cs typeface="Roboto"/>
                <a:sym typeface="Roboto"/>
              </a:endParaRPr>
            </a:p>
          </p:txBody>
        </p:sp>
        <p:sp>
          <p:nvSpPr>
            <p:cNvPr id="1738" name="Google Shape;1738;p69"/>
            <p:cNvSpPr/>
            <p:nvPr/>
          </p:nvSpPr>
          <p:spPr>
            <a:xfrm>
              <a:off x="5713735" y="3325575"/>
              <a:ext cx="4392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cxnSp>
          <p:nvCxnSpPr>
            <p:cNvPr id="1739" name="Google Shape;1739;p69"/>
            <p:cNvCxnSpPr>
              <a:stCxn id="1722" idx="1"/>
              <a:endCxn id="1720" idx="3"/>
            </p:cNvCxnSpPr>
            <p:nvPr/>
          </p:nvCxnSpPr>
          <p:spPr>
            <a:xfrm rot="10800000">
              <a:off x="3586681" y="3845745"/>
              <a:ext cx="1257000" cy="0"/>
            </a:xfrm>
            <a:prstGeom prst="straightConnector1">
              <a:avLst/>
            </a:prstGeom>
            <a:noFill/>
            <a:ln cap="flat" cmpd="sng" w="19050">
              <a:solidFill>
                <a:srgbClr val="666666"/>
              </a:solidFill>
              <a:prstDash val="solid"/>
              <a:round/>
              <a:headEnd len="med" w="med" type="triangle"/>
              <a:tailEnd len="med" w="med" type="none"/>
            </a:ln>
          </p:spPr>
        </p:cxnSp>
        <p:sp>
          <p:nvSpPr>
            <p:cNvPr id="1740" name="Google Shape;1740;p69"/>
            <p:cNvSpPr/>
            <p:nvPr/>
          </p:nvSpPr>
          <p:spPr>
            <a:xfrm>
              <a:off x="4876090" y="2889475"/>
              <a:ext cx="4815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741" name="Google Shape;1741;p69"/>
            <p:cNvSpPr/>
            <p:nvPr/>
          </p:nvSpPr>
          <p:spPr>
            <a:xfrm>
              <a:off x="4051365" y="3719300"/>
              <a:ext cx="387300" cy="2529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a:t>
              </a:r>
              <a:endParaRPr sz="1800">
                <a:latin typeface="Roboto"/>
                <a:ea typeface="Roboto"/>
                <a:cs typeface="Roboto"/>
                <a:sym typeface="Roboto"/>
              </a:endParaRPr>
            </a:p>
          </p:txBody>
        </p:sp>
      </p:grpSp>
      <p:sp>
        <p:nvSpPr>
          <p:cNvPr id="1742" name="Google Shape;1742;p69"/>
          <p:cNvSpPr txBox="1"/>
          <p:nvPr/>
        </p:nvSpPr>
        <p:spPr>
          <a:xfrm>
            <a:off x="3743078" y="2272150"/>
            <a:ext cx="439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-6</a:t>
            </a:r>
            <a:endParaRPr sz="1800">
              <a:solidFill>
                <a:srgbClr val="FF43F0"/>
              </a:solidFill>
              <a:latin typeface="Roboto"/>
              <a:ea typeface="Roboto"/>
              <a:cs typeface="Roboto"/>
              <a:sym typeface="Roboto"/>
            </a:endParaRPr>
          </a:p>
        </p:txBody>
      </p:sp>
      <p:sp>
        <p:nvSpPr>
          <p:cNvPr id="1743" name="Google Shape;1743;p69"/>
          <p:cNvSpPr txBox="1"/>
          <p:nvPr/>
        </p:nvSpPr>
        <p:spPr>
          <a:xfrm>
            <a:off x="3743082" y="4371725"/>
            <a:ext cx="577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1744" name="Google Shape;1744;p69"/>
          <p:cNvSpPr txBox="1"/>
          <p:nvPr/>
        </p:nvSpPr>
        <p:spPr>
          <a:xfrm>
            <a:off x="5332472" y="2254200"/>
            <a:ext cx="915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-12</a:t>
            </a:r>
            <a:endParaRPr sz="1800">
              <a:solidFill>
                <a:srgbClr val="FF43F0"/>
              </a:solidFill>
              <a:latin typeface="Roboto"/>
              <a:ea typeface="Roboto"/>
              <a:cs typeface="Roboto"/>
              <a:sym typeface="Roboto"/>
            </a:endParaRPr>
          </a:p>
        </p:txBody>
      </p:sp>
      <p:sp>
        <p:nvSpPr>
          <p:cNvPr id="1745" name="Google Shape;1745;p69"/>
          <p:cNvSpPr txBox="1"/>
          <p:nvPr/>
        </p:nvSpPr>
        <p:spPr>
          <a:xfrm>
            <a:off x="6986301" y="3038900"/>
            <a:ext cx="793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-14</a:t>
            </a:r>
            <a:endParaRPr sz="1800">
              <a:solidFill>
                <a:srgbClr val="FF43F0"/>
              </a:solidFill>
              <a:latin typeface="Roboto"/>
              <a:ea typeface="Roboto"/>
              <a:cs typeface="Roboto"/>
              <a:sym typeface="Roboto"/>
            </a:endParaRPr>
          </a:p>
        </p:txBody>
      </p:sp>
      <p:sp>
        <p:nvSpPr>
          <p:cNvPr id="1746" name="Google Shape;1746;p69"/>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1747" name="Google Shape;1747;p69"/>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0</a:t>
            </a:r>
            <a:endParaRPr sz="1800">
              <a:solidFill>
                <a:srgbClr val="FF43F0"/>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Longest Paths Problem on DAGs</a:t>
            </a:r>
            <a:endParaRPr/>
          </a:p>
        </p:txBody>
      </p:sp>
      <p:sp>
        <p:nvSpPr>
          <p:cNvPr id="1753" name="Google Shape;1753;p70"/>
          <p:cNvSpPr txBox="1"/>
          <p:nvPr>
            <p:ph idx="1" type="body"/>
          </p:nvPr>
        </p:nvSpPr>
        <p:spPr>
          <a:xfrm>
            <a:off x="107050" y="402200"/>
            <a:ext cx="8520600" cy="18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DAG LPT solution for graph G:</a:t>
            </a:r>
            <a:endParaRPr/>
          </a:p>
          <a:p>
            <a:pPr indent="-342900" lvl="0" marL="457200" rtl="0" algn="l">
              <a:spcBef>
                <a:spcPts val="600"/>
              </a:spcBef>
              <a:spcAft>
                <a:spcPts val="0"/>
              </a:spcAft>
              <a:buSzPts val="1800"/>
              <a:buChar char="●"/>
            </a:pPr>
            <a:r>
              <a:rPr lang="en"/>
              <a:t>Form a new copy of the graph G’ with signs of all edge weights flipped.</a:t>
            </a:r>
            <a:endParaRPr/>
          </a:p>
          <a:p>
            <a:pPr indent="-342900" lvl="0" marL="457200" rtl="0" algn="l">
              <a:spcBef>
                <a:spcPts val="600"/>
              </a:spcBef>
              <a:spcAft>
                <a:spcPts val="0"/>
              </a:spcAft>
              <a:buSzPts val="1800"/>
              <a:buChar char="●"/>
            </a:pPr>
            <a:r>
              <a:rPr lang="en"/>
              <a:t>Run DAGSPT on G’ yielding result X.</a:t>
            </a:r>
            <a:endParaRPr/>
          </a:p>
          <a:p>
            <a:pPr indent="-342900" lvl="0" marL="457200" rtl="0" algn="l">
              <a:spcBef>
                <a:spcPts val="600"/>
              </a:spcBef>
              <a:spcAft>
                <a:spcPts val="0"/>
              </a:spcAft>
              <a:buSzPts val="1800"/>
              <a:buChar char="●"/>
            </a:pPr>
            <a:r>
              <a:rPr lang="en"/>
              <a:t>Flip signs of all values in X.distTo. X.edgeTo is already correct. </a:t>
            </a:r>
            <a:endParaRPr/>
          </a:p>
        </p:txBody>
      </p:sp>
      <p:sp>
        <p:nvSpPr>
          <p:cNvPr id="1754" name="Google Shape;1754;p70"/>
          <p:cNvSpPr/>
          <p:nvPr/>
        </p:nvSpPr>
        <p:spPr>
          <a:xfrm>
            <a:off x="3699119" y="2623376"/>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B</a:t>
            </a:r>
            <a:endParaRPr sz="1700">
              <a:latin typeface="Roboto"/>
              <a:ea typeface="Roboto"/>
              <a:cs typeface="Roboto"/>
              <a:sym typeface="Roboto"/>
            </a:endParaRPr>
          </a:p>
        </p:txBody>
      </p:sp>
      <p:sp>
        <p:nvSpPr>
          <p:cNvPr id="1755" name="Google Shape;1755;p70"/>
          <p:cNvSpPr/>
          <p:nvPr/>
        </p:nvSpPr>
        <p:spPr>
          <a:xfrm>
            <a:off x="3699119" y="41779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D</a:t>
            </a:r>
            <a:endParaRPr sz="1700">
              <a:latin typeface="Roboto"/>
              <a:ea typeface="Roboto"/>
              <a:cs typeface="Roboto"/>
              <a:sym typeface="Roboto"/>
            </a:endParaRPr>
          </a:p>
        </p:txBody>
      </p:sp>
      <p:sp>
        <p:nvSpPr>
          <p:cNvPr id="1756" name="Google Shape;1756;p70"/>
          <p:cNvSpPr/>
          <p:nvPr/>
        </p:nvSpPr>
        <p:spPr>
          <a:xfrm>
            <a:off x="5333400" y="261320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C</a:t>
            </a:r>
            <a:endParaRPr sz="1700">
              <a:latin typeface="Roboto"/>
              <a:ea typeface="Roboto"/>
              <a:cs typeface="Roboto"/>
              <a:sym typeface="Roboto"/>
            </a:endParaRPr>
          </a:p>
        </p:txBody>
      </p:sp>
      <p:sp>
        <p:nvSpPr>
          <p:cNvPr id="1757" name="Google Shape;1757;p70"/>
          <p:cNvSpPr/>
          <p:nvPr/>
        </p:nvSpPr>
        <p:spPr>
          <a:xfrm>
            <a:off x="5343494" y="4177895"/>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E</a:t>
            </a:r>
            <a:endParaRPr sz="1700">
              <a:latin typeface="Roboto"/>
              <a:ea typeface="Roboto"/>
              <a:cs typeface="Roboto"/>
              <a:sym typeface="Roboto"/>
            </a:endParaRPr>
          </a:p>
        </p:txBody>
      </p:sp>
      <p:sp>
        <p:nvSpPr>
          <p:cNvPr id="1758" name="Google Shape;1758;p70"/>
          <p:cNvSpPr/>
          <p:nvPr/>
        </p:nvSpPr>
        <p:spPr>
          <a:xfrm>
            <a:off x="6967680" y="3400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F</a:t>
            </a:r>
            <a:endParaRPr sz="1700">
              <a:latin typeface="Roboto"/>
              <a:ea typeface="Roboto"/>
              <a:cs typeface="Roboto"/>
              <a:sym typeface="Roboto"/>
            </a:endParaRPr>
          </a:p>
        </p:txBody>
      </p:sp>
      <p:cxnSp>
        <p:nvCxnSpPr>
          <p:cNvPr id="1759" name="Google Shape;1759;p70"/>
          <p:cNvCxnSpPr>
            <a:stCxn id="1754" idx="2"/>
            <a:endCxn id="1755" idx="0"/>
          </p:cNvCxnSpPr>
          <p:nvPr/>
        </p:nvCxnSpPr>
        <p:spPr>
          <a:xfrm>
            <a:off x="3892769" y="2927876"/>
            <a:ext cx="0" cy="1250100"/>
          </a:xfrm>
          <a:prstGeom prst="straightConnector1">
            <a:avLst/>
          </a:prstGeom>
          <a:noFill/>
          <a:ln cap="flat" cmpd="sng" w="38100">
            <a:solidFill>
              <a:srgbClr val="000000"/>
            </a:solidFill>
            <a:prstDash val="solid"/>
            <a:round/>
            <a:headEnd len="med" w="med" type="triangle"/>
            <a:tailEnd len="med" w="med" type="none"/>
          </a:ln>
        </p:spPr>
      </p:cxnSp>
      <p:cxnSp>
        <p:nvCxnSpPr>
          <p:cNvPr id="1760" name="Google Shape;1760;p70"/>
          <p:cNvCxnSpPr>
            <a:stCxn id="1756" idx="2"/>
            <a:endCxn id="1757" idx="0"/>
          </p:cNvCxnSpPr>
          <p:nvPr/>
        </p:nvCxnSpPr>
        <p:spPr>
          <a:xfrm>
            <a:off x="5527050" y="2917700"/>
            <a:ext cx="10200" cy="1260300"/>
          </a:xfrm>
          <a:prstGeom prst="straightConnector1">
            <a:avLst/>
          </a:prstGeom>
          <a:noFill/>
          <a:ln cap="flat" cmpd="sng" w="38100">
            <a:solidFill>
              <a:srgbClr val="000000"/>
            </a:solidFill>
            <a:prstDash val="solid"/>
            <a:round/>
            <a:headEnd len="med" w="med" type="none"/>
            <a:tailEnd len="med" w="med" type="triangle"/>
          </a:ln>
        </p:spPr>
      </p:cxnSp>
      <p:sp>
        <p:nvSpPr>
          <p:cNvPr id="1761" name="Google Shape;1761;p70"/>
          <p:cNvSpPr/>
          <p:nvPr/>
        </p:nvSpPr>
        <p:spPr>
          <a:xfrm>
            <a:off x="2064838" y="3400638"/>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a:t>
            </a:r>
            <a:endParaRPr sz="1700">
              <a:latin typeface="Roboto"/>
              <a:ea typeface="Roboto"/>
              <a:cs typeface="Roboto"/>
              <a:sym typeface="Roboto"/>
            </a:endParaRPr>
          </a:p>
        </p:txBody>
      </p:sp>
      <p:sp>
        <p:nvSpPr>
          <p:cNvPr id="1762" name="Google Shape;1762;p70"/>
          <p:cNvSpPr txBox="1"/>
          <p:nvPr/>
        </p:nvSpPr>
        <p:spPr>
          <a:xfrm>
            <a:off x="1789005" y="319040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t>
            </a:r>
            <a:endParaRPr>
              <a:latin typeface="Roboto"/>
              <a:ea typeface="Roboto"/>
              <a:cs typeface="Roboto"/>
              <a:sym typeface="Roboto"/>
            </a:endParaRPr>
          </a:p>
        </p:txBody>
      </p:sp>
      <p:cxnSp>
        <p:nvCxnSpPr>
          <p:cNvPr id="1763" name="Google Shape;1763;p70"/>
          <p:cNvCxnSpPr>
            <a:stCxn id="1761" idx="3"/>
            <a:endCxn id="1755" idx="1"/>
          </p:cNvCxnSpPr>
          <p:nvPr/>
        </p:nvCxnSpPr>
        <p:spPr>
          <a:xfrm>
            <a:off x="2452138" y="3552888"/>
            <a:ext cx="1247100" cy="777300"/>
          </a:xfrm>
          <a:prstGeom prst="straightConnector1">
            <a:avLst/>
          </a:prstGeom>
          <a:noFill/>
          <a:ln cap="flat" cmpd="sng" w="38100">
            <a:solidFill>
              <a:srgbClr val="000000"/>
            </a:solidFill>
            <a:prstDash val="solid"/>
            <a:round/>
            <a:headEnd len="med" w="med" type="none"/>
            <a:tailEnd len="med" w="med" type="triangle"/>
          </a:ln>
        </p:spPr>
      </p:cxnSp>
      <p:cxnSp>
        <p:nvCxnSpPr>
          <p:cNvPr id="1764" name="Google Shape;1764;p70"/>
          <p:cNvCxnSpPr>
            <a:stCxn id="1754" idx="3"/>
            <a:endCxn id="1756" idx="1"/>
          </p:cNvCxnSpPr>
          <p:nvPr/>
        </p:nvCxnSpPr>
        <p:spPr>
          <a:xfrm flipH="1" rot="10800000">
            <a:off x="4086419" y="2765426"/>
            <a:ext cx="1247100" cy="10200"/>
          </a:xfrm>
          <a:prstGeom prst="straightConnector1">
            <a:avLst/>
          </a:prstGeom>
          <a:noFill/>
          <a:ln cap="flat" cmpd="sng" w="38100">
            <a:solidFill>
              <a:srgbClr val="000000"/>
            </a:solidFill>
            <a:prstDash val="solid"/>
            <a:round/>
            <a:headEnd len="med" w="med" type="none"/>
            <a:tailEnd len="med" w="med" type="triangle"/>
          </a:ln>
        </p:spPr>
      </p:cxnSp>
      <p:cxnSp>
        <p:nvCxnSpPr>
          <p:cNvPr id="1765" name="Google Shape;1765;p70"/>
          <p:cNvCxnSpPr>
            <a:stCxn id="1758" idx="1"/>
            <a:endCxn id="1756" idx="3"/>
          </p:cNvCxnSpPr>
          <p:nvPr/>
        </p:nvCxnSpPr>
        <p:spPr>
          <a:xfrm rot="10800000">
            <a:off x="5720580" y="2765388"/>
            <a:ext cx="1247100" cy="787500"/>
          </a:xfrm>
          <a:prstGeom prst="straightConnector1">
            <a:avLst/>
          </a:prstGeom>
          <a:noFill/>
          <a:ln cap="flat" cmpd="sng" w="38100">
            <a:solidFill>
              <a:srgbClr val="000000"/>
            </a:solidFill>
            <a:prstDash val="solid"/>
            <a:round/>
            <a:headEnd len="med" w="med" type="triangle"/>
            <a:tailEnd len="med" w="med" type="none"/>
          </a:ln>
        </p:spPr>
      </p:cxnSp>
      <p:sp>
        <p:nvSpPr>
          <p:cNvPr id="1766" name="Google Shape;1766;p70"/>
          <p:cNvSpPr txBox="1"/>
          <p:nvPr/>
        </p:nvSpPr>
        <p:spPr>
          <a:xfrm>
            <a:off x="3743078" y="2272150"/>
            <a:ext cx="439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6</a:t>
            </a:r>
            <a:endParaRPr sz="1800">
              <a:solidFill>
                <a:srgbClr val="FF43F0"/>
              </a:solidFill>
              <a:latin typeface="Roboto"/>
              <a:ea typeface="Roboto"/>
              <a:cs typeface="Roboto"/>
              <a:sym typeface="Roboto"/>
            </a:endParaRPr>
          </a:p>
        </p:txBody>
      </p:sp>
      <p:sp>
        <p:nvSpPr>
          <p:cNvPr id="1767" name="Google Shape;1767;p70"/>
          <p:cNvSpPr txBox="1"/>
          <p:nvPr/>
        </p:nvSpPr>
        <p:spPr>
          <a:xfrm>
            <a:off x="3743082" y="4371725"/>
            <a:ext cx="577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2</a:t>
            </a:r>
            <a:endParaRPr sz="1800">
              <a:solidFill>
                <a:srgbClr val="FF43F0"/>
              </a:solidFill>
              <a:latin typeface="Roboto"/>
              <a:ea typeface="Roboto"/>
              <a:cs typeface="Roboto"/>
              <a:sym typeface="Roboto"/>
            </a:endParaRPr>
          </a:p>
        </p:txBody>
      </p:sp>
      <p:sp>
        <p:nvSpPr>
          <p:cNvPr id="1768" name="Google Shape;1768;p70"/>
          <p:cNvSpPr txBox="1"/>
          <p:nvPr/>
        </p:nvSpPr>
        <p:spPr>
          <a:xfrm>
            <a:off x="5332472" y="2254200"/>
            <a:ext cx="915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12</a:t>
            </a:r>
            <a:endParaRPr sz="1800">
              <a:solidFill>
                <a:srgbClr val="FF43F0"/>
              </a:solidFill>
              <a:latin typeface="Roboto"/>
              <a:ea typeface="Roboto"/>
              <a:cs typeface="Roboto"/>
              <a:sym typeface="Roboto"/>
            </a:endParaRPr>
          </a:p>
        </p:txBody>
      </p:sp>
      <p:sp>
        <p:nvSpPr>
          <p:cNvPr id="1769" name="Google Shape;1769;p70"/>
          <p:cNvSpPr txBox="1"/>
          <p:nvPr/>
        </p:nvSpPr>
        <p:spPr>
          <a:xfrm>
            <a:off x="6986301" y="3038900"/>
            <a:ext cx="793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14</a:t>
            </a:r>
            <a:endParaRPr sz="1800">
              <a:solidFill>
                <a:srgbClr val="FF43F0"/>
              </a:solidFill>
              <a:latin typeface="Roboto"/>
              <a:ea typeface="Roboto"/>
              <a:cs typeface="Roboto"/>
              <a:sym typeface="Roboto"/>
            </a:endParaRPr>
          </a:p>
        </p:txBody>
      </p:sp>
      <p:sp>
        <p:nvSpPr>
          <p:cNvPr id="1770" name="Google Shape;1770;p70"/>
          <p:cNvSpPr txBox="1"/>
          <p:nvPr/>
        </p:nvSpPr>
        <p:spPr>
          <a:xfrm>
            <a:off x="5378944" y="4379756"/>
            <a:ext cx="70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13</a:t>
            </a:r>
            <a:endParaRPr sz="1800">
              <a:solidFill>
                <a:srgbClr val="FF43F0"/>
              </a:solidFill>
              <a:latin typeface="Roboto"/>
              <a:ea typeface="Roboto"/>
              <a:cs typeface="Roboto"/>
              <a:sym typeface="Roboto"/>
            </a:endParaRPr>
          </a:p>
        </p:txBody>
      </p:sp>
      <p:sp>
        <p:nvSpPr>
          <p:cNvPr id="1771" name="Google Shape;1771;p70"/>
          <p:cNvSpPr txBox="1"/>
          <p:nvPr/>
        </p:nvSpPr>
        <p:spPr>
          <a:xfrm>
            <a:off x="2057092" y="3034046"/>
            <a:ext cx="3174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43F0"/>
                </a:solidFill>
                <a:latin typeface="Roboto"/>
                <a:ea typeface="Roboto"/>
                <a:cs typeface="Roboto"/>
                <a:sym typeface="Roboto"/>
              </a:rPr>
              <a:t>0</a:t>
            </a:r>
            <a:endParaRPr sz="1800">
              <a:solidFill>
                <a:srgbClr val="FF43F0"/>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Note on “Mathematical Maturity”</a:t>
            </a:r>
            <a:endParaRPr/>
          </a:p>
        </p:txBody>
      </p:sp>
      <p:sp>
        <p:nvSpPr>
          <p:cNvPr id="1777" name="Google Shape;1777;p7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you have a very high degree of so-called “</a:t>
            </a:r>
            <a:r>
              <a:rPr lang="en" u="sng">
                <a:solidFill>
                  <a:schemeClr val="hlink"/>
                </a:solidFill>
                <a:hlinkClick r:id="rId3"/>
              </a:rPr>
              <a:t>mathematical maturity</a:t>
            </a:r>
            <a:r>
              <a:rPr lang="en"/>
              <a:t>”, this algorithm should seem plainly correct.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There’s no real need to prove anything or show demos.</a:t>
            </a:r>
            <a:endParaRPr/>
          </a:p>
          <a:p>
            <a:pPr indent="-342900" lvl="0" marL="457200" rtl="0" algn="l">
              <a:spcBef>
                <a:spcPts val="600"/>
              </a:spcBef>
              <a:spcAft>
                <a:spcPts val="0"/>
              </a:spcAft>
              <a:buSzPts val="1800"/>
              <a:buChar char="●"/>
            </a:pPr>
            <a:r>
              <a:rPr lang="en"/>
              <a:t>We know DAG SPT works on graphs with negative edge weights.</a:t>
            </a:r>
            <a:endParaRPr/>
          </a:p>
          <a:p>
            <a:pPr indent="-342900" lvl="0" marL="457200" rtl="0" algn="l">
              <a:spcBef>
                <a:spcPts val="600"/>
              </a:spcBef>
              <a:spcAft>
                <a:spcPts val="0"/>
              </a:spcAft>
              <a:buSzPts val="1800"/>
              <a:buChar char="●"/>
            </a:pPr>
            <a:r>
              <a:rPr lang="en"/>
              <a:t>We also know that -(-a + -b + -c + -d) = a + b + c + 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Part of what you’re learning in your intense technical education here at Berkeley is mathematical maturity. Hasn’t been a major focus in 61B, but will be in other courses like 16A, 16B, 70, 170,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Recommended Exercise For Later</a:t>
            </a:r>
            <a:endParaRPr/>
          </a:p>
        </p:txBody>
      </p:sp>
      <p:sp>
        <p:nvSpPr>
          <p:cNvPr id="1783" name="Google Shape;1783;p7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Play around with the longest paths problem and convince yourself that it is actually very hard.</a:t>
            </a:r>
            <a:endParaRPr/>
          </a:p>
          <a:p>
            <a:pPr indent="-342900" lvl="0" marL="457200" rtl="0" algn="l">
              <a:spcBef>
                <a:spcPts val="600"/>
              </a:spcBef>
              <a:spcAft>
                <a:spcPts val="0"/>
              </a:spcAft>
              <a:buSzPts val="1800"/>
              <a:buChar char="●"/>
            </a:pPr>
            <a:r>
              <a:rPr lang="en"/>
              <a:t>Try to develop an intuition for why it is hard. Even better if you try to put it into english.</a:t>
            </a:r>
            <a:endParaRPr/>
          </a:p>
          <a:p>
            <a:pPr indent="-342900" lvl="0" marL="457200" rtl="0" algn="l">
              <a:spcBef>
                <a:spcPts val="600"/>
              </a:spcBef>
              <a:spcAft>
                <a:spcPts val="0"/>
              </a:spcAft>
              <a:buSzPts val="1800"/>
              <a:buChar char="●"/>
            </a:pPr>
            <a:r>
              <a:rPr lang="en"/>
              <a:t>Try searching the internet for “why longest paths hard” or similar if you’re having trouble really pinning down what’s so hard about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88" name="Google Shape;188;p2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Topological Sorting</a:t>
            </a:r>
            <a:endParaRPr/>
          </a:p>
          <a:p>
            <a:pPr indent="0" lvl="0" marL="0" rtl="0" algn="l">
              <a:spcBef>
                <a:spcPts val="600"/>
              </a:spcBef>
              <a:spcAft>
                <a:spcPts val="0"/>
              </a:spcAft>
              <a:buClr>
                <a:schemeClr val="dk1"/>
              </a:buClr>
              <a:buSzPts val="1100"/>
              <a:buFont typeface="Arial"/>
              <a:buNone/>
            </a:pPr>
            <a:r>
              <a:rPr lang="en"/>
              <a:t>Shortest Paths on DAGs</a:t>
            </a:r>
            <a:endParaRPr/>
          </a:p>
          <a:p>
            <a:pPr indent="0" lvl="0" marL="0" rtl="0" algn="l">
              <a:spcBef>
                <a:spcPts val="600"/>
              </a:spcBef>
              <a:spcAft>
                <a:spcPts val="0"/>
              </a:spcAft>
              <a:buClr>
                <a:schemeClr val="dk1"/>
              </a:buClr>
              <a:buSzPts val="1100"/>
              <a:buFont typeface="Arial"/>
              <a:buNone/>
            </a:pPr>
            <a:r>
              <a:rPr lang="en"/>
              <a:t>Longest Paths</a:t>
            </a:r>
            <a:endParaRPr/>
          </a:p>
          <a:p>
            <a:pPr indent="0" lvl="0" marL="0" rtl="0" algn="l">
              <a:spcBef>
                <a:spcPts val="600"/>
              </a:spcBef>
              <a:spcAft>
                <a:spcPts val="0"/>
              </a:spcAft>
              <a:buClr>
                <a:schemeClr val="dk1"/>
              </a:buClr>
              <a:buSzPts val="1100"/>
              <a:buFont typeface="Arial"/>
              <a:buNone/>
            </a:pPr>
            <a:r>
              <a:rPr lang="en">
                <a:solidFill>
                  <a:srgbClr val="B7B7B7"/>
                </a:solidFill>
              </a:rPr>
              <a:t>Reductions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a:p>
        </p:txBody>
      </p:sp>
      <p:sp>
        <p:nvSpPr>
          <p:cNvPr id="189" name="Google Shape;189;p2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Topological Sorting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Problems</a:t>
            </a:r>
            <a:endParaRPr/>
          </a:p>
        </p:txBody>
      </p:sp>
      <p:graphicFrame>
        <p:nvGraphicFramePr>
          <p:cNvPr id="1789" name="Google Shape;1789;p73"/>
          <p:cNvGraphicFramePr/>
          <p:nvPr/>
        </p:nvGraphicFramePr>
        <p:xfrm>
          <a:off x="592488" y="688161"/>
          <a:ext cx="3000000" cy="3000000"/>
        </p:xfrm>
        <a:graphic>
          <a:graphicData uri="http://schemas.openxmlformats.org/drawingml/2006/table">
            <a:tbl>
              <a:tblPr>
                <a:noFill/>
                <a:tableStyleId>{11FF70D8-6279-48A3-866D-BD5F952C33A1}</a:tableStyleId>
              </a:tblPr>
              <a:tblGrid>
                <a:gridCol w="1457800"/>
                <a:gridCol w="2762325"/>
                <a:gridCol w="2082725"/>
                <a:gridCol w="1906475"/>
              </a:tblGrid>
              <a:tr h="426375">
                <a:tc>
                  <a:txBody>
                    <a:bodyPr/>
                    <a:lstStyle/>
                    <a:p>
                      <a:pPr indent="0" lvl="0" marL="0" rtl="0" algn="l">
                        <a:spcBef>
                          <a:spcPts val="0"/>
                        </a:spcBef>
                        <a:spcAft>
                          <a:spcPts val="0"/>
                        </a:spcAft>
                        <a:buNone/>
                      </a:pPr>
                      <a:r>
                        <a:rPr lang="en"/>
                        <a:t>Problem</a:t>
                      </a:r>
                      <a:endParaRPr/>
                    </a:p>
                  </a:txBody>
                  <a:tcPr marT="91425" marB="91425" marR="91425" marL="91425"/>
                </a:tc>
                <a:tc>
                  <a:txBody>
                    <a:bodyPr/>
                    <a:lstStyle/>
                    <a:p>
                      <a:pPr indent="0" lvl="0" marL="0" rtl="0" algn="l">
                        <a:spcBef>
                          <a:spcPts val="0"/>
                        </a:spcBef>
                        <a:spcAft>
                          <a:spcPts val="0"/>
                        </a:spcAft>
                        <a:buNone/>
                      </a:pPr>
                      <a:r>
                        <a:rPr lang="en"/>
                        <a:t>Problem Description</a:t>
                      </a:r>
                      <a:endParaRPr/>
                    </a:p>
                  </a:txBody>
                  <a:tcPr marT="91425" marB="91425" marR="91425" marL="91425"/>
                </a:tc>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a:t>Efficiency</a:t>
                      </a:r>
                      <a:endParaRPr/>
                    </a:p>
                  </a:txBody>
                  <a:tcPr marT="91425" marB="91425" marR="91425" marL="91425"/>
                </a:tc>
              </a:tr>
              <a:tr h="647800">
                <a:tc>
                  <a:txBody>
                    <a:bodyPr/>
                    <a:lstStyle/>
                    <a:p>
                      <a:pPr indent="0" lvl="0" marL="0" rtl="0" algn="l">
                        <a:spcBef>
                          <a:spcPts val="0"/>
                        </a:spcBef>
                        <a:spcAft>
                          <a:spcPts val="0"/>
                        </a:spcAft>
                        <a:buNone/>
                      </a:pPr>
                      <a:r>
                        <a:rPr lang="en"/>
                        <a:t>topological sort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an ordering of vertices that respects edges of our DAG.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3"/>
                        </a:rPr>
                        <a:t>Demo</a:t>
                      </a:r>
                      <a:endParaRPr/>
                    </a:p>
                    <a:p>
                      <a:pPr indent="0" lvl="0" marL="0" rtl="0" algn="l">
                        <a:spcBef>
                          <a:spcPts val="0"/>
                        </a:spcBef>
                        <a:spcAft>
                          <a:spcPts val="0"/>
                        </a:spcAft>
                        <a:buNone/>
                      </a:pPr>
                      <a:r>
                        <a:rPr lang="en"/>
                        <a:t>Code: Topological.java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O(V+E) time</a:t>
                      </a:r>
                      <a:endParaRPr/>
                    </a:p>
                    <a:p>
                      <a:pPr indent="0" lvl="0" marL="0" rtl="0" algn="ctr">
                        <a:spcBef>
                          <a:spcPts val="0"/>
                        </a:spcBef>
                        <a:spcAft>
                          <a:spcPts val="0"/>
                        </a:spcAft>
                        <a:buNone/>
                      </a:pPr>
                      <a:r>
                        <a:rPr lang="en"/>
                        <a:t>Θ(V) space</a:t>
                      </a:r>
                      <a:endParaRPr/>
                    </a:p>
                  </a:txBody>
                  <a:tcPr marT="91425" marB="91425" marR="91425" marL="91425" anchor="ctr">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shortest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shortest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chemeClr val="hlink"/>
                          </a:solidFill>
                          <a:hlinkClick action="ppaction://hlinksldjump" r:id="rId4"/>
                        </a:rPr>
                        <a:t>Demo</a:t>
                      </a:r>
                      <a:endParaRPr/>
                    </a:p>
                    <a:p>
                      <a:pPr indent="0" lvl="0" marL="0" rtl="0" algn="l">
                        <a:spcBef>
                          <a:spcPts val="0"/>
                        </a:spcBef>
                        <a:spcAft>
                          <a:spcPts val="0"/>
                        </a:spcAft>
                        <a:buNone/>
                      </a:pPr>
                      <a:r>
                        <a:rPr lang="en"/>
                        <a:t>Code: </a:t>
                      </a:r>
                      <a:r>
                        <a:rPr lang="en" u="sng">
                          <a:solidFill>
                            <a:schemeClr val="hlink"/>
                          </a:solidFill>
                          <a:hlinkClick r:id="rId5"/>
                        </a:rPr>
                        <a:t>AcyclicSP.java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O(V+E) time</a:t>
                      </a:r>
                      <a:endParaRPr>
                        <a:solidFill>
                          <a:schemeClr val="dk1"/>
                        </a:solidFill>
                      </a:endParaRPr>
                    </a:p>
                    <a:p>
                      <a:pPr indent="0" lvl="0" marL="0" rtl="0" algn="ctr">
                        <a:spcBef>
                          <a:spcPts val="0"/>
                        </a:spcBef>
                        <a:spcAft>
                          <a:spcPts val="0"/>
                        </a:spcAft>
                        <a:buNone/>
                      </a:pPr>
                      <a:r>
                        <a:rPr lang="en">
                          <a:solidFill>
                            <a:schemeClr val="dk1"/>
                          </a:solidFill>
                        </a:rPr>
                        <a:t>Θ(V) space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longest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longest paths tree on a graph.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 known efficient solution.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 time</a:t>
                      </a:r>
                      <a:endParaRPr>
                        <a:solidFill>
                          <a:schemeClr val="dk1"/>
                        </a:solidFill>
                      </a:endParaRPr>
                    </a:p>
                    <a:p>
                      <a:pPr indent="0" lvl="0" marL="0" rtl="0" algn="ctr">
                        <a:spcBef>
                          <a:spcPts val="0"/>
                        </a:spcBef>
                        <a:spcAft>
                          <a:spcPts val="0"/>
                        </a:spcAft>
                        <a:buNone/>
                      </a:pPr>
                      <a:r>
                        <a:rPr lang="en">
                          <a:solidFill>
                            <a:schemeClr val="dk1"/>
                          </a:solidFill>
                        </a:rPr>
                        <a:t>O(???) space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7800">
                <a:tc>
                  <a:txBody>
                    <a:bodyPr/>
                    <a:lstStyle/>
                    <a:p>
                      <a:pPr indent="0" lvl="0" marL="0" rtl="0" algn="l">
                        <a:spcBef>
                          <a:spcPts val="0"/>
                        </a:spcBef>
                        <a:spcAft>
                          <a:spcPts val="0"/>
                        </a:spcAft>
                        <a:buNone/>
                      </a:pPr>
                      <a:r>
                        <a:rPr lang="en"/>
                        <a:t>DAG longest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Find a longest paths tree on a DAG.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Flip signs, run DAG SPT, flip signs again.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indent="0" lvl="0" marL="0" rtl="0" algn="ctr">
                        <a:spcBef>
                          <a:spcPts val="0"/>
                        </a:spcBef>
                        <a:spcAft>
                          <a:spcPts val="0"/>
                        </a:spcAft>
                        <a:buNone/>
                      </a:pPr>
                      <a:r>
                        <a:rPr lang="en">
                          <a:solidFill>
                            <a:schemeClr val="dk1"/>
                          </a:solidFill>
                        </a:rPr>
                        <a:t>Θ(V) space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7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795" name="Google Shape;1795;p7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lang="en"/>
              <a:t>Shortest Paths on DAGs</a:t>
            </a:r>
            <a:endParaRPr/>
          </a:p>
          <a:p>
            <a:pPr indent="0" lvl="0" marL="0" rtl="0" algn="l">
              <a:spcBef>
                <a:spcPts val="600"/>
              </a:spcBef>
              <a:spcAft>
                <a:spcPts val="0"/>
              </a:spcAft>
              <a:buNone/>
            </a:pPr>
            <a:r>
              <a:rPr lang="en"/>
              <a:t>Longest Paths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Reductions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Definition</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Reduction to 3SAT (Optional CS170 Preview)</a:t>
            </a:r>
            <a:endParaRPr b="1">
              <a:solidFill>
                <a:schemeClr val="accent3"/>
              </a:solidFill>
              <a:latin typeface="Roboto"/>
              <a:ea typeface="Roboto"/>
              <a:cs typeface="Roboto"/>
              <a:sym typeface="Roboto"/>
            </a:endParaRPr>
          </a:p>
        </p:txBody>
      </p:sp>
      <p:sp>
        <p:nvSpPr>
          <p:cNvPr id="1796" name="Google Shape;1796;p7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Reductions: Definition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 Longest Paths</a:t>
            </a:r>
            <a:endParaRPr/>
          </a:p>
        </p:txBody>
      </p:sp>
      <p:sp>
        <p:nvSpPr>
          <p:cNvPr id="1802" name="Google Shape;1802;p7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solving we just used probably felt a little different than usual:</a:t>
            </a:r>
            <a:endParaRPr/>
          </a:p>
          <a:p>
            <a:pPr indent="-342900" lvl="0" marL="457200" rtl="0" algn="l">
              <a:spcBef>
                <a:spcPts val="600"/>
              </a:spcBef>
              <a:spcAft>
                <a:spcPts val="0"/>
              </a:spcAft>
              <a:buSzPts val="1800"/>
              <a:buChar char="●"/>
            </a:pPr>
            <a:r>
              <a:rPr lang="en"/>
              <a:t>Given a graph G, we created a new graph G’ and fed it to a related (but different) algorithm, and then interpreted the result.</a:t>
            </a:r>
            <a:endParaRPr/>
          </a:p>
        </p:txBody>
      </p:sp>
      <p:pic>
        <p:nvPicPr>
          <p:cNvPr id="1803" name="Google Shape;1803;p75"/>
          <p:cNvPicPr preferRelativeResize="0"/>
          <p:nvPr/>
        </p:nvPicPr>
        <p:blipFill>
          <a:blip r:embed="rId3">
            <a:alphaModFix/>
          </a:blip>
          <a:stretch>
            <a:fillRect/>
          </a:stretch>
        </p:blipFill>
        <p:spPr>
          <a:xfrm>
            <a:off x="375300" y="2462605"/>
            <a:ext cx="1374074" cy="517375"/>
          </a:xfrm>
          <a:prstGeom prst="rect">
            <a:avLst/>
          </a:prstGeom>
          <a:noFill/>
          <a:ln cap="flat" cmpd="sng" w="9525">
            <a:solidFill>
              <a:srgbClr val="000000"/>
            </a:solidFill>
            <a:prstDash val="solid"/>
            <a:round/>
            <a:headEnd len="sm" w="sm" type="none"/>
            <a:tailEnd len="sm" w="sm" type="none"/>
          </a:ln>
        </p:spPr>
      </p:pic>
      <p:sp>
        <p:nvSpPr>
          <p:cNvPr id="1804" name="Google Shape;1804;p75"/>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805" name="Google Shape;1805;p75"/>
          <p:cNvSpPr/>
          <p:nvPr/>
        </p:nvSpPr>
        <p:spPr>
          <a:xfrm>
            <a:off x="1952350" y="2078650"/>
            <a:ext cx="48264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5"/>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DAG-LPT</a:t>
            </a:r>
            <a:endParaRPr/>
          </a:p>
        </p:txBody>
      </p:sp>
      <p:sp>
        <p:nvSpPr>
          <p:cNvPr id="1807" name="Google Shape;1807;p75"/>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1808" name="Google Shape;1808;p75"/>
          <p:cNvCxnSpPr>
            <a:stCxn id="1803" idx="3"/>
            <a:endCxn id="1807" idx="1"/>
          </p:cNvCxnSpPr>
          <p:nvPr/>
        </p:nvCxnSpPr>
        <p:spPr>
          <a:xfrm>
            <a:off x="1749374" y="2721293"/>
            <a:ext cx="530100" cy="0"/>
          </a:xfrm>
          <a:prstGeom prst="straightConnector1">
            <a:avLst/>
          </a:prstGeom>
          <a:noFill/>
          <a:ln cap="flat" cmpd="sng" w="9525">
            <a:solidFill>
              <a:schemeClr val="dk2"/>
            </a:solidFill>
            <a:prstDash val="solid"/>
            <a:round/>
            <a:headEnd len="med" w="med" type="none"/>
            <a:tailEnd len="med" w="med" type="triangle"/>
          </a:ln>
        </p:spPr>
      </p:cxnSp>
      <p:pic>
        <p:nvPicPr>
          <p:cNvPr id="1809" name="Google Shape;1809;p75"/>
          <p:cNvPicPr preferRelativeResize="0"/>
          <p:nvPr/>
        </p:nvPicPr>
        <p:blipFill>
          <a:blip r:embed="rId4">
            <a:alphaModFix/>
          </a:blip>
          <a:stretch>
            <a:fillRect/>
          </a:stretch>
        </p:blipFill>
        <p:spPr>
          <a:xfrm>
            <a:off x="3635825" y="2437235"/>
            <a:ext cx="1435160" cy="561075"/>
          </a:xfrm>
          <a:prstGeom prst="rect">
            <a:avLst/>
          </a:prstGeom>
          <a:noFill/>
          <a:ln cap="flat" cmpd="sng" w="9525">
            <a:solidFill>
              <a:srgbClr val="000000"/>
            </a:solidFill>
            <a:prstDash val="solid"/>
            <a:round/>
            <a:headEnd len="sm" w="sm" type="none"/>
            <a:tailEnd len="sm" w="sm" type="none"/>
          </a:ln>
        </p:spPr>
      </p:pic>
      <p:cxnSp>
        <p:nvCxnSpPr>
          <p:cNvPr id="1810" name="Google Shape;1810;p75"/>
          <p:cNvCxnSpPr>
            <a:stCxn id="1807" idx="3"/>
            <a:endCxn id="1809" idx="1"/>
          </p:cNvCxnSpPr>
          <p:nvPr/>
        </p:nvCxnSpPr>
        <p:spPr>
          <a:xfrm flipH="1" rot="10800000">
            <a:off x="3374400" y="2717688"/>
            <a:ext cx="261300" cy="3600"/>
          </a:xfrm>
          <a:prstGeom prst="straightConnector1">
            <a:avLst/>
          </a:prstGeom>
          <a:noFill/>
          <a:ln cap="flat" cmpd="sng" w="9525">
            <a:solidFill>
              <a:schemeClr val="dk2"/>
            </a:solidFill>
            <a:prstDash val="solid"/>
            <a:round/>
            <a:headEnd len="med" w="med" type="none"/>
            <a:tailEnd len="med" w="med" type="triangle"/>
          </a:ln>
        </p:spPr>
      </p:cxnSp>
      <p:sp>
        <p:nvSpPr>
          <p:cNvPr id="1811" name="Google Shape;1811;p75"/>
          <p:cNvSpPr/>
          <p:nvPr/>
        </p:nvSpPr>
        <p:spPr>
          <a:xfrm>
            <a:off x="5408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DAG-SPT</a:t>
            </a:r>
            <a:endParaRPr/>
          </a:p>
        </p:txBody>
      </p:sp>
      <p:cxnSp>
        <p:nvCxnSpPr>
          <p:cNvPr id="1812" name="Google Shape;1812;p75"/>
          <p:cNvCxnSpPr>
            <a:stCxn id="1809" idx="3"/>
            <a:endCxn id="1811" idx="1"/>
          </p:cNvCxnSpPr>
          <p:nvPr/>
        </p:nvCxnSpPr>
        <p:spPr>
          <a:xfrm flipH="1" rot="10800000">
            <a:off x="5070985" y="2716873"/>
            <a:ext cx="337500" cy="900"/>
          </a:xfrm>
          <a:prstGeom prst="straightConnector1">
            <a:avLst/>
          </a:prstGeom>
          <a:noFill/>
          <a:ln cap="flat" cmpd="sng" w="9525">
            <a:solidFill>
              <a:schemeClr val="dk2"/>
            </a:solidFill>
            <a:prstDash val="solid"/>
            <a:round/>
            <a:headEnd len="med" w="med" type="none"/>
            <a:tailEnd len="med" w="med" type="triangle"/>
          </a:ln>
        </p:spPr>
      </p:cxnSp>
      <p:sp>
        <p:nvSpPr>
          <p:cNvPr id="1813" name="Google Shape;1813;p75"/>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814" name="Google Shape;1814;p75"/>
          <p:cNvCxnSpPr>
            <a:stCxn id="1811" idx="2"/>
            <a:endCxn id="1815" idx="0"/>
          </p:cNvCxnSpPr>
          <p:nvPr/>
        </p:nvCxnSpPr>
        <p:spPr>
          <a:xfrm rot="5400000">
            <a:off x="4244453" y="1848970"/>
            <a:ext cx="686400" cy="2838600"/>
          </a:xfrm>
          <a:prstGeom prst="curvedConnector3">
            <a:avLst>
              <a:gd fmla="val 50010" name="adj1"/>
            </a:avLst>
          </a:prstGeom>
          <a:noFill/>
          <a:ln cap="flat" cmpd="sng" w="9525">
            <a:solidFill>
              <a:schemeClr val="dk2"/>
            </a:solidFill>
            <a:prstDash val="solid"/>
            <a:round/>
            <a:headEnd len="med" w="med" type="none"/>
            <a:tailEnd len="med" w="med" type="triangle"/>
          </a:ln>
        </p:spPr>
      </p:cxnSp>
      <p:sp>
        <p:nvSpPr>
          <p:cNvPr id="1816" name="Google Shape;1816;p75"/>
          <p:cNvSpPr txBox="1"/>
          <p:nvPr/>
        </p:nvSpPr>
        <p:spPr>
          <a:xfrm>
            <a:off x="2307850" y="3294975"/>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SPT of G’</a:t>
            </a:r>
            <a:endParaRPr/>
          </a:p>
        </p:txBody>
      </p:sp>
      <p:sp>
        <p:nvSpPr>
          <p:cNvPr id="1817" name="Google Shape;1817;p75"/>
          <p:cNvSpPr/>
          <p:nvPr/>
        </p:nvSpPr>
        <p:spPr>
          <a:xfrm>
            <a:off x="4847000" y="3795200"/>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1818" name="Google Shape;1818;p75"/>
          <p:cNvCxnSpPr>
            <a:stCxn id="1815" idx="3"/>
            <a:endCxn id="1817" idx="1"/>
          </p:cNvCxnSpPr>
          <p:nvPr/>
        </p:nvCxnSpPr>
        <p:spPr>
          <a:xfrm>
            <a:off x="3987294" y="3959752"/>
            <a:ext cx="859800" cy="0"/>
          </a:xfrm>
          <a:prstGeom prst="straightConnector1">
            <a:avLst/>
          </a:prstGeom>
          <a:noFill/>
          <a:ln cap="flat" cmpd="sng" w="9525">
            <a:solidFill>
              <a:schemeClr val="dk2"/>
            </a:solidFill>
            <a:prstDash val="solid"/>
            <a:round/>
            <a:headEnd len="med" w="med" type="none"/>
            <a:tailEnd len="med" w="med" type="triangle"/>
          </a:ln>
        </p:spPr>
      </p:cxnSp>
      <p:cxnSp>
        <p:nvCxnSpPr>
          <p:cNvPr id="1819" name="Google Shape;1819;p75"/>
          <p:cNvCxnSpPr>
            <a:stCxn id="1817" idx="3"/>
            <a:endCxn id="1820" idx="1"/>
          </p:cNvCxnSpPr>
          <p:nvPr/>
        </p:nvCxnSpPr>
        <p:spPr>
          <a:xfrm>
            <a:off x="6043700" y="3959750"/>
            <a:ext cx="1131600" cy="0"/>
          </a:xfrm>
          <a:prstGeom prst="straightConnector1">
            <a:avLst/>
          </a:prstGeom>
          <a:noFill/>
          <a:ln cap="flat" cmpd="sng" w="9525">
            <a:solidFill>
              <a:schemeClr val="dk2"/>
            </a:solidFill>
            <a:prstDash val="solid"/>
            <a:round/>
            <a:headEnd len="med" w="med" type="none"/>
            <a:tailEnd len="med" w="med" type="triangle"/>
          </a:ln>
        </p:spPr>
      </p:cxnSp>
      <p:sp>
        <p:nvSpPr>
          <p:cNvPr id="1821" name="Google Shape;1821;p75"/>
          <p:cNvSpPr txBox="1"/>
          <p:nvPr/>
        </p:nvSpPr>
        <p:spPr>
          <a:xfrm>
            <a:off x="7129299" y="3280349"/>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LPT of G</a:t>
            </a:r>
            <a:endParaRPr/>
          </a:p>
        </p:txBody>
      </p:sp>
      <p:pic>
        <p:nvPicPr>
          <p:cNvPr id="1815" name="Google Shape;1815;p75"/>
          <p:cNvPicPr preferRelativeResize="0"/>
          <p:nvPr/>
        </p:nvPicPr>
        <p:blipFill>
          <a:blip r:embed="rId5">
            <a:alphaModFix/>
          </a:blip>
          <a:stretch>
            <a:fillRect/>
          </a:stretch>
        </p:blipFill>
        <p:spPr>
          <a:xfrm>
            <a:off x="2349498" y="3611602"/>
            <a:ext cx="1637796" cy="696300"/>
          </a:xfrm>
          <a:prstGeom prst="rect">
            <a:avLst/>
          </a:prstGeom>
          <a:noFill/>
          <a:ln cap="flat" cmpd="sng" w="9525">
            <a:solidFill>
              <a:srgbClr val="000000"/>
            </a:solidFill>
            <a:prstDash val="solid"/>
            <a:round/>
            <a:headEnd len="sm" w="sm" type="none"/>
            <a:tailEnd len="sm" w="sm" type="none"/>
          </a:ln>
        </p:spPr>
      </p:pic>
      <p:pic>
        <p:nvPicPr>
          <p:cNvPr id="1820" name="Google Shape;1820;p75"/>
          <p:cNvPicPr preferRelativeResize="0"/>
          <p:nvPr/>
        </p:nvPicPr>
        <p:blipFill>
          <a:blip r:embed="rId6">
            <a:alphaModFix/>
          </a:blip>
          <a:stretch>
            <a:fillRect/>
          </a:stretch>
        </p:blipFill>
        <p:spPr>
          <a:xfrm>
            <a:off x="7175425" y="3604300"/>
            <a:ext cx="1637800" cy="71088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a:t>
            </a:r>
            <a:endParaRPr/>
          </a:p>
        </p:txBody>
      </p:sp>
      <p:sp>
        <p:nvSpPr>
          <p:cNvPr id="1827" name="Google Shape;1827;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a:t>
            </a:r>
            <a:r>
              <a:rPr b="1" lang="en"/>
              <a:t>reduction</a:t>
            </a:r>
            <a:r>
              <a:rPr lang="en"/>
              <a:t>. </a:t>
            </a:r>
            <a:endParaRPr/>
          </a:p>
          <a:p>
            <a:pPr indent="-342900" lvl="0" marL="457200" rtl="0" algn="l">
              <a:spcBef>
                <a:spcPts val="600"/>
              </a:spcBef>
              <a:spcAft>
                <a:spcPts val="0"/>
              </a:spcAft>
              <a:buSzPts val="1800"/>
              <a:buChar char="●"/>
            </a:pPr>
            <a:r>
              <a:rPr lang="en"/>
              <a:t>Since DAG-SPT can be used to solve DAG-LPT, we say that “DAG-LPT reduces to DAG-SPT”. </a:t>
            </a:r>
            <a:endParaRPr/>
          </a:p>
        </p:txBody>
      </p:sp>
      <p:pic>
        <p:nvPicPr>
          <p:cNvPr id="1828" name="Google Shape;1828;p76"/>
          <p:cNvPicPr preferRelativeResize="0"/>
          <p:nvPr/>
        </p:nvPicPr>
        <p:blipFill>
          <a:blip r:embed="rId3">
            <a:alphaModFix/>
          </a:blip>
          <a:stretch>
            <a:fillRect/>
          </a:stretch>
        </p:blipFill>
        <p:spPr>
          <a:xfrm>
            <a:off x="375300" y="2462605"/>
            <a:ext cx="1374074" cy="517375"/>
          </a:xfrm>
          <a:prstGeom prst="rect">
            <a:avLst/>
          </a:prstGeom>
          <a:noFill/>
          <a:ln cap="flat" cmpd="sng" w="9525">
            <a:solidFill>
              <a:srgbClr val="000000"/>
            </a:solidFill>
            <a:prstDash val="solid"/>
            <a:round/>
            <a:headEnd len="sm" w="sm" type="none"/>
            <a:tailEnd len="sm" w="sm" type="none"/>
          </a:ln>
        </p:spPr>
      </p:pic>
      <p:sp>
        <p:nvSpPr>
          <p:cNvPr id="1829" name="Google Shape;1829;p76"/>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830" name="Google Shape;1830;p76"/>
          <p:cNvSpPr/>
          <p:nvPr/>
        </p:nvSpPr>
        <p:spPr>
          <a:xfrm>
            <a:off x="1952350" y="2078650"/>
            <a:ext cx="48264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6"/>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DAG-LPT</a:t>
            </a:r>
            <a:endParaRPr/>
          </a:p>
        </p:txBody>
      </p:sp>
      <p:sp>
        <p:nvSpPr>
          <p:cNvPr id="1832" name="Google Shape;1832;p76"/>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1833" name="Google Shape;1833;p76"/>
          <p:cNvCxnSpPr>
            <a:stCxn id="1828" idx="3"/>
            <a:endCxn id="1832" idx="1"/>
          </p:cNvCxnSpPr>
          <p:nvPr/>
        </p:nvCxnSpPr>
        <p:spPr>
          <a:xfrm>
            <a:off x="1749374" y="2721293"/>
            <a:ext cx="530100" cy="0"/>
          </a:xfrm>
          <a:prstGeom prst="straightConnector1">
            <a:avLst/>
          </a:prstGeom>
          <a:noFill/>
          <a:ln cap="flat" cmpd="sng" w="9525">
            <a:solidFill>
              <a:schemeClr val="dk2"/>
            </a:solidFill>
            <a:prstDash val="solid"/>
            <a:round/>
            <a:headEnd len="med" w="med" type="none"/>
            <a:tailEnd len="med" w="med" type="triangle"/>
          </a:ln>
        </p:spPr>
      </p:cxnSp>
      <p:pic>
        <p:nvPicPr>
          <p:cNvPr id="1834" name="Google Shape;1834;p76"/>
          <p:cNvPicPr preferRelativeResize="0"/>
          <p:nvPr/>
        </p:nvPicPr>
        <p:blipFill>
          <a:blip r:embed="rId4">
            <a:alphaModFix/>
          </a:blip>
          <a:stretch>
            <a:fillRect/>
          </a:stretch>
        </p:blipFill>
        <p:spPr>
          <a:xfrm>
            <a:off x="3635825" y="2437235"/>
            <a:ext cx="1435160" cy="561075"/>
          </a:xfrm>
          <a:prstGeom prst="rect">
            <a:avLst/>
          </a:prstGeom>
          <a:noFill/>
          <a:ln cap="flat" cmpd="sng" w="9525">
            <a:solidFill>
              <a:srgbClr val="000000"/>
            </a:solidFill>
            <a:prstDash val="solid"/>
            <a:round/>
            <a:headEnd len="sm" w="sm" type="none"/>
            <a:tailEnd len="sm" w="sm" type="none"/>
          </a:ln>
        </p:spPr>
      </p:pic>
      <p:cxnSp>
        <p:nvCxnSpPr>
          <p:cNvPr id="1835" name="Google Shape;1835;p76"/>
          <p:cNvCxnSpPr>
            <a:stCxn id="1832" idx="3"/>
            <a:endCxn id="1834" idx="1"/>
          </p:cNvCxnSpPr>
          <p:nvPr/>
        </p:nvCxnSpPr>
        <p:spPr>
          <a:xfrm flipH="1" rot="10800000">
            <a:off x="3374400" y="2717688"/>
            <a:ext cx="261300" cy="3600"/>
          </a:xfrm>
          <a:prstGeom prst="straightConnector1">
            <a:avLst/>
          </a:prstGeom>
          <a:noFill/>
          <a:ln cap="flat" cmpd="sng" w="9525">
            <a:solidFill>
              <a:schemeClr val="dk2"/>
            </a:solidFill>
            <a:prstDash val="solid"/>
            <a:round/>
            <a:headEnd len="med" w="med" type="none"/>
            <a:tailEnd len="med" w="med" type="triangle"/>
          </a:ln>
        </p:spPr>
      </p:cxnSp>
      <p:sp>
        <p:nvSpPr>
          <p:cNvPr id="1836" name="Google Shape;1836;p76"/>
          <p:cNvSpPr/>
          <p:nvPr/>
        </p:nvSpPr>
        <p:spPr>
          <a:xfrm>
            <a:off x="5408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DAG-SPT</a:t>
            </a:r>
            <a:endParaRPr/>
          </a:p>
        </p:txBody>
      </p:sp>
      <p:cxnSp>
        <p:nvCxnSpPr>
          <p:cNvPr id="1837" name="Google Shape;1837;p76"/>
          <p:cNvCxnSpPr>
            <a:stCxn id="1834" idx="3"/>
            <a:endCxn id="1836" idx="1"/>
          </p:cNvCxnSpPr>
          <p:nvPr/>
        </p:nvCxnSpPr>
        <p:spPr>
          <a:xfrm flipH="1" rot="10800000">
            <a:off x="5070985" y="2716873"/>
            <a:ext cx="337500" cy="900"/>
          </a:xfrm>
          <a:prstGeom prst="straightConnector1">
            <a:avLst/>
          </a:prstGeom>
          <a:noFill/>
          <a:ln cap="flat" cmpd="sng" w="9525">
            <a:solidFill>
              <a:schemeClr val="dk2"/>
            </a:solidFill>
            <a:prstDash val="solid"/>
            <a:round/>
            <a:headEnd len="med" w="med" type="none"/>
            <a:tailEnd len="med" w="med" type="triangle"/>
          </a:ln>
        </p:spPr>
      </p:cxnSp>
      <p:sp>
        <p:nvSpPr>
          <p:cNvPr id="1838" name="Google Shape;1838;p76"/>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839" name="Google Shape;1839;p76"/>
          <p:cNvCxnSpPr>
            <a:stCxn id="1836" idx="2"/>
            <a:endCxn id="1840" idx="0"/>
          </p:cNvCxnSpPr>
          <p:nvPr/>
        </p:nvCxnSpPr>
        <p:spPr>
          <a:xfrm rot="5400000">
            <a:off x="4244453" y="1848970"/>
            <a:ext cx="686400" cy="2838600"/>
          </a:xfrm>
          <a:prstGeom prst="curvedConnector3">
            <a:avLst>
              <a:gd fmla="val 50010" name="adj1"/>
            </a:avLst>
          </a:prstGeom>
          <a:noFill/>
          <a:ln cap="flat" cmpd="sng" w="9525">
            <a:solidFill>
              <a:schemeClr val="dk2"/>
            </a:solidFill>
            <a:prstDash val="solid"/>
            <a:round/>
            <a:headEnd len="med" w="med" type="none"/>
            <a:tailEnd len="med" w="med" type="triangle"/>
          </a:ln>
        </p:spPr>
      </p:cxnSp>
      <p:sp>
        <p:nvSpPr>
          <p:cNvPr id="1841" name="Google Shape;1841;p76"/>
          <p:cNvSpPr txBox="1"/>
          <p:nvPr/>
        </p:nvSpPr>
        <p:spPr>
          <a:xfrm>
            <a:off x="2307850" y="3294975"/>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SPT of G’</a:t>
            </a:r>
            <a:endParaRPr/>
          </a:p>
        </p:txBody>
      </p:sp>
      <p:sp>
        <p:nvSpPr>
          <p:cNvPr id="1842" name="Google Shape;1842;p76"/>
          <p:cNvSpPr/>
          <p:nvPr/>
        </p:nvSpPr>
        <p:spPr>
          <a:xfrm>
            <a:off x="4847000" y="3795200"/>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1843" name="Google Shape;1843;p76"/>
          <p:cNvCxnSpPr>
            <a:stCxn id="1840" idx="3"/>
            <a:endCxn id="1842" idx="1"/>
          </p:cNvCxnSpPr>
          <p:nvPr/>
        </p:nvCxnSpPr>
        <p:spPr>
          <a:xfrm>
            <a:off x="3987294" y="3959752"/>
            <a:ext cx="859800" cy="0"/>
          </a:xfrm>
          <a:prstGeom prst="straightConnector1">
            <a:avLst/>
          </a:prstGeom>
          <a:noFill/>
          <a:ln cap="flat" cmpd="sng" w="9525">
            <a:solidFill>
              <a:schemeClr val="dk2"/>
            </a:solidFill>
            <a:prstDash val="solid"/>
            <a:round/>
            <a:headEnd len="med" w="med" type="none"/>
            <a:tailEnd len="med" w="med" type="triangle"/>
          </a:ln>
        </p:spPr>
      </p:cxnSp>
      <p:cxnSp>
        <p:nvCxnSpPr>
          <p:cNvPr id="1844" name="Google Shape;1844;p76"/>
          <p:cNvCxnSpPr>
            <a:stCxn id="1842" idx="3"/>
            <a:endCxn id="1845" idx="1"/>
          </p:cNvCxnSpPr>
          <p:nvPr/>
        </p:nvCxnSpPr>
        <p:spPr>
          <a:xfrm>
            <a:off x="6043700" y="3959750"/>
            <a:ext cx="1131600" cy="0"/>
          </a:xfrm>
          <a:prstGeom prst="straightConnector1">
            <a:avLst/>
          </a:prstGeom>
          <a:noFill/>
          <a:ln cap="flat" cmpd="sng" w="9525">
            <a:solidFill>
              <a:schemeClr val="dk2"/>
            </a:solidFill>
            <a:prstDash val="solid"/>
            <a:round/>
            <a:headEnd len="med" w="med" type="none"/>
            <a:tailEnd len="med" w="med" type="triangle"/>
          </a:ln>
        </p:spPr>
      </p:cxnSp>
      <p:sp>
        <p:nvSpPr>
          <p:cNvPr id="1846" name="Google Shape;1846;p76"/>
          <p:cNvSpPr txBox="1"/>
          <p:nvPr/>
        </p:nvSpPr>
        <p:spPr>
          <a:xfrm>
            <a:off x="7129299" y="3280349"/>
            <a:ext cx="1066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LPT of G</a:t>
            </a:r>
            <a:endParaRPr/>
          </a:p>
        </p:txBody>
      </p:sp>
      <p:pic>
        <p:nvPicPr>
          <p:cNvPr id="1840" name="Google Shape;1840;p76"/>
          <p:cNvPicPr preferRelativeResize="0"/>
          <p:nvPr/>
        </p:nvPicPr>
        <p:blipFill>
          <a:blip r:embed="rId5">
            <a:alphaModFix/>
          </a:blip>
          <a:stretch>
            <a:fillRect/>
          </a:stretch>
        </p:blipFill>
        <p:spPr>
          <a:xfrm>
            <a:off x="2349498" y="3611602"/>
            <a:ext cx="1637796" cy="696300"/>
          </a:xfrm>
          <a:prstGeom prst="rect">
            <a:avLst/>
          </a:prstGeom>
          <a:noFill/>
          <a:ln cap="flat" cmpd="sng" w="9525">
            <a:solidFill>
              <a:srgbClr val="000000"/>
            </a:solidFill>
            <a:prstDash val="solid"/>
            <a:round/>
            <a:headEnd len="sm" w="sm" type="none"/>
            <a:tailEnd len="sm" w="sm" type="none"/>
          </a:ln>
        </p:spPr>
      </p:pic>
      <p:pic>
        <p:nvPicPr>
          <p:cNvPr id="1845" name="Google Shape;1845;p76"/>
          <p:cNvPicPr preferRelativeResize="0"/>
          <p:nvPr/>
        </p:nvPicPr>
        <p:blipFill>
          <a:blip r:embed="rId6">
            <a:alphaModFix/>
          </a:blip>
          <a:stretch>
            <a:fillRect/>
          </a:stretch>
        </p:blipFill>
        <p:spPr>
          <a:xfrm>
            <a:off x="7175425" y="3604300"/>
            <a:ext cx="1637800" cy="71088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 Analogy</a:t>
            </a:r>
            <a:endParaRPr/>
          </a:p>
        </p:txBody>
      </p:sp>
      <p:sp>
        <p:nvSpPr>
          <p:cNvPr id="1852" name="Google Shape;1852;p7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reduction. </a:t>
            </a:r>
            <a:endParaRPr/>
          </a:p>
          <a:p>
            <a:pPr indent="-342900" lvl="0" marL="457200" rtl="0" algn="l">
              <a:spcBef>
                <a:spcPts val="600"/>
              </a:spcBef>
              <a:spcAft>
                <a:spcPts val="0"/>
              </a:spcAft>
              <a:buSzPts val="1800"/>
              <a:buChar char="●"/>
            </a:pPr>
            <a:r>
              <a:rPr lang="en"/>
              <a:t>Since DAG-SPT can be used to solve DAG-LPT, we say that “DAG-LPT reduces to DAG-SPT”.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a real-world analog, suppose we want to climb a hill. There are many ways to do this:</a:t>
            </a:r>
            <a:endParaRPr/>
          </a:p>
          <a:p>
            <a:pPr indent="-342900" lvl="0" marL="457200" rtl="0" algn="l">
              <a:spcBef>
                <a:spcPts val="600"/>
              </a:spcBef>
              <a:spcAft>
                <a:spcPts val="0"/>
              </a:spcAft>
              <a:buSzPts val="1800"/>
              <a:buChar char="●"/>
            </a:pPr>
            <a:r>
              <a:rPr lang="en"/>
              <a:t>“Climbing a hill” reduces to “riding a ski lift.”</a:t>
            </a:r>
            <a:endParaRPr/>
          </a:p>
          <a:p>
            <a:pPr indent="-342900" lvl="0" marL="457200" rtl="0" algn="l">
              <a:spcBef>
                <a:spcPts val="600"/>
              </a:spcBef>
              <a:spcAft>
                <a:spcPts val="0"/>
              </a:spcAft>
              <a:buSzPts val="1800"/>
              <a:buChar char="●"/>
            </a:pPr>
            <a:r>
              <a:rPr lang="en"/>
              <a:t>“Climbing a hill” reduces to “being shot out of a cannon.”</a:t>
            </a:r>
            <a:endParaRPr/>
          </a:p>
          <a:p>
            <a:pPr indent="-342900" lvl="0" marL="457200" rtl="0" algn="l">
              <a:spcBef>
                <a:spcPts val="600"/>
              </a:spcBef>
              <a:spcAft>
                <a:spcPts val="0"/>
              </a:spcAft>
              <a:buSzPts val="1800"/>
              <a:buChar char="●"/>
            </a:pPr>
            <a:r>
              <a:rPr lang="en"/>
              <a:t>“Climbing a hill” reduces to “riding a bike up the hill.”</a:t>
            </a:r>
            <a:endParaRPr/>
          </a:p>
          <a:p>
            <a:pPr indent="0" lvl="0" marL="457200" rtl="0" algn="l">
              <a:spcBef>
                <a:spcPts val="6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 Definition (Informal)</a:t>
            </a:r>
            <a:endParaRPr/>
          </a:p>
        </p:txBody>
      </p:sp>
      <p:sp>
        <p:nvSpPr>
          <p:cNvPr id="1858" name="Google Shape;1858;p78"/>
          <p:cNvSpPr txBox="1"/>
          <p:nvPr>
            <p:ph idx="1" type="body"/>
          </p:nvPr>
        </p:nvSpPr>
        <p:spPr>
          <a:xfrm>
            <a:off x="107050" y="402200"/>
            <a:ext cx="8520600" cy="451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process is known as reduction. </a:t>
            </a:r>
            <a:endParaRPr/>
          </a:p>
          <a:p>
            <a:pPr indent="-342900" lvl="0" marL="457200" rtl="0" algn="l">
              <a:spcBef>
                <a:spcPts val="600"/>
              </a:spcBef>
              <a:spcAft>
                <a:spcPts val="0"/>
              </a:spcAft>
              <a:buSzPts val="1800"/>
              <a:buChar char="●"/>
            </a:pPr>
            <a:r>
              <a:rPr lang="en"/>
              <a:t>Since DAG-SPT can be used to DAG-LPT, we say that “DAG-LPT reduces to DAG-SPT”.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Algorithms by Dasgupta, Papadimitriou, and Vazirani defines a reduction informally as follows:</a:t>
            </a:r>
            <a:endParaRPr/>
          </a:p>
          <a:p>
            <a:pPr indent="-342900" lvl="0" marL="457200" rtl="0" algn="l">
              <a:spcBef>
                <a:spcPts val="600"/>
              </a:spcBef>
              <a:spcAft>
                <a:spcPts val="0"/>
              </a:spcAft>
              <a:buSzPts val="1800"/>
              <a:buChar char="●"/>
            </a:pPr>
            <a:r>
              <a:rPr lang="en"/>
              <a:t>“If any subroutine for task Q can be used to solve P, we say P reduces to Q.”</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also define the idea formally, but </a:t>
            </a:r>
            <a:r>
              <a:rPr b="1" lang="en"/>
              <a:t>way </a:t>
            </a:r>
            <a:r>
              <a:rPr lang="en"/>
              <a:t>beyond the scope of our class.</a:t>
            </a:r>
            <a:endParaRPr/>
          </a:p>
          <a:p>
            <a:pPr indent="-342900" lvl="0" marL="457200" rtl="0" algn="l">
              <a:spcBef>
                <a:spcPts val="600"/>
              </a:spcBef>
              <a:spcAft>
                <a:spcPts val="0"/>
              </a:spcAft>
              <a:buSzPts val="1800"/>
              <a:buChar char="●"/>
            </a:pPr>
            <a:r>
              <a:rPr lang="en"/>
              <a:t>If you’re curious, you can read more about </a:t>
            </a:r>
            <a:r>
              <a:rPr lang="en" u="sng">
                <a:solidFill>
                  <a:schemeClr val="hlink"/>
                </a:solidFill>
                <a:hlinkClick r:id="rId3"/>
              </a:rPr>
              <a:t>Karp and Cook reductions</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Reduction is more than sign flipping. Let’s see a richer example of a reduction.</a:t>
            </a:r>
            <a:br>
              <a:rPr lang="en"/>
            </a:b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7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26</a:t>
            </a:r>
            <a:r>
              <a:rPr lang="en"/>
              <a:t>, CS61B, </a:t>
            </a:r>
            <a:r>
              <a:rPr lang="en"/>
              <a:t>Spring 2024</a:t>
            </a:r>
            <a:endParaRPr/>
          </a:p>
        </p:txBody>
      </p:sp>
      <p:sp>
        <p:nvSpPr>
          <p:cNvPr id="1864" name="Google Shape;1864;p7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Topological Sorting</a:t>
            </a:r>
            <a:endParaRPr/>
          </a:p>
          <a:p>
            <a:pPr indent="0" lvl="0" marL="0" rtl="0" algn="l">
              <a:spcBef>
                <a:spcPts val="600"/>
              </a:spcBef>
              <a:spcAft>
                <a:spcPts val="0"/>
              </a:spcAft>
              <a:buNone/>
            </a:pPr>
            <a:r>
              <a:rPr lang="en"/>
              <a:t>Shortest Paths on DAGs</a:t>
            </a:r>
            <a:endParaRPr/>
          </a:p>
          <a:p>
            <a:pPr indent="0" lvl="0" marL="0" rtl="0" algn="l">
              <a:spcBef>
                <a:spcPts val="600"/>
              </a:spcBef>
              <a:spcAft>
                <a:spcPts val="0"/>
              </a:spcAft>
              <a:buNone/>
            </a:pPr>
            <a:r>
              <a:rPr lang="en"/>
              <a:t>Longest Paths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Reductions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Definition</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Reduction to 3SAT (Optional CS170 Preview)</a:t>
            </a:r>
            <a:endParaRPr b="1">
              <a:solidFill>
                <a:schemeClr val="accent3"/>
              </a:solidFill>
              <a:latin typeface="Roboto"/>
              <a:ea typeface="Roboto"/>
              <a:cs typeface="Roboto"/>
              <a:sym typeface="Roboto"/>
            </a:endParaRPr>
          </a:p>
        </p:txBody>
      </p:sp>
      <p:sp>
        <p:nvSpPr>
          <p:cNvPr id="1865" name="Google Shape;1865;p7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Reductions: Definition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Independent Set Problem</a:t>
            </a:r>
            <a:endParaRPr/>
          </a:p>
        </p:txBody>
      </p:sp>
      <p:sp>
        <p:nvSpPr>
          <p:cNvPr id="1871" name="Google Shape;1871;p8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independent set is a set of vertices in which no two vertices are adjacent.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Independent-set Problem:</a:t>
            </a:r>
            <a:endParaRPr/>
          </a:p>
          <a:p>
            <a:pPr indent="-342900" lvl="0" marL="457200" rtl="0" algn="l">
              <a:spcBef>
                <a:spcPts val="600"/>
              </a:spcBef>
              <a:spcAft>
                <a:spcPts val="0"/>
              </a:spcAft>
              <a:buSzPts val="1800"/>
              <a:buChar char="●"/>
            </a:pPr>
            <a:r>
              <a:rPr lang="en"/>
              <a:t>Does there exist an independent set of size k?</a:t>
            </a:r>
            <a:endParaRPr/>
          </a:p>
          <a:p>
            <a:pPr indent="-342900" lvl="0" marL="457200" rtl="0" algn="l">
              <a:spcBef>
                <a:spcPts val="0"/>
              </a:spcBef>
              <a:spcAft>
                <a:spcPts val="0"/>
              </a:spcAft>
              <a:buSzPts val="1800"/>
              <a:buChar char="●"/>
            </a:pPr>
            <a:r>
              <a:rPr lang="en"/>
              <a:t>i.e. color k vertices red, such that none touch.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for the graph on the right and k = 9</a:t>
            </a:r>
            <a:endParaRPr/>
          </a:p>
          <a:p>
            <a:pPr indent="-342900" lvl="0" marL="457200" rtl="0" algn="l">
              <a:spcBef>
                <a:spcPts val="600"/>
              </a:spcBef>
              <a:spcAft>
                <a:spcPts val="0"/>
              </a:spcAft>
              <a:buSzPts val="1800"/>
              <a:buChar char="●"/>
            </a:pPr>
            <a:r>
              <a:rPr lang="en"/>
              <a:t>For this particular graph, N=24.</a:t>
            </a:r>
            <a:endParaRPr/>
          </a:p>
        </p:txBody>
      </p:sp>
      <p:pic>
        <p:nvPicPr>
          <p:cNvPr id="1872" name="Google Shape;1872;p80"/>
          <p:cNvPicPr preferRelativeResize="0"/>
          <p:nvPr/>
        </p:nvPicPr>
        <p:blipFill>
          <a:blip r:embed="rId3">
            <a:alphaModFix/>
          </a:blip>
          <a:stretch>
            <a:fillRect/>
          </a:stretch>
        </p:blipFill>
        <p:spPr>
          <a:xfrm>
            <a:off x="5307866" y="1056673"/>
            <a:ext cx="3790950" cy="3790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81"/>
          <p:cNvSpPr txBox="1"/>
          <p:nvPr/>
        </p:nvSpPr>
        <p:spPr>
          <a:xfrm>
            <a:off x="242000" y="1981200"/>
            <a:ext cx="8894100" cy="1755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Example: (x1 || x2 || !x3) &amp;&amp; (x1 || !x1 || x1) &amp;&amp; (x2 || x3 || x4)</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Solution: x1 = true, x2 = true, x3 = true, x4 = false</a:t>
            </a:r>
            <a:endParaRPr sz="1800">
              <a:solidFill>
                <a:schemeClr val="dk1"/>
              </a:solidFill>
              <a:latin typeface="Roboto"/>
              <a:ea typeface="Roboto"/>
              <a:cs typeface="Roboto"/>
              <a:sym typeface="Roboto"/>
            </a:endParaRPr>
          </a:p>
        </p:txBody>
      </p:sp>
      <p:sp>
        <p:nvSpPr>
          <p:cNvPr id="1878" name="Google Shape;1878;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3SAT Problem</a:t>
            </a:r>
            <a:endParaRPr/>
          </a:p>
        </p:txBody>
      </p:sp>
      <p:sp>
        <p:nvSpPr>
          <p:cNvPr id="1879" name="Google Shape;1879;p81"/>
          <p:cNvSpPr txBox="1"/>
          <p:nvPr>
            <p:ph idx="1" type="body"/>
          </p:nvPr>
        </p:nvSpPr>
        <p:spPr>
          <a:xfrm>
            <a:off x="90600" y="404100"/>
            <a:ext cx="8443800" cy="117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3SAT: Given a boolean formula, does there exist a truth value for boolean variables that obeys a set of 3-variable disjunctive constraints?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80" name="Google Shape;1880;p81"/>
          <p:cNvSpPr/>
          <p:nvPr/>
        </p:nvSpPr>
        <p:spPr>
          <a:xfrm rot="5400000">
            <a:off x="1868850" y="1394450"/>
            <a:ext cx="294600" cy="14067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1"/>
          <p:cNvSpPr txBox="1"/>
          <p:nvPr/>
        </p:nvSpPr>
        <p:spPr>
          <a:xfrm>
            <a:off x="2053025" y="1753750"/>
            <a:ext cx="32682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variable disjunctive constraint</a:t>
            </a:r>
            <a:br>
              <a:rPr lang="en"/>
            </a:b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3SAT Reduces to Independent Set </a:t>
            </a:r>
            <a:endParaRPr/>
          </a:p>
        </p:txBody>
      </p:sp>
      <p:sp>
        <p:nvSpPr>
          <p:cNvPr id="1887" name="Google Shape;1887;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Proposition: 3SAT reduces to Independent-set.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Proof. Given an instance ϕ of 3-SAT, create an instance G of Independent-set:</a:t>
            </a:r>
            <a:endParaRPr/>
          </a:p>
          <a:p>
            <a:pPr indent="-342900" lvl="0" marL="457200" rtl="0" algn="l">
              <a:spcBef>
                <a:spcPts val="600"/>
              </a:spcBef>
              <a:spcAft>
                <a:spcPts val="0"/>
              </a:spcAft>
              <a:buSzPts val="1800"/>
              <a:buChar char="●"/>
            </a:pPr>
            <a:r>
              <a:rPr lang="en"/>
              <a:t>For each clause in ϕ, create 3 vertices in a triangle.</a:t>
            </a:r>
            <a:endParaRPr/>
          </a:p>
          <a:p>
            <a:pPr indent="-342900" lvl="0" marL="457200" rtl="0" algn="l">
              <a:spcBef>
                <a:spcPts val="0"/>
              </a:spcBef>
              <a:spcAft>
                <a:spcPts val="0"/>
              </a:spcAft>
              <a:buSzPts val="1800"/>
              <a:buChar char="●"/>
            </a:pPr>
            <a:r>
              <a:rPr lang="en"/>
              <a:t>Add an edge between each literal and its negation (can’t both be true in 3SAT means can’t be in same set in Independent-set)</a:t>
            </a:r>
            <a:endParaRPr/>
          </a:p>
          <a:p>
            <a:pPr indent="0" lvl="0" marL="0" rtl="0" algn="l">
              <a:spcBef>
                <a:spcPts val="600"/>
              </a:spcBef>
              <a:spcAft>
                <a:spcPts val="0"/>
              </a:spcAft>
              <a:buNone/>
            </a:pPr>
            <a:r>
              <a:t/>
            </a:r>
            <a:endParaRPr/>
          </a:p>
        </p:txBody>
      </p:sp>
      <p:sp>
        <p:nvSpPr>
          <p:cNvPr id="1888" name="Google Shape;1888;p82"/>
          <p:cNvSpPr txBox="1"/>
          <p:nvPr/>
        </p:nvSpPr>
        <p:spPr>
          <a:xfrm>
            <a:off x="1127100" y="4456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889" name="Google Shape;1889;p82"/>
          <p:cNvSpPr/>
          <p:nvPr/>
        </p:nvSpPr>
        <p:spPr>
          <a:xfrm>
            <a:off x="243000"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890" name="Google Shape;1890;p82"/>
          <p:cNvSpPr/>
          <p:nvPr/>
        </p:nvSpPr>
        <p:spPr>
          <a:xfrm>
            <a:off x="863010"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891" name="Google Shape;1891;p82"/>
          <p:cNvSpPr/>
          <p:nvPr/>
        </p:nvSpPr>
        <p:spPr>
          <a:xfrm>
            <a:off x="1412404"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892" name="Google Shape;1892;p82"/>
          <p:cNvSpPr/>
          <p:nvPr/>
        </p:nvSpPr>
        <p:spPr>
          <a:xfrm>
            <a:off x="2581807"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893" name="Google Shape;1893;p82"/>
          <p:cNvSpPr/>
          <p:nvPr/>
        </p:nvSpPr>
        <p:spPr>
          <a:xfrm>
            <a:off x="375121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894" name="Google Shape;1894;p82"/>
          <p:cNvSpPr/>
          <p:nvPr/>
        </p:nvSpPr>
        <p:spPr>
          <a:xfrm>
            <a:off x="3201557"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895" name="Google Shape;1895;p82"/>
          <p:cNvSpPr/>
          <p:nvPr/>
        </p:nvSpPr>
        <p:spPr>
          <a:xfrm>
            <a:off x="4852526" y="4090175"/>
            <a:ext cx="5493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896" name="Google Shape;1896;p82"/>
          <p:cNvSpPr/>
          <p:nvPr/>
        </p:nvSpPr>
        <p:spPr>
          <a:xfrm>
            <a:off x="6090018"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897" name="Google Shape;1897;p82"/>
          <p:cNvSpPr/>
          <p:nvPr/>
        </p:nvSpPr>
        <p:spPr>
          <a:xfrm>
            <a:off x="5540103"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898" name="Google Shape;1898;p82"/>
          <p:cNvSpPr/>
          <p:nvPr/>
        </p:nvSpPr>
        <p:spPr>
          <a:xfrm>
            <a:off x="7259421"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899" name="Google Shape;1899;p82"/>
          <p:cNvSpPr/>
          <p:nvPr/>
        </p:nvSpPr>
        <p:spPr>
          <a:xfrm>
            <a:off x="7878649" y="33730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00" name="Google Shape;1900;p82"/>
          <p:cNvSpPr/>
          <p:nvPr/>
        </p:nvSpPr>
        <p:spPr>
          <a:xfrm>
            <a:off x="8428825" y="4090175"/>
            <a:ext cx="481200" cy="3675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901" name="Google Shape;1901;p82"/>
          <p:cNvCxnSpPr>
            <a:stCxn id="1890" idx="2"/>
            <a:endCxn id="1889" idx="0"/>
          </p:cNvCxnSpPr>
          <p:nvPr/>
        </p:nvCxnSpPr>
        <p:spPr>
          <a:xfrm flipH="1">
            <a:off x="483510" y="3740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902" name="Google Shape;1902;p82"/>
          <p:cNvCxnSpPr>
            <a:stCxn id="1891" idx="0"/>
            <a:endCxn id="1890" idx="2"/>
          </p:cNvCxnSpPr>
          <p:nvPr/>
        </p:nvCxnSpPr>
        <p:spPr>
          <a:xfrm rot="10800000">
            <a:off x="1103704" y="3740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903" name="Google Shape;1903;p82"/>
          <p:cNvCxnSpPr>
            <a:stCxn id="1889" idx="3"/>
            <a:endCxn id="1891" idx="1"/>
          </p:cNvCxnSpPr>
          <p:nvPr/>
        </p:nvCxnSpPr>
        <p:spPr>
          <a:xfrm>
            <a:off x="724200"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04" name="Google Shape;1904;p82"/>
          <p:cNvCxnSpPr>
            <a:stCxn id="1894" idx="2"/>
            <a:endCxn id="1892" idx="0"/>
          </p:cNvCxnSpPr>
          <p:nvPr/>
        </p:nvCxnSpPr>
        <p:spPr>
          <a:xfrm flipH="1">
            <a:off x="2822357" y="3740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905" name="Google Shape;1905;p82"/>
          <p:cNvCxnSpPr>
            <a:stCxn id="1892" idx="3"/>
            <a:endCxn id="1893" idx="1"/>
          </p:cNvCxnSpPr>
          <p:nvPr/>
        </p:nvCxnSpPr>
        <p:spPr>
          <a:xfrm>
            <a:off x="3063007"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06" name="Google Shape;1906;p82"/>
          <p:cNvCxnSpPr>
            <a:stCxn id="1893" idx="0"/>
            <a:endCxn id="1894" idx="2"/>
          </p:cNvCxnSpPr>
          <p:nvPr/>
        </p:nvCxnSpPr>
        <p:spPr>
          <a:xfrm rot="10800000">
            <a:off x="3442211" y="3740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907" name="Google Shape;1907;p82"/>
          <p:cNvCxnSpPr>
            <a:stCxn id="1895" idx="0"/>
            <a:endCxn id="1897" idx="2"/>
          </p:cNvCxnSpPr>
          <p:nvPr/>
        </p:nvCxnSpPr>
        <p:spPr>
          <a:xfrm flipH="1" rot="10800000">
            <a:off x="5127176" y="3740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908" name="Google Shape;1908;p82"/>
          <p:cNvCxnSpPr>
            <a:stCxn id="1896" idx="0"/>
            <a:endCxn id="1897" idx="2"/>
          </p:cNvCxnSpPr>
          <p:nvPr/>
        </p:nvCxnSpPr>
        <p:spPr>
          <a:xfrm rot="10800000">
            <a:off x="5780718" y="3740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909" name="Google Shape;1909;p82"/>
          <p:cNvCxnSpPr>
            <a:stCxn id="1896" idx="1"/>
            <a:endCxn id="1895" idx="3"/>
          </p:cNvCxnSpPr>
          <p:nvPr/>
        </p:nvCxnSpPr>
        <p:spPr>
          <a:xfrm rot="10800000">
            <a:off x="5401818" y="4273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10" name="Google Shape;1910;p82"/>
          <p:cNvCxnSpPr>
            <a:stCxn id="1898" idx="0"/>
            <a:endCxn id="1899" idx="2"/>
          </p:cNvCxnSpPr>
          <p:nvPr/>
        </p:nvCxnSpPr>
        <p:spPr>
          <a:xfrm flipH="1" rot="10800000">
            <a:off x="7500021" y="3740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911" name="Google Shape;1911;p82"/>
          <p:cNvCxnSpPr>
            <a:stCxn id="1900" idx="0"/>
            <a:endCxn id="1899" idx="2"/>
          </p:cNvCxnSpPr>
          <p:nvPr/>
        </p:nvCxnSpPr>
        <p:spPr>
          <a:xfrm rot="10800000">
            <a:off x="8119225" y="3740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912" name="Google Shape;1912;p82"/>
          <p:cNvCxnSpPr>
            <a:endCxn id="1898" idx="3"/>
          </p:cNvCxnSpPr>
          <p:nvPr/>
        </p:nvCxnSpPr>
        <p:spPr>
          <a:xfrm rot="10800000">
            <a:off x="7740621" y="4273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913" name="Google Shape;1913;p82"/>
          <p:cNvCxnSpPr>
            <a:stCxn id="1890" idx="3"/>
            <a:endCxn id="1894" idx="1"/>
          </p:cNvCxnSpPr>
          <p:nvPr/>
        </p:nvCxnSpPr>
        <p:spPr>
          <a:xfrm>
            <a:off x="1344210"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14" name="Google Shape;1914;p82"/>
          <p:cNvCxnSpPr>
            <a:stCxn id="1897" idx="3"/>
            <a:endCxn id="1899" idx="1"/>
          </p:cNvCxnSpPr>
          <p:nvPr/>
        </p:nvCxnSpPr>
        <p:spPr>
          <a:xfrm>
            <a:off x="6021303" y="3556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15" name="Google Shape;1915;p82"/>
          <p:cNvCxnSpPr>
            <a:stCxn id="1894" idx="0"/>
            <a:endCxn id="1899" idx="0"/>
          </p:cNvCxnSpPr>
          <p:nvPr/>
        </p:nvCxnSpPr>
        <p:spPr>
          <a:xfrm flipH="1" rot="-5400000">
            <a:off x="5780357"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16" name="Google Shape;1916;p82"/>
          <p:cNvCxnSpPr>
            <a:stCxn id="1897" idx="0"/>
            <a:endCxn id="1890" idx="0"/>
          </p:cNvCxnSpPr>
          <p:nvPr/>
        </p:nvCxnSpPr>
        <p:spPr>
          <a:xfrm rot="5400000">
            <a:off x="3441903" y="1034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17" name="Google Shape;1917;p82"/>
          <p:cNvCxnSpPr>
            <a:stCxn id="1889" idx="2"/>
            <a:endCxn id="1892" idx="2"/>
          </p:cNvCxnSpPr>
          <p:nvPr/>
        </p:nvCxnSpPr>
        <p:spPr>
          <a:xfrm flipH="1" rot="-5400000">
            <a:off x="1652700" y="3288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18" name="Google Shape;1918;p82"/>
          <p:cNvCxnSpPr>
            <a:stCxn id="1895" idx="2"/>
            <a:endCxn id="1900" idx="2"/>
          </p:cNvCxnSpPr>
          <p:nvPr/>
        </p:nvCxnSpPr>
        <p:spPr>
          <a:xfrm flipH="1" rot="-5400000">
            <a:off x="6897926" y="2686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919" name="Google Shape;1919;p82"/>
          <p:cNvSpPr txBox="1"/>
          <p:nvPr/>
        </p:nvSpPr>
        <p:spPr>
          <a:xfrm>
            <a:off x="5973950" y="2763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920" name="Google Shape;1920;p82"/>
          <p:cNvCxnSpPr>
            <a:stCxn id="1893" idx="2"/>
            <a:endCxn id="1895" idx="2"/>
          </p:cNvCxnSpPr>
          <p:nvPr/>
        </p:nvCxnSpPr>
        <p:spPr>
          <a:xfrm flipH="1" rot="-5400000">
            <a:off x="4559261" y="3890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3" name="Shape 193"/>
        <p:cNvGrpSpPr/>
        <p:nvPr/>
      </p:nvGrpSpPr>
      <p:grpSpPr>
        <a:xfrm>
          <a:off x="0" y="0"/>
          <a:ext cx="0" cy="0"/>
          <a:chOff x="0" y="0"/>
          <a:chExt cx="0" cy="0"/>
        </a:xfrm>
      </p:grpSpPr>
      <p:sp>
        <p:nvSpPr>
          <p:cNvPr id="194" name="Google Shape;194;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195" name="Google Shape;195;p29"/>
          <p:cNvSpPr txBox="1"/>
          <p:nvPr>
            <p:ph idx="1" type="body"/>
          </p:nvPr>
        </p:nvSpPr>
        <p:spPr>
          <a:xfrm>
            <a:off x="243000" y="2629050"/>
            <a:ext cx="8443800" cy="170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tasks A through H, where an arrow from v to w indicates that v must happen before w.</a:t>
            </a:r>
            <a:endParaRPr/>
          </a:p>
          <a:p>
            <a:pPr indent="-342900" lvl="0" marL="457200" rtl="0" algn="l">
              <a:spcBef>
                <a:spcPts val="600"/>
              </a:spcBef>
              <a:spcAft>
                <a:spcPts val="0"/>
              </a:spcAft>
              <a:buSzPts val="1800"/>
              <a:buChar char="●"/>
            </a:pPr>
            <a:r>
              <a:rPr lang="en"/>
              <a:t>What algorithm do we use to find a valid ordering for these tasks?</a:t>
            </a:r>
            <a:endParaRPr/>
          </a:p>
          <a:p>
            <a:pPr indent="-342900" lvl="0" marL="457200" rtl="0" algn="l">
              <a:spcBef>
                <a:spcPts val="0"/>
              </a:spcBef>
              <a:spcAft>
                <a:spcPts val="0"/>
              </a:spcAft>
              <a:buSzPts val="1800"/>
              <a:buChar char="●"/>
            </a:pPr>
            <a:r>
              <a:rPr lang="en"/>
              <a:t>Valid orderings include: [A, C, B, D, F, E, H, G], [C, A, D, F, B, E, G, H], …</a:t>
            </a:r>
            <a:endParaRPr/>
          </a:p>
        </p:txBody>
      </p:sp>
      <p:grpSp>
        <p:nvGrpSpPr>
          <p:cNvPr id="196" name="Google Shape;196;p29"/>
          <p:cNvGrpSpPr/>
          <p:nvPr/>
        </p:nvGrpSpPr>
        <p:grpSpPr>
          <a:xfrm>
            <a:off x="3071707" y="733900"/>
            <a:ext cx="2419775" cy="1945738"/>
            <a:chOff x="756020" y="683300"/>
            <a:chExt cx="2419775" cy="1945738"/>
          </a:xfrm>
        </p:grpSpPr>
        <p:sp>
          <p:nvSpPr>
            <p:cNvPr id="197" name="Google Shape;197;p29"/>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198" name="Google Shape;198;p29"/>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199" name="Google Shape;199;p29"/>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00" name="Google Shape;200;p29"/>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1" name="Google Shape;201;p29"/>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02" name="Google Shape;202;p29"/>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03" name="Google Shape;203;p29"/>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04" name="Google Shape;204;p29"/>
            <p:cNvCxnSpPr>
              <a:stCxn id="205" idx="2"/>
              <a:endCxn id="197"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9"/>
            <p:cNvCxnSpPr>
              <a:stCxn id="205" idx="3"/>
              <a:endCxn id="199"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9"/>
            <p:cNvCxnSpPr>
              <a:stCxn id="198" idx="2"/>
              <a:endCxn id="199"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9"/>
            <p:cNvCxnSpPr>
              <a:stCxn id="198" idx="3"/>
              <a:endCxn id="201"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9"/>
            <p:cNvCxnSpPr>
              <a:stCxn id="201" idx="2"/>
              <a:endCxn id="202"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9"/>
            <p:cNvCxnSpPr>
              <a:stCxn id="201" idx="2"/>
              <a:endCxn id="200"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9"/>
            <p:cNvCxnSpPr>
              <a:stCxn id="199" idx="2"/>
              <a:endCxn id="200"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9"/>
            <p:cNvCxnSpPr>
              <a:stCxn id="197" idx="3"/>
              <a:endCxn id="200"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9"/>
            <p:cNvCxnSpPr>
              <a:stCxn id="200" idx="2"/>
              <a:endCxn id="203"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29"/>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24" name="Shape 1924"/>
        <p:cNvGrpSpPr/>
        <p:nvPr/>
      </p:nvGrpSpPr>
      <p:grpSpPr>
        <a:xfrm>
          <a:off x="0" y="0"/>
          <a:ext cx="0" cy="0"/>
          <a:chOff x="0" y="0"/>
          <a:chExt cx="0" cy="0"/>
        </a:xfrm>
      </p:grpSpPr>
      <p:sp>
        <p:nvSpPr>
          <p:cNvPr id="1925" name="Google Shape;1925;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3SAT Reduces to Independent Set</a:t>
            </a:r>
            <a:endParaRPr/>
          </a:p>
        </p:txBody>
      </p:sp>
      <p:sp>
        <p:nvSpPr>
          <p:cNvPr id="1926" name="Google Shape;1926;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42900" lvl="0" marL="457200" rtl="0" algn="l">
              <a:spcBef>
                <a:spcPts val="600"/>
              </a:spcBef>
              <a:spcAft>
                <a:spcPts val="0"/>
              </a:spcAft>
              <a:buSzPts val="1800"/>
              <a:buChar char="●"/>
            </a:pPr>
            <a:r>
              <a:rPr lang="en"/>
              <a:t>Reminder: An independent set of size 4 is a set of 4 (red) vertices that do not touch.</a:t>
            </a:r>
            <a:endParaRPr/>
          </a:p>
        </p:txBody>
      </p:sp>
      <p:sp>
        <p:nvSpPr>
          <p:cNvPr id="1927" name="Google Shape;1927;p83"/>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928" name="Google Shape;1928;p83"/>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929" name="Google Shape;1929;p83"/>
          <p:cNvSpPr/>
          <p:nvPr/>
        </p:nvSpPr>
        <p:spPr>
          <a:xfrm>
            <a:off x="863010"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30" name="Google Shape;1930;p83"/>
          <p:cNvSpPr/>
          <p:nvPr/>
        </p:nvSpPr>
        <p:spPr>
          <a:xfrm>
            <a:off x="1412404"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31" name="Google Shape;1931;p83"/>
          <p:cNvSpPr/>
          <p:nvPr/>
        </p:nvSpPr>
        <p:spPr>
          <a:xfrm>
            <a:off x="2581807"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932" name="Google Shape;1932;p83"/>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933" name="Google Shape;1933;p83"/>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34" name="Google Shape;1934;p83"/>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935" name="Google Shape;1935;p83"/>
          <p:cNvSpPr/>
          <p:nvPr/>
        </p:nvSpPr>
        <p:spPr>
          <a:xfrm>
            <a:off x="6090018"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36" name="Google Shape;1936;p83"/>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37" name="Google Shape;1937;p83"/>
          <p:cNvSpPr/>
          <p:nvPr/>
        </p:nvSpPr>
        <p:spPr>
          <a:xfrm>
            <a:off x="725942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38" name="Google Shape;1938;p83"/>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39" name="Google Shape;1939;p83"/>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940" name="Google Shape;1940;p83"/>
          <p:cNvCxnSpPr>
            <a:stCxn id="1929" idx="2"/>
            <a:endCxn id="1928"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941" name="Google Shape;1941;p83"/>
          <p:cNvCxnSpPr>
            <a:stCxn id="1930" idx="0"/>
            <a:endCxn id="1929"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942" name="Google Shape;1942;p83"/>
          <p:cNvCxnSpPr>
            <a:stCxn id="1928" idx="3"/>
            <a:endCxn id="1930"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43" name="Google Shape;1943;p83"/>
          <p:cNvCxnSpPr>
            <a:stCxn id="1933" idx="2"/>
            <a:endCxn id="1931"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944" name="Google Shape;1944;p83"/>
          <p:cNvCxnSpPr>
            <a:stCxn id="1931" idx="3"/>
            <a:endCxn id="1932"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45" name="Google Shape;1945;p83"/>
          <p:cNvCxnSpPr>
            <a:stCxn id="1932" idx="0"/>
            <a:endCxn id="1933"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946" name="Google Shape;1946;p83"/>
          <p:cNvCxnSpPr>
            <a:stCxn id="1934" idx="0"/>
            <a:endCxn id="1936"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947" name="Google Shape;1947;p83"/>
          <p:cNvCxnSpPr>
            <a:stCxn id="1935" idx="0"/>
            <a:endCxn id="1936"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948" name="Google Shape;1948;p83"/>
          <p:cNvCxnSpPr>
            <a:stCxn id="1935" idx="1"/>
            <a:endCxn id="1934"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49" name="Google Shape;1949;p83"/>
          <p:cNvCxnSpPr>
            <a:stCxn id="1937" idx="0"/>
            <a:endCxn id="1938"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950" name="Google Shape;1950;p83"/>
          <p:cNvCxnSpPr>
            <a:stCxn id="1939" idx="0"/>
            <a:endCxn id="1938"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951" name="Google Shape;1951;p83"/>
          <p:cNvCxnSpPr>
            <a:endCxn id="1937"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952" name="Google Shape;1952;p83"/>
          <p:cNvCxnSpPr>
            <a:stCxn id="1929" idx="3"/>
            <a:endCxn id="1933"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53" name="Google Shape;1953;p83"/>
          <p:cNvCxnSpPr>
            <a:stCxn id="1936" idx="3"/>
            <a:endCxn id="1938"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54" name="Google Shape;1954;p83"/>
          <p:cNvCxnSpPr>
            <a:stCxn id="1933" idx="0"/>
            <a:endCxn id="1938"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55" name="Google Shape;1955;p83"/>
          <p:cNvCxnSpPr>
            <a:stCxn id="1936" idx="0"/>
            <a:endCxn id="1929"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56" name="Google Shape;1956;p83"/>
          <p:cNvCxnSpPr>
            <a:stCxn id="1928" idx="2"/>
            <a:endCxn id="1931"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57" name="Google Shape;1957;p83"/>
          <p:cNvCxnSpPr>
            <a:stCxn id="1934" idx="2"/>
            <a:endCxn id="1939"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958" name="Google Shape;1958;p83"/>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959" name="Google Shape;1959;p83"/>
          <p:cNvCxnSpPr>
            <a:stCxn id="1932" idx="2"/>
            <a:endCxn id="1934"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3" name="Shape 1963"/>
        <p:cNvGrpSpPr/>
        <p:nvPr/>
      </p:nvGrpSpPr>
      <p:grpSpPr>
        <a:xfrm>
          <a:off x="0" y="0"/>
          <a:ext cx="0" cy="0"/>
          <a:chOff x="0" y="0"/>
          <a:chExt cx="0" cy="0"/>
        </a:xfrm>
      </p:grpSpPr>
      <p:sp>
        <p:nvSpPr>
          <p:cNvPr id="1964" name="Google Shape;1964;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3SAT Reduces to Independent Set</a:t>
            </a:r>
            <a:endParaRPr/>
          </a:p>
        </p:txBody>
      </p:sp>
      <p:sp>
        <p:nvSpPr>
          <p:cNvPr id="1965" name="Google Shape;1965;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Find an independent set of size k = 4. Use this set to generate a solution to the 3SAT problem.</a:t>
            </a:r>
            <a:endParaRPr/>
          </a:p>
          <a:p>
            <a:pPr indent="-342900" lvl="0" marL="457200" rtl="0" algn="l">
              <a:spcBef>
                <a:spcPts val="600"/>
              </a:spcBef>
              <a:spcAft>
                <a:spcPts val="0"/>
              </a:spcAft>
              <a:buSzPts val="1800"/>
              <a:buChar char="●"/>
            </a:pPr>
            <a:r>
              <a:rPr lang="en"/>
              <a:t>Reminder: An independent set of size 4 is a set of 4 (red) vertices that do not touch.</a:t>
            </a:r>
            <a:endParaRPr/>
          </a:p>
        </p:txBody>
      </p:sp>
      <p:sp>
        <p:nvSpPr>
          <p:cNvPr id="1966" name="Google Shape;1966;p84"/>
          <p:cNvSpPr txBox="1"/>
          <p:nvPr/>
        </p:nvSpPr>
        <p:spPr>
          <a:xfrm>
            <a:off x="1127100" y="3694200"/>
            <a:ext cx="7407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Φ  =  (x1 or x2 or x3) and  (! x1 or ! x2 or x4) and (! x1 or x3 or ! x4) and (x1 or x3 or x4)</a:t>
            </a:r>
            <a:endParaRPr/>
          </a:p>
        </p:txBody>
      </p:sp>
      <p:sp>
        <p:nvSpPr>
          <p:cNvPr id="1967" name="Google Shape;1967;p84"/>
          <p:cNvSpPr/>
          <p:nvPr/>
        </p:nvSpPr>
        <p:spPr>
          <a:xfrm>
            <a:off x="243000"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968" name="Google Shape;1968;p84"/>
          <p:cNvSpPr/>
          <p:nvPr/>
        </p:nvSpPr>
        <p:spPr>
          <a:xfrm>
            <a:off x="863010" y="26110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69" name="Google Shape;1969;p84"/>
          <p:cNvSpPr/>
          <p:nvPr/>
        </p:nvSpPr>
        <p:spPr>
          <a:xfrm>
            <a:off x="1412404"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70" name="Google Shape;1970;p84"/>
          <p:cNvSpPr/>
          <p:nvPr/>
        </p:nvSpPr>
        <p:spPr>
          <a:xfrm>
            <a:off x="2581807" y="33281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x2</a:t>
            </a:r>
            <a:endParaRPr/>
          </a:p>
        </p:txBody>
      </p:sp>
      <p:sp>
        <p:nvSpPr>
          <p:cNvPr id="1971" name="Google Shape;1971;p84"/>
          <p:cNvSpPr/>
          <p:nvPr/>
        </p:nvSpPr>
        <p:spPr>
          <a:xfrm>
            <a:off x="3751211"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1972" name="Google Shape;1972;p84"/>
          <p:cNvSpPr/>
          <p:nvPr/>
        </p:nvSpPr>
        <p:spPr>
          <a:xfrm>
            <a:off x="3201557"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73" name="Google Shape;1973;p84"/>
          <p:cNvSpPr/>
          <p:nvPr/>
        </p:nvSpPr>
        <p:spPr>
          <a:xfrm>
            <a:off x="4852526" y="3328175"/>
            <a:ext cx="5493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 x4</a:t>
            </a:r>
            <a:endParaRPr/>
          </a:p>
        </p:txBody>
      </p:sp>
      <p:sp>
        <p:nvSpPr>
          <p:cNvPr id="1974" name="Google Shape;1974;p84"/>
          <p:cNvSpPr/>
          <p:nvPr/>
        </p:nvSpPr>
        <p:spPr>
          <a:xfrm>
            <a:off x="6090018" y="33281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75" name="Google Shape;1975;p84"/>
          <p:cNvSpPr/>
          <p:nvPr/>
        </p:nvSpPr>
        <p:spPr>
          <a:xfrm>
            <a:off x="5540103"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x1</a:t>
            </a:r>
            <a:endParaRPr/>
          </a:p>
        </p:txBody>
      </p:sp>
      <p:sp>
        <p:nvSpPr>
          <p:cNvPr id="1976" name="Google Shape;1976;p84"/>
          <p:cNvSpPr/>
          <p:nvPr/>
        </p:nvSpPr>
        <p:spPr>
          <a:xfrm>
            <a:off x="7259421" y="3328175"/>
            <a:ext cx="481200" cy="3675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1977" name="Google Shape;1977;p84"/>
          <p:cNvSpPr/>
          <p:nvPr/>
        </p:nvSpPr>
        <p:spPr>
          <a:xfrm>
            <a:off x="7878649" y="26110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978" name="Google Shape;1978;p84"/>
          <p:cNvSpPr/>
          <p:nvPr/>
        </p:nvSpPr>
        <p:spPr>
          <a:xfrm>
            <a:off x="8428825" y="3328175"/>
            <a:ext cx="481200" cy="36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cxnSp>
        <p:nvCxnSpPr>
          <p:cNvPr id="1979" name="Google Shape;1979;p84"/>
          <p:cNvCxnSpPr>
            <a:stCxn id="1968" idx="2"/>
            <a:endCxn id="1967" idx="0"/>
          </p:cNvCxnSpPr>
          <p:nvPr/>
        </p:nvCxnSpPr>
        <p:spPr>
          <a:xfrm flipH="1">
            <a:off x="483510" y="2978575"/>
            <a:ext cx="620100" cy="349500"/>
          </a:xfrm>
          <a:prstGeom prst="straightConnector1">
            <a:avLst/>
          </a:prstGeom>
          <a:noFill/>
          <a:ln cap="flat" cmpd="sng" w="19050">
            <a:solidFill>
              <a:schemeClr val="dk2"/>
            </a:solidFill>
            <a:prstDash val="solid"/>
            <a:round/>
            <a:headEnd len="med" w="med" type="none"/>
            <a:tailEnd len="med" w="med" type="none"/>
          </a:ln>
        </p:spPr>
      </p:cxnSp>
      <p:cxnSp>
        <p:nvCxnSpPr>
          <p:cNvPr id="1980" name="Google Shape;1980;p84"/>
          <p:cNvCxnSpPr>
            <a:stCxn id="1969" idx="0"/>
            <a:endCxn id="1968" idx="2"/>
          </p:cNvCxnSpPr>
          <p:nvPr/>
        </p:nvCxnSpPr>
        <p:spPr>
          <a:xfrm rot="10800000">
            <a:off x="1103704" y="2978675"/>
            <a:ext cx="549300" cy="349500"/>
          </a:xfrm>
          <a:prstGeom prst="straightConnector1">
            <a:avLst/>
          </a:prstGeom>
          <a:noFill/>
          <a:ln cap="flat" cmpd="sng" w="19050">
            <a:solidFill>
              <a:schemeClr val="dk2"/>
            </a:solidFill>
            <a:prstDash val="solid"/>
            <a:round/>
            <a:headEnd len="med" w="med" type="none"/>
            <a:tailEnd len="med" w="med" type="none"/>
          </a:ln>
        </p:spPr>
      </p:cxnSp>
      <p:cxnSp>
        <p:nvCxnSpPr>
          <p:cNvPr id="1981" name="Google Shape;1981;p84"/>
          <p:cNvCxnSpPr>
            <a:stCxn id="1967" idx="3"/>
            <a:endCxn id="1969" idx="1"/>
          </p:cNvCxnSpPr>
          <p:nvPr/>
        </p:nvCxnSpPr>
        <p:spPr>
          <a:xfrm>
            <a:off x="724200"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82" name="Google Shape;1982;p84"/>
          <p:cNvCxnSpPr>
            <a:stCxn id="1972" idx="2"/>
            <a:endCxn id="1970" idx="0"/>
          </p:cNvCxnSpPr>
          <p:nvPr/>
        </p:nvCxnSpPr>
        <p:spPr>
          <a:xfrm flipH="1">
            <a:off x="2822357" y="2978575"/>
            <a:ext cx="619800" cy="349500"/>
          </a:xfrm>
          <a:prstGeom prst="straightConnector1">
            <a:avLst/>
          </a:prstGeom>
          <a:noFill/>
          <a:ln cap="flat" cmpd="sng" w="19050">
            <a:solidFill>
              <a:schemeClr val="dk2"/>
            </a:solidFill>
            <a:prstDash val="solid"/>
            <a:round/>
            <a:headEnd len="med" w="med" type="none"/>
            <a:tailEnd len="med" w="med" type="none"/>
          </a:ln>
        </p:spPr>
      </p:cxnSp>
      <p:cxnSp>
        <p:nvCxnSpPr>
          <p:cNvPr id="1983" name="Google Shape;1983;p84"/>
          <p:cNvCxnSpPr>
            <a:stCxn id="1970" idx="3"/>
            <a:endCxn id="1971" idx="1"/>
          </p:cNvCxnSpPr>
          <p:nvPr/>
        </p:nvCxnSpPr>
        <p:spPr>
          <a:xfrm>
            <a:off x="3063007"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84" name="Google Shape;1984;p84"/>
          <p:cNvCxnSpPr>
            <a:stCxn id="1971" idx="0"/>
            <a:endCxn id="1972" idx="2"/>
          </p:cNvCxnSpPr>
          <p:nvPr/>
        </p:nvCxnSpPr>
        <p:spPr>
          <a:xfrm rot="10800000">
            <a:off x="3442211" y="2978675"/>
            <a:ext cx="549600" cy="349500"/>
          </a:xfrm>
          <a:prstGeom prst="straightConnector1">
            <a:avLst/>
          </a:prstGeom>
          <a:noFill/>
          <a:ln cap="flat" cmpd="sng" w="19050">
            <a:solidFill>
              <a:schemeClr val="dk2"/>
            </a:solidFill>
            <a:prstDash val="solid"/>
            <a:round/>
            <a:headEnd len="med" w="med" type="none"/>
            <a:tailEnd len="med" w="med" type="none"/>
          </a:ln>
        </p:spPr>
      </p:cxnSp>
      <p:cxnSp>
        <p:nvCxnSpPr>
          <p:cNvPr id="1985" name="Google Shape;1985;p84"/>
          <p:cNvCxnSpPr>
            <a:stCxn id="1973" idx="0"/>
            <a:endCxn id="1975" idx="2"/>
          </p:cNvCxnSpPr>
          <p:nvPr/>
        </p:nvCxnSpPr>
        <p:spPr>
          <a:xfrm flipH="1" rot="10800000">
            <a:off x="5127176" y="2978675"/>
            <a:ext cx="653400" cy="349500"/>
          </a:xfrm>
          <a:prstGeom prst="straightConnector1">
            <a:avLst/>
          </a:prstGeom>
          <a:noFill/>
          <a:ln cap="flat" cmpd="sng" w="19050">
            <a:solidFill>
              <a:schemeClr val="dk2"/>
            </a:solidFill>
            <a:prstDash val="solid"/>
            <a:round/>
            <a:headEnd len="med" w="med" type="none"/>
            <a:tailEnd len="med" w="med" type="none"/>
          </a:ln>
        </p:spPr>
      </p:cxnSp>
      <p:cxnSp>
        <p:nvCxnSpPr>
          <p:cNvPr id="1986" name="Google Shape;1986;p84"/>
          <p:cNvCxnSpPr>
            <a:stCxn id="1974" idx="0"/>
            <a:endCxn id="1975" idx="2"/>
          </p:cNvCxnSpPr>
          <p:nvPr/>
        </p:nvCxnSpPr>
        <p:spPr>
          <a:xfrm rot="10800000">
            <a:off x="5780718" y="2978675"/>
            <a:ext cx="549900" cy="349500"/>
          </a:xfrm>
          <a:prstGeom prst="straightConnector1">
            <a:avLst/>
          </a:prstGeom>
          <a:noFill/>
          <a:ln cap="flat" cmpd="sng" w="19050">
            <a:solidFill>
              <a:schemeClr val="dk2"/>
            </a:solidFill>
            <a:prstDash val="solid"/>
            <a:round/>
            <a:headEnd len="med" w="med" type="none"/>
            <a:tailEnd len="med" w="med" type="none"/>
          </a:ln>
        </p:spPr>
      </p:cxnSp>
      <p:cxnSp>
        <p:nvCxnSpPr>
          <p:cNvPr id="1987" name="Google Shape;1987;p84"/>
          <p:cNvCxnSpPr>
            <a:stCxn id="1974" idx="1"/>
            <a:endCxn id="1973" idx="3"/>
          </p:cNvCxnSpPr>
          <p:nvPr/>
        </p:nvCxnSpPr>
        <p:spPr>
          <a:xfrm rot="10800000">
            <a:off x="5401818" y="3511925"/>
            <a:ext cx="688200" cy="0"/>
          </a:xfrm>
          <a:prstGeom prst="straightConnector1">
            <a:avLst/>
          </a:prstGeom>
          <a:noFill/>
          <a:ln cap="flat" cmpd="sng" w="19050">
            <a:solidFill>
              <a:schemeClr val="dk2"/>
            </a:solidFill>
            <a:prstDash val="solid"/>
            <a:round/>
            <a:headEnd len="med" w="med" type="none"/>
            <a:tailEnd len="med" w="med" type="none"/>
          </a:ln>
        </p:spPr>
      </p:cxnSp>
      <p:cxnSp>
        <p:nvCxnSpPr>
          <p:cNvPr id="1988" name="Google Shape;1988;p84"/>
          <p:cNvCxnSpPr>
            <a:stCxn id="1976" idx="0"/>
            <a:endCxn id="1977" idx="2"/>
          </p:cNvCxnSpPr>
          <p:nvPr/>
        </p:nvCxnSpPr>
        <p:spPr>
          <a:xfrm flipH="1" rot="10800000">
            <a:off x="7500021" y="2978675"/>
            <a:ext cx="619200" cy="349500"/>
          </a:xfrm>
          <a:prstGeom prst="straightConnector1">
            <a:avLst/>
          </a:prstGeom>
          <a:noFill/>
          <a:ln cap="flat" cmpd="sng" w="19050">
            <a:solidFill>
              <a:schemeClr val="dk2"/>
            </a:solidFill>
            <a:prstDash val="solid"/>
            <a:round/>
            <a:headEnd len="med" w="med" type="none"/>
            <a:tailEnd len="med" w="med" type="none"/>
          </a:ln>
        </p:spPr>
      </p:cxnSp>
      <p:cxnSp>
        <p:nvCxnSpPr>
          <p:cNvPr id="1989" name="Google Shape;1989;p84"/>
          <p:cNvCxnSpPr>
            <a:stCxn id="1978" idx="0"/>
            <a:endCxn id="1977" idx="2"/>
          </p:cNvCxnSpPr>
          <p:nvPr/>
        </p:nvCxnSpPr>
        <p:spPr>
          <a:xfrm rot="10800000">
            <a:off x="8119225" y="2978675"/>
            <a:ext cx="550200" cy="349500"/>
          </a:xfrm>
          <a:prstGeom prst="straightConnector1">
            <a:avLst/>
          </a:prstGeom>
          <a:noFill/>
          <a:ln cap="flat" cmpd="sng" w="19050">
            <a:solidFill>
              <a:schemeClr val="dk2"/>
            </a:solidFill>
            <a:prstDash val="solid"/>
            <a:round/>
            <a:headEnd len="med" w="med" type="none"/>
            <a:tailEnd len="med" w="med" type="none"/>
          </a:ln>
        </p:spPr>
      </p:cxnSp>
      <p:cxnSp>
        <p:nvCxnSpPr>
          <p:cNvPr id="1990" name="Google Shape;1990;p84"/>
          <p:cNvCxnSpPr>
            <a:endCxn id="1976" idx="3"/>
          </p:cNvCxnSpPr>
          <p:nvPr/>
        </p:nvCxnSpPr>
        <p:spPr>
          <a:xfrm rot="10800000">
            <a:off x="7740621" y="3511925"/>
            <a:ext cx="677100" cy="0"/>
          </a:xfrm>
          <a:prstGeom prst="straightConnector1">
            <a:avLst/>
          </a:prstGeom>
          <a:noFill/>
          <a:ln cap="flat" cmpd="sng" w="19050">
            <a:solidFill>
              <a:schemeClr val="dk2"/>
            </a:solidFill>
            <a:prstDash val="solid"/>
            <a:round/>
            <a:headEnd len="med" w="med" type="none"/>
            <a:tailEnd len="med" w="med" type="none"/>
          </a:ln>
        </p:spPr>
      </p:cxnSp>
      <p:cxnSp>
        <p:nvCxnSpPr>
          <p:cNvPr id="1991" name="Google Shape;1991;p84"/>
          <p:cNvCxnSpPr>
            <a:stCxn id="1968" idx="3"/>
            <a:endCxn id="1972" idx="1"/>
          </p:cNvCxnSpPr>
          <p:nvPr/>
        </p:nvCxnSpPr>
        <p:spPr>
          <a:xfrm>
            <a:off x="1344210"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92" name="Google Shape;1992;p84"/>
          <p:cNvCxnSpPr>
            <a:stCxn id="1975" idx="3"/>
            <a:endCxn id="1977" idx="1"/>
          </p:cNvCxnSpPr>
          <p:nvPr/>
        </p:nvCxnSpPr>
        <p:spPr>
          <a:xfrm>
            <a:off x="6021303" y="2794825"/>
            <a:ext cx="1857300" cy="0"/>
          </a:xfrm>
          <a:prstGeom prst="straightConnector1">
            <a:avLst/>
          </a:prstGeom>
          <a:noFill/>
          <a:ln cap="flat" cmpd="sng" w="19050">
            <a:solidFill>
              <a:schemeClr val="dk2"/>
            </a:solidFill>
            <a:prstDash val="solid"/>
            <a:round/>
            <a:headEnd len="med" w="med" type="none"/>
            <a:tailEnd len="med" w="med" type="none"/>
          </a:ln>
        </p:spPr>
      </p:cxnSp>
      <p:cxnSp>
        <p:nvCxnSpPr>
          <p:cNvPr id="1993" name="Google Shape;1993;p84"/>
          <p:cNvCxnSpPr>
            <a:stCxn id="1972" idx="0"/>
            <a:endCxn id="1977" idx="0"/>
          </p:cNvCxnSpPr>
          <p:nvPr/>
        </p:nvCxnSpPr>
        <p:spPr>
          <a:xfrm flipH="1" rot="-5400000">
            <a:off x="5780357"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94" name="Google Shape;1994;p84"/>
          <p:cNvCxnSpPr>
            <a:stCxn id="1975" idx="0"/>
            <a:endCxn id="1968" idx="0"/>
          </p:cNvCxnSpPr>
          <p:nvPr/>
        </p:nvCxnSpPr>
        <p:spPr>
          <a:xfrm rot="5400000">
            <a:off x="3441903" y="272875"/>
            <a:ext cx="600" cy="46770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95" name="Google Shape;1995;p84"/>
          <p:cNvCxnSpPr>
            <a:stCxn id="1967" idx="2"/>
            <a:endCxn id="1970" idx="2"/>
          </p:cNvCxnSpPr>
          <p:nvPr/>
        </p:nvCxnSpPr>
        <p:spPr>
          <a:xfrm flipH="1" rot="-5400000">
            <a:off x="1652700" y="2526575"/>
            <a:ext cx="600" cy="23388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1996" name="Google Shape;1996;p84"/>
          <p:cNvCxnSpPr>
            <a:stCxn id="1973" idx="2"/>
            <a:endCxn id="1978" idx="2"/>
          </p:cNvCxnSpPr>
          <p:nvPr/>
        </p:nvCxnSpPr>
        <p:spPr>
          <a:xfrm flipH="1" rot="-5400000">
            <a:off x="6897926" y="1924925"/>
            <a:ext cx="600" cy="35421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1997" name="Google Shape;1997;p84"/>
          <p:cNvSpPr txBox="1"/>
          <p:nvPr/>
        </p:nvSpPr>
        <p:spPr>
          <a:xfrm>
            <a:off x="5973950" y="2001450"/>
            <a:ext cx="2853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 = number of variables = 4</a:t>
            </a:r>
            <a:endParaRPr/>
          </a:p>
        </p:txBody>
      </p:sp>
      <p:cxnSp>
        <p:nvCxnSpPr>
          <p:cNvPr id="1998" name="Google Shape;1998;p84"/>
          <p:cNvCxnSpPr>
            <a:stCxn id="1971" idx="2"/>
            <a:endCxn id="1973" idx="2"/>
          </p:cNvCxnSpPr>
          <p:nvPr/>
        </p:nvCxnSpPr>
        <p:spPr>
          <a:xfrm flipH="1" rot="-5400000">
            <a:off x="4559261" y="3128225"/>
            <a:ext cx="600" cy="1135500"/>
          </a:xfrm>
          <a:prstGeom prst="curvedConnector3">
            <a:avLst>
              <a:gd fmla="val 39687500"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a:t>
            </a:r>
            <a:endParaRPr/>
          </a:p>
        </p:txBody>
      </p:sp>
      <p:sp>
        <p:nvSpPr>
          <p:cNvPr id="2004" name="Google Shape;2004;p85"/>
          <p:cNvSpPr txBox="1"/>
          <p:nvPr>
            <p:ph idx="1" type="body"/>
          </p:nvPr>
        </p:nvSpPr>
        <p:spPr>
          <a:xfrm>
            <a:off x="90600" y="404100"/>
            <a:ext cx="8874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Since IND-SET can be used to solve 3SAT, we say that “3SAT reduces to IND-SET”. </a:t>
            </a:r>
            <a:endParaRPr/>
          </a:p>
          <a:p>
            <a:pPr indent="-342900" lvl="0" marL="457200" rtl="0" algn="l">
              <a:spcBef>
                <a:spcPts val="600"/>
              </a:spcBef>
              <a:spcAft>
                <a:spcPts val="0"/>
              </a:spcAft>
              <a:buSzPts val="1800"/>
              <a:buChar char="●"/>
            </a:pPr>
            <a:r>
              <a:rPr lang="en"/>
              <a:t>Note: 3SAT is not a graph problem!</a:t>
            </a:r>
            <a:endParaRPr/>
          </a:p>
          <a:p>
            <a:pPr indent="-342900" lvl="0" marL="457200" rtl="0" algn="l">
              <a:spcBef>
                <a:spcPts val="600"/>
              </a:spcBef>
              <a:spcAft>
                <a:spcPts val="0"/>
              </a:spcAft>
              <a:buSzPts val="1800"/>
              <a:buChar char="●"/>
            </a:pPr>
            <a:r>
              <a:rPr lang="en"/>
              <a:t>Note: Reductions don’t always involve creating graphs.</a:t>
            </a:r>
            <a:endParaRPr/>
          </a:p>
          <a:p>
            <a:pPr indent="0" lvl="0" marL="457200" rtl="0" algn="l">
              <a:spcBef>
                <a:spcPts val="600"/>
              </a:spcBef>
              <a:spcAft>
                <a:spcPts val="0"/>
              </a:spcAft>
              <a:buNone/>
            </a:pPr>
            <a:r>
              <a:t/>
            </a:r>
            <a:endParaRPr/>
          </a:p>
        </p:txBody>
      </p:sp>
      <p:sp>
        <p:nvSpPr>
          <p:cNvPr id="2005" name="Google Shape;2005;p85"/>
          <p:cNvSpPr txBox="1"/>
          <p:nvPr/>
        </p:nvSpPr>
        <p:spPr>
          <a:xfrm>
            <a:off x="310850" y="2130625"/>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5"/>
          <p:cNvSpPr/>
          <p:nvPr/>
        </p:nvSpPr>
        <p:spPr>
          <a:xfrm>
            <a:off x="1952350" y="2078650"/>
            <a:ext cx="5173200" cy="2499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85"/>
          <p:cNvSpPr txBox="1"/>
          <p:nvPr/>
        </p:nvSpPr>
        <p:spPr>
          <a:xfrm>
            <a:off x="1876150" y="1751681"/>
            <a:ext cx="11199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3SAT</a:t>
            </a:r>
            <a:endParaRPr/>
          </a:p>
        </p:txBody>
      </p:sp>
      <p:sp>
        <p:nvSpPr>
          <p:cNvPr id="2008" name="Google Shape;2008;p85"/>
          <p:cNvSpPr/>
          <p:nvPr/>
        </p:nvSpPr>
        <p:spPr>
          <a:xfrm>
            <a:off x="2279400" y="2556738"/>
            <a:ext cx="10950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a:t>
            </a:r>
            <a:endParaRPr/>
          </a:p>
        </p:txBody>
      </p:sp>
      <p:cxnSp>
        <p:nvCxnSpPr>
          <p:cNvPr id="2009" name="Google Shape;2009;p85"/>
          <p:cNvCxnSpPr>
            <a:stCxn id="2010" idx="3"/>
            <a:endCxn id="2008" idx="1"/>
          </p:cNvCxnSpPr>
          <p:nvPr/>
        </p:nvCxnSpPr>
        <p:spPr>
          <a:xfrm>
            <a:off x="1710724" y="2719925"/>
            <a:ext cx="568800" cy="1500"/>
          </a:xfrm>
          <a:prstGeom prst="straightConnector1">
            <a:avLst/>
          </a:prstGeom>
          <a:noFill/>
          <a:ln cap="flat" cmpd="sng" w="9525">
            <a:solidFill>
              <a:schemeClr val="dk2"/>
            </a:solidFill>
            <a:prstDash val="solid"/>
            <a:round/>
            <a:headEnd len="med" w="med" type="none"/>
            <a:tailEnd len="med" w="med" type="triangle"/>
          </a:ln>
        </p:spPr>
      </p:cxnSp>
      <p:cxnSp>
        <p:nvCxnSpPr>
          <p:cNvPr id="2011" name="Google Shape;2011;p85"/>
          <p:cNvCxnSpPr>
            <a:stCxn id="2008" idx="3"/>
            <a:endCxn id="2012" idx="1"/>
          </p:cNvCxnSpPr>
          <p:nvPr/>
        </p:nvCxnSpPr>
        <p:spPr>
          <a:xfrm flipH="1" rot="10800000">
            <a:off x="3374400" y="2718588"/>
            <a:ext cx="261300" cy="2700"/>
          </a:xfrm>
          <a:prstGeom prst="straightConnector1">
            <a:avLst/>
          </a:prstGeom>
          <a:noFill/>
          <a:ln cap="flat" cmpd="sng" w="9525">
            <a:solidFill>
              <a:schemeClr val="dk2"/>
            </a:solidFill>
            <a:prstDash val="solid"/>
            <a:round/>
            <a:headEnd len="med" w="med" type="none"/>
            <a:tailEnd len="med" w="med" type="triangle"/>
          </a:ln>
        </p:spPr>
      </p:cxnSp>
      <p:sp>
        <p:nvSpPr>
          <p:cNvPr id="2013" name="Google Shape;2013;p85"/>
          <p:cNvSpPr/>
          <p:nvPr/>
        </p:nvSpPr>
        <p:spPr>
          <a:xfrm>
            <a:off x="5789603" y="2508970"/>
            <a:ext cx="1196700" cy="416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IND-SET</a:t>
            </a:r>
            <a:endParaRPr/>
          </a:p>
        </p:txBody>
      </p:sp>
      <p:cxnSp>
        <p:nvCxnSpPr>
          <p:cNvPr id="2014" name="Google Shape;2014;p85"/>
          <p:cNvCxnSpPr>
            <a:stCxn id="2012" idx="3"/>
            <a:endCxn id="2013" idx="1"/>
          </p:cNvCxnSpPr>
          <p:nvPr/>
        </p:nvCxnSpPr>
        <p:spPr>
          <a:xfrm flipH="1" rot="10800000">
            <a:off x="5546275" y="2717117"/>
            <a:ext cx="243300" cy="1500"/>
          </a:xfrm>
          <a:prstGeom prst="straightConnector1">
            <a:avLst/>
          </a:prstGeom>
          <a:noFill/>
          <a:ln cap="flat" cmpd="sng" w="9525">
            <a:solidFill>
              <a:schemeClr val="dk2"/>
            </a:solidFill>
            <a:prstDash val="solid"/>
            <a:round/>
            <a:headEnd len="med" w="med" type="none"/>
            <a:tailEnd len="med" w="med" type="triangle"/>
          </a:ln>
        </p:spPr>
      </p:cxnSp>
      <p:sp>
        <p:nvSpPr>
          <p:cNvPr id="2015" name="Google Shape;2015;p85"/>
          <p:cNvSpPr txBox="1"/>
          <p:nvPr/>
        </p:nvSpPr>
        <p:spPr>
          <a:xfrm>
            <a:off x="3635825" y="2105900"/>
            <a:ext cx="673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2016" name="Google Shape;2016;p85"/>
          <p:cNvCxnSpPr>
            <a:stCxn id="2013" idx="2"/>
            <a:endCxn id="2017" idx="0"/>
          </p:cNvCxnSpPr>
          <p:nvPr/>
        </p:nvCxnSpPr>
        <p:spPr>
          <a:xfrm rot="5400000">
            <a:off x="4354703" y="1722820"/>
            <a:ext cx="831000" cy="3235500"/>
          </a:xfrm>
          <a:prstGeom prst="curvedConnector3">
            <a:avLst>
              <a:gd fmla="val 49995" name="adj1"/>
            </a:avLst>
          </a:prstGeom>
          <a:noFill/>
          <a:ln cap="flat" cmpd="sng" w="9525">
            <a:solidFill>
              <a:schemeClr val="dk2"/>
            </a:solidFill>
            <a:prstDash val="solid"/>
            <a:round/>
            <a:headEnd len="med" w="med" type="none"/>
            <a:tailEnd len="med" w="med" type="triangle"/>
          </a:ln>
        </p:spPr>
      </p:cxnSp>
      <p:sp>
        <p:nvSpPr>
          <p:cNvPr id="2018" name="Google Shape;2018;p85"/>
          <p:cNvSpPr txBox="1"/>
          <p:nvPr/>
        </p:nvSpPr>
        <p:spPr>
          <a:xfrm>
            <a:off x="2155450" y="4056975"/>
            <a:ext cx="14862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IND-SET for G</a:t>
            </a:r>
            <a:endParaRPr/>
          </a:p>
        </p:txBody>
      </p:sp>
      <p:sp>
        <p:nvSpPr>
          <p:cNvPr id="2019" name="Google Shape;2019;p85"/>
          <p:cNvSpPr/>
          <p:nvPr/>
        </p:nvSpPr>
        <p:spPr>
          <a:xfrm>
            <a:off x="4847000" y="3775379"/>
            <a:ext cx="11967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a:t>
            </a:r>
            <a:endParaRPr/>
          </a:p>
        </p:txBody>
      </p:sp>
      <p:cxnSp>
        <p:nvCxnSpPr>
          <p:cNvPr id="2020" name="Google Shape;2020;p85"/>
          <p:cNvCxnSpPr>
            <a:stCxn id="2017" idx="3"/>
            <a:endCxn id="2019" idx="1"/>
          </p:cNvCxnSpPr>
          <p:nvPr/>
        </p:nvCxnSpPr>
        <p:spPr>
          <a:xfrm>
            <a:off x="4107649" y="3939742"/>
            <a:ext cx="739500" cy="300"/>
          </a:xfrm>
          <a:prstGeom prst="straightConnector1">
            <a:avLst/>
          </a:prstGeom>
          <a:noFill/>
          <a:ln cap="flat" cmpd="sng" w="9525">
            <a:solidFill>
              <a:schemeClr val="dk2"/>
            </a:solidFill>
            <a:prstDash val="solid"/>
            <a:round/>
            <a:headEnd len="med" w="med" type="none"/>
            <a:tailEnd len="med" w="med" type="triangle"/>
          </a:ln>
        </p:spPr>
      </p:cxnSp>
      <p:cxnSp>
        <p:nvCxnSpPr>
          <p:cNvPr id="2021" name="Google Shape;2021;p85"/>
          <p:cNvCxnSpPr>
            <a:stCxn id="2019" idx="3"/>
          </p:cNvCxnSpPr>
          <p:nvPr/>
        </p:nvCxnSpPr>
        <p:spPr>
          <a:xfrm>
            <a:off x="6043700" y="3939929"/>
            <a:ext cx="1493100" cy="0"/>
          </a:xfrm>
          <a:prstGeom prst="straightConnector1">
            <a:avLst/>
          </a:prstGeom>
          <a:noFill/>
          <a:ln cap="flat" cmpd="sng" w="9525">
            <a:solidFill>
              <a:schemeClr val="dk2"/>
            </a:solidFill>
            <a:prstDash val="solid"/>
            <a:round/>
            <a:headEnd len="med" w="med" type="none"/>
            <a:tailEnd len="med" w="med" type="triangle"/>
          </a:ln>
        </p:spPr>
      </p:cxnSp>
      <p:sp>
        <p:nvSpPr>
          <p:cNvPr id="2022" name="Google Shape;2022;p85"/>
          <p:cNvSpPr txBox="1"/>
          <p:nvPr/>
        </p:nvSpPr>
        <p:spPr>
          <a:xfrm>
            <a:off x="7387310" y="3177261"/>
            <a:ext cx="17304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Assignment so </a:t>
            </a:r>
            <a:endParaRPr/>
          </a:p>
          <a:p>
            <a:pPr indent="0" lvl="0" marL="0" rtl="0" algn="l">
              <a:spcBef>
                <a:spcPts val="0"/>
              </a:spcBef>
              <a:spcAft>
                <a:spcPts val="0"/>
              </a:spcAft>
              <a:buNone/>
            </a:pPr>
            <a:r>
              <a:rPr lang="en"/>
              <a:t>that Φ gives true.</a:t>
            </a:r>
            <a:endParaRPr/>
          </a:p>
        </p:txBody>
      </p:sp>
      <p:pic>
        <p:nvPicPr>
          <p:cNvPr id="2010" name="Google Shape;2010;p85"/>
          <p:cNvPicPr preferRelativeResize="0"/>
          <p:nvPr/>
        </p:nvPicPr>
        <p:blipFill>
          <a:blip r:embed="rId3">
            <a:alphaModFix/>
          </a:blip>
          <a:stretch>
            <a:fillRect/>
          </a:stretch>
        </p:blipFill>
        <p:spPr>
          <a:xfrm>
            <a:off x="413948" y="2416500"/>
            <a:ext cx="1296775" cy="606850"/>
          </a:xfrm>
          <a:prstGeom prst="rect">
            <a:avLst/>
          </a:prstGeom>
          <a:noFill/>
          <a:ln cap="flat" cmpd="sng" w="9525">
            <a:solidFill>
              <a:srgbClr val="000000"/>
            </a:solidFill>
            <a:prstDash val="solid"/>
            <a:round/>
            <a:headEnd len="sm" w="sm" type="none"/>
            <a:tailEnd len="sm" w="sm" type="none"/>
          </a:ln>
        </p:spPr>
      </p:pic>
      <p:sp>
        <p:nvSpPr>
          <p:cNvPr id="2023" name="Google Shape;2023;p85"/>
          <p:cNvSpPr txBox="1"/>
          <p:nvPr/>
        </p:nvSpPr>
        <p:spPr>
          <a:xfrm>
            <a:off x="366134" y="2106604"/>
            <a:ext cx="3624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Φ</a:t>
            </a:r>
            <a:endParaRPr/>
          </a:p>
        </p:txBody>
      </p:sp>
      <p:pic>
        <p:nvPicPr>
          <p:cNvPr id="2012" name="Google Shape;2012;p85"/>
          <p:cNvPicPr preferRelativeResize="0"/>
          <p:nvPr/>
        </p:nvPicPr>
        <p:blipFill>
          <a:blip r:embed="rId4">
            <a:alphaModFix/>
          </a:blip>
          <a:stretch>
            <a:fillRect/>
          </a:stretch>
        </p:blipFill>
        <p:spPr>
          <a:xfrm>
            <a:off x="3635825" y="2523286"/>
            <a:ext cx="1910450" cy="390662"/>
          </a:xfrm>
          <a:prstGeom prst="rect">
            <a:avLst/>
          </a:prstGeom>
          <a:noFill/>
          <a:ln cap="flat" cmpd="sng" w="9525">
            <a:solidFill>
              <a:srgbClr val="000000"/>
            </a:solidFill>
            <a:prstDash val="solid"/>
            <a:round/>
            <a:headEnd len="sm" w="sm" type="none"/>
            <a:tailEnd len="sm" w="sm" type="none"/>
          </a:ln>
        </p:spPr>
      </p:pic>
      <p:pic>
        <p:nvPicPr>
          <p:cNvPr id="2017" name="Google Shape;2017;p85"/>
          <p:cNvPicPr preferRelativeResize="0"/>
          <p:nvPr/>
        </p:nvPicPr>
        <p:blipFill>
          <a:blip r:embed="rId5">
            <a:alphaModFix/>
          </a:blip>
          <a:stretch>
            <a:fillRect/>
          </a:stretch>
        </p:blipFill>
        <p:spPr>
          <a:xfrm>
            <a:off x="2197200" y="3755988"/>
            <a:ext cx="1910449" cy="367508"/>
          </a:xfrm>
          <a:prstGeom prst="rect">
            <a:avLst/>
          </a:prstGeom>
          <a:noFill/>
          <a:ln cap="flat" cmpd="sng" w="9525">
            <a:solidFill>
              <a:srgbClr val="000000"/>
            </a:solidFill>
            <a:prstDash val="solid"/>
            <a:round/>
            <a:headEnd len="sm" w="sm" type="none"/>
            <a:tailEnd len="sm" w="sm" type="none"/>
          </a:ln>
        </p:spPr>
      </p:pic>
      <p:sp>
        <p:nvSpPr>
          <p:cNvPr id="2024" name="Google Shape;2024;p85"/>
          <p:cNvSpPr txBox="1"/>
          <p:nvPr/>
        </p:nvSpPr>
        <p:spPr>
          <a:xfrm>
            <a:off x="7546780" y="3736201"/>
            <a:ext cx="1218900" cy="99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x1: true</a:t>
            </a:r>
            <a:endParaRPr/>
          </a:p>
          <a:p>
            <a:pPr indent="0" lvl="0" marL="0" rtl="0" algn="l">
              <a:spcBef>
                <a:spcPts val="0"/>
              </a:spcBef>
              <a:spcAft>
                <a:spcPts val="0"/>
              </a:spcAft>
              <a:buNone/>
            </a:pPr>
            <a:r>
              <a:rPr lang="en"/>
              <a:t>x2: false</a:t>
            </a:r>
            <a:endParaRPr/>
          </a:p>
          <a:p>
            <a:pPr indent="0" lvl="0" marL="0" rtl="0" algn="l">
              <a:spcBef>
                <a:spcPts val="0"/>
              </a:spcBef>
              <a:spcAft>
                <a:spcPts val="0"/>
              </a:spcAft>
              <a:buNone/>
            </a:pPr>
            <a:r>
              <a:rPr lang="en"/>
              <a:t>x3: false</a:t>
            </a:r>
            <a:endParaRPr/>
          </a:p>
          <a:p>
            <a:pPr indent="0" lvl="0" marL="0" rtl="0" algn="l">
              <a:spcBef>
                <a:spcPts val="0"/>
              </a:spcBef>
              <a:spcAft>
                <a:spcPts val="0"/>
              </a:spcAft>
              <a:buNone/>
            </a:pPr>
            <a:r>
              <a:rPr lang="en"/>
              <a:t>x4: true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Reductions and Decomposition</a:t>
            </a:r>
            <a:endParaRPr/>
          </a:p>
        </p:txBody>
      </p:sp>
      <p:sp>
        <p:nvSpPr>
          <p:cNvPr id="2030" name="Google Shape;2030;p86"/>
          <p:cNvSpPr txBox="1"/>
          <p:nvPr>
            <p:ph idx="1" type="body"/>
          </p:nvPr>
        </p:nvSpPr>
        <p:spPr>
          <a:xfrm>
            <a:off x="90600" y="404100"/>
            <a:ext cx="8616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Arguably, we’ve been doing something like a reduction all throughout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These examples aren’t reductions exactly.</a:t>
            </a:r>
            <a:endParaRPr/>
          </a:p>
          <a:p>
            <a:pPr indent="-342900" lvl="0" marL="457200" rtl="0" algn="l">
              <a:spcBef>
                <a:spcPts val="600"/>
              </a:spcBef>
              <a:spcAft>
                <a:spcPts val="0"/>
              </a:spcAft>
              <a:buSzPts val="1800"/>
              <a:buChar char="●"/>
            </a:pPr>
            <a:r>
              <a:rPr lang="en"/>
              <a:t>We aren’t just calling a subroutine.</a:t>
            </a:r>
            <a:endParaRPr/>
          </a:p>
          <a:p>
            <a:pPr indent="-342900" lvl="0" marL="457200" rtl="0" algn="l">
              <a:spcBef>
                <a:spcPts val="600"/>
              </a:spcBef>
              <a:spcAft>
                <a:spcPts val="0"/>
              </a:spcAft>
              <a:buSzPts val="1800"/>
              <a:buChar char="●"/>
            </a:pPr>
            <a:r>
              <a:rPr lang="en"/>
              <a:t>A better term would be decomposition: Taking a complex task and breaking it into smaller parts. This is the heart of computer science.</a:t>
            </a:r>
            <a:endParaRPr/>
          </a:p>
          <a:p>
            <a:pPr indent="-342900" lvl="1" marL="914400" rtl="0" algn="l">
              <a:spcBef>
                <a:spcPts val="600"/>
              </a:spcBef>
              <a:spcAft>
                <a:spcPts val="0"/>
              </a:spcAft>
              <a:buSzPts val="1800"/>
              <a:buChar char="○"/>
            </a:pPr>
            <a:r>
              <a:rPr lang="en"/>
              <a:t>Using appropriate abstractions makes problem solving vastly easier.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Generational Changes in the Human Mind</a:t>
            </a:r>
            <a:endParaRPr/>
          </a:p>
        </p:txBody>
      </p:sp>
      <p:pic>
        <p:nvPicPr>
          <p:cNvPr descr="In 1900, only 3% of Americans practiced professions that were deemed &quot;cognitively demanding.&quot; Today, 35% of us do, and we have all learned to be flexible in the way that we think about problems. In this fascinating and fast-paced spin through the cognitive history of the 20th century, moral philosopher James Flynn makes the case that changes in the way we think have had surprising (and not always positive) consequences.&#10;&#10;TEDTalks is a daily video podcast of the best talks and performances from the TED Conference, where the world's leading thinkers and doers give the talk of their lives in 18 minutes (or less). Look for talks on Technology, Entertainment and Design -- plus science, business, global issues, the arts and much more.&#10;Find closed captions and translated subtitles in many languages at http://www.ted.com/translate&#10;&#10;Follow TED news on Twitter: http://www.twitter.com/tednews&#10;Like TED on Facebook: https://www.facebook.com/TED&#10;&#10;Subscribe to our channel: http://www.youtube.com/user/TEDtalksDirector" id="2036" name="Google Shape;2036;p87" title="Why our IQ levels are higher than our grandparents' | James Flynn">
            <a:hlinkClick r:id="rId3"/>
          </p:cNvPr>
          <p:cNvPicPr preferRelativeResize="0"/>
          <p:nvPr/>
        </p:nvPicPr>
        <p:blipFill>
          <a:blip r:embed="rId4">
            <a:alphaModFix/>
          </a:blip>
          <a:stretch>
            <a:fillRect/>
          </a:stretch>
        </p:blipFill>
        <p:spPr>
          <a:xfrm>
            <a:off x="2286000" y="1010151"/>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(Spoiler Alert)</a:t>
            </a:r>
            <a:endParaRPr/>
          </a:p>
        </p:txBody>
      </p:sp>
      <p:sp>
        <p:nvSpPr>
          <p:cNvPr id="219" name="Google Shape;219;p30"/>
          <p:cNvSpPr txBox="1"/>
          <p:nvPr>
            <p:ph idx="1" type="body"/>
          </p:nvPr>
        </p:nvSpPr>
        <p:spPr>
          <a:xfrm>
            <a:off x="243000" y="2825750"/>
            <a:ext cx="8443800" cy="18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Perform a DFS traversal from every vertex with indegree 0, NOT clearing markings in between traversals.</a:t>
            </a:r>
            <a:endParaRPr/>
          </a:p>
          <a:p>
            <a:pPr indent="-342900" lvl="0" marL="457200" rtl="0" algn="l">
              <a:spcBef>
                <a:spcPts val="600"/>
              </a:spcBef>
              <a:spcAft>
                <a:spcPts val="0"/>
              </a:spcAft>
              <a:buSzPts val="1800"/>
              <a:buChar char="●"/>
            </a:pPr>
            <a:r>
              <a:rPr lang="en"/>
              <a:t>Record DFS postorder in a list.</a:t>
            </a:r>
            <a:endParaRPr/>
          </a:p>
          <a:p>
            <a:pPr indent="-342900" lvl="0" marL="457200" rtl="0" algn="l">
              <a:spcBef>
                <a:spcPts val="0"/>
              </a:spcBef>
              <a:spcAft>
                <a:spcPts val="0"/>
              </a:spcAft>
              <a:buSzPts val="1800"/>
              <a:buChar char="●"/>
            </a:pPr>
            <a:r>
              <a:rPr lang="en"/>
              <a:t>Topological ordering is given by the reverse of that list (reverse postorder).</a:t>
            </a:r>
            <a:endParaRPr/>
          </a:p>
        </p:txBody>
      </p:sp>
      <p:grpSp>
        <p:nvGrpSpPr>
          <p:cNvPr id="220" name="Google Shape;220;p30"/>
          <p:cNvGrpSpPr/>
          <p:nvPr/>
        </p:nvGrpSpPr>
        <p:grpSpPr>
          <a:xfrm>
            <a:off x="3071707" y="733900"/>
            <a:ext cx="2419775" cy="1945738"/>
            <a:chOff x="756020" y="683300"/>
            <a:chExt cx="2419775" cy="1945738"/>
          </a:xfrm>
        </p:grpSpPr>
        <p:sp>
          <p:nvSpPr>
            <p:cNvPr id="221" name="Google Shape;221;p30"/>
            <p:cNvSpPr/>
            <p:nvPr/>
          </p:nvSpPr>
          <p:spPr>
            <a:xfrm>
              <a:off x="932470" y="19381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22" name="Google Shape;222;p30"/>
            <p:cNvSpPr/>
            <p:nvPr/>
          </p:nvSpPr>
          <p:spPr>
            <a:xfrm>
              <a:off x="1806370" y="683300"/>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23" name="Google Shape;223;p30"/>
            <p:cNvSpPr/>
            <p:nvPr/>
          </p:nvSpPr>
          <p:spPr>
            <a:xfrm>
              <a:off x="178137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24" name="Google Shape;224;p30"/>
            <p:cNvSpPr/>
            <p:nvPr/>
          </p:nvSpPr>
          <p:spPr>
            <a:xfrm>
              <a:off x="1868645" y="18655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25" name="Google Shape;225;p30"/>
            <p:cNvSpPr/>
            <p:nvPr/>
          </p:nvSpPr>
          <p:spPr>
            <a:xfrm>
              <a:off x="2446495" y="118418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26" name="Google Shape;226;p30"/>
            <p:cNvSpPr/>
            <p:nvPr/>
          </p:nvSpPr>
          <p:spPr>
            <a:xfrm>
              <a:off x="2858395" y="1841263"/>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27" name="Google Shape;227;p30"/>
            <p:cNvSpPr/>
            <p:nvPr/>
          </p:nvSpPr>
          <p:spPr>
            <a:xfrm>
              <a:off x="1944845" y="2376138"/>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28" name="Google Shape;228;p30"/>
            <p:cNvCxnSpPr>
              <a:stCxn id="229" idx="2"/>
              <a:endCxn id="221" idx="0"/>
            </p:cNvCxnSpPr>
            <p:nvPr/>
          </p:nvCxnSpPr>
          <p:spPr>
            <a:xfrm>
              <a:off x="914720" y="1507375"/>
              <a:ext cx="176400" cy="430800"/>
            </a:xfrm>
            <a:prstGeom prst="straightConnector1">
              <a:avLst/>
            </a:prstGeom>
            <a:noFill/>
            <a:ln cap="flat" cmpd="sng" w="19050">
              <a:solidFill>
                <a:schemeClr val="dk2"/>
              </a:solidFill>
              <a:prstDash val="solid"/>
              <a:round/>
              <a:headEnd len="med" w="med" type="none"/>
              <a:tailEnd len="med" w="med" type="triangle"/>
            </a:ln>
          </p:spPr>
        </p:cxnSp>
        <p:cxnSp>
          <p:nvCxnSpPr>
            <p:cNvPr id="230" name="Google Shape;230;p30"/>
            <p:cNvCxnSpPr>
              <a:stCxn id="229" idx="3"/>
              <a:endCxn id="223" idx="1"/>
            </p:cNvCxnSpPr>
            <p:nvPr/>
          </p:nvCxnSpPr>
          <p:spPr>
            <a:xfrm>
              <a:off x="1073420" y="1380925"/>
              <a:ext cx="708000" cy="0"/>
            </a:xfrm>
            <a:prstGeom prst="straightConnector1">
              <a:avLst/>
            </a:prstGeom>
            <a:noFill/>
            <a:ln cap="flat" cmpd="sng" w="19050">
              <a:solidFill>
                <a:schemeClr val="dk2"/>
              </a:solidFill>
              <a:prstDash val="solid"/>
              <a:round/>
              <a:headEnd len="med" w="med" type="none"/>
              <a:tailEnd len="med" w="med" type="triangle"/>
            </a:ln>
          </p:spPr>
        </p:cxnSp>
        <p:cxnSp>
          <p:nvCxnSpPr>
            <p:cNvPr id="231" name="Google Shape;231;p30"/>
            <p:cNvCxnSpPr>
              <a:stCxn id="222" idx="2"/>
              <a:endCxn id="223" idx="0"/>
            </p:cNvCxnSpPr>
            <p:nvPr/>
          </p:nvCxnSpPr>
          <p:spPr>
            <a:xfrm flipH="1">
              <a:off x="1940170" y="936200"/>
              <a:ext cx="24900" cy="318300"/>
            </a:xfrm>
            <a:prstGeom prst="straightConnector1">
              <a:avLst/>
            </a:prstGeom>
            <a:noFill/>
            <a:ln cap="flat" cmpd="sng" w="19050">
              <a:solidFill>
                <a:schemeClr val="dk2"/>
              </a:solidFill>
              <a:prstDash val="solid"/>
              <a:round/>
              <a:headEnd len="med" w="med" type="none"/>
              <a:tailEnd len="med" w="med" type="triangle"/>
            </a:ln>
          </p:spPr>
        </p:cxnSp>
        <p:cxnSp>
          <p:nvCxnSpPr>
            <p:cNvPr id="232" name="Google Shape;232;p30"/>
            <p:cNvCxnSpPr>
              <a:stCxn id="222" idx="3"/>
              <a:endCxn id="225" idx="0"/>
            </p:cNvCxnSpPr>
            <p:nvPr/>
          </p:nvCxnSpPr>
          <p:spPr>
            <a:xfrm>
              <a:off x="2123770" y="809750"/>
              <a:ext cx="481500" cy="374400"/>
            </a:xfrm>
            <a:prstGeom prst="straightConnector1">
              <a:avLst/>
            </a:prstGeom>
            <a:noFill/>
            <a:ln cap="flat" cmpd="sng" w="19050">
              <a:solidFill>
                <a:schemeClr val="dk2"/>
              </a:solidFill>
              <a:prstDash val="solid"/>
              <a:round/>
              <a:headEnd len="med" w="med" type="none"/>
              <a:tailEnd len="med" w="med" type="triangle"/>
            </a:ln>
          </p:spPr>
        </p:cxnSp>
        <p:cxnSp>
          <p:nvCxnSpPr>
            <p:cNvPr id="233" name="Google Shape;233;p30"/>
            <p:cNvCxnSpPr>
              <a:stCxn id="225" idx="2"/>
              <a:endCxn id="226" idx="0"/>
            </p:cNvCxnSpPr>
            <p:nvPr/>
          </p:nvCxnSpPr>
          <p:spPr>
            <a:xfrm>
              <a:off x="2605195" y="1437088"/>
              <a:ext cx="411900" cy="404100"/>
            </a:xfrm>
            <a:prstGeom prst="straightConnector1">
              <a:avLst/>
            </a:prstGeom>
            <a:noFill/>
            <a:ln cap="flat" cmpd="sng" w="19050">
              <a:solidFill>
                <a:schemeClr val="dk2"/>
              </a:solidFill>
              <a:prstDash val="solid"/>
              <a:round/>
              <a:headEnd len="med" w="med" type="none"/>
              <a:tailEnd len="med" w="med" type="triangle"/>
            </a:ln>
          </p:spPr>
        </p:cxnSp>
        <p:cxnSp>
          <p:nvCxnSpPr>
            <p:cNvPr id="234" name="Google Shape;234;p30"/>
            <p:cNvCxnSpPr>
              <a:stCxn id="225" idx="2"/>
              <a:endCxn id="224" idx="3"/>
            </p:cNvCxnSpPr>
            <p:nvPr/>
          </p:nvCxnSpPr>
          <p:spPr>
            <a:xfrm flipH="1">
              <a:off x="2186095" y="1437088"/>
              <a:ext cx="419100" cy="555000"/>
            </a:xfrm>
            <a:prstGeom prst="straightConnector1">
              <a:avLst/>
            </a:prstGeom>
            <a:noFill/>
            <a:ln cap="flat" cmpd="sng" w="19050">
              <a:solidFill>
                <a:schemeClr val="dk2"/>
              </a:solidFill>
              <a:prstDash val="solid"/>
              <a:round/>
              <a:headEnd len="med" w="med" type="none"/>
              <a:tailEnd len="med" w="med" type="triangle"/>
            </a:ln>
          </p:spPr>
        </p:cxnSp>
        <p:cxnSp>
          <p:nvCxnSpPr>
            <p:cNvPr id="235" name="Google Shape;235;p30"/>
            <p:cNvCxnSpPr>
              <a:stCxn id="223" idx="2"/>
              <a:endCxn id="224" idx="0"/>
            </p:cNvCxnSpPr>
            <p:nvPr/>
          </p:nvCxnSpPr>
          <p:spPr>
            <a:xfrm>
              <a:off x="1940070" y="1507375"/>
              <a:ext cx="87300" cy="358200"/>
            </a:xfrm>
            <a:prstGeom prst="straightConnector1">
              <a:avLst/>
            </a:prstGeom>
            <a:noFill/>
            <a:ln cap="flat" cmpd="sng" w="19050">
              <a:solidFill>
                <a:schemeClr val="dk2"/>
              </a:solidFill>
              <a:prstDash val="solid"/>
              <a:round/>
              <a:headEnd len="med" w="med" type="none"/>
              <a:tailEnd len="med" w="med" type="triangle"/>
            </a:ln>
          </p:spPr>
        </p:cxnSp>
        <p:cxnSp>
          <p:nvCxnSpPr>
            <p:cNvPr id="236" name="Google Shape;236;p30"/>
            <p:cNvCxnSpPr>
              <a:stCxn id="221" idx="3"/>
              <a:endCxn id="224" idx="1"/>
            </p:cNvCxnSpPr>
            <p:nvPr/>
          </p:nvCxnSpPr>
          <p:spPr>
            <a:xfrm flipH="1" rot="10800000">
              <a:off x="1249870" y="1992025"/>
              <a:ext cx="618900" cy="72600"/>
            </a:xfrm>
            <a:prstGeom prst="straightConnector1">
              <a:avLst/>
            </a:prstGeom>
            <a:noFill/>
            <a:ln cap="flat" cmpd="sng" w="19050">
              <a:solidFill>
                <a:schemeClr val="dk2"/>
              </a:solidFill>
              <a:prstDash val="solid"/>
              <a:round/>
              <a:headEnd len="med" w="med" type="none"/>
              <a:tailEnd len="med" w="med" type="triangle"/>
            </a:ln>
          </p:spPr>
        </p:cxnSp>
        <p:cxnSp>
          <p:nvCxnSpPr>
            <p:cNvPr id="237" name="Google Shape;237;p30"/>
            <p:cNvCxnSpPr>
              <a:stCxn id="224" idx="2"/>
              <a:endCxn id="227" idx="0"/>
            </p:cNvCxnSpPr>
            <p:nvPr/>
          </p:nvCxnSpPr>
          <p:spPr>
            <a:xfrm>
              <a:off x="2027345" y="2118463"/>
              <a:ext cx="76200" cy="257700"/>
            </a:xfrm>
            <a:prstGeom prst="straightConnector1">
              <a:avLst/>
            </a:prstGeom>
            <a:noFill/>
            <a:ln cap="flat" cmpd="sng" w="19050">
              <a:solidFill>
                <a:schemeClr val="dk2"/>
              </a:solidFill>
              <a:prstDash val="solid"/>
              <a:round/>
              <a:headEnd len="med" w="med" type="none"/>
              <a:tailEnd len="med" w="med" type="triangle"/>
            </a:ln>
          </p:spPr>
        </p:cxnSp>
        <p:sp>
          <p:nvSpPr>
            <p:cNvPr id="229" name="Google Shape;229;p30"/>
            <p:cNvSpPr/>
            <p:nvPr/>
          </p:nvSpPr>
          <p:spPr>
            <a:xfrm>
              <a:off x="756020" y="1254475"/>
              <a:ext cx="317400" cy="2529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 (Demo 1/2)</a:t>
            </a:r>
            <a:endParaRPr/>
          </a:p>
        </p:txBody>
      </p:sp>
      <p:grpSp>
        <p:nvGrpSpPr>
          <p:cNvPr id="243" name="Google Shape;243;p31"/>
          <p:cNvGrpSpPr/>
          <p:nvPr/>
        </p:nvGrpSpPr>
        <p:grpSpPr>
          <a:xfrm>
            <a:off x="208375" y="454711"/>
            <a:ext cx="2017486" cy="2332439"/>
            <a:chOff x="208375" y="454711"/>
            <a:chExt cx="2017486" cy="2332439"/>
          </a:xfrm>
        </p:grpSpPr>
        <p:sp>
          <p:nvSpPr>
            <p:cNvPr id="244" name="Google Shape;244;p31"/>
            <p:cNvSpPr/>
            <p:nvPr/>
          </p:nvSpPr>
          <p:spPr>
            <a:xfrm>
              <a:off x="247226" y="9691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45" name="Google Shape;245;p31"/>
            <p:cNvSpPr/>
            <p:nvPr/>
          </p:nvSpPr>
          <p:spPr>
            <a:xfrm>
              <a:off x="402615" y="15848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46" name="Google Shape;246;p31"/>
            <p:cNvSpPr/>
            <p:nvPr/>
          </p:nvSpPr>
          <p:spPr>
            <a:xfrm>
              <a:off x="1172206" y="45471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47" name="Google Shape;247;p31"/>
            <p:cNvSpPr/>
            <p:nvPr/>
          </p:nvSpPr>
          <p:spPr>
            <a:xfrm>
              <a:off x="1150190" y="96912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48" name="Google Shape;248;p31"/>
            <p:cNvSpPr/>
            <p:nvPr/>
          </p:nvSpPr>
          <p:spPr>
            <a:xfrm>
              <a:off x="1227048" y="151947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249" name="Google Shape;249;p31"/>
            <p:cNvSpPr/>
            <p:nvPr/>
          </p:nvSpPr>
          <p:spPr>
            <a:xfrm>
              <a:off x="1583525" y="90581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50" name="Google Shape;250;p31"/>
            <p:cNvSpPr/>
            <p:nvPr/>
          </p:nvSpPr>
          <p:spPr>
            <a:xfrm>
              <a:off x="1946261" y="149759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51" name="Google Shape;251;p31"/>
            <p:cNvSpPr/>
            <p:nvPr/>
          </p:nvSpPr>
          <p:spPr>
            <a:xfrm>
              <a:off x="1294152" y="197931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52" name="Google Shape;252;p31"/>
            <p:cNvCxnSpPr>
              <a:stCxn id="244" idx="2"/>
              <a:endCxn id="245" idx="0"/>
            </p:cNvCxnSpPr>
            <p:nvPr/>
          </p:nvCxnSpPr>
          <p:spPr>
            <a:xfrm>
              <a:off x="387026" y="1196822"/>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31"/>
            <p:cNvCxnSpPr>
              <a:stCxn id="244" idx="3"/>
              <a:endCxn id="247" idx="1"/>
            </p:cNvCxnSpPr>
            <p:nvPr/>
          </p:nvCxnSpPr>
          <p:spPr>
            <a:xfrm>
              <a:off x="526826" y="1082972"/>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54" name="Google Shape;254;p31"/>
            <p:cNvCxnSpPr>
              <a:stCxn id="246" idx="2"/>
              <a:endCxn id="247" idx="0"/>
            </p:cNvCxnSpPr>
            <p:nvPr/>
          </p:nvCxnSpPr>
          <p:spPr>
            <a:xfrm flipH="1">
              <a:off x="1290106" y="682411"/>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55" name="Google Shape;255;p31"/>
            <p:cNvCxnSpPr>
              <a:stCxn id="246" idx="3"/>
              <a:endCxn id="249" idx="0"/>
            </p:cNvCxnSpPr>
            <p:nvPr/>
          </p:nvCxnSpPr>
          <p:spPr>
            <a:xfrm>
              <a:off x="1451806" y="568561"/>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p31"/>
            <p:cNvCxnSpPr>
              <a:stCxn id="249" idx="2"/>
              <a:endCxn id="250" idx="0"/>
            </p:cNvCxnSpPr>
            <p:nvPr/>
          </p:nvCxnSpPr>
          <p:spPr>
            <a:xfrm>
              <a:off x="1723325" y="1133519"/>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p31"/>
            <p:cNvCxnSpPr>
              <a:stCxn id="249" idx="2"/>
              <a:endCxn id="248" idx="3"/>
            </p:cNvCxnSpPr>
            <p:nvPr/>
          </p:nvCxnSpPr>
          <p:spPr>
            <a:xfrm flipH="1">
              <a:off x="1506725" y="1133519"/>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p31"/>
            <p:cNvCxnSpPr>
              <a:stCxn id="247" idx="2"/>
              <a:endCxn id="248" idx="0"/>
            </p:cNvCxnSpPr>
            <p:nvPr/>
          </p:nvCxnSpPr>
          <p:spPr>
            <a:xfrm>
              <a:off x="1289990" y="1196822"/>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59" name="Google Shape;259;p31"/>
            <p:cNvCxnSpPr>
              <a:stCxn id="245" idx="3"/>
              <a:endCxn id="248" idx="1"/>
            </p:cNvCxnSpPr>
            <p:nvPr/>
          </p:nvCxnSpPr>
          <p:spPr>
            <a:xfrm flipH="1" rot="10800000">
              <a:off x="682215" y="1633324"/>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1"/>
            <p:cNvCxnSpPr>
              <a:stCxn id="248" idx="2"/>
              <a:endCxn id="251" idx="0"/>
            </p:cNvCxnSpPr>
            <p:nvPr/>
          </p:nvCxnSpPr>
          <p:spPr>
            <a:xfrm>
              <a:off x="1366848" y="1747178"/>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261" name="Google Shape;261;p31"/>
            <p:cNvSpPr txBox="1"/>
            <p:nvPr/>
          </p:nvSpPr>
          <p:spPr>
            <a:xfrm>
              <a:off x="247225" y="2178150"/>
              <a:ext cx="19785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a:t>
              </a:r>
              <a:endParaRPr>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Call stack: </a:t>
              </a:r>
              <a:r>
                <a:rPr lang="en">
                  <a:latin typeface="Roboto"/>
                  <a:ea typeface="Roboto"/>
                  <a:cs typeface="Roboto"/>
                  <a:sym typeface="Roboto"/>
                </a:rPr>
                <a:t>A</a:t>
              </a:r>
              <a:endParaRPr>
                <a:latin typeface="Roboto"/>
                <a:ea typeface="Roboto"/>
                <a:cs typeface="Roboto"/>
                <a:sym typeface="Roboto"/>
              </a:endParaRPr>
            </a:p>
          </p:txBody>
        </p:sp>
        <p:sp>
          <p:nvSpPr>
            <p:cNvPr id="262" name="Google Shape;262;p31"/>
            <p:cNvSpPr txBox="1"/>
            <p:nvPr/>
          </p:nvSpPr>
          <p:spPr>
            <a:xfrm>
              <a:off x="208375" y="686450"/>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63" name="Google Shape;263;p31"/>
          <p:cNvGrpSpPr/>
          <p:nvPr/>
        </p:nvGrpSpPr>
        <p:grpSpPr>
          <a:xfrm>
            <a:off x="2385539" y="454698"/>
            <a:ext cx="2003411" cy="2377452"/>
            <a:chOff x="2385539" y="454698"/>
            <a:chExt cx="2003411" cy="2377452"/>
          </a:xfrm>
        </p:grpSpPr>
        <p:sp>
          <p:nvSpPr>
            <p:cNvPr id="264" name="Google Shape;264;p31"/>
            <p:cNvSpPr/>
            <p:nvPr/>
          </p:nvSpPr>
          <p:spPr>
            <a:xfrm>
              <a:off x="23855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65" name="Google Shape;265;p31"/>
            <p:cNvSpPr/>
            <p:nvPr/>
          </p:nvSpPr>
          <p:spPr>
            <a:xfrm>
              <a:off x="25409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66" name="Google Shape;266;p31"/>
            <p:cNvSpPr/>
            <p:nvPr/>
          </p:nvSpPr>
          <p:spPr>
            <a:xfrm>
              <a:off x="3310519"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67" name="Google Shape;267;p31"/>
            <p:cNvSpPr/>
            <p:nvPr/>
          </p:nvSpPr>
          <p:spPr>
            <a:xfrm>
              <a:off x="3288503" y="9691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68" name="Google Shape;268;p31"/>
            <p:cNvSpPr/>
            <p:nvPr/>
          </p:nvSpPr>
          <p:spPr>
            <a:xfrm>
              <a:off x="3365361" y="1519466"/>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269" name="Google Shape;269;p31"/>
            <p:cNvSpPr/>
            <p:nvPr/>
          </p:nvSpPr>
          <p:spPr>
            <a:xfrm>
              <a:off x="37218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70" name="Google Shape;270;p31"/>
            <p:cNvSpPr/>
            <p:nvPr/>
          </p:nvSpPr>
          <p:spPr>
            <a:xfrm>
              <a:off x="40845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71" name="Google Shape;271;p31"/>
            <p:cNvSpPr/>
            <p:nvPr/>
          </p:nvSpPr>
          <p:spPr>
            <a:xfrm>
              <a:off x="3432466" y="197929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72" name="Google Shape;272;p31"/>
            <p:cNvCxnSpPr>
              <a:stCxn id="264" idx="2"/>
              <a:endCxn id="265" idx="0"/>
            </p:cNvCxnSpPr>
            <p:nvPr/>
          </p:nvCxnSpPr>
          <p:spPr>
            <a:xfrm>
              <a:off x="25253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73" name="Google Shape;273;p31"/>
            <p:cNvCxnSpPr>
              <a:stCxn id="264" idx="3"/>
              <a:endCxn id="267" idx="1"/>
            </p:cNvCxnSpPr>
            <p:nvPr/>
          </p:nvCxnSpPr>
          <p:spPr>
            <a:xfrm>
              <a:off x="26651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74" name="Google Shape;274;p31"/>
            <p:cNvCxnSpPr>
              <a:stCxn id="266" idx="2"/>
              <a:endCxn id="267" idx="0"/>
            </p:cNvCxnSpPr>
            <p:nvPr/>
          </p:nvCxnSpPr>
          <p:spPr>
            <a:xfrm flipH="1">
              <a:off x="342841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75" name="Google Shape;275;p31"/>
            <p:cNvCxnSpPr>
              <a:stCxn id="266" idx="3"/>
              <a:endCxn id="269" idx="0"/>
            </p:cNvCxnSpPr>
            <p:nvPr/>
          </p:nvCxnSpPr>
          <p:spPr>
            <a:xfrm>
              <a:off x="359011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76" name="Google Shape;276;p31"/>
            <p:cNvCxnSpPr>
              <a:stCxn id="269" idx="2"/>
              <a:endCxn id="270" idx="0"/>
            </p:cNvCxnSpPr>
            <p:nvPr/>
          </p:nvCxnSpPr>
          <p:spPr>
            <a:xfrm>
              <a:off x="38616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77" name="Google Shape;277;p31"/>
            <p:cNvCxnSpPr>
              <a:stCxn id="269" idx="2"/>
              <a:endCxn id="268" idx="3"/>
            </p:cNvCxnSpPr>
            <p:nvPr/>
          </p:nvCxnSpPr>
          <p:spPr>
            <a:xfrm flipH="1">
              <a:off x="36450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78" name="Google Shape;278;p31"/>
            <p:cNvCxnSpPr>
              <a:stCxn id="267" idx="2"/>
              <a:endCxn id="268" idx="0"/>
            </p:cNvCxnSpPr>
            <p:nvPr/>
          </p:nvCxnSpPr>
          <p:spPr>
            <a:xfrm>
              <a:off x="34283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79" name="Google Shape;279;p31"/>
            <p:cNvCxnSpPr>
              <a:stCxn id="265" idx="3"/>
              <a:endCxn id="268" idx="1"/>
            </p:cNvCxnSpPr>
            <p:nvPr/>
          </p:nvCxnSpPr>
          <p:spPr>
            <a:xfrm flipH="1" rot="10800000">
              <a:off x="28205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280" name="Google Shape;280;p31"/>
            <p:cNvCxnSpPr>
              <a:stCxn id="268" idx="2"/>
              <a:endCxn id="271" idx="0"/>
            </p:cNvCxnSpPr>
            <p:nvPr/>
          </p:nvCxnSpPr>
          <p:spPr>
            <a:xfrm>
              <a:off x="35051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281" name="Google Shape;281;p31"/>
            <p:cNvSpPr txBox="1"/>
            <p:nvPr/>
          </p:nvSpPr>
          <p:spPr>
            <a:xfrm>
              <a:off x="2385550" y="2178150"/>
              <a:ext cx="2003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a:t>
              </a:r>
              <a:endParaRPr>
                <a:latin typeface="Roboto"/>
                <a:ea typeface="Roboto"/>
                <a:cs typeface="Roboto"/>
                <a:sym typeface="Roboto"/>
              </a:endParaRPr>
            </a:p>
          </p:txBody>
        </p:sp>
        <p:sp>
          <p:nvSpPr>
            <p:cNvPr id="282" name="Google Shape;282;p31"/>
            <p:cNvSpPr txBox="1"/>
            <p:nvPr/>
          </p:nvSpPr>
          <p:spPr>
            <a:xfrm>
              <a:off x="2390936" y="1360086"/>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283" name="Google Shape;283;p31"/>
          <p:cNvGrpSpPr/>
          <p:nvPr/>
        </p:nvGrpSpPr>
        <p:grpSpPr>
          <a:xfrm>
            <a:off x="4587089" y="454698"/>
            <a:ext cx="1978635" cy="2332452"/>
            <a:chOff x="4587089" y="454698"/>
            <a:chExt cx="1978635" cy="2332452"/>
          </a:xfrm>
        </p:grpSpPr>
        <p:sp>
          <p:nvSpPr>
            <p:cNvPr id="284" name="Google Shape;284;p31"/>
            <p:cNvSpPr/>
            <p:nvPr/>
          </p:nvSpPr>
          <p:spPr>
            <a:xfrm>
              <a:off x="458708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85" name="Google Shape;285;p31"/>
            <p:cNvSpPr/>
            <p:nvPr/>
          </p:nvSpPr>
          <p:spPr>
            <a:xfrm>
              <a:off x="474247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86" name="Google Shape;286;p31"/>
            <p:cNvSpPr/>
            <p:nvPr/>
          </p:nvSpPr>
          <p:spPr>
            <a:xfrm>
              <a:off x="5512069"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87" name="Google Shape;287;p31"/>
            <p:cNvSpPr/>
            <p:nvPr/>
          </p:nvSpPr>
          <p:spPr>
            <a:xfrm>
              <a:off x="5490053" y="9691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88" name="Google Shape;288;p31"/>
            <p:cNvSpPr/>
            <p:nvPr/>
          </p:nvSpPr>
          <p:spPr>
            <a:xfrm>
              <a:off x="556691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289" name="Google Shape;289;p31"/>
            <p:cNvSpPr/>
            <p:nvPr/>
          </p:nvSpPr>
          <p:spPr>
            <a:xfrm>
              <a:off x="592338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90" name="Google Shape;290;p31"/>
            <p:cNvSpPr/>
            <p:nvPr/>
          </p:nvSpPr>
          <p:spPr>
            <a:xfrm>
              <a:off x="628612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291" name="Google Shape;291;p31"/>
            <p:cNvSpPr/>
            <p:nvPr/>
          </p:nvSpPr>
          <p:spPr>
            <a:xfrm>
              <a:off x="5634016" y="197929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292" name="Google Shape;292;p31"/>
            <p:cNvCxnSpPr>
              <a:stCxn id="284" idx="2"/>
              <a:endCxn id="285" idx="0"/>
            </p:cNvCxnSpPr>
            <p:nvPr/>
          </p:nvCxnSpPr>
          <p:spPr>
            <a:xfrm>
              <a:off x="472688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1"/>
            <p:cNvCxnSpPr>
              <a:stCxn id="284" idx="3"/>
              <a:endCxn id="287" idx="1"/>
            </p:cNvCxnSpPr>
            <p:nvPr/>
          </p:nvCxnSpPr>
          <p:spPr>
            <a:xfrm>
              <a:off x="486668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31"/>
            <p:cNvCxnSpPr>
              <a:stCxn id="286" idx="2"/>
              <a:endCxn id="287" idx="0"/>
            </p:cNvCxnSpPr>
            <p:nvPr/>
          </p:nvCxnSpPr>
          <p:spPr>
            <a:xfrm flipH="1">
              <a:off x="562996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31"/>
            <p:cNvCxnSpPr>
              <a:stCxn id="286" idx="3"/>
              <a:endCxn id="289" idx="0"/>
            </p:cNvCxnSpPr>
            <p:nvPr/>
          </p:nvCxnSpPr>
          <p:spPr>
            <a:xfrm>
              <a:off x="579166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31"/>
            <p:cNvCxnSpPr>
              <a:stCxn id="289" idx="2"/>
              <a:endCxn id="290" idx="0"/>
            </p:cNvCxnSpPr>
            <p:nvPr/>
          </p:nvCxnSpPr>
          <p:spPr>
            <a:xfrm>
              <a:off x="606318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31"/>
            <p:cNvCxnSpPr>
              <a:stCxn id="289" idx="2"/>
              <a:endCxn id="288" idx="3"/>
            </p:cNvCxnSpPr>
            <p:nvPr/>
          </p:nvCxnSpPr>
          <p:spPr>
            <a:xfrm flipH="1">
              <a:off x="584658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298" name="Google Shape;298;p31"/>
            <p:cNvCxnSpPr>
              <a:stCxn id="287" idx="2"/>
              <a:endCxn id="288" idx="0"/>
            </p:cNvCxnSpPr>
            <p:nvPr/>
          </p:nvCxnSpPr>
          <p:spPr>
            <a:xfrm>
              <a:off x="562985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299" name="Google Shape;299;p31"/>
            <p:cNvCxnSpPr>
              <a:stCxn id="285" idx="3"/>
              <a:endCxn id="288" idx="1"/>
            </p:cNvCxnSpPr>
            <p:nvPr/>
          </p:nvCxnSpPr>
          <p:spPr>
            <a:xfrm flipH="1" rot="10800000">
              <a:off x="502207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1"/>
            <p:cNvCxnSpPr>
              <a:stCxn id="288" idx="2"/>
              <a:endCxn id="291" idx="0"/>
            </p:cNvCxnSpPr>
            <p:nvPr/>
          </p:nvCxnSpPr>
          <p:spPr>
            <a:xfrm>
              <a:off x="570671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01" name="Google Shape;301;p31"/>
            <p:cNvSpPr txBox="1"/>
            <p:nvPr/>
          </p:nvSpPr>
          <p:spPr>
            <a:xfrm>
              <a:off x="4587100" y="2178150"/>
              <a:ext cx="19785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A→B→E</a:t>
              </a:r>
              <a:endParaRPr>
                <a:latin typeface="Roboto"/>
                <a:ea typeface="Roboto"/>
                <a:cs typeface="Roboto"/>
                <a:sym typeface="Roboto"/>
              </a:endParaRPr>
            </a:p>
          </p:txBody>
        </p:sp>
        <p:sp>
          <p:nvSpPr>
            <p:cNvPr id="302" name="Google Shape;302;p31"/>
            <p:cNvSpPr txBox="1"/>
            <p:nvPr/>
          </p:nvSpPr>
          <p:spPr>
            <a:xfrm>
              <a:off x="5410788" y="1318986"/>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03" name="Google Shape;303;p31"/>
          <p:cNvGrpSpPr/>
          <p:nvPr/>
        </p:nvGrpSpPr>
        <p:grpSpPr>
          <a:xfrm>
            <a:off x="6929139" y="454698"/>
            <a:ext cx="2126411" cy="2332452"/>
            <a:chOff x="6929139" y="454698"/>
            <a:chExt cx="2126411" cy="2332452"/>
          </a:xfrm>
        </p:grpSpPr>
        <p:sp>
          <p:nvSpPr>
            <p:cNvPr id="304" name="Google Shape;304;p31"/>
            <p:cNvSpPr/>
            <p:nvPr/>
          </p:nvSpPr>
          <p:spPr>
            <a:xfrm>
              <a:off x="69291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05" name="Google Shape;305;p31"/>
            <p:cNvSpPr/>
            <p:nvPr/>
          </p:nvSpPr>
          <p:spPr>
            <a:xfrm>
              <a:off x="70845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06" name="Google Shape;306;p31"/>
            <p:cNvSpPr/>
            <p:nvPr/>
          </p:nvSpPr>
          <p:spPr>
            <a:xfrm>
              <a:off x="7854120"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07" name="Google Shape;307;p31"/>
            <p:cNvSpPr/>
            <p:nvPr/>
          </p:nvSpPr>
          <p:spPr>
            <a:xfrm>
              <a:off x="7832103" y="96910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08" name="Google Shape;308;p31"/>
            <p:cNvSpPr/>
            <p:nvPr/>
          </p:nvSpPr>
          <p:spPr>
            <a:xfrm>
              <a:off x="790896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09" name="Google Shape;309;p31"/>
            <p:cNvSpPr/>
            <p:nvPr/>
          </p:nvSpPr>
          <p:spPr>
            <a:xfrm>
              <a:off x="82654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10" name="Google Shape;310;p31"/>
            <p:cNvSpPr/>
            <p:nvPr/>
          </p:nvSpPr>
          <p:spPr>
            <a:xfrm>
              <a:off x="86281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11" name="Google Shape;311;p31"/>
            <p:cNvSpPr/>
            <p:nvPr/>
          </p:nvSpPr>
          <p:spPr>
            <a:xfrm>
              <a:off x="7976066" y="19792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12" name="Google Shape;312;p31"/>
            <p:cNvCxnSpPr>
              <a:stCxn id="304" idx="2"/>
              <a:endCxn id="305" idx="0"/>
            </p:cNvCxnSpPr>
            <p:nvPr/>
          </p:nvCxnSpPr>
          <p:spPr>
            <a:xfrm>
              <a:off x="70689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13" name="Google Shape;313;p31"/>
            <p:cNvCxnSpPr>
              <a:stCxn id="304" idx="3"/>
              <a:endCxn id="307" idx="1"/>
            </p:cNvCxnSpPr>
            <p:nvPr/>
          </p:nvCxnSpPr>
          <p:spPr>
            <a:xfrm>
              <a:off x="72087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14" name="Google Shape;314;p31"/>
            <p:cNvCxnSpPr>
              <a:stCxn id="306" idx="2"/>
              <a:endCxn id="307" idx="0"/>
            </p:cNvCxnSpPr>
            <p:nvPr/>
          </p:nvCxnSpPr>
          <p:spPr>
            <a:xfrm flipH="1">
              <a:off x="7972020"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15" name="Google Shape;315;p31"/>
            <p:cNvCxnSpPr>
              <a:stCxn id="306" idx="3"/>
              <a:endCxn id="309" idx="0"/>
            </p:cNvCxnSpPr>
            <p:nvPr/>
          </p:nvCxnSpPr>
          <p:spPr>
            <a:xfrm>
              <a:off x="8133720"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16" name="Google Shape;316;p31"/>
            <p:cNvCxnSpPr>
              <a:stCxn id="309" idx="2"/>
              <a:endCxn id="310" idx="0"/>
            </p:cNvCxnSpPr>
            <p:nvPr/>
          </p:nvCxnSpPr>
          <p:spPr>
            <a:xfrm>
              <a:off x="84052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17" name="Google Shape;317;p31"/>
            <p:cNvCxnSpPr>
              <a:stCxn id="309" idx="2"/>
              <a:endCxn id="308" idx="3"/>
            </p:cNvCxnSpPr>
            <p:nvPr/>
          </p:nvCxnSpPr>
          <p:spPr>
            <a:xfrm flipH="1">
              <a:off x="81886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18" name="Google Shape;318;p31"/>
            <p:cNvCxnSpPr>
              <a:stCxn id="307" idx="2"/>
              <a:endCxn id="308" idx="0"/>
            </p:cNvCxnSpPr>
            <p:nvPr/>
          </p:nvCxnSpPr>
          <p:spPr>
            <a:xfrm>
              <a:off x="79719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19" name="Google Shape;319;p31"/>
            <p:cNvCxnSpPr>
              <a:stCxn id="305" idx="3"/>
              <a:endCxn id="308" idx="1"/>
            </p:cNvCxnSpPr>
            <p:nvPr/>
          </p:nvCxnSpPr>
          <p:spPr>
            <a:xfrm flipH="1" rot="10800000">
              <a:off x="73641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31"/>
            <p:cNvCxnSpPr>
              <a:stCxn id="308" idx="2"/>
              <a:endCxn id="311" idx="0"/>
            </p:cNvCxnSpPr>
            <p:nvPr/>
          </p:nvCxnSpPr>
          <p:spPr>
            <a:xfrm>
              <a:off x="80487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21" name="Google Shape;321;p31"/>
            <p:cNvSpPr txBox="1"/>
            <p:nvPr/>
          </p:nvSpPr>
          <p:spPr>
            <a:xfrm>
              <a:off x="6929150" y="2178150"/>
              <a:ext cx="21264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A→B→E→H</a:t>
              </a:r>
              <a:endParaRPr>
                <a:latin typeface="Roboto"/>
                <a:ea typeface="Roboto"/>
                <a:cs typeface="Roboto"/>
                <a:sym typeface="Roboto"/>
              </a:endParaRPr>
            </a:p>
          </p:txBody>
        </p:sp>
        <p:sp>
          <p:nvSpPr>
            <p:cNvPr id="322" name="Google Shape;322;p31"/>
            <p:cNvSpPr txBox="1"/>
            <p:nvPr/>
          </p:nvSpPr>
          <p:spPr>
            <a:xfrm>
              <a:off x="7849188" y="1744042"/>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23" name="Google Shape;323;p31"/>
          <p:cNvGrpSpPr/>
          <p:nvPr/>
        </p:nvGrpSpPr>
        <p:grpSpPr>
          <a:xfrm>
            <a:off x="226852" y="2770063"/>
            <a:ext cx="1998898" cy="2352693"/>
            <a:chOff x="226852" y="2770063"/>
            <a:chExt cx="1998898" cy="2352693"/>
          </a:xfrm>
        </p:grpSpPr>
        <p:sp>
          <p:nvSpPr>
            <p:cNvPr id="324" name="Google Shape;324;p31"/>
            <p:cNvSpPr/>
            <p:nvPr/>
          </p:nvSpPr>
          <p:spPr>
            <a:xfrm>
              <a:off x="226852" y="328447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25" name="Google Shape;325;p31"/>
            <p:cNvSpPr/>
            <p:nvPr/>
          </p:nvSpPr>
          <p:spPr>
            <a:xfrm>
              <a:off x="382241" y="390022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26" name="Google Shape;326;p31"/>
            <p:cNvSpPr/>
            <p:nvPr/>
          </p:nvSpPr>
          <p:spPr>
            <a:xfrm>
              <a:off x="1151832" y="277006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27" name="Google Shape;327;p31"/>
            <p:cNvSpPr/>
            <p:nvPr/>
          </p:nvSpPr>
          <p:spPr>
            <a:xfrm>
              <a:off x="1129816" y="32844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28" name="Google Shape;328;p31"/>
            <p:cNvSpPr/>
            <p:nvPr/>
          </p:nvSpPr>
          <p:spPr>
            <a:xfrm>
              <a:off x="1206674" y="383483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29" name="Google Shape;329;p31"/>
            <p:cNvSpPr/>
            <p:nvPr/>
          </p:nvSpPr>
          <p:spPr>
            <a:xfrm>
              <a:off x="1563151" y="322117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30" name="Google Shape;330;p31"/>
            <p:cNvSpPr/>
            <p:nvPr/>
          </p:nvSpPr>
          <p:spPr>
            <a:xfrm>
              <a:off x="1925887" y="3812945"/>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31" name="Google Shape;331;p31"/>
            <p:cNvSpPr/>
            <p:nvPr/>
          </p:nvSpPr>
          <p:spPr>
            <a:xfrm>
              <a:off x="1273778" y="429466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32" name="Google Shape;332;p31"/>
            <p:cNvCxnSpPr>
              <a:stCxn id="324" idx="2"/>
              <a:endCxn id="325" idx="0"/>
            </p:cNvCxnSpPr>
            <p:nvPr/>
          </p:nvCxnSpPr>
          <p:spPr>
            <a:xfrm>
              <a:off x="366652" y="351217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31"/>
            <p:cNvCxnSpPr>
              <a:stCxn id="324" idx="3"/>
              <a:endCxn id="327" idx="1"/>
            </p:cNvCxnSpPr>
            <p:nvPr/>
          </p:nvCxnSpPr>
          <p:spPr>
            <a:xfrm>
              <a:off x="506452" y="339832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31"/>
            <p:cNvCxnSpPr>
              <a:stCxn id="326" idx="2"/>
              <a:endCxn id="327" idx="0"/>
            </p:cNvCxnSpPr>
            <p:nvPr/>
          </p:nvCxnSpPr>
          <p:spPr>
            <a:xfrm flipH="1">
              <a:off x="1269732" y="2997763"/>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31"/>
            <p:cNvCxnSpPr>
              <a:stCxn id="326" idx="3"/>
              <a:endCxn id="329" idx="0"/>
            </p:cNvCxnSpPr>
            <p:nvPr/>
          </p:nvCxnSpPr>
          <p:spPr>
            <a:xfrm>
              <a:off x="1431432" y="2883913"/>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31"/>
            <p:cNvCxnSpPr>
              <a:stCxn id="329" idx="2"/>
              <a:endCxn id="330" idx="0"/>
            </p:cNvCxnSpPr>
            <p:nvPr/>
          </p:nvCxnSpPr>
          <p:spPr>
            <a:xfrm>
              <a:off x="1702951" y="344887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31"/>
            <p:cNvCxnSpPr>
              <a:stCxn id="329" idx="2"/>
              <a:endCxn id="328" idx="3"/>
            </p:cNvCxnSpPr>
            <p:nvPr/>
          </p:nvCxnSpPr>
          <p:spPr>
            <a:xfrm flipH="1">
              <a:off x="1486351" y="344887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31"/>
            <p:cNvCxnSpPr>
              <a:stCxn id="327" idx="2"/>
              <a:endCxn id="328" idx="0"/>
            </p:cNvCxnSpPr>
            <p:nvPr/>
          </p:nvCxnSpPr>
          <p:spPr>
            <a:xfrm>
              <a:off x="1269616" y="351217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31"/>
            <p:cNvCxnSpPr>
              <a:stCxn id="325" idx="3"/>
              <a:endCxn id="328" idx="1"/>
            </p:cNvCxnSpPr>
            <p:nvPr/>
          </p:nvCxnSpPr>
          <p:spPr>
            <a:xfrm flipH="1" rot="10800000">
              <a:off x="661841" y="3948677"/>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40" name="Google Shape;340;p31"/>
            <p:cNvCxnSpPr>
              <a:stCxn id="328" idx="2"/>
              <a:endCxn id="331" idx="0"/>
            </p:cNvCxnSpPr>
            <p:nvPr/>
          </p:nvCxnSpPr>
          <p:spPr>
            <a:xfrm>
              <a:off x="1346474" y="406253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41" name="Google Shape;341;p31"/>
            <p:cNvSpPr txBox="1"/>
            <p:nvPr/>
          </p:nvSpPr>
          <p:spPr>
            <a:xfrm>
              <a:off x="506450" y="4513756"/>
              <a:ext cx="17193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A→B→E</a:t>
              </a:r>
              <a:endParaRPr>
                <a:latin typeface="Roboto"/>
                <a:ea typeface="Roboto"/>
                <a:cs typeface="Roboto"/>
                <a:sym typeface="Roboto"/>
              </a:endParaRPr>
            </a:p>
          </p:txBody>
        </p:sp>
        <p:sp>
          <p:nvSpPr>
            <p:cNvPr id="342" name="Google Shape;342;p31"/>
            <p:cNvSpPr txBox="1"/>
            <p:nvPr/>
          </p:nvSpPr>
          <p:spPr>
            <a:xfrm>
              <a:off x="1065825" y="360854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43" name="Google Shape;343;p31"/>
          <p:cNvGrpSpPr/>
          <p:nvPr/>
        </p:nvGrpSpPr>
        <p:grpSpPr>
          <a:xfrm>
            <a:off x="2467427" y="2792763"/>
            <a:ext cx="2009773" cy="2329887"/>
            <a:chOff x="2467427" y="2792763"/>
            <a:chExt cx="2009773" cy="2329887"/>
          </a:xfrm>
        </p:grpSpPr>
        <p:sp>
          <p:nvSpPr>
            <p:cNvPr id="344" name="Google Shape;344;p31"/>
            <p:cNvSpPr/>
            <p:nvPr/>
          </p:nvSpPr>
          <p:spPr>
            <a:xfrm>
              <a:off x="2467427" y="330717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45" name="Google Shape;345;p31"/>
            <p:cNvSpPr/>
            <p:nvPr/>
          </p:nvSpPr>
          <p:spPr>
            <a:xfrm>
              <a:off x="2622816" y="392292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46" name="Google Shape;346;p31"/>
            <p:cNvSpPr/>
            <p:nvPr/>
          </p:nvSpPr>
          <p:spPr>
            <a:xfrm>
              <a:off x="3392407" y="279276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47" name="Google Shape;347;p31"/>
            <p:cNvSpPr/>
            <p:nvPr/>
          </p:nvSpPr>
          <p:spPr>
            <a:xfrm>
              <a:off x="3370391" y="33071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48" name="Google Shape;348;p31"/>
            <p:cNvSpPr/>
            <p:nvPr/>
          </p:nvSpPr>
          <p:spPr>
            <a:xfrm>
              <a:off x="3447248" y="385753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49" name="Google Shape;349;p31"/>
            <p:cNvSpPr/>
            <p:nvPr/>
          </p:nvSpPr>
          <p:spPr>
            <a:xfrm>
              <a:off x="3803726" y="324387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50" name="Google Shape;350;p31"/>
            <p:cNvSpPr/>
            <p:nvPr/>
          </p:nvSpPr>
          <p:spPr>
            <a:xfrm>
              <a:off x="4166462" y="3835645"/>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51" name="Google Shape;351;p31"/>
            <p:cNvSpPr/>
            <p:nvPr/>
          </p:nvSpPr>
          <p:spPr>
            <a:xfrm>
              <a:off x="3514354" y="431736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52" name="Google Shape;352;p31"/>
            <p:cNvCxnSpPr>
              <a:stCxn id="344" idx="2"/>
              <a:endCxn id="345" idx="0"/>
            </p:cNvCxnSpPr>
            <p:nvPr/>
          </p:nvCxnSpPr>
          <p:spPr>
            <a:xfrm>
              <a:off x="2607227" y="353487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53" name="Google Shape;353;p31"/>
            <p:cNvCxnSpPr>
              <a:stCxn id="344" idx="3"/>
              <a:endCxn id="347" idx="1"/>
            </p:cNvCxnSpPr>
            <p:nvPr/>
          </p:nvCxnSpPr>
          <p:spPr>
            <a:xfrm>
              <a:off x="2747027" y="342102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54" name="Google Shape;354;p31"/>
            <p:cNvCxnSpPr>
              <a:stCxn id="346" idx="2"/>
              <a:endCxn id="347" idx="0"/>
            </p:cNvCxnSpPr>
            <p:nvPr/>
          </p:nvCxnSpPr>
          <p:spPr>
            <a:xfrm flipH="1">
              <a:off x="3510307" y="3020463"/>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55" name="Google Shape;355;p31"/>
            <p:cNvCxnSpPr>
              <a:stCxn id="346" idx="3"/>
              <a:endCxn id="349" idx="0"/>
            </p:cNvCxnSpPr>
            <p:nvPr/>
          </p:nvCxnSpPr>
          <p:spPr>
            <a:xfrm>
              <a:off x="3672007" y="2906613"/>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56" name="Google Shape;356;p31"/>
            <p:cNvCxnSpPr>
              <a:stCxn id="349" idx="2"/>
              <a:endCxn id="350" idx="0"/>
            </p:cNvCxnSpPr>
            <p:nvPr/>
          </p:nvCxnSpPr>
          <p:spPr>
            <a:xfrm>
              <a:off x="3943526" y="347157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57" name="Google Shape;357;p31"/>
            <p:cNvCxnSpPr>
              <a:stCxn id="349" idx="2"/>
              <a:endCxn id="348" idx="3"/>
            </p:cNvCxnSpPr>
            <p:nvPr/>
          </p:nvCxnSpPr>
          <p:spPr>
            <a:xfrm flipH="1">
              <a:off x="3726926" y="347157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58" name="Google Shape;358;p31"/>
            <p:cNvCxnSpPr>
              <a:stCxn id="347" idx="2"/>
              <a:endCxn id="348" idx="0"/>
            </p:cNvCxnSpPr>
            <p:nvPr/>
          </p:nvCxnSpPr>
          <p:spPr>
            <a:xfrm>
              <a:off x="3510191" y="353487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31"/>
            <p:cNvCxnSpPr>
              <a:stCxn id="345" idx="3"/>
              <a:endCxn id="348" idx="1"/>
            </p:cNvCxnSpPr>
            <p:nvPr/>
          </p:nvCxnSpPr>
          <p:spPr>
            <a:xfrm flipH="1" rot="10800000">
              <a:off x="2902416" y="3971377"/>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60" name="Google Shape;360;p31"/>
            <p:cNvCxnSpPr>
              <a:stCxn id="348" idx="2"/>
              <a:endCxn id="351" idx="0"/>
            </p:cNvCxnSpPr>
            <p:nvPr/>
          </p:nvCxnSpPr>
          <p:spPr>
            <a:xfrm>
              <a:off x="3587048" y="408523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31"/>
            <p:cNvSpPr txBox="1"/>
            <p:nvPr/>
          </p:nvSpPr>
          <p:spPr>
            <a:xfrm>
              <a:off x="2473800" y="4536450"/>
              <a:ext cx="20034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 B]</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A→B</a:t>
              </a:r>
              <a:endParaRPr>
                <a:latin typeface="Roboto"/>
                <a:ea typeface="Roboto"/>
                <a:cs typeface="Roboto"/>
                <a:sym typeface="Roboto"/>
              </a:endParaRPr>
            </a:p>
          </p:txBody>
        </p:sp>
        <p:sp>
          <p:nvSpPr>
            <p:cNvPr id="362" name="Google Shape;362;p31"/>
            <p:cNvSpPr txBox="1"/>
            <p:nvPr/>
          </p:nvSpPr>
          <p:spPr>
            <a:xfrm>
              <a:off x="2473811" y="3707679"/>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363" name="Google Shape;363;p31"/>
          <p:cNvGrpSpPr/>
          <p:nvPr/>
        </p:nvGrpSpPr>
        <p:grpSpPr>
          <a:xfrm>
            <a:off x="4587111" y="2785843"/>
            <a:ext cx="2072339" cy="2322957"/>
            <a:chOff x="4587111" y="2785843"/>
            <a:chExt cx="2072339" cy="2322957"/>
          </a:xfrm>
        </p:grpSpPr>
        <p:sp>
          <p:nvSpPr>
            <p:cNvPr id="364" name="Google Shape;364;p31"/>
            <p:cNvSpPr/>
            <p:nvPr/>
          </p:nvSpPr>
          <p:spPr>
            <a:xfrm>
              <a:off x="4668427" y="330025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65" name="Google Shape;365;p31"/>
            <p:cNvSpPr/>
            <p:nvPr/>
          </p:nvSpPr>
          <p:spPr>
            <a:xfrm>
              <a:off x="4823816" y="39160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66" name="Google Shape;366;p31"/>
            <p:cNvSpPr/>
            <p:nvPr/>
          </p:nvSpPr>
          <p:spPr>
            <a:xfrm>
              <a:off x="5593407" y="278584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67" name="Google Shape;367;p31"/>
            <p:cNvSpPr/>
            <p:nvPr/>
          </p:nvSpPr>
          <p:spPr>
            <a:xfrm>
              <a:off x="5571391" y="330025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68" name="Google Shape;368;p31"/>
            <p:cNvSpPr/>
            <p:nvPr/>
          </p:nvSpPr>
          <p:spPr>
            <a:xfrm>
              <a:off x="5648248" y="385061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69" name="Google Shape;369;p31"/>
            <p:cNvSpPr/>
            <p:nvPr/>
          </p:nvSpPr>
          <p:spPr>
            <a:xfrm>
              <a:off x="6004726" y="323695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70" name="Google Shape;370;p31"/>
            <p:cNvSpPr/>
            <p:nvPr/>
          </p:nvSpPr>
          <p:spPr>
            <a:xfrm>
              <a:off x="6367462" y="3828726"/>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71" name="Google Shape;371;p31"/>
            <p:cNvSpPr/>
            <p:nvPr/>
          </p:nvSpPr>
          <p:spPr>
            <a:xfrm>
              <a:off x="5715354" y="431044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72" name="Google Shape;372;p31"/>
            <p:cNvCxnSpPr>
              <a:stCxn id="364" idx="2"/>
              <a:endCxn id="365" idx="0"/>
            </p:cNvCxnSpPr>
            <p:nvPr/>
          </p:nvCxnSpPr>
          <p:spPr>
            <a:xfrm>
              <a:off x="4808227" y="352795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31"/>
            <p:cNvCxnSpPr>
              <a:stCxn id="364" idx="3"/>
              <a:endCxn id="367" idx="1"/>
            </p:cNvCxnSpPr>
            <p:nvPr/>
          </p:nvCxnSpPr>
          <p:spPr>
            <a:xfrm>
              <a:off x="4948027" y="341410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31"/>
            <p:cNvCxnSpPr>
              <a:stCxn id="366" idx="2"/>
              <a:endCxn id="367" idx="0"/>
            </p:cNvCxnSpPr>
            <p:nvPr/>
          </p:nvCxnSpPr>
          <p:spPr>
            <a:xfrm flipH="1">
              <a:off x="5711307" y="3013543"/>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31"/>
            <p:cNvCxnSpPr>
              <a:stCxn id="366" idx="3"/>
              <a:endCxn id="369" idx="0"/>
            </p:cNvCxnSpPr>
            <p:nvPr/>
          </p:nvCxnSpPr>
          <p:spPr>
            <a:xfrm>
              <a:off x="5873007" y="2899693"/>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31"/>
            <p:cNvCxnSpPr>
              <a:stCxn id="369" idx="2"/>
              <a:endCxn id="370" idx="0"/>
            </p:cNvCxnSpPr>
            <p:nvPr/>
          </p:nvCxnSpPr>
          <p:spPr>
            <a:xfrm>
              <a:off x="6144526" y="346465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31"/>
            <p:cNvCxnSpPr>
              <a:stCxn id="369" idx="2"/>
              <a:endCxn id="368" idx="3"/>
            </p:cNvCxnSpPr>
            <p:nvPr/>
          </p:nvCxnSpPr>
          <p:spPr>
            <a:xfrm flipH="1">
              <a:off x="5927926" y="346465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31"/>
            <p:cNvCxnSpPr>
              <a:stCxn id="367" idx="2"/>
              <a:endCxn id="368" idx="0"/>
            </p:cNvCxnSpPr>
            <p:nvPr/>
          </p:nvCxnSpPr>
          <p:spPr>
            <a:xfrm>
              <a:off x="5711191" y="352795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31"/>
            <p:cNvCxnSpPr>
              <a:stCxn id="365" idx="3"/>
              <a:endCxn id="368" idx="1"/>
            </p:cNvCxnSpPr>
            <p:nvPr/>
          </p:nvCxnSpPr>
          <p:spPr>
            <a:xfrm flipH="1" rot="10800000">
              <a:off x="5103416" y="3964457"/>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31"/>
            <p:cNvCxnSpPr>
              <a:stCxn id="368" idx="2"/>
              <a:endCxn id="371" idx="0"/>
            </p:cNvCxnSpPr>
            <p:nvPr/>
          </p:nvCxnSpPr>
          <p:spPr>
            <a:xfrm>
              <a:off x="5788048" y="407831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381" name="Google Shape;381;p31"/>
            <p:cNvSpPr txBox="1"/>
            <p:nvPr/>
          </p:nvSpPr>
          <p:spPr>
            <a:xfrm>
              <a:off x="4587111" y="3072945"/>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82" name="Google Shape;382;p31"/>
            <p:cNvSpPr txBox="1"/>
            <p:nvPr/>
          </p:nvSpPr>
          <p:spPr>
            <a:xfrm>
              <a:off x="4656050" y="4522600"/>
              <a:ext cx="20034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 B]</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a:t>
              </a:r>
              <a:endParaRPr>
                <a:latin typeface="Roboto"/>
                <a:ea typeface="Roboto"/>
                <a:cs typeface="Roboto"/>
                <a:sym typeface="Roboto"/>
              </a:endParaRPr>
            </a:p>
          </p:txBody>
        </p:sp>
      </p:grpSp>
      <p:grpSp>
        <p:nvGrpSpPr>
          <p:cNvPr id="383" name="Google Shape;383;p31"/>
          <p:cNvGrpSpPr/>
          <p:nvPr/>
        </p:nvGrpSpPr>
        <p:grpSpPr>
          <a:xfrm>
            <a:off x="7052675" y="2782374"/>
            <a:ext cx="2003400" cy="2322951"/>
            <a:chOff x="7052675" y="2782374"/>
            <a:chExt cx="2003400" cy="2322951"/>
          </a:xfrm>
        </p:grpSpPr>
        <p:sp>
          <p:nvSpPr>
            <p:cNvPr id="384" name="Google Shape;384;p31"/>
            <p:cNvSpPr/>
            <p:nvPr/>
          </p:nvSpPr>
          <p:spPr>
            <a:xfrm>
              <a:off x="7065052" y="329678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85" name="Google Shape;385;p31"/>
            <p:cNvSpPr/>
            <p:nvPr/>
          </p:nvSpPr>
          <p:spPr>
            <a:xfrm>
              <a:off x="7220441" y="391253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86" name="Google Shape;386;p31"/>
            <p:cNvSpPr/>
            <p:nvPr/>
          </p:nvSpPr>
          <p:spPr>
            <a:xfrm>
              <a:off x="7990032" y="2782374"/>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87" name="Google Shape;387;p31"/>
            <p:cNvSpPr/>
            <p:nvPr/>
          </p:nvSpPr>
          <p:spPr>
            <a:xfrm>
              <a:off x="7968016" y="329678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388" name="Google Shape;388;p31"/>
            <p:cNvSpPr/>
            <p:nvPr/>
          </p:nvSpPr>
          <p:spPr>
            <a:xfrm>
              <a:off x="8044873" y="384714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389" name="Google Shape;389;p31"/>
            <p:cNvSpPr/>
            <p:nvPr/>
          </p:nvSpPr>
          <p:spPr>
            <a:xfrm>
              <a:off x="8401351" y="3233482"/>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390" name="Google Shape;390;p31"/>
            <p:cNvSpPr/>
            <p:nvPr/>
          </p:nvSpPr>
          <p:spPr>
            <a:xfrm>
              <a:off x="8764087" y="3825256"/>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391" name="Google Shape;391;p31"/>
            <p:cNvSpPr/>
            <p:nvPr/>
          </p:nvSpPr>
          <p:spPr>
            <a:xfrm>
              <a:off x="8111979" y="4306975"/>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392" name="Google Shape;392;p31"/>
            <p:cNvCxnSpPr>
              <a:stCxn id="384" idx="2"/>
              <a:endCxn id="385" idx="0"/>
            </p:cNvCxnSpPr>
            <p:nvPr/>
          </p:nvCxnSpPr>
          <p:spPr>
            <a:xfrm>
              <a:off x="7204852" y="3524484"/>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393" name="Google Shape;393;p31"/>
            <p:cNvCxnSpPr>
              <a:stCxn id="384" idx="3"/>
              <a:endCxn id="387" idx="1"/>
            </p:cNvCxnSpPr>
            <p:nvPr/>
          </p:nvCxnSpPr>
          <p:spPr>
            <a:xfrm>
              <a:off x="7344652" y="3410634"/>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394" name="Google Shape;394;p31"/>
            <p:cNvCxnSpPr>
              <a:stCxn id="386" idx="2"/>
              <a:endCxn id="387" idx="0"/>
            </p:cNvCxnSpPr>
            <p:nvPr/>
          </p:nvCxnSpPr>
          <p:spPr>
            <a:xfrm flipH="1">
              <a:off x="8107932" y="3010074"/>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395" name="Google Shape;395;p31"/>
            <p:cNvCxnSpPr>
              <a:stCxn id="386" idx="3"/>
              <a:endCxn id="389" idx="0"/>
            </p:cNvCxnSpPr>
            <p:nvPr/>
          </p:nvCxnSpPr>
          <p:spPr>
            <a:xfrm>
              <a:off x="8269632" y="2896224"/>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396" name="Google Shape;396;p31"/>
            <p:cNvCxnSpPr>
              <a:stCxn id="389" idx="2"/>
              <a:endCxn id="390" idx="0"/>
            </p:cNvCxnSpPr>
            <p:nvPr/>
          </p:nvCxnSpPr>
          <p:spPr>
            <a:xfrm>
              <a:off x="8541151" y="3461182"/>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397" name="Google Shape;397;p31"/>
            <p:cNvCxnSpPr>
              <a:stCxn id="389" idx="2"/>
              <a:endCxn id="388" idx="3"/>
            </p:cNvCxnSpPr>
            <p:nvPr/>
          </p:nvCxnSpPr>
          <p:spPr>
            <a:xfrm flipH="1">
              <a:off x="8324551" y="3461182"/>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398" name="Google Shape;398;p31"/>
            <p:cNvCxnSpPr>
              <a:stCxn id="387" idx="2"/>
              <a:endCxn id="388" idx="0"/>
            </p:cNvCxnSpPr>
            <p:nvPr/>
          </p:nvCxnSpPr>
          <p:spPr>
            <a:xfrm>
              <a:off x="8107816" y="3524484"/>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399" name="Google Shape;399;p31"/>
            <p:cNvCxnSpPr>
              <a:stCxn id="385" idx="3"/>
              <a:endCxn id="388" idx="1"/>
            </p:cNvCxnSpPr>
            <p:nvPr/>
          </p:nvCxnSpPr>
          <p:spPr>
            <a:xfrm flipH="1" rot="10800000">
              <a:off x="7500041" y="3960988"/>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00" name="Google Shape;400;p31"/>
            <p:cNvCxnSpPr>
              <a:stCxn id="388" idx="2"/>
              <a:endCxn id="391" idx="0"/>
            </p:cNvCxnSpPr>
            <p:nvPr/>
          </p:nvCxnSpPr>
          <p:spPr>
            <a:xfrm>
              <a:off x="8184673" y="4074841"/>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01" name="Google Shape;401;p31"/>
            <p:cNvSpPr txBox="1"/>
            <p:nvPr/>
          </p:nvSpPr>
          <p:spPr>
            <a:xfrm>
              <a:off x="7839630" y="3068484"/>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02" name="Google Shape;402;p31"/>
            <p:cNvSpPr txBox="1"/>
            <p:nvPr/>
          </p:nvSpPr>
          <p:spPr>
            <a:xfrm>
              <a:off x="7052675" y="4519125"/>
              <a:ext cx="20034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Roboto"/>
                  <a:ea typeface="Roboto"/>
                  <a:cs typeface="Roboto"/>
                  <a:sym typeface="Roboto"/>
                </a:rPr>
                <a:t>Postorder: [H, E, B, D]</a:t>
              </a:r>
              <a:endParaRPr>
                <a:highlight>
                  <a:srgbClr val="FFFFFF"/>
                </a:highlight>
                <a:latin typeface="Roboto"/>
                <a:ea typeface="Roboto"/>
                <a:cs typeface="Roboto"/>
                <a:sym typeface="Roboto"/>
              </a:endParaRPr>
            </a:p>
            <a:p>
              <a:pPr indent="0" lvl="0" marL="0" rtl="0" algn="l">
                <a:spcBef>
                  <a:spcPts val="0"/>
                </a:spcBef>
                <a:spcAft>
                  <a:spcPts val="0"/>
                </a:spcAft>
                <a:buNone/>
              </a:pPr>
              <a:r>
                <a:rPr lang="en">
                  <a:highlight>
                    <a:srgbClr val="FFFFFF"/>
                  </a:highlight>
                  <a:latin typeface="Roboto"/>
                  <a:ea typeface="Roboto"/>
                  <a:cs typeface="Roboto"/>
                  <a:sym typeface="Roboto"/>
                </a:rPr>
                <a:t>Call stack: A→D</a:t>
              </a:r>
              <a:endParaRPr>
                <a:highlight>
                  <a:srgbClr val="FFFFFF"/>
                </a:highlight>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 (Demo 2/2)</a:t>
            </a:r>
            <a:endParaRPr/>
          </a:p>
        </p:txBody>
      </p:sp>
      <p:grpSp>
        <p:nvGrpSpPr>
          <p:cNvPr id="408" name="Google Shape;408;p32"/>
          <p:cNvGrpSpPr/>
          <p:nvPr/>
        </p:nvGrpSpPr>
        <p:grpSpPr>
          <a:xfrm>
            <a:off x="211300" y="454711"/>
            <a:ext cx="2014561" cy="2375939"/>
            <a:chOff x="211300" y="454711"/>
            <a:chExt cx="2014561" cy="2375939"/>
          </a:xfrm>
        </p:grpSpPr>
        <p:sp>
          <p:nvSpPr>
            <p:cNvPr id="409" name="Google Shape;409;p32"/>
            <p:cNvSpPr/>
            <p:nvPr/>
          </p:nvSpPr>
          <p:spPr>
            <a:xfrm>
              <a:off x="247226" y="9691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10" name="Google Shape;410;p32"/>
            <p:cNvSpPr/>
            <p:nvPr/>
          </p:nvSpPr>
          <p:spPr>
            <a:xfrm>
              <a:off x="402615" y="1584874"/>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11" name="Google Shape;411;p32"/>
            <p:cNvSpPr/>
            <p:nvPr/>
          </p:nvSpPr>
          <p:spPr>
            <a:xfrm>
              <a:off x="1172206" y="45471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12" name="Google Shape;412;p32"/>
            <p:cNvSpPr/>
            <p:nvPr/>
          </p:nvSpPr>
          <p:spPr>
            <a:xfrm>
              <a:off x="1150190" y="96912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13" name="Google Shape;413;p32"/>
            <p:cNvSpPr/>
            <p:nvPr/>
          </p:nvSpPr>
          <p:spPr>
            <a:xfrm>
              <a:off x="1227048" y="151947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14" name="Google Shape;414;p32"/>
            <p:cNvSpPr/>
            <p:nvPr/>
          </p:nvSpPr>
          <p:spPr>
            <a:xfrm>
              <a:off x="1583525" y="905819"/>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15" name="Google Shape;415;p32"/>
            <p:cNvSpPr/>
            <p:nvPr/>
          </p:nvSpPr>
          <p:spPr>
            <a:xfrm>
              <a:off x="1946261" y="1497593"/>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16" name="Google Shape;416;p32"/>
            <p:cNvSpPr/>
            <p:nvPr/>
          </p:nvSpPr>
          <p:spPr>
            <a:xfrm>
              <a:off x="1294152" y="197931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17" name="Google Shape;417;p32"/>
            <p:cNvCxnSpPr>
              <a:stCxn id="409" idx="2"/>
              <a:endCxn id="410" idx="0"/>
            </p:cNvCxnSpPr>
            <p:nvPr/>
          </p:nvCxnSpPr>
          <p:spPr>
            <a:xfrm>
              <a:off x="387026" y="1196822"/>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18" name="Google Shape;418;p32"/>
            <p:cNvCxnSpPr>
              <a:stCxn id="409" idx="3"/>
              <a:endCxn id="412" idx="1"/>
            </p:cNvCxnSpPr>
            <p:nvPr/>
          </p:nvCxnSpPr>
          <p:spPr>
            <a:xfrm>
              <a:off x="526826" y="1082972"/>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19" name="Google Shape;419;p32"/>
            <p:cNvCxnSpPr>
              <a:stCxn id="411" idx="2"/>
              <a:endCxn id="412" idx="0"/>
            </p:cNvCxnSpPr>
            <p:nvPr/>
          </p:nvCxnSpPr>
          <p:spPr>
            <a:xfrm flipH="1">
              <a:off x="1290106" y="682411"/>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20" name="Google Shape;420;p32"/>
            <p:cNvCxnSpPr>
              <a:stCxn id="411" idx="3"/>
              <a:endCxn id="414" idx="0"/>
            </p:cNvCxnSpPr>
            <p:nvPr/>
          </p:nvCxnSpPr>
          <p:spPr>
            <a:xfrm>
              <a:off x="1451806" y="568561"/>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32"/>
            <p:cNvCxnSpPr>
              <a:stCxn id="414" idx="2"/>
              <a:endCxn id="415" idx="0"/>
            </p:cNvCxnSpPr>
            <p:nvPr/>
          </p:nvCxnSpPr>
          <p:spPr>
            <a:xfrm>
              <a:off x="1723325" y="1133519"/>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32"/>
            <p:cNvCxnSpPr>
              <a:stCxn id="414" idx="2"/>
              <a:endCxn id="413" idx="3"/>
            </p:cNvCxnSpPr>
            <p:nvPr/>
          </p:nvCxnSpPr>
          <p:spPr>
            <a:xfrm flipH="1">
              <a:off x="1506725" y="1133519"/>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23" name="Google Shape;423;p32"/>
            <p:cNvCxnSpPr>
              <a:stCxn id="412" idx="2"/>
              <a:endCxn id="413" idx="0"/>
            </p:cNvCxnSpPr>
            <p:nvPr/>
          </p:nvCxnSpPr>
          <p:spPr>
            <a:xfrm>
              <a:off x="1289990" y="1196822"/>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24" name="Google Shape;424;p32"/>
            <p:cNvCxnSpPr>
              <a:stCxn id="410" idx="3"/>
              <a:endCxn id="413" idx="1"/>
            </p:cNvCxnSpPr>
            <p:nvPr/>
          </p:nvCxnSpPr>
          <p:spPr>
            <a:xfrm flipH="1" rot="10800000">
              <a:off x="682215" y="1633324"/>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25" name="Google Shape;425;p32"/>
            <p:cNvCxnSpPr>
              <a:stCxn id="413" idx="2"/>
              <a:endCxn id="416" idx="0"/>
            </p:cNvCxnSpPr>
            <p:nvPr/>
          </p:nvCxnSpPr>
          <p:spPr>
            <a:xfrm>
              <a:off x="1366848" y="1747178"/>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26" name="Google Shape;426;p32"/>
            <p:cNvSpPr txBox="1"/>
            <p:nvPr/>
          </p:nvSpPr>
          <p:spPr>
            <a:xfrm>
              <a:off x="211300" y="2254350"/>
              <a:ext cx="20100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Postorder: [H, E, B, 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A→D</a:t>
              </a:r>
              <a:endParaRPr>
                <a:latin typeface="Roboto"/>
                <a:ea typeface="Roboto"/>
                <a:cs typeface="Roboto"/>
                <a:sym typeface="Roboto"/>
              </a:endParaRPr>
            </a:p>
          </p:txBody>
        </p:sp>
        <p:sp>
          <p:nvSpPr>
            <p:cNvPr id="427" name="Google Shape;427;p32"/>
            <p:cNvSpPr txBox="1"/>
            <p:nvPr/>
          </p:nvSpPr>
          <p:spPr>
            <a:xfrm>
              <a:off x="1065838" y="742439"/>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428" name="Google Shape;428;p32"/>
          <p:cNvGrpSpPr/>
          <p:nvPr/>
        </p:nvGrpSpPr>
        <p:grpSpPr>
          <a:xfrm>
            <a:off x="2423075" y="454698"/>
            <a:ext cx="2145575" cy="2367252"/>
            <a:chOff x="2423075" y="454698"/>
            <a:chExt cx="2145575" cy="2367252"/>
          </a:xfrm>
        </p:grpSpPr>
        <p:sp>
          <p:nvSpPr>
            <p:cNvPr id="429" name="Google Shape;429;p32"/>
            <p:cNvSpPr/>
            <p:nvPr/>
          </p:nvSpPr>
          <p:spPr>
            <a:xfrm>
              <a:off x="25379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30" name="Google Shape;430;p32"/>
            <p:cNvSpPr/>
            <p:nvPr/>
          </p:nvSpPr>
          <p:spPr>
            <a:xfrm>
              <a:off x="26933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31" name="Google Shape;431;p32"/>
            <p:cNvSpPr/>
            <p:nvPr/>
          </p:nvSpPr>
          <p:spPr>
            <a:xfrm>
              <a:off x="3462919" y="454698"/>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32" name="Google Shape;432;p32"/>
            <p:cNvSpPr/>
            <p:nvPr/>
          </p:nvSpPr>
          <p:spPr>
            <a:xfrm>
              <a:off x="3440903"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33" name="Google Shape;433;p32"/>
            <p:cNvSpPr/>
            <p:nvPr/>
          </p:nvSpPr>
          <p:spPr>
            <a:xfrm>
              <a:off x="351776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34" name="Google Shape;434;p32"/>
            <p:cNvSpPr/>
            <p:nvPr/>
          </p:nvSpPr>
          <p:spPr>
            <a:xfrm>
              <a:off x="38742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35" name="Google Shape;435;p32"/>
            <p:cNvSpPr/>
            <p:nvPr/>
          </p:nvSpPr>
          <p:spPr>
            <a:xfrm>
              <a:off x="42369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36" name="Google Shape;436;p32"/>
            <p:cNvSpPr/>
            <p:nvPr/>
          </p:nvSpPr>
          <p:spPr>
            <a:xfrm>
              <a:off x="3584866" y="19792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37" name="Google Shape;437;p32"/>
            <p:cNvCxnSpPr>
              <a:stCxn id="429" idx="2"/>
              <a:endCxn id="430" idx="0"/>
            </p:cNvCxnSpPr>
            <p:nvPr/>
          </p:nvCxnSpPr>
          <p:spPr>
            <a:xfrm>
              <a:off x="26777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38" name="Google Shape;438;p32"/>
            <p:cNvCxnSpPr>
              <a:stCxn id="429" idx="3"/>
              <a:endCxn id="432" idx="1"/>
            </p:cNvCxnSpPr>
            <p:nvPr/>
          </p:nvCxnSpPr>
          <p:spPr>
            <a:xfrm>
              <a:off x="28175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39" name="Google Shape;439;p32"/>
            <p:cNvCxnSpPr>
              <a:stCxn id="431" idx="2"/>
              <a:endCxn id="432" idx="0"/>
            </p:cNvCxnSpPr>
            <p:nvPr/>
          </p:nvCxnSpPr>
          <p:spPr>
            <a:xfrm flipH="1">
              <a:off x="358081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40" name="Google Shape;440;p32"/>
            <p:cNvCxnSpPr>
              <a:stCxn id="431" idx="3"/>
              <a:endCxn id="434" idx="0"/>
            </p:cNvCxnSpPr>
            <p:nvPr/>
          </p:nvCxnSpPr>
          <p:spPr>
            <a:xfrm>
              <a:off x="374251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41" name="Google Shape;441;p32"/>
            <p:cNvCxnSpPr>
              <a:stCxn id="434" idx="2"/>
              <a:endCxn id="435" idx="0"/>
            </p:cNvCxnSpPr>
            <p:nvPr/>
          </p:nvCxnSpPr>
          <p:spPr>
            <a:xfrm>
              <a:off x="40140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42" name="Google Shape;442;p32"/>
            <p:cNvCxnSpPr>
              <a:stCxn id="434" idx="2"/>
              <a:endCxn id="433" idx="3"/>
            </p:cNvCxnSpPr>
            <p:nvPr/>
          </p:nvCxnSpPr>
          <p:spPr>
            <a:xfrm flipH="1">
              <a:off x="37974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43" name="Google Shape;443;p32"/>
            <p:cNvCxnSpPr>
              <a:stCxn id="432" idx="2"/>
              <a:endCxn id="433" idx="0"/>
            </p:cNvCxnSpPr>
            <p:nvPr/>
          </p:nvCxnSpPr>
          <p:spPr>
            <a:xfrm>
              <a:off x="35807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44" name="Google Shape;444;p32"/>
            <p:cNvCxnSpPr>
              <a:stCxn id="430" idx="3"/>
              <a:endCxn id="433" idx="1"/>
            </p:cNvCxnSpPr>
            <p:nvPr/>
          </p:nvCxnSpPr>
          <p:spPr>
            <a:xfrm flipH="1" rot="10800000">
              <a:off x="29729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32"/>
            <p:cNvCxnSpPr>
              <a:stCxn id="433" idx="2"/>
              <a:endCxn id="436" idx="0"/>
            </p:cNvCxnSpPr>
            <p:nvPr/>
          </p:nvCxnSpPr>
          <p:spPr>
            <a:xfrm>
              <a:off x="36575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46" name="Google Shape;446;p32"/>
            <p:cNvSpPr txBox="1"/>
            <p:nvPr/>
          </p:nvSpPr>
          <p:spPr>
            <a:xfrm>
              <a:off x="2506450" y="2254350"/>
              <a:ext cx="20622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A</a:t>
              </a:r>
              <a:endParaRPr>
                <a:latin typeface="Roboto"/>
                <a:ea typeface="Roboto"/>
                <a:cs typeface="Roboto"/>
                <a:sym typeface="Roboto"/>
              </a:endParaRPr>
            </a:p>
          </p:txBody>
        </p:sp>
        <p:sp>
          <p:nvSpPr>
            <p:cNvPr id="447" name="Google Shape;447;p32"/>
            <p:cNvSpPr txBox="1"/>
            <p:nvPr/>
          </p:nvSpPr>
          <p:spPr>
            <a:xfrm>
              <a:off x="2423075" y="731447"/>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448" name="Google Shape;448;p32"/>
          <p:cNvGrpSpPr/>
          <p:nvPr/>
        </p:nvGrpSpPr>
        <p:grpSpPr>
          <a:xfrm>
            <a:off x="4748825" y="412944"/>
            <a:ext cx="2062200" cy="2417706"/>
            <a:chOff x="4748825" y="412944"/>
            <a:chExt cx="2062200" cy="2417706"/>
          </a:xfrm>
        </p:grpSpPr>
        <p:sp>
          <p:nvSpPr>
            <p:cNvPr id="449" name="Google Shape;449;p32"/>
            <p:cNvSpPr/>
            <p:nvPr/>
          </p:nvSpPr>
          <p:spPr>
            <a:xfrm>
              <a:off x="4781839"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50" name="Google Shape;450;p32"/>
            <p:cNvSpPr/>
            <p:nvPr/>
          </p:nvSpPr>
          <p:spPr>
            <a:xfrm>
              <a:off x="4937228" y="15848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51" name="Google Shape;451;p32"/>
            <p:cNvSpPr/>
            <p:nvPr/>
          </p:nvSpPr>
          <p:spPr>
            <a:xfrm>
              <a:off x="5706819" y="4546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52" name="Google Shape;452;p32"/>
            <p:cNvSpPr/>
            <p:nvPr/>
          </p:nvSpPr>
          <p:spPr>
            <a:xfrm>
              <a:off x="5684803" y="9691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53" name="Google Shape;453;p32"/>
            <p:cNvSpPr/>
            <p:nvPr/>
          </p:nvSpPr>
          <p:spPr>
            <a:xfrm>
              <a:off x="5761661" y="15194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54" name="Google Shape;454;p32"/>
            <p:cNvSpPr/>
            <p:nvPr/>
          </p:nvSpPr>
          <p:spPr>
            <a:xfrm>
              <a:off x="6118139" y="905807"/>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55" name="Google Shape;455;p32"/>
            <p:cNvSpPr/>
            <p:nvPr/>
          </p:nvSpPr>
          <p:spPr>
            <a:xfrm>
              <a:off x="6480874" y="14975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56" name="Google Shape;456;p32"/>
            <p:cNvSpPr/>
            <p:nvPr/>
          </p:nvSpPr>
          <p:spPr>
            <a:xfrm>
              <a:off x="5828766" y="19792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57" name="Google Shape;457;p32"/>
            <p:cNvCxnSpPr>
              <a:stCxn id="449" idx="2"/>
              <a:endCxn id="450" idx="0"/>
            </p:cNvCxnSpPr>
            <p:nvPr/>
          </p:nvCxnSpPr>
          <p:spPr>
            <a:xfrm>
              <a:off x="4921639" y="11968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58" name="Google Shape;458;p32"/>
            <p:cNvCxnSpPr>
              <a:stCxn id="449" idx="3"/>
              <a:endCxn id="452" idx="1"/>
            </p:cNvCxnSpPr>
            <p:nvPr/>
          </p:nvCxnSpPr>
          <p:spPr>
            <a:xfrm>
              <a:off x="5061439" y="10829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59" name="Google Shape;459;p32"/>
            <p:cNvCxnSpPr>
              <a:stCxn id="451" idx="2"/>
              <a:endCxn id="452" idx="0"/>
            </p:cNvCxnSpPr>
            <p:nvPr/>
          </p:nvCxnSpPr>
          <p:spPr>
            <a:xfrm flipH="1">
              <a:off x="5824719" y="6823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60" name="Google Shape;460;p32"/>
            <p:cNvCxnSpPr>
              <a:stCxn id="451" idx="3"/>
              <a:endCxn id="454" idx="0"/>
            </p:cNvCxnSpPr>
            <p:nvPr/>
          </p:nvCxnSpPr>
          <p:spPr>
            <a:xfrm>
              <a:off x="5986419" y="5685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61" name="Google Shape;461;p32"/>
            <p:cNvCxnSpPr>
              <a:stCxn id="454" idx="2"/>
              <a:endCxn id="455" idx="0"/>
            </p:cNvCxnSpPr>
            <p:nvPr/>
          </p:nvCxnSpPr>
          <p:spPr>
            <a:xfrm>
              <a:off x="6257939" y="11335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62" name="Google Shape;462;p32"/>
            <p:cNvCxnSpPr>
              <a:stCxn id="454" idx="2"/>
              <a:endCxn id="453" idx="3"/>
            </p:cNvCxnSpPr>
            <p:nvPr/>
          </p:nvCxnSpPr>
          <p:spPr>
            <a:xfrm flipH="1">
              <a:off x="6041339" y="11335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63" name="Google Shape;463;p32"/>
            <p:cNvCxnSpPr>
              <a:stCxn id="452" idx="2"/>
              <a:endCxn id="453" idx="0"/>
            </p:cNvCxnSpPr>
            <p:nvPr/>
          </p:nvCxnSpPr>
          <p:spPr>
            <a:xfrm>
              <a:off x="5824603" y="11968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64" name="Google Shape;464;p32"/>
            <p:cNvCxnSpPr>
              <a:stCxn id="450" idx="3"/>
              <a:endCxn id="453" idx="1"/>
            </p:cNvCxnSpPr>
            <p:nvPr/>
          </p:nvCxnSpPr>
          <p:spPr>
            <a:xfrm flipH="1" rot="10800000">
              <a:off x="5216828" y="16333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65" name="Google Shape;465;p32"/>
            <p:cNvCxnSpPr>
              <a:stCxn id="453" idx="2"/>
              <a:endCxn id="456" idx="0"/>
            </p:cNvCxnSpPr>
            <p:nvPr/>
          </p:nvCxnSpPr>
          <p:spPr>
            <a:xfrm>
              <a:off x="5901461" y="17471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66" name="Google Shape;466;p32"/>
            <p:cNvSpPr txBox="1"/>
            <p:nvPr/>
          </p:nvSpPr>
          <p:spPr>
            <a:xfrm>
              <a:off x="4748825" y="2254350"/>
              <a:ext cx="20622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a:t>
              </a:r>
              <a:endParaRPr>
                <a:latin typeface="Roboto"/>
                <a:ea typeface="Roboto"/>
                <a:cs typeface="Roboto"/>
                <a:sym typeface="Roboto"/>
              </a:endParaRPr>
            </a:p>
          </p:txBody>
        </p:sp>
        <p:sp>
          <p:nvSpPr>
            <p:cNvPr id="467" name="Google Shape;467;p32"/>
            <p:cNvSpPr txBox="1"/>
            <p:nvPr/>
          </p:nvSpPr>
          <p:spPr>
            <a:xfrm>
              <a:off x="5481994" y="412944"/>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grpSp>
        <p:nvGrpSpPr>
          <p:cNvPr id="468" name="Google Shape;468;p32"/>
          <p:cNvGrpSpPr/>
          <p:nvPr/>
        </p:nvGrpSpPr>
        <p:grpSpPr>
          <a:xfrm>
            <a:off x="6991200" y="435398"/>
            <a:ext cx="2028600" cy="2375952"/>
            <a:chOff x="6991200" y="435398"/>
            <a:chExt cx="2028600" cy="2375952"/>
          </a:xfrm>
        </p:grpSpPr>
        <p:sp>
          <p:nvSpPr>
            <p:cNvPr id="469" name="Google Shape;469;p32"/>
            <p:cNvSpPr txBox="1"/>
            <p:nvPr/>
          </p:nvSpPr>
          <p:spPr>
            <a:xfrm>
              <a:off x="8570820" y="81955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0" name="Google Shape;470;p32"/>
            <p:cNvSpPr/>
            <p:nvPr/>
          </p:nvSpPr>
          <p:spPr>
            <a:xfrm>
              <a:off x="7009764" y="9498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71" name="Google Shape;471;p32"/>
            <p:cNvSpPr/>
            <p:nvPr/>
          </p:nvSpPr>
          <p:spPr>
            <a:xfrm>
              <a:off x="7165153" y="15655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72" name="Google Shape;472;p32"/>
            <p:cNvSpPr/>
            <p:nvPr/>
          </p:nvSpPr>
          <p:spPr>
            <a:xfrm>
              <a:off x="7934744" y="43539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73" name="Google Shape;473;p32"/>
            <p:cNvSpPr/>
            <p:nvPr/>
          </p:nvSpPr>
          <p:spPr>
            <a:xfrm>
              <a:off x="7912728" y="94980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74" name="Google Shape;474;p32"/>
            <p:cNvSpPr/>
            <p:nvPr/>
          </p:nvSpPr>
          <p:spPr>
            <a:xfrm>
              <a:off x="7989586" y="150016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75" name="Google Shape;475;p32"/>
            <p:cNvSpPr/>
            <p:nvPr/>
          </p:nvSpPr>
          <p:spPr>
            <a:xfrm>
              <a:off x="8346064" y="88650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76" name="Google Shape;476;p32"/>
            <p:cNvSpPr/>
            <p:nvPr/>
          </p:nvSpPr>
          <p:spPr>
            <a:xfrm>
              <a:off x="8708799" y="1478281"/>
              <a:ext cx="279600" cy="227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77" name="Google Shape;477;p32"/>
            <p:cNvSpPr/>
            <p:nvPr/>
          </p:nvSpPr>
          <p:spPr>
            <a:xfrm>
              <a:off x="8056691" y="195999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78" name="Google Shape;478;p32"/>
            <p:cNvCxnSpPr>
              <a:stCxn id="470" idx="2"/>
              <a:endCxn id="471" idx="0"/>
            </p:cNvCxnSpPr>
            <p:nvPr/>
          </p:nvCxnSpPr>
          <p:spPr>
            <a:xfrm>
              <a:off x="7149564" y="117750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32"/>
            <p:cNvCxnSpPr>
              <a:stCxn id="470" idx="3"/>
              <a:endCxn id="473" idx="1"/>
            </p:cNvCxnSpPr>
            <p:nvPr/>
          </p:nvCxnSpPr>
          <p:spPr>
            <a:xfrm>
              <a:off x="7289364" y="106365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480" name="Google Shape;480;p32"/>
            <p:cNvCxnSpPr>
              <a:stCxn id="472" idx="2"/>
              <a:endCxn id="473" idx="0"/>
            </p:cNvCxnSpPr>
            <p:nvPr/>
          </p:nvCxnSpPr>
          <p:spPr>
            <a:xfrm flipH="1">
              <a:off x="8052644" y="66309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481" name="Google Shape;481;p32"/>
            <p:cNvCxnSpPr>
              <a:stCxn id="472" idx="3"/>
              <a:endCxn id="475" idx="0"/>
            </p:cNvCxnSpPr>
            <p:nvPr/>
          </p:nvCxnSpPr>
          <p:spPr>
            <a:xfrm>
              <a:off x="8214344" y="54924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482" name="Google Shape;482;p32"/>
            <p:cNvCxnSpPr>
              <a:stCxn id="475" idx="2"/>
              <a:endCxn id="476" idx="0"/>
            </p:cNvCxnSpPr>
            <p:nvPr/>
          </p:nvCxnSpPr>
          <p:spPr>
            <a:xfrm>
              <a:off x="8485864" y="111420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483" name="Google Shape;483;p32"/>
            <p:cNvCxnSpPr>
              <a:stCxn id="475" idx="2"/>
              <a:endCxn id="474" idx="3"/>
            </p:cNvCxnSpPr>
            <p:nvPr/>
          </p:nvCxnSpPr>
          <p:spPr>
            <a:xfrm flipH="1">
              <a:off x="8269264" y="111420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484" name="Google Shape;484;p32"/>
            <p:cNvCxnSpPr>
              <a:stCxn id="473" idx="2"/>
              <a:endCxn id="474" idx="0"/>
            </p:cNvCxnSpPr>
            <p:nvPr/>
          </p:nvCxnSpPr>
          <p:spPr>
            <a:xfrm>
              <a:off x="8052528" y="117750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485" name="Google Shape;485;p32"/>
            <p:cNvCxnSpPr>
              <a:stCxn id="471" idx="3"/>
              <a:endCxn id="474" idx="1"/>
            </p:cNvCxnSpPr>
            <p:nvPr/>
          </p:nvCxnSpPr>
          <p:spPr>
            <a:xfrm flipH="1" rot="10800000">
              <a:off x="7444753" y="161401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32"/>
            <p:cNvCxnSpPr>
              <a:stCxn id="474" idx="2"/>
              <a:endCxn id="477" idx="0"/>
            </p:cNvCxnSpPr>
            <p:nvPr/>
          </p:nvCxnSpPr>
          <p:spPr>
            <a:xfrm>
              <a:off x="8129386" y="172786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32"/>
            <p:cNvSpPr txBox="1"/>
            <p:nvPr/>
          </p:nvSpPr>
          <p:spPr>
            <a:xfrm>
              <a:off x="6991200" y="2235050"/>
              <a:ext cx="20286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C→F</a:t>
              </a:r>
              <a:endParaRPr>
                <a:latin typeface="Roboto"/>
                <a:ea typeface="Roboto"/>
                <a:cs typeface="Roboto"/>
                <a:sym typeface="Roboto"/>
              </a:endParaRPr>
            </a:p>
          </p:txBody>
        </p:sp>
      </p:grpSp>
      <p:grpSp>
        <p:nvGrpSpPr>
          <p:cNvPr id="488" name="Google Shape;488;p32"/>
          <p:cNvGrpSpPr/>
          <p:nvPr/>
        </p:nvGrpSpPr>
        <p:grpSpPr>
          <a:xfrm>
            <a:off x="452489" y="2824962"/>
            <a:ext cx="2330111" cy="2291068"/>
            <a:chOff x="452489" y="2824962"/>
            <a:chExt cx="2330111" cy="2291068"/>
          </a:xfrm>
        </p:grpSpPr>
        <p:sp>
          <p:nvSpPr>
            <p:cNvPr id="489" name="Google Shape;489;p32"/>
            <p:cNvSpPr txBox="1"/>
            <p:nvPr/>
          </p:nvSpPr>
          <p:spPr>
            <a:xfrm>
              <a:off x="2371947" y="3841645"/>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90" name="Google Shape;490;p32"/>
            <p:cNvSpPr/>
            <p:nvPr/>
          </p:nvSpPr>
          <p:spPr>
            <a:xfrm>
              <a:off x="452489" y="3339373"/>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91" name="Google Shape;491;p32"/>
            <p:cNvSpPr/>
            <p:nvPr/>
          </p:nvSpPr>
          <p:spPr>
            <a:xfrm>
              <a:off x="607878" y="395512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92" name="Google Shape;492;p32"/>
            <p:cNvSpPr/>
            <p:nvPr/>
          </p:nvSpPr>
          <p:spPr>
            <a:xfrm>
              <a:off x="1377469" y="282496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93" name="Google Shape;493;p32"/>
            <p:cNvSpPr/>
            <p:nvPr/>
          </p:nvSpPr>
          <p:spPr>
            <a:xfrm>
              <a:off x="1355453" y="3339373"/>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494" name="Google Shape;494;p32"/>
            <p:cNvSpPr/>
            <p:nvPr/>
          </p:nvSpPr>
          <p:spPr>
            <a:xfrm>
              <a:off x="1432311" y="3889730"/>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495" name="Google Shape;495;p32"/>
            <p:cNvSpPr/>
            <p:nvPr/>
          </p:nvSpPr>
          <p:spPr>
            <a:xfrm>
              <a:off x="1788789" y="327607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496" name="Google Shape;496;p32"/>
            <p:cNvSpPr/>
            <p:nvPr/>
          </p:nvSpPr>
          <p:spPr>
            <a:xfrm>
              <a:off x="2151524" y="3867845"/>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497" name="Google Shape;497;p32"/>
            <p:cNvSpPr/>
            <p:nvPr/>
          </p:nvSpPr>
          <p:spPr>
            <a:xfrm>
              <a:off x="1499416" y="4349563"/>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498" name="Google Shape;498;p32"/>
            <p:cNvCxnSpPr>
              <a:stCxn id="490" idx="2"/>
              <a:endCxn id="491" idx="0"/>
            </p:cNvCxnSpPr>
            <p:nvPr/>
          </p:nvCxnSpPr>
          <p:spPr>
            <a:xfrm>
              <a:off x="592289" y="3567073"/>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499" name="Google Shape;499;p32"/>
            <p:cNvCxnSpPr>
              <a:stCxn id="490" idx="3"/>
              <a:endCxn id="493" idx="1"/>
            </p:cNvCxnSpPr>
            <p:nvPr/>
          </p:nvCxnSpPr>
          <p:spPr>
            <a:xfrm>
              <a:off x="732089" y="3453223"/>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500" name="Google Shape;500;p32"/>
            <p:cNvCxnSpPr>
              <a:stCxn id="492" idx="2"/>
              <a:endCxn id="493" idx="0"/>
            </p:cNvCxnSpPr>
            <p:nvPr/>
          </p:nvCxnSpPr>
          <p:spPr>
            <a:xfrm flipH="1">
              <a:off x="1495369" y="3052662"/>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501" name="Google Shape;501;p32"/>
            <p:cNvCxnSpPr>
              <a:stCxn id="492" idx="3"/>
              <a:endCxn id="495" idx="0"/>
            </p:cNvCxnSpPr>
            <p:nvPr/>
          </p:nvCxnSpPr>
          <p:spPr>
            <a:xfrm>
              <a:off x="1657069" y="2938812"/>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502" name="Google Shape;502;p32"/>
            <p:cNvCxnSpPr>
              <a:stCxn id="495" idx="2"/>
              <a:endCxn id="496" idx="0"/>
            </p:cNvCxnSpPr>
            <p:nvPr/>
          </p:nvCxnSpPr>
          <p:spPr>
            <a:xfrm>
              <a:off x="1928589" y="3503771"/>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503" name="Google Shape;503;p32"/>
            <p:cNvCxnSpPr>
              <a:stCxn id="495" idx="2"/>
              <a:endCxn id="494" idx="3"/>
            </p:cNvCxnSpPr>
            <p:nvPr/>
          </p:nvCxnSpPr>
          <p:spPr>
            <a:xfrm flipH="1">
              <a:off x="1711989" y="3503771"/>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504" name="Google Shape;504;p32"/>
            <p:cNvCxnSpPr>
              <a:stCxn id="493" idx="2"/>
              <a:endCxn id="494" idx="0"/>
            </p:cNvCxnSpPr>
            <p:nvPr/>
          </p:nvCxnSpPr>
          <p:spPr>
            <a:xfrm>
              <a:off x="1495253" y="3567073"/>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505" name="Google Shape;505;p32"/>
            <p:cNvCxnSpPr>
              <a:stCxn id="491" idx="3"/>
              <a:endCxn id="494" idx="1"/>
            </p:cNvCxnSpPr>
            <p:nvPr/>
          </p:nvCxnSpPr>
          <p:spPr>
            <a:xfrm flipH="1" rot="10800000">
              <a:off x="887478" y="4003576"/>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506" name="Google Shape;506;p32"/>
            <p:cNvCxnSpPr>
              <a:stCxn id="494" idx="2"/>
              <a:endCxn id="497" idx="0"/>
            </p:cNvCxnSpPr>
            <p:nvPr/>
          </p:nvCxnSpPr>
          <p:spPr>
            <a:xfrm>
              <a:off x="1572111" y="4117430"/>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32"/>
            <p:cNvSpPr txBox="1"/>
            <p:nvPr/>
          </p:nvSpPr>
          <p:spPr>
            <a:xfrm>
              <a:off x="452500" y="4548430"/>
              <a:ext cx="23301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 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C→F→G</a:t>
              </a:r>
              <a:endParaRPr>
                <a:latin typeface="Roboto"/>
                <a:ea typeface="Roboto"/>
                <a:cs typeface="Roboto"/>
                <a:sym typeface="Roboto"/>
              </a:endParaRPr>
            </a:p>
          </p:txBody>
        </p:sp>
      </p:grpSp>
      <p:grpSp>
        <p:nvGrpSpPr>
          <p:cNvPr id="508" name="Google Shape;508;p32"/>
          <p:cNvGrpSpPr/>
          <p:nvPr/>
        </p:nvGrpSpPr>
        <p:grpSpPr>
          <a:xfrm>
            <a:off x="3309820" y="2813948"/>
            <a:ext cx="2496605" cy="2291052"/>
            <a:chOff x="3309820" y="2813948"/>
            <a:chExt cx="2496605" cy="2291052"/>
          </a:xfrm>
        </p:grpSpPr>
        <p:sp>
          <p:nvSpPr>
            <p:cNvPr id="509" name="Google Shape;509;p32"/>
            <p:cNvSpPr txBox="1"/>
            <p:nvPr/>
          </p:nvSpPr>
          <p:spPr>
            <a:xfrm>
              <a:off x="4883911" y="3236773"/>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10" name="Google Shape;510;p32"/>
            <p:cNvSpPr/>
            <p:nvPr/>
          </p:nvSpPr>
          <p:spPr>
            <a:xfrm>
              <a:off x="3309820" y="332835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11" name="Google Shape;511;p32"/>
            <p:cNvSpPr/>
            <p:nvPr/>
          </p:nvSpPr>
          <p:spPr>
            <a:xfrm>
              <a:off x="3465209" y="3944112"/>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12" name="Google Shape;512;p32"/>
            <p:cNvSpPr/>
            <p:nvPr/>
          </p:nvSpPr>
          <p:spPr>
            <a:xfrm>
              <a:off x="4234800" y="281394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13" name="Google Shape;513;p32"/>
            <p:cNvSpPr/>
            <p:nvPr/>
          </p:nvSpPr>
          <p:spPr>
            <a:xfrm>
              <a:off x="4212783" y="332835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14" name="Google Shape;514;p32"/>
            <p:cNvSpPr/>
            <p:nvPr/>
          </p:nvSpPr>
          <p:spPr>
            <a:xfrm>
              <a:off x="4289641" y="387871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515" name="Google Shape;515;p32"/>
            <p:cNvSpPr/>
            <p:nvPr/>
          </p:nvSpPr>
          <p:spPr>
            <a:xfrm>
              <a:off x="4646119" y="3265057"/>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16" name="Google Shape;516;p32"/>
            <p:cNvSpPr/>
            <p:nvPr/>
          </p:nvSpPr>
          <p:spPr>
            <a:xfrm>
              <a:off x="5008855" y="385683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17" name="Google Shape;517;p32"/>
            <p:cNvSpPr/>
            <p:nvPr/>
          </p:nvSpPr>
          <p:spPr>
            <a:xfrm>
              <a:off x="4356746" y="433854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18" name="Google Shape;518;p32"/>
            <p:cNvCxnSpPr>
              <a:stCxn id="510" idx="2"/>
              <a:endCxn id="511" idx="0"/>
            </p:cNvCxnSpPr>
            <p:nvPr/>
          </p:nvCxnSpPr>
          <p:spPr>
            <a:xfrm>
              <a:off x="3449620" y="355605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519" name="Google Shape;519;p32"/>
            <p:cNvCxnSpPr>
              <a:stCxn id="510" idx="3"/>
              <a:endCxn id="513" idx="1"/>
            </p:cNvCxnSpPr>
            <p:nvPr/>
          </p:nvCxnSpPr>
          <p:spPr>
            <a:xfrm>
              <a:off x="3589420" y="344220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520" name="Google Shape;520;p32"/>
            <p:cNvCxnSpPr>
              <a:stCxn id="512" idx="2"/>
              <a:endCxn id="513" idx="0"/>
            </p:cNvCxnSpPr>
            <p:nvPr/>
          </p:nvCxnSpPr>
          <p:spPr>
            <a:xfrm flipH="1">
              <a:off x="4352700" y="304164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521" name="Google Shape;521;p32"/>
            <p:cNvCxnSpPr>
              <a:stCxn id="512" idx="3"/>
              <a:endCxn id="515" idx="0"/>
            </p:cNvCxnSpPr>
            <p:nvPr/>
          </p:nvCxnSpPr>
          <p:spPr>
            <a:xfrm>
              <a:off x="4514400" y="292779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522" name="Google Shape;522;p32"/>
            <p:cNvCxnSpPr>
              <a:stCxn id="515" idx="2"/>
              <a:endCxn id="516" idx="0"/>
            </p:cNvCxnSpPr>
            <p:nvPr/>
          </p:nvCxnSpPr>
          <p:spPr>
            <a:xfrm>
              <a:off x="4785919" y="3492757"/>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523" name="Google Shape;523;p32"/>
            <p:cNvCxnSpPr>
              <a:stCxn id="515" idx="2"/>
              <a:endCxn id="514" idx="3"/>
            </p:cNvCxnSpPr>
            <p:nvPr/>
          </p:nvCxnSpPr>
          <p:spPr>
            <a:xfrm flipH="1">
              <a:off x="4569319" y="3492757"/>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2"/>
            <p:cNvCxnSpPr>
              <a:stCxn id="513" idx="2"/>
              <a:endCxn id="514" idx="0"/>
            </p:cNvCxnSpPr>
            <p:nvPr/>
          </p:nvCxnSpPr>
          <p:spPr>
            <a:xfrm>
              <a:off x="4352583" y="355605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2"/>
            <p:cNvCxnSpPr>
              <a:stCxn id="511" idx="3"/>
              <a:endCxn id="514" idx="1"/>
            </p:cNvCxnSpPr>
            <p:nvPr/>
          </p:nvCxnSpPr>
          <p:spPr>
            <a:xfrm flipH="1" rot="10800000">
              <a:off x="3744809" y="3992562"/>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2"/>
            <p:cNvCxnSpPr>
              <a:stCxn id="514" idx="2"/>
              <a:endCxn id="517" idx="0"/>
            </p:cNvCxnSpPr>
            <p:nvPr/>
          </p:nvCxnSpPr>
          <p:spPr>
            <a:xfrm>
              <a:off x="4429441" y="4106416"/>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527" name="Google Shape;527;p32"/>
            <p:cNvSpPr txBox="1"/>
            <p:nvPr/>
          </p:nvSpPr>
          <p:spPr>
            <a:xfrm>
              <a:off x="3309825" y="4537400"/>
              <a:ext cx="24966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Postorder</a:t>
              </a:r>
              <a:r>
                <a:rPr lang="en">
                  <a:latin typeface="Roboto"/>
                  <a:ea typeface="Roboto"/>
                  <a:cs typeface="Roboto"/>
                  <a:sym typeface="Roboto"/>
                </a:rPr>
                <a:t>: [H, E, B, D, A, G, 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stack: C→F</a:t>
              </a:r>
              <a:endParaRPr>
                <a:latin typeface="Roboto"/>
                <a:ea typeface="Roboto"/>
                <a:cs typeface="Roboto"/>
                <a:sym typeface="Roboto"/>
              </a:endParaRPr>
            </a:p>
          </p:txBody>
        </p:sp>
      </p:grpSp>
      <p:grpSp>
        <p:nvGrpSpPr>
          <p:cNvPr id="528" name="Google Shape;528;p32"/>
          <p:cNvGrpSpPr/>
          <p:nvPr/>
        </p:nvGrpSpPr>
        <p:grpSpPr>
          <a:xfrm>
            <a:off x="6355025" y="2775348"/>
            <a:ext cx="2711700" cy="2335127"/>
            <a:chOff x="6355025" y="2775348"/>
            <a:chExt cx="2711700" cy="2335127"/>
          </a:xfrm>
        </p:grpSpPr>
        <p:sp>
          <p:nvSpPr>
            <p:cNvPr id="529" name="Google Shape;529;p32"/>
            <p:cNvSpPr txBox="1"/>
            <p:nvPr/>
          </p:nvSpPr>
          <p:spPr>
            <a:xfrm>
              <a:off x="7634686" y="2775348"/>
              <a:ext cx="3414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0" name="Google Shape;530;p32"/>
            <p:cNvSpPr/>
            <p:nvPr/>
          </p:nvSpPr>
          <p:spPr>
            <a:xfrm>
              <a:off x="6479114" y="333382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31" name="Google Shape;531;p32"/>
            <p:cNvSpPr/>
            <p:nvPr/>
          </p:nvSpPr>
          <p:spPr>
            <a:xfrm>
              <a:off x="6634503" y="3949581"/>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532" name="Google Shape;532;p32"/>
            <p:cNvSpPr/>
            <p:nvPr/>
          </p:nvSpPr>
          <p:spPr>
            <a:xfrm>
              <a:off x="7404094" y="2819418"/>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33" name="Google Shape;533;p32"/>
            <p:cNvSpPr/>
            <p:nvPr/>
          </p:nvSpPr>
          <p:spPr>
            <a:xfrm>
              <a:off x="7382078" y="333382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534" name="Google Shape;534;p32"/>
            <p:cNvSpPr/>
            <p:nvPr/>
          </p:nvSpPr>
          <p:spPr>
            <a:xfrm>
              <a:off x="7458936" y="3884185"/>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535" name="Google Shape;535;p32"/>
            <p:cNvSpPr/>
            <p:nvPr/>
          </p:nvSpPr>
          <p:spPr>
            <a:xfrm>
              <a:off x="7815414" y="3270526"/>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536" name="Google Shape;536;p32"/>
            <p:cNvSpPr/>
            <p:nvPr/>
          </p:nvSpPr>
          <p:spPr>
            <a:xfrm>
              <a:off x="8178149" y="3862300"/>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sp>
          <p:nvSpPr>
            <p:cNvPr id="537" name="Google Shape;537;p32"/>
            <p:cNvSpPr/>
            <p:nvPr/>
          </p:nvSpPr>
          <p:spPr>
            <a:xfrm>
              <a:off x="7526041" y="4344019"/>
              <a:ext cx="279600" cy="227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t>
              </a:r>
              <a:endParaRPr>
                <a:latin typeface="Roboto"/>
                <a:ea typeface="Roboto"/>
                <a:cs typeface="Roboto"/>
                <a:sym typeface="Roboto"/>
              </a:endParaRPr>
            </a:p>
          </p:txBody>
        </p:sp>
        <p:cxnSp>
          <p:nvCxnSpPr>
            <p:cNvPr id="538" name="Google Shape;538;p32"/>
            <p:cNvCxnSpPr>
              <a:stCxn id="530" idx="2"/>
              <a:endCxn id="531" idx="0"/>
            </p:cNvCxnSpPr>
            <p:nvPr/>
          </p:nvCxnSpPr>
          <p:spPr>
            <a:xfrm>
              <a:off x="6618914" y="3561529"/>
              <a:ext cx="155400" cy="388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2"/>
            <p:cNvCxnSpPr>
              <a:stCxn id="530" idx="3"/>
              <a:endCxn id="533" idx="1"/>
            </p:cNvCxnSpPr>
            <p:nvPr/>
          </p:nvCxnSpPr>
          <p:spPr>
            <a:xfrm>
              <a:off x="6758714" y="3447679"/>
              <a:ext cx="623400" cy="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2"/>
            <p:cNvCxnSpPr>
              <a:stCxn id="532" idx="2"/>
              <a:endCxn id="533" idx="0"/>
            </p:cNvCxnSpPr>
            <p:nvPr/>
          </p:nvCxnSpPr>
          <p:spPr>
            <a:xfrm flipH="1">
              <a:off x="7521994" y="3047118"/>
              <a:ext cx="21900" cy="2868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2"/>
            <p:cNvCxnSpPr>
              <a:stCxn id="532" idx="3"/>
              <a:endCxn id="535" idx="0"/>
            </p:cNvCxnSpPr>
            <p:nvPr/>
          </p:nvCxnSpPr>
          <p:spPr>
            <a:xfrm>
              <a:off x="7683694" y="2933268"/>
              <a:ext cx="271500" cy="3372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2"/>
            <p:cNvCxnSpPr>
              <a:stCxn id="535" idx="2"/>
              <a:endCxn id="536" idx="0"/>
            </p:cNvCxnSpPr>
            <p:nvPr/>
          </p:nvCxnSpPr>
          <p:spPr>
            <a:xfrm>
              <a:off x="7955214" y="3498226"/>
              <a:ext cx="362700" cy="3642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2"/>
            <p:cNvCxnSpPr>
              <a:stCxn id="535" idx="2"/>
              <a:endCxn id="534" idx="3"/>
            </p:cNvCxnSpPr>
            <p:nvPr/>
          </p:nvCxnSpPr>
          <p:spPr>
            <a:xfrm flipH="1">
              <a:off x="7738614" y="3498226"/>
              <a:ext cx="216600" cy="49980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32"/>
            <p:cNvCxnSpPr>
              <a:stCxn id="533" idx="2"/>
              <a:endCxn id="534" idx="0"/>
            </p:cNvCxnSpPr>
            <p:nvPr/>
          </p:nvCxnSpPr>
          <p:spPr>
            <a:xfrm>
              <a:off x="7521878" y="3561529"/>
              <a:ext cx="76800" cy="322800"/>
            </a:xfrm>
            <a:prstGeom prst="straightConnector1">
              <a:avLst/>
            </a:prstGeom>
            <a:noFill/>
            <a:ln cap="flat" cmpd="sng" w="19050">
              <a:solidFill>
                <a:schemeClr val="dk2"/>
              </a:solidFill>
              <a:prstDash val="solid"/>
              <a:round/>
              <a:headEnd len="med" w="med" type="none"/>
              <a:tailEnd len="med" w="med" type="triangle"/>
            </a:ln>
          </p:spPr>
        </p:cxnSp>
        <p:cxnSp>
          <p:nvCxnSpPr>
            <p:cNvPr id="545" name="Google Shape;545;p32"/>
            <p:cNvCxnSpPr>
              <a:stCxn id="531" idx="3"/>
              <a:endCxn id="534" idx="1"/>
            </p:cNvCxnSpPr>
            <p:nvPr/>
          </p:nvCxnSpPr>
          <p:spPr>
            <a:xfrm flipH="1" rot="10800000">
              <a:off x="6914103" y="3998031"/>
              <a:ext cx="544800" cy="65400"/>
            </a:xfrm>
            <a:prstGeom prst="straightConnector1">
              <a:avLst/>
            </a:prstGeom>
            <a:noFill/>
            <a:ln cap="flat" cmpd="sng" w="19050">
              <a:solidFill>
                <a:schemeClr val="dk2"/>
              </a:solidFill>
              <a:prstDash val="solid"/>
              <a:round/>
              <a:headEnd len="med" w="med" type="none"/>
              <a:tailEnd len="med" w="med" type="triangle"/>
            </a:ln>
          </p:spPr>
        </p:cxnSp>
        <p:cxnSp>
          <p:nvCxnSpPr>
            <p:cNvPr id="546" name="Google Shape;546;p32"/>
            <p:cNvCxnSpPr>
              <a:stCxn id="534" idx="2"/>
              <a:endCxn id="537" idx="0"/>
            </p:cNvCxnSpPr>
            <p:nvPr/>
          </p:nvCxnSpPr>
          <p:spPr>
            <a:xfrm>
              <a:off x="7598736" y="4111885"/>
              <a:ext cx="67200" cy="232200"/>
            </a:xfrm>
            <a:prstGeom prst="straightConnector1">
              <a:avLst/>
            </a:prstGeom>
            <a:noFill/>
            <a:ln cap="flat" cmpd="sng" w="19050">
              <a:solidFill>
                <a:schemeClr val="dk2"/>
              </a:solidFill>
              <a:prstDash val="solid"/>
              <a:round/>
              <a:headEnd len="med" w="med" type="none"/>
              <a:tailEnd len="med" w="med" type="triangle"/>
            </a:ln>
          </p:spPr>
        </p:cxnSp>
        <p:sp>
          <p:nvSpPr>
            <p:cNvPr id="547" name="Google Shape;547;p32"/>
            <p:cNvSpPr txBox="1"/>
            <p:nvPr/>
          </p:nvSpPr>
          <p:spPr>
            <a:xfrm>
              <a:off x="6355025" y="4542875"/>
              <a:ext cx="27117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Roboto"/>
                  <a:ea typeface="Roboto"/>
                  <a:cs typeface="Roboto"/>
                  <a:sym typeface="Roboto"/>
                </a:rPr>
                <a:t>Postorder</a:t>
              </a:r>
              <a:r>
                <a:rPr lang="en">
                  <a:highlight>
                    <a:srgbClr val="FFFFFF"/>
                  </a:highlight>
                  <a:latin typeface="Roboto"/>
                  <a:ea typeface="Roboto"/>
                  <a:cs typeface="Roboto"/>
                  <a:sym typeface="Roboto"/>
                </a:rPr>
                <a:t>: [H, E, B, D, A, G, F, C]</a:t>
              </a:r>
              <a:endParaRPr>
                <a:highlight>
                  <a:srgbClr val="FFFFFF"/>
                </a:highlight>
                <a:latin typeface="Roboto"/>
                <a:ea typeface="Roboto"/>
                <a:cs typeface="Roboto"/>
                <a:sym typeface="Roboto"/>
              </a:endParaRPr>
            </a:p>
            <a:p>
              <a:pPr indent="0" lvl="0" marL="0" rtl="0" algn="l">
                <a:spcBef>
                  <a:spcPts val="0"/>
                </a:spcBef>
                <a:spcAft>
                  <a:spcPts val="0"/>
                </a:spcAft>
                <a:buNone/>
              </a:pPr>
              <a:r>
                <a:rPr lang="en">
                  <a:highlight>
                    <a:srgbClr val="FFFFFF"/>
                  </a:highlight>
                  <a:latin typeface="Roboto"/>
                  <a:ea typeface="Roboto"/>
                  <a:cs typeface="Roboto"/>
                  <a:sym typeface="Roboto"/>
                </a:rPr>
                <a:t>Call stack: C</a:t>
              </a:r>
              <a:endParaRPr>
                <a:highlight>
                  <a:srgbClr val="FFFFFF"/>
                </a:highlight>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