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Lst>
  <p:sldSz cx="9144000" cy="5143500"/>
  <p:notesSz cx="6858000" cy="9144000"/>
  <p:embeddedFontLst>
    <p:embeddedFont>
      <p:font typeface="Roboto Medium" panose="02000000000000000000"/>
      <p:regular r:id="rId102"/>
    </p:embeddedFont>
    <p:embeddedFont>
      <p:font typeface="Roboto" panose="02000000000000000000"/>
      <p:regular r:id="rId103"/>
      <p:bold r:id="rId104"/>
      <p:italic r:id="rId105"/>
      <p:boldItalic r:id="rId106"/>
    </p:embeddedFont>
    <p:embeddedFont>
      <p:font typeface="Roboto Light" panose="02000000000000000000"/>
      <p:regular r:id="rId107"/>
    </p:embeddedFont>
    <p:embeddedFont>
      <p:font typeface="Consolas" panose="020B0609020204030204"/>
      <p:regular r:id="rId108"/>
      <p:bold r:id="rId109"/>
      <p:italic r:id="rId110"/>
      <p:boldItalic r:id="rId111"/>
    </p:embeddedFont>
    <p:embeddedFont>
      <p:font typeface="Calibri" panose="020F0502020204030204"/>
      <p:regular r:id="rId112"/>
      <p:bold r:id="rId113"/>
      <p:italic r:id="rId114"/>
      <p:boldItalic r:id="rId115"/>
    </p:embeddedFont>
  </p:embeddedFontLst>
  <p:custDataLst>
    <p:tags r:id="rId1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68"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54A9EEE-BFCF-4BA5-A3DB-9DA4E83A6D1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68"/>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gs" Target="tags/tag1.xml"/><Relationship Id="rId115" Type="http://schemas.openxmlformats.org/officeDocument/2006/relationships/font" Target="fonts/font14.fntdata"/><Relationship Id="rId114" Type="http://schemas.openxmlformats.org/officeDocument/2006/relationships/font" Target="fonts/font13.fntdata"/><Relationship Id="rId113" Type="http://schemas.openxmlformats.org/officeDocument/2006/relationships/font" Target="fonts/font12.fntdata"/><Relationship Id="rId112" Type="http://schemas.openxmlformats.org/officeDocument/2006/relationships/font" Target="fonts/font11.fntdata"/><Relationship Id="rId111" Type="http://schemas.openxmlformats.org/officeDocument/2006/relationships/font" Target="fonts/font10.fntdata"/><Relationship Id="rId110" Type="http://schemas.openxmlformats.org/officeDocument/2006/relationships/font" Target="fonts/font9.fntdata"/><Relationship Id="rId11" Type="http://schemas.openxmlformats.org/officeDocument/2006/relationships/slide" Target="slides/slide8.xml"/><Relationship Id="rId109" Type="http://schemas.openxmlformats.org/officeDocument/2006/relationships/font" Target="fonts/font8.fntdata"/><Relationship Id="rId108" Type="http://schemas.openxmlformats.org/officeDocument/2006/relationships/font" Target="fonts/font7.fntdata"/><Relationship Id="rId107" Type="http://schemas.openxmlformats.org/officeDocument/2006/relationships/font" Target="fonts/font6.fntdata"/><Relationship Id="rId106" Type="http://schemas.openxmlformats.org/officeDocument/2006/relationships/font" Target="fonts/font5.fntdata"/><Relationship Id="rId105" Type="http://schemas.openxmlformats.org/officeDocument/2006/relationships/font" Target="fonts/font4.fntdata"/><Relationship Id="rId104" Type="http://schemas.openxmlformats.org/officeDocument/2006/relationships/font" Target="fonts/font3.fntdata"/><Relationship Id="rId103" Type="http://schemas.openxmlformats.org/officeDocument/2006/relationships/font" Target="fonts/font2.fntdata"/><Relationship Id="rId102" Type="http://schemas.openxmlformats.org/officeDocument/2006/relationships/font" Target="fonts/font1.fntdata"/><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hetechnicgear.com/wp-content/uploads/2014/02/sorting-lego.jpg"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google.com/forms/d/e/1FAIpQLScVj8lmi5asbjQfy5NVh8rcGDL_HrVpiAPOKrneahzdmciGaw/viewform"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ocs.google.com/forms/d/e/1FAIpQLScMBv1yjg2oJIuCN6lsr2gld3UNygP2t1hNPwyXdbutMvByNg/viewform" TargetMode="External"/><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docs.google.com/forms/d/e/1FAIpQLSc0f9Y87d8ML4gmBXqnfa2ufz0PvkgjJ5QLC_k3taBLCtjASg/viewform" TargetMode="External"/><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5f59ced8fc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f59ced8fc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u="sng">
                <a:solidFill>
                  <a:schemeClr val="hlink"/>
                </a:solidFill>
                <a:hlinkClick r:id="rId3"/>
              </a:rPr>
              <a:t>http://thetechnicgear.com/wp-content/uploads/2014/02/sorting-lego.jpg</a:t>
            </a:r>
            <a:r>
              <a:rPr lang="en-GB"/>
              <a:t> </a:t>
            </a:r>
            <a:endParaRPr lang="en-GB"/>
          </a:p>
          <a:p>
            <a:pPr marL="0" lvl="0" indent="0" algn="l" rtl="0">
              <a:spcBef>
                <a:spcPts val="0"/>
              </a:spcBef>
              <a:spcAft>
                <a:spcPts val="0"/>
              </a:spcAft>
              <a:buNone/>
            </a:pPr>
            <a:r>
              <a:rPr lang="en-GB"/>
              <a:t>Keynote Animations of Algorithms courtesy of Kevin Wayne</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25f59ced8fc_1_4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f59ced8fc_1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25f59ced8fc_1_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f59ced8fc_1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25f59ced8fc_0_4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f59ced8fc_0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25f59ced8fc_0_50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5f59ced8fc_0_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g25f59ced8fc_0_5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f59ced8fc_0_5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25f59ced8fc_0_5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5f59ced8fc_0_5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25f59ced8fc_0_5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f59ced8fc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25f59ced8fc_0_5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5f59ced8fc_0_5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25f59ced8fc_0_59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f59ced8fc_0_5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25f59ced8fc_0_61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f59ced8fc_0_6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5f59ced8fc_0_2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59ced8fc_0_2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25f59ced8fc_0_63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5f59ced8fc_0_6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g25f59ced8fc_0_65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5f59ced8fc_0_6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25f59ced8fc_0_6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f59ced8fc_0_6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25f59ced8fc_0_69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f59ced8fc_0_6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25f59ced8fc_0_71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f59ced8fc_0_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5" name="Shape 465"/>
        <p:cNvGrpSpPr/>
        <p:nvPr/>
      </p:nvGrpSpPr>
      <p:grpSpPr>
        <a:xfrm>
          <a:off x="0" y="0"/>
          <a:ext cx="0" cy="0"/>
          <a:chOff x="0" y="0"/>
          <a:chExt cx="0" cy="0"/>
        </a:xfrm>
      </p:grpSpPr>
      <p:sp>
        <p:nvSpPr>
          <p:cNvPr id="466" name="Google Shape;466;g25f59ced8fc_0_73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5f59ced8fc_0_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25f59ced8fc_0_74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5f59ced8fc_0_7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25f59ced8fc_0_76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f59ced8fc_0_7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5" name="Shape 525"/>
        <p:cNvGrpSpPr/>
        <p:nvPr/>
      </p:nvGrpSpPr>
      <p:grpSpPr>
        <a:xfrm>
          <a:off x="0" y="0"/>
          <a:ext cx="0" cy="0"/>
          <a:chOff x="0" y="0"/>
          <a:chExt cx="0" cy="0"/>
        </a:xfrm>
      </p:grpSpPr>
      <p:sp>
        <p:nvSpPr>
          <p:cNvPr id="526" name="Google Shape;526;g25f59ced8fc_0_78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5f59ced8fc_0_7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25f59ced8fc_0_80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5f59ced8fc_0_8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5f59ced8fc_1_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f59ced8fc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g25f59ced8fc_0_82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5f59ced8fc_0_8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5" name="Shape 585"/>
        <p:cNvGrpSpPr/>
        <p:nvPr/>
      </p:nvGrpSpPr>
      <p:grpSpPr>
        <a:xfrm>
          <a:off x="0" y="0"/>
          <a:ext cx="0" cy="0"/>
          <a:chOff x="0" y="0"/>
          <a:chExt cx="0" cy="0"/>
        </a:xfrm>
      </p:grpSpPr>
      <p:sp>
        <p:nvSpPr>
          <p:cNvPr id="586" name="Google Shape;586;g25f59ced8fc_0_84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5f59ced8fc_0_8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3" name="Shape 603"/>
        <p:cNvGrpSpPr/>
        <p:nvPr/>
      </p:nvGrpSpPr>
      <p:grpSpPr>
        <a:xfrm>
          <a:off x="0" y="0"/>
          <a:ext cx="0" cy="0"/>
          <a:chOff x="0" y="0"/>
          <a:chExt cx="0" cy="0"/>
        </a:xfrm>
      </p:grpSpPr>
      <p:sp>
        <p:nvSpPr>
          <p:cNvPr id="604" name="Google Shape;604;g25f59ced8fc_1_6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5f59ced8fc_1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25f59ced8fc_0_88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5f59ced8fc_0_8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g25f59ced8fc_1_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5f59ced8fc_1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 name="Shape 623"/>
        <p:cNvGrpSpPr/>
        <p:nvPr/>
      </p:nvGrpSpPr>
      <p:grpSpPr>
        <a:xfrm>
          <a:off x="0" y="0"/>
          <a:ext cx="0" cy="0"/>
          <a:chOff x="0" y="0"/>
          <a:chExt cx="0" cy="0"/>
        </a:xfrm>
      </p:grpSpPr>
      <p:sp>
        <p:nvSpPr>
          <p:cNvPr id="624" name="Google Shape;624;g25f59ced8fc_0_88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f59ced8fc_0_8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9" name="Shape 639"/>
        <p:cNvGrpSpPr/>
        <p:nvPr/>
      </p:nvGrpSpPr>
      <p:grpSpPr>
        <a:xfrm>
          <a:off x="0" y="0"/>
          <a:ext cx="0" cy="0"/>
          <a:chOff x="0" y="0"/>
          <a:chExt cx="0" cy="0"/>
        </a:xfrm>
      </p:grpSpPr>
      <p:sp>
        <p:nvSpPr>
          <p:cNvPr id="640" name="Google Shape;640;g25f59ced8fc_0_9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5f59ced8fc_0_9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6" name="Shape 686"/>
        <p:cNvGrpSpPr/>
        <p:nvPr/>
      </p:nvGrpSpPr>
      <p:grpSpPr>
        <a:xfrm>
          <a:off x="0" y="0"/>
          <a:ext cx="0" cy="0"/>
          <a:chOff x="0" y="0"/>
          <a:chExt cx="0" cy="0"/>
        </a:xfrm>
      </p:grpSpPr>
      <p:sp>
        <p:nvSpPr>
          <p:cNvPr id="687" name="Google Shape;687;g25f59ced8fc_0_94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5f59ced8fc_0_9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3" name="Shape 733"/>
        <p:cNvGrpSpPr/>
        <p:nvPr/>
      </p:nvGrpSpPr>
      <p:grpSpPr>
        <a:xfrm>
          <a:off x="0" y="0"/>
          <a:ext cx="0" cy="0"/>
          <a:chOff x="0" y="0"/>
          <a:chExt cx="0" cy="0"/>
        </a:xfrm>
      </p:grpSpPr>
      <p:sp>
        <p:nvSpPr>
          <p:cNvPr id="734" name="Google Shape;734;g25f59ced8fc_0_99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5f59ced8fc_0_9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8" name="Shape 778"/>
        <p:cNvGrpSpPr/>
        <p:nvPr/>
      </p:nvGrpSpPr>
      <p:grpSpPr>
        <a:xfrm>
          <a:off x="0" y="0"/>
          <a:ext cx="0" cy="0"/>
          <a:chOff x="0" y="0"/>
          <a:chExt cx="0" cy="0"/>
        </a:xfrm>
      </p:grpSpPr>
      <p:sp>
        <p:nvSpPr>
          <p:cNvPr id="779" name="Google Shape;779;g25f59ced8fc_0_10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25f59ced8fc_0_10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5f59ced8fc_1_1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f59ced8fc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3" name="Shape 823"/>
        <p:cNvGrpSpPr/>
        <p:nvPr/>
      </p:nvGrpSpPr>
      <p:grpSpPr>
        <a:xfrm>
          <a:off x="0" y="0"/>
          <a:ext cx="0" cy="0"/>
          <a:chOff x="0" y="0"/>
          <a:chExt cx="0" cy="0"/>
        </a:xfrm>
      </p:grpSpPr>
      <p:sp>
        <p:nvSpPr>
          <p:cNvPr id="824" name="Google Shape;824;g25f59ced8fc_0_108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5f59ced8fc_0_10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g25f59ced8fc_0_112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5f59ced8fc_0_1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1" name="Shape 911"/>
        <p:cNvGrpSpPr/>
        <p:nvPr/>
      </p:nvGrpSpPr>
      <p:grpSpPr>
        <a:xfrm>
          <a:off x="0" y="0"/>
          <a:ext cx="0" cy="0"/>
          <a:chOff x="0" y="0"/>
          <a:chExt cx="0" cy="0"/>
        </a:xfrm>
      </p:grpSpPr>
      <p:sp>
        <p:nvSpPr>
          <p:cNvPr id="912" name="Google Shape;912;g25f59ced8fc_0_116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25f59ced8fc_0_1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4" name="Shape 954"/>
        <p:cNvGrpSpPr/>
        <p:nvPr/>
      </p:nvGrpSpPr>
      <p:grpSpPr>
        <a:xfrm>
          <a:off x="0" y="0"/>
          <a:ext cx="0" cy="0"/>
          <a:chOff x="0" y="0"/>
          <a:chExt cx="0" cy="0"/>
        </a:xfrm>
      </p:grpSpPr>
      <p:sp>
        <p:nvSpPr>
          <p:cNvPr id="955" name="Google Shape;955;g25f59ced8fc_0_12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5f59ced8fc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5" name="Shape 995"/>
        <p:cNvGrpSpPr/>
        <p:nvPr/>
      </p:nvGrpSpPr>
      <p:grpSpPr>
        <a:xfrm>
          <a:off x="0" y="0"/>
          <a:ext cx="0" cy="0"/>
          <a:chOff x="0" y="0"/>
          <a:chExt cx="0" cy="0"/>
        </a:xfrm>
      </p:grpSpPr>
      <p:sp>
        <p:nvSpPr>
          <p:cNvPr id="996" name="Google Shape;996;g25f59ced8fc_0_125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5f59ced8fc_0_12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6" name="Shape 1036"/>
        <p:cNvGrpSpPr/>
        <p:nvPr/>
      </p:nvGrpSpPr>
      <p:grpSpPr>
        <a:xfrm>
          <a:off x="0" y="0"/>
          <a:ext cx="0" cy="0"/>
          <a:chOff x="0" y="0"/>
          <a:chExt cx="0" cy="0"/>
        </a:xfrm>
      </p:grpSpPr>
      <p:sp>
        <p:nvSpPr>
          <p:cNvPr id="1037" name="Google Shape;1037;g25f59ced8fc_0_129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25f59ced8fc_0_12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5" name="Shape 1075"/>
        <p:cNvGrpSpPr/>
        <p:nvPr/>
      </p:nvGrpSpPr>
      <p:grpSpPr>
        <a:xfrm>
          <a:off x="0" y="0"/>
          <a:ext cx="0" cy="0"/>
          <a:chOff x="0" y="0"/>
          <a:chExt cx="0" cy="0"/>
        </a:xfrm>
      </p:grpSpPr>
      <p:sp>
        <p:nvSpPr>
          <p:cNvPr id="1076" name="Google Shape;1076;g25f59ced8fc_0_132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25f59ced8fc_0_13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4" name="Shape 1114"/>
        <p:cNvGrpSpPr/>
        <p:nvPr/>
      </p:nvGrpSpPr>
      <p:grpSpPr>
        <a:xfrm>
          <a:off x="0" y="0"/>
          <a:ext cx="0" cy="0"/>
          <a:chOff x="0" y="0"/>
          <a:chExt cx="0" cy="0"/>
        </a:xfrm>
      </p:grpSpPr>
      <p:sp>
        <p:nvSpPr>
          <p:cNvPr id="1115" name="Google Shape;1115;g25f59ced8fc_0_136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25f59ced8fc_0_1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1" name="Shape 1151"/>
        <p:cNvGrpSpPr/>
        <p:nvPr/>
      </p:nvGrpSpPr>
      <p:grpSpPr>
        <a:xfrm>
          <a:off x="0" y="0"/>
          <a:ext cx="0" cy="0"/>
          <a:chOff x="0" y="0"/>
          <a:chExt cx="0" cy="0"/>
        </a:xfrm>
      </p:grpSpPr>
      <p:sp>
        <p:nvSpPr>
          <p:cNvPr id="1152" name="Google Shape;1152;g25f59ced8fc_0_14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25f59ced8fc_0_14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8" name="Shape 1188"/>
        <p:cNvGrpSpPr/>
        <p:nvPr/>
      </p:nvGrpSpPr>
      <p:grpSpPr>
        <a:xfrm>
          <a:off x="0" y="0"/>
          <a:ext cx="0" cy="0"/>
          <a:chOff x="0" y="0"/>
          <a:chExt cx="0" cy="0"/>
        </a:xfrm>
      </p:grpSpPr>
      <p:sp>
        <p:nvSpPr>
          <p:cNvPr id="1189" name="Google Shape;1189;g25f59ced8fc_0_14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5f59ced8fc_0_14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25f59ced8fc_1_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f59ced8fc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3" name="Shape 1223"/>
        <p:cNvGrpSpPr/>
        <p:nvPr/>
      </p:nvGrpSpPr>
      <p:grpSpPr>
        <a:xfrm>
          <a:off x="0" y="0"/>
          <a:ext cx="0" cy="0"/>
          <a:chOff x="0" y="0"/>
          <a:chExt cx="0" cy="0"/>
        </a:xfrm>
      </p:grpSpPr>
      <p:sp>
        <p:nvSpPr>
          <p:cNvPr id="1224" name="Google Shape;1224;g25f59ced8fc_0_14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5f59ced8fc_0_14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8" name="Shape 1258"/>
        <p:cNvGrpSpPr/>
        <p:nvPr/>
      </p:nvGrpSpPr>
      <p:grpSpPr>
        <a:xfrm>
          <a:off x="0" y="0"/>
          <a:ext cx="0" cy="0"/>
          <a:chOff x="0" y="0"/>
          <a:chExt cx="0" cy="0"/>
        </a:xfrm>
      </p:grpSpPr>
      <p:sp>
        <p:nvSpPr>
          <p:cNvPr id="1259" name="Google Shape;1259;g25f59ced8fc_0_150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5f59ced8fc_0_1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4" name="Shape 1284"/>
        <p:cNvGrpSpPr/>
        <p:nvPr/>
      </p:nvGrpSpPr>
      <p:grpSpPr>
        <a:xfrm>
          <a:off x="0" y="0"/>
          <a:ext cx="0" cy="0"/>
          <a:chOff x="0" y="0"/>
          <a:chExt cx="0" cy="0"/>
        </a:xfrm>
      </p:grpSpPr>
      <p:sp>
        <p:nvSpPr>
          <p:cNvPr id="1285" name="Google Shape;1285;g25f59ced8fc_0_15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25f59ced8fc_0_15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0" name="Shape 1310"/>
        <p:cNvGrpSpPr/>
        <p:nvPr/>
      </p:nvGrpSpPr>
      <p:grpSpPr>
        <a:xfrm>
          <a:off x="0" y="0"/>
          <a:ext cx="0" cy="0"/>
          <a:chOff x="0" y="0"/>
          <a:chExt cx="0" cy="0"/>
        </a:xfrm>
      </p:grpSpPr>
      <p:sp>
        <p:nvSpPr>
          <p:cNvPr id="1311" name="Google Shape;1311;g25f59ced8fc_0_155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25f59ced8fc_0_15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4" name="Shape 1334"/>
        <p:cNvGrpSpPr/>
        <p:nvPr/>
      </p:nvGrpSpPr>
      <p:grpSpPr>
        <a:xfrm>
          <a:off x="0" y="0"/>
          <a:ext cx="0" cy="0"/>
          <a:chOff x="0" y="0"/>
          <a:chExt cx="0" cy="0"/>
        </a:xfrm>
      </p:grpSpPr>
      <p:sp>
        <p:nvSpPr>
          <p:cNvPr id="1335" name="Google Shape;1335;g25f59ced8fc_0_157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25f59ced8fc_0_1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8" name="Shape 1358"/>
        <p:cNvGrpSpPr/>
        <p:nvPr/>
      </p:nvGrpSpPr>
      <p:grpSpPr>
        <a:xfrm>
          <a:off x="0" y="0"/>
          <a:ext cx="0" cy="0"/>
          <a:chOff x="0" y="0"/>
          <a:chExt cx="0" cy="0"/>
        </a:xfrm>
      </p:grpSpPr>
      <p:sp>
        <p:nvSpPr>
          <p:cNvPr id="1359" name="Google Shape;1359;g25f59ced8fc_0_16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25f59ced8fc_0_16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2" name="Shape 1382"/>
        <p:cNvGrpSpPr/>
        <p:nvPr/>
      </p:nvGrpSpPr>
      <p:grpSpPr>
        <a:xfrm>
          <a:off x="0" y="0"/>
          <a:ext cx="0" cy="0"/>
          <a:chOff x="0" y="0"/>
          <a:chExt cx="0" cy="0"/>
        </a:xfrm>
      </p:grpSpPr>
      <p:sp>
        <p:nvSpPr>
          <p:cNvPr id="1383" name="Google Shape;1383;g25f59ced8fc_1_7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5f59ced8fc_1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https://docs.google.com/forms/d/e/1FAIpQLScVj8lmi5asbjQfy5NVh8rcGDL_HrVpiAPOKrneahzdmciGaw/viewform</a:t>
            </a:r>
            <a:r>
              <a:rPr lang="en-GB"/>
              <a:t> </a:t>
            </a:r>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8" name="Shape 1388"/>
        <p:cNvGrpSpPr/>
        <p:nvPr/>
      </p:nvGrpSpPr>
      <p:grpSpPr>
        <a:xfrm>
          <a:off x="0" y="0"/>
          <a:ext cx="0" cy="0"/>
          <a:chOff x="0" y="0"/>
          <a:chExt cx="0" cy="0"/>
        </a:xfrm>
      </p:grpSpPr>
      <p:sp>
        <p:nvSpPr>
          <p:cNvPr id="1389" name="Google Shape;1389;g25f59ced8fc_1_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5f59ced8fc_1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4" name="Shape 1394"/>
        <p:cNvGrpSpPr/>
        <p:nvPr/>
      </p:nvGrpSpPr>
      <p:grpSpPr>
        <a:xfrm>
          <a:off x="0" y="0"/>
          <a:ext cx="0" cy="0"/>
          <a:chOff x="0" y="0"/>
          <a:chExt cx="0" cy="0"/>
        </a:xfrm>
      </p:grpSpPr>
      <p:sp>
        <p:nvSpPr>
          <p:cNvPr id="1395" name="Google Shape;1395;g25f59ced8fc_0_47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25f59ced8fc_0_4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1" name="Shape 1401"/>
        <p:cNvGrpSpPr/>
        <p:nvPr/>
      </p:nvGrpSpPr>
      <p:grpSpPr>
        <a:xfrm>
          <a:off x="0" y="0"/>
          <a:ext cx="0" cy="0"/>
          <a:chOff x="0" y="0"/>
          <a:chExt cx="0" cy="0"/>
        </a:xfrm>
      </p:grpSpPr>
      <p:sp>
        <p:nvSpPr>
          <p:cNvPr id="1402" name="Google Shape;1402;g25f59ced8fc_1_9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25f59ced8fc_1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25f59ced8fc_0_4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f59ced8fc_0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8" name="Shape 1428"/>
        <p:cNvGrpSpPr/>
        <p:nvPr/>
      </p:nvGrpSpPr>
      <p:grpSpPr>
        <a:xfrm>
          <a:off x="0" y="0"/>
          <a:ext cx="0" cy="0"/>
          <a:chOff x="0" y="0"/>
          <a:chExt cx="0" cy="0"/>
        </a:xfrm>
      </p:grpSpPr>
      <p:sp>
        <p:nvSpPr>
          <p:cNvPr id="1429" name="Google Shape;1429;g25f59ced8fc_0_164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25f59ced8fc_0_16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4" name="Shape 1444"/>
        <p:cNvGrpSpPr/>
        <p:nvPr/>
      </p:nvGrpSpPr>
      <p:grpSpPr>
        <a:xfrm>
          <a:off x="0" y="0"/>
          <a:ext cx="0" cy="0"/>
          <a:chOff x="0" y="0"/>
          <a:chExt cx="0" cy="0"/>
        </a:xfrm>
      </p:grpSpPr>
      <p:sp>
        <p:nvSpPr>
          <p:cNvPr id="1445" name="Google Shape;1445;g25f59ced8fc_0_166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25f59ced8fc_0_16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9" name="Shape 1479"/>
        <p:cNvGrpSpPr/>
        <p:nvPr/>
      </p:nvGrpSpPr>
      <p:grpSpPr>
        <a:xfrm>
          <a:off x="0" y="0"/>
          <a:ext cx="0" cy="0"/>
          <a:chOff x="0" y="0"/>
          <a:chExt cx="0" cy="0"/>
        </a:xfrm>
      </p:grpSpPr>
      <p:sp>
        <p:nvSpPr>
          <p:cNvPr id="1480" name="Google Shape;1480;g25f59ced8fc_0_169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5f59ced8fc_0_16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3" name="Shape 1513"/>
        <p:cNvGrpSpPr/>
        <p:nvPr/>
      </p:nvGrpSpPr>
      <p:grpSpPr>
        <a:xfrm>
          <a:off x="0" y="0"/>
          <a:ext cx="0" cy="0"/>
          <a:chOff x="0" y="0"/>
          <a:chExt cx="0" cy="0"/>
        </a:xfrm>
      </p:grpSpPr>
      <p:sp>
        <p:nvSpPr>
          <p:cNvPr id="1514" name="Google Shape;1514;g25f59ced8fc_0_172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25f59ced8fc_0_17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9" name="Shape 1549"/>
        <p:cNvGrpSpPr/>
        <p:nvPr/>
      </p:nvGrpSpPr>
      <p:grpSpPr>
        <a:xfrm>
          <a:off x="0" y="0"/>
          <a:ext cx="0" cy="0"/>
          <a:chOff x="0" y="0"/>
          <a:chExt cx="0" cy="0"/>
        </a:xfrm>
      </p:grpSpPr>
      <p:sp>
        <p:nvSpPr>
          <p:cNvPr id="1550" name="Google Shape;1550;g25f59ced8fc_0_176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25f59ced8fc_0_17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6" name="Shape 1586"/>
        <p:cNvGrpSpPr/>
        <p:nvPr/>
      </p:nvGrpSpPr>
      <p:grpSpPr>
        <a:xfrm>
          <a:off x="0" y="0"/>
          <a:ext cx="0" cy="0"/>
          <a:chOff x="0" y="0"/>
          <a:chExt cx="0" cy="0"/>
        </a:xfrm>
      </p:grpSpPr>
      <p:sp>
        <p:nvSpPr>
          <p:cNvPr id="1587" name="Google Shape;1587;g25f59ced8fc_0_179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25f59ced8fc_0_17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5" name="Shape 1625"/>
        <p:cNvGrpSpPr/>
        <p:nvPr/>
      </p:nvGrpSpPr>
      <p:grpSpPr>
        <a:xfrm>
          <a:off x="0" y="0"/>
          <a:ext cx="0" cy="0"/>
          <a:chOff x="0" y="0"/>
          <a:chExt cx="0" cy="0"/>
        </a:xfrm>
      </p:grpSpPr>
      <p:sp>
        <p:nvSpPr>
          <p:cNvPr id="1626" name="Google Shape;1626;g25f59ced8fc_0_183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25f59ced8fc_0_18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5" name="Shape 1665"/>
        <p:cNvGrpSpPr/>
        <p:nvPr/>
      </p:nvGrpSpPr>
      <p:grpSpPr>
        <a:xfrm>
          <a:off x="0" y="0"/>
          <a:ext cx="0" cy="0"/>
          <a:chOff x="0" y="0"/>
          <a:chExt cx="0" cy="0"/>
        </a:xfrm>
      </p:grpSpPr>
      <p:sp>
        <p:nvSpPr>
          <p:cNvPr id="1666" name="Google Shape;1666;g25f59ced8fc_0_187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25f59ced8fc_0_18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7" name="Shape 1707"/>
        <p:cNvGrpSpPr/>
        <p:nvPr/>
      </p:nvGrpSpPr>
      <p:grpSpPr>
        <a:xfrm>
          <a:off x="0" y="0"/>
          <a:ext cx="0" cy="0"/>
          <a:chOff x="0" y="0"/>
          <a:chExt cx="0" cy="0"/>
        </a:xfrm>
      </p:grpSpPr>
      <p:sp>
        <p:nvSpPr>
          <p:cNvPr id="1708" name="Google Shape;1708;g25f59ced8fc_0_191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25f59ced8fc_0_19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0" name="Shape 1750"/>
        <p:cNvGrpSpPr/>
        <p:nvPr/>
      </p:nvGrpSpPr>
      <p:grpSpPr>
        <a:xfrm>
          <a:off x="0" y="0"/>
          <a:ext cx="0" cy="0"/>
          <a:chOff x="0" y="0"/>
          <a:chExt cx="0" cy="0"/>
        </a:xfrm>
      </p:grpSpPr>
      <p:sp>
        <p:nvSpPr>
          <p:cNvPr id="1751" name="Google Shape;1751;g25f59ced8fc_0_195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25f59ced8fc_0_19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25f59ced8fc_1_2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f59ced8fc_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1" name="Shape 1791"/>
        <p:cNvGrpSpPr/>
        <p:nvPr/>
      </p:nvGrpSpPr>
      <p:grpSpPr>
        <a:xfrm>
          <a:off x="0" y="0"/>
          <a:ext cx="0" cy="0"/>
          <a:chOff x="0" y="0"/>
          <a:chExt cx="0" cy="0"/>
        </a:xfrm>
      </p:grpSpPr>
      <p:sp>
        <p:nvSpPr>
          <p:cNvPr id="1792" name="Google Shape;1792;g25f59ced8fc_0_199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25f59ced8fc_0_19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3" name="Shape 1833"/>
        <p:cNvGrpSpPr/>
        <p:nvPr/>
      </p:nvGrpSpPr>
      <p:grpSpPr>
        <a:xfrm>
          <a:off x="0" y="0"/>
          <a:ext cx="0" cy="0"/>
          <a:chOff x="0" y="0"/>
          <a:chExt cx="0" cy="0"/>
        </a:xfrm>
      </p:grpSpPr>
      <p:sp>
        <p:nvSpPr>
          <p:cNvPr id="1834" name="Google Shape;1834;g25f59ced8fc_0_203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25f59ced8fc_0_20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6" name="Shape 1876"/>
        <p:cNvGrpSpPr/>
        <p:nvPr/>
      </p:nvGrpSpPr>
      <p:grpSpPr>
        <a:xfrm>
          <a:off x="0" y="0"/>
          <a:ext cx="0" cy="0"/>
          <a:chOff x="0" y="0"/>
          <a:chExt cx="0" cy="0"/>
        </a:xfrm>
      </p:grpSpPr>
      <p:sp>
        <p:nvSpPr>
          <p:cNvPr id="1877" name="Google Shape;1877;g25f59ced8fc_0_208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25f59ced8fc_0_20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0" name="Shape 1920"/>
        <p:cNvGrpSpPr/>
        <p:nvPr/>
      </p:nvGrpSpPr>
      <p:grpSpPr>
        <a:xfrm>
          <a:off x="0" y="0"/>
          <a:ext cx="0" cy="0"/>
          <a:chOff x="0" y="0"/>
          <a:chExt cx="0" cy="0"/>
        </a:xfrm>
      </p:grpSpPr>
      <p:sp>
        <p:nvSpPr>
          <p:cNvPr id="1921" name="Google Shape;1921;g25f59ced8fc_0_212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2" name="Google Shape;1922;g25f59ced8fc_0_2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6" name="Shape 1966"/>
        <p:cNvGrpSpPr/>
        <p:nvPr/>
      </p:nvGrpSpPr>
      <p:grpSpPr>
        <a:xfrm>
          <a:off x="0" y="0"/>
          <a:ext cx="0" cy="0"/>
          <a:chOff x="0" y="0"/>
          <a:chExt cx="0" cy="0"/>
        </a:xfrm>
      </p:grpSpPr>
      <p:sp>
        <p:nvSpPr>
          <p:cNvPr id="1967" name="Google Shape;1967;g25f59ced8fc_0_216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5f59ced8fc_0_2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2" name="Shape 2012"/>
        <p:cNvGrpSpPr/>
        <p:nvPr/>
      </p:nvGrpSpPr>
      <p:grpSpPr>
        <a:xfrm>
          <a:off x="0" y="0"/>
          <a:ext cx="0" cy="0"/>
          <a:chOff x="0" y="0"/>
          <a:chExt cx="0" cy="0"/>
        </a:xfrm>
      </p:grpSpPr>
      <p:sp>
        <p:nvSpPr>
          <p:cNvPr id="2013" name="Google Shape;2013;g25f59ced8fc_0_221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25f59ced8fc_0_2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9" name="Shape 2059"/>
        <p:cNvGrpSpPr/>
        <p:nvPr/>
      </p:nvGrpSpPr>
      <p:grpSpPr>
        <a:xfrm>
          <a:off x="0" y="0"/>
          <a:ext cx="0" cy="0"/>
          <a:chOff x="0" y="0"/>
          <a:chExt cx="0" cy="0"/>
        </a:xfrm>
      </p:grpSpPr>
      <p:sp>
        <p:nvSpPr>
          <p:cNvPr id="2060" name="Google Shape;2060;g25f59ced8fc_0_226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1" name="Google Shape;2061;g25f59ced8fc_0_22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7" name="Shape 2107"/>
        <p:cNvGrpSpPr/>
        <p:nvPr/>
      </p:nvGrpSpPr>
      <p:grpSpPr>
        <a:xfrm>
          <a:off x="0" y="0"/>
          <a:ext cx="0" cy="0"/>
          <a:chOff x="0" y="0"/>
          <a:chExt cx="0" cy="0"/>
        </a:xfrm>
      </p:grpSpPr>
      <p:sp>
        <p:nvSpPr>
          <p:cNvPr id="2108" name="Google Shape;2108;g25f59ced8fc_0_230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25f59ced8fc_0_23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6" name="Shape 2156"/>
        <p:cNvGrpSpPr/>
        <p:nvPr/>
      </p:nvGrpSpPr>
      <p:grpSpPr>
        <a:xfrm>
          <a:off x="0" y="0"/>
          <a:ext cx="0" cy="0"/>
          <a:chOff x="0" y="0"/>
          <a:chExt cx="0" cy="0"/>
        </a:xfrm>
      </p:grpSpPr>
      <p:sp>
        <p:nvSpPr>
          <p:cNvPr id="2157" name="Google Shape;2157;g25f59ced8fc_0_235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8" name="Google Shape;2158;g25f59ced8fc_0_23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6" name="Shape 2206"/>
        <p:cNvGrpSpPr/>
        <p:nvPr/>
      </p:nvGrpSpPr>
      <p:grpSpPr>
        <a:xfrm>
          <a:off x="0" y="0"/>
          <a:ext cx="0" cy="0"/>
          <a:chOff x="0" y="0"/>
          <a:chExt cx="0" cy="0"/>
        </a:xfrm>
      </p:grpSpPr>
      <p:sp>
        <p:nvSpPr>
          <p:cNvPr id="2207" name="Google Shape;2207;g25f59ced8fc_0_240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25f59ced8fc_0_24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25f59ced8fc_1_3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f59ced8fc_1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9" name="Shape 2259"/>
        <p:cNvGrpSpPr/>
        <p:nvPr/>
      </p:nvGrpSpPr>
      <p:grpSpPr>
        <a:xfrm>
          <a:off x="0" y="0"/>
          <a:ext cx="0" cy="0"/>
          <a:chOff x="0" y="0"/>
          <a:chExt cx="0" cy="0"/>
        </a:xfrm>
      </p:grpSpPr>
      <p:sp>
        <p:nvSpPr>
          <p:cNvPr id="2260" name="Google Shape;2260;g25f59ced8fc_0_245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25f59ced8fc_0_24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3" name="Shape 2293"/>
        <p:cNvGrpSpPr/>
        <p:nvPr/>
      </p:nvGrpSpPr>
      <p:grpSpPr>
        <a:xfrm>
          <a:off x="0" y="0"/>
          <a:ext cx="0" cy="0"/>
          <a:chOff x="0" y="0"/>
          <a:chExt cx="0" cy="0"/>
        </a:xfrm>
      </p:grpSpPr>
      <p:sp>
        <p:nvSpPr>
          <p:cNvPr id="2294" name="Google Shape;2294;g25f59ced8fc_0_248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25f59ced8fc_0_24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7" name="Shape 2327"/>
        <p:cNvGrpSpPr/>
        <p:nvPr/>
      </p:nvGrpSpPr>
      <p:grpSpPr>
        <a:xfrm>
          <a:off x="0" y="0"/>
          <a:ext cx="0" cy="0"/>
          <a:chOff x="0" y="0"/>
          <a:chExt cx="0" cy="0"/>
        </a:xfrm>
      </p:grpSpPr>
      <p:sp>
        <p:nvSpPr>
          <p:cNvPr id="2328" name="Google Shape;2328;g25f59ced8fc_0_252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25f59ced8fc_0_25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1" name="Shape 2361"/>
        <p:cNvGrpSpPr/>
        <p:nvPr/>
      </p:nvGrpSpPr>
      <p:grpSpPr>
        <a:xfrm>
          <a:off x="0" y="0"/>
          <a:ext cx="0" cy="0"/>
          <a:chOff x="0" y="0"/>
          <a:chExt cx="0" cy="0"/>
        </a:xfrm>
      </p:grpSpPr>
      <p:sp>
        <p:nvSpPr>
          <p:cNvPr id="2362" name="Google Shape;2362;g25f59ced8fc_0_255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3" name="Google Shape;2363;g25f59ced8fc_0_25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5" name="Shape 2395"/>
        <p:cNvGrpSpPr/>
        <p:nvPr/>
      </p:nvGrpSpPr>
      <p:grpSpPr>
        <a:xfrm>
          <a:off x="0" y="0"/>
          <a:ext cx="0" cy="0"/>
          <a:chOff x="0" y="0"/>
          <a:chExt cx="0" cy="0"/>
        </a:xfrm>
      </p:grpSpPr>
      <p:sp>
        <p:nvSpPr>
          <p:cNvPr id="2396" name="Google Shape;2396;g25f59ced8fc_0_258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25f59ced8fc_0_25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7" name="Shape 2427"/>
        <p:cNvGrpSpPr/>
        <p:nvPr/>
      </p:nvGrpSpPr>
      <p:grpSpPr>
        <a:xfrm>
          <a:off x="0" y="0"/>
          <a:ext cx="0" cy="0"/>
          <a:chOff x="0" y="0"/>
          <a:chExt cx="0" cy="0"/>
        </a:xfrm>
      </p:grpSpPr>
      <p:sp>
        <p:nvSpPr>
          <p:cNvPr id="2428" name="Google Shape;2428;g25f59ced8fc_0_261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25f59ced8fc_0_26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9" name="Shape 2459"/>
        <p:cNvGrpSpPr/>
        <p:nvPr/>
      </p:nvGrpSpPr>
      <p:grpSpPr>
        <a:xfrm>
          <a:off x="0" y="0"/>
          <a:ext cx="0" cy="0"/>
          <a:chOff x="0" y="0"/>
          <a:chExt cx="0" cy="0"/>
        </a:xfrm>
      </p:grpSpPr>
      <p:sp>
        <p:nvSpPr>
          <p:cNvPr id="2460" name="Google Shape;2460;g25f59ced8fc_0_265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1" name="Google Shape;2461;g25f59ced8fc_0_26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1" name="Shape 2491"/>
        <p:cNvGrpSpPr/>
        <p:nvPr/>
      </p:nvGrpSpPr>
      <p:grpSpPr>
        <a:xfrm>
          <a:off x="0" y="0"/>
          <a:ext cx="0" cy="0"/>
          <a:chOff x="0" y="0"/>
          <a:chExt cx="0" cy="0"/>
        </a:xfrm>
      </p:grpSpPr>
      <p:sp>
        <p:nvSpPr>
          <p:cNvPr id="2492" name="Google Shape;2492;g25f59ced8fc_0_268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25f59ced8fc_0_26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2" name="Shape 2522"/>
        <p:cNvGrpSpPr/>
        <p:nvPr/>
      </p:nvGrpSpPr>
      <p:grpSpPr>
        <a:xfrm>
          <a:off x="0" y="0"/>
          <a:ext cx="0" cy="0"/>
          <a:chOff x="0" y="0"/>
          <a:chExt cx="0" cy="0"/>
        </a:xfrm>
      </p:grpSpPr>
      <p:sp>
        <p:nvSpPr>
          <p:cNvPr id="2523" name="Google Shape;2523;g25f59ced8fc_0_271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4" name="Google Shape;2524;g25f59ced8fc_0_2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1" name="Shape 2541"/>
        <p:cNvGrpSpPr/>
        <p:nvPr/>
      </p:nvGrpSpPr>
      <p:grpSpPr>
        <a:xfrm>
          <a:off x="0" y="0"/>
          <a:ext cx="0" cy="0"/>
          <a:chOff x="0" y="0"/>
          <a:chExt cx="0" cy="0"/>
        </a:xfrm>
      </p:grpSpPr>
      <p:sp>
        <p:nvSpPr>
          <p:cNvPr id="2542" name="Google Shape;2542;g25f59ced8fc_1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3" name="Google Shape;2543;g25f59ced8fc_1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5f59ced8fc_1_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f59ced8fc_1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8" name="Shape 2548"/>
        <p:cNvGrpSpPr/>
        <p:nvPr/>
      </p:nvGrpSpPr>
      <p:grpSpPr>
        <a:xfrm>
          <a:off x="0" y="0"/>
          <a:ext cx="0" cy="0"/>
          <a:chOff x="0" y="0"/>
          <a:chExt cx="0" cy="0"/>
        </a:xfrm>
      </p:grpSpPr>
      <p:sp>
        <p:nvSpPr>
          <p:cNvPr id="2549" name="Google Shape;2549;g25f59ced8fc_1_11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25f59ced8fc_1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https://docs.google.com/forms/d/e/1FAIpQLScMBv1yjg2oJIuCN6lsr2gld3UNygP2t1hNPwyXdbutMvByNg/viewform</a:t>
            </a:r>
            <a:r>
              <a:rPr lang="en-GB"/>
              <a:t> </a:t>
            </a:r>
            <a:endParaRPr lang="en-GB"/>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4" name="Shape 2554"/>
        <p:cNvGrpSpPr/>
        <p:nvPr/>
      </p:nvGrpSpPr>
      <p:grpSpPr>
        <a:xfrm>
          <a:off x="0" y="0"/>
          <a:ext cx="0" cy="0"/>
          <a:chOff x="0" y="0"/>
          <a:chExt cx="0" cy="0"/>
        </a:xfrm>
      </p:grpSpPr>
      <p:sp>
        <p:nvSpPr>
          <p:cNvPr id="2555" name="Google Shape;2555;g25f59ced8fc_1_12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25f59ced8fc_1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0" name="Shape 2560"/>
        <p:cNvGrpSpPr/>
        <p:nvPr/>
      </p:nvGrpSpPr>
      <p:grpSpPr>
        <a:xfrm>
          <a:off x="0" y="0"/>
          <a:ext cx="0" cy="0"/>
          <a:chOff x="0" y="0"/>
          <a:chExt cx="0" cy="0"/>
        </a:xfrm>
      </p:grpSpPr>
      <p:sp>
        <p:nvSpPr>
          <p:cNvPr id="2561" name="Google Shape;2561;g25f59ced8fc_1_1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25f59ced8fc_1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https://docs.google.com/forms/d/e/1FAIpQLSc0f9Y87d8ML4gmBXqnfa2ufz0PvkgjJ5QLC_k3taBLCtjASg/viewform</a:t>
            </a:r>
            <a:r>
              <a:rPr lang="en-GB"/>
              <a:t> </a:t>
            </a:r>
            <a:endParaRPr lang="en-GB"/>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6" name="Shape 2566"/>
        <p:cNvGrpSpPr/>
        <p:nvPr/>
      </p:nvGrpSpPr>
      <p:grpSpPr>
        <a:xfrm>
          <a:off x="0" y="0"/>
          <a:ext cx="0" cy="0"/>
          <a:chOff x="0" y="0"/>
          <a:chExt cx="0" cy="0"/>
        </a:xfrm>
      </p:grpSpPr>
      <p:sp>
        <p:nvSpPr>
          <p:cNvPr id="2567" name="Google Shape;2567;g25f59ced8fc_1_13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25f59ced8fc_1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2" name="Shape 2572"/>
        <p:cNvGrpSpPr/>
        <p:nvPr/>
      </p:nvGrpSpPr>
      <p:grpSpPr>
        <a:xfrm>
          <a:off x="0" y="0"/>
          <a:ext cx="0" cy="0"/>
          <a:chOff x="0" y="0"/>
          <a:chExt cx="0" cy="0"/>
        </a:xfrm>
      </p:grpSpPr>
      <p:sp>
        <p:nvSpPr>
          <p:cNvPr id="2573" name="Google Shape;2573;g25f59ced8fc_1_13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25f59ced8fc_1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8" name="Shape 2578"/>
        <p:cNvGrpSpPr/>
        <p:nvPr/>
      </p:nvGrpSpPr>
      <p:grpSpPr>
        <a:xfrm>
          <a:off x="0" y="0"/>
          <a:ext cx="0" cy="0"/>
          <a:chOff x="0" y="0"/>
          <a:chExt cx="0" cy="0"/>
        </a:xfrm>
      </p:grpSpPr>
      <p:sp>
        <p:nvSpPr>
          <p:cNvPr id="2579" name="Google Shape;2579;g25f59ced8fc_1_14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g25f59ced8fc_1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type="body" idx="1"/>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8" name="Google Shape;78;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79" name="Google Shape;79;p11"/>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
        <p:nvSpPr>
          <p:cNvPr id="80" name="Google Shape;80;p11"/>
          <p:cNvSpPr txBox="1"/>
          <p:nvPr>
            <p:ph type="body" idx="2"/>
          </p:nvPr>
        </p:nvSpPr>
        <p:spPr>
          <a:xfrm>
            <a:off x="9543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84" name="Google Shape;84;p12"/>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4"/>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1" name="Google Shape;91;p14"/>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92" name="Google Shape;92;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3" name="Google Shape;93;p14"/>
          <p:cNvSpPr txBox="1"/>
          <p:nvPr>
            <p:ph type="body" idx="2"/>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6" name="Google Shape;96;p15"/>
          <p:cNvSpPr txBox="1"/>
          <p:nvPr>
            <p:ph type="title"/>
          </p:nvPr>
        </p:nvSpPr>
        <p:spPr>
          <a:xfrm>
            <a:off x="95425" y="4382350"/>
            <a:ext cx="842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00" name="Shape 100"/>
        <p:cNvGrpSpPr/>
        <p:nvPr/>
      </p:nvGrpSpPr>
      <p:grpSpPr>
        <a:xfrm>
          <a:off x="0" y="0"/>
          <a:ext cx="0" cy="0"/>
          <a:chOff x="0" y="0"/>
          <a:chExt cx="0" cy="0"/>
        </a:xfrm>
      </p:grpSpPr>
      <p:sp>
        <p:nvSpPr>
          <p:cNvPr id="101" name="Google Shape;101;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106" name="Google Shape;106;p18"/>
          <p:cNvPicPr preferRelativeResize="0"/>
          <p:nvPr/>
        </p:nvPicPr>
        <p:blipFill>
          <a:blip r:embed="rId2"/>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109" name="Google Shape;109;p1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3" name="Google Shape;113;p1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14" name="Google Shape;114;p1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15" name="Google Shape;115;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19" name="Google Shape;119;p20"/>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0" name="Google Shape;120;p20"/>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26" name="Google Shape;126;p21"/>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7" name="Google Shape;127;p21"/>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8" name="Google Shape;128;p21"/>
          <p:cNvSpPr txBox="1"/>
          <p:nvPr>
            <p:ph type="subTitle" idx="3"/>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3" name="Google Shape;133;p2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37" name="Google Shape;137;p23"/>
          <p:cNvSpPr txBox="1"/>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8" name="Google Shape;138;p23"/>
          <p:cNvSpPr txBox="1"/>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21" name="Google Shape;21;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2" name="Google Shape;22;p4"/>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6" name="Google Shape;26;p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9pPr>
          </a:lstStyle>
          <a:p/>
        </p:txBody>
      </p:sp>
      <p:pic>
        <p:nvPicPr>
          <p:cNvPr id="27" name="Google Shape;27;p5"/>
          <p:cNvPicPr preferRelativeResize="0"/>
          <p:nvPr/>
        </p:nvPicPr>
        <p:blipFill>
          <a:blip r:embed="rId2"/>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30" name="Google Shape;30;p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subTitle" idx="1"/>
          </p:nvPr>
        </p:nvSpPr>
        <p:spPr>
          <a:xfrm>
            <a:off x="4835400" y="4198275"/>
            <a:ext cx="4045200" cy="465000"/>
          </a:xfrm>
          <a:prstGeom prst="rect">
            <a:avLst/>
          </a:prstGeom>
        </p:spPr>
        <p:txBody>
          <a:bodyPr spcFirstLastPara="1" wrap="square" lIns="91425" tIns="91425" rIns="91425" bIns="91425" anchor="t" anchorCtr="0">
            <a:noAutofit/>
          </a:bodyPr>
          <a:lstStyle>
            <a:lvl1pPr lvl="0" algn="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34" name="Google Shape;34;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p:nvPr/>
        </p:nvSpPr>
        <p:spPr>
          <a:xfrm>
            <a:off x="6365900" y="3724875"/>
            <a:ext cx="25911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36" name="Google Shape;36;p6"/>
          <p:cNvSpPr txBox="1"/>
          <p:nvPr>
            <p:ph type="body" idx="2"/>
          </p:nvPr>
        </p:nvSpPr>
        <p:spPr>
          <a:xfrm>
            <a:off x="95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37" name="Google Shape;37;p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txBox="1"/>
          <p:nvPr>
            <p:ph type="subTitle" idx="1"/>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43" name="Google Shape;43;p7"/>
          <p:cNvSpPr txBox="1"/>
          <p:nvPr>
            <p:ph type="body" idx="2"/>
          </p:nvPr>
        </p:nvSpPr>
        <p:spPr>
          <a:xfrm>
            <a:off x="4667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44" name="Google Shape;44;p7"/>
          <p:cNvSpPr txBox="1"/>
          <p:nvPr>
            <p:ph type="title"/>
          </p:nvPr>
        </p:nvSpPr>
        <p:spPr>
          <a:xfrm>
            <a:off x="4572000" y="0"/>
            <a:ext cx="4572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w="19050" cap="flat" cmpd="sng">
            <a:solidFill>
              <a:srgbClr val="BF9000"/>
            </a:solidFill>
            <a:prstDash val="solid"/>
            <a:round/>
            <a:headEnd type="none" w="med" len="med"/>
            <a:tailEnd type="none" w="med" len="med"/>
          </a:ln>
        </p:spPr>
      </p:cxnSp>
      <p:pic>
        <p:nvPicPr>
          <p:cNvPr id="46" name="Google Shape;46;p7"/>
          <p:cNvPicPr preferRelativeResize="0"/>
          <p:nvPr/>
        </p:nvPicPr>
        <p:blipFill>
          <a:blip r:embed="rId2"/>
          <a:stretch>
            <a:fillRect/>
          </a:stretch>
        </p:blipFill>
        <p:spPr>
          <a:xfrm>
            <a:off x="0" y="4983478"/>
            <a:ext cx="457200" cy="160022"/>
          </a:xfrm>
          <a:prstGeom prst="rect">
            <a:avLst/>
          </a:prstGeom>
          <a:noFill/>
          <a:ln>
            <a:noFill/>
          </a:ln>
        </p:spPr>
      </p:pic>
      <p:sp>
        <p:nvSpPr>
          <p:cNvPr id="47" name="Google Shape;4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51" name="Google Shape;51;p8"/>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52" name="Google Shape;52;p8"/>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54" name="Google Shape;54;p8"/>
          <p:cNvPicPr preferRelativeResize="0"/>
          <p:nvPr/>
        </p:nvPicPr>
        <p:blipFill>
          <a:blip r:embed="rId2"/>
          <a:stretch>
            <a:fillRect/>
          </a:stretch>
        </p:blipFill>
        <p:spPr>
          <a:xfrm>
            <a:off x="0" y="4983478"/>
            <a:ext cx="457200" cy="160022"/>
          </a:xfrm>
          <a:prstGeom prst="rect">
            <a:avLst/>
          </a:prstGeom>
          <a:noFill/>
          <a:ln>
            <a:noFill/>
          </a:ln>
        </p:spPr>
      </p:pic>
      <p:sp>
        <p:nvSpPr>
          <p:cNvPr id="55" name="Google Shape;5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8"/>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9"/>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Compare</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61" name="Google Shape;61;p9"/>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62" name="Google Shape;62;p9"/>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64" name="Google Shape;64;p9"/>
          <p:cNvPicPr preferRelativeResize="0"/>
          <p:nvPr/>
        </p:nvPicPr>
        <p:blipFill>
          <a:blip r:embed="rId2"/>
          <a:stretch>
            <a:fillRect/>
          </a:stretch>
        </p:blipFill>
        <p:spPr>
          <a:xfrm>
            <a:off x="0" y="4983478"/>
            <a:ext cx="457200" cy="160022"/>
          </a:xfrm>
          <a:prstGeom prst="rect">
            <a:avLst/>
          </a:prstGeom>
          <a:noFill/>
          <a:ln>
            <a:noFill/>
          </a:ln>
        </p:spPr>
      </p:pic>
      <p:sp>
        <p:nvSpPr>
          <p:cNvPr id="65" name="Google Shape;65;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0"/>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Solution</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70" name="Google Shape;70;p10"/>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1" name="Google Shape;71;p10"/>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73" name="Google Shape;73;p10"/>
          <p:cNvPicPr preferRelativeResize="0"/>
          <p:nvPr/>
        </p:nvPicPr>
        <p:blipFill>
          <a:blip r:embed="rId2"/>
          <a:stretch>
            <a:fillRect/>
          </a:stretch>
        </p:blipFill>
        <p:spPr>
          <a:xfrm>
            <a:off x="0" y="4983478"/>
            <a:ext cx="457200" cy="160022"/>
          </a:xfrm>
          <a:prstGeom prst="rect">
            <a:avLst/>
          </a:prstGeom>
          <a:noFill/>
          <a:ln>
            <a:noFill/>
          </a:ln>
        </p:spPr>
      </p:pic>
      <p:sp>
        <p:nvSpPr>
          <p:cNvPr id="74" name="Google Shape;7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B5394"/>
              </a:buClr>
              <a:buSzPts val="1600"/>
              <a:buFont typeface="Roboto Medium" panose="02000000000000000000"/>
              <a:buNone/>
              <a:defRPr sz="1600">
                <a:solidFill>
                  <a:srgbClr val="0B5394"/>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7" name="Google Shape;7;p1"/>
          <p:cNvSpPr txBox="1"/>
          <p:nvPr>
            <p:ph type="body" idx="1"/>
          </p:nvPr>
        </p:nvSpPr>
        <p:spPr>
          <a:xfrm>
            <a:off x="311700" y="5727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23"/>
          <a:stretch>
            <a:fillRect/>
          </a:stretch>
        </p:blipFill>
        <p:spPr>
          <a:xfrm>
            <a:off x="0" y="4983478"/>
            <a:ext cx="457200" cy="160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hyperlink" Target="https://docs.google.com/presentation/d/1SzcQC48OB9agStD0dFRgccU-tyjD6m3esrSC-GLxmNc/edit?usp=shar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hyperlink" Target="https://www.amazon.com/Art-Computer-Programming-Sorting-Searching/dp/0201896850"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5.xml"/><Relationship Id="rId5" Type="http://schemas.openxmlformats.org/officeDocument/2006/relationships/slideLayout" Target="../slideLayouts/slideLayout3.xml"/><Relationship Id="rId4" Type="http://schemas.openxmlformats.org/officeDocument/2006/relationships/slide" Target="slide60.xml"/><Relationship Id="rId3" Type="http://schemas.openxmlformats.org/officeDocument/2006/relationships/hyperlink" Target="http://algs4.cs.princeton.edu/24pq/Heap.java.html" TargetMode="External"/><Relationship Id="rId2" Type="http://schemas.openxmlformats.org/officeDocument/2006/relationships/slide" Target="slide13.xml"/><Relationship Id="rId1" Type="http://schemas.openxmlformats.org/officeDocument/2006/relationships/hyperlink" Target="http://algs4.cs.princeton.edu/21elementary/Selection.jav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45" name="Google Shape;145;p24"/>
          <p:cNvSpPr txBox="1"/>
          <p:nvPr/>
        </p:nvSpPr>
        <p:spPr>
          <a:xfrm>
            <a:off x="311700" y="3854350"/>
            <a:ext cx="8520600" cy="6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a:latin typeface="Roboto Medium" panose="02000000000000000000"/>
                <a:ea typeface="Roboto Medium" panose="02000000000000000000"/>
                <a:cs typeface="Roboto Medium" panose="02000000000000000000"/>
                <a:sym typeface="Roboto Medium" panose="02000000000000000000"/>
              </a:rPr>
              <a:t>CS61B, </a:t>
            </a:r>
            <a:r>
              <a:rPr lang="en-GB" sz="1600">
                <a:latin typeface="Roboto Medium" panose="02000000000000000000"/>
                <a:ea typeface="Roboto Medium" panose="02000000000000000000"/>
                <a:cs typeface="Roboto Medium" panose="02000000000000000000"/>
                <a:sym typeface="Roboto Medium" panose="02000000000000000000"/>
              </a:rPr>
              <a:t>Spring 2024</a:t>
            </a:r>
            <a:r>
              <a:rPr lang="en-GB" sz="1600">
                <a:solidFill>
                  <a:srgbClr val="000000"/>
                </a:solidFill>
                <a:latin typeface="Roboto Medium" panose="02000000000000000000"/>
                <a:ea typeface="Roboto Medium" panose="02000000000000000000"/>
                <a:cs typeface="Roboto Medium" panose="02000000000000000000"/>
                <a:sym typeface="Roboto Medium" panose="02000000000000000000"/>
              </a:rPr>
              <a:t> @ UC Berkeley</a:t>
            </a:r>
            <a:endParaRPr sz="1600">
              <a:solidFill>
                <a:srgbClr val="000000"/>
              </a:solidFill>
              <a:latin typeface="Roboto Medium" panose="02000000000000000000"/>
              <a:ea typeface="Roboto Medium" panose="02000000000000000000"/>
              <a:cs typeface="Roboto Medium" panose="02000000000000000000"/>
              <a:sym typeface="Roboto Medium" panose="02000000000000000000"/>
            </a:endParaRPr>
          </a:p>
          <a:p>
            <a:pPr marL="0" lvl="0" indent="0" algn="l" rtl="0">
              <a:spcBef>
                <a:spcPts val="600"/>
              </a:spcBef>
              <a:spcAft>
                <a:spcPts val="0"/>
              </a:spcAft>
              <a:buNone/>
            </a:pPr>
            <a:r>
              <a:rPr lang="en-GB" sz="1600">
                <a:latin typeface="Roboto Light" panose="02000000000000000000"/>
                <a:ea typeface="Roboto Light" panose="02000000000000000000"/>
                <a:cs typeface="Roboto Light" panose="02000000000000000000"/>
                <a:sym typeface="Roboto Light" panose="02000000000000000000"/>
              </a:rPr>
              <a:t>Slides credit: Josh Hug</a:t>
            </a:r>
            <a:endParaRPr sz="1600">
              <a:solidFill>
                <a:srgbClr val="000000"/>
              </a:solidFill>
              <a:latin typeface="Roboto Light" panose="02000000000000000000"/>
              <a:ea typeface="Roboto Light" panose="02000000000000000000"/>
              <a:cs typeface="Roboto Light" panose="02000000000000000000"/>
              <a:sym typeface="Roboto Light" panose="02000000000000000000"/>
            </a:endParaRPr>
          </a:p>
        </p:txBody>
      </p:sp>
      <p:sp>
        <p:nvSpPr>
          <p:cNvPr id="146" name="Google Shape;146;p24"/>
          <p:cNvSpPr txBox="1"/>
          <p:nvPr/>
        </p:nvSpPr>
        <p:spPr>
          <a:xfrm>
            <a:off x="311700" y="1658975"/>
            <a:ext cx="8709600" cy="205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a:solidFill>
                  <a:srgbClr val="0B5394"/>
                </a:solidFill>
                <a:latin typeface="Roboto Medium" panose="02000000000000000000"/>
                <a:ea typeface="Roboto Medium" panose="02000000000000000000"/>
                <a:cs typeface="Roboto Medium" panose="02000000000000000000"/>
                <a:sym typeface="Roboto Medium" panose="02000000000000000000"/>
              </a:rPr>
              <a:t>Basic Sorts</a:t>
            </a:r>
            <a:endParaRPr sz="3600">
              <a:solidFill>
                <a:srgbClr val="0B5394"/>
              </a:solidFill>
              <a:latin typeface="Roboto Medium" panose="02000000000000000000"/>
              <a:ea typeface="Roboto Medium" panose="02000000000000000000"/>
              <a:cs typeface="Roboto Medium" panose="02000000000000000000"/>
              <a:sym typeface="Roboto Medium" panose="02000000000000000000"/>
            </a:endParaRPr>
          </a:p>
        </p:txBody>
      </p:sp>
      <p:sp>
        <p:nvSpPr>
          <p:cNvPr id="147" name="Google Shape;147;p24"/>
          <p:cNvSpPr txBox="1"/>
          <p:nvPr/>
        </p:nvSpPr>
        <p:spPr>
          <a:xfrm>
            <a:off x="345775" y="2740300"/>
            <a:ext cx="2762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BF9000"/>
                </a:solidFill>
                <a:latin typeface="Roboto Medium" panose="02000000000000000000"/>
                <a:ea typeface="Roboto Medium" panose="02000000000000000000"/>
                <a:cs typeface="Roboto Medium" panose="02000000000000000000"/>
                <a:sym typeface="Roboto Medium" panose="02000000000000000000"/>
              </a:rPr>
              <a:t>Lecture 29 (Sorting 1)</a:t>
            </a:r>
            <a:endParaRPr sz="1200">
              <a:solidFill>
                <a:srgbClr val="BF9000"/>
              </a:solidFill>
              <a:latin typeface="Roboto Medium" panose="02000000000000000000"/>
              <a:ea typeface="Roboto Medium" panose="02000000000000000000"/>
              <a:cs typeface="Roboto Medium" panose="02000000000000000000"/>
              <a:sym typeface="Roboto Medium" panose="02000000000000000000"/>
            </a:endParaRPr>
          </a:p>
        </p:txBody>
      </p:sp>
      <p:pic>
        <p:nvPicPr>
          <p:cNvPr id="148" name="Google Shape;148;p24"/>
          <p:cNvPicPr preferRelativeResize="0"/>
          <p:nvPr/>
        </p:nvPicPr>
        <p:blipFill>
          <a:blip r:embed="rId1"/>
          <a:stretch>
            <a:fillRect/>
          </a:stretch>
        </p:blipFill>
        <p:spPr>
          <a:xfrm>
            <a:off x="4384900" y="486125"/>
            <a:ext cx="3774875" cy="283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 An Alternate Viewpoint</a:t>
            </a:r>
            <a:endParaRPr lang="en-GB"/>
          </a:p>
        </p:txBody>
      </p:sp>
      <p:sp>
        <p:nvSpPr>
          <p:cNvPr id="207" name="Google Shape;207;p3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An </a:t>
            </a:r>
            <a:r>
              <a:rPr lang="en-GB" b="1" i="1"/>
              <a:t>inversion </a:t>
            </a:r>
            <a:r>
              <a:rPr lang="en-GB"/>
              <a:t>is a pair of elements that are out of order with respect to &lt;. </a:t>
            </a:r>
            <a:endParaRPr lang="en-GB"/>
          </a:p>
        </p:txBody>
      </p:sp>
      <p:pic>
        <p:nvPicPr>
          <p:cNvPr id="208" name="Google Shape;208;p33"/>
          <p:cNvPicPr preferRelativeResize="0"/>
          <p:nvPr/>
        </p:nvPicPr>
        <p:blipFill>
          <a:blip r:embed="rId1"/>
          <a:stretch>
            <a:fillRect/>
          </a:stretch>
        </p:blipFill>
        <p:spPr>
          <a:xfrm>
            <a:off x="166800" y="1292650"/>
            <a:ext cx="1276350" cy="1447800"/>
          </a:xfrm>
          <a:prstGeom prst="rect">
            <a:avLst/>
          </a:prstGeom>
          <a:noFill/>
          <a:ln>
            <a:noFill/>
          </a:ln>
        </p:spPr>
      </p:pic>
      <p:pic>
        <p:nvPicPr>
          <p:cNvPr id="209" name="Google Shape;209;p33"/>
          <p:cNvPicPr preferRelativeResize="0"/>
          <p:nvPr/>
        </p:nvPicPr>
        <p:blipFill>
          <a:blip r:embed="rId2"/>
          <a:stretch>
            <a:fillRect/>
          </a:stretch>
        </p:blipFill>
        <p:spPr>
          <a:xfrm>
            <a:off x="7378100" y="1292650"/>
            <a:ext cx="1457325" cy="1476375"/>
          </a:xfrm>
          <a:prstGeom prst="rect">
            <a:avLst/>
          </a:prstGeom>
          <a:noFill/>
          <a:ln>
            <a:noFill/>
          </a:ln>
        </p:spPr>
      </p:pic>
      <p:sp>
        <p:nvSpPr>
          <p:cNvPr id="210" name="Google Shape;210;p33"/>
          <p:cNvSpPr txBox="1"/>
          <p:nvPr/>
        </p:nvSpPr>
        <p:spPr>
          <a:xfrm>
            <a:off x="1940800" y="1292650"/>
            <a:ext cx="4761000" cy="681900"/>
          </a:xfrm>
          <a:prstGeom prst="rect">
            <a:avLst/>
          </a:prstGeom>
          <a:no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GB" sz="2400">
                <a:latin typeface="Consolas" panose="020B0609020204030204"/>
                <a:ea typeface="Consolas" panose="020B0609020204030204"/>
                <a:cs typeface="Consolas" panose="020B0609020204030204"/>
                <a:sym typeface="Consolas" panose="020B0609020204030204"/>
              </a:rPr>
              <a:t>0 1 1 2 3 4 8 6 9 5 7</a:t>
            </a:r>
            <a:endParaRPr sz="2400">
              <a:latin typeface="Consolas" panose="020B0609020204030204"/>
              <a:ea typeface="Consolas" panose="020B0609020204030204"/>
              <a:cs typeface="Consolas" panose="020B0609020204030204"/>
              <a:sym typeface="Consolas" panose="020B0609020204030204"/>
            </a:endParaRPr>
          </a:p>
        </p:txBody>
      </p:sp>
      <p:sp>
        <p:nvSpPr>
          <p:cNvPr id="211" name="Google Shape;211;p33"/>
          <p:cNvSpPr txBox="1"/>
          <p:nvPr/>
        </p:nvSpPr>
        <p:spPr>
          <a:xfrm>
            <a:off x="4375075" y="2186275"/>
            <a:ext cx="26772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BE0712"/>
                </a:solidFill>
                <a:latin typeface="Consolas" panose="020B0609020204030204"/>
                <a:ea typeface="Consolas" panose="020B0609020204030204"/>
                <a:cs typeface="Consolas" panose="020B0609020204030204"/>
                <a:sym typeface="Consolas" panose="020B0609020204030204"/>
              </a:rPr>
              <a:t>8-6 8-5 8-7 6-5 9-5 9-7</a:t>
            </a:r>
            <a:endParaRPr>
              <a:solidFill>
                <a:srgbClr val="BE0712"/>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endParaRPr>
              <a:solidFill>
                <a:srgbClr val="BE0712"/>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r>
              <a:rPr lang="en-GB">
                <a:solidFill>
                  <a:srgbClr val="BE0712"/>
                </a:solidFill>
              </a:rPr>
              <a:t>(6 inversions out of 55 max)</a:t>
            </a:r>
            <a:endParaRPr>
              <a:solidFill>
                <a:srgbClr val="BE0712"/>
              </a:solidFill>
            </a:endParaRPr>
          </a:p>
        </p:txBody>
      </p:sp>
      <p:cxnSp>
        <p:nvCxnSpPr>
          <p:cNvPr id="212" name="Google Shape;212;p33"/>
          <p:cNvCxnSpPr/>
          <p:nvPr/>
        </p:nvCxnSpPr>
        <p:spPr>
          <a:xfrm rot="10800000">
            <a:off x="4808900" y="1970850"/>
            <a:ext cx="198300" cy="198300"/>
          </a:xfrm>
          <a:prstGeom prst="straightConnector1">
            <a:avLst/>
          </a:prstGeom>
          <a:noFill/>
          <a:ln w="19050" cap="flat" cmpd="sng">
            <a:solidFill>
              <a:srgbClr val="BE0712"/>
            </a:solidFill>
            <a:prstDash val="solid"/>
            <a:round/>
            <a:headEnd type="none" w="med" len="med"/>
            <a:tailEnd type="triangle" w="med" len="med"/>
          </a:ln>
        </p:spPr>
      </p:cxnSp>
      <p:sp>
        <p:nvSpPr>
          <p:cNvPr id="213" name="Google Shape;213;p33"/>
          <p:cNvSpPr txBox="1"/>
          <p:nvPr>
            <p:ph type="body" idx="1"/>
          </p:nvPr>
        </p:nvSpPr>
        <p:spPr>
          <a:xfrm>
            <a:off x="166800" y="3021575"/>
            <a:ext cx="8443800" cy="182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Another way to state the goal of sorting:</a:t>
            </a:r>
            <a:endParaRPr lang="en-GB"/>
          </a:p>
          <a:p>
            <a:pPr marL="457200" lvl="0" indent="-342900" algn="l" rtl="0">
              <a:spcBef>
                <a:spcPts val="600"/>
              </a:spcBef>
              <a:spcAft>
                <a:spcPts val="0"/>
              </a:spcAft>
              <a:buSzPts val="1800"/>
              <a:buChar char="●"/>
            </a:pPr>
            <a:r>
              <a:rPr lang="en-GB"/>
              <a:t>Given a sequence of elements with Z inversions.</a:t>
            </a:r>
            <a:endParaRPr lang="en-GB"/>
          </a:p>
          <a:p>
            <a:pPr marL="457200" lvl="0" indent="-342900" algn="l" rtl="0">
              <a:spcBef>
                <a:spcPts val="0"/>
              </a:spcBef>
              <a:spcAft>
                <a:spcPts val="0"/>
              </a:spcAft>
              <a:buSzPts val="1800"/>
              <a:buChar char="●"/>
            </a:pPr>
            <a:r>
              <a:rPr lang="en-GB"/>
              <a:t>Perform a sequence of operations that reduces inversions to 0.</a:t>
            </a:r>
            <a:endParaRPr lang="en-GB"/>
          </a:p>
        </p:txBody>
      </p:sp>
      <p:sp>
        <p:nvSpPr>
          <p:cNvPr id="214" name="Google Shape;214;p33"/>
          <p:cNvSpPr txBox="1"/>
          <p:nvPr/>
        </p:nvSpPr>
        <p:spPr>
          <a:xfrm>
            <a:off x="7429625" y="2718500"/>
            <a:ext cx="17907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Gabriel Cramer</a:t>
            </a:r>
            <a:endParaRPr lang="en-GB"/>
          </a:p>
        </p:txBody>
      </p:sp>
      <p:sp>
        <p:nvSpPr>
          <p:cNvPr id="215" name="Google Shape;215;p33"/>
          <p:cNvSpPr txBox="1"/>
          <p:nvPr/>
        </p:nvSpPr>
        <p:spPr>
          <a:xfrm>
            <a:off x="455550" y="2718500"/>
            <a:ext cx="987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Yoda</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Performance Definitions</a:t>
            </a:r>
            <a:endParaRPr lang="en-GB"/>
          </a:p>
        </p:txBody>
      </p:sp>
      <p:sp>
        <p:nvSpPr>
          <p:cNvPr id="221" name="Google Shape;221;p3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Characterizations of the runtime efficiency are sometimes called the </a:t>
            </a:r>
            <a:r>
              <a:rPr lang="en-GB" b="1"/>
              <a:t>time complexity</a:t>
            </a:r>
            <a:r>
              <a:rPr lang="en-GB"/>
              <a:t> of an algorithm. Example:</a:t>
            </a:r>
            <a:endParaRPr lang="en-GB"/>
          </a:p>
          <a:p>
            <a:pPr marL="457200" lvl="0" indent="-342900" algn="l" rtl="0">
              <a:spcBef>
                <a:spcPts val="600"/>
              </a:spcBef>
              <a:spcAft>
                <a:spcPts val="0"/>
              </a:spcAft>
              <a:buSzPts val="1800"/>
              <a:buChar char="●"/>
            </a:pPr>
            <a:r>
              <a:rPr lang="en-GB"/>
              <a:t>Dijkstra’s has time complexity O(E log V).</a:t>
            </a:r>
            <a:endParaRPr lang="en-GB"/>
          </a:p>
          <a:p>
            <a:pPr marL="0" lvl="0" indent="0" algn="l" rtl="0">
              <a:spcBef>
                <a:spcPts val="600"/>
              </a:spcBef>
              <a:spcAft>
                <a:spcPts val="0"/>
              </a:spcAft>
              <a:buNone/>
            </a:pPr>
          </a:p>
          <a:p>
            <a:pPr marL="0" lvl="0" indent="0" algn="l" rtl="0">
              <a:spcBef>
                <a:spcPts val="600"/>
              </a:spcBef>
              <a:spcAft>
                <a:spcPts val="0"/>
              </a:spcAft>
              <a:buNone/>
            </a:pPr>
            <a:r>
              <a:rPr lang="en-GB"/>
              <a:t>Characterizations of the “extra” memory usage of an algorithm is sometimes called the </a:t>
            </a:r>
            <a:r>
              <a:rPr lang="en-GB" b="1"/>
              <a:t>space complexity</a:t>
            </a:r>
            <a:r>
              <a:rPr lang="en-GB"/>
              <a:t> of an algorithm.</a:t>
            </a:r>
            <a:endParaRPr lang="en-GB"/>
          </a:p>
          <a:p>
            <a:pPr marL="457200" lvl="0" indent="-342900" algn="l" rtl="0">
              <a:spcBef>
                <a:spcPts val="600"/>
              </a:spcBef>
              <a:spcAft>
                <a:spcPts val="0"/>
              </a:spcAft>
              <a:buSzPts val="1800"/>
              <a:buChar char="●"/>
            </a:pPr>
            <a:r>
              <a:rPr lang="en-GB"/>
              <a:t>Dijkstra’s has space complexity Θ(V) (for queue, distTo, edgeTo).</a:t>
            </a:r>
            <a:endParaRPr lang="en-GB"/>
          </a:p>
          <a:p>
            <a:pPr marL="914400" lvl="1" indent="-342900" algn="l" rtl="0">
              <a:spcBef>
                <a:spcPts val="0"/>
              </a:spcBef>
              <a:spcAft>
                <a:spcPts val="0"/>
              </a:spcAft>
              <a:buSzPts val="1800"/>
              <a:buChar char="○"/>
            </a:pPr>
            <a:r>
              <a:rPr lang="en-GB"/>
              <a:t>Note that the graph takes up space Θ(V+E), but we don’t count this as part of the space complexity of Dijkstra since the graph itself already exists and is an input to Dijkstra’s. </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3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Goal: Sorting</a:t>
            </a:r>
            <a:endParaRPr lang="en-GB"/>
          </a:p>
          <a:p>
            <a:pPr marL="0" lvl="0" indent="0" algn="l" rtl="0">
              <a:spcBef>
                <a:spcPts val="600"/>
              </a:spcBef>
              <a:spcAft>
                <a:spcPts val="0"/>
              </a:spcAft>
              <a:buNone/>
            </a:pPr>
            <a:r>
              <a:rPr lang="en-GB"/>
              <a:t>The Sorting Problem</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Selection 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Clr>
                <a:schemeClr val="dk1"/>
              </a:buClr>
              <a:buSzPts val="1100"/>
              <a:buFont typeface="Arial" panose="020B0604020202020204"/>
              <a:buNone/>
            </a:pPr>
            <a:r>
              <a:rPr lang="en-GB"/>
              <a:t>Heapsort</a:t>
            </a:r>
            <a:endParaRPr lang="en-GB"/>
          </a:p>
          <a:p>
            <a:pPr marL="457200" lvl="0" indent="-342900" algn="l" rtl="0">
              <a:spcBef>
                <a:spcPts val="600"/>
              </a:spcBef>
              <a:spcAft>
                <a:spcPts val="0"/>
              </a:spcAft>
              <a:buSzPts val="1800"/>
              <a:buChar char="•"/>
            </a:pPr>
            <a:r>
              <a:rPr lang="en-GB"/>
              <a:t>Naive Heapsort</a:t>
            </a:r>
            <a:endParaRPr lang="en-GB"/>
          </a:p>
          <a:p>
            <a:pPr marL="457200" lvl="0" indent="-342900" algn="l" rtl="0">
              <a:spcBef>
                <a:spcPts val="0"/>
              </a:spcBef>
              <a:spcAft>
                <a:spcPts val="0"/>
              </a:spcAft>
              <a:buSzPts val="1800"/>
              <a:buChar char="•"/>
            </a:pPr>
            <a:r>
              <a:rPr lang="en-GB"/>
              <a:t>In-Place Heapsort</a:t>
            </a:r>
            <a:endParaRPr lang="en-GB"/>
          </a:p>
          <a:p>
            <a:pPr marL="457200" lvl="0" indent="-342900" algn="l" rtl="0">
              <a:spcBef>
                <a:spcPts val="0"/>
              </a:spcBef>
              <a:spcAft>
                <a:spcPts val="0"/>
              </a:spcAft>
              <a:buSzPts val="1800"/>
              <a:buChar char="•"/>
            </a:pPr>
            <a:r>
              <a:rPr lang="en-GB"/>
              <a:t>Heapsort Runtime</a:t>
            </a:r>
            <a:endParaRPr lang="en-GB"/>
          </a:p>
          <a:p>
            <a:pPr marL="0" lvl="0" indent="0" algn="l" rtl="0">
              <a:spcBef>
                <a:spcPts val="600"/>
              </a:spcBef>
              <a:spcAft>
                <a:spcPts val="0"/>
              </a:spcAft>
              <a:buClr>
                <a:schemeClr val="dk1"/>
              </a:buClr>
              <a:buSzPts val="1100"/>
              <a:buFont typeface="Arial" panose="020B0604020202020204"/>
              <a:buNone/>
            </a:pPr>
            <a:r>
              <a:rPr lang="en-GB"/>
              <a:t>Mergesort</a:t>
            </a:r>
            <a:endParaRPr lang="en-GB"/>
          </a:p>
        </p:txBody>
      </p:sp>
      <p:sp>
        <p:nvSpPr>
          <p:cNvPr id="227" name="Google Shape;227;p3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228" name="Google Shape;228;p3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Selection Sort</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234" name="Google Shape;234;p3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a:p>
            <a:pPr marL="0" lvl="0" indent="0" algn="l" rtl="0">
              <a:spcBef>
                <a:spcPts val="600"/>
              </a:spcBef>
              <a:spcAft>
                <a:spcPts val="0"/>
              </a:spcAft>
              <a:buNone/>
            </a:pPr>
          </a:p>
          <a:p>
            <a:pPr marL="0" lvl="0" indent="0" algn="l" rtl="0">
              <a:spcBef>
                <a:spcPts val="600"/>
              </a:spcBef>
              <a:spcAft>
                <a:spcPts val="0"/>
              </a:spcAft>
              <a:buNone/>
            </a:pPr>
          </a:p>
        </p:txBody>
      </p:sp>
      <p:sp>
        <p:nvSpPr>
          <p:cNvPr id="235" name="Google Shape;235;p36"/>
          <p:cNvSpPr/>
          <p:nvPr/>
        </p:nvSpPr>
        <p:spPr>
          <a:xfrm>
            <a:off x="28341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6" name="Google Shape;236;p36"/>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7" name="Google Shape;237;p36"/>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8" name="Google Shape;238;p36"/>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9" name="Google Shape;239;p36"/>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0" name="Google Shape;240;p36"/>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1" name="Google Shape;241;p36"/>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2" name="Google Shape;242;p36"/>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 name="Google Shape;243;p3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 name="Google Shape;244;p36"/>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5" name="Google Shape;245;p36"/>
          <p:cNvSpPr/>
          <p:nvPr/>
        </p:nvSpPr>
        <p:spPr>
          <a:xfrm rot="-5400000">
            <a:off x="4895528" y="525075"/>
            <a:ext cx="260700" cy="4359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6"/>
          <p:cNvSpPr txBox="1"/>
          <p:nvPr/>
        </p:nvSpPr>
        <p:spPr>
          <a:xfrm>
            <a:off x="4574383"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252" name="Google Shape;252;p3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253" name="Google Shape;253;p37"/>
          <p:cNvSpPr/>
          <p:nvPr/>
        </p:nvSpPr>
        <p:spPr>
          <a:xfrm>
            <a:off x="28341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54" name="Google Shape;254;p37"/>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55" name="Google Shape;255;p37"/>
          <p:cNvSpPr/>
          <p:nvPr/>
        </p:nvSpPr>
        <p:spPr>
          <a:xfrm>
            <a:off x="380870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56" name="Google Shape;256;p37"/>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7" name="Google Shape;257;p37"/>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58" name="Google Shape;258;p37"/>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59" name="Google Shape;259;p3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60" name="Google Shape;260;p3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1" name="Google Shape;261;p37"/>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62" name="Google Shape;262;p3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63" name="Google Shape;263;p37"/>
          <p:cNvSpPr/>
          <p:nvPr/>
        </p:nvSpPr>
        <p:spPr>
          <a:xfrm rot="-5400000">
            <a:off x="4895528" y="525075"/>
            <a:ext cx="260700" cy="4359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7"/>
          <p:cNvSpPr txBox="1"/>
          <p:nvPr/>
        </p:nvSpPr>
        <p:spPr>
          <a:xfrm>
            <a:off x="4574383"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270" name="Google Shape;270;p3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271" name="Google Shape;271;p38"/>
          <p:cNvSpPr/>
          <p:nvPr/>
        </p:nvSpPr>
        <p:spPr>
          <a:xfrm>
            <a:off x="283417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72" name="Google Shape;272;p38"/>
          <p:cNvSpPr/>
          <p:nvPr/>
        </p:nvSpPr>
        <p:spPr>
          <a:xfrm>
            <a:off x="33193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73" name="Google Shape;273;p38"/>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74" name="Google Shape;274;p38"/>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75" name="Google Shape;275;p38"/>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76" name="Google Shape;276;p38"/>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77" name="Google Shape;277;p38"/>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78" name="Google Shape;278;p38"/>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79" name="Google Shape;279;p3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80" name="Google Shape;280;p3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81" name="Google Shape;281;p38"/>
          <p:cNvSpPr/>
          <p:nvPr/>
        </p:nvSpPr>
        <p:spPr>
          <a:xfrm rot="-5400000">
            <a:off x="2931191" y="2489334"/>
            <a:ext cx="260700" cy="4305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8"/>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283" name="Google Shape;283;p38"/>
          <p:cNvSpPr/>
          <p:nvPr/>
        </p:nvSpPr>
        <p:spPr>
          <a:xfrm rot="-5400000">
            <a:off x="5149125" y="778575"/>
            <a:ext cx="260700" cy="3852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8"/>
          <p:cNvSpPr txBox="1"/>
          <p:nvPr/>
        </p:nvSpPr>
        <p:spPr>
          <a:xfrm>
            <a:off x="4802983"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290" name="Google Shape;290;p3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291" name="Google Shape;291;p3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92" name="Google Shape;292;p39"/>
          <p:cNvSpPr/>
          <p:nvPr/>
        </p:nvSpPr>
        <p:spPr>
          <a:xfrm>
            <a:off x="331936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93" name="Google Shape;293;p39"/>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94" name="Google Shape;294;p39"/>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95" name="Google Shape;295;p39"/>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96" name="Google Shape;296;p39"/>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97" name="Google Shape;297;p39"/>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98" name="Google Shape;298;p39"/>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99" name="Google Shape;299;p39"/>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00" name="Google Shape;300;p39"/>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301" name="Google Shape;301;p39"/>
          <p:cNvSpPr/>
          <p:nvPr/>
        </p:nvSpPr>
        <p:spPr>
          <a:xfrm rot="-5400000">
            <a:off x="2931191" y="2489334"/>
            <a:ext cx="260700" cy="4305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9"/>
          <p:cNvSpPr txBox="1"/>
          <p:nvPr/>
        </p:nvSpPr>
        <p:spPr>
          <a:xfrm>
            <a:off x="27528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303" name="Google Shape;303;p39"/>
          <p:cNvSpPr/>
          <p:nvPr/>
        </p:nvSpPr>
        <p:spPr>
          <a:xfrm rot="-5400000">
            <a:off x="5149125" y="778575"/>
            <a:ext cx="260700" cy="3852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9"/>
          <p:cNvSpPr txBox="1"/>
          <p:nvPr/>
        </p:nvSpPr>
        <p:spPr>
          <a:xfrm>
            <a:off x="4802983"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310" name="Google Shape;310;p4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311" name="Google Shape;311;p4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312" name="Google Shape;312;p40"/>
          <p:cNvSpPr/>
          <p:nvPr/>
        </p:nvSpPr>
        <p:spPr>
          <a:xfrm>
            <a:off x="3319364"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313" name="Google Shape;313;p40"/>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314" name="Google Shape;314;p40"/>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15" name="Google Shape;315;p40"/>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316" name="Google Shape;316;p40"/>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317" name="Google Shape;317;p40"/>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318" name="Google Shape;318;p40"/>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19" name="Google Shape;319;p40"/>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20" name="Google Shape;320;p40"/>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321" name="Google Shape;321;p40"/>
          <p:cNvSpPr/>
          <p:nvPr/>
        </p:nvSpPr>
        <p:spPr>
          <a:xfrm rot="-5400000">
            <a:off x="3184850" y="2235675"/>
            <a:ext cx="260700" cy="9378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0"/>
          <p:cNvSpPr txBox="1"/>
          <p:nvPr/>
        </p:nvSpPr>
        <p:spPr>
          <a:xfrm>
            <a:off x="29814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323" name="Google Shape;323;p40"/>
          <p:cNvSpPr/>
          <p:nvPr/>
        </p:nvSpPr>
        <p:spPr>
          <a:xfrm rot="-5400000">
            <a:off x="5392675" y="1022175"/>
            <a:ext cx="260700" cy="33648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0"/>
          <p:cNvSpPr txBox="1"/>
          <p:nvPr/>
        </p:nvSpPr>
        <p:spPr>
          <a:xfrm>
            <a:off x="50429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330" name="Google Shape;330;p4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331" name="Google Shape;331;p4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332" name="Google Shape;332;p4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333" name="Google Shape;333;p41"/>
          <p:cNvSpPr/>
          <p:nvPr/>
        </p:nvSpPr>
        <p:spPr>
          <a:xfrm>
            <a:off x="38087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334" name="Google Shape;334;p41"/>
          <p:cNvSpPr/>
          <p:nvPr/>
        </p:nvSpPr>
        <p:spPr>
          <a:xfrm>
            <a:off x="4293894"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35" name="Google Shape;335;p41"/>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336" name="Google Shape;336;p41"/>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337" name="Google Shape;337;p41"/>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338" name="Google Shape;338;p41"/>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39" name="Google Shape;339;p4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40" name="Google Shape;340;p4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341" name="Google Shape;341;p41"/>
          <p:cNvSpPr/>
          <p:nvPr/>
        </p:nvSpPr>
        <p:spPr>
          <a:xfrm rot="-5400000">
            <a:off x="3184850" y="2235675"/>
            <a:ext cx="260700" cy="9378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1"/>
          <p:cNvSpPr txBox="1"/>
          <p:nvPr/>
        </p:nvSpPr>
        <p:spPr>
          <a:xfrm>
            <a:off x="29814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343" name="Google Shape;343;p41"/>
          <p:cNvSpPr/>
          <p:nvPr/>
        </p:nvSpPr>
        <p:spPr>
          <a:xfrm rot="-5400000">
            <a:off x="5392675" y="1022175"/>
            <a:ext cx="260700" cy="33648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41"/>
          <p:cNvSpPr txBox="1"/>
          <p:nvPr/>
        </p:nvSpPr>
        <p:spPr>
          <a:xfrm>
            <a:off x="50429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350" name="Google Shape;350;p4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351" name="Google Shape;351;p4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352" name="Google Shape;352;p4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353" name="Google Shape;353;p42"/>
          <p:cNvSpPr/>
          <p:nvPr/>
        </p:nvSpPr>
        <p:spPr>
          <a:xfrm>
            <a:off x="380870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54" name="Google Shape;354;p42"/>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355" name="Google Shape;355;p42"/>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356" name="Google Shape;356;p42"/>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357" name="Google Shape;357;p42"/>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358" name="Google Shape;358;p42"/>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59" name="Google Shape;359;p42"/>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60" name="Google Shape;360;p42"/>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361" name="Google Shape;361;p42"/>
          <p:cNvSpPr/>
          <p:nvPr/>
        </p:nvSpPr>
        <p:spPr>
          <a:xfrm rot="-5400000">
            <a:off x="3417050" y="2003475"/>
            <a:ext cx="260700" cy="1402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2"/>
          <p:cNvSpPr txBox="1"/>
          <p:nvPr/>
        </p:nvSpPr>
        <p:spPr>
          <a:xfrm>
            <a:off x="32100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363" name="Google Shape;363;p42"/>
          <p:cNvSpPr/>
          <p:nvPr/>
        </p:nvSpPr>
        <p:spPr>
          <a:xfrm rot="-5400000">
            <a:off x="5641875" y="1271475"/>
            <a:ext cx="260700" cy="2866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42"/>
          <p:cNvSpPr txBox="1"/>
          <p:nvPr/>
        </p:nvSpPr>
        <p:spPr>
          <a:xfrm>
            <a:off x="52715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Goal: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None/>
            </a:pPr>
            <a:r>
              <a:rPr lang="en-GB"/>
              <a:t>The Sorting Problem</a:t>
            </a:r>
            <a:endParaRPr lang="en-GB"/>
          </a:p>
          <a:p>
            <a:pPr marL="0" lvl="0" indent="0" algn="l" rtl="0">
              <a:spcBef>
                <a:spcPts val="600"/>
              </a:spcBef>
              <a:spcAft>
                <a:spcPts val="0"/>
              </a:spcAft>
              <a:buNone/>
            </a:pPr>
            <a:r>
              <a:rPr lang="en-GB"/>
              <a:t>Selection Sort</a:t>
            </a:r>
            <a:endParaRPr lang="en-GB"/>
          </a:p>
          <a:p>
            <a:pPr marL="0" lvl="0" indent="0" algn="l" rtl="0">
              <a:spcBef>
                <a:spcPts val="600"/>
              </a:spcBef>
              <a:spcAft>
                <a:spcPts val="0"/>
              </a:spcAft>
              <a:buNone/>
            </a:pPr>
            <a:r>
              <a:rPr lang="en-GB"/>
              <a:t>Heapsort</a:t>
            </a:r>
            <a:endParaRPr lang="en-GB"/>
          </a:p>
          <a:p>
            <a:pPr marL="457200" lvl="0" indent="-342900" algn="l" rtl="0">
              <a:spcBef>
                <a:spcPts val="600"/>
              </a:spcBef>
              <a:spcAft>
                <a:spcPts val="0"/>
              </a:spcAft>
              <a:buSzPts val="1800"/>
              <a:buChar char="•"/>
            </a:pPr>
            <a:r>
              <a:rPr lang="en-GB"/>
              <a:t>Naive Heapsort</a:t>
            </a:r>
            <a:endParaRPr lang="en-GB"/>
          </a:p>
          <a:p>
            <a:pPr marL="457200" lvl="0" indent="-342900" algn="l" rtl="0">
              <a:spcBef>
                <a:spcPts val="0"/>
              </a:spcBef>
              <a:spcAft>
                <a:spcPts val="0"/>
              </a:spcAft>
              <a:buSzPts val="1800"/>
              <a:buChar char="•"/>
            </a:pPr>
            <a:r>
              <a:rPr lang="en-GB"/>
              <a:t>In-Place Heapsort</a:t>
            </a:r>
            <a:endParaRPr lang="en-GB"/>
          </a:p>
          <a:p>
            <a:pPr marL="457200" lvl="0" indent="-342900" algn="l" rtl="0">
              <a:spcBef>
                <a:spcPts val="0"/>
              </a:spcBef>
              <a:spcAft>
                <a:spcPts val="0"/>
              </a:spcAft>
              <a:buSzPts val="1800"/>
              <a:buChar char="•"/>
            </a:pPr>
            <a:r>
              <a:rPr lang="en-GB"/>
              <a:t>Heapsort Runtime</a:t>
            </a:r>
            <a:endParaRPr lang="en-GB"/>
          </a:p>
          <a:p>
            <a:pPr marL="0" lvl="0" indent="0" algn="l" rtl="0">
              <a:spcBef>
                <a:spcPts val="600"/>
              </a:spcBef>
              <a:spcAft>
                <a:spcPts val="0"/>
              </a:spcAft>
              <a:buClr>
                <a:schemeClr val="dk1"/>
              </a:buClr>
              <a:buSzPts val="1100"/>
              <a:buFont typeface="Arial" panose="020B0604020202020204"/>
              <a:buNone/>
            </a:pPr>
            <a:r>
              <a:rPr lang="en-GB"/>
              <a:t>Mergesort</a:t>
            </a:r>
            <a:endParaRPr lang="en-GB"/>
          </a:p>
        </p:txBody>
      </p:sp>
      <p:sp>
        <p:nvSpPr>
          <p:cNvPr id="154" name="Google Shape;154;p2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155" name="Google Shape;155;p2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Goal: Sorting</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370" name="Google Shape;370;p4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371" name="Google Shape;371;p4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372" name="Google Shape;372;p4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373" name="Google Shape;373;p4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74" name="Google Shape;374;p43"/>
          <p:cNvSpPr/>
          <p:nvPr/>
        </p:nvSpPr>
        <p:spPr>
          <a:xfrm>
            <a:off x="42938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375" name="Google Shape;375;p43"/>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376" name="Google Shape;376;p43"/>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377" name="Google Shape;377;p43"/>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378" name="Google Shape;378;p43"/>
          <p:cNvSpPr/>
          <p:nvPr/>
        </p:nvSpPr>
        <p:spPr>
          <a:xfrm>
            <a:off x="623835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79" name="Google Shape;379;p43"/>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80" name="Google Shape;380;p43"/>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381" name="Google Shape;381;p43"/>
          <p:cNvSpPr/>
          <p:nvPr/>
        </p:nvSpPr>
        <p:spPr>
          <a:xfrm rot="-5400000">
            <a:off x="3417050" y="2003475"/>
            <a:ext cx="260700" cy="1402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3"/>
          <p:cNvSpPr txBox="1"/>
          <p:nvPr/>
        </p:nvSpPr>
        <p:spPr>
          <a:xfrm>
            <a:off x="32100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383" name="Google Shape;383;p43"/>
          <p:cNvSpPr/>
          <p:nvPr/>
        </p:nvSpPr>
        <p:spPr>
          <a:xfrm rot="-5400000">
            <a:off x="5641875" y="1271475"/>
            <a:ext cx="260700" cy="2866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3"/>
          <p:cNvSpPr txBox="1"/>
          <p:nvPr/>
        </p:nvSpPr>
        <p:spPr>
          <a:xfrm>
            <a:off x="52715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390" name="Google Shape;390;p4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391" name="Google Shape;391;p4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392" name="Google Shape;392;p4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393" name="Google Shape;393;p4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94" name="Google Shape;394;p44"/>
          <p:cNvSpPr/>
          <p:nvPr/>
        </p:nvSpPr>
        <p:spPr>
          <a:xfrm>
            <a:off x="4293894"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395" name="Google Shape;395;p44"/>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396" name="Google Shape;396;p44"/>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397" name="Google Shape;397;p44"/>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398" name="Google Shape;398;p44"/>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399" name="Google Shape;399;p44"/>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00" name="Google Shape;400;p44"/>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01" name="Google Shape;401;p44"/>
          <p:cNvSpPr/>
          <p:nvPr/>
        </p:nvSpPr>
        <p:spPr>
          <a:xfrm rot="-5400000">
            <a:off x="3660652" y="1759875"/>
            <a:ext cx="260700" cy="1889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44"/>
          <p:cNvSpPr txBox="1"/>
          <p:nvPr/>
        </p:nvSpPr>
        <p:spPr>
          <a:xfrm>
            <a:off x="34386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403" name="Google Shape;403;p44"/>
          <p:cNvSpPr/>
          <p:nvPr/>
        </p:nvSpPr>
        <p:spPr>
          <a:xfrm rot="-5400000">
            <a:off x="5891050" y="1520775"/>
            <a:ext cx="260700" cy="23676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4"/>
          <p:cNvSpPr txBox="1"/>
          <p:nvPr/>
        </p:nvSpPr>
        <p:spPr>
          <a:xfrm>
            <a:off x="552277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410" name="Google Shape;410;p4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411" name="Google Shape;411;p45"/>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12" name="Google Shape;412;p45"/>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13" name="Google Shape;413;p45"/>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14" name="Google Shape;414;p45"/>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15" name="Google Shape;415;p45"/>
          <p:cNvSpPr/>
          <p:nvPr/>
        </p:nvSpPr>
        <p:spPr>
          <a:xfrm>
            <a:off x="47786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16" name="Google Shape;416;p45"/>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17" name="Google Shape;417;p45"/>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18" name="Google Shape;418;p45"/>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19" name="Google Shape;419;p45"/>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20" name="Google Shape;420;p45"/>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21" name="Google Shape;421;p45"/>
          <p:cNvSpPr/>
          <p:nvPr/>
        </p:nvSpPr>
        <p:spPr>
          <a:xfrm rot="-5400000">
            <a:off x="3660652" y="1759875"/>
            <a:ext cx="260700" cy="1889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5"/>
          <p:cNvSpPr txBox="1"/>
          <p:nvPr/>
        </p:nvSpPr>
        <p:spPr>
          <a:xfrm>
            <a:off x="343868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423" name="Google Shape;423;p45"/>
          <p:cNvSpPr/>
          <p:nvPr/>
        </p:nvSpPr>
        <p:spPr>
          <a:xfrm rot="-5400000">
            <a:off x="5891050" y="1520775"/>
            <a:ext cx="260700" cy="23676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45"/>
          <p:cNvSpPr txBox="1"/>
          <p:nvPr/>
        </p:nvSpPr>
        <p:spPr>
          <a:xfrm>
            <a:off x="552277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430" name="Google Shape;430;p4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431" name="Google Shape;431;p46"/>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32" name="Google Shape;432;p46"/>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33" name="Google Shape;433;p46"/>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34" name="Google Shape;434;p46"/>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35" name="Google Shape;435;p46"/>
          <p:cNvSpPr/>
          <p:nvPr/>
        </p:nvSpPr>
        <p:spPr>
          <a:xfrm>
            <a:off x="4778636"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36" name="Google Shape;436;p46"/>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37" name="Google Shape;437;p46"/>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38" name="Google Shape;438;p46"/>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39" name="Google Shape;439;p46"/>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40" name="Google Shape;440;p46"/>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41" name="Google Shape;441;p46"/>
          <p:cNvSpPr/>
          <p:nvPr/>
        </p:nvSpPr>
        <p:spPr>
          <a:xfrm rot="-5400000">
            <a:off x="3909800" y="1510725"/>
            <a:ext cx="260700" cy="2387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46"/>
          <p:cNvSpPr txBox="1"/>
          <p:nvPr/>
        </p:nvSpPr>
        <p:spPr>
          <a:xfrm>
            <a:off x="373215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443" name="Google Shape;443;p46"/>
          <p:cNvSpPr/>
          <p:nvPr/>
        </p:nvSpPr>
        <p:spPr>
          <a:xfrm rot="-5400000">
            <a:off x="6117575" y="1747425"/>
            <a:ext cx="260700" cy="19143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6"/>
          <p:cNvSpPr txBox="1"/>
          <p:nvPr/>
        </p:nvSpPr>
        <p:spPr>
          <a:xfrm>
            <a:off x="575137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p4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450" name="Google Shape;450;p4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451" name="Google Shape;451;p47"/>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52" name="Google Shape;452;p47"/>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53" name="Google Shape;453;p47"/>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54" name="Google Shape;454;p47"/>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55" name="Google Shape;455;p47"/>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56" name="Google Shape;456;p47"/>
          <p:cNvSpPr/>
          <p:nvPr/>
        </p:nvSpPr>
        <p:spPr>
          <a:xfrm>
            <a:off x="52638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57" name="Google Shape;457;p47"/>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58" name="Google Shape;458;p47"/>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59" name="Google Shape;459;p47"/>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60" name="Google Shape;460;p47"/>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61" name="Google Shape;461;p47"/>
          <p:cNvSpPr/>
          <p:nvPr/>
        </p:nvSpPr>
        <p:spPr>
          <a:xfrm rot="-5400000">
            <a:off x="3909800" y="1510725"/>
            <a:ext cx="260700" cy="2387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7"/>
          <p:cNvSpPr txBox="1"/>
          <p:nvPr/>
        </p:nvSpPr>
        <p:spPr>
          <a:xfrm>
            <a:off x="3732154"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463" name="Google Shape;463;p47"/>
          <p:cNvSpPr/>
          <p:nvPr/>
        </p:nvSpPr>
        <p:spPr>
          <a:xfrm rot="-5400000">
            <a:off x="6117575" y="1747425"/>
            <a:ext cx="260700" cy="19143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47"/>
          <p:cNvSpPr txBox="1"/>
          <p:nvPr/>
        </p:nvSpPr>
        <p:spPr>
          <a:xfrm>
            <a:off x="575137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470" name="Google Shape;470;p4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471" name="Google Shape;471;p48"/>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72" name="Google Shape;472;p48"/>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73" name="Google Shape;473;p48"/>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4" name="Google Shape;474;p48"/>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5" name="Google Shape;475;p48"/>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76" name="Google Shape;476;p48"/>
          <p:cNvSpPr/>
          <p:nvPr/>
        </p:nvSpPr>
        <p:spPr>
          <a:xfrm>
            <a:off x="526382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77" name="Google Shape;477;p48"/>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78" name="Google Shape;478;p48"/>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79" name="Google Shape;479;p48"/>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480" name="Google Shape;480;p48"/>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481" name="Google Shape;481;p48"/>
          <p:cNvSpPr/>
          <p:nvPr/>
        </p:nvSpPr>
        <p:spPr>
          <a:xfrm rot="-5400000">
            <a:off x="4142150" y="1278375"/>
            <a:ext cx="260700" cy="285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48"/>
          <p:cNvSpPr txBox="1"/>
          <p:nvPr/>
        </p:nvSpPr>
        <p:spPr>
          <a:xfrm>
            <a:off x="3938096"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483" name="Google Shape;483;p48"/>
          <p:cNvSpPr/>
          <p:nvPr/>
        </p:nvSpPr>
        <p:spPr>
          <a:xfrm rot="-5400000">
            <a:off x="6349875" y="1979625"/>
            <a:ext cx="260700" cy="1449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48"/>
          <p:cNvSpPr txBox="1"/>
          <p:nvPr/>
        </p:nvSpPr>
        <p:spPr>
          <a:xfrm>
            <a:off x="60335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490" name="Google Shape;490;p4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491" name="Google Shape;491;p49"/>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492" name="Google Shape;492;p49"/>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493" name="Google Shape;493;p49"/>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4" name="Google Shape;494;p49"/>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5" name="Google Shape;495;p49"/>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496" name="Google Shape;496;p49"/>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497" name="Google Shape;497;p49"/>
          <p:cNvSpPr/>
          <p:nvPr/>
        </p:nvSpPr>
        <p:spPr>
          <a:xfrm>
            <a:off x="57531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498" name="Google Shape;498;p49"/>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499" name="Google Shape;499;p49"/>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00" name="Google Shape;500;p49"/>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01" name="Google Shape;501;p49"/>
          <p:cNvSpPr/>
          <p:nvPr/>
        </p:nvSpPr>
        <p:spPr>
          <a:xfrm rot="-5400000">
            <a:off x="4142150" y="1278375"/>
            <a:ext cx="260700" cy="285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49"/>
          <p:cNvSpPr txBox="1"/>
          <p:nvPr/>
        </p:nvSpPr>
        <p:spPr>
          <a:xfrm>
            <a:off x="3938096"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03" name="Google Shape;503;p49"/>
          <p:cNvSpPr/>
          <p:nvPr/>
        </p:nvSpPr>
        <p:spPr>
          <a:xfrm rot="-5400000">
            <a:off x="6349875" y="1979625"/>
            <a:ext cx="260700" cy="14499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49"/>
          <p:cNvSpPr txBox="1"/>
          <p:nvPr/>
        </p:nvSpPr>
        <p:spPr>
          <a:xfrm>
            <a:off x="6033512"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510" name="Google Shape;510;p5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511" name="Google Shape;511;p50"/>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12" name="Google Shape;512;p50"/>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13" name="Google Shape;513;p50"/>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4" name="Google Shape;514;p50"/>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5" name="Google Shape;515;p50"/>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16" name="Google Shape;516;p50"/>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17" name="Google Shape;517;p50"/>
          <p:cNvSpPr/>
          <p:nvPr/>
        </p:nvSpPr>
        <p:spPr>
          <a:xfrm>
            <a:off x="5753166"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18" name="Google Shape;518;p50"/>
          <p:cNvSpPr/>
          <p:nvPr/>
        </p:nvSpPr>
        <p:spPr>
          <a:xfrm>
            <a:off x="62383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19" name="Google Shape;519;p50"/>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20" name="Google Shape;520;p50"/>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21" name="Google Shape;521;p50"/>
          <p:cNvSpPr/>
          <p:nvPr/>
        </p:nvSpPr>
        <p:spPr>
          <a:xfrm rot="-5400000">
            <a:off x="4391300" y="1029225"/>
            <a:ext cx="260700" cy="3350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50"/>
          <p:cNvSpPr txBox="1"/>
          <p:nvPr/>
        </p:nvSpPr>
        <p:spPr>
          <a:xfrm>
            <a:off x="4166696"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23" name="Google Shape;523;p50"/>
          <p:cNvSpPr/>
          <p:nvPr/>
        </p:nvSpPr>
        <p:spPr>
          <a:xfrm rot="-5400000">
            <a:off x="6604850" y="2234475"/>
            <a:ext cx="260700" cy="940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0"/>
          <p:cNvSpPr txBox="1"/>
          <p:nvPr/>
        </p:nvSpPr>
        <p:spPr>
          <a:xfrm>
            <a:off x="619724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530" name="Google Shape;530;p5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531" name="Google Shape;531;p51"/>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32" name="Google Shape;532;p51"/>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33" name="Google Shape;533;p51"/>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34" name="Google Shape;534;p51"/>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35" name="Google Shape;535;p51"/>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36" name="Google Shape;536;p51"/>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37" name="Google Shape;537;p51"/>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38" name="Google Shape;538;p51"/>
          <p:cNvSpPr/>
          <p:nvPr/>
        </p:nvSpPr>
        <p:spPr>
          <a:xfrm>
            <a:off x="623835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39" name="Google Shape;539;p51"/>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40" name="Google Shape;540;p51"/>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41" name="Google Shape;541;p51"/>
          <p:cNvSpPr/>
          <p:nvPr/>
        </p:nvSpPr>
        <p:spPr>
          <a:xfrm rot="-5400000">
            <a:off x="4391300" y="1029225"/>
            <a:ext cx="260700" cy="3350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1"/>
          <p:cNvSpPr txBox="1"/>
          <p:nvPr/>
        </p:nvSpPr>
        <p:spPr>
          <a:xfrm>
            <a:off x="4166696"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43" name="Google Shape;543;p51"/>
          <p:cNvSpPr/>
          <p:nvPr/>
        </p:nvSpPr>
        <p:spPr>
          <a:xfrm rot="-5400000">
            <a:off x="6604850" y="2234475"/>
            <a:ext cx="260700" cy="9402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1"/>
          <p:cNvSpPr txBox="1"/>
          <p:nvPr/>
        </p:nvSpPr>
        <p:spPr>
          <a:xfrm>
            <a:off x="619724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48" name="Shape 548"/>
        <p:cNvGrpSpPr/>
        <p:nvPr/>
      </p:nvGrpSpPr>
      <p:grpSpPr>
        <a:xfrm>
          <a:off x="0" y="0"/>
          <a:ext cx="0" cy="0"/>
          <a:chOff x="0" y="0"/>
          <a:chExt cx="0" cy="0"/>
        </a:xfrm>
      </p:grpSpPr>
      <p:sp>
        <p:nvSpPr>
          <p:cNvPr id="549" name="Google Shape;549;p5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550" name="Google Shape;550;p5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a:t>Find the smallest item in the unsorted portion of the array.</a:t>
            </a:r>
            <a:endParaRPr lang="en-GB"/>
          </a:p>
          <a:p>
            <a:pPr marL="457200" lvl="0" indent="-342900" algn="l" rtl="0">
              <a:spcBef>
                <a:spcPts val="600"/>
              </a:spcBef>
              <a:spcAft>
                <a:spcPts val="0"/>
              </a:spcAft>
              <a:buSzPts val="1800"/>
              <a:buChar char="●"/>
            </a:pPr>
            <a:r>
              <a:rPr lang="en-GB" b="1"/>
              <a:t>Move it to the end of the sorted portion of the array.</a:t>
            </a:r>
            <a:endParaRPr b="1"/>
          </a:p>
          <a:p>
            <a:pPr marL="457200" lvl="0" indent="-342900" algn="l" rtl="0">
              <a:spcBef>
                <a:spcPts val="600"/>
              </a:spcBef>
              <a:spcAft>
                <a:spcPts val="0"/>
              </a:spcAft>
              <a:buSzPts val="1800"/>
              <a:buChar char="●"/>
            </a:pPr>
            <a:r>
              <a:rPr lang="en-GB"/>
              <a:t>Selection sort the remaining unsorted items.</a:t>
            </a:r>
            <a:endParaRPr lang="en-GB"/>
          </a:p>
        </p:txBody>
      </p:sp>
      <p:sp>
        <p:nvSpPr>
          <p:cNvPr id="551" name="Google Shape;551;p52"/>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52" name="Google Shape;552;p52"/>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53" name="Google Shape;553;p52"/>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54" name="Google Shape;554;p52"/>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55" name="Google Shape;555;p52"/>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56" name="Google Shape;556;p52"/>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57" name="Google Shape;557;p52"/>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58" name="Google Shape;558;p52"/>
          <p:cNvSpPr/>
          <p:nvPr/>
        </p:nvSpPr>
        <p:spPr>
          <a:xfrm>
            <a:off x="6238355" y="2892875"/>
            <a:ext cx="495300" cy="495300"/>
          </a:xfrm>
          <a:prstGeom prst="rect">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59" name="Google Shape;559;p52"/>
          <p:cNvSpPr/>
          <p:nvPr/>
        </p:nvSpPr>
        <p:spPr>
          <a:xfrm>
            <a:off x="67277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60" name="Google Shape;560;p52"/>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61" name="Google Shape;561;p52"/>
          <p:cNvSpPr/>
          <p:nvPr/>
        </p:nvSpPr>
        <p:spPr>
          <a:xfrm rot="-5400000">
            <a:off x="4640600" y="779925"/>
            <a:ext cx="260700" cy="38493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52"/>
          <p:cNvSpPr txBox="1"/>
          <p:nvPr/>
        </p:nvSpPr>
        <p:spPr>
          <a:xfrm>
            <a:off x="4448837"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63" name="Google Shape;563;p52"/>
          <p:cNvSpPr/>
          <p:nvPr/>
        </p:nvSpPr>
        <p:spPr>
          <a:xfrm rot="-5400000">
            <a:off x="6848400" y="2478075"/>
            <a:ext cx="260700" cy="453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52"/>
          <p:cNvSpPr txBox="1"/>
          <p:nvPr/>
        </p:nvSpPr>
        <p:spPr>
          <a:xfrm>
            <a:off x="650204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61B Phase 3</a:t>
            </a:r>
            <a:endParaRPr lang="en-GB"/>
          </a:p>
        </p:txBody>
      </p:sp>
      <p:sp>
        <p:nvSpPr>
          <p:cNvPr id="161" name="Google Shape;161;p2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 are now in Phase 3 of the course:</a:t>
            </a:r>
            <a:endParaRPr lang="en-GB"/>
          </a:p>
          <a:p>
            <a:pPr marL="457200" lvl="0" indent="-342900" algn="l" rtl="0">
              <a:spcBef>
                <a:spcPts val="600"/>
              </a:spcBef>
              <a:spcAft>
                <a:spcPts val="0"/>
              </a:spcAft>
              <a:buSzPts val="1800"/>
              <a:buChar char="●"/>
            </a:pPr>
            <a:r>
              <a:rPr lang="en-GB"/>
              <a:t>Algorithms and Software Engineering.</a:t>
            </a:r>
            <a:endParaRPr lang="en-GB"/>
          </a:p>
          <a:p>
            <a:pPr marL="0" lvl="0" indent="0" algn="l" rtl="0">
              <a:spcBef>
                <a:spcPts val="600"/>
              </a:spcBef>
              <a:spcAft>
                <a:spcPts val="0"/>
              </a:spcAft>
              <a:buNone/>
            </a:pPr>
          </a:p>
          <a:p>
            <a:pPr marL="0" lvl="0" indent="0" algn="l" rtl="0">
              <a:spcBef>
                <a:spcPts val="600"/>
              </a:spcBef>
              <a:spcAft>
                <a:spcPts val="0"/>
              </a:spcAft>
              <a:buNone/>
            </a:pPr>
            <a:r>
              <a:rPr lang="en-GB"/>
              <a:t>Lectures in this phase:</a:t>
            </a:r>
            <a:endParaRPr lang="en-GB"/>
          </a:p>
          <a:p>
            <a:pPr marL="457200" lvl="0" indent="-342900" algn="l" rtl="0">
              <a:spcBef>
                <a:spcPts val="600"/>
              </a:spcBef>
              <a:spcAft>
                <a:spcPts val="0"/>
              </a:spcAft>
              <a:buSzPts val="1800"/>
              <a:buChar char="●"/>
            </a:pPr>
            <a:r>
              <a:rPr lang="en-GB"/>
              <a:t>Algorithms. </a:t>
            </a:r>
            <a:endParaRPr lang="en-GB"/>
          </a:p>
          <a:p>
            <a:pPr marL="457200" lvl="0" indent="-342900" algn="l" rtl="0">
              <a:spcBef>
                <a:spcPts val="600"/>
              </a:spcBef>
              <a:spcAft>
                <a:spcPts val="0"/>
              </a:spcAft>
              <a:buSzPts val="1800"/>
              <a:buChar char="●"/>
            </a:pPr>
            <a:r>
              <a:rPr lang="en-GB"/>
              <a:t>3 software engineering lectures (we already did #1).</a:t>
            </a:r>
            <a:endParaRPr lang="en-GB"/>
          </a:p>
          <a:p>
            <a:pPr marL="457200" lvl="0" indent="0" algn="l" rtl="0">
              <a:spcBef>
                <a:spcPts val="600"/>
              </a:spcBef>
              <a:spcAft>
                <a:spcPts val="0"/>
              </a:spcAft>
              <a:buNone/>
            </a:pPr>
          </a:p>
          <a:p>
            <a:pPr marL="0" lvl="0" indent="0" algn="l" rtl="0">
              <a:spcBef>
                <a:spcPts val="600"/>
              </a:spcBef>
              <a:spcAft>
                <a:spcPts val="0"/>
              </a:spcAft>
              <a:buNone/>
            </a:pPr>
            <a:r>
              <a:rPr lang="en-GB"/>
              <a:t>Optional textbook for software engineering lectures: “A Philosophy of Software Design” by John Ousterhout.</a:t>
            </a:r>
            <a:endParaRPr lang="en-GB"/>
          </a:p>
          <a:p>
            <a:pPr marL="0" lvl="0" indent="0" algn="l" rtl="0">
              <a:spcBef>
                <a:spcPts val="60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Google Shape;569;p5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570" name="Google Shape;570;p5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571" name="Google Shape;571;p53"/>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72" name="Google Shape;572;p53"/>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73" name="Google Shape;573;p53"/>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74" name="Google Shape;574;p53"/>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75" name="Google Shape;575;p53"/>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76" name="Google Shape;576;p53"/>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77" name="Google Shape;577;p53"/>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78" name="Google Shape;578;p53"/>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79" name="Google Shape;579;p53"/>
          <p:cNvSpPr/>
          <p:nvPr/>
        </p:nvSpPr>
        <p:spPr>
          <a:xfrm>
            <a:off x="6727730"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580" name="Google Shape;580;p53"/>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581" name="Google Shape;581;p53"/>
          <p:cNvSpPr/>
          <p:nvPr/>
        </p:nvSpPr>
        <p:spPr>
          <a:xfrm rot="-5400000">
            <a:off x="4640600" y="779925"/>
            <a:ext cx="260700" cy="38493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53"/>
          <p:cNvSpPr txBox="1"/>
          <p:nvPr/>
        </p:nvSpPr>
        <p:spPr>
          <a:xfrm>
            <a:off x="4448837"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583" name="Google Shape;583;p53"/>
          <p:cNvSpPr/>
          <p:nvPr/>
        </p:nvSpPr>
        <p:spPr>
          <a:xfrm rot="-5400000">
            <a:off x="6848400" y="2478075"/>
            <a:ext cx="260700" cy="4530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53"/>
          <p:cNvSpPr txBox="1"/>
          <p:nvPr/>
        </p:nvSpPr>
        <p:spPr>
          <a:xfrm>
            <a:off x="6502041" y="2237025"/>
            <a:ext cx="948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unsorted</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88" name="Shape 588"/>
        <p:cNvGrpSpPr/>
        <p:nvPr/>
      </p:nvGrpSpPr>
      <p:grpSpPr>
        <a:xfrm>
          <a:off x="0" y="0"/>
          <a:ext cx="0" cy="0"/>
          <a:chOff x="0" y="0"/>
          <a:chExt cx="0" cy="0"/>
        </a:xfrm>
      </p:grpSpPr>
      <p:sp>
        <p:nvSpPr>
          <p:cNvPr id="589" name="Google Shape;589;p5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590" name="Google Shape;590;p5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sorting N items: </a:t>
            </a:r>
            <a:endParaRPr lang="en-GB"/>
          </a:p>
          <a:p>
            <a:pPr marL="457200" lvl="0" indent="-342900" algn="l" rtl="0">
              <a:spcBef>
                <a:spcPts val="600"/>
              </a:spcBef>
              <a:spcAft>
                <a:spcPts val="0"/>
              </a:spcAft>
              <a:buSzPts val="1800"/>
              <a:buChar char="●"/>
            </a:pPr>
            <a:r>
              <a:rPr lang="en-GB" b="1"/>
              <a:t>Find the smallest item in the unsorted portion of the array.</a:t>
            </a:r>
            <a:endParaRPr b="1"/>
          </a:p>
          <a:p>
            <a:pPr marL="457200" lvl="0" indent="-342900" algn="l" rtl="0">
              <a:spcBef>
                <a:spcPts val="600"/>
              </a:spcBef>
              <a:spcAft>
                <a:spcPts val="0"/>
              </a:spcAft>
              <a:buSzPts val="1800"/>
              <a:buChar char="●"/>
            </a:pPr>
            <a:r>
              <a:rPr lang="en-GB"/>
              <a:t>Move it to the end of the sorted portion of the array.</a:t>
            </a:r>
            <a:endParaRPr lang="en-GB"/>
          </a:p>
          <a:p>
            <a:pPr marL="457200" lvl="0" indent="-342900" algn="l" rtl="0">
              <a:spcBef>
                <a:spcPts val="600"/>
              </a:spcBef>
              <a:spcAft>
                <a:spcPts val="0"/>
              </a:spcAft>
              <a:buSzPts val="1800"/>
              <a:buChar char="●"/>
            </a:pPr>
            <a:r>
              <a:rPr lang="en-GB"/>
              <a:t>Selection sort the remaining unsorted items.</a:t>
            </a:r>
            <a:endParaRPr lang="en-GB"/>
          </a:p>
        </p:txBody>
      </p:sp>
      <p:sp>
        <p:nvSpPr>
          <p:cNvPr id="591" name="Google Shape;591;p54"/>
          <p:cNvSpPr/>
          <p:nvPr/>
        </p:nvSpPr>
        <p:spPr>
          <a:xfrm>
            <a:off x="28341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592" name="Google Shape;592;p54"/>
          <p:cNvSpPr/>
          <p:nvPr/>
        </p:nvSpPr>
        <p:spPr>
          <a:xfrm>
            <a:off x="33193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593" name="Google Shape;593;p54"/>
          <p:cNvSpPr/>
          <p:nvPr/>
        </p:nvSpPr>
        <p:spPr>
          <a:xfrm>
            <a:off x="38087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94" name="Google Shape;594;p54"/>
          <p:cNvSpPr/>
          <p:nvPr/>
        </p:nvSpPr>
        <p:spPr>
          <a:xfrm>
            <a:off x="42938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95" name="Google Shape;595;p54"/>
          <p:cNvSpPr/>
          <p:nvPr/>
        </p:nvSpPr>
        <p:spPr>
          <a:xfrm>
            <a:off x="47786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596" name="Google Shape;596;p54"/>
          <p:cNvSpPr/>
          <p:nvPr/>
        </p:nvSpPr>
        <p:spPr>
          <a:xfrm>
            <a:off x="52638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597" name="Google Shape;597;p54"/>
          <p:cNvSpPr/>
          <p:nvPr/>
        </p:nvSpPr>
        <p:spPr>
          <a:xfrm>
            <a:off x="57531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598" name="Google Shape;598;p54"/>
          <p:cNvSpPr/>
          <p:nvPr/>
        </p:nvSpPr>
        <p:spPr>
          <a:xfrm>
            <a:off x="62383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599" name="Google Shape;599;p54"/>
          <p:cNvSpPr/>
          <p:nvPr/>
        </p:nvSpPr>
        <p:spPr>
          <a:xfrm>
            <a:off x="67277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00" name="Google Shape;600;p54"/>
          <p:cNvSpPr txBox="1"/>
          <p:nvPr/>
        </p:nvSpPr>
        <p:spPr>
          <a:xfrm>
            <a:off x="13008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601" name="Google Shape;601;p54"/>
          <p:cNvSpPr/>
          <p:nvPr/>
        </p:nvSpPr>
        <p:spPr>
          <a:xfrm rot="-5400000">
            <a:off x="4906850" y="513675"/>
            <a:ext cx="260700" cy="43818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54"/>
          <p:cNvSpPr txBox="1"/>
          <p:nvPr/>
        </p:nvSpPr>
        <p:spPr>
          <a:xfrm>
            <a:off x="4719649" y="2237025"/>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606" name="Shape 606"/>
        <p:cNvGrpSpPr/>
        <p:nvPr/>
      </p:nvGrpSpPr>
      <p:grpSpPr>
        <a:xfrm>
          <a:off x="0" y="0"/>
          <a:ext cx="0" cy="0"/>
          <a:chOff x="0" y="0"/>
          <a:chExt cx="0" cy="0"/>
        </a:xfrm>
      </p:grpSpPr>
      <p:sp>
        <p:nvSpPr>
          <p:cNvPr id="607" name="Google Shape;607;p5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sp>
        <p:nvSpPr>
          <p:cNvPr id="608" name="Google Shape;608;p5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We’ve seen this already. </a:t>
            </a:r>
            <a:endParaRPr lang="en-GB"/>
          </a:p>
          <a:p>
            <a:pPr marL="457200" lvl="0" indent="-342900" algn="l" rtl="0">
              <a:spcBef>
                <a:spcPts val="600"/>
              </a:spcBef>
              <a:spcAft>
                <a:spcPts val="0"/>
              </a:spcAft>
              <a:buSzPts val="1800"/>
              <a:buChar char="●"/>
            </a:pPr>
            <a:r>
              <a:rPr lang="en-GB"/>
              <a:t>Find smallest item.</a:t>
            </a:r>
            <a:endParaRPr lang="en-GB"/>
          </a:p>
          <a:p>
            <a:pPr marL="457200" lvl="0" indent="-342900" algn="l" rtl="0">
              <a:spcBef>
                <a:spcPts val="0"/>
              </a:spcBef>
              <a:spcAft>
                <a:spcPts val="0"/>
              </a:spcAft>
              <a:buSzPts val="1800"/>
              <a:buChar char="●"/>
            </a:pPr>
            <a:r>
              <a:rPr lang="en-GB"/>
              <a:t>Swap this item to the front and ‘fix’ it.</a:t>
            </a:r>
            <a:endParaRPr lang="en-GB"/>
          </a:p>
          <a:p>
            <a:pPr marL="457200" lvl="0" indent="-342900" algn="l" rtl="0">
              <a:spcBef>
                <a:spcPts val="0"/>
              </a:spcBef>
              <a:spcAft>
                <a:spcPts val="0"/>
              </a:spcAft>
              <a:buSzPts val="1800"/>
              <a:buChar char="●"/>
            </a:pPr>
            <a:r>
              <a:rPr lang="en-GB"/>
              <a:t>Repeat for unfixed items until all items are fixed.</a:t>
            </a:r>
            <a:endParaRPr lang="en-GB"/>
          </a:p>
          <a:p>
            <a:pPr marL="0" lvl="0" indent="0" algn="l" rtl="0">
              <a:spcBef>
                <a:spcPts val="600"/>
              </a:spcBef>
              <a:spcAft>
                <a:spcPts val="0"/>
              </a:spcAft>
              <a:buNone/>
            </a:pPr>
          </a:p>
          <a:p>
            <a:pPr marL="0" lvl="0" indent="0" algn="l" rtl="0">
              <a:spcBef>
                <a:spcPts val="600"/>
              </a:spcBef>
              <a:spcAft>
                <a:spcPts val="0"/>
              </a:spcAft>
              <a:buNone/>
            </a:pPr>
            <a:r>
              <a:rPr lang="en-GB"/>
              <a:t>Sort Properties: </a:t>
            </a:r>
            <a:endParaRPr lang="en-GB"/>
          </a:p>
          <a:p>
            <a:pPr marL="457200" lvl="0" indent="-342900" algn="l" rtl="0">
              <a:spcBef>
                <a:spcPts val="600"/>
              </a:spcBef>
              <a:spcAft>
                <a:spcPts val="0"/>
              </a:spcAft>
              <a:buSzPts val="1800"/>
              <a:buChar char="●"/>
            </a:pPr>
            <a:r>
              <a:rPr lang="en-GB"/>
              <a:t>Θ(N</a:t>
            </a:r>
            <a:r>
              <a:rPr lang="en-GB" baseline="30000"/>
              <a:t>2</a:t>
            </a:r>
            <a:r>
              <a:rPr lang="en-GB"/>
              <a:t>) time if we use an array (or similar data structure).</a:t>
            </a:r>
            <a:endParaRPr lang="en-GB"/>
          </a:p>
          <a:p>
            <a:pPr marL="0" lvl="0" indent="0" algn="l" rtl="0">
              <a:spcBef>
                <a:spcPts val="600"/>
              </a:spcBef>
              <a:spcAft>
                <a:spcPts val="0"/>
              </a:spcAft>
              <a:buNone/>
            </a:pPr>
          </a:p>
          <a:p>
            <a:pPr marL="0" lvl="0" indent="0" algn="l" rtl="0">
              <a:spcBef>
                <a:spcPts val="600"/>
              </a:spcBef>
              <a:spcAft>
                <a:spcPts val="0"/>
              </a:spcAft>
              <a:buNone/>
            </a:pPr>
            <a:r>
              <a:rPr lang="en-GB"/>
              <a:t>Seems inefficient: We look through entire remaining array every time to find the minimum. </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p56"/>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Goal: Sorting</a:t>
            </a:r>
            <a:endParaRPr lang="en-GB"/>
          </a:p>
          <a:p>
            <a:pPr marL="0" lvl="0" indent="0" algn="l" rtl="0">
              <a:spcBef>
                <a:spcPts val="600"/>
              </a:spcBef>
              <a:spcAft>
                <a:spcPts val="0"/>
              </a:spcAft>
              <a:buNone/>
            </a:pPr>
            <a:r>
              <a:rPr lang="en-GB"/>
              <a:t>The Sorting Problem</a:t>
            </a:r>
            <a:endParaRPr lang="en-GB"/>
          </a:p>
          <a:p>
            <a:pPr marL="0" lvl="0" indent="0" algn="l" rtl="0">
              <a:spcBef>
                <a:spcPts val="600"/>
              </a:spcBef>
              <a:spcAft>
                <a:spcPts val="0"/>
              </a:spcAft>
              <a:buNone/>
            </a:pPr>
            <a:r>
              <a:rPr lang="en-GB"/>
              <a:t>Selection Sort</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Heapsort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Naive Heapsort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In-Place Heapsort</a:t>
            </a:r>
            <a:endParaRPr lang="en-GB"/>
          </a:p>
          <a:p>
            <a:pPr marL="457200" lvl="0" indent="-342900" algn="l" rtl="0">
              <a:spcBef>
                <a:spcPts val="0"/>
              </a:spcBef>
              <a:spcAft>
                <a:spcPts val="0"/>
              </a:spcAft>
              <a:buSzPts val="1800"/>
              <a:buChar char="•"/>
            </a:pPr>
            <a:r>
              <a:rPr lang="en-GB"/>
              <a:t>Heapsort Runtime</a:t>
            </a:r>
            <a:endParaRPr lang="en-GB"/>
          </a:p>
          <a:p>
            <a:pPr marL="0" lvl="0" indent="0" algn="l" rtl="0">
              <a:spcBef>
                <a:spcPts val="600"/>
              </a:spcBef>
              <a:spcAft>
                <a:spcPts val="0"/>
              </a:spcAft>
              <a:buClr>
                <a:schemeClr val="dk1"/>
              </a:buClr>
              <a:buSzPts val="1100"/>
              <a:buFont typeface="Arial" panose="020B0604020202020204"/>
              <a:buNone/>
            </a:pPr>
            <a:r>
              <a:rPr lang="en-GB"/>
              <a:t>Mergesort</a:t>
            </a:r>
            <a:endParaRPr lang="en-GB"/>
          </a:p>
        </p:txBody>
      </p:sp>
      <p:sp>
        <p:nvSpPr>
          <p:cNvPr id="614" name="Google Shape;614;p56"/>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615" name="Google Shape;615;p56"/>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Naive Heapsort</a:t>
            </a: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p5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Heapsort: Leveraging a Max-Oriented Heap</a:t>
            </a:r>
            <a:endParaRPr lang="en-GB"/>
          </a:p>
        </p:txBody>
      </p:sp>
      <p:sp>
        <p:nvSpPr>
          <p:cNvPr id="621" name="Google Shape;621;p5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Idea: Instead of rescanning entire array looking for minimum, maintain a heap so that getting the minimum is fast!</a:t>
            </a:r>
            <a:endParaRPr lang="en-GB"/>
          </a:p>
          <a:p>
            <a:pPr marL="0" lvl="0" indent="0" algn="l" rtl="0">
              <a:spcBef>
                <a:spcPts val="600"/>
              </a:spcBef>
              <a:spcAft>
                <a:spcPts val="0"/>
              </a:spcAft>
              <a:buNone/>
            </a:pPr>
          </a:p>
          <a:p>
            <a:pPr marL="0" lvl="0" indent="0" algn="l" rtl="0">
              <a:spcBef>
                <a:spcPts val="600"/>
              </a:spcBef>
              <a:spcAft>
                <a:spcPts val="0"/>
              </a:spcAft>
              <a:buNone/>
            </a:pPr>
            <a:r>
              <a:rPr lang="en-GB"/>
              <a:t>For reasons that will become clear soon, we’ll use a max-oriented heap.</a:t>
            </a:r>
            <a:endParaRPr lang="en-GB"/>
          </a:p>
          <a:p>
            <a:pPr marL="0" lvl="0" indent="0" algn="l" rtl="0">
              <a:spcBef>
                <a:spcPts val="600"/>
              </a:spcBef>
              <a:spcAft>
                <a:spcPts val="0"/>
              </a:spcAft>
              <a:buNone/>
            </a:pPr>
          </a:p>
          <a:p>
            <a:pPr marL="0" lvl="0" indent="0" algn="l" rtl="0">
              <a:spcBef>
                <a:spcPts val="600"/>
              </a:spcBef>
              <a:spcAft>
                <a:spcPts val="0"/>
              </a:spcAft>
              <a:buNone/>
            </a:pPr>
            <a:r>
              <a:rPr lang="en-GB"/>
              <a:t>Naive heapsorting N items: </a:t>
            </a:r>
            <a:endParaRPr lang="en-GB"/>
          </a:p>
          <a:p>
            <a:pPr marL="457200" lvl="0" indent="-355600" algn="l" rtl="0">
              <a:spcBef>
                <a:spcPts val="600"/>
              </a:spcBef>
              <a:spcAft>
                <a:spcPts val="0"/>
              </a:spcAft>
              <a:buSzPts val="2000"/>
              <a:buChar char="●"/>
            </a:pPr>
            <a:r>
              <a:rPr lang="en-GB"/>
              <a:t>Insert all items into a max heap, and discard input array. Create output array.</a:t>
            </a:r>
            <a:endParaRPr lang="en-GB"/>
          </a:p>
          <a:p>
            <a:pPr marL="457200" lvl="0" indent="-355600" algn="l" rtl="0">
              <a:spcBef>
                <a:spcPts val="600"/>
              </a:spcBef>
              <a:spcAft>
                <a:spcPts val="0"/>
              </a:spcAft>
              <a:buSzPts val="2000"/>
              <a:buChar char="●"/>
            </a:pPr>
            <a:r>
              <a:rPr lang="en-GB"/>
              <a:t>Repeat N times:</a:t>
            </a:r>
            <a:endParaRPr lang="en-GB"/>
          </a:p>
          <a:p>
            <a:pPr marL="914400" lvl="1" indent="-355600" algn="l" rtl="0">
              <a:spcBef>
                <a:spcPts val="600"/>
              </a:spcBef>
              <a:spcAft>
                <a:spcPts val="0"/>
              </a:spcAft>
              <a:buSzPts val="2000"/>
              <a:buChar char="○"/>
            </a:pPr>
            <a:r>
              <a:rPr lang="en-GB"/>
              <a:t>Delete largest item from the max heap.</a:t>
            </a:r>
            <a:endParaRPr lang="en-GB"/>
          </a:p>
          <a:p>
            <a:pPr marL="914400" lvl="1" indent="-355600" algn="l" rtl="0">
              <a:spcBef>
                <a:spcPts val="600"/>
              </a:spcBef>
              <a:spcAft>
                <a:spcPts val="0"/>
              </a:spcAft>
              <a:buSzPts val="2000"/>
              <a:buChar char="○"/>
            </a:pPr>
            <a:r>
              <a:rPr lang="en-GB"/>
              <a:t>Put largest item at the end of the unused part of the output array.</a:t>
            </a:r>
            <a:endParaRPr lang="en-GB"/>
          </a:p>
          <a:p>
            <a:pPr marL="0" lvl="0" indent="0" algn="l" rtl="0">
              <a:spcBef>
                <a:spcPts val="600"/>
              </a:spcBef>
              <a:spcAft>
                <a:spcPts val="0"/>
              </a:spcAft>
              <a:buNone/>
            </a:pPr>
          </a:p>
        </p:txBody>
      </p:sp>
      <p:sp>
        <p:nvSpPr>
          <p:cNvPr id="622" name="Google Shape;622;p57"/>
          <p:cNvSpPr txBox="1"/>
          <p:nvPr/>
        </p:nvSpPr>
        <p:spPr>
          <a:xfrm>
            <a:off x="4164975" y="2017775"/>
            <a:ext cx="49212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A min heap would work as well, but wouldn’t be able to take advantage of the fancy trick in a few slides.</a:t>
            </a:r>
            <a:endParaRPr>
              <a:solidFill>
                <a:srgbClr val="BE071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26" name="Shape 626"/>
        <p:cNvGrpSpPr/>
        <p:nvPr/>
      </p:nvGrpSpPr>
      <p:grpSpPr>
        <a:xfrm>
          <a:off x="0" y="0"/>
          <a:ext cx="0" cy="0"/>
          <a:chOff x="0" y="0"/>
          <a:chExt cx="0" cy="0"/>
        </a:xfrm>
      </p:grpSpPr>
      <p:sp>
        <p:nvSpPr>
          <p:cNvPr id="627" name="Google Shape;627;p5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a:t>
            </a:r>
            <a:endParaRPr lang="en-GB"/>
          </a:p>
        </p:txBody>
      </p:sp>
      <p:sp>
        <p:nvSpPr>
          <p:cNvPr id="628" name="Google Shape;628;p5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largest item at the end of the unused part of the output array.</a:t>
            </a:r>
            <a:endParaRPr sz="1600"/>
          </a:p>
        </p:txBody>
      </p:sp>
      <p:sp>
        <p:nvSpPr>
          <p:cNvPr id="629" name="Google Shape;629;p58"/>
          <p:cNvSpPr/>
          <p:nvPr/>
        </p:nvSpPr>
        <p:spPr>
          <a:xfrm>
            <a:off x="19197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30" name="Google Shape;630;p58"/>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31" name="Google Shape;631;p58"/>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32" name="Google Shape;632;p58"/>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33" name="Google Shape;633;p58"/>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34" name="Google Shape;634;p58"/>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35" name="Google Shape;635;p58"/>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36" name="Google Shape;636;p58"/>
          <p:cNvSpPr/>
          <p:nvPr/>
        </p:nvSpPr>
        <p:spPr>
          <a:xfrm>
            <a:off x="53239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37" name="Google Shape;637;p58"/>
          <p:cNvSpPr/>
          <p:nvPr/>
        </p:nvSpPr>
        <p:spPr>
          <a:xfrm>
            <a:off x="58133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38" name="Google Shape;638;p58"/>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42" name="Shape 642"/>
        <p:cNvGrpSpPr/>
        <p:nvPr/>
      </p:nvGrpSpPr>
      <p:grpSpPr>
        <a:xfrm>
          <a:off x="0" y="0"/>
          <a:ext cx="0" cy="0"/>
          <a:chOff x="0" y="0"/>
          <a:chExt cx="0" cy="0"/>
        </a:xfrm>
      </p:grpSpPr>
      <p:sp>
        <p:nvSpPr>
          <p:cNvPr id="643" name="Google Shape;643;p5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1: Heap Creation</a:t>
            </a:r>
            <a:endParaRPr lang="en-GB"/>
          </a:p>
        </p:txBody>
      </p:sp>
      <p:sp>
        <p:nvSpPr>
          <p:cNvPr id="644" name="Google Shape;644;p5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b="1"/>
              <a:t>Insert all items into a max heap</a:t>
            </a:r>
            <a:r>
              <a:rPr lang="en-GB"/>
              <a:t>, and discard input array. Create output array.</a:t>
            </a:r>
            <a:endParaRPr sz="1600"/>
          </a:p>
        </p:txBody>
      </p:sp>
      <p:sp>
        <p:nvSpPr>
          <p:cNvPr id="645" name="Google Shape;645;p59"/>
          <p:cNvSpPr/>
          <p:nvPr/>
        </p:nvSpPr>
        <p:spPr>
          <a:xfrm>
            <a:off x="191977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46" name="Google Shape;646;p59"/>
          <p:cNvSpPr/>
          <p:nvPr/>
        </p:nvSpPr>
        <p:spPr>
          <a:xfrm>
            <a:off x="2404964"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47" name="Google Shape;647;p59"/>
          <p:cNvSpPr/>
          <p:nvPr/>
        </p:nvSpPr>
        <p:spPr>
          <a:xfrm>
            <a:off x="289430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48" name="Google Shape;648;p59"/>
          <p:cNvSpPr/>
          <p:nvPr/>
        </p:nvSpPr>
        <p:spPr>
          <a:xfrm>
            <a:off x="3379494"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49" name="Google Shape;649;p59"/>
          <p:cNvSpPr/>
          <p:nvPr/>
        </p:nvSpPr>
        <p:spPr>
          <a:xfrm>
            <a:off x="3864236"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50" name="Google Shape;650;p59"/>
          <p:cNvSpPr/>
          <p:nvPr/>
        </p:nvSpPr>
        <p:spPr>
          <a:xfrm>
            <a:off x="434942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51" name="Google Shape;651;p59"/>
          <p:cNvSpPr/>
          <p:nvPr/>
        </p:nvSpPr>
        <p:spPr>
          <a:xfrm>
            <a:off x="4838766"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52" name="Google Shape;652;p59"/>
          <p:cNvSpPr/>
          <p:nvPr/>
        </p:nvSpPr>
        <p:spPr>
          <a:xfrm>
            <a:off x="532395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53" name="Google Shape;653;p59"/>
          <p:cNvSpPr/>
          <p:nvPr/>
        </p:nvSpPr>
        <p:spPr>
          <a:xfrm>
            <a:off x="5813330"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54" name="Google Shape;654;p59"/>
          <p:cNvSpPr txBox="1"/>
          <p:nvPr/>
        </p:nvSpPr>
        <p:spPr>
          <a:xfrm>
            <a:off x="386400" y="18058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655" name="Google Shape;655;p59"/>
          <p:cNvSpPr/>
          <p:nvPr/>
        </p:nvSpPr>
        <p:spPr>
          <a:xfrm>
            <a:off x="191977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56" name="Google Shape;656;p59"/>
          <p:cNvSpPr/>
          <p:nvPr/>
        </p:nvSpPr>
        <p:spPr>
          <a:xfrm>
            <a:off x="2404964"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57" name="Google Shape;657;p59"/>
          <p:cNvSpPr/>
          <p:nvPr/>
        </p:nvSpPr>
        <p:spPr>
          <a:xfrm>
            <a:off x="289430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58" name="Google Shape;658;p59"/>
          <p:cNvSpPr/>
          <p:nvPr/>
        </p:nvSpPr>
        <p:spPr>
          <a:xfrm>
            <a:off x="3379494"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59" name="Google Shape;659;p59"/>
          <p:cNvSpPr/>
          <p:nvPr/>
        </p:nvSpPr>
        <p:spPr>
          <a:xfrm>
            <a:off x="3864236"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0" name="Google Shape;660;p59"/>
          <p:cNvSpPr/>
          <p:nvPr/>
        </p:nvSpPr>
        <p:spPr>
          <a:xfrm>
            <a:off x="434942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61" name="Google Shape;661;p59"/>
          <p:cNvSpPr/>
          <p:nvPr/>
        </p:nvSpPr>
        <p:spPr>
          <a:xfrm>
            <a:off x="4838766"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62" name="Google Shape;662;p59"/>
          <p:cNvSpPr/>
          <p:nvPr/>
        </p:nvSpPr>
        <p:spPr>
          <a:xfrm>
            <a:off x="532395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63" name="Google Shape;663;p59"/>
          <p:cNvSpPr/>
          <p:nvPr/>
        </p:nvSpPr>
        <p:spPr>
          <a:xfrm>
            <a:off x="5813330"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4" name="Google Shape;664;p59"/>
          <p:cNvSpPr txBox="1"/>
          <p:nvPr/>
        </p:nvSpPr>
        <p:spPr>
          <a:xfrm>
            <a:off x="386400" y="3787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665" name="Google Shape;665;p59"/>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66" name="Google Shape;666;p59"/>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67" name="Google Shape;667;p59"/>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68" name="Google Shape;668;p59"/>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69" name="Google Shape;669;p59"/>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70" name="Google Shape;670;p59"/>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71" name="Google Shape;671;p59"/>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72" name="Google Shape;672;p59"/>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73" name="Google Shape;673;p59"/>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674" name="Google Shape;674;p59"/>
          <p:cNvCxnSpPr>
            <a:stCxn id="665" idx="2"/>
            <a:endCxn id="66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59"/>
          <p:cNvCxnSpPr>
            <a:stCxn id="665" idx="2"/>
            <a:endCxn id="66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676" name="Google Shape;676;p59"/>
          <p:cNvCxnSpPr>
            <a:stCxn id="669" idx="0"/>
            <a:endCxn id="66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677" name="Google Shape;677;p59"/>
          <p:cNvCxnSpPr>
            <a:stCxn id="666" idx="2"/>
            <a:endCxn id="66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678" name="Google Shape;678;p59"/>
          <p:cNvCxnSpPr>
            <a:stCxn id="667" idx="2"/>
            <a:endCxn id="67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679" name="Google Shape;679;p59"/>
          <p:cNvCxnSpPr>
            <a:stCxn id="671" idx="0"/>
            <a:endCxn id="66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680" name="Google Shape;680;p59"/>
          <p:cNvCxnSpPr>
            <a:stCxn id="668" idx="2"/>
            <a:endCxn id="672"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681" name="Google Shape;681;p59"/>
          <p:cNvCxnSpPr>
            <a:endCxn id="673"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cxnSp>
        <p:nvCxnSpPr>
          <p:cNvPr id="682" name="Google Shape;682;p59"/>
          <p:cNvCxnSpPr/>
          <p:nvPr/>
        </p:nvCxnSpPr>
        <p:spPr>
          <a:xfrm>
            <a:off x="4225825" y="2594400"/>
            <a:ext cx="0" cy="872400"/>
          </a:xfrm>
          <a:prstGeom prst="straightConnector1">
            <a:avLst/>
          </a:prstGeom>
          <a:noFill/>
          <a:ln w="28575" cap="flat" cmpd="sng">
            <a:solidFill>
              <a:schemeClr val="dk2"/>
            </a:solidFill>
            <a:prstDash val="solid"/>
            <a:round/>
            <a:headEnd type="none" w="med" len="med"/>
            <a:tailEnd type="triangle" w="med" len="med"/>
          </a:ln>
        </p:spPr>
      </p:cxnSp>
      <p:sp>
        <p:nvSpPr>
          <p:cNvPr id="683" name="Google Shape;683;p59"/>
          <p:cNvSpPr/>
          <p:nvPr/>
        </p:nvSpPr>
        <p:spPr>
          <a:xfrm>
            <a:off x="1430450" y="38072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684" name="Google Shape;684;p59"/>
          <p:cNvSpPr txBox="1"/>
          <p:nvPr/>
        </p:nvSpPr>
        <p:spPr>
          <a:xfrm>
            <a:off x="1438812" y="3447378"/>
            <a:ext cx="45432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(Recall our heap implementation left position 0 unused)</a:t>
            </a:r>
            <a:endParaRPr lang="en-GB"/>
          </a:p>
        </p:txBody>
      </p:sp>
      <p:sp>
        <p:nvSpPr>
          <p:cNvPr id="685" name="Google Shape;685;p59"/>
          <p:cNvSpPr txBox="1"/>
          <p:nvPr/>
        </p:nvSpPr>
        <p:spPr>
          <a:xfrm>
            <a:off x="1377000" y="43513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9</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689" name="Shape 689"/>
        <p:cNvGrpSpPr/>
        <p:nvPr/>
      </p:nvGrpSpPr>
      <p:grpSpPr>
        <a:xfrm>
          <a:off x="0" y="0"/>
          <a:ext cx="0" cy="0"/>
          <a:chOff x="0" y="0"/>
          <a:chExt cx="0" cy="0"/>
        </a:xfrm>
      </p:grpSpPr>
      <p:sp>
        <p:nvSpPr>
          <p:cNvPr id="690" name="Google Shape;690;p6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1: Heap Creation</a:t>
            </a:r>
            <a:endParaRPr lang="en-GB"/>
          </a:p>
        </p:txBody>
      </p:sp>
      <p:sp>
        <p:nvSpPr>
          <p:cNvPr id="691" name="Google Shape;691;p6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b="1"/>
              <a:t>Insert all items into a max heap</a:t>
            </a:r>
            <a:r>
              <a:rPr lang="en-GB"/>
              <a:t>, and discard input array. Create output array.</a:t>
            </a:r>
            <a:endParaRPr lang="en-GB"/>
          </a:p>
          <a:p>
            <a:pPr marL="457200" lvl="0" indent="-342900" algn="l" rtl="0">
              <a:spcBef>
                <a:spcPts val="600"/>
              </a:spcBef>
              <a:spcAft>
                <a:spcPts val="0"/>
              </a:spcAft>
              <a:buSzPts val="1800"/>
              <a:buChar char="●"/>
            </a:pPr>
            <a:r>
              <a:rPr lang="en-GB" b="1"/>
              <a:t>Test your understanding: What is the runtime to complete this step?</a:t>
            </a:r>
            <a:endParaRPr b="1"/>
          </a:p>
        </p:txBody>
      </p:sp>
      <p:sp>
        <p:nvSpPr>
          <p:cNvPr id="692" name="Google Shape;692;p60"/>
          <p:cNvSpPr/>
          <p:nvPr/>
        </p:nvSpPr>
        <p:spPr>
          <a:xfrm>
            <a:off x="191977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693" name="Google Shape;693;p60"/>
          <p:cNvSpPr/>
          <p:nvPr/>
        </p:nvSpPr>
        <p:spPr>
          <a:xfrm>
            <a:off x="2404964"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694" name="Google Shape;694;p60"/>
          <p:cNvSpPr/>
          <p:nvPr/>
        </p:nvSpPr>
        <p:spPr>
          <a:xfrm>
            <a:off x="289430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695" name="Google Shape;695;p60"/>
          <p:cNvSpPr/>
          <p:nvPr/>
        </p:nvSpPr>
        <p:spPr>
          <a:xfrm>
            <a:off x="3379494"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696" name="Google Shape;696;p60"/>
          <p:cNvSpPr/>
          <p:nvPr/>
        </p:nvSpPr>
        <p:spPr>
          <a:xfrm>
            <a:off x="3864236"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697" name="Google Shape;697;p60"/>
          <p:cNvSpPr/>
          <p:nvPr/>
        </p:nvSpPr>
        <p:spPr>
          <a:xfrm>
            <a:off x="434942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698" name="Google Shape;698;p60"/>
          <p:cNvSpPr/>
          <p:nvPr/>
        </p:nvSpPr>
        <p:spPr>
          <a:xfrm>
            <a:off x="4838766"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699" name="Google Shape;699;p60"/>
          <p:cNvSpPr/>
          <p:nvPr/>
        </p:nvSpPr>
        <p:spPr>
          <a:xfrm>
            <a:off x="5323955"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00" name="Google Shape;700;p60"/>
          <p:cNvSpPr/>
          <p:nvPr/>
        </p:nvSpPr>
        <p:spPr>
          <a:xfrm>
            <a:off x="5813330" y="18260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01" name="Google Shape;701;p60"/>
          <p:cNvSpPr txBox="1"/>
          <p:nvPr/>
        </p:nvSpPr>
        <p:spPr>
          <a:xfrm>
            <a:off x="386400" y="18058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702" name="Google Shape;702;p60"/>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03" name="Google Shape;703;p60"/>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04" name="Google Shape;704;p60"/>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05" name="Google Shape;705;p60"/>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06" name="Google Shape;706;p60"/>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07" name="Google Shape;707;p60"/>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08" name="Google Shape;708;p60"/>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09" name="Google Shape;709;p60"/>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10" name="Google Shape;710;p60"/>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711" name="Google Shape;711;p60"/>
          <p:cNvCxnSpPr>
            <a:stCxn id="702" idx="2"/>
            <a:endCxn id="70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12" name="Google Shape;712;p60"/>
          <p:cNvCxnSpPr>
            <a:stCxn id="702" idx="2"/>
            <a:endCxn id="70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13" name="Google Shape;713;p60"/>
          <p:cNvCxnSpPr>
            <a:stCxn id="706" idx="0"/>
            <a:endCxn id="70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14" name="Google Shape;714;p60"/>
          <p:cNvCxnSpPr>
            <a:stCxn id="703" idx="2"/>
            <a:endCxn id="70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15" name="Google Shape;715;p60"/>
          <p:cNvCxnSpPr>
            <a:stCxn id="704" idx="2"/>
            <a:endCxn id="70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16" name="Google Shape;716;p60"/>
          <p:cNvCxnSpPr>
            <a:stCxn id="708" idx="0"/>
            <a:endCxn id="70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17" name="Google Shape;717;p60"/>
          <p:cNvCxnSpPr>
            <a:stCxn id="705" idx="2"/>
            <a:endCxn id="70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718" name="Google Shape;718;p60"/>
          <p:cNvCxnSpPr>
            <a:endCxn id="71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cxnSp>
        <p:nvCxnSpPr>
          <p:cNvPr id="719" name="Google Shape;719;p60"/>
          <p:cNvCxnSpPr/>
          <p:nvPr/>
        </p:nvCxnSpPr>
        <p:spPr>
          <a:xfrm>
            <a:off x="4225825" y="2594400"/>
            <a:ext cx="0" cy="872400"/>
          </a:xfrm>
          <a:prstGeom prst="straightConnector1">
            <a:avLst/>
          </a:prstGeom>
          <a:noFill/>
          <a:ln w="28575" cap="flat" cmpd="sng">
            <a:solidFill>
              <a:schemeClr val="dk2"/>
            </a:solidFill>
            <a:prstDash val="solid"/>
            <a:round/>
            <a:headEnd type="none" w="med" len="med"/>
            <a:tailEnd type="triangle" w="med" len="med"/>
          </a:ln>
        </p:spPr>
      </p:cxnSp>
      <p:sp>
        <p:nvSpPr>
          <p:cNvPr id="720" name="Google Shape;720;p60"/>
          <p:cNvSpPr/>
          <p:nvPr/>
        </p:nvSpPr>
        <p:spPr>
          <a:xfrm>
            <a:off x="191977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21" name="Google Shape;721;p60"/>
          <p:cNvSpPr/>
          <p:nvPr/>
        </p:nvSpPr>
        <p:spPr>
          <a:xfrm>
            <a:off x="2404964"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22" name="Google Shape;722;p60"/>
          <p:cNvSpPr/>
          <p:nvPr/>
        </p:nvSpPr>
        <p:spPr>
          <a:xfrm>
            <a:off x="289430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23" name="Google Shape;723;p60"/>
          <p:cNvSpPr/>
          <p:nvPr/>
        </p:nvSpPr>
        <p:spPr>
          <a:xfrm>
            <a:off x="3379494"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24" name="Google Shape;724;p60"/>
          <p:cNvSpPr/>
          <p:nvPr/>
        </p:nvSpPr>
        <p:spPr>
          <a:xfrm>
            <a:off x="3864236"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25" name="Google Shape;725;p60"/>
          <p:cNvSpPr/>
          <p:nvPr/>
        </p:nvSpPr>
        <p:spPr>
          <a:xfrm>
            <a:off x="434942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26" name="Google Shape;726;p60"/>
          <p:cNvSpPr/>
          <p:nvPr/>
        </p:nvSpPr>
        <p:spPr>
          <a:xfrm>
            <a:off x="4838766"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27" name="Google Shape;727;p60"/>
          <p:cNvSpPr/>
          <p:nvPr/>
        </p:nvSpPr>
        <p:spPr>
          <a:xfrm>
            <a:off x="5323955"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28" name="Google Shape;728;p60"/>
          <p:cNvSpPr/>
          <p:nvPr/>
        </p:nvSpPr>
        <p:spPr>
          <a:xfrm>
            <a:off x="5813330" y="38072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29" name="Google Shape;729;p60"/>
          <p:cNvSpPr txBox="1"/>
          <p:nvPr/>
        </p:nvSpPr>
        <p:spPr>
          <a:xfrm>
            <a:off x="386400" y="3787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730" name="Google Shape;730;p60"/>
          <p:cNvSpPr/>
          <p:nvPr/>
        </p:nvSpPr>
        <p:spPr>
          <a:xfrm>
            <a:off x="1430450" y="38072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31" name="Google Shape;731;p60"/>
          <p:cNvSpPr txBox="1"/>
          <p:nvPr/>
        </p:nvSpPr>
        <p:spPr>
          <a:xfrm>
            <a:off x="1438812" y="3447378"/>
            <a:ext cx="45432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(Recall our heap implementation left position 0 unused)</a:t>
            </a:r>
            <a:endParaRPr lang="en-GB"/>
          </a:p>
        </p:txBody>
      </p:sp>
      <p:sp>
        <p:nvSpPr>
          <p:cNvPr id="732" name="Google Shape;732;p60"/>
          <p:cNvSpPr txBox="1"/>
          <p:nvPr/>
        </p:nvSpPr>
        <p:spPr>
          <a:xfrm>
            <a:off x="1377000" y="43513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9</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36" name="Shape 736"/>
        <p:cNvGrpSpPr/>
        <p:nvPr/>
      </p:nvGrpSpPr>
      <p:grpSpPr>
        <a:xfrm>
          <a:off x="0" y="0"/>
          <a:ext cx="0" cy="0"/>
          <a:chOff x="0" y="0"/>
          <a:chExt cx="0" cy="0"/>
        </a:xfrm>
      </p:grpSpPr>
      <p:sp>
        <p:nvSpPr>
          <p:cNvPr id="737" name="Google Shape;737;p6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738" name="Google Shape;738;p6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largest item at the end of the unused part of the output array.</a:t>
            </a:r>
            <a:endParaRPr sz="1600"/>
          </a:p>
        </p:txBody>
      </p:sp>
      <p:sp>
        <p:nvSpPr>
          <p:cNvPr id="739" name="Google Shape;739;p61"/>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40" name="Google Shape;740;p61"/>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41" name="Google Shape;741;p61"/>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42" name="Google Shape;742;p61"/>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43" name="Google Shape;743;p61"/>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44" name="Google Shape;744;p61"/>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45" name="Google Shape;745;p61"/>
          <p:cNvSpPr/>
          <p:nvPr/>
        </p:nvSpPr>
        <p:spPr>
          <a:xfrm>
            <a:off x="8530867"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46" name="Google Shape;746;p61"/>
          <p:cNvSpPr/>
          <p:nvPr/>
        </p:nvSpPr>
        <p:spPr>
          <a:xfrm>
            <a:off x="6540209" y="42915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47" name="Google Shape;747;p61"/>
          <p:cNvSpPr/>
          <p:nvPr/>
        </p:nvSpPr>
        <p:spPr>
          <a:xfrm>
            <a:off x="7191786" y="42915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748" name="Google Shape;748;p61"/>
          <p:cNvCxnSpPr>
            <a:stCxn id="739" idx="2"/>
            <a:endCxn id="740"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49" name="Google Shape;749;p61"/>
          <p:cNvCxnSpPr>
            <a:stCxn id="739" idx="2"/>
            <a:endCxn id="741"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50" name="Google Shape;750;p61"/>
          <p:cNvCxnSpPr>
            <a:stCxn id="743" idx="0"/>
            <a:endCxn id="740"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51" name="Google Shape;751;p61"/>
          <p:cNvCxnSpPr>
            <a:stCxn id="740" idx="2"/>
            <a:endCxn id="742"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52" name="Google Shape;752;p61"/>
          <p:cNvCxnSpPr>
            <a:stCxn id="741" idx="2"/>
            <a:endCxn id="744"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61"/>
          <p:cNvCxnSpPr>
            <a:stCxn id="745" idx="0"/>
            <a:endCxn id="741" idx="2"/>
          </p:cNvCxnSpPr>
          <p:nvPr/>
        </p:nvCxnSpPr>
        <p:spPr>
          <a:xfrm rot="10800000">
            <a:off x="8497417"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54" name="Google Shape;754;p61"/>
          <p:cNvCxnSpPr>
            <a:stCxn id="742" idx="2"/>
            <a:endCxn id="746" idx="0"/>
          </p:cNvCxnSpPr>
          <p:nvPr/>
        </p:nvCxnSpPr>
        <p:spPr>
          <a:xfrm flipH="1">
            <a:off x="6787859" y="41514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61"/>
          <p:cNvCxnSpPr>
            <a:endCxn id="747" idx="0"/>
          </p:cNvCxnSpPr>
          <p:nvPr/>
        </p:nvCxnSpPr>
        <p:spPr>
          <a:xfrm>
            <a:off x="7092636" y="41514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756" name="Google Shape;756;p61"/>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757" name="Google Shape;757;p61"/>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58" name="Google Shape;758;p61"/>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59" name="Google Shape;759;p61"/>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0" name="Google Shape;760;p61"/>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1" name="Google Shape;761;p61"/>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2" name="Google Shape;762;p61"/>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3" name="Google Shape;763;p61"/>
          <p:cNvSpPr/>
          <p:nvPr/>
        </p:nvSpPr>
        <p:spPr>
          <a:xfrm>
            <a:off x="48387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4" name="Google Shape;764;p61"/>
          <p:cNvSpPr/>
          <p:nvPr/>
        </p:nvSpPr>
        <p:spPr>
          <a:xfrm>
            <a:off x="532395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5" name="Google Shape;765;p61"/>
          <p:cNvSpPr/>
          <p:nvPr/>
        </p:nvSpPr>
        <p:spPr>
          <a:xfrm>
            <a:off x="5813330"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66" name="Google Shape;766;p61"/>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767" name="Google Shape;767;p61"/>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68" name="Google Shape;768;p61"/>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69" name="Google Shape;769;p61"/>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0" name="Google Shape;770;p61"/>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1" name="Google Shape;771;p61"/>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72" name="Google Shape;772;p61"/>
          <p:cNvSpPr/>
          <p:nvPr/>
        </p:nvSpPr>
        <p:spPr>
          <a:xfrm>
            <a:off x="483876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73" name="Google Shape;773;p61"/>
          <p:cNvSpPr/>
          <p:nvPr/>
        </p:nvSpPr>
        <p:spPr>
          <a:xfrm>
            <a:off x="532395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774" name="Google Shape;774;p61"/>
          <p:cNvSpPr/>
          <p:nvPr/>
        </p:nvSpPr>
        <p:spPr>
          <a:xfrm>
            <a:off x="5813330"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75" name="Google Shape;775;p61"/>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776" name="Google Shape;776;p61"/>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777" name="Google Shape;777;p61"/>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9</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81" name="Shape 781"/>
        <p:cNvGrpSpPr/>
        <p:nvPr/>
      </p:nvGrpSpPr>
      <p:grpSpPr>
        <a:xfrm>
          <a:off x="0" y="0"/>
          <a:ext cx="0" cy="0"/>
          <a:chOff x="0" y="0"/>
          <a:chExt cx="0" cy="0"/>
        </a:xfrm>
      </p:grpSpPr>
      <p:sp>
        <p:nvSpPr>
          <p:cNvPr id="782" name="Google Shape;782;p6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783" name="Google Shape;783;p6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sz="1600" b="1"/>
          </a:p>
        </p:txBody>
      </p:sp>
      <p:sp>
        <p:nvSpPr>
          <p:cNvPr id="784" name="Google Shape;784;p62"/>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785" name="Google Shape;785;p62"/>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786" name="Google Shape;786;p62"/>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787" name="Google Shape;787;p62"/>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88" name="Google Shape;788;p62"/>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89" name="Google Shape;789;p62"/>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790" name="Google Shape;790;p62"/>
          <p:cNvSpPr/>
          <p:nvPr/>
        </p:nvSpPr>
        <p:spPr>
          <a:xfrm>
            <a:off x="8530867"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791" name="Google Shape;791;p62"/>
          <p:cNvSpPr/>
          <p:nvPr/>
        </p:nvSpPr>
        <p:spPr>
          <a:xfrm>
            <a:off x="6540209" y="42915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792" name="Google Shape;792;p62"/>
          <p:cNvCxnSpPr>
            <a:stCxn id="784" idx="2"/>
            <a:endCxn id="785"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93" name="Google Shape;793;p62"/>
          <p:cNvCxnSpPr>
            <a:stCxn id="784" idx="2"/>
            <a:endCxn id="786"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62"/>
          <p:cNvCxnSpPr>
            <a:stCxn id="788" idx="0"/>
            <a:endCxn id="785"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62"/>
          <p:cNvCxnSpPr>
            <a:stCxn id="785" idx="2"/>
            <a:endCxn id="787"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96" name="Google Shape;796;p62"/>
          <p:cNvCxnSpPr>
            <a:stCxn id="786" idx="2"/>
            <a:endCxn id="789"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62"/>
          <p:cNvCxnSpPr>
            <a:stCxn id="790" idx="0"/>
            <a:endCxn id="786" idx="2"/>
          </p:cNvCxnSpPr>
          <p:nvPr/>
        </p:nvCxnSpPr>
        <p:spPr>
          <a:xfrm rot="10800000">
            <a:off x="8497417"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62"/>
          <p:cNvCxnSpPr>
            <a:stCxn id="787" idx="2"/>
            <a:endCxn id="791" idx="0"/>
          </p:cNvCxnSpPr>
          <p:nvPr/>
        </p:nvCxnSpPr>
        <p:spPr>
          <a:xfrm flipH="1">
            <a:off x="6787859" y="4151450"/>
            <a:ext cx="304800" cy="140100"/>
          </a:xfrm>
          <a:prstGeom prst="straightConnector1">
            <a:avLst/>
          </a:prstGeom>
          <a:noFill/>
          <a:ln w="9525" cap="flat" cmpd="sng">
            <a:solidFill>
              <a:schemeClr val="dk2"/>
            </a:solidFill>
            <a:prstDash val="solid"/>
            <a:round/>
            <a:headEnd type="none" w="med" len="med"/>
            <a:tailEnd type="none" w="med" len="med"/>
          </a:ln>
        </p:spPr>
      </p:cxnSp>
      <p:sp>
        <p:nvSpPr>
          <p:cNvPr id="799" name="Google Shape;799;p62"/>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800" name="Google Shape;800;p62"/>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1" name="Google Shape;801;p62"/>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2" name="Google Shape;802;p62"/>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3" name="Google Shape;803;p62"/>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4" name="Google Shape;804;p62"/>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5" name="Google Shape;805;p62"/>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6" name="Google Shape;806;p62"/>
          <p:cNvSpPr/>
          <p:nvPr/>
        </p:nvSpPr>
        <p:spPr>
          <a:xfrm>
            <a:off x="48387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7" name="Google Shape;807;p62"/>
          <p:cNvSpPr/>
          <p:nvPr/>
        </p:nvSpPr>
        <p:spPr>
          <a:xfrm>
            <a:off x="532395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08" name="Google Shape;808;p62"/>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09" name="Google Shape;809;p62"/>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810" name="Google Shape;810;p62"/>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11" name="Google Shape;811;p62"/>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12" name="Google Shape;812;p62"/>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13" name="Google Shape;813;p62"/>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14" name="Google Shape;814;p62"/>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15" name="Google Shape;815;p62"/>
          <p:cNvSpPr/>
          <p:nvPr/>
        </p:nvSpPr>
        <p:spPr>
          <a:xfrm>
            <a:off x="483876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16" name="Google Shape;816;p62"/>
          <p:cNvSpPr/>
          <p:nvPr/>
        </p:nvSpPr>
        <p:spPr>
          <a:xfrm>
            <a:off x="532395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17" name="Google Shape;817;p62"/>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18" name="Google Shape;818;p62"/>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819" name="Google Shape;819;p62"/>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20" name="Google Shape;820;p62"/>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8</a:t>
            </a:r>
            <a:endParaRPr sz="2000">
              <a:latin typeface="Calibri" panose="020F0502020204030204"/>
              <a:ea typeface="Calibri" panose="020F0502020204030204"/>
              <a:cs typeface="Calibri" panose="020F0502020204030204"/>
              <a:sym typeface="Calibri" panose="020F0502020204030204"/>
            </a:endParaRPr>
          </a:p>
        </p:txBody>
      </p:sp>
      <p:sp>
        <p:nvSpPr>
          <p:cNvPr id="821" name="Google Shape;821;p62"/>
          <p:cNvSpPr/>
          <p:nvPr/>
        </p:nvSpPr>
        <p:spPr>
          <a:xfrm rot="-5400000">
            <a:off x="5926771" y="3868488"/>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62"/>
          <p:cNvSpPr txBox="1"/>
          <p:nvPr/>
        </p:nvSpPr>
        <p:spPr>
          <a:xfrm>
            <a:off x="5748463" y="36161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accent3"/>
                </a:solidFill>
              </a:rPr>
              <a:t>61B Phase 3</a:t>
            </a:r>
            <a:endParaRPr lang="en-GB">
              <a:solidFill>
                <a:schemeClr val="accent3"/>
              </a:solidFill>
            </a:endParaRPr>
          </a:p>
        </p:txBody>
      </p:sp>
      <p:sp>
        <p:nvSpPr>
          <p:cNvPr id="167" name="Google Shape;167;p2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We are now in Phase 3 of the course:</a:t>
            </a:r>
            <a:endParaRPr lang="en-GB"/>
          </a:p>
          <a:p>
            <a:pPr marL="457200" lvl="0" indent="-342900" algn="l" rtl="0">
              <a:spcBef>
                <a:spcPts val="600"/>
              </a:spcBef>
              <a:spcAft>
                <a:spcPts val="0"/>
              </a:spcAft>
              <a:buSzPts val="1800"/>
              <a:buChar char="●"/>
            </a:pPr>
            <a:r>
              <a:rPr lang="en-GB"/>
              <a:t>Algorithms and Software Engineering.</a:t>
            </a:r>
            <a:endParaRPr lang="en-GB"/>
          </a:p>
          <a:p>
            <a:pPr marL="0" lvl="0" indent="0" algn="l" rtl="0">
              <a:spcBef>
                <a:spcPts val="600"/>
              </a:spcBef>
              <a:spcAft>
                <a:spcPts val="0"/>
              </a:spcAft>
              <a:buNone/>
            </a:pPr>
          </a:p>
          <a:p>
            <a:pPr marL="0" lvl="0" indent="0" algn="l" rtl="0">
              <a:spcBef>
                <a:spcPts val="600"/>
              </a:spcBef>
              <a:spcAft>
                <a:spcPts val="0"/>
              </a:spcAft>
              <a:buNone/>
            </a:pPr>
            <a:r>
              <a:rPr lang="en-GB"/>
              <a:t>Only one assignment in this phase:</a:t>
            </a:r>
            <a:r>
              <a:rPr lang="en-GB" b="1"/>
              <a:t> </a:t>
            </a:r>
            <a:r>
              <a:rPr lang="en-GB"/>
              <a:t>Project 3: Build Your Own World</a:t>
            </a:r>
            <a:endParaRPr lang="en-GB"/>
          </a:p>
          <a:p>
            <a:pPr marL="457200" lvl="0" indent="-342900" algn="l" rtl="0">
              <a:spcBef>
                <a:spcPts val="600"/>
              </a:spcBef>
              <a:spcAft>
                <a:spcPts val="0"/>
              </a:spcAft>
              <a:buSzPts val="1800"/>
              <a:buChar char="●"/>
            </a:pPr>
            <a:r>
              <a:rPr lang="en-GB"/>
              <a:t>(partners required except by exception).</a:t>
            </a:r>
            <a:endParaRPr lang="en-GB"/>
          </a:p>
          <a:p>
            <a:pPr marL="457200" lvl="0" indent="-342900" algn="l" rtl="0">
              <a:spcBef>
                <a:spcPts val="600"/>
              </a:spcBef>
              <a:spcAft>
                <a:spcPts val="0"/>
              </a:spcAft>
              <a:buSzPts val="1800"/>
              <a:buChar char="●"/>
            </a:pPr>
            <a:r>
              <a:rPr lang="en-GB"/>
              <a:t>Second chance to do some software engineering (after project 2B).</a:t>
            </a:r>
            <a:endParaRPr lang="en-GB"/>
          </a:p>
          <a:p>
            <a:pPr marL="457200" lvl="0" indent="-342900" algn="l" rtl="0">
              <a:spcBef>
                <a:spcPts val="600"/>
              </a:spcBef>
              <a:spcAft>
                <a:spcPts val="0"/>
              </a:spcAft>
              <a:buSzPts val="1800"/>
              <a:buChar char="●"/>
            </a:pPr>
            <a:r>
              <a:rPr lang="en-GB"/>
              <a:t>Lots more design practice.</a:t>
            </a:r>
            <a:endParaRPr lang="en-GB"/>
          </a:p>
          <a:p>
            <a:pPr marL="457200" lvl="0" indent="-342900" algn="l" rtl="0">
              <a:spcBef>
                <a:spcPts val="600"/>
              </a:spcBef>
              <a:spcAft>
                <a:spcPts val="0"/>
              </a:spcAft>
              <a:buSzPts val="1800"/>
              <a:buChar char="●"/>
            </a:pPr>
            <a:r>
              <a:rPr lang="en-GB"/>
              <a:t>You’ll decide your own task and approach.</a:t>
            </a:r>
            <a:endParaRPr lang="en-GB"/>
          </a:p>
          <a:p>
            <a:pPr marL="914400" lvl="1" indent="-342900" algn="l" rtl="0">
              <a:spcBef>
                <a:spcPts val="600"/>
              </a:spcBef>
              <a:spcAft>
                <a:spcPts val="0"/>
              </a:spcAft>
              <a:buSzPts val="1800"/>
              <a:buChar char="○"/>
            </a:pPr>
            <a:r>
              <a:rPr lang="en-GB"/>
              <a:t>Includes “class design” (picking classes) AND data structure selection.</a:t>
            </a:r>
            <a:endParaRPr lang="en-GB"/>
          </a:p>
          <a:p>
            <a:pPr marL="914400" lvl="1" indent="-342900" algn="l" rtl="0">
              <a:spcBef>
                <a:spcPts val="600"/>
              </a:spcBef>
              <a:spcAft>
                <a:spcPts val="0"/>
              </a:spcAft>
              <a:buSzPts val="1800"/>
              <a:buChar char="○"/>
            </a:pPr>
            <a:r>
              <a:rPr lang="en-GB"/>
              <a:t>Just like project 2B, your choices will make a huge difference in code efficiency as well as ease of writing code.</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826" name="Shape 826"/>
        <p:cNvGrpSpPr/>
        <p:nvPr/>
      </p:nvGrpSpPr>
      <p:grpSpPr>
        <a:xfrm>
          <a:off x="0" y="0"/>
          <a:ext cx="0" cy="0"/>
          <a:chOff x="0" y="0"/>
          <a:chExt cx="0" cy="0"/>
        </a:xfrm>
      </p:grpSpPr>
      <p:sp>
        <p:nvSpPr>
          <p:cNvPr id="827" name="Google Shape;827;p6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828" name="Google Shape;828;p6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sz="1600"/>
          </a:p>
        </p:txBody>
      </p:sp>
      <p:sp>
        <p:nvSpPr>
          <p:cNvPr id="829" name="Google Shape;829;p63"/>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830" name="Google Shape;830;p63"/>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31" name="Google Shape;831;p63"/>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32" name="Google Shape;832;p63"/>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3" name="Google Shape;833;p63"/>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4" name="Google Shape;834;p63"/>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35" name="Google Shape;835;p63"/>
          <p:cNvSpPr/>
          <p:nvPr/>
        </p:nvSpPr>
        <p:spPr>
          <a:xfrm>
            <a:off x="8530867"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36" name="Google Shape;836;p63"/>
          <p:cNvSpPr/>
          <p:nvPr/>
        </p:nvSpPr>
        <p:spPr>
          <a:xfrm>
            <a:off x="6540209" y="42915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837" name="Google Shape;837;p63"/>
          <p:cNvCxnSpPr>
            <a:stCxn id="829" idx="2"/>
            <a:endCxn id="830"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63"/>
          <p:cNvCxnSpPr>
            <a:stCxn id="829" idx="2"/>
            <a:endCxn id="831"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63"/>
          <p:cNvCxnSpPr>
            <a:stCxn id="833" idx="0"/>
            <a:endCxn id="830"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63"/>
          <p:cNvCxnSpPr>
            <a:stCxn id="830" idx="2"/>
            <a:endCxn id="832"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63"/>
          <p:cNvCxnSpPr>
            <a:stCxn id="831" idx="2"/>
            <a:endCxn id="834"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63"/>
          <p:cNvCxnSpPr>
            <a:stCxn id="835" idx="0"/>
            <a:endCxn id="831" idx="2"/>
          </p:cNvCxnSpPr>
          <p:nvPr/>
        </p:nvCxnSpPr>
        <p:spPr>
          <a:xfrm rot="10800000">
            <a:off x="8497417"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63"/>
          <p:cNvCxnSpPr>
            <a:stCxn id="832" idx="2"/>
            <a:endCxn id="836" idx="0"/>
          </p:cNvCxnSpPr>
          <p:nvPr/>
        </p:nvCxnSpPr>
        <p:spPr>
          <a:xfrm flipH="1">
            <a:off x="6787859" y="4151450"/>
            <a:ext cx="304800" cy="140100"/>
          </a:xfrm>
          <a:prstGeom prst="straightConnector1">
            <a:avLst/>
          </a:prstGeom>
          <a:noFill/>
          <a:ln w="9525" cap="flat" cmpd="sng">
            <a:solidFill>
              <a:schemeClr val="dk2"/>
            </a:solidFill>
            <a:prstDash val="solid"/>
            <a:round/>
            <a:headEnd type="none" w="med" len="med"/>
            <a:tailEnd type="none" w="med" len="med"/>
          </a:ln>
        </p:spPr>
      </p:cxnSp>
      <p:sp>
        <p:nvSpPr>
          <p:cNvPr id="844" name="Google Shape;844;p63"/>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845" name="Google Shape;845;p63"/>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46" name="Google Shape;846;p63"/>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47" name="Google Shape;847;p63"/>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48" name="Google Shape;848;p63"/>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49" name="Google Shape;849;p63"/>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0" name="Google Shape;850;p63"/>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1" name="Google Shape;851;p63"/>
          <p:cNvSpPr/>
          <p:nvPr/>
        </p:nvSpPr>
        <p:spPr>
          <a:xfrm>
            <a:off x="48387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2" name="Google Shape;852;p63"/>
          <p:cNvSpPr/>
          <p:nvPr/>
        </p:nvSpPr>
        <p:spPr>
          <a:xfrm>
            <a:off x="532395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53" name="Google Shape;853;p63"/>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54" name="Google Shape;854;p63"/>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855" name="Google Shape;855;p63"/>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56" name="Google Shape;856;p63"/>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57" name="Google Shape;857;p63"/>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58" name="Google Shape;858;p63"/>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59" name="Google Shape;859;p63"/>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60" name="Google Shape;860;p63"/>
          <p:cNvSpPr/>
          <p:nvPr/>
        </p:nvSpPr>
        <p:spPr>
          <a:xfrm>
            <a:off x="483876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61" name="Google Shape;861;p63"/>
          <p:cNvSpPr/>
          <p:nvPr/>
        </p:nvSpPr>
        <p:spPr>
          <a:xfrm>
            <a:off x="532395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862" name="Google Shape;862;p63"/>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63" name="Google Shape;863;p63"/>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864" name="Google Shape;864;p63"/>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65" name="Google Shape;865;p63"/>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8</a:t>
            </a:r>
            <a:endParaRPr sz="2000">
              <a:latin typeface="Calibri" panose="020F0502020204030204"/>
              <a:ea typeface="Calibri" panose="020F0502020204030204"/>
              <a:cs typeface="Calibri" panose="020F0502020204030204"/>
              <a:sym typeface="Calibri" panose="020F0502020204030204"/>
            </a:endParaRPr>
          </a:p>
        </p:txBody>
      </p:sp>
      <p:sp>
        <p:nvSpPr>
          <p:cNvPr id="866" name="Google Shape;866;p63"/>
          <p:cNvSpPr/>
          <p:nvPr/>
        </p:nvSpPr>
        <p:spPr>
          <a:xfrm rot="-5400000">
            <a:off x="5926771" y="3868488"/>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63"/>
          <p:cNvSpPr txBox="1"/>
          <p:nvPr/>
        </p:nvSpPr>
        <p:spPr>
          <a:xfrm>
            <a:off x="5748463" y="36161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sp>
        <p:nvSpPr>
          <p:cNvPr id="872" name="Google Shape;872;p6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873" name="Google Shape;873;p6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874" name="Google Shape;874;p64"/>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75" name="Google Shape;875;p64"/>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76" name="Google Shape;876;p64"/>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77" name="Google Shape;877;p64"/>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78" name="Google Shape;878;p64"/>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879" name="Google Shape;879;p64"/>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880" name="Google Shape;880;p64"/>
          <p:cNvSpPr/>
          <p:nvPr/>
        </p:nvSpPr>
        <p:spPr>
          <a:xfrm>
            <a:off x="8530867"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881" name="Google Shape;881;p64"/>
          <p:cNvCxnSpPr>
            <a:stCxn id="874" idx="2"/>
            <a:endCxn id="875"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64"/>
          <p:cNvCxnSpPr>
            <a:stCxn id="874" idx="2"/>
            <a:endCxn id="876"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883" name="Google Shape;883;p64"/>
          <p:cNvCxnSpPr>
            <a:stCxn id="878" idx="0"/>
            <a:endCxn id="875"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84" name="Google Shape;884;p64"/>
          <p:cNvCxnSpPr>
            <a:stCxn id="875" idx="2"/>
            <a:endCxn id="877"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64"/>
          <p:cNvCxnSpPr>
            <a:stCxn id="876" idx="2"/>
            <a:endCxn id="879"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64"/>
          <p:cNvCxnSpPr>
            <a:stCxn id="880" idx="0"/>
            <a:endCxn id="876" idx="2"/>
          </p:cNvCxnSpPr>
          <p:nvPr/>
        </p:nvCxnSpPr>
        <p:spPr>
          <a:xfrm rot="10800000">
            <a:off x="8497417" y="35364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887" name="Google Shape;887;p64"/>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888" name="Google Shape;888;p64"/>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89" name="Google Shape;889;p64"/>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0" name="Google Shape;890;p64"/>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1" name="Google Shape;891;p64"/>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2" name="Google Shape;892;p64"/>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3" name="Google Shape;893;p64"/>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4" name="Google Shape;894;p64"/>
          <p:cNvSpPr/>
          <p:nvPr/>
        </p:nvSpPr>
        <p:spPr>
          <a:xfrm>
            <a:off x="48387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895" name="Google Shape;895;p64"/>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896" name="Google Shape;896;p64"/>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897" name="Google Shape;897;p64"/>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898" name="Google Shape;898;p64"/>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899" name="Google Shape;899;p64"/>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00" name="Google Shape;900;p64"/>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01" name="Google Shape;901;p64"/>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02" name="Google Shape;902;p64"/>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03" name="Google Shape;903;p64"/>
          <p:cNvSpPr/>
          <p:nvPr/>
        </p:nvSpPr>
        <p:spPr>
          <a:xfrm>
            <a:off x="483876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04" name="Google Shape;904;p64"/>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05" name="Google Shape;905;p64"/>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06" name="Google Shape;906;p64"/>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907" name="Google Shape;907;p64"/>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08" name="Google Shape;908;p64"/>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7</a:t>
            </a:r>
            <a:endParaRPr sz="2000">
              <a:latin typeface="Calibri" panose="020F0502020204030204"/>
              <a:ea typeface="Calibri" panose="020F0502020204030204"/>
              <a:cs typeface="Calibri" panose="020F0502020204030204"/>
              <a:sym typeface="Calibri" panose="020F0502020204030204"/>
            </a:endParaRPr>
          </a:p>
        </p:txBody>
      </p:sp>
      <p:sp>
        <p:nvSpPr>
          <p:cNvPr id="909" name="Google Shape;909;p64"/>
          <p:cNvSpPr/>
          <p:nvPr/>
        </p:nvSpPr>
        <p:spPr>
          <a:xfrm rot="-5400000">
            <a:off x="5683933" y="3643471"/>
            <a:ext cx="260700" cy="937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64"/>
          <p:cNvSpPr txBox="1"/>
          <p:nvPr/>
        </p:nvSpPr>
        <p:spPr>
          <a:xfrm>
            <a:off x="5480566" y="3644821"/>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914" name="Shape 914"/>
        <p:cNvGrpSpPr/>
        <p:nvPr/>
      </p:nvGrpSpPr>
      <p:grpSpPr>
        <a:xfrm>
          <a:off x="0" y="0"/>
          <a:ext cx="0" cy="0"/>
          <a:chOff x="0" y="0"/>
          <a:chExt cx="0" cy="0"/>
        </a:xfrm>
      </p:grpSpPr>
      <p:sp>
        <p:nvSpPr>
          <p:cNvPr id="915" name="Google Shape;915;p6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916" name="Google Shape;916;p6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917" name="Google Shape;917;p65"/>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18" name="Google Shape;918;p65"/>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19" name="Google Shape;919;p65"/>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0" name="Google Shape;920;p65"/>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1" name="Google Shape;921;p65"/>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22" name="Google Shape;922;p65"/>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23" name="Google Shape;923;p65"/>
          <p:cNvSpPr/>
          <p:nvPr/>
        </p:nvSpPr>
        <p:spPr>
          <a:xfrm>
            <a:off x="8530867"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924" name="Google Shape;924;p65"/>
          <p:cNvCxnSpPr>
            <a:stCxn id="917" idx="2"/>
            <a:endCxn id="918"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925" name="Google Shape;925;p65"/>
          <p:cNvCxnSpPr>
            <a:stCxn id="917" idx="2"/>
            <a:endCxn id="919"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926" name="Google Shape;926;p65"/>
          <p:cNvCxnSpPr>
            <a:stCxn id="921" idx="0"/>
            <a:endCxn id="918"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65"/>
          <p:cNvCxnSpPr>
            <a:stCxn id="918" idx="2"/>
            <a:endCxn id="920"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928" name="Google Shape;928;p65"/>
          <p:cNvCxnSpPr>
            <a:stCxn id="919" idx="2"/>
            <a:endCxn id="922"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929" name="Google Shape;929;p65"/>
          <p:cNvCxnSpPr>
            <a:stCxn id="923" idx="0"/>
            <a:endCxn id="919" idx="2"/>
          </p:cNvCxnSpPr>
          <p:nvPr/>
        </p:nvCxnSpPr>
        <p:spPr>
          <a:xfrm rot="10800000">
            <a:off x="8497417" y="35364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930" name="Google Shape;930;p65"/>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931" name="Google Shape;931;p65"/>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2" name="Google Shape;932;p65"/>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3" name="Google Shape;933;p65"/>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4" name="Google Shape;934;p65"/>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5" name="Google Shape;935;p65"/>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6" name="Google Shape;936;p65"/>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7" name="Google Shape;937;p65"/>
          <p:cNvSpPr/>
          <p:nvPr/>
        </p:nvSpPr>
        <p:spPr>
          <a:xfrm>
            <a:off x="483876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38" name="Google Shape;938;p65"/>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939" name="Google Shape;939;p65"/>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940" name="Google Shape;940;p65"/>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41" name="Google Shape;941;p65"/>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42" name="Google Shape;942;p65"/>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43" name="Google Shape;943;p65"/>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44" name="Google Shape;944;p65"/>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45" name="Google Shape;945;p65"/>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46" name="Google Shape;946;p65"/>
          <p:cNvSpPr/>
          <p:nvPr/>
        </p:nvSpPr>
        <p:spPr>
          <a:xfrm>
            <a:off x="483876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47" name="Google Shape;947;p65"/>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48" name="Google Shape;948;p65"/>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49" name="Google Shape;949;p65"/>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950" name="Google Shape;950;p65"/>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51" name="Google Shape;951;p65"/>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7</a:t>
            </a:r>
            <a:endParaRPr sz="2000">
              <a:latin typeface="Calibri" panose="020F0502020204030204"/>
              <a:ea typeface="Calibri" panose="020F0502020204030204"/>
              <a:cs typeface="Calibri" panose="020F0502020204030204"/>
              <a:sym typeface="Calibri" panose="020F0502020204030204"/>
            </a:endParaRPr>
          </a:p>
        </p:txBody>
      </p:sp>
      <p:sp>
        <p:nvSpPr>
          <p:cNvPr id="952" name="Google Shape;952;p65"/>
          <p:cNvSpPr/>
          <p:nvPr/>
        </p:nvSpPr>
        <p:spPr>
          <a:xfrm rot="-5400000">
            <a:off x="5683933" y="3643471"/>
            <a:ext cx="260700" cy="937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65"/>
          <p:cNvSpPr txBox="1"/>
          <p:nvPr/>
        </p:nvSpPr>
        <p:spPr>
          <a:xfrm>
            <a:off x="5480566" y="3644821"/>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957" name="Shape 957"/>
        <p:cNvGrpSpPr/>
        <p:nvPr/>
      </p:nvGrpSpPr>
      <p:grpSpPr>
        <a:xfrm>
          <a:off x="0" y="0"/>
          <a:ext cx="0" cy="0"/>
          <a:chOff x="0" y="0"/>
          <a:chExt cx="0" cy="0"/>
        </a:xfrm>
      </p:grpSpPr>
      <p:sp>
        <p:nvSpPr>
          <p:cNvPr id="958" name="Google Shape;958;p6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959" name="Google Shape;959;p6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960" name="Google Shape;960;p66"/>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61" name="Google Shape;961;p66"/>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62" name="Google Shape;962;p66"/>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63" name="Google Shape;963;p66"/>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64" name="Google Shape;964;p66"/>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65" name="Google Shape;965;p66"/>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966" name="Google Shape;966;p66"/>
          <p:cNvCxnSpPr>
            <a:stCxn id="960" idx="2"/>
            <a:endCxn id="961"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66"/>
          <p:cNvCxnSpPr>
            <a:stCxn id="960" idx="2"/>
            <a:endCxn id="962"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66"/>
          <p:cNvCxnSpPr>
            <a:stCxn id="964" idx="0"/>
            <a:endCxn id="961"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969" name="Google Shape;969;p66"/>
          <p:cNvCxnSpPr>
            <a:stCxn id="961" idx="2"/>
            <a:endCxn id="963"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970" name="Google Shape;970;p66"/>
          <p:cNvCxnSpPr>
            <a:stCxn id="962" idx="2"/>
            <a:endCxn id="965"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971" name="Google Shape;971;p66"/>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972" name="Google Shape;972;p66"/>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3" name="Google Shape;973;p66"/>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4" name="Google Shape;974;p66"/>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5" name="Google Shape;975;p66"/>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6" name="Google Shape;976;p66"/>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7" name="Google Shape;977;p66"/>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78" name="Google Shape;978;p66"/>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979" name="Google Shape;979;p66"/>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980" name="Google Shape;980;p66"/>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981" name="Google Shape;981;p66"/>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982" name="Google Shape;982;p66"/>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83" name="Google Shape;983;p66"/>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84" name="Google Shape;984;p66"/>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985" name="Google Shape;985;p66"/>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986" name="Google Shape;986;p66"/>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987" name="Google Shape;987;p66"/>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88" name="Google Shape;988;p66"/>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89" name="Google Shape;989;p66"/>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90" name="Google Shape;990;p66"/>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991" name="Google Shape;991;p66"/>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992" name="Google Shape;992;p66"/>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6</a:t>
            </a:r>
            <a:endParaRPr sz="2000">
              <a:latin typeface="Calibri" panose="020F0502020204030204"/>
              <a:ea typeface="Calibri" panose="020F0502020204030204"/>
              <a:cs typeface="Calibri" panose="020F0502020204030204"/>
              <a:sym typeface="Calibri" panose="020F0502020204030204"/>
            </a:endParaRPr>
          </a:p>
        </p:txBody>
      </p:sp>
      <p:sp>
        <p:nvSpPr>
          <p:cNvPr id="993" name="Google Shape;993;p66"/>
          <p:cNvSpPr/>
          <p:nvPr/>
        </p:nvSpPr>
        <p:spPr>
          <a:xfrm rot="-5400000">
            <a:off x="5441250" y="3379100"/>
            <a:ext cx="260700" cy="1402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66"/>
          <p:cNvSpPr txBox="1"/>
          <p:nvPr/>
        </p:nvSpPr>
        <p:spPr>
          <a:xfrm>
            <a:off x="5234284"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998" name="Shape 998"/>
        <p:cNvGrpSpPr/>
        <p:nvPr/>
      </p:nvGrpSpPr>
      <p:grpSpPr>
        <a:xfrm>
          <a:off x="0" y="0"/>
          <a:ext cx="0" cy="0"/>
          <a:chOff x="0" y="0"/>
          <a:chExt cx="0" cy="0"/>
        </a:xfrm>
      </p:grpSpPr>
      <p:sp>
        <p:nvSpPr>
          <p:cNvPr id="999" name="Google Shape;999;p6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000" name="Google Shape;1000;p6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001" name="Google Shape;1001;p67"/>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02" name="Google Shape;1002;p67"/>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03" name="Google Shape;1003;p67"/>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04" name="Google Shape;1004;p67"/>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05" name="Google Shape;1005;p67"/>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06" name="Google Shape;1006;p67"/>
          <p:cNvSpPr/>
          <p:nvPr/>
        </p:nvSpPr>
        <p:spPr>
          <a:xfrm>
            <a:off x="7968915"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007" name="Google Shape;1007;p67"/>
          <p:cNvCxnSpPr>
            <a:stCxn id="1001" idx="2"/>
            <a:endCxn id="1002"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08" name="Google Shape;1008;p67"/>
          <p:cNvCxnSpPr>
            <a:stCxn id="1001" idx="2"/>
            <a:endCxn id="1003"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09" name="Google Shape;1009;p67"/>
          <p:cNvCxnSpPr>
            <a:stCxn id="1005" idx="0"/>
            <a:endCxn id="1002"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010" name="Google Shape;1010;p67"/>
          <p:cNvCxnSpPr>
            <a:stCxn id="1002" idx="2"/>
            <a:endCxn id="1004"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011" name="Google Shape;1011;p67"/>
          <p:cNvCxnSpPr>
            <a:stCxn id="1003" idx="2"/>
            <a:endCxn id="1006" idx="0"/>
          </p:cNvCxnSpPr>
          <p:nvPr/>
        </p:nvCxnSpPr>
        <p:spPr>
          <a:xfrm flipH="1">
            <a:off x="8216441"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1012" name="Google Shape;1012;p67"/>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013" name="Google Shape;1013;p67"/>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4" name="Google Shape;1014;p67"/>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5" name="Google Shape;1015;p67"/>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6" name="Google Shape;1016;p67"/>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7" name="Google Shape;1017;p67"/>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8" name="Google Shape;1018;p67"/>
          <p:cNvSpPr/>
          <p:nvPr/>
        </p:nvSpPr>
        <p:spPr>
          <a:xfrm>
            <a:off x="434942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19" name="Google Shape;1019;p67"/>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20" name="Google Shape;1020;p67"/>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21" name="Google Shape;1021;p67"/>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022" name="Google Shape;1022;p67"/>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23" name="Google Shape;1023;p67"/>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4" name="Google Shape;1024;p67"/>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5" name="Google Shape;1025;p67"/>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26" name="Google Shape;1026;p67"/>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27" name="Google Shape;1027;p67"/>
          <p:cNvSpPr/>
          <p:nvPr/>
        </p:nvSpPr>
        <p:spPr>
          <a:xfrm>
            <a:off x="434942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28" name="Google Shape;1028;p67"/>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29" name="Google Shape;1029;p67"/>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30" name="Google Shape;1030;p67"/>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31" name="Google Shape;1031;p67"/>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032" name="Google Shape;1032;p67"/>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33" name="Google Shape;1033;p67"/>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6</a:t>
            </a:r>
            <a:endParaRPr sz="2000">
              <a:latin typeface="Calibri" panose="020F0502020204030204"/>
              <a:ea typeface="Calibri" panose="020F0502020204030204"/>
              <a:cs typeface="Calibri" panose="020F0502020204030204"/>
              <a:sym typeface="Calibri" panose="020F0502020204030204"/>
            </a:endParaRPr>
          </a:p>
        </p:txBody>
      </p:sp>
      <p:sp>
        <p:nvSpPr>
          <p:cNvPr id="1034" name="Google Shape;1034;p67"/>
          <p:cNvSpPr/>
          <p:nvPr/>
        </p:nvSpPr>
        <p:spPr>
          <a:xfrm rot="-5400000">
            <a:off x="5441250" y="3379100"/>
            <a:ext cx="260700" cy="1402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67"/>
          <p:cNvSpPr txBox="1"/>
          <p:nvPr/>
        </p:nvSpPr>
        <p:spPr>
          <a:xfrm>
            <a:off x="5234284"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039" name="Shape 1039"/>
        <p:cNvGrpSpPr/>
        <p:nvPr/>
      </p:nvGrpSpPr>
      <p:grpSpPr>
        <a:xfrm>
          <a:off x="0" y="0"/>
          <a:ext cx="0" cy="0"/>
          <a:chOff x="0" y="0"/>
          <a:chExt cx="0" cy="0"/>
        </a:xfrm>
      </p:grpSpPr>
      <p:sp>
        <p:nvSpPr>
          <p:cNvPr id="1040" name="Google Shape;1040;p6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041" name="Google Shape;1041;p6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1042" name="Google Shape;1042;p68"/>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43" name="Google Shape;1043;p68"/>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44" name="Google Shape;1044;p68"/>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45" name="Google Shape;1045;p68"/>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46" name="Google Shape;1046;p68"/>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1047" name="Google Shape;1047;p68"/>
          <p:cNvCxnSpPr>
            <a:stCxn id="1042" idx="2"/>
            <a:endCxn id="1043"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48" name="Google Shape;1048;p68"/>
          <p:cNvCxnSpPr>
            <a:stCxn id="1042" idx="2"/>
            <a:endCxn id="1044"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49" name="Google Shape;1049;p68"/>
          <p:cNvCxnSpPr>
            <a:stCxn id="1046" idx="0"/>
            <a:endCxn id="1043"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050" name="Google Shape;1050;p68"/>
          <p:cNvCxnSpPr>
            <a:stCxn id="1043" idx="2"/>
            <a:endCxn id="1045"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1051" name="Google Shape;1051;p68"/>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052" name="Google Shape;1052;p68"/>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53" name="Google Shape;1053;p68"/>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54" name="Google Shape;1054;p68"/>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55" name="Google Shape;1055;p68"/>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56" name="Google Shape;1056;p68"/>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57" name="Google Shape;1057;p68"/>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58" name="Google Shape;1058;p68"/>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59" name="Google Shape;1059;p68"/>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60" name="Google Shape;1060;p68"/>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061" name="Google Shape;1061;p68"/>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62" name="Google Shape;1062;p68"/>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63" name="Google Shape;1063;p68"/>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64" name="Google Shape;1064;p68"/>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65" name="Google Shape;1065;p68"/>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066" name="Google Shape;1066;p68"/>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67" name="Google Shape;1067;p68"/>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68" name="Google Shape;1068;p68"/>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69" name="Google Shape;1069;p68"/>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70" name="Google Shape;1070;p68"/>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071" name="Google Shape;1071;p68"/>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72" name="Google Shape;1072;p68"/>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5</a:t>
            </a:r>
            <a:endParaRPr sz="2000">
              <a:latin typeface="Calibri" panose="020F0502020204030204"/>
              <a:ea typeface="Calibri" panose="020F0502020204030204"/>
              <a:cs typeface="Calibri" panose="020F0502020204030204"/>
              <a:sym typeface="Calibri" panose="020F0502020204030204"/>
            </a:endParaRPr>
          </a:p>
        </p:txBody>
      </p:sp>
      <p:sp>
        <p:nvSpPr>
          <p:cNvPr id="1073" name="Google Shape;1073;p68"/>
          <p:cNvSpPr/>
          <p:nvPr/>
        </p:nvSpPr>
        <p:spPr>
          <a:xfrm rot="-5400000">
            <a:off x="5203825" y="3141800"/>
            <a:ext cx="260700" cy="1876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68"/>
          <p:cNvSpPr txBox="1"/>
          <p:nvPr/>
        </p:nvSpPr>
        <p:spPr>
          <a:xfrm>
            <a:off x="50283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078" name="Shape 1078"/>
        <p:cNvGrpSpPr/>
        <p:nvPr/>
      </p:nvGrpSpPr>
      <p:grpSpPr>
        <a:xfrm>
          <a:off x="0" y="0"/>
          <a:ext cx="0" cy="0"/>
          <a:chOff x="0" y="0"/>
          <a:chExt cx="0" cy="0"/>
        </a:xfrm>
      </p:grpSpPr>
      <p:sp>
        <p:nvSpPr>
          <p:cNvPr id="1079" name="Google Shape;1079;p6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080" name="Google Shape;1080;p6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081" name="Google Shape;1081;p69"/>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82" name="Google Shape;1082;p69"/>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83" name="Google Shape;1083;p69"/>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084" name="Google Shape;1084;p69"/>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085" name="Google Shape;1085;p69"/>
          <p:cNvSpPr/>
          <p:nvPr/>
        </p:nvSpPr>
        <p:spPr>
          <a:xfrm>
            <a:off x="7406962"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cxnSp>
        <p:nvCxnSpPr>
          <p:cNvPr id="1086" name="Google Shape;1086;p69"/>
          <p:cNvCxnSpPr>
            <a:stCxn id="1081" idx="2"/>
            <a:endCxn id="1082"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69"/>
          <p:cNvCxnSpPr>
            <a:stCxn id="1081" idx="2"/>
            <a:endCxn id="1083"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69"/>
          <p:cNvCxnSpPr>
            <a:stCxn id="1085" idx="0"/>
            <a:endCxn id="1082" idx="2"/>
          </p:cNvCxnSpPr>
          <p:nvPr/>
        </p:nvCxnSpPr>
        <p:spPr>
          <a:xfrm rot="10800000">
            <a:off x="7373512" y="35364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69"/>
          <p:cNvCxnSpPr>
            <a:stCxn id="1082" idx="2"/>
            <a:endCxn id="1084"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1090" name="Google Shape;1090;p69"/>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091" name="Google Shape;1091;p69"/>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92" name="Google Shape;1092;p69"/>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93" name="Google Shape;1093;p69"/>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94" name="Google Shape;1094;p69"/>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95" name="Google Shape;1095;p69"/>
          <p:cNvSpPr/>
          <p:nvPr/>
        </p:nvSpPr>
        <p:spPr>
          <a:xfrm>
            <a:off x="3864236"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096" name="Google Shape;1096;p69"/>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097" name="Google Shape;1097;p69"/>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098" name="Google Shape;1098;p69"/>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099" name="Google Shape;1099;p69"/>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00" name="Google Shape;1100;p69"/>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01" name="Google Shape;1101;p69"/>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02" name="Google Shape;1102;p69"/>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03" name="Google Shape;1103;p69"/>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04" name="Google Shape;1104;p69"/>
          <p:cNvSpPr/>
          <p:nvPr/>
        </p:nvSpPr>
        <p:spPr>
          <a:xfrm>
            <a:off x="3864236"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05" name="Google Shape;1105;p69"/>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06" name="Google Shape;1106;p69"/>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07" name="Google Shape;1107;p69"/>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08" name="Google Shape;1108;p69"/>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09" name="Google Shape;1109;p69"/>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110" name="Google Shape;1110;p69"/>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11" name="Google Shape;1111;p69"/>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5</a:t>
            </a:r>
            <a:endParaRPr sz="2000">
              <a:latin typeface="Calibri" panose="020F0502020204030204"/>
              <a:ea typeface="Calibri" panose="020F0502020204030204"/>
              <a:cs typeface="Calibri" panose="020F0502020204030204"/>
              <a:sym typeface="Calibri" panose="020F0502020204030204"/>
            </a:endParaRPr>
          </a:p>
        </p:txBody>
      </p:sp>
      <p:sp>
        <p:nvSpPr>
          <p:cNvPr id="1112" name="Google Shape;1112;p69"/>
          <p:cNvSpPr/>
          <p:nvPr/>
        </p:nvSpPr>
        <p:spPr>
          <a:xfrm rot="-5400000">
            <a:off x="5203825" y="3141800"/>
            <a:ext cx="260700" cy="18768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69"/>
          <p:cNvSpPr txBox="1"/>
          <p:nvPr/>
        </p:nvSpPr>
        <p:spPr>
          <a:xfrm>
            <a:off x="50283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117" name="Shape 1117"/>
        <p:cNvGrpSpPr/>
        <p:nvPr/>
      </p:nvGrpSpPr>
      <p:grpSpPr>
        <a:xfrm>
          <a:off x="0" y="0"/>
          <a:ext cx="0" cy="0"/>
          <a:chOff x="0" y="0"/>
          <a:chExt cx="0" cy="0"/>
        </a:xfrm>
      </p:grpSpPr>
      <p:sp>
        <p:nvSpPr>
          <p:cNvPr id="1118" name="Google Shape;1118;p7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119" name="Google Shape;1119;p7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1120" name="Google Shape;1120;p70"/>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21" name="Google Shape;1121;p70"/>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22" name="Google Shape;1122;p70"/>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23" name="Google Shape;1123;p70"/>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124" name="Google Shape;1124;p70"/>
          <p:cNvCxnSpPr>
            <a:stCxn id="1120" idx="2"/>
            <a:endCxn id="1121"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70"/>
          <p:cNvCxnSpPr>
            <a:stCxn id="1120" idx="2"/>
            <a:endCxn id="1122"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70"/>
          <p:cNvCxnSpPr>
            <a:stCxn id="1121" idx="2"/>
            <a:endCxn id="1123"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1127" name="Google Shape;1127;p70"/>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128" name="Google Shape;1128;p70"/>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29" name="Google Shape;1129;p70"/>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30" name="Google Shape;1130;p70"/>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31" name="Google Shape;1131;p70"/>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32" name="Google Shape;1132;p70"/>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33" name="Google Shape;1133;p70"/>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34" name="Google Shape;1134;p70"/>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35" name="Google Shape;1135;p70"/>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36" name="Google Shape;1136;p70"/>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37" name="Google Shape;1137;p70"/>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38" name="Google Shape;1138;p70"/>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39" name="Google Shape;1139;p70"/>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40" name="Google Shape;1140;p70"/>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41" name="Google Shape;1141;p70"/>
          <p:cNvSpPr/>
          <p:nvPr/>
        </p:nvSpPr>
        <p:spPr>
          <a:xfrm>
            <a:off x="386423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2" name="Google Shape;1142;p70"/>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3" name="Google Shape;1143;p70"/>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4" name="Google Shape;1144;p70"/>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5" name="Google Shape;1145;p70"/>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6" name="Google Shape;1146;p70"/>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147" name="Google Shape;1147;p70"/>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48" name="Google Shape;1148;p70"/>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4</a:t>
            </a:r>
            <a:endParaRPr sz="2000">
              <a:latin typeface="Calibri" panose="020F0502020204030204"/>
              <a:ea typeface="Calibri" panose="020F0502020204030204"/>
              <a:cs typeface="Calibri" panose="020F0502020204030204"/>
              <a:sym typeface="Calibri" panose="020F0502020204030204"/>
            </a:endParaRPr>
          </a:p>
        </p:txBody>
      </p:sp>
      <p:sp>
        <p:nvSpPr>
          <p:cNvPr id="1149" name="Google Shape;1149;p70"/>
          <p:cNvSpPr/>
          <p:nvPr/>
        </p:nvSpPr>
        <p:spPr>
          <a:xfrm rot="-5400000">
            <a:off x="4954625" y="2892500"/>
            <a:ext cx="260700" cy="2375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70"/>
          <p:cNvSpPr txBox="1"/>
          <p:nvPr/>
        </p:nvSpPr>
        <p:spPr>
          <a:xfrm>
            <a:off x="47997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54" name="Shape 1154"/>
        <p:cNvGrpSpPr/>
        <p:nvPr/>
      </p:nvGrpSpPr>
      <p:grpSpPr>
        <a:xfrm>
          <a:off x="0" y="0"/>
          <a:ext cx="0" cy="0"/>
          <a:chOff x="0" y="0"/>
          <a:chExt cx="0" cy="0"/>
        </a:xfrm>
      </p:grpSpPr>
      <p:sp>
        <p:nvSpPr>
          <p:cNvPr id="1155" name="Google Shape;1155;p7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156" name="Google Shape;1156;p7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157" name="Google Shape;1157;p71"/>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58" name="Google Shape;1158;p71"/>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59" name="Google Shape;1159;p71"/>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60" name="Google Shape;1160;p71"/>
          <p:cNvSpPr/>
          <p:nvPr/>
        </p:nvSpPr>
        <p:spPr>
          <a:xfrm>
            <a:off x="6845009" y="36561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161" name="Google Shape;1161;p71"/>
          <p:cNvCxnSpPr>
            <a:stCxn id="1157" idx="2"/>
            <a:endCxn id="1158"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162" name="Google Shape;1162;p71"/>
          <p:cNvCxnSpPr>
            <a:stCxn id="1157" idx="2"/>
            <a:endCxn id="1159"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163" name="Google Shape;1163;p71"/>
          <p:cNvCxnSpPr>
            <a:stCxn id="1158" idx="2"/>
            <a:endCxn id="1160" idx="0"/>
          </p:cNvCxnSpPr>
          <p:nvPr/>
        </p:nvCxnSpPr>
        <p:spPr>
          <a:xfrm flipH="1">
            <a:off x="7092536" y="35365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1164" name="Google Shape;1164;p71"/>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165" name="Google Shape;1165;p71"/>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66" name="Google Shape;1166;p71"/>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67" name="Google Shape;1167;p71"/>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68" name="Google Shape;1168;p71"/>
          <p:cNvSpPr/>
          <p:nvPr/>
        </p:nvSpPr>
        <p:spPr>
          <a:xfrm>
            <a:off x="337949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69" name="Google Shape;1169;p71"/>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70" name="Google Shape;1170;p71"/>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171" name="Google Shape;1171;p71"/>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172" name="Google Shape;1172;p71"/>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173" name="Google Shape;1173;p71"/>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174" name="Google Shape;1174;p71"/>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75" name="Google Shape;1175;p71"/>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76" name="Google Shape;1176;p71"/>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77" name="Google Shape;1177;p71"/>
          <p:cNvSpPr/>
          <p:nvPr/>
        </p:nvSpPr>
        <p:spPr>
          <a:xfrm>
            <a:off x="337949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178" name="Google Shape;1178;p71"/>
          <p:cNvSpPr/>
          <p:nvPr/>
        </p:nvSpPr>
        <p:spPr>
          <a:xfrm>
            <a:off x="386423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79" name="Google Shape;1179;p71"/>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80" name="Google Shape;1180;p71"/>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81" name="Google Shape;1181;p71"/>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82" name="Google Shape;1182;p71"/>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83" name="Google Shape;1183;p71"/>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184" name="Google Shape;1184;p71"/>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185" name="Google Shape;1185;p71"/>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4</a:t>
            </a:r>
            <a:endParaRPr sz="2000">
              <a:latin typeface="Calibri" panose="020F0502020204030204"/>
              <a:ea typeface="Calibri" panose="020F0502020204030204"/>
              <a:cs typeface="Calibri" panose="020F0502020204030204"/>
              <a:sym typeface="Calibri" panose="020F0502020204030204"/>
            </a:endParaRPr>
          </a:p>
        </p:txBody>
      </p:sp>
      <p:sp>
        <p:nvSpPr>
          <p:cNvPr id="1186" name="Google Shape;1186;p71"/>
          <p:cNvSpPr/>
          <p:nvPr/>
        </p:nvSpPr>
        <p:spPr>
          <a:xfrm rot="-5400000">
            <a:off x="4954625" y="2892500"/>
            <a:ext cx="260700" cy="2375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71"/>
          <p:cNvSpPr txBox="1"/>
          <p:nvPr/>
        </p:nvSpPr>
        <p:spPr>
          <a:xfrm>
            <a:off x="47997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191" name="Shape 1191"/>
        <p:cNvGrpSpPr/>
        <p:nvPr/>
      </p:nvGrpSpPr>
      <p:grpSpPr>
        <a:xfrm>
          <a:off x="0" y="0"/>
          <a:ext cx="0" cy="0"/>
          <a:chOff x="0" y="0"/>
          <a:chExt cx="0" cy="0"/>
        </a:xfrm>
      </p:grpSpPr>
      <p:sp>
        <p:nvSpPr>
          <p:cNvPr id="1192" name="Google Shape;1192;p7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193" name="Google Shape;1193;p7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b="1"/>
              <a:t>Repeat N times:</a:t>
            </a:r>
            <a:endParaRPr b="1"/>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1194" name="Google Shape;1194;p72"/>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195" name="Google Shape;1195;p72"/>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196" name="Google Shape;1196;p72"/>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197" name="Google Shape;1197;p72"/>
          <p:cNvCxnSpPr>
            <a:stCxn id="1194" idx="2"/>
            <a:endCxn id="1195"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72"/>
          <p:cNvCxnSpPr>
            <a:stCxn id="1194" idx="2"/>
            <a:endCxn id="1196"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sp>
        <p:nvSpPr>
          <p:cNvPr id="1199" name="Google Shape;1199;p72"/>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200" name="Google Shape;1200;p72"/>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01" name="Google Shape;1201;p72"/>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02" name="Google Shape;1202;p72"/>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03" name="Google Shape;1203;p72"/>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04" name="Google Shape;1204;p72"/>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05" name="Google Shape;1205;p72"/>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06" name="Google Shape;1206;p72"/>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07" name="Google Shape;1207;p72"/>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08" name="Google Shape;1208;p72"/>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09" name="Google Shape;1209;p72"/>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10" name="Google Shape;1210;p72"/>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11" name="Google Shape;1211;p72"/>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12" name="Google Shape;1212;p72"/>
          <p:cNvSpPr/>
          <p:nvPr/>
        </p:nvSpPr>
        <p:spPr>
          <a:xfrm>
            <a:off x="3379494"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3" name="Google Shape;1213;p72"/>
          <p:cNvSpPr/>
          <p:nvPr/>
        </p:nvSpPr>
        <p:spPr>
          <a:xfrm>
            <a:off x="386423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4" name="Google Shape;1214;p72"/>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5" name="Google Shape;1215;p72"/>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6" name="Google Shape;1216;p72"/>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7" name="Google Shape;1217;p72"/>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18" name="Google Shape;1218;p72"/>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219" name="Google Shape;1219;p72"/>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20" name="Google Shape;1220;p72"/>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3</a:t>
            </a:r>
            <a:endParaRPr sz="2000">
              <a:latin typeface="Calibri" panose="020F0502020204030204"/>
              <a:ea typeface="Calibri" panose="020F0502020204030204"/>
              <a:cs typeface="Calibri" panose="020F0502020204030204"/>
              <a:sym typeface="Calibri" panose="020F0502020204030204"/>
            </a:endParaRPr>
          </a:p>
        </p:txBody>
      </p:sp>
      <p:sp>
        <p:nvSpPr>
          <p:cNvPr id="1221" name="Google Shape;1221;p72"/>
          <p:cNvSpPr/>
          <p:nvPr/>
        </p:nvSpPr>
        <p:spPr>
          <a:xfrm rot="-5400000">
            <a:off x="4716700" y="2654600"/>
            <a:ext cx="260700" cy="2851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2"/>
          <p:cNvSpPr txBox="1"/>
          <p:nvPr/>
        </p:nvSpPr>
        <p:spPr>
          <a:xfrm>
            <a:off x="45711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Major Focus for Several Lectures: Sorting</a:t>
            </a:r>
            <a:endParaRPr lang="en-GB"/>
          </a:p>
        </p:txBody>
      </p:sp>
      <p:sp>
        <p:nvSpPr>
          <p:cNvPr id="173" name="Google Shape;173;p2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many of our remaining lectures, we’ll discuss the sorting problem.</a:t>
            </a:r>
            <a:endParaRPr lang="en-GB"/>
          </a:p>
          <a:p>
            <a:pPr marL="457200" lvl="0" indent="-342900" algn="l" rtl="0">
              <a:spcBef>
                <a:spcPts val="600"/>
              </a:spcBef>
              <a:spcAft>
                <a:spcPts val="0"/>
              </a:spcAft>
              <a:buSzPts val="1800"/>
              <a:buChar char="●"/>
            </a:pPr>
            <a:r>
              <a:rPr lang="en-GB"/>
              <a:t>Informally: Given items, put them in order.</a:t>
            </a:r>
            <a:endParaRPr lang="en-GB"/>
          </a:p>
          <a:p>
            <a:pPr marL="0" lvl="0" indent="0" algn="l" rtl="0">
              <a:spcBef>
                <a:spcPts val="600"/>
              </a:spcBef>
              <a:spcAft>
                <a:spcPts val="0"/>
              </a:spcAft>
              <a:buNone/>
            </a:pPr>
          </a:p>
          <a:p>
            <a:pPr marL="0" lvl="0" indent="0" algn="l" rtl="0">
              <a:spcBef>
                <a:spcPts val="600"/>
              </a:spcBef>
              <a:spcAft>
                <a:spcPts val="0"/>
              </a:spcAft>
              <a:buNone/>
            </a:pPr>
            <a:r>
              <a:rPr lang="en-GB"/>
              <a:t>This is a useful task in its own right. Examples:</a:t>
            </a:r>
            <a:endParaRPr lang="en-GB"/>
          </a:p>
          <a:p>
            <a:pPr marL="457200" lvl="0" indent="-342900" algn="l" rtl="0">
              <a:spcBef>
                <a:spcPts val="600"/>
              </a:spcBef>
              <a:spcAft>
                <a:spcPts val="0"/>
              </a:spcAft>
              <a:buSzPts val="1800"/>
              <a:buChar char="●"/>
            </a:pPr>
            <a:r>
              <a:rPr lang="en-GB"/>
              <a:t>Equivalent items are adjacent, allowing rapid duplicate finding.</a:t>
            </a:r>
            <a:endParaRPr lang="en-GB"/>
          </a:p>
          <a:p>
            <a:pPr marL="457200" lvl="0" indent="-342900" algn="l" rtl="0">
              <a:spcBef>
                <a:spcPts val="600"/>
              </a:spcBef>
              <a:spcAft>
                <a:spcPts val="0"/>
              </a:spcAft>
              <a:buSzPts val="1800"/>
              <a:buChar char="●"/>
            </a:pPr>
            <a:r>
              <a:rPr lang="en-GB"/>
              <a:t>Items are in increasing order, allowing binary search.</a:t>
            </a:r>
            <a:endParaRPr lang="en-GB"/>
          </a:p>
          <a:p>
            <a:pPr marL="457200" lvl="0" indent="-342900" algn="l" rtl="0">
              <a:spcBef>
                <a:spcPts val="600"/>
              </a:spcBef>
              <a:spcAft>
                <a:spcPts val="0"/>
              </a:spcAft>
              <a:buSzPts val="1800"/>
              <a:buChar char="●"/>
            </a:pPr>
            <a:r>
              <a:rPr lang="en-GB"/>
              <a:t>Can be converted into various balanced data structures (e.g. BSTs, KdTrees).</a:t>
            </a:r>
            <a:endParaRPr lang="en-GB"/>
          </a:p>
          <a:p>
            <a:pPr marL="0" lvl="0" indent="0" algn="l" rtl="0">
              <a:spcBef>
                <a:spcPts val="600"/>
              </a:spcBef>
              <a:spcAft>
                <a:spcPts val="0"/>
              </a:spcAft>
              <a:buNone/>
            </a:pPr>
          </a:p>
          <a:p>
            <a:pPr marL="0" lvl="0" indent="0" algn="l" rtl="0">
              <a:spcBef>
                <a:spcPts val="600"/>
              </a:spcBef>
              <a:spcAft>
                <a:spcPts val="0"/>
              </a:spcAft>
              <a:buNone/>
            </a:pPr>
            <a:r>
              <a:rPr lang="en-GB"/>
              <a:t>Also provide interesting case studies for how to approach basic computational problems.</a:t>
            </a:r>
            <a:endParaRPr lang="en-GB"/>
          </a:p>
          <a:p>
            <a:pPr marL="457200" lvl="0" indent="-342900" algn="l" rtl="0">
              <a:spcBef>
                <a:spcPts val="600"/>
              </a:spcBef>
              <a:spcAft>
                <a:spcPts val="0"/>
              </a:spcAft>
              <a:buSzPts val="1800"/>
              <a:buChar char="●"/>
            </a:pPr>
            <a:r>
              <a:rPr lang="en-GB"/>
              <a:t>Some of the solutions will involve using data structures we’ve studied.</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26" name="Shape 1226"/>
        <p:cNvGrpSpPr/>
        <p:nvPr/>
      </p:nvGrpSpPr>
      <p:grpSpPr>
        <a:xfrm>
          <a:off x="0" y="0"/>
          <a:ext cx="0" cy="0"/>
          <a:chOff x="0" y="0"/>
          <a:chExt cx="0" cy="0"/>
        </a:xfrm>
      </p:grpSpPr>
      <p:sp>
        <p:nvSpPr>
          <p:cNvPr id="1227" name="Google Shape;1227;p7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228" name="Google Shape;1228;p7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229" name="Google Shape;1229;p73"/>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30" name="Google Shape;1230;p73"/>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31" name="Google Shape;1231;p73"/>
          <p:cNvSpPr/>
          <p:nvPr/>
        </p:nvSpPr>
        <p:spPr>
          <a:xfrm>
            <a:off x="8249891"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232" name="Google Shape;1232;p73"/>
          <p:cNvCxnSpPr>
            <a:stCxn id="1229" idx="2"/>
            <a:endCxn id="1230"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233" name="Google Shape;1233;p73"/>
          <p:cNvCxnSpPr>
            <a:stCxn id="1229" idx="2"/>
            <a:endCxn id="1231" idx="0"/>
          </p:cNvCxnSpPr>
          <p:nvPr/>
        </p:nvCxnSpPr>
        <p:spPr>
          <a:xfrm>
            <a:off x="7935588" y="2910750"/>
            <a:ext cx="561900" cy="130500"/>
          </a:xfrm>
          <a:prstGeom prst="straightConnector1">
            <a:avLst/>
          </a:prstGeom>
          <a:noFill/>
          <a:ln w="9525" cap="flat" cmpd="sng">
            <a:solidFill>
              <a:schemeClr val="dk2"/>
            </a:solidFill>
            <a:prstDash val="solid"/>
            <a:round/>
            <a:headEnd type="none" w="med" len="med"/>
            <a:tailEnd type="none" w="med" len="med"/>
          </a:ln>
        </p:spPr>
      </p:cxnSp>
      <p:sp>
        <p:nvSpPr>
          <p:cNvPr id="1234" name="Google Shape;1234;p73"/>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235" name="Google Shape;1235;p73"/>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36" name="Google Shape;1236;p73"/>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37" name="Google Shape;1237;p73"/>
          <p:cNvSpPr/>
          <p:nvPr/>
        </p:nvSpPr>
        <p:spPr>
          <a:xfrm>
            <a:off x="289430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38" name="Google Shape;1238;p73"/>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39" name="Google Shape;1239;p73"/>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40" name="Google Shape;1240;p73"/>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41" name="Google Shape;1241;p73"/>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42" name="Google Shape;1242;p73"/>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43" name="Google Shape;1243;p73"/>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44" name="Google Shape;1244;p73"/>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45" name="Google Shape;1245;p73"/>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46" name="Google Shape;1246;p73"/>
          <p:cNvSpPr/>
          <p:nvPr/>
        </p:nvSpPr>
        <p:spPr>
          <a:xfrm>
            <a:off x="289430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47" name="Google Shape;1247;p73"/>
          <p:cNvSpPr/>
          <p:nvPr/>
        </p:nvSpPr>
        <p:spPr>
          <a:xfrm>
            <a:off x="3379494"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48" name="Google Shape;1248;p73"/>
          <p:cNvSpPr/>
          <p:nvPr/>
        </p:nvSpPr>
        <p:spPr>
          <a:xfrm>
            <a:off x="386423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49" name="Google Shape;1249;p73"/>
          <p:cNvSpPr/>
          <p:nvPr/>
        </p:nvSpPr>
        <p:spPr>
          <a:xfrm>
            <a:off x="434942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50" name="Google Shape;1250;p73"/>
          <p:cNvSpPr/>
          <p:nvPr/>
        </p:nvSpPr>
        <p:spPr>
          <a:xfrm>
            <a:off x="4838766"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51" name="Google Shape;1251;p73"/>
          <p:cNvSpPr/>
          <p:nvPr/>
        </p:nvSpPr>
        <p:spPr>
          <a:xfrm>
            <a:off x="532395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52" name="Google Shape;1252;p73"/>
          <p:cNvSpPr/>
          <p:nvPr/>
        </p:nvSpPr>
        <p:spPr>
          <a:xfrm>
            <a:off x="581333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53" name="Google Shape;1253;p73"/>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254" name="Google Shape;1254;p73"/>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55" name="Google Shape;1255;p73"/>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3</a:t>
            </a:r>
            <a:endParaRPr sz="2000">
              <a:latin typeface="Calibri" panose="020F0502020204030204"/>
              <a:ea typeface="Calibri" panose="020F0502020204030204"/>
              <a:cs typeface="Calibri" panose="020F0502020204030204"/>
              <a:sym typeface="Calibri" panose="020F0502020204030204"/>
            </a:endParaRPr>
          </a:p>
        </p:txBody>
      </p:sp>
      <p:sp>
        <p:nvSpPr>
          <p:cNvPr id="1256" name="Google Shape;1256;p73"/>
          <p:cNvSpPr/>
          <p:nvPr/>
        </p:nvSpPr>
        <p:spPr>
          <a:xfrm rot="-5400000">
            <a:off x="4716700" y="2654600"/>
            <a:ext cx="260700" cy="2851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73"/>
          <p:cNvSpPr txBox="1"/>
          <p:nvPr/>
        </p:nvSpPr>
        <p:spPr>
          <a:xfrm>
            <a:off x="45711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61" name="Shape 1261"/>
        <p:cNvGrpSpPr/>
        <p:nvPr/>
      </p:nvGrpSpPr>
      <p:grpSpPr>
        <a:xfrm>
          <a:off x="0" y="0"/>
          <a:ext cx="0" cy="0"/>
          <a:chOff x="0" y="0"/>
          <a:chExt cx="0" cy="0"/>
        </a:xfrm>
      </p:grpSpPr>
      <p:sp>
        <p:nvSpPr>
          <p:cNvPr id="1262" name="Google Shape;1262;p7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263" name="Google Shape;1263;p7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1264" name="Google Shape;1264;p74"/>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65" name="Google Shape;1265;p74"/>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266" name="Google Shape;1266;p74"/>
          <p:cNvCxnSpPr>
            <a:stCxn id="1264" idx="2"/>
            <a:endCxn id="1265"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sp>
        <p:nvSpPr>
          <p:cNvPr id="1267" name="Google Shape;1267;p74"/>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268" name="Google Shape;1268;p74"/>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69" name="Google Shape;1269;p74"/>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70" name="Google Shape;1270;p74"/>
          <p:cNvSpPr/>
          <p:nvPr/>
        </p:nvSpPr>
        <p:spPr>
          <a:xfrm>
            <a:off x="289430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71" name="Google Shape;1271;p74"/>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72" name="Google Shape;1272;p74"/>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73" name="Google Shape;1273;p74"/>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274" name="Google Shape;1274;p74"/>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275" name="Google Shape;1275;p74"/>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276" name="Google Shape;1276;p74"/>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277" name="Google Shape;1277;p74"/>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78" name="Google Shape;1278;p74"/>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279" name="Google Shape;1279;p74"/>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280" name="Google Shape;1280;p74"/>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81" name="Google Shape;1281;p74"/>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2</a:t>
            </a:r>
            <a:endParaRPr sz="2000">
              <a:latin typeface="Calibri" panose="020F0502020204030204"/>
              <a:ea typeface="Calibri" panose="020F0502020204030204"/>
              <a:cs typeface="Calibri" panose="020F0502020204030204"/>
              <a:sym typeface="Calibri" panose="020F0502020204030204"/>
            </a:endParaRPr>
          </a:p>
        </p:txBody>
      </p:sp>
      <p:sp>
        <p:nvSpPr>
          <p:cNvPr id="1282" name="Google Shape;1282;p74"/>
          <p:cNvSpPr/>
          <p:nvPr/>
        </p:nvSpPr>
        <p:spPr>
          <a:xfrm rot="-5400000">
            <a:off x="4473125" y="2411000"/>
            <a:ext cx="260700" cy="3338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74"/>
          <p:cNvSpPr txBox="1"/>
          <p:nvPr/>
        </p:nvSpPr>
        <p:spPr>
          <a:xfrm>
            <a:off x="42663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87" name="Shape 1287"/>
        <p:cNvGrpSpPr/>
        <p:nvPr/>
      </p:nvGrpSpPr>
      <p:grpSpPr>
        <a:xfrm>
          <a:off x="0" y="0"/>
          <a:ext cx="0" cy="0"/>
          <a:chOff x="0" y="0"/>
          <a:chExt cx="0" cy="0"/>
        </a:xfrm>
      </p:grpSpPr>
      <p:sp>
        <p:nvSpPr>
          <p:cNvPr id="1288" name="Google Shape;1288;p7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289" name="Google Shape;1289;p7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290" name="Google Shape;1290;p75"/>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291" name="Google Shape;1291;p75"/>
          <p:cNvSpPr/>
          <p:nvPr/>
        </p:nvSpPr>
        <p:spPr>
          <a:xfrm>
            <a:off x="7125986" y="30412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1292" name="Google Shape;1292;p75"/>
          <p:cNvCxnSpPr>
            <a:stCxn id="1290" idx="2"/>
            <a:endCxn id="1291" idx="0"/>
          </p:cNvCxnSpPr>
          <p:nvPr/>
        </p:nvCxnSpPr>
        <p:spPr>
          <a:xfrm flipH="1">
            <a:off x="7373688" y="2910750"/>
            <a:ext cx="561900" cy="130500"/>
          </a:xfrm>
          <a:prstGeom prst="straightConnector1">
            <a:avLst/>
          </a:prstGeom>
          <a:noFill/>
          <a:ln w="9525" cap="flat" cmpd="sng">
            <a:solidFill>
              <a:schemeClr val="dk2"/>
            </a:solidFill>
            <a:prstDash val="solid"/>
            <a:round/>
            <a:headEnd type="none" w="med" len="med"/>
            <a:tailEnd type="none" w="med" len="med"/>
          </a:ln>
        </p:spPr>
      </p:cxnSp>
      <p:sp>
        <p:nvSpPr>
          <p:cNvPr id="1293" name="Google Shape;1293;p75"/>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294" name="Google Shape;1294;p75"/>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95" name="Google Shape;1295;p75"/>
          <p:cNvSpPr/>
          <p:nvPr/>
        </p:nvSpPr>
        <p:spPr>
          <a:xfrm>
            <a:off x="2404964"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296" name="Google Shape;1296;p75"/>
          <p:cNvSpPr/>
          <p:nvPr/>
        </p:nvSpPr>
        <p:spPr>
          <a:xfrm>
            <a:off x="289430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97" name="Google Shape;1297;p75"/>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98" name="Google Shape;1298;p75"/>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299" name="Google Shape;1299;p75"/>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00" name="Google Shape;1300;p75"/>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01" name="Google Shape;1301;p75"/>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02" name="Google Shape;1302;p75"/>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03" name="Google Shape;1303;p75"/>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04" name="Google Shape;1304;p75"/>
          <p:cNvSpPr/>
          <p:nvPr/>
        </p:nvSpPr>
        <p:spPr>
          <a:xfrm>
            <a:off x="2404964"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05" name="Google Shape;1305;p75"/>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306" name="Google Shape;1306;p75"/>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07" name="Google Shape;1307;p75"/>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2</a:t>
            </a:r>
            <a:endParaRPr sz="2000">
              <a:latin typeface="Calibri" panose="020F0502020204030204"/>
              <a:ea typeface="Calibri" panose="020F0502020204030204"/>
              <a:cs typeface="Calibri" panose="020F0502020204030204"/>
              <a:sym typeface="Calibri" panose="020F0502020204030204"/>
            </a:endParaRPr>
          </a:p>
        </p:txBody>
      </p:sp>
      <p:sp>
        <p:nvSpPr>
          <p:cNvPr id="1308" name="Google Shape;1308;p75"/>
          <p:cNvSpPr/>
          <p:nvPr/>
        </p:nvSpPr>
        <p:spPr>
          <a:xfrm rot="-5400000">
            <a:off x="4473125" y="2411000"/>
            <a:ext cx="260700" cy="3338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75"/>
          <p:cNvSpPr txBox="1"/>
          <p:nvPr/>
        </p:nvSpPr>
        <p:spPr>
          <a:xfrm>
            <a:off x="42663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13" name="Shape 1313"/>
        <p:cNvGrpSpPr/>
        <p:nvPr/>
      </p:nvGrpSpPr>
      <p:grpSpPr>
        <a:xfrm>
          <a:off x="0" y="0"/>
          <a:ext cx="0" cy="0"/>
          <a:chOff x="0" y="0"/>
          <a:chExt cx="0" cy="0"/>
        </a:xfrm>
      </p:grpSpPr>
      <p:sp>
        <p:nvSpPr>
          <p:cNvPr id="1314" name="Google Shape;1314;p7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315" name="Google Shape;1315;p7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a:t>
            </a:r>
            <a:endParaRPr b="1"/>
          </a:p>
          <a:p>
            <a:pPr marL="914400" lvl="1" indent="-342900" algn="l" rtl="0">
              <a:spcBef>
                <a:spcPts val="600"/>
              </a:spcBef>
              <a:spcAft>
                <a:spcPts val="0"/>
              </a:spcAft>
              <a:buSzPts val="1800"/>
              <a:buChar char="○"/>
            </a:pPr>
            <a:r>
              <a:rPr lang="en-GB" b="1"/>
              <a:t>Put deleted item at the end of the unused part of the output array.</a:t>
            </a:r>
            <a:endParaRPr b="1"/>
          </a:p>
        </p:txBody>
      </p:sp>
      <p:sp>
        <p:nvSpPr>
          <p:cNvPr id="1316" name="Google Shape;1316;p76"/>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17" name="Google Shape;1317;p76"/>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318" name="Google Shape;1318;p76"/>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19" name="Google Shape;1319;p76"/>
          <p:cNvSpPr/>
          <p:nvPr/>
        </p:nvSpPr>
        <p:spPr>
          <a:xfrm>
            <a:off x="240496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20" name="Google Shape;1320;p76"/>
          <p:cNvSpPr/>
          <p:nvPr/>
        </p:nvSpPr>
        <p:spPr>
          <a:xfrm>
            <a:off x="289430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21" name="Google Shape;1321;p76"/>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22" name="Google Shape;1322;p76"/>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23" name="Google Shape;1323;p76"/>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24" name="Google Shape;1324;p76"/>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25" name="Google Shape;1325;p76"/>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26" name="Google Shape;1326;p76"/>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27" name="Google Shape;1327;p76"/>
          <p:cNvSpPr/>
          <p:nvPr/>
        </p:nvSpPr>
        <p:spPr>
          <a:xfrm>
            <a:off x="1919775" y="2740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28" name="Google Shape;1328;p76"/>
          <p:cNvSpPr/>
          <p:nvPr/>
        </p:nvSpPr>
        <p:spPr>
          <a:xfrm>
            <a:off x="2404964"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29" name="Google Shape;1329;p76"/>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330" name="Google Shape;1330;p76"/>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31" name="Google Shape;1331;p76"/>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1</a:t>
            </a:r>
            <a:endParaRPr sz="2000">
              <a:latin typeface="Calibri" panose="020F0502020204030204"/>
              <a:ea typeface="Calibri" panose="020F0502020204030204"/>
              <a:cs typeface="Calibri" panose="020F0502020204030204"/>
              <a:sym typeface="Calibri" panose="020F0502020204030204"/>
            </a:endParaRPr>
          </a:p>
        </p:txBody>
      </p:sp>
      <p:sp>
        <p:nvSpPr>
          <p:cNvPr id="1332" name="Google Shape;1332;p76"/>
          <p:cNvSpPr/>
          <p:nvPr/>
        </p:nvSpPr>
        <p:spPr>
          <a:xfrm rot="-5400000">
            <a:off x="4218175" y="2156150"/>
            <a:ext cx="260700" cy="38481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76"/>
          <p:cNvSpPr txBox="1"/>
          <p:nvPr/>
        </p:nvSpPr>
        <p:spPr>
          <a:xfrm>
            <a:off x="40377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337" name="Shape 1337"/>
        <p:cNvGrpSpPr/>
        <p:nvPr/>
      </p:nvGrpSpPr>
      <p:grpSpPr>
        <a:xfrm>
          <a:off x="0" y="0"/>
          <a:ext cx="0" cy="0"/>
          <a:chOff x="0" y="0"/>
          <a:chExt cx="0" cy="0"/>
        </a:xfrm>
      </p:grpSpPr>
      <p:sp>
        <p:nvSpPr>
          <p:cNvPr id="1338" name="Google Shape;1338;p7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339" name="Google Shape;1339;p7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340" name="Google Shape;1340;p77"/>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41" name="Google Shape;1341;p77"/>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342" name="Google Shape;1342;p77"/>
          <p:cNvSpPr/>
          <p:nvPr/>
        </p:nvSpPr>
        <p:spPr>
          <a:xfrm>
            <a:off x="1919775" y="4264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43" name="Google Shape;1343;p77"/>
          <p:cNvSpPr/>
          <p:nvPr/>
        </p:nvSpPr>
        <p:spPr>
          <a:xfrm>
            <a:off x="240496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44" name="Google Shape;1344;p77"/>
          <p:cNvSpPr/>
          <p:nvPr/>
        </p:nvSpPr>
        <p:spPr>
          <a:xfrm>
            <a:off x="289430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45" name="Google Shape;1345;p77"/>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46" name="Google Shape;1346;p77"/>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47" name="Google Shape;1347;p77"/>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48" name="Google Shape;1348;p77"/>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49" name="Google Shape;1349;p77"/>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50" name="Google Shape;1350;p77"/>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51" name="Google Shape;1351;p77"/>
          <p:cNvSpPr/>
          <p:nvPr/>
        </p:nvSpPr>
        <p:spPr>
          <a:xfrm>
            <a:off x="1919775" y="2740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52" name="Google Shape;1352;p77"/>
          <p:cNvSpPr/>
          <p:nvPr/>
        </p:nvSpPr>
        <p:spPr>
          <a:xfrm>
            <a:off x="2404964"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53" name="Google Shape;1353;p77"/>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354" name="Google Shape;1354;p77"/>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55" name="Google Shape;1355;p77"/>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1</a:t>
            </a:r>
            <a:endParaRPr sz="2000">
              <a:latin typeface="Calibri" panose="020F0502020204030204"/>
              <a:ea typeface="Calibri" panose="020F0502020204030204"/>
              <a:cs typeface="Calibri" panose="020F0502020204030204"/>
              <a:sym typeface="Calibri" panose="020F0502020204030204"/>
            </a:endParaRPr>
          </a:p>
        </p:txBody>
      </p:sp>
      <p:sp>
        <p:nvSpPr>
          <p:cNvPr id="1356" name="Google Shape;1356;p77"/>
          <p:cNvSpPr/>
          <p:nvPr/>
        </p:nvSpPr>
        <p:spPr>
          <a:xfrm rot="-5400000">
            <a:off x="4218175" y="2156150"/>
            <a:ext cx="260700" cy="38481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77"/>
          <p:cNvSpPr txBox="1"/>
          <p:nvPr/>
        </p:nvSpPr>
        <p:spPr>
          <a:xfrm>
            <a:off x="40377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361" name="Shape 1361"/>
        <p:cNvGrpSpPr/>
        <p:nvPr/>
      </p:nvGrpSpPr>
      <p:grpSpPr>
        <a:xfrm>
          <a:off x="0" y="0"/>
          <a:ext cx="0" cy="0"/>
          <a:chOff x="0" y="0"/>
          <a:chExt cx="0" cy="0"/>
        </a:xfrm>
      </p:grpSpPr>
      <p:sp>
        <p:nvSpPr>
          <p:cNvPr id="1362" name="Google Shape;1362;p7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 Sort: Phase 2: Heap Deletion</a:t>
            </a:r>
            <a:endParaRPr lang="en-GB"/>
          </a:p>
        </p:txBody>
      </p:sp>
      <p:sp>
        <p:nvSpPr>
          <p:cNvPr id="1363" name="Google Shape;1363;p7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p:txBody>
      </p:sp>
      <p:sp>
        <p:nvSpPr>
          <p:cNvPr id="1364" name="Google Shape;1364;p78"/>
          <p:cNvSpPr/>
          <p:nvPr/>
        </p:nvSpPr>
        <p:spPr>
          <a:xfrm>
            <a:off x="7687938" y="2415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65" name="Google Shape;1365;p78"/>
          <p:cNvSpPr txBox="1"/>
          <p:nvPr/>
        </p:nvSpPr>
        <p:spPr>
          <a:xfrm>
            <a:off x="386400" y="4320450"/>
            <a:ext cx="1086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Output:</a:t>
            </a:r>
            <a:endParaRPr sz="2000">
              <a:latin typeface="Calibri" panose="020F0502020204030204"/>
              <a:ea typeface="Calibri" panose="020F0502020204030204"/>
              <a:cs typeface="Calibri" panose="020F0502020204030204"/>
              <a:sym typeface="Calibri" panose="020F0502020204030204"/>
            </a:endParaRPr>
          </a:p>
        </p:txBody>
      </p:sp>
      <p:sp>
        <p:nvSpPr>
          <p:cNvPr id="1366" name="Google Shape;1366;p78"/>
          <p:cNvSpPr/>
          <p:nvPr/>
        </p:nvSpPr>
        <p:spPr>
          <a:xfrm>
            <a:off x="191977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367" name="Google Shape;1367;p78"/>
          <p:cNvSpPr/>
          <p:nvPr/>
        </p:nvSpPr>
        <p:spPr>
          <a:xfrm>
            <a:off x="240496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368" name="Google Shape;1368;p78"/>
          <p:cNvSpPr/>
          <p:nvPr/>
        </p:nvSpPr>
        <p:spPr>
          <a:xfrm>
            <a:off x="289430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69" name="Google Shape;1369;p78"/>
          <p:cNvSpPr/>
          <p:nvPr/>
        </p:nvSpPr>
        <p:spPr>
          <a:xfrm>
            <a:off x="3379494"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70" name="Google Shape;1370;p78"/>
          <p:cNvSpPr/>
          <p:nvPr/>
        </p:nvSpPr>
        <p:spPr>
          <a:xfrm>
            <a:off x="386423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371" name="Google Shape;1371;p78"/>
          <p:cNvSpPr/>
          <p:nvPr/>
        </p:nvSpPr>
        <p:spPr>
          <a:xfrm>
            <a:off x="434942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372" name="Google Shape;1372;p78"/>
          <p:cNvSpPr/>
          <p:nvPr/>
        </p:nvSpPr>
        <p:spPr>
          <a:xfrm>
            <a:off x="4838766"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373" name="Google Shape;1373;p78"/>
          <p:cNvSpPr/>
          <p:nvPr/>
        </p:nvSpPr>
        <p:spPr>
          <a:xfrm>
            <a:off x="5323955"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374" name="Google Shape;1374;p78"/>
          <p:cNvSpPr/>
          <p:nvPr/>
        </p:nvSpPr>
        <p:spPr>
          <a:xfrm>
            <a:off x="5813330" y="4264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375" name="Google Shape;1375;p78"/>
          <p:cNvSpPr/>
          <p:nvPr/>
        </p:nvSpPr>
        <p:spPr>
          <a:xfrm>
            <a:off x="1919775"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76" name="Google Shape;1376;p78"/>
          <p:cNvSpPr/>
          <p:nvPr/>
        </p:nvSpPr>
        <p:spPr>
          <a:xfrm>
            <a:off x="2404964"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77" name="Google Shape;1377;p78"/>
          <p:cNvSpPr txBox="1"/>
          <p:nvPr/>
        </p:nvSpPr>
        <p:spPr>
          <a:xfrm>
            <a:off x="386400" y="2720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Heap:</a:t>
            </a:r>
            <a:endParaRPr sz="2000">
              <a:latin typeface="Calibri" panose="020F0502020204030204"/>
              <a:ea typeface="Calibri" panose="020F0502020204030204"/>
              <a:cs typeface="Calibri" panose="020F0502020204030204"/>
              <a:sym typeface="Calibri" panose="020F0502020204030204"/>
            </a:endParaRPr>
          </a:p>
        </p:txBody>
      </p:sp>
      <p:sp>
        <p:nvSpPr>
          <p:cNvPr id="1378" name="Google Shape;1378;p78"/>
          <p:cNvSpPr/>
          <p:nvPr/>
        </p:nvSpPr>
        <p:spPr>
          <a:xfrm>
            <a:off x="1430450" y="2740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0</a:t>
            </a:r>
            <a:endParaRPr sz="1800">
              <a:latin typeface="Calibri" panose="020F0502020204030204"/>
              <a:ea typeface="Calibri" panose="020F0502020204030204"/>
              <a:cs typeface="Calibri" panose="020F0502020204030204"/>
              <a:sym typeface="Calibri" panose="020F0502020204030204"/>
            </a:endParaRPr>
          </a:p>
        </p:txBody>
      </p:sp>
      <p:sp>
        <p:nvSpPr>
          <p:cNvPr id="1379" name="Google Shape;1379;p78"/>
          <p:cNvSpPr txBox="1"/>
          <p:nvPr/>
        </p:nvSpPr>
        <p:spPr>
          <a:xfrm>
            <a:off x="1377000" y="3284533"/>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0</a:t>
            </a:r>
            <a:endParaRPr sz="2000">
              <a:latin typeface="Calibri" panose="020F0502020204030204"/>
              <a:ea typeface="Calibri" panose="020F0502020204030204"/>
              <a:cs typeface="Calibri" panose="020F0502020204030204"/>
              <a:sym typeface="Calibri" panose="020F0502020204030204"/>
            </a:endParaRPr>
          </a:p>
        </p:txBody>
      </p:sp>
      <p:sp>
        <p:nvSpPr>
          <p:cNvPr id="1380" name="Google Shape;1380;p78"/>
          <p:cNvSpPr/>
          <p:nvPr/>
        </p:nvSpPr>
        <p:spPr>
          <a:xfrm rot="-5400000">
            <a:off x="3974600" y="1912550"/>
            <a:ext cx="260700" cy="43353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78"/>
          <p:cNvSpPr txBox="1"/>
          <p:nvPr/>
        </p:nvSpPr>
        <p:spPr>
          <a:xfrm>
            <a:off x="4037742" y="3612650"/>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385" name="Shape 1385"/>
        <p:cNvGrpSpPr/>
        <p:nvPr/>
      </p:nvGrpSpPr>
      <p:grpSpPr>
        <a:xfrm>
          <a:off x="0" y="0"/>
          <a:ext cx="0" cy="0"/>
          <a:chOff x="0" y="0"/>
          <a:chExt cx="0" cy="0"/>
        </a:xfrm>
      </p:grpSpPr>
      <p:sp>
        <p:nvSpPr>
          <p:cNvPr id="1386" name="Google Shape;1386;p7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Naive Heapsort Runtime: yellkey.com/TODO</a:t>
            </a:r>
            <a:endParaRPr>
              <a:solidFill>
                <a:srgbClr val="38761D"/>
              </a:solidFill>
            </a:endParaRPr>
          </a:p>
        </p:txBody>
      </p:sp>
      <p:sp>
        <p:nvSpPr>
          <p:cNvPr id="1387" name="Google Shape;1387;p7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Insert all items into a max heap, and discard input array. Create output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a:t>
            </a:r>
            <a:endParaRPr lang="en-GB"/>
          </a:p>
          <a:p>
            <a:pPr marL="914400" lvl="1" indent="-342900" algn="l" rtl="0">
              <a:spcBef>
                <a:spcPts val="600"/>
              </a:spcBef>
              <a:spcAft>
                <a:spcPts val="0"/>
              </a:spcAft>
              <a:buSzPts val="1800"/>
              <a:buChar char="○"/>
            </a:pPr>
            <a:r>
              <a:rPr lang="en-GB"/>
              <a:t>Put deleted item at the end of the unused part of the output array.</a:t>
            </a:r>
            <a:endParaRPr lang="en-GB"/>
          </a:p>
          <a:p>
            <a:pPr marL="0" lvl="0" indent="0" algn="l" rtl="0">
              <a:spcBef>
                <a:spcPts val="600"/>
              </a:spcBef>
              <a:spcAft>
                <a:spcPts val="0"/>
              </a:spcAft>
              <a:buNone/>
            </a:pPr>
          </a:p>
          <a:p>
            <a:pPr marL="0" lvl="0" indent="0" algn="l" rtl="0">
              <a:spcBef>
                <a:spcPts val="600"/>
              </a:spcBef>
              <a:spcAft>
                <a:spcPts val="0"/>
              </a:spcAft>
              <a:buNone/>
            </a:pPr>
            <a:r>
              <a:rPr lang="en-GB"/>
              <a:t>What is the TOTAL runtime of naive heapsort?</a:t>
            </a:r>
            <a:endParaRPr lang="en-GB"/>
          </a:p>
          <a:p>
            <a:pPr marL="457200" lvl="0" indent="-342900" algn="l" rtl="0">
              <a:spcBef>
                <a:spcPts val="600"/>
              </a:spcBef>
              <a:spcAft>
                <a:spcPts val="0"/>
              </a:spcAft>
              <a:buSzPts val="1800"/>
              <a:buAutoNum type="alphaUcPeriod"/>
            </a:pPr>
            <a:r>
              <a:rPr lang="en-GB"/>
              <a:t>Θ(N)</a:t>
            </a:r>
            <a:endParaRPr lang="en-GB"/>
          </a:p>
          <a:p>
            <a:pPr marL="457200" lvl="0" indent="-342900" algn="l" rtl="0">
              <a:spcBef>
                <a:spcPts val="600"/>
              </a:spcBef>
              <a:spcAft>
                <a:spcPts val="0"/>
              </a:spcAft>
              <a:buSzPts val="1800"/>
              <a:buAutoNum type="alphaUcPeriod"/>
            </a:pPr>
            <a:r>
              <a:rPr lang="en-GB"/>
              <a:t>Θ(N log N)</a:t>
            </a:r>
            <a:endParaRPr lang="en-GB"/>
          </a:p>
          <a:p>
            <a:pPr marL="457200" lvl="0" indent="-342900" algn="l" rtl="0">
              <a:spcBef>
                <a:spcPts val="600"/>
              </a:spcBef>
              <a:spcAft>
                <a:spcPts val="0"/>
              </a:spcAft>
              <a:buSzPts val="1800"/>
              <a:buAutoNum type="alphaUcPeriod"/>
            </a:pPr>
            <a:r>
              <a:rPr lang="en-GB"/>
              <a:t>Θ(N</a:t>
            </a:r>
            <a:r>
              <a:rPr lang="en-GB" baseline="30000"/>
              <a:t>2</a:t>
            </a:r>
            <a:r>
              <a:rPr lang="en-GB"/>
              <a:t>), but faster than selection sort.</a:t>
            </a:r>
            <a:endParaRPr baseline="30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391" name="Shape 1391"/>
        <p:cNvGrpSpPr/>
        <p:nvPr/>
      </p:nvGrpSpPr>
      <p:grpSpPr>
        <a:xfrm>
          <a:off x="0" y="0"/>
          <a:ext cx="0" cy="0"/>
          <a:chOff x="0" y="0"/>
          <a:chExt cx="0" cy="0"/>
        </a:xfrm>
      </p:grpSpPr>
      <p:sp>
        <p:nvSpPr>
          <p:cNvPr id="1392" name="Google Shape;1392;p8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Heapsort Runtime Analysis</a:t>
            </a:r>
            <a:endParaRPr lang="en-GB"/>
          </a:p>
        </p:txBody>
      </p:sp>
      <p:sp>
        <p:nvSpPr>
          <p:cNvPr id="1393" name="Google Shape;1393;p8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Use the magic of the heap to sort our data.</a:t>
            </a:r>
            <a:endParaRPr lang="en-GB"/>
          </a:p>
          <a:p>
            <a:pPr marL="457200" lvl="0" indent="-342900" algn="l" rtl="0">
              <a:spcBef>
                <a:spcPts val="600"/>
              </a:spcBef>
              <a:spcAft>
                <a:spcPts val="0"/>
              </a:spcAft>
              <a:buSzPts val="1800"/>
              <a:buChar char="●"/>
            </a:pPr>
            <a:r>
              <a:rPr lang="en-GB"/>
              <a:t>Getting items into the heap O(N log N) time.</a:t>
            </a:r>
            <a:endParaRPr lang="en-GB"/>
          </a:p>
          <a:p>
            <a:pPr marL="457200" lvl="0" indent="-342900" algn="l" rtl="0">
              <a:spcBef>
                <a:spcPts val="0"/>
              </a:spcBef>
              <a:spcAft>
                <a:spcPts val="0"/>
              </a:spcAft>
              <a:buSzPts val="1800"/>
              <a:buChar char="●"/>
            </a:pPr>
            <a:r>
              <a:rPr lang="en-GB"/>
              <a:t>Selecting </a:t>
            </a:r>
            <a:r>
              <a:rPr lang="en-GB" i="1"/>
              <a:t>largest</a:t>
            </a:r>
            <a:r>
              <a:rPr lang="en-GB"/>
              <a:t> item: Θ(1) time.</a:t>
            </a:r>
            <a:endParaRPr lang="en-GB"/>
          </a:p>
          <a:p>
            <a:pPr marL="457200" lvl="0" indent="-342900" algn="l" rtl="0">
              <a:spcBef>
                <a:spcPts val="0"/>
              </a:spcBef>
              <a:spcAft>
                <a:spcPts val="0"/>
              </a:spcAft>
              <a:buSzPts val="1800"/>
              <a:buChar char="●"/>
            </a:pPr>
            <a:r>
              <a:rPr lang="en-GB"/>
              <a:t>Removing </a:t>
            </a:r>
            <a:r>
              <a:rPr lang="en-GB" i="1"/>
              <a:t>largest</a:t>
            </a:r>
            <a:r>
              <a:rPr lang="en-GB"/>
              <a:t> item: O(log N) for each removal.</a:t>
            </a:r>
            <a:endParaRPr lang="en-GB"/>
          </a:p>
          <a:p>
            <a:pPr marL="0" lvl="0" indent="0" algn="l" rtl="0">
              <a:spcBef>
                <a:spcPts val="600"/>
              </a:spcBef>
              <a:spcAft>
                <a:spcPts val="0"/>
              </a:spcAft>
              <a:buNone/>
            </a:pPr>
          </a:p>
          <a:p>
            <a:pPr marL="0" lvl="0" indent="0" algn="l" rtl="0">
              <a:spcBef>
                <a:spcPts val="600"/>
              </a:spcBef>
              <a:spcAft>
                <a:spcPts val="0"/>
              </a:spcAft>
              <a:buNone/>
            </a:pPr>
            <a:r>
              <a:rPr lang="en-GB"/>
              <a:t>Overall runtime is O(N log N) + Θ(N) + O(N log N) = </a:t>
            </a:r>
            <a:r>
              <a:rPr lang="en-GB" b="1"/>
              <a:t>O</a:t>
            </a:r>
            <a:r>
              <a:rPr lang="en-GB" b="1"/>
              <a:t>(N log N)</a:t>
            </a:r>
            <a:endParaRPr b="1"/>
          </a:p>
          <a:p>
            <a:pPr marL="457200" lvl="0" indent="-342900" algn="l" rtl="0">
              <a:spcBef>
                <a:spcPts val="600"/>
              </a:spcBef>
              <a:spcAft>
                <a:spcPts val="0"/>
              </a:spcAft>
              <a:buSzPts val="1800"/>
              <a:buChar char="●"/>
            </a:pPr>
            <a:r>
              <a:rPr lang="en-GB"/>
              <a:t>Far better that selection sort!</a:t>
            </a:r>
            <a:endParaRPr lang="en-GB"/>
          </a:p>
          <a:p>
            <a:pPr marL="0" lvl="0" indent="0" algn="l" rtl="0">
              <a:spcBef>
                <a:spcPts val="600"/>
              </a:spcBef>
              <a:spcAft>
                <a:spcPts val="0"/>
              </a:spcAft>
              <a:buNone/>
            </a:pPr>
          </a:p>
          <a:p>
            <a:pPr marL="0" lvl="0" indent="0" algn="l" rtl="0">
              <a:spcBef>
                <a:spcPts val="600"/>
              </a:spcBef>
              <a:spcAft>
                <a:spcPts val="0"/>
              </a:spcAft>
              <a:buNone/>
            </a:pPr>
            <a:r>
              <a:rPr lang="en-GB"/>
              <a:t>Memory usage is Θ(N) to build the additional copy of all of our data.</a:t>
            </a:r>
            <a:endParaRPr lang="en-GB"/>
          </a:p>
          <a:p>
            <a:pPr marL="457200" lvl="0" indent="-342900" algn="l" rtl="0">
              <a:spcBef>
                <a:spcPts val="600"/>
              </a:spcBef>
              <a:spcAft>
                <a:spcPts val="0"/>
              </a:spcAft>
              <a:buSzPts val="1800"/>
              <a:buChar char="●"/>
            </a:pPr>
            <a:r>
              <a:rPr lang="en-GB"/>
              <a:t>Worse than selection sort, but probably no big deal (??).</a:t>
            </a:r>
            <a:endParaRPr lang="en-GB"/>
          </a:p>
          <a:p>
            <a:pPr marL="457200" lvl="0" indent="-342900" algn="l" rtl="0">
              <a:spcBef>
                <a:spcPts val="0"/>
              </a:spcBef>
              <a:spcAft>
                <a:spcPts val="0"/>
              </a:spcAft>
              <a:buSzPts val="1800"/>
              <a:buChar char="●"/>
            </a:pPr>
            <a:r>
              <a:rPr lang="en-GB"/>
              <a:t>Can eliminate this extra memory cost with same fancy trickery.</a:t>
            </a:r>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397" name="Shape 1397"/>
        <p:cNvGrpSpPr/>
        <p:nvPr/>
      </p:nvGrpSpPr>
      <p:grpSpPr>
        <a:xfrm>
          <a:off x="0" y="0"/>
          <a:ext cx="0" cy="0"/>
          <a:chOff x="0" y="0"/>
          <a:chExt cx="0" cy="0"/>
        </a:xfrm>
      </p:grpSpPr>
      <p:sp>
        <p:nvSpPr>
          <p:cNvPr id="1398" name="Google Shape;1398;p81"/>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Sorting</a:t>
            </a:r>
            <a:endParaRPr lang="en-GB"/>
          </a:p>
          <a:p>
            <a:pPr marL="0" lvl="0" indent="0" algn="l" rtl="0">
              <a:spcBef>
                <a:spcPts val="600"/>
              </a:spcBef>
              <a:spcAft>
                <a:spcPts val="0"/>
              </a:spcAft>
              <a:buClr>
                <a:schemeClr val="dk1"/>
              </a:buClr>
              <a:buSzPts val="1100"/>
              <a:buFont typeface="Arial" panose="020B0604020202020204"/>
              <a:buNone/>
            </a:pPr>
            <a:r>
              <a:rPr lang="en-GB"/>
              <a:t>The Sorting Problem</a:t>
            </a:r>
            <a:endParaRPr lang="en-GB"/>
          </a:p>
          <a:p>
            <a:pPr marL="0" lvl="0" indent="0" algn="l" rtl="0">
              <a:spcBef>
                <a:spcPts val="600"/>
              </a:spcBef>
              <a:spcAft>
                <a:spcPts val="0"/>
              </a:spcAft>
              <a:buClr>
                <a:schemeClr val="dk1"/>
              </a:buClr>
              <a:buSzPts val="1100"/>
              <a:buFont typeface="Arial" panose="020B0604020202020204"/>
              <a:buNone/>
            </a:pPr>
            <a:r>
              <a:rPr lang="en-GB"/>
              <a:t>Selection Sort</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Heapsort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Naive Heapsort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In-Place Heapsort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Heapsort Runtime</a:t>
            </a:r>
            <a:endParaRPr lang="en-GB"/>
          </a:p>
          <a:p>
            <a:pPr marL="0" lvl="0" indent="0" algn="l" rtl="0">
              <a:spcBef>
                <a:spcPts val="600"/>
              </a:spcBef>
              <a:spcAft>
                <a:spcPts val="0"/>
              </a:spcAft>
              <a:buClr>
                <a:schemeClr val="dk1"/>
              </a:buClr>
              <a:buSzPts val="1100"/>
              <a:buFont typeface="Arial" panose="020B0604020202020204"/>
              <a:buNone/>
            </a:pPr>
            <a:r>
              <a:rPr lang="en-GB"/>
              <a:t>Mergesort</a:t>
            </a:r>
            <a:endParaRPr lang="en-GB"/>
          </a:p>
        </p:txBody>
      </p:sp>
      <p:sp>
        <p:nvSpPr>
          <p:cNvPr id="1399" name="Google Shape;1399;p81"/>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1400" name="Google Shape;1400;p81"/>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In-Place Heapsort</a:t>
            </a:r>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04" name="Shape 1404"/>
        <p:cNvGrpSpPr/>
        <p:nvPr/>
      </p:nvGrpSpPr>
      <p:grpSpPr>
        <a:xfrm>
          <a:off x="0" y="0"/>
          <a:ext cx="0" cy="0"/>
          <a:chOff x="0" y="0"/>
          <a:chExt cx="0" cy="0"/>
        </a:xfrm>
      </p:grpSpPr>
      <p:sp>
        <p:nvSpPr>
          <p:cNvPr id="1405" name="Google Shape;1405;p8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a:t>
            </a:r>
            <a:endParaRPr lang="en-GB"/>
          </a:p>
        </p:txBody>
      </p:sp>
      <p:sp>
        <p:nvSpPr>
          <p:cNvPr id="1406" name="Google Shape;1406;p8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Alternate approach, treat input array as a heap!</a:t>
            </a:r>
            <a:endParaRPr lang="en-GB"/>
          </a:p>
          <a:p>
            <a:pPr marL="457200" lvl="0" indent="-342900" algn="l" rtl="0">
              <a:spcBef>
                <a:spcPts val="600"/>
              </a:spcBef>
              <a:spcAft>
                <a:spcPts val="0"/>
              </a:spcAft>
              <a:buSzPts val="1800"/>
              <a:buChar char="●"/>
            </a:pPr>
            <a:r>
              <a:rPr lang="en-GB"/>
              <a:t>Rather than inserting into a new array of length N + 1, use a process known as “bottom-up heapification” to convert the array into a heap.</a:t>
            </a:r>
            <a:endParaRPr lang="en-GB"/>
          </a:p>
          <a:p>
            <a:pPr marL="914400" lvl="1" indent="-342900" algn="l" rtl="0">
              <a:spcBef>
                <a:spcPts val="0"/>
              </a:spcBef>
              <a:spcAft>
                <a:spcPts val="0"/>
              </a:spcAft>
              <a:buSzPts val="1800"/>
              <a:buChar char="○"/>
            </a:pPr>
            <a:r>
              <a:rPr lang="en-GB"/>
              <a:t>To bottom-up heapify, just sink nodes in reverse level order.</a:t>
            </a:r>
            <a:endParaRPr lang="en-GB"/>
          </a:p>
          <a:p>
            <a:pPr marL="457200" lvl="0" indent="-342900" algn="l" rtl="0">
              <a:spcBef>
                <a:spcPts val="0"/>
              </a:spcBef>
              <a:spcAft>
                <a:spcPts val="0"/>
              </a:spcAft>
              <a:buSzPts val="1800"/>
              <a:buChar char="●"/>
            </a:pPr>
            <a:r>
              <a:rPr lang="en-GB"/>
              <a:t>Avoids need for extra copy of all data.</a:t>
            </a:r>
            <a:endParaRPr lang="en-GB"/>
          </a:p>
          <a:p>
            <a:pPr marL="457200" lvl="0" indent="-342900" algn="l" rtl="0">
              <a:spcBef>
                <a:spcPts val="0"/>
              </a:spcBef>
              <a:spcAft>
                <a:spcPts val="0"/>
              </a:spcAft>
              <a:buSzPts val="1800"/>
              <a:buChar char="●"/>
            </a:pPr>
            <a:r>
              <a:rPr lang="en-GB"/>
              <a:t>Once heapified, algorithm is almost the same as naive heap sort.</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a:t>In-place heap sort: </a:t>
            </a:r>
            <a:r>
              <a:rPr lang="en-GB" u="sng">
                <a:solidFill>
                  <a:schemeClr val="hlink"/>
                </a:solidFill>
                <a:hlinkClick r:id="rId1"/>
              </a:rPr>
              <a:t>Demo</a:t>
            </a:r>
            <a:endParaRPr lang="en-GB" u="sng">
              <a:solidFill>
                <a:schemeClr val="hlink"/>
              </a:solidFill>
              <a:hlinkClick r:id="rId1"/>
            </a:endParaRPr>
          </a:p>
        </p:txBody>
      </p:sp>
      <p:sp>
        <p:nvSpPr>
          <p:cNvPr id="1407" name="Google Shape;1407;p82"/>
          <p:cNvSpPr/>
          <p:nvPr/>
        </p:nvSpPr>
        <p:spPr>
          <a:xfrm>
            <a:off x="410950"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08" name="Google Shape;1408;p82"/>
          <p:cNvSpPr/>
          <p:nvPr/>
        </p:nvSpPr>
        <p:spPr>
          <a:xfrm>
            <a:off x="896139"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09" name="Google Shape;1409;p82"/>
          <p:cNvSpPr/>
          <p:nvPr/>
        </p:nvSpPr>
        <p:spPr>
          <a:xfrm>
            <a:off x="1385480"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10" name="Google Shape;1410;p82"/>
          <p:cNvSpPr/>
          <p:nvPr/>
        </p:nvSpPr>
        <p:spPr>
          <a:xfrm>
            <a:off x="1870669"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11" name="Google Shape;1411;p82"/>
          <p:cNvSpPr/>
          <p:nvPr/>
        </p:nvSpPr>
        <p:spPr>
          <a:xfrm>
            <a:off x="2355411"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12" name="Google Shape;1412;p82"/>
          <p:cNvSpPr/>
          <p:nvPr/>
        </p:nvSpPr>
        <p:spPr>
          <a:xfrm>
            <a:off x="2840600"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13" name="Google Shape;1413;p82"/>
          <p:cNvSpPr/>
          <p:nvPr/>
        </p:nvSpPr>
        <p:spPr>
          <a:xfrm>
            <a:off x="3329941"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14" name="Google Shape;1414;p82"/>
          <p:cNvSpPr/>
          <p:nvPr/>
        </p:nvSpPr>
        <p:spPr>
          <a:xfrm>
            <a:off x="3815130"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15" name="Google Shape;1415;p82"/>
          <p:cNvSpPr/>
          <p:nvPr/>
        </p:nvSpPr>
        <p:spPr>
          <a:xfrm>
            <a:off x="4304505" y="293307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16" name="Google Shape;1416;p82"/>
          <p:cNvSpPr/>
          <p:nvPr/>
        </p:nvSpPr>
        <p:spPr>
          <a:xfrm>
            <a:off x="4007550"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17" name="Google Shape;1417;p82"/>
          <p:cNvSpPr/>
          <p:nvPr/>
        </p:nvSpPr>
        <p:spPr>
          <a:xfrm>
            <a:off x="4492739"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18" name="Google Shape;1418;p82"/>
          <p:cNvSpPr/>
          <p:nvPr/>
        </p:nvSpPr>
        <p:spPr>
          <a:xfrm>
            <a:off x="4982080"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19" name="Google Shape;1419;p82"/>
          <p:cNvSpPr/>
          <p:nvPr/>
        </p:nvSpPr>
        <p:spPr>
          <a:xfrm>
            <a:off x="5467269"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20" name="Google Shape;1420;p82"/>
          <p:cNvSpPr/>
          <p:nvPr/>
        </p:nvSpPr>
        <p:spPr>
          <a:xfrm>
            <a:off x="5952011"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21" name="Google Shape;1421;p82"/>
          <p:cNvSpPr/>
          <p:nvPr/>
        </p:nvSpPr>
        <p:spPr>
          <a:xfrm>
            <a:off x="6437200"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22" name="Google Shape;1422;p82"/>
          <p:cNvSpPr/>
          <p:nvPr/>
        </p:nvSpPr>
        <p:spPr>
          <a:xfrm>
            <a:off x="6926541"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23" name="Google Shape;1423;p82"/>
          <p:cNvSpPr/>
          <p:nvPr/>
        </p:nvSpPr>
        <p:spPr>
          <a:xfrm>
            <a:off x="7411730"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24" name="Google Shape;1424;p82"/>
          <p:cNvSpPr/>
          <p:nvPr/>
        </p:nvSpPr>
        <p:spPr>
          <a:xfrm>
            <a:off x="7901105" y="3650850"/>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425" name="Google Shape;1425;p82"/>
          <p:cNvCxnSpPr>
            <a:stCxn id="1411" idx="2"/>
            <a:endCxn id="1416" idx="1"/>
          </p:cNvCxnSpPr>
          <p:nvPr/>
        </p:nvCxnSpPr>
        <p:spPr>
          <a:xfrm rot="-5400000" flipH="1">
            <a:off x="3070311" y="2961125"/>
            <a:ext cx="470100" cy="1404600"/>
          </a:xfrm>
          <a:prstGeom prst="bentConnector2">
            <a:avLst/>
          </a:prstGeom>
          <a:noFill/>
          <a:ln w="19050" cap="flat" cmpd="sng">
            <a:solidFill>
              <a:schemeClr val="dk2"/>
            </a:solidFill>
            <a:prstDash val="solid"/>
            <a:round/>
            <a:headEnd type="none" w="med" len="med"/>
            <a:tailEnd type="triangle" w="med" len="med"/>
          </a:ln>
        </p:spPr>
      </p:cxnSp>
      <p:sp>
        <p:nvSpPr>
          <p:cNvPr id="1426" name="Google Shape;1426;p82"/>
          <p:cNvSpPr txBox="1"/>
          <p:nvPr/>
        </p:nvSpPr>
        <p:spPr>
          <a:xfrm>
            <a:off x="1426400" y="3536766"/>
            <a:ext cx="19215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heapification</a:t>
            </a:r>
            <a:endParaRPr lang="en-GB"/>
          </a:p>
        </p:txBody>
      </p:sp>
      <p:sp>
        <p:nvSpPr>
          <p:cNvPr id="1427" name="Google Shape;1427;p82"/>
          <p:cNvSpPr txBox="1"/>
          <p:nvPr/>
        </p:nvSpPr>
        <p:spPr>
          <a:xfrm>
            <a:off x="3939391" y="4110916"/>
            <a:ext cx="45432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For this algorithm we don’t leave spot 0 blank.</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9"/>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179" name="Google Shape;179;p29"/>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Goal: Sorting</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The Sorting Problem</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Clr>
                <a:schemeClr val="dk1"/>
              </a:buClr>
              <a:buSzPts val="1100"/>
              <a:buFont typeface="Arial" panose="020B0604020202020204"/>
              <a:buNone/>
            </a:pPr>
            <a:r>
              <a:rPr lang="en-GB"/>
              <a:t>Selection Sort</a:t>
            </a:r>
            <a:endParaRPr lang="en-GB"/>
          </a:p>
          <a:p>
            <a:pPr marL="0" lvl="0" indent="0" algn="l" rtl="0">
              <a:spcBef>
                <a:spcPts val="600"/>
              </a:spcBef>
              <a:spcAft>
                <a:spcPts val="0"/>
              </a:spcAft>
              <a:buClr>
                <a:schemeClr val="dk1"/>
              </a:buClr>
              <a:buSzPts val="1100"/>
              <a:buFont typeface="Arial" panose="020B0604020202020204"/>
              <a:buNone/>
            </a:pPr>
            <a:r>
              <a:rPr lang="en-GB"/>
              <a:t>Heapsort</a:t>
            </a:r>
            <a:endParaRPr lang="en-GB"/>
          </a:p>
          <a:p>
            <a:pPr marL="457200" lvl="0" indent="-342900" algn="l" rtl="0">
              <a:spcBef>
                <a:spcPts val="600"/>
              </a:spcBef>
              <a:spcAft>
                <a:spcPts val="0"/>
              </a:spcAft>
              <a:buSzPts val="1800"/>
              <a:buChar char="•"/>
            </a:pPr>
            <a:r>
              <a:rPr lang="en-GB"/>
              <a:t>Naive Heapsort</a:t>
            </a:r>
            <a:endParaRPr lang="en-GB"/>
          </a:p>
          <a:p>
            <a:pPr marL="457200" lvl="0" indent="-342900" algn="l" rtl="0">
              <a:spcBef>
                <a:spcPts val="0"/>
              </a:spcBef>
              <a:spcAft>
                <a:spcPts val="0"/>
              </a:spcAft>
              <a:buSzPts val="1800"/>
              <a:buChar char="•"/>
            </a:pPr>
            <a:r>
              <a:rPr lang="en-GB"/>
              <a:t>In-Place Heapsort</a:t>
            </a:r>
            <a:endParaRPr lang="en-GB"/>
          </a:p>
          <a:p>
            <a:pPr marL="457200" lvl="0" indent="-342900" algn="l" rtl="0">
              <a:spcBef>
                <a:spcPts val="0"/>
              </a:spcBef>
              <a:spcAft>
                <a:spcPts val="0"/>
              </a:spcAft>
              <a:buSzPts val="1800"/>
              <a:buChar char="•"/>
            </a:pPr>
            <a:r>
              <a:rPr lang="en-GB"/>
              <a:t>Heapsort Runtime</a:t>
            </a:r>
            <a:endParaRPr lang="en-GB"/>
          </a:p>
          <a:p>
            <a:pPr marL="0" lvl="0" indent="0" algn="l" rtl="0">
              <a:spcBef>
                <a:spcPts val="600"/>
              </a:spcBef>
              <a:spcAft>
                <a:spcPts val="0"/>
              </a:spcAft>
              <a:buClr>
                <a:schemeClr val="dk1"/>
              </a:buClr>
              <a:buSzPts val="1100"/>
              <a:buFont typeface="Arial" panose="020B0604020202020204"/>
              <a:buNone/>
            </a:pPr>
            <a:r>
              <a:rPr lang="en-GB"/>
              <a:t>Mergesort</a:t>
            </a:r>
            <a:endParaRPr lang="en-GB"/>
          </a:p>
        </p:txBody>
      </p:sp>
      <p:sp>
        <p:nvSpPr>
          <p:cNvPr id="180" name="Google Shape;180;p29"/>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Sorting Problem</a:t>
            </a:r>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431" name="Shape 1431"/>
        <p:cNvGrpSpPr/>
        <p:nvPr/>
      </p:nvGrpSpPr>
      <p:grpSpPr>
        <a:xfrm>
          <a:off x="0" y="0"/>
          <a:ext cx="0" cy="0"/>
          <a:chOff x="0" y="0"/>
          <a:chExt cx="0" cy="0"/>
        </a:xfrm>
      </p:grpSpPr>
      <p:sp>
        <p:nvSpPr>
          <p:cNvPr id="1432" name="Google Shape;1432;p8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1433" name="Google Shape;1433;p8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1434" name="Google Shape;1434;p83"/>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35" name="Google Shape;1435;p83"/>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36" name="Google Shape;1436;p83"/>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37" name="Google Shape;1437;p83"/>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38" name="Google Shape;1438;p83"/>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39" name="Google Shape;1439;p83"/>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40" name="Google Shape;1440;p83"/>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41" name="Google Shape;1441;p83"/>
          <p:cNvSpPr/>
          <p:nvPr/>
        </p:nvSpPr>
        <p:spPr>
          <a:xfrm>
            <a:off x="532395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42" name="Google Shape;1442;p83"/>
          <p:cNvSpPr/>
          <p:nvPr/>
        </p:nvSpPr>
        <p:spPr>
          <a:xfrm>
            <a:off x="5813330"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43" name="Google Shape;1443;p83"/>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447" name="Shape 1447"/>
        <p:cNvGrpSpPr/>
        <p:nvPr/>
      </p:nvGrpSpPr>
      <p:grpSpPr>
        <a:xfrm>
          <a:off x="0" y="0"/>
          <a:ext cx="0" cy="0"/>
          <a:chOff x="0" y="0"/>
          <a:chExt cx="0" cy="0"/>
        </a:xfrm>
      </p:grpSpPr>
      <p:sp>
        <p:nvSpPr>
          <p:cNvPr id="1448" name="Google Shape;1448;p8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449" name="Google Shape;1449;p8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b="1"/>
              <a:t>Bottom-up heapify input array:</a:t>
            </a:r>
            <a:endParaRPr b="1"/>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a:t>After sinking, guaranteed that tree rooted at position k is a heap.</a:t>
            </a:r>
            <a:endParaRPr lang="en-GB"/>
          </a:p>
        </p:txBody>
      </p:sp>
      <p:sp>
        <p:nvSpPr>
          <p:cNvPr id="1450" name="Google Shape;1450;p84"/>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51" name="Google Shape;1451;p84"/>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52" name="Google Shape;1452;p84"/>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53" name="Google Shape;1453;p84"/>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4" name="Google Shape;1454;p84"/>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55" name="Google Shape;1455;p84"/>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56" name="Google Shape;1456;p84"/>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57" name="Google Shape;1457;p84"/>
          <p:cNvSpPr/>
          <p:nvPr/>
        </p:nvSpPr>
        <p:spPr>
          <a:xfrm>
            <a:off x="532395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8" name="Google Shape;1458;p84"/>
          <p:cNvSpPr/>
          <p:nvPr/>
        </p:nvSpPr>
        <p:spPr>
          <a:xfrm>
            <a:off x="5813330"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59" name="Google Shape;1459;p84"/>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460" name="Google Shape;1460;p84"/>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61" name="Google Shape;1461;p84"/>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62" name="Google Shape;1462;p84"/>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63" name="Google Shape;1463;p84"/>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64" name="Google Shape;1464;p84"/>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65" name="Google Shape;1465;p84"/>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66" name="Google Shape;1466;p84"/>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67" name="Google Shape;1467;p84"/>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68" name="Google Shape;1468;p84"/>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469" name="Google Shape;1469;p84"/>
          <p:cNvCxnSpPr>
            <a:stCxn id="1460" idx="2"/>
            <a:endCxn id="1461"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470" name="Google Shape;1470;p84"/>
          <p:cNvCxnSpPr>
            <a:stCxn id="1460" idx="2"/>
            <a:endCxn id="1462"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84"/>
          <p:cNvCxnSpPr>
            <a:stCxn id="1464" idx="0"/>
            <a:endCxn id="1461"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84"/>
          <p:cNvCxnSpPr>
            <a:stCxn id="1461" idx="2"/>
            <a:endCxn id="1463"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473" name="Google Shape;1473;p84"/>
          <p:cNvCxnSpPr>
            <a:stCxn id="1462" idx="2"/>
            <a:endCxn id="1465"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474" name="Google Shape;1474;p84"/>
          <p:cNvCxnSpPr>
            <a:stCxn id="1466" idx="0"/>
            <a:endCxn id="1462"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475" name="Google Shape;1475;p84"/>
          <p:cNvCxnSpPr>
            <a:stCxn id="1463" idx="2"/>
            <a:endCxn id="1467"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476" name="Google Shape;1476;p84"/>
          <p:cNvCxnSpPr>
            <a:endCxn id="1468"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477" name="Google Shape;1477;p84"/>
          <p:cNvSpPr txBox="1"/>
          <p:nvPr/>
        </p:nvSpPr>
        <p:spPr>
          <a:xfrm>
            <a:off x="6249450" y="889150"/>
            <a:ext cx="28104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Note: This is not a heap yet! That’s why we’re heapifying.</a:t>
            </a:r>
            <a:endParaRPr>
              <a:solidFill>
                <a:srgbClr val="BE0712"/>
              </a:solidFill>
            </a:endParaRPr>
          </a:p>
        </p:txBody>
      </p:sp>
      <p:cxnSp>
        <p:nvCxnSpPr>
          <p:cNvPr id="1478" name="Google Shape;1478;p84"/>
          <p:cNvCxnSpPr/>
          <p:nvPr/>
        </p:nvCxnSpPr>
        <p:spPr>
          <a:xfrm>
            <a:off x="7293300" y="1585450"/>
            <a:ext cx="252000" cy="9408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482" name="Shape 1482"/>
        <p:cNvGrpSpPr/>
        <p:nvPr/>
      </p:nvGrpSpPr>
      <p:grpSpPr>
        <a:xfrm>
          <a:off x="0" y="0"/>
          <a:ext cx="0" cy="0"/>
          <a:chOff x="0" y="0"/>
          <a:chExt cx="0" cy="0"/>
        </a:xfrm>
      </p:grpSpPr>
      <p:sp>
        <p:nvSpPr>
          <p:cNvPr id="1483" name="Google Shape;1483;p8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484" name="Google Shape;1484;p8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p:txBody>
      </p:sp>
      <p:sp>
        <p:nvSpPr>
          <p:cNvPr id="1485" name="Google Shape;1485;p85"/>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86" name="Google Shape;1486;p85"/>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87" name="Google Shape;1487;p85"/>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88" name="Google Shape;1488;p85"/>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89" name="Google Shape;1489;p85"/>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490" name="Google Shape;1490;p85"/>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491" name="Google Shape;1491;p85"/>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492" name="Google Shape;1492;p85"/>
          <p:cNvSpPr/>
          <p:nvPr/>
        </p:nvSpPr>
        <p:spPr>
          <a:xfrm>
            <a:off x="532395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93" name="Google Shape;1493;p85"/>
          <p:cNvSpPr/>
          <p:nvPr/>
        </p:nvSpPr>
        <p:spPr>
          <a:xfrm>
            <a:off x="5813330"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94" name="Google Shape;1494;p85"/>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495" name="Google Shape;1495;p85"/>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496" name="Google Shape;1496;p85"/>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497" name="Google Shape;1497;p85"/>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498" name="Google Shape;1498;p85"/>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499" name="Google Shape;1499;p85"/>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00" name="Google Shape;1500;p85"/>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01" name="Google Shape;1501;p85"/>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02" name="Google Shape;1502;p85"/>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03" name="Google Shape;1503;p85"/>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cxnSp>
        <p:nvCxnSpPr>
          <p:cNvPr id="1504" name="Google Shape;1504;p85"/>
          <p:cNvCxnSpPr>
            <a:stCxn id="1495" idx="2"/>
            <a:endCxn id="149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05" name="Google Shape;1505;p85"/>
          <p:cNvCxnSpPr>
            <a:stCxn id="1495" idx="2"/>
            <a:endCxn id="149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85"/>
          <p:cNvCxnSpPr>
            <a:stCxn id="1499" idx="0"/>
            <a:endCxn id="149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07" name="Google Shape;1507;p85"/>
          <p:cNvCxnSpPr>
            <a:stCxn id="1496" idx="2"/>
            <a:endCxn id="149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85"/>
          <p:cNvCxnSpPr>
            <a:stCxn id="1497" idx="2"/>
            <a:endCxn id="150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09" name="Google Shape;1509;p85"/>
          <p:cNvCxnSpPr>
            <a:stCxn id="1501" idx="0"/>
            <a:endCxn id="149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10" name="Google Shape;1510;p85"/>
          <p:cNvCxnSpPr>
            <a:stCxn id="1498" idx="2"/>
            <a:endCxn id="1502"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511" name="Google Shape;1511;p85"/>
          <p:cNvCxnSpPr>
            <a:endCxn id="1503"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512" name="Google Shape;1512;p85"/>
          <p:cNvSpPr txBox="1"/>
          <p:nvPr/>
        </p:nvSpPr>
        <p:spPr>
          <a:xfrm>
            <a:off x="6843000"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17 has no effect.</a:t>
            </a:r>
            <a:endParaRPr>
              <a:solidFill>
                <a:srgbClr val="BE071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516" name="Shape 1516"/>
        <p:cNvGrpSpPr/>
        <p:nvPr/>
      </p:nvGrpSpPr>
      <p:grpSpPr>
        <a:xfrm>
          <a:off x="0" y="0"/>
          <a:ext cx="0" cy="0"/>
          <a:chOff x="0" y="0"/>
          <a:chExt cx="0" cy="0"/>
        </a:xfrm>
      </p:grpSpPr>
      <p:sp>
        <p:nvSpPr>
          <p:cNvPr id="1517" name="Google Shape;1517;p8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518" name="Google Shape;1518;p8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p:txBody>
      </p:sp>
      <p:sp>
        <p:nvSpPr>
          <p:cNvPr id="1519" name="Google Shape;1519;p86"/>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20" name="Google Shape;1520;p86"/>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21" name="Google Shape;1521;p86"/>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22" name="Google Shape;1522;p86"/>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3" name="Google Shape;1523;p86"/>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24" name="Google Shape;1524;p86"/>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25" name="Google Shape;1525;p86"/>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26" name="Google Shape;1526;p86"/>
          <p:cNvSpPr/>
          <p:nvPr/>
        </p:nvSpPr>
        <p:spPr>
          <a:xfrm>
            <a:off x="532395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7" name="Google Shape;1527;p86"/>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28" name="Google Shape;1528;p86"/>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529" name="Google Shape;1529;p86"/>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30" name="Google Shape;1530;p86"/>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31" name="Google Shape;1531;p86"/>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32" name="Google Shape;1532;p86"/>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33" name="Google Shape;1533;p86"/>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34" name="Google Shape;1534;p86"/>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35" name="Google Shape;1535;p86"/>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36" name="Google Shape;1536;p86"/>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37" name="Google Shape;1537;p86"/>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538" name="Google Shape;1538;p86"/>
          <p:cNvCxnSpPr>
            <a:stCxn id="1529" idx="2"/>
            <a:endCxn id="1530"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39" name="Google Shape;1539;p86"/>
          <p:cNvCxnSpPr>
            <a:stCxn id="1529" idx="2"/>
            <a:endCxn id="1531"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40" name="Google Shape;1540;p86"/>
          <p:cNvCxnSpPr>
            <a:stCxn id="1533" idx="0"/>
            <a:endCxn id="1530"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41" name="Google Shape;1541;p86"/>
          <p:cNvCxnSpPr>
            <a:stCxn id="1530" idx="2"/>
            <a:endCxn id="1532"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42" name="Google Shape;1542;p86"/>
          <p:cNvCxnSpPr>
            <a:stCxn id="1531" idx="2"/>
            <a:endCxn id="1534"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86"/>
          <p:cNvCxnSpPr>
            <a:stCxn id="1535" idx="0"/>
            <a:endCxn id="1531"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44" name="Google Shape;1544;p86"/>
          <p:cNvCxnSpPr>
            <a:stCxn id="1532" idx="2"/>
            <a:endCxn id="1536"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545" name="Google Shape;1545;p86"/>
          <p:cNvCxnSpPr>
            <a:endCxn id="1537"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grpSp>
        <p:nvGrpSpPr>
          <p:cNvPr id="1546" name="Google Shape;1546;p86"/>
          <p:cNvGrpSpPr/>
          <p:nvPr/>
        </p:nvGrpSpPr>
        <p:grpSpPr>
          <a:xfrm>
            <a:off x="5767873" y="2084700"/>
            <a:ext cx="604200" cy="978900"/>
            <a:chOff x="5767873" y="2084700"/>
            <a:chExt cx="604200" cy="978900"/>
          </a:xfrm>
        </p:grpSpPr>
        <p:sp>
          <p:nvSpPr>
            <p:cNvPr id="1547" name="Google Shape;1547;p86"/>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86"/>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552" name="Shape 1552"/>
        <p:cNvGrpSpPr/>
        <p:nvPr/>
      </p:nvGrpSpPr>
      <p:grpSpPr>
        <a:xfrm>
          <a:off x="0" y="0"/>
          <a:ext cx="0" cy="0"/>
          <a:chOff x="0" y="0"/>
          <a:chExt cx="0" cy="0"/>
        </a:xfrm>
      </p:grpSpPr>
      <p:sp>
        <p:nvSpPr>
          <p:cNvPr id="1553" name="Google Shape;1553;p8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554" name="Google Shape;1554;p8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p:txBody>
      </p:sp>
      <p:sp>
        <p:nvSpPr>
          <p:cNvPr id="1555" name="Google Shape;1555;p87"/>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56" name="Google Shape;1556;p87"/>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57" name="Google Shape;1557;p87"/>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58" name="Google Shape;1558;p87"/>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59" name="Google Shape;1559;p87"/>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60" name="Google Shape;1560;p87"/>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61" name="Google Shape;1561;p87"/>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62" name="Google Shape;1562;p87"/>
          <p:cNvSpPr/>
          <p:nvPr/>
        </p:nvSpPr>
        <p:spPr>
          <a:xfrm>
            <a:off x="5323955"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63" name="Google Shape;1563;p87"/>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64" name="Google Shape;1564;p87"/>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565" name="Google Shape;1565;p87"/>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66" name="Google Shape;1566;p87"/>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67" name="Google Shape;1567;p87"/>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68" name="Google Shape;1568;p87"/>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69" name="Google Shape;1569;p87"/>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70" name="Google Shape;1570;p87"/>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71" name="Google Shape;1571;p87"/>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72" name="Google Shape;1572;p87"/>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1573" name="Google Shape;1573;p87"/>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574" name="Google Shape;1574;p87"/>
          <p:cNvCxnSpPr>
            <a:stCxn id="1565" idx="2"/>
            <a:endCxn id="156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75" name="Google Shape;1575;p87"/>
          <p:cNvCxnSpPr>
            <a:stCxn id="1565" idx="2"/>
            <a:endCxn id="156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576" name="Google Shape;1576;p87"/>
          <p:cNvCxnSpPr>
            <a:stCxn id="1569" idx="0"/>
            <a:endCxn id="156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77" name="Google Shape;1577;p87"/>
          <p:cNvCxnSpPr>
            <a:stCxn id="1566" idx="2"/>
            <a:endCxn id="156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78" name="Google Shape;1578;p87"/>
          <p:cNvCxnSpPr>
            <a:stCxn id="1567" idx="2"/>
            <a:endCxn id="157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79" name="Google Shape;1579;p87"/>
          <p:cNvCxnSpPr>
            <a:stCxn id="1571" idx="0"/>
            <a:endCxn id="156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580" name="Google Shape;1580;p87"/>
          <p:cNvCxnSpPr>
            <a:stCxn id="1568" idx="2"/>
            <a:endCxn id="1572"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581" name="Google Shape;1581;p87"/>
          <p:cNvCxnSpPr>
            <a:endCxn id="1573"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582" name="Google Shape;1582;p87"/>
          <p:cNvSpPr txBox="1"/>
          <p:nvPr/>
        </p:nvSpPr>
        <p:spPr>
          <a:xfrm>
            <a:off x="4948575"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17 has no effect.</a:t>
            </a:r>
            <a:endParaRPr>
              <a:solidFill>
                <a:srgbClr val="BE0712"/>
              </a:solidFill>
            </a:endParaRPr>
          </a:p>
        </p:txBody>
      </p:sp>
      <p:grpSp>
        <p:nvGrpSpPr>
          <p:cNvPr id="1583" name="Google Shape;1583;p87"/>
          <p:cNvGrpSpPr/>
          <p:nvPr/>
        </p:nvGrpSpPr>
        <p:grpSpPr>
          <a:xfrm>
            <a:off x="5767873" y="2084700"/>
            <a:ext cx="604200" cy="978900"/>
            <a:chOff x="5767873" y="2084700"/>
            <a:chExt cx="604200" cy="978900"/>
          </a:xfrm>
        </p:grpSpPr>
        <p:sp>
          <p:nvSpPr>
            <p:cNvPr id="1584" name="Google Shape;1584;p87"/>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87"/>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589" name="Shape 1589"/>
        <p:cNvGrpSpPr/>
        <p:nvPr/>
      </p:nvGrpSpPr>
      <p:grpSpPr>
        <a:xfrm>
          <a:off x="0" y="0"/>
          <a:ext cx="0" cy="0"/>
          <a:chOff x="0" y="0"/>
          <a:chExt cx="0" cy="0"/>
        </a:xfrm>
      </p:grpSpPr>
      <p:sp>
        <p:nvSpPr>
          <p:cNvPr id="1590" name="Google Shape;1590;p8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591" name="Google Shape;1591;p8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1592" name="Google Shape;1592;p88"/>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593" name="Google Shape;1593;p88"/>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594" name="Google Shape;1594;p88"/>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595" name="Google Shape;1595;p88"/>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596" name="Google Shape;1596;p88"/>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597" name="Google Shape;1597;p88"/>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598" name="Google Shape;1598;p88"/>
          <p:cNvSpPr/>
          <p:nvPr/>
        </p:nvSpPr>
        <p:spPr>
          <a:xfrm>
            <a:off x="483876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599" name="Google Shape;1599;p88"/>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00" name="Google Shape;1600;p88"/>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01" name="Google Shape;1601;p88"/>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602" name="Google Shape;1602;p88"/>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03" name="Google Shape;1603;p88"/>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04" name="Google Shape;1604;p88"/>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05" name="Google Shape;1605;p88"/>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06" name="Google Shape;1606;p88"/>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07" name="Google Shape;1607;p88"/>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08" name="Google Shape;1608;p88"/>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09" name="Google Shape;1609;p88"/>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10" name="Google Shape;1610;p88"/>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611" name="Google Shape;1611;p88"/>
          <p:cNvCxnSpPr>
            <a:stCxn id="1602" idx="2"/>
            <a:endCxn id="160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12" name="Google Shape;1612;p88"/>
          <p:cNvCxnSpPr>
            <a:stCxn id="1602" idx="2"/>
            <a:endCxn id="160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13" name="Google Shape;1613;p88"/>
          <p:cNvCxnSpPr>
            <a:stCxn id="1606" idx="0"/>
            <a:endCxn id="160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14" name="Google Shape;1614;p88"/>
          <p:cNvCxnSpPr>
            <a:stCxn id="1603" idx="2"/>
            <a:endCxn id="160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15" name="Google Shape;1615;p88"/>
          <p:cNvCxnSpPr>
            <a:stCxn id="1604" idx="2"/>
            <a:endCxn id="160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16" name="Google Shape;1616;p88"/>
          <p:cNvCxnSpPr>
            <a:stCxn id="1608" idx="0"/>
            <a:endCxn id="160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17" name="Google Shape;1617;p88"/>
          <p:cNvCxnSpPr>
            <a:stCxn id="1605" idx="2"/>
            <a:endCxn id="160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618" name="Google Shape;1618;p88"/>
          <p:cNvCxnSpPr>
            <a:endCxn id="161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grpSp>
        <p:nvGrpSpPr>
          <p:cNvPr id="1619" name="Google Shape;1619;p88"/>
          <p:cNvGrpSpPr/>
          <p:nvPr/>
        </p:nvGrpSpPr>
        <p:grpSpPr>
          <a:xfrm>
            <a:off x="5767873" y="2084700"/>
            <a:ext cx="604200" cy="978900"/>
            <a:chOff x="5767873" y="2084700"/>
            <a:chExt cx="604200" cy="978900"/>
          </a:xfrm>
        </p:grpSpPr>
        <p:sp>
          <p:nvSpPr>
            <p:cNvPr id="1620" name="Google Shape;1620;p88"/>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88"/>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622" name="Google Shape;1622;p88"/>
          <p:cNvGrpSpPr/>
          <p:nvPr/>
        </p:nvGrpSpPr>
        <p:grpSpPr>
          <a:xfrm>
            <a:off x="5271670" y="2084700"/>
            <a:ext cx="604200" cy="978900"/>
            <a:chOff x="5767873" y="2084700"/>
            <a:chExt cx="604200" cy="978900"/>
          </a:xfrm>
        </p:grpSpPr>
        <p:sp>
          <p:nvSpPr>
            <p:cNvPr id="1623" name="Google Shape;1623;p88"/>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88"/>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628" name="Shape 1628"/>
        <p:cNvGrpSpPr/>
        <p:nvPr/>
      </p:nvGrpSpPr>
      <p:grpSpPr>
        <a:xfrm>
          <a:off x="0" y="0"/>
          <a:ext cx="0" cy="0"/>
          <a:chOff x="0" y="0"/>
          <a:chExt cx="0" cy="0"/>
        </a:xfrm>
      </p:grpSpPr>
      <p:sp>
        <p:nvSpPr>
          <p:cNvPr id="1629" name="Google Shape;1629;p8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630" name="Google Shape;1630;p8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1631" name="Google Shape;1631;p89"/>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32" name="Google Shape;1632;p89"/>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33" name="Google Shape;1633;p89"/>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34" name="Google Shape;1634;p89"/>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35" name="Google Shape;1635;p89"/>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36" name="Google Shape;1636;p89"/>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37" name="Google Shape;1637;p89"/>
          <p:cNvSpPr/>
          <p:nvPr/>
        </p:nvSpPr>
        <p:spPr>
          <a:xfrm>
            <a:off x="4838766"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38" name="Google Shape;1638;p89"/>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39" name="Google Shape;1639;p89"/>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40" name="Google Shape;1640;p89"/>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641" name="Google Shape;1641;p89"/>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42" name="Google Shape;1642;p89"/>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43" name="Google Shape;1643;p89"/>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44" name="Google Shape;1644;p89"/>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45" name="Google Shape;1645;p89"/>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46" name="Google Shape;1646;p89"/>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47" name="Google Shape;1647;p89"/>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41</a:t>
            </a:r>
            <a:endParaRPr sz="1800" b="1">
              <a:latin typeface="Calibri" panose="020F0502020204030204"/>
              <a:ea typeface="Calibri" panose="020F0502020204030204"/>
              <a:cs typeface="Calibri" panose="020F0502020204030204"/>
              <a:sym typeface="Calibri" panose="020F0502020204030204"/>
            </a:endParaRPr>
          </a:p>
        </p:txBody>
      </p:sp>
      <p:sp>
        <p:nvSpPr>
          <p:cNvPr id="1648" name="Google Shape;1648;p89"/>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49" name="Google Shape;1649;p89"/>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650" name="Google Shape;1650;p89"/>
          <p:cNvCxnSpPr>
            <a:stCxn id="1641" idx="2"/>
            <a:endCxn id="1642"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51" name="Google Shape;1651;p89"/>
          <p:cNvCxnSpPr>
            <a:stCxn id="1641" idx="2"/>
            <a:endCxn id="1643"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52" name="Google Shape;1652;p89"/>
          <p:cNvCxnSpPr>
            <a:stCxn id="1645" idx="0"/>
            <a:endCxn id="1642"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53" name="Google Shape;1653;p89"/>
          <p:cNvCxnSpPr>
            <a:stCxn id="1642" idx="2"/>
            <a:endCxn id="1644"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54" name="Google Shape;1654;p89"/>
          <p:cNvCxnSpPr>
            <a:stCxn id="1643" idx="2"/>
            <a:endCxn id="1646"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55" name="Google Shape;1655;p89"/>
          <p:cNvCxnSpPr>
            <a:stCxn id="1647" idx="0"/>
            <a:endCxn id="1643"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56" name="Google Shape;1656;p89"/>
          <p:cNvCxnSpPr>
            <a:stCxn id="1644" idx="2"/>
            <a:endCxn id="1648"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657" name="Google Shape;1657;p89"/>
          <p:cNvCxnSpPr>
            <a:endCxn id="1649"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658" name="Google Shape;1658;p89"/>
          <p:cNvSpPr txBox="1"/>
          <p:nvPr/>
        </p:nvSpPr>
        <p:spPr>
          <a:xfrm>
            <a:off x="6929775"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41 has no effect.</a:t>
            </a:r>
            <a:endParaRPr>
              <a:solidFill>
                <a:srgbClr val="BE0712"/>
              </a:solidFill>
            </a:endParaRPr>
          </a:p>
        </p:txBody>
      </p:sp>
      <p:grpSp>
        <p:nvGrpSpPr>
          <p:cNvPr id="1659" name="Google Shape;1659;p89"/>
          <p:cNvGrpSpPr/>
          <p:nvPr/>
        </p:nvGrpSpPr>
        <p:grpSpPr>
          <a:xfrm>
            <a:off x="5767873" y="2084700"/>
            <a:ext cx="604200" cy="978900"/>
            <a:chOff x="5767873" y="2084700"/>
            <a:chExt cx="604200" cy="978900"/>
          </a:xfrm>
        </p:grpSpPr>
        <p:sp>
          <p:nvSpPr>
            <p:cNvPr id="1660" name="Google Shape;1660;p89"/>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89"/>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662" name="Google Shape;1662;p89"/>
          <p:cNvGrpSpPr/>
          <p:nvPr/>
        </p:nvGrpSpPr>
        <p:grpSpPr>
          <a:xfrm>
            <a:off x="5271670" y="2084700"/>
            <a:ext cx="604200" cy="978900"/>
            <a:chOff x="5767873" y="2084700"/>
            <a:chExt cx="604200" cy="978900"/>
          </a:xfrm>
        </p:grpSpPr>
        <p:sp>
          <p:nvSpPr>
            <p:cNvPr id="1663" name="Google Shape;1663;p89"/>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89"/>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668" name="Shape 1668"/>
        <p:cNvGrpSpPr/>
        <p:nvPr/>
      </p:nvGrpSpPr>
      <p:grpSpPr>
        <a:xfrm>
          <a:off x="0" y="0"/>
          <a:ext cx="0" cy="0"/>
          <a:chOff x="0" y="0"/>
          <a:chExt cx="0" cy="0"/>
        </a:xfrm>
      </p:grpSpPr>
      <p:sp>
        <p:nvSpPr>
          <p:cNvPr id="1669" name="Google Shape;1669;p9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670" name="Google Shape;1670;p9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1671" name="Google Shape;1671;p90"/>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72" name="Google Shape;1672;p90"/>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73" name="Google Shape;1673;p90"/>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74" name="Google Shape;1674;p90"/>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75" name="Google Shape;1675;p90"/>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76" name="Google Shape;1676;p90"/>
          <p:cNvSpPr/>
          <p:nvPr/>
        </p:nvSpPr>
        <p:spPr>
          <a:xfrm>
            <a:off x="434942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77" name="Google Shape;1677;p90"/>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78" name="Google Shape;1678;p90"/>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79" name="Google Shape;1679;p90"/>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80" name="Google Shape;1680;p90"/>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681" name="Google Shape;1681;p90"/>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682" name="Google Shape;1682;p90"/>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683" name="Google Shape;1683;p90"/>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684" name="Google Shape;1684;p90"/>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85" name="Google Shape;1685;p90"/>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686" name="Google Shape;1686;p90"/>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687" name="Google Shape;1687;p90"/>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688" name="Google Shape;1688;p90"/>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689" name="Google Shape;1689;p90"/>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690" name="Google Shape;1690;p90"/>
          <p:cNvCxnSpPr>
            <a:stCxn id="1681" idx="2"/>
            <a:endCxn id="1682"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91" name="Google Shape;1691;p90"/>
          <p:cNvCxnSpPr>
            <a:stCxn id="1681" idx="2"/>
            <a:endCxn id="1683"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90"/>
          <p:cNvCxnSpPr>
            <a:stCxn id="1685" idx="0"/>
            <a:endCxn id="1682"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90"/>
          <p:cNvCxnSpPr>
            <a:stCxn id="1682" idx="2"/>
            <a:endCxn id="1684"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94" name="Google Shape;1694;p90"/>
          <p:cNvCxnSpPr>
            <a:stCxn id="1683" idx="2"/>
            <a:endCxn id="1686"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95" name="Google Shape;1695;p90"/>
          <p:cNvCxnSpPr>
            <a:stCxn id="1687" idx="0"/>
            <a:endCxn id="1683"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696" name="Google Shape;1696;p90"/>
          <p:cNvCxnSpPr>
            <a:stCxn id="1684" idx="2"/>
            <a:endCxn id="1688"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90"/>
          <p:cNvCxnSpPr>
            <a:endCxn id="1689"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grpSp>
        <p:nvGrpSpPr>
          <p:cNvPr id="1698" name="Google Shape;1698;p90"/>
          <p:cNvGrpSpPr/>
          <p:nvPr/>
        </p:nvGrpSpPr>
        <p:grpSpPr>
          <a:xfrm>
            <a:off x="5767873" y="2084700"/>
            <a:ext cx="604200" cy="978900"/>
            <a:chOff x="5767873" y="2084700"/>
            <a:chExt cx="604200" cy="978900"/>
          </a:xfrm>
        </p:grpSpPr>
        <p:sp>
          <p:nvSpPr>
            <p:cNvPr id="1699" name="Google Shape;1699;p90"/>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90"/>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701" name="Google Shape;1701;p90"/>
          <p:cNvGrpSpPr/>
          <p:nvPr/>
        </p:nvGrpSpPr>
        <p:grpSpPr>
          <a:xfrm>
            <a:off x="5271670" y="2084700"/>
            <a:ext cx="604200" cy="978900"/>
            <a:chOff x="5767873" y="2084700"/>
            <a:chExt cx="604200" cy="978900"/>
          </a:xfrm>
        </p:grpSpPr>
        <p:sp>
          <p:nvSpPr>
            <p:cNvPr id="1702" name="Google Shape;1702;p90"/>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90"/>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704" name="Google Shape;1704;p90"/>
          <p:cNvGrpSpPr/>
          <p:nvPr/>
        </p:nvGrpSpPr>
        <p:grpSpPr>
          <a:xfrm>
            <a:off x="4772397" y="2084700"/>
            <a:ext cx="604200" cy="978900"/>
            <a:chOff x="5767873" y="2084700"/>
            <a:chExt cx="604200" cy="978900"/>
          </a:xfrm>
        </p:grpSpPr>
        <p:sp>
          <p:nvSpPr>
            <p:cNvPr id="1705" name="Google Shape;1705;p90"/>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90"/>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710" name="Shape 1710"/>
        <p:cNvGrpSpPr/>
        <p:nvPr/>
      </p:nvGrpSpPr>
      <p:grpSpPr>
        <a:xfrm>
          <a:off x="0" y="0"/>
          <a:ext cx="0" cy="0"/>
          <a:chOff x="0" y="0"/>
          <a:chExt cx="0" cy="0"/>
        </a:xfrm>
      </p:grpSpPr>
      <p:sp>
        <p:nvSpPr>
          <p:cNvPr id="1711" name="Google Shape;1711;p9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712" name="Google Shape;1712;p9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1713" name="Google Shape;1713;p91"/>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14" name="Google Shape;1714;p91"/>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15" name="Google Shape;1715;p91"/>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16" name="Google Shape;1716;p91"/>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17" name="Google Shape;1717;p91"/>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18" name="Google Shape;1718;p91"/>
          <p:cNvSpPr/>
          <p:nvPr/>
        </p:nvSpPr>
        <p:spPr>
          <a:xfrm>
            <a:off x="4349425"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19" name="Google Shape;1719;p91"/>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20" name="Google Shape;1720;p91"/>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1" name="Google Shape;1721;p91"/>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2" name="Google Shape;1722;p91"/>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723" name="Google Shape;1723;p91"/>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24" name="Google Shape;1724;p91"/>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25" name="Google Shape;1725;p91"/>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26" name="Google Shape;1726;p91"/>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27" name="Google Shape;1727;p91"/>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28" name="Google Shape;1728;p91"/>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26</a:t>
            </a:r>
            <a:endParaRPr sz="1800" b="1">
              <a:latin typeface="Calibri" panose="020F0502020204030204"/>
              <a:ea typeface="Calibri" panose="020F0502020204030204"/>
              <a:cs typeface="Calibri" panose="020F0502020204030204"/>
              <a:sym typeface="Calibri" panose="020F0502020204030204"/>
            </a:endParaRPr>
          </a:p>
        </p:txBody>
      </p:sp>
      <p:sp>
        <p:nvSpPr>
          <p:cNvPr id="1729" name="Google Shape;1729;p91"/>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30" name="Google Shape;1730;p91"/>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31" name="Google Shape;1731;p91"/>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732" name="Google Shape;1732;p91"/>
          <p:cNvCxnSpPr>
            <a:stCxn id="1723" idx="2"/>
            <a:endCxn id="1724"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733" name="Google Shape;1733;p91"/>
          <p:cNvCxnSpPr>
            <a:stCxn id="1723" idx="2"/>
            <a:endCxn id="1725"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91"/>
          <p:cNvCxnSpPr>
            <a:stCxn id="1727" idx="0"/>
            <a:endCxn id="1724"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91"/>
          <p:cNvCxnSpPr>
            <a:stCxn id="1724" idx="2"/>
            <a:endCxn id="1726"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36" name="Google Shape;1736;p91"/>
          <p:cNvCxnSpPr>
            <a:stCxn id="1725" idx="2"/>
            <a:endCxn id="1728"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37" name="Google Shape;1737;p91"/>
          <p:cNvCxnSpPr>
            <a:stCxn id="1729" idx="0"/>
            <a:endCxn id="1725"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38" name="Google Shape;1738;p91"/>
          <p:cNvCxnSpPr>
            <a:stCxn id="1726" idx="2"/>
            <a:endCxn id="1730"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739" name="Google Shape;1739;p91"/>
          <p:cNvCxnSpPr>
            <a:endCxn id="1731"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740" name="Google Shape;1740;p91"/>
          <p:cNvSpPr txBox="1"/>
          <p:nvPr/>
        </p:nvSpPr>
        <p:spPr>
          <a:xfrm>
            <a:off x="6929775"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26 has no effect.</a:t>
            </a:r>
            <a:endParaRPr>
              <a:solidFill>
                <a:srgbClr val="BE0712"/>
              </a:solidFill>
            </a:endParaRPr>
          </a:p>
        </p:txBody>
      </p:sp>
      <p:grpSp>
        <p:nvGrpSpPr>
          <p:cNvPr id="1741" name="Google Shape;1741;p91"/>
          <p:cNvGrpSpPr/>
          <p:nvPr/>
        </p:nvGrpSpPr>
        <p:grpSpPr>
          <a:xfrm>
            <a:off x="5767873" y="2084700"/>
            <a:ext cx="604200" cy="978900"/>
            <a:chOff x="5767873" y="2084700"/>
            <a:chExt cx="604200" cy="978900"/>
          </a:xfrm>
        </p:grpSpPr>
        <p:sp>
          <p:nvSpPr>
            <p:cNvPr id="1742" name="Google Shape;1742;p91"/>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91"/>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744" name="Google Shape;1744;p91"/>
          <p:cNvGrpSpPr/>
          <p:nvPr/>
        </p:nvGrpSpPr>
        <p:grpSpPr>
          <a:xfrm>
            <a:off x="5271670" y="2084700"/>
            <a:ext cx="604200" cy="978900"/>
            <a:chOff x="5767873" y="2084700"/>
            <a:chExt cx="604200" cy="978900"/>
          </a:xfrm>
        </p:grpSpPr>
        <p:sp>
          <p:nvSpPr>
            <p:cNvPr id="1745" name="Google Shape;1745;p91"/>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91"/>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grpSp>
        <p:nvGrpSpPr>
          <p:cNvPr id="1747" name="Google Shape;1747;p91"/>
          <p:cNvGrpSpPr/>
          <p:nvPr/>
        </p:nvGrpSpPr>
        <p:grpSpPr>
          <a:xfrm>
            <a:off x="4772397" y="2084700"/>
            <a:ext cx="604200" cy="978900"/>
            <a:chOff x="5767873" y="2084700"/>
            <a:chExt cx="604200" cy="978900"/>
          </a:xfrm>
        </p:grpSpPr>
        <p:sp>
          <p:nvSpPr>
            <p:cNvPr id="1748" name="Google Shape;1748;p91"/>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91"/>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753" name="Shape 1753"/>
        <p:cNvGrpSpPr/>
        <p:nvPr/>
      </p:nvGrpSpPr>
      <p:grpSpPr>
        <a:xfrm>
          <a:off x="0" y="0"/>
          <a:ext cx="0" cy="0"/>
          <a:chOff x="0" y="0"/>
          <a:chExt cx="0" cy="0"/>
        </a:xfrm>
      </p:grpSpPr>
      <p:sp>
        <p:nvSpPr>
          <p:cNvPr id="1754" name="Google Shape;1754;p9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755" name="Google Shape;1755;p9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1756" name="Google Shape;1756;p92"/>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57" name="Google Shape;1757;p92"/>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58" name="Google Shape;1758;p92"/>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59" name="Google Shape;1759;p92"/>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60" name="Google Shape;1760;p92"/>
          <p:cNvSpPr/>
          <p:nvPr/>
        </p:nvSpPr>
        <p:spPr>
          <a:xfrm>
            <a:off x="3864236"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61" name="Google Shape;1761;p92"/>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62" name="Google Shape;1762;p92"/>
          <p:cNvSpPr/>
          <p:nvPr/>
        </p:nvSpPr>
        <p:spPr>
          <a:xfrm>
            <a:off x="4838766" y="3121500"/>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63" name="Google Shape;1763;p92"/>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64" name="Google Shape;1764;p92"/>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65" name="Google Shape;1765;p92"/>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766" name="Google Shape;1766;p92"/>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67" name="Google Shape;1767;p92"/>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68" name="Google Shape;1768;p92"/>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769" name="Google Shape;1769;p92"/>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70" name="Google Shape;1770;p92"/>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771" name="Google Shape;1771;p92"/>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772" name="Google Shape;1772;p92"/>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773" name="Google Shape;1773;p92"/>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774" name="Google Shape;1774;p92"/>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775" name="Google Shape;1775;p92"/>
          <p:cNvCxnSpPr>
            <a:stCxn id="1766" idx="2"/>
            <a:endCxn id="1767"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776" name="Google Shape;1776;p92"/>
          <p:cNvCxnSpPr>
            <a:stCxn id="1766" idx="2"/>
            <a:endCxn id="1768"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777" name="Google Shape;1777;p92"/>
          <p:cNvCxnSpPr>
            <a:stCxn id="1770" idx="0"/>
            <a:endCxn id="1767"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78" name="Google Shape;1778;p92"/>
          <p:cNvCxnSpPr>
            <a:stCxn id="1767" idx="2"/>
            <a:endCxn id="1769"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79" name="Google Shape;1779;p92"/>
          <p:cNvCxnSpPr>
            <a:stCxn id="1768" idx="2"/>
            <a:endCxn id="1771"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80" name="Google Shape;1780;p92"/>
          <p:cNvCxnSpPr>
            <a:stCxn id="1772" idx="0"/>
            <a:endCxn id="1768"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781" name="Google Shape;1781;p92"/>
          <p:cNvCxnSpPr>
            <a:stCxn id="1769" idx="2"/>
            <a:endCxn id="1773"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782" name="Google Shape;1782;p92"/>
          <p:cNvCxnSpPr>
            <a:endCxn id="1774"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783" name="Google Shape;1783;p92"/>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92"/>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785" name="Google Shape;1785;p92"/>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92"/>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787" name="Google Shape;1787;p92"/>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92"/>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789" name="Google Shape;1789;p92"/>
          <p:cNvSpPr/>
          <p:nvPr/>
        </p:nvSpPr>
        <p:spPr>
          <a:xfrm rot="-5400000">
            <a:off x="54516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92"/>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 - Definitions (from Donald Knuth’s </a:t>
            </a:r>
            <a:r>
              <a:rPr lang="en-GB" u="sng">
                <a:solidFill>
                  <a:schemeClr val="hlink"/>
                </a:solidFill>
                <a:hlinkClick r:id="rId1"/>
              </a:rPr>
              <a:t>TAOCP</a:t>
            </a:r>
            <a:r>
              <a:rPr lang="en-GB"/>
              <a:t>)</a:t>
            </a:r>
            <a:endParaRPr lang="en-GB"/>
          </a:p>
        </p:txBody>
      </p:sp>
      <p:sp>
        <p:nvSpPr>
          <p:cNvPr id="186" name="Google Shape;186;p3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An </a:t>
            </a:r>
            <a:r>
              <a:rPr lang="en-GB" b="1"/>
              <a:t>ordering relation</a:t>
            </a:r>
            <a:r>
              <a:rPr lang="en-GB"/>
              <a:t> &lt; for keys a, b, and c has the following properties:</a:t>
            </a:r>
            <a:endParaRPr lang="en-GB"/>
          </a:p>
          <a:p>
            <a:pPr marL="457200" lvl="0" indent="-342900" algn="l" rtl="0">
              <a:spcBef>
                <a:spcPts val="600"/>
              </a:spcBef>
              <a:spcAft>
                <a:spcPts val="0"/>
              </a:spcAft>
              <a:buSzPts val="1800"/>
              <a:buChar char="●"/>
            </a:pPr>
            <a:r>
              <a:rPr lang="en-GB"/>
              <a:t>Law of Trichotomy: Exactly one of a &lt; b, a = b, b &lt; a is true.</a:t>
            </a:r>
            <a:endParaRPr lang="en-GB"/>
          </a:p>
          <a:p>
            <a:pPr marL="457200" lvl="0" indent="-342900" algn="l" rtl="0">
              <a:spcBef>
                <a:spcPts val="600"/>
              </a:spcBef>
              <a:spcAft>
                <a:spcPts val="0"/>
              </a:spcAft>
              <a:buSzPts val="1800"/>
              <a:buChar char="●"/>
            </a:pPr>
            <a:r>
              <a:rPr lang="en-GB"/>
              <a:t>Law of Transitivity: If a &lt; b, and b &lt; c, then a &lt; c.</a:t>
            </a:r>
            <a:endParaRPr lang="en-GB"/>
          </a:p>
          <a:p>
            <a:pPr marL="0" lvl="0" indent="0" algn="l" rtl="0">
              <a:spcBef>
                <a:spcPts val="600"/>
              </a:spcBef>
              <a:spcAft>
                <a:spcPts val="0"/>
              </a:spcAft>
              <a:buNone/>
            </a:pPr>
          </a:p>
          <a:p>
            <a:pPr marL="0" lvl="0" indent="0" algn="l" rtl="0">
              <a:spcBef>
                <a:spcPts val="600"/>
              </a:spcBef>
              <a:spcAft>
                <a:spcPts val="0"/>
              </a:spcAft>
              <a:buNone/>
            </a:pPr>
            <a:r>
              <a:rPr lang="en-GB"/>
              <a:t>An ordering relation with the properties above is also known as a “total order”.</a:t>
            </a:r>
            <a:endParaRPr lang="en-GB"/>
          </a:p>
          <a:p>
            <a:pPr marL="0" lvl="0" indent="0" algn="l" rtl="0">
              <a:spcBef>
                <a:spcPts val="600"/>
              </a:spcBef>
              <a:spcAft>
                <a:spcPts val="0"/>
              </a:spcAft>
              <a:buNone/>
            </a:pPr>
          </a:p>
          <a:p>
            <a:pPr marL="0" lvl="0" indent="0" algn="l" rtl="0">
              <a:spcBef>
                <a:spcPts val="600"/>
              </a:spcBef>
              <a:spcAft>
                <a:spcPts val="0"/>
              </a:spcAft>
              <a:buNone/>
            </a:pPr>
            <a:r>
              <a:rPr lang="en-GB"/>
              <a:t>A </a:t>
            </a:r>
            <a:r>
              <a:rPr lang="en-GB" b="1"/>
              <a:t>sort </a:t>
            </a:r>
            <a:r>
              <a:rPr lang="en-GB"/>
              <a:t>is a permutation (re-arrangement) of a sequence of elements that puts the keys into non-decreasing order relative to a given ordering relation.</a:t>
            </a:r>
            <a:endParaRPr lang="en-GB"/>
          </a:p>
          <a:p>
            <a:pPr marL="457200" lvl="0" indent="-342900" algn="l" rtl="0">
              <a:spcBef>
                <a:spcPts val="600"/>
              </a:spcBef>
              <a:spcAft>
                <a:spcPts val="0"/>
              </a:spcAft>
              <a:buSzPts val="1800"/>
              <a:buChar char="●"/>
            </a:pPr>
            <a:r>
              <a:rPr lang="en-GB"/>
              <a:t>x</a:t>
            </a:r>
            <a:r>
              <a:rPr lang="en-GB" baseline="-25000"/>
              <a:t>1</a:t>
            </a:r>
            <a:r>
              <a:rPr lang="en-GB"/>
              <a:t> ≤ x</a:t>
            </a:r>
            <a:r>
              <a:rPr lang="en-GB" baseline="-25000"/>
              <a:t>2 </a:t>
            </a:r>
            <a:r>
              <a:rPr lang="en-GB"/>
              <a:t>≤ x</a:t>
            </a:r>
            <a:r>
              <a:rPr lang="en-GB" baseline="-25000"/>
              <a:t>3</a:t>
            </a:r>
            <a:r>
              <a:rPr lang="en-GB"/>
              <a:t>≤ ...≤ x</a:t>
            </a:r>
            <a:r>
              <a:rPr lang="en-GB" baseline="-25000"/>
              <a:t>N</a:t>
            </a:r>
            <a:endParaRPr lang="en-GB" baseline="-25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794" name="Shape 1794"/>
        <p:cNvGrpSpPr/>
        <p:nvPr/>
      </p:nvGrpSpPr>
      <p:grpSpPr>
        <a:xfrm>
          <a:off x="0" y="0"/>
          <a:ext cx="0" cy="0"/>
          <a:chOff x="0" y="0"/>
          <a:chExt cx="0" cy="0"/>
        </a:xfrm>
      </p:grpSpPr>
      <p:sp>
        <p:nvSpPr>
          <p:cNvPr id="1795" name="Google Shape;1795;p9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796" name="Google Shape;1796;p9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1797" name="Google Shape;1797;p93"/>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798" name="Google Shape;1798;p93"/>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799" name="Google Shape;1799;p93"/>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00" name="Google Shape;1800;p93"/>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01" name="Google Shape;1801;p93"/>
          <p:cNvSpPr/>
          <p:nvPr/>
        </p:nvSpPr>
        <p:spPr>
          <a:xfrm>
            <a:off x="3864236"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02" name="Google Shape;1802;p93"/>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03" name="Google Shape;1803;p93"/>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04" name="Google Shape;1804;p93"/>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05" name="Google Shape;1805;p93"/>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06" name="Google Shape;1806;p93"/>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807" name="Google Shape;1807;p93"/>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08" name="Google Shape;1808;p93"/>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09" name="Google Shape;1809;p93"/>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10" name="Google Shape;1810;p93"/>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11" name="Google Shape;1811;p93"/>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19</a:t>
            </a:r>
            <a:endParaRPr sz="1800" b="1">
              <a:latin typeface="Calibri" panose="020F0502020204030204"/>
              <a:ea typeface="Calibri" panose="020F0502020204030204"/>
              <a:cs typeface="Calibri" panose="020F0502020204030204"/>
              <a:sym typeface="Calibri" panose="020F0502020204030204"/>
            </a:endParaRPr>
          </a:p>
        </p:txBody>
      </p:sp>
      <p:sp>
        <p:nvSpPr>
          <p:cNvPr id="1812" name="Google Shape;1812;p93"/>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13" name="Google Shape;1813;p93"/>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14" name="Google Shape;1814;p93"/>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15" name="Google Shape;1815;p93"/>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816" name="Google Shape;1816;p93"/>
          <p:cNvCxnSpPr>
            <a:stCxn id="1807" idx="2"/>
            <a:endCxn id="1808"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817" name="Google Shape;1817;p93"/>
          <p:cNvCxnSpPr>
            <a:stCxn id="1807" idx="2"/>
            <a:endCxn id="1809"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818" name="Google Shape;1818;p93"/>
          <p:cNvCxnSpPr>
            <a:stCxn id="1811" idx="0"/>
            <a:endCxn id="1808"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19" name="Google Shape;1819;p93"/>
          <p:cNvCxnSpPr>
            <a:stCxn id="1808" idx="2"/>
            <a:endCxn id="1810"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20" name="Google Shape;1820;p93"/>
          <p:cNvCxnSpPr>
            <a:stCxn id="1809" idx="2"/>
            <a:endCxn id="1812"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21" name="Google Shape;1821;p93"/>
          <p:cNvCxnSpPr>
            <a:stCxn id="1813" idx="0"/>
            <a:endCxn id="1809"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22" name="Google Shape;1822;p93"/>
          <p:cNvCxnSpPr>
            <a:stCxn id="1810" idx="2"/>
            <a:endCxn id="1814"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823" name="Google Shape;1823;p93"/>
          <p:cNvCxnSpPr>
            <a:endCxn id="1815"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824" name="Google Shape;1824;p93"/>
          <p:cNvSpPr txBox="1"/>
          <p:nvPr/>
        </p:nvSpPr>
        <p:spPr>
          <a:xfrm>
            <a:off x="6929775"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19 has no effect.</a:t>
            </a:r>
            <a:endParaRPr>
              <a:solidFill>
                <a:srgbClr val="BE0712"/>
              </a:solidFill>
            </a:endParaRPr>
          </a:p>
        </p:txBody>
      </p:sp>
      <p:sp>
        <p:nvSpPr>
          <p:cNvPr id="1825" name="Google Shape;1825;p93"/>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93"/>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27" name="Google Shape;1827;p93"/>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93"/>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29" name="Google Shape;1829;p93"/>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93"/>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31" name="Google Shape;1831;p93"/>
          <p:cNvSpPr/>
          <p:nvPr/>
        </p:nvSpPr>
        <p:spPr>
          <a:xfrm rot="-5400000">
            <a:off x="54516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93"/>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836" name="Shape 1836"/>
        <p:cNvGrpSpPr/>
        <p:nvPr/>
      </p:nvGrpSpPr>
      <p:grpSpPr>
        <a:xfrm>
          <a:off x="0" y="0"/>
          <a:ext cx="0" cy="0"/>
          <a:chOff x="0" y="0"/>
          <a:chExt cx="0" cy="0"/>
        </a:xfrm>
      </p:grpSpPr>
      <p:sp>
        <p:nvSpPr>
          <p:cNvPr id="1837" name="Google Shape;1837;p9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838" name="Google Shape;1838;p9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1839" name="Google Shape;1839;p94"/>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40" name="Google Shape;1840;p94"/>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41" name="Google Shape;1841;p94"/>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42" name="Google Shape;1842;p94"/>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43" name="Google Shape;1843;p94"/>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44" name="Google Shape;1844;p94"/>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45" name="Google Shape;1845;p94"/>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46" name="Google Shape;1846;p94"/>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47" name="Google Shape;1847;p94"/>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848" name="Google Shape;1848;p94"/>
          <p:cNvCxnSpPr>
            <a:stCxn id="1839" idx="2"/>
            <a:endCxn id="1840"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849" name="Google Shape;1849;p94"/>
          <p:cNvCxnSpPr>
            <a:stCxn id="1839" idx="2"/>
            <a:endCxn id="1841"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850" name="Google Shape;1850;p94"/>
          <p:cNvCxnSpPr>
            <a:stCxn id="1843" idx="0"/>
            <a:endCxn id="1840"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51" name="Google Shape;1851;p94"/>
          <p:cNvCxnSpPr>
            <a:stCxn id="1840" idx="2"/>
            <a:endCxn id="1842"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52" name="Google Shape;1852;p94"/>
          <p:cNvCxnSpPr>
            <a:stCxn id="1841" idx="2"/>
            <a:endCxn id="1844"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53" name="Google Shape;1853;p94"/>
          <p:cNvCxnSpPr>
            <a:stCxn id="1845" idx="0"/>
            <a:endCxn id="1841"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854" name="Google Shape;1854;p94"/>
          <p:cNvCxnSpPr>
            <a:stCxn id="1842" idx="2"/>
            <a:endCxn id="1846"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855" name="Google Shape;1855;p94"/>
          <p:cNvCxnSpPr>
            <a:endCxn id="1847"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856" name="Google Shape;1856;p94"/>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94"/>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58" name="Google Shape;1858;p94"/>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94"/>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60" name="Google Shape;1860;p94"/>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94"/>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62" name="Google Shape;1862;p94"/>
          <p:cNvSpPr/>
          <p:nvPr/>
        </p:nvSpPr>
        <p:spPr>
          <a:xfrm rot="-5400000">
            <a:off x="54516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94"/>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864" name="Google Shape;1864;p94"/>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65" name="Google Shape;1865;p94"/>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66" name="Google Shape;1866;p94"/>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67" name="Google Shape;1867;p94"/>
          <p:cNvSpPr/>
          <p:nvPr/>
        </p:nvSpPr>
        <p:spPr>
          <a:xfrm>
            <a:off x="337949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68" name="Google Shape;1868;p94"/>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69" name="Google Shape;1869;p94"/>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70" name="Google Shape;1870;p94"/>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71" name="Google Shape;1871;p94"/>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72" name="Google Shape;1872;p94"/>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73" name="Google Shape;1873;p94"/>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874" name="Google Shape;1874;p94"/>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94"/>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879" name="Shape 1879"/>
        <p:cNvGrpSpPr/>
        <p:nvPr/>
      </p:nvGrpSpPr>
      <p:grpSpPr>
        <a:xfrm>
          <a:off x="0" y="0"/>
          <a:ext cx="0" cy="0"/>
          <a:chOff x="0" y="0"/>
          <a:chExt cx="0" cy="0"/>
        </a:xfrm>
      </p:grpSpPr>
      <p:sp>
        <p:nvSpPr>
          <p:cNvPr id="1880" name="Google Shape;1880;p9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881" name="Google Shape;1881;p9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1882" name="Google Shape;1882;p95"/>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83" name="Google Shape;1883;p95"/>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84" name="Google Shape;1884;p95"/>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85" name="Google Shape;1885;p95"/>
          <p:cNvSpPr/>
          <p:nvPr/>
        </p:nvSpPr>
        <p:spPr>
          <a:xfrm>
            <a:off x="3379494"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86" name="Google Shape;1886;p95"/>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87" name="Google Shape;1887;p95"/>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88" name="Google Shape;1888;p95"/>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89" name="Google Shape;1889;p95"/>
          <p:cNvSpPr/>
          <p:nvPr/>
        </p:nvSpPr>
        <p:spPr>
          <a:xfrm>
            <a:off x="532395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90" name="Google Shape;1890;p95"/>
          <p:cNvSpPr/>
          <p:nvPr/>
        </p:nvSpPr>
        <p:spPr>
          <a:xfrm>
            <a:off x="5813330"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891" name="Google Shape;1891;p95"/>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892" name="Google Shape;1892;p95"/>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893" name="Google Shape;1893;p95"/>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894" name="Google Shape;1894;p95"/>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895" name="Google Shape;1895;p95"/>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17</a:t>
            </a:r>
            <a:endParaRPr sz="1800" b="1">
              <a:latin typeface="Calibri" panose="020F0502020204030204"/>
              <a:ea typeface="Calibri" panose="020F0502020204030204"/>
              <a:cs typeface="Calibri" panose="020F0502020204030204"/>
              <a:sym typeface="Calibri" panose="020F0502020204030204"/>
            </a:endParaRPr>
          </a:p>
        </p:txBody>
      </p:sp>
      <p:sp>
        <p:nvSpPr>
          <p:cNvPr id="1896" name="Google Shape;1896;p95"/>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897" name="Google Shape;1897;p95"/>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898" name="Google Shape;1898;p95"/>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899" name="Google Shape;1899;p95"/>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00" name="Google Shape;1900;p95"/>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1901" name="Google Shape;1901;p95"/>
          <p:cNvCxnSpPr>
            <a:stCxn id="1892" idx="2"/>
            <a:endCxn id="189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02" name="Google Shape;1902;p95"/>
          <p:cNvCxnSpPr>
            <a:stCxn id="1892" idx="2"/>
            <a:endCxn id="189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03" name="Google Shape;1903;p95"/>
          <p:cNvCxnSpPr>
            <a:stCxn id="1896" idx="0"/>
            <a:endCxn id="189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04" name="Google Shape;1904;p95"/>
          <p:cNvCxnSpPr>
            <a:stCxn id="1893" idx="2"/>
            <a:endCxn id="189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05" name="Google Shape;1905;p95"/>
          <p:cNvCxnSpPr>
            <a:stCxn id="1894" idx="2"/>
            <a:endCxn id="189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06" name="Google Shape;1906;p95"/>
          <p:cNvCxnSpPr>
            <a:stCxn id="1898" idx="0"/>
            <a:endCxn id="189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07" name="Google Shape;1907;p95"/>
          <p:cNvCxnSpPr>
            <a:stCxn id="1895" idx="2"/>
            <a:endCxn id="189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908" name="Google Shape;1908;p95"/>
          <p:cNvCxnSpPr>
            <a:endCxn id="190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909" name="Google Shape;1909;p95"/>
          <p:cNvSpPr txBox="1"/>
          <p:nvPr/>
        </p:nvSpPr>
        <p:spPr>
          <a:xfrm>
            <a:off x="6929775" y="4752300"/>
            <a:ext cx="22248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17 has no effect.</a:t>
            </a:r>
            <a:endParaRPr>
              <a:solidFill>
                <a:srgbClr val="BE0712"/>
              </a:solidFill>
            </a:endParaRPr>
          </a:p>
        </p:txBody>
      </p:sp>
      <p:sp>
        <p:nvSpPr>
          <p:cNvPr id="1910" name="Google Shape;1910;p95"/>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95"/>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12" name="Google Shape;1912;p95"/>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95"/>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14" name="Google Shape;1914;p95"/>
          <p:cNvSpPr/>
          <p:nvPr/>
        </p:nvSpPr>
        <p:spPr>
          <a:xfrm rot="-5400000">
            <a:off x="5947850"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95"/>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16" name="Google Shape;1916;p95"/>
          <p:cNvSpPr/>
          <p:nvPr/>
        </p:nvSpPr>
        <p:spPr>
          <a:xfrm rot="-5400000">
            <a:off x="54516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95"/>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18" name="Google Shape;1918;p95"/>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95"/>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923" name="Shape 1923"/>
        <p:cNvGrpSpPr/>
        <p:nvPr/>
      </p:nvGrpSpPr>
      <p:grpSpPr>
        <a:xfrm>
          <a:off x="0" y="0"/>
          <a:ext cx="0" cy="0"/>
          <a:chOff x="0" y="0"/>
          <a:chExt cx="0" cy="0"/>
        </a:xfrm>
      </p:grpSpPr>
      <p:sp>
        <p:nvSpPr>
          <p:cNvPr id="1924" name="Google Shape;1924;p9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925" name="Google Shape;1925;p9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1926" name="Google Shape;1926;p96"/>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27" name="Google Shape;1927;p96"/>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28" name="Google Shape;1928;p96"/>
          <p:cNvSpPr/>
          <p:nvPr/>
        </p:nvSpPr>
        <p:spPr>
          <a:xfrm>
            <a:off x="289430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29" name="Google Shape;1929;p96"/>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30" name="Google Shape;1930;p96"/>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31" name="Google Shape;1931;p96"/>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32" name="Google Shape;1932;p96"/>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33" name="Google Shape;1933;p96"/>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34" name="Google Shape;1934;p96"/>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35" name="Google Shape;1935;p96"/>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936" name="Google Shape;1936;p96"/>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37" name="Google Shape;1937;p96"/>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38" name="Google Shape;1938;p96"/>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39" name="Google Shape;1939;p96"/>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1940" name="Google Shape;1940;p96"/>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41" name="Google Shape;1941;p96"/>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42" name="Google Shape;1942;p96"/>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43" name="Google Shape;1943;p96"/>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1944" name="Google Shape;1944;p96"/>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1945" name="Google Shape;1945;p96"/>
          <p:cNvCxnSpPr>
            <a:stCxn id="1936" idx="2"/>
            <a:endCxn id="1937"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46" name="Google Shape;1946;p96"/>
          <p:cNvCxnSpPr>
            <a:stCxn id="1936" idx="2"/>
            <a:endCxn id="1938"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47" name="Google Shape;1947;p96"/>
          <p:cNvCxnSpPr>
            <a:stCxn id="1940" idx="0"/>
            <a:endCxn id="1937"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48" name="Google Shape;1948;p96"/>
          <p:cNvCxnSpPr>
            <a:stCxn id="1937" idx="2"/>
            <a:endCxn id="1939"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49" name="Google Shape;1949;p96"/>
          <p:cNvCxnSpPr>
            <a:stCxn id="1938" idx="2"/>
            <a:endCxn id="1941"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50" name="Google Shape;1950;p96"/>
          <p:cNvCxnSpPr>
            <a:stCxn id="1942" idx="0"/>
            <a:endCxn id="1938"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51" name="Google Shape;1951;p96"/>
          <p:cNvCxnSpPr>
            <a:stCxn id="1939" idx="2"/>
            <a:endCxn id="1943"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952" name="Google Shape;1952;p96"/>
          <p:cNvCxnSpPr>
            <a:endCxn id="1944"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953" name="Google Shape;1953;p96"/>
          <p:cNvSpPr txBox="1"/>
          <p:nvPr/>
        </p:nvSpPr>
        <p:spPr>
          <a:xfrm>
            <a:off x="287100" y="4109300"/>
            <a:ext cx="5226000" cy="8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The blue coloring is to make it clear that the three 17s are all part of the same heap. I’ve also grayed out the “root of a heap” statement about the last two 17s since this is redundant information (all subheap nodes are also roots of that subheap).</a:t>
            </a:r>
            <a:endParaRPr lang="en-GB"/>
          </a:p>
        </p:txBody>
      </p:sp>
      <p:sp>
        <p:nvSpPr>
          <p:cNvPr id="1954" name="Google Shape;1954;p96"/>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96"/>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56" name="Google Shape;1956;p96"/>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96"/>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58" name="Google Shape;1958;p96"/>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96"/>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1960" name="Google Shape;1960;p96"/>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96"/>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1962" name="Google Shape;1962;p96"/>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96"/>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1964" name="Google Shape;1964;p96"/>
          <p:cNvSpPr/>
          <p:nvPr/>
        </p:nvSpPr>
        <p:spPr>
          <a:xfrm rot="-5400000">
            <a:off x="3486879"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96"/>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969" name="Shape 1969"/>
        <p:cNvGrpSpPr/>
        <p:nvPr/>
      </p:nvGrpSpPr>
      <p:grpSpPr>
        <a:xfrm>
          <a:off x="0" y="0"/>
          <a:ext cx="0" cy="0"/>
          <a:chOff x="0" y="0"/>
          <a:chExt cx="0" cy="0"/>
        </a:xfrm>
      </p:grpSpPr>
      <p:sp>
        <p:nvSpPr>
          <p:cNvPr id="1970" name="Google Shape;1970;p9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1971" name="Google Shape;1971;p9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1972" name="Google Shape;1972;p97"/>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73" name="Google Shape;1973;p97"/>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74" name="Google Shape;1974;p97"/>
          <p:cNvSpPr/>
          <p:nvPr/>
        </p:nvSpPr>
        <p:spPr>
          <a:xfrm>
            <a:off x="2894305"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1975" name="Google Shape;1975;p97"/>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76" name="Google Shape;1976;p97"/>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77" name="Google Shape;1977;p97"/>
          <p:cNvSpPr/>
          <p:nvPr/>
        </p:nvSpPr>
        <p:spPr>
          <a:xfrm>
            <a:off x="4349425"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78" name="Google Shape;1978;p97"/>
          <p:cNvSpPr/>
          <p:nvPr/>
        </p:nvSpPr>
        <p:spPr>
          <a:xfrm>
            <a:off x="483876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79" name="Google Shape;1979;p97"/>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80" name="Google Shape;1980;p97"/>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1981" name="Google Shape;1981;p97"/>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1982" name="Google Shape;1982;p97"/>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1983" name="Google Shape;1983;p97"/>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1984" name="Google Shape;1984;p97"/>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2</a:t>
            </a:r>
            <a:endParaRPr sz="1800" b="1">
              <a:latin typeface="Calibri" panose="020F0502020204030204"/>
              <a:ea typeface="Calibri" panose="020F0502020204030204"/>
              <a:cs typeface="Calibri" panose="020F0502020204030204"/>
              <a:sym typeface="Calibri" panose="020F0502020204030204"/>
            </a:endParaRPr>
          </a:p>
        </p:txBody>
      </p:sp>
      <p:sp>
        <p:nvSpPr>
          <p:cNvPr id="1985" name="Google Shape;1985;p97"/>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1986" name="Google Shape;1986;p97"/>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1987" name="Google Shape;1987;p97"/>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1988" name="Google Shape;1988;p97"/>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1989" name="Google Shape;1989;p97"/>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1990" name="Google Shape;1990;p97"/>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1991" name="Google Shape;1991;p97"/>
          <p:cNvCxnSpPr>
            <a:stCxn id="1982" idx="2"/>
            <a:endCxn id="198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92" name="Google Shape;1992;p97"/>
          <p:cNvCxnSpPr>
            <a:stCxn id="1982" idx="2"/>
            <a:endCxn id="198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1993" name="Google Shape;1993;p97"/>
          <p:cNvCxnSpPr>
            <a:stCxn id="1986" idx="0"/>
            <a:endCxn id="198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97"/>
          <p:cNvCxnSpPr>
            <a:stCxn id="1983" idx="2"/>
            <a:endCxn id="198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97"/>
          <p:cNvCxnSpPr>
            <a:stCxn id="1984" idx="2"/>
            <a:endCxn id="198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96" name="Google Shape;1996;p97"/>
          <p:cNvCxnSpPr>
            <a:stCxn id="1988" idx="0"/>
            <a:endCxn id="198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1997" name="Google Shape;1997;p97"/>
          <p:cNvCxnSpPr>
            <a:stCxn id="1985" idx="2"/>
            <a:endCxn id="198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1998" name="Google Shape;1998;p97"/>
          <p:cNvCxnSpPr>
            <a:endCxn id="199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1999" name="Google Shape;1999;p97"/>
          <p:cNvSpPr txBox="1"/>
          <p:nvPr/>
        </p:nvSpPr>
        <p:spPr>
          <a:xfrm>
            <a:off x="6787850" y="4752300"/>
            <a:ext cx="23667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2 does something!</a:t>
            </a:r>
            <a:endParaRPr>
              <a:solidFill>
                <a:srgbClr val="BE0712"/>
              </a:solidFill>
            </a:endParaRPr>
          </a:p>
        </p:txBody>
      </p:sp>
      <p:sp>
        <p:nvSpPr>
          <p:cNvPr id="2000" name="Google Shape;2000;p97"/>
          <p:cNvSpPr/>
          <p:nvPr/>
        </p:nvSpPr>
        <p:spPr>
          <a:xfrm rot="-5400000">
            <a:off x="495237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97"/>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002" name="Google Shape;2002;p97"/>
          <p:cNvSpPr/>
          <p:nvPr/>
        </p:nvSpPr>
        <p:spPr>
          <a:xfrm rot="-5400000">
            <a:off x="446104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97"/>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004" name="Google Shape;2004;p97"/>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97"/>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06" name="Google Shape;2006;p97"/>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97"/>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08" name="Google Shape;2008;p97"/>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97"/>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010" name="Google Shape;2010;p97"/>
          <p:cNvSpPr/>
          <p:nvPr/>
        </p:nvSpPr>
        <p:spPr>
          <a:xfrm rot="-5400000">
            <a:off x="3486879"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97"/>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015" name="Shape 2015"/>
        <p:cNvGrpSpPr/>
        <p:nvPr/>
      </p:nvGrpSpPr>
      <p:grpSpPr>
        <a:xfrm>
          <a:off x="0" y="0"/>
          <a:ext cx="0" cy="0"/>
          <a:chOff x="0" y="0"/>
          <a:chExt cx="0" cy="0"/>
        </a:xfrm>
      </p:grpSpPr>
      <p:sp>
        <p:nvSpPr>
          <p:cNvPr id="2016" name="Google Shape;2016;p9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2017" name="Google Shape;2017;p9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lang="en-GB" b="1"/>
          </a:p>
          <a:p>
            <a:pPr marL="0" lvl="0" indent="0" algn="l" rtl="0">
              <a:spcBef>
                <a:spcPts val="600"/>
              </a:spcBef>
              <a:spcAft>
                <a:spcPts val="0"/>
              </a:spcAft>
              <a:buNone/>
            </a:pPr>
            <a:endParaRPr b="1"/>
          </a:p>
        </p:txBody>
      </p:sp>
      <p:sp>
        <p:nvSpPr>
          <p:cNvPr id="2018" name="Google Shape;2018;p98"/>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19" name="Google Shape;2019;p98"/>
          <p:cNvSpPr/>
          <p:nvPr/>
        </p:nvSpPr>
        <p:spPr>
          <a:xfrm>
            <a:off x="2404964"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20" name="Google Shape;2020;p98"/>
          <p:cNvSpPr/>
          <p:nvPr/>
        </p:nvSpPr>
        <p:spPr>
          <a:xfrm>
            <a:off x="289430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21" name="Google Shape;2021;p98"/>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22" name="Google Shape;2022;p98"/>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23" name="Google Shape;2023;p98"/>
          <p:cNvSpPr/>
          <p:nvPr/>
        </p:nvSpPr>
        <p:spPr>
          <a:xfrm>
            <a:off x="434942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24" name="Google Shape;2024;p98"/>
          <p:cNvSpPr/>
          <p:nvPr/>
        </p:nvSpPr>
        <p:spPr>
          <a:xfrm>
            <a:off x="4838766"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25" name="Google Shape;2025;p98"/>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26" name="Google Shape;2026;p98"/>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27" name="Google Shape;2027;p98"/>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028" name="Google Shape;2028;p98"/>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29" name="Google Shape;2029;p98"/>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30" name="Google Shape;2030;p98"/>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41</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31" name="Google Shape;2031;p98"/>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032" name="Google Shape;2032;p98"/>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33" name="Google Shape;2033;p98"/>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26</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34" name="Google Shape;2034;p98"/>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35" name="Google Shape;2035;p98"/>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036" name="Google Shape;2036;p98"/>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2037" name="Google Shape;2037;p98"/>
          <p:cNvCxnSpPr>
            <a:stCxn id="2028" idx="2"/>
            <a:endCxn id="2029"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038" name="Google Shape;2038;p98"/>
          <p:cNvCxnSpPr>
            <a:stCxn id="2028" idx="2"/>
            <a:endCxn id="2030"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039" name="Google Shape;2039;p98"/>
          <p:cNvCxnSpPr>
            <a:stCxn id="2032" idx="0"/>
            <a:endCxn id="2029"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40" name="Google Shape;2040;p98"/>
          <p:cNvCxnSpPr>
            <a:stCxn id="2029" idx="2"/>
            <a:endCxn id="2031"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41" name="Google Shape;2041;p98"/>
          <p:cNvCxnSpPr>
            <a:stCxn id="2030" idx="2"/>
            <a:endCxn id="2033"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42" name="Google Shape;2042;p98"/>
          <p:cNvCxnSpPr>
            <a:stCxn id="2034" idx="0"/>
            <a:endCxn id="2030"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43" name="Google Shape;2043;p98"/>
          <p:cNvCxnSpPr>
            <a:stCxn id="2031" idx="2"/>
            <a:endCxn id="2035"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044" name="Google Shape;2044;p98"/>
          <p:cNvCxnSpPr>
            <a:endCxn id="2036"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045" name="Google Shape;2045;p98"/>
          <p:cNvSpPr/>
          <p:nvPr/>
        </p:nvSpPr>
        <p:spPr>
          <a:xfrm rot="-5400000">
            <a:off x="495237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98"/>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47" name="Google Shape;2047;p98"/>
          <p:cNvSpPr/>
          <p:nvPr/>
        </p:nvSpPr>
        <p:spPr>
          <a:xfrm rot="-5400000">
            <a:off x="44610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98"/>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49" name="Google Shape;2049;p98"/>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98"/>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51" name="Google Shape;2051;p98"/>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98"/>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53" name="Google Shape;2053;p98"/>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98"/>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055" name="Google Shape;2055;p98"/>
          <p:cNvSpPr/>
          <p:nvPr/>
        </p:nvSpPr>
        <p:spPr>
          <a:xfrm rot="-5400000">
            <a:off x="3486879"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98"/>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057" name="Google Shape;2057;p98"/>
          <p:cNvSpPr/>
          <p:nvPr/>
        </p:nvSpPr>
        <p:spPr>
          <a:xfrm rot="-5400000">
            <a:off x="3005302"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98"/>
          <p:cNvSpPr txBox="1"/>
          <p:nvPr/>
        </p:nvSpPr>
        <p:spPr>
          <a:xfrm>
            <a:off x="2825325"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062" name="Shape 2062"/>
        <p:cNvGrpSpPr/>
        <p:nvPr/>
      </p:nvGrpSpPr>
      <p:grpSpPr>
        <a:xfrm>
          <a:off x="0" y="0"/>
          <a:ext cx="0" cy="0"/>
          <a:chOff x="0" y="0"/>
          <a:chExt cx="0" cy="0"/>
        </a:xfrm>
      </p:grpSpPr>
      <p:sp>
        <p:nvSpPr>
          <p:cNvPr id="2063" name="Google Shape;2063;p9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2064" name="Google Shape;2064;p9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b="1"/>
          </a:p>
          <a:p>
            <a:pPr marL="0" lvl="0" indent="0" algn="l" rtl="0">
              <a:spcBef>
                <a:spcPts val="600"/>
              </a:spcBef>
              <a:spcAft>
                <a:spcPts val="0"/>
              </a:spcAft>
              <a:buNone/>
            </a:pPr>
            <a:endParaRPr b="1"/>
          </a:p>
        </p:txBody>
      </p:sp>
      <p:sp>
        <p:nvSpPr>
          <p:cNvPr id="2065" name="Google Shape;2065;p99"/>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66" name="Google Shape;2066;p99"/>
          <p:cNvSpPr/>
          <p:nvPr/>
        </p:nvSpPr>
        <p:spPr>
          <a:xfrm>
            <a:off x="2404964"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067" name="Google Shape;2067;p99"/>
          <p:cNvSpPr/>
          <p:nvPr/>
        </p:nvSpPr>
        <p:spPr>
          <a:xfrm>
            <a:off x="289430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068" name="Google Shape;2068;p99"/>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69" name="Google Shape;2069;p99"/>
          <p:cNvSpPr/>
          <p:nvPr/>
        </p:nvSpPr>
        <p:spPr>
          <a:xfrm>
            <a:off x="3864236" y="31214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70" name="Google Shape;2070;p99"/>
          <p:cNvSpPr/>
          <p:nvPr/>
        </p:nvSpPr>
        <p:spPr>
          <a:xfrm>
            <a:off x="434942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071" name="Google Shape;2071;p99"/>
          <p:cNvSpPr/>
          <p:nvPr/>
        </p:nvSpPr>
        <p:spPr>
          <a:xfrm>
            <a:off x="4838766"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072" name="Google Shape;2072;p99"/>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73" name="Google Shape;2073;p99"/>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074" name="Google Shape;2074;p99"/>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075" name="Google Shape;2075;p99"/>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076" name="Google Shape;2076;p99"/>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15</a:t>
            </a:r>
            <a:endParaRPr sz="1800" b="1">
              <a:latin typeface="Calibri" panose="020F0502020204030204"/>
              <a:ea typeface="Calibri" panose="020F0502020204030204"/>
              <a:cs typeface="Calibri" panose="020F0502020204030204"/>
              <a:sym typeface="Calibri" panose="020F0502020204030204"/>
            </a:endParaRPr>
          </a:p>
        </p:txBody>
      </p:sp>
      <p:sp>
        <p:nvSpPr>
          <p:cNvPr id="2077" name="Google Shape;2077;p99"/>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41</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78" name="Google Shape;2078;p99"/>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079" name="Google Shape;2079;p99"/>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080" name="Google Shape;2080;p99"/>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26</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81" name="Google Shape;2081;p99"/>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082" name="Google Shape;2082;p99"/>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083" name="Google Shape;2083;p99"/>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2084" name="Google Shape;2084;p99"/>
          <p:cNvCxnSpPr>
            <a:stCxn id="2075" idx="2"/>
            <a:endCxn id="207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085" name="Google Shape;2085;p99"/>
          <p:cNvCxnSpPr>
            <a:stCxn id="2075" idx="2"/>
            <a:endCxn id="207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086" name="Google Shape;2086;p99"/>
          <p:cNvCxnSpPr>
            <a:stCxn id="2079" idx="0"/>
            <a:endCxn id="207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87" name="Google Shape;2087;p99"/>
          <p:cNvCxnSpPr>
            <a:stCxn id="2076" idx="2"/>
            <a:endCxn id="207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88" name="Google Shape;2088;p99"/>
          <p:cNvCxnSpPr>
            <a:stCxn id="2077" idx="2"/>
            <a:endCxn id="208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89" name="Google Shape;2089;p99"/>
          <p:cNvCxnSpPr>
            <a:stCxn id="2081" idx="0"/>
            <a:endCxn id="207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090" name="Google Shape;2090;p99"/>
          <p:cNvCxnSpPr>
            <a:stCxn id="2078" idx="2"/>
            <a:endCxn id="2082"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091" name="Google Shape;2091;p99"/>
          <p:cNvCxnSpPr>
            <a:endCxn id="2083"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092" name="Google Shape;2092;p99"/>
          <p:cNvSpPr txBox="1"/>
          <p:nvPr/>
        </p:nvSpPr>
        <p:spPr>
          <a:xfrm>
            <a:off x="6787850" y="4752300"/>
            <a:ext cx="23667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15 does something!</a:t>
            </a:r>
            <a:endParaRPr>
              <a:solidFill>
                <a:srgbClr val="BE0712"/>
              </a:solidFill>
            </a:endParaRPr>
          </a:p>
        </p:txBody>
      </p:sp>
      <p:sp>
        <p:nvSpPr>
          <p:cNvPr id="2093" name="Google Shape;2093;p99"/>
          <p:cNvSpPr/>
          <p:nvPr/>
        </p:nvSpPr>
        <p:spPr>
          <a:xfrm rot="-5400000">
            <a:off x="495237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99"/>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95" name="Google Shape;2095;p99"/>
          <p:cNvSpPr/>
          <p:nvPr/>
        </p:nvSpPr>
        <p:spPr>
          <a:xfrm rot="-5400000">
            <a:off x="44610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99"/>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97" name="Google Shape;2097;p99"/>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99"/>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099" name="Google Shape;2099;p99"/>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99"/>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01" name="Google Shape;2101;p99"/>
          <p:cNvSpPr/>
          <p:nvPr/>
        </p:nvSpPr>
        <p:spPr>
          <a:xfrm rot="-5400000">
            <a:off x="39715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99"/>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103" name="Google Shape;2103;p99"/>
          <p:cNvSpPr/>
          <p:nvPr/>
        </p:nvSpPr>
        <p:spPr>
          <a:xfrm rot="-5400000">
            <a:off x="3486879"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99"/>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105" name="Google Shape;2105;p99"/>
          <p:cNvSpPr/>
          <p:nvPr/>
        </p:nvSpPr>
        <p:spPr>
          <a:xfrm rot="-5400000">
            <a:off x="3005302"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99"/>
          <p:cNvSpPr txBox="1"/>
          <p:nvPr/>
        </p:nvSpPr>
        <p:spPr>
          <a:xfrm>
            <a:off x="2825325"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110" name="Shape 2110"/>
        <p:cNvGrpSpPr/>
        <p:nvPr/>
      </p:nvGrpSpPr>
      <p:grpSpPr>
        <a:xfrm>
          <a:off x="0" y="0"/>
          <a:ext cx="0" cy="0"/>
          <a:chOff x="0" y="0"/>
          <a:chExt cx="0" cy="0"/>
        </a:xfrm>
      </p:grpSpPr>
      <p:sp>
        <p:nvSpPr>
          <p:cNvPr id="2111" name="Google Shape;2111;p10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2112" name="Google Shape;2112;p10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b="1"/>
          </a:p>
          <a:p>
            <a:pPr marL="0" lvl="0" indent="0" algn="l" rtl="0">
              <a:spcBef>
                <a:spcPts val="600"/>
              </a:spcBef>
              <a:spcAft>
                <a:spcPts val="0"/>
              </a:spcAft>
              <a:buNone/>
            </a:pPr>
            <a:endParaRPr b="1"/>
          </a:p>
        </p:txBody>
      </p:sp>
      <p:sp>
        <p:nvSpPr>
          <p:cNvPr id="2113" name="Google Shape;2113;p100"/>
          <p:cNvSpPr/>
          <p:nvPr/>
        </p:nvSpPr>
        <p:spPr>
          <a:xfrm>
            <a:off x="1919775" y="31214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114" name="Google Shape;2114;p100"/>
          <p:cNvSpPr/>
          <p:nvPr/>
        </p:nvSpPr>
        <p:spPr>
          <a:xfrm>
            <a:off x="240496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115" name="Google Shape;2115;p100"/>
          <p:cNvSpPr/>
          <p:nvPr/>
        </p:nvSpPr>
        <p:spPr>
          <a:xfrm>
            <a:off x="289430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116" name="Google Shape;2116;p100"/>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17" name="Google Shape;2117;p100"/>
          <p:cNvSpPr/>
          <p:nvPr/>
        </p:nvSpPr>
        <p:spPr>
          <a:xfrm>
            <a:off x="3864236"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118" name="Google Shape;2118;p100"/>
          <p:cNvSpPr/>
          <p:nvPr/>
        </p:nvSpPr>
        <p:spPr>
          <a:xfrm>
            <a:off x="434942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119" name="Google Shape;2119;p100"/>
          <p:cNvSpPr/>
          <p:nvPr/>
        </p:nvSpPr>
        <p:spPr>
          <a:xfrm>
            <a:off x="4838766"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120" name="Google Shape;2120;p100"/>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21" name="Google Shape;2121;p100"/>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22" name="Google Shape;2122;p100"/>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123" name="Google Shape;2123;p100"/>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124" name="Google Shape;2124;p100"/>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19</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25" name="Google Shape;2125;p100"/>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41</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26" name="Google Shape;2126;p100"/>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27" name="Google Shape;2127;p100"/>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15</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28" name="Google Shape;2128;p100"/>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26</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29" name="Google Shape;2129;p100"/>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30" name="Google Shape;2130;p100"/>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31" name="Google Shape;2131;p100"/>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2132" name="Google Shape;2132;p100"/>
          <p:cNvCxnSpPr>
            <a:stCxn id="2123" idx="2"/>
            <a:endCxn id="2124"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133" name="Google Shape;2133;p100"/>
          <p:cNvCxnSpPr>
            <a:stCxn id="2123" idx="2"/>
            <a:endCxn id="2125"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134" name="Google Shape;2134;p100"/>
          <p:cNvCxnSpPr>
            <a:stCxn id="2127" idx="0"/>
            <a:endCxn id="2124"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35" name="Google Shape;2135;p100"/>
          <p:cNvCxnSpPr>
            <a:stCxn id="2124" idx="2"/>
            <a:endCxn id="2126"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36" name="Google Shape;2136;p100"/>
          <p:cNvCxnSpPr>
            <a:stCxn id="2125" idx="2"/>
            <a:endCxn id="2128"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37" name="Google Shape;2137;p100"/>
          <p:cNvCxnSpPr>
            <a:stCxn id="2129" idx="0"/>
            <a:endCxn id="2125"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38" name="Google Shape;2138;p100"/>
          <p:cNvCxnSpPr>
            <a:stCxn id="2126" idx="2"/>
            <a:endCxn id="2130"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139" name="Google Shape;2139;p100"/>
          <p:cNvCxnSpPr>
            <a:endCxn id="2131"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140" name="Google Shape;2140;p100"/>
          <p:cNvSpPr/>
          <p:nvPr/>
        </p:nvSpPr>
        <p:spPr>
          <a:xfrm rot="-5400000">
            <a:off x="495237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00"/>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42" name="Google Shape;2142;p100"/>
          <p:cNvSpPr/>
          <p:nvPr/>
        </p:nvSpPr>
        <p:spPr>
          <a:xfrm rot="-5400000">
            <a:off x="44610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100"/>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44" name="Google Shape;2144;p100"/>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100"/>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46" name="Google Shape;2146;p100"/>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00"/>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48" name="Google Shape;2148;p100"/>
          <p:cNvSpPr/>
          <p:nvPr/>
        </p:nvSpPr>
        <p:spPr>
          <a:xfrm rot="-5400000">
            <a:off x="397152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149" name="Google Shape;2149;p100"/>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50" name="Google Shape;2150;p100"/>
          <p:cNvSpPr/>
          <p:nvPr/>
        </p:nvSpPr>
        <p:spPr>
          <a:xfrm rot="-5400000">
            <a:off x="3486879"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151" name="Google Shape;2151;p100"/>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52" name="Google Shape;2152;p100"/>
          <p:cNvSpPr/>
          <p:nvPr/>
        </p:nvSpPr>
        <p:spPr>
          <a:xfrm rot="-5400000">
            <a:off x="3005302"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00"/>
          <p:cNvSpPr txBox="1"/>
          <p:nvPr/>
        </p:nvSpPr>
        <p:spPr>
          <a:xfrm>
            <a:off x="2825325"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154" name="Google Shape;2154;p100"/>
          <p:cNvSpPr/>
          <p:nvPr/>
        </p:nvSpPr>
        <p:spPr>
          <a:xfrm rot="-5400000">
            <a:off x="25237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100"/>
          <p:cNvSpPr txBox="1"/>
          <p:nvPr/>
        </p:nvSpPr>
        <p:spPr>
          <a:xfrm>
            <a:off x="23437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159" name="Shape 2159"/>
        <p:cNvGrpSpPr/>
        <p:nvPr/>
      </p:nvGrpSpPr>
      <p:grpSpPr>
        <a:xfrm>
          <a:off x="0" y="0"/>
          <a:ext cx="0" cy="0"/>
          <a:chOff x="0" y="0"/>
          <a:chExt cx="0" cy="0"/>
        </a:xfrm>
      </p:grpSpPr>
      <p:sp>
        <p:nvSpPr>
          <p:cNvPr id="2160" name="Google Shape;2160;p10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2161" name="Google Shape;2161;p10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b="1"/>
              <a:t>Sink nodes in reverse level order: sink(k)</a:t>
            </a:r>
            <a:endParaRPr b="1"/>
          </a:p>
          <a:p>
            <a:pPr marL="914400" lvl="1" indent="-342900" algn="l" rtl="0">
              <a:spcBef>
                <a:spcPts val="600"/>
              </a:spcBef>
              <a:spcAft>
                <a:spcPts val="0"/>
              </a:spcAft>
              <a:buSzPts val="1800"/>
              <a:buChar char="○"/>
            </a:pPr>
            <a:r>
              <a:rPr lang="en-GB"/>
              <a:t>After sinking, guaranteed that tree rooted at position k is a heap.</a:t>
            </a:r>
            <a:endParaRPr lang="en-GB"/>
          </a:p>
          <a:p>
            <a:pPr marL="0" lvl="0" indent="0" algn="l" rtl="0">
              <a:spcBef>
                <a:spcPts val="600"/>
              </a:spcBef>
              <a:spcAft>
                <a:spcPts val="0"/>
              </a:spcAft>
              <a:buNone/>
            </a:pPr>
            <a:endParaRPr b="1"/>
          </a:p>
        </p:txBody>
      </p:sp>
      <p:sp>
        <p:nvSpPr>
          <p:cNvPr id="2162" name="Google Shape;2162;p101"/>
          <p:cNvSpPr/>
          <p:nvPr/>
        </p:nvSpPr>
        <p:spPr>
          <a:xfrm>
            <a:off x="1919775" y="31214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163" name="Google Shape;2163;p101"/>
          <p:cNvSpPr/>
          <p:nvPr/>
        </p:nvSpPr>
        <p:spPr>
          <a:xfrm>
            <a:off x="240496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164" name="Google Shape;2164;p101"/>
          <p:cNvSpPr/>
          <p:nvPr/>
        </p:nvSpPr>
        <p:spPr>
          <a:xfrm>
            <a:off x="289430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165" name="Google Shape;2165;p101"/>
          <p:cNvSpPr/>
          <p:nvPr/>
        </p:nvSpPr>
        <p:spPr>
          <a:xfrm>
            <a:off x="3379494"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66" name="Google Shape;2166;p101"/>
          <p:cNvSpPr/>
          <p:nvPr/>
        </p:nvSpPr>
        <p:spPr>
          <a:xfrm>
            <a:off x="3864236"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167" name="Google Shape;2167;p101"/>
          <p:cNvSpPr/>
          <p:nvPr/>
        </p:nvSpPr>
        <p:spPr>
          <a:xfrm>
            <a:off x="4349425"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168" name="Google Shape;2168;p101"/>
          <p:cNvSpPr/>
          <p:nvPr/>
        </p:nvSpPr>
        <p:spPr>
          <a:xfrm>
            <a:off x="4838766" y="3121475"/>
            <a:ext cx="495300" cy="495300"/>
          </a:xfrm>
          <a:prstGeom prst="rect">
            <a:avLst/>
          </a:prstGeom>
          <a:solidFill>
            <a:srgbClr val="F4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169" name="Google Shape;2169;p101"/>
          <p:cNvSpPr/>
          <p:nvPr/>
        </p:nvSpPr>
        <p:spPr>
          <a:xfrm>
            <a:off x="5323955"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70" name="Google Shape;2170;p101"/>
          <p:cNvSpPr/>
          <p:nvPr/>
        </p:nvSpPr>
        <p:spPr>
          <a:xfrm>
            <a:off x="5813330" y="3121475"/>
            <a:ext cx="495300" cy="4953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171" name="Google Shape;2171;p101"/>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172" name="Google Shape;2172;p101"/>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173" name="Google Shape;2173;p101"/>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19</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74" name="Google Shape;2174;p101"/>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41</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75" name="Google Shape;2175;p101"/>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76" name="Google Shape;2176;p101"/>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15</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77" name="Google Shape;2177;p101"/>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26</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78" name="Google Shape;2178;p101"/>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F4CCCC"/>
                </a:highlight>
                <a:latin typeface="Calibri" panose="020F0502020204030204"/>
                <a:ea typeface="Calibri" panose="020F0502020204030204"/>
                <a:cs typeface="Calibri" panose="020F0502020204030204"/>
                <a:sym typeface="Calibri" panose="020F0502020204030204"/>
              </a:rPr>
              <a:t>2</a:t>
            </a:r>
            <a:endParaRPr sz="1800">
              <a:highlight>
                <a:srgbClr val="F4CCCC"/>
              </a:highlight>
              <a:latin typeface="Calibri" panose="020F0502020204030204"/>
              <a:ea typeface="Calibri" panose="020F0502020204030204"/>
              <a:cs typeface="Calibri" panose="020F0502020204030204"/>
              <a:sym typeface="Calibri" panose="020F0502020204030204"/>
            </a:endParaRPr>
          </a:p>
        </p:txBody>
      </p:sp>
      <p:sp>
        <p:nvSpPr>
          <p:cNvPr id="2179" name="Google Shape;2179;p101"/>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sp>
        <p:nvSpPr>
          <p:cNvPr id="2180" name="Google Shape;2180;p101"/>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C9DAF8"/>
                </a:highlight>
                <a:latin typeface="Calibri" panose="020F0502020204030204"/>
                <a:ea typeface="Calibri" panose="020F0502020204030204"/>
                <a:cs typeface="Calibri" panose="020F0502020204030204"/>
                <a:sym typeface="Calibri" panose="020F0502020204030204"/>
              </a:rPr>
              <a:t>17</a:t>
            </a:r>
            <a:endParaRPr sz="1800">
              <a:highlight>
                <a:srgbClr val="C9DAF8"/>
              </a:highlight>
              <a:latin typeface="Calibri" panose="020F0502020204030204"/>
              <a:ea typeface="Calibri" panose="020F0502020204030204"/>
              <a:cs typeface="Calibri" panose="020F0502020204030204"/>
              <a:sym typeface="Calibri" panose="020F0502020204030204"/>
            </a:endParaRPr>
          </a:p>
        </p:txBody>
      </p:sp>
      <p:cxnSp>
        <p:nvCxnSpPr>
          <p:cNvPr id="2181" name="Google Shape;2181;p101"/>
          <p:cNvCxnSpPr>
            <a:stCxn id="2172" idx="2"/>
            <a:endCxn id="217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182" name="Google Shape;2182;p101"/>
          <p:cNvCxnSpPr>
            <a:stCxn id="2172" idx="2"/>
            <a:endCxn id="217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183" name="Google Shape;2183;p101"/>
          <p:cNvCxnSpPr>
            <a:stCxn id="2176" idx="0"/>
            <a:endCxn id="217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84" name="Google Shape;2184;p101"/>
          <p:cNvCxnSpPr>
            <a:stCxn id="2173" idx="2"/>
            <a:endCxn id="217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85" name="Google Shape;2185;p101"/>
          <p:cNvCxnSpPr>
            <a:stCxn id="2174" idx="2"/>
            <a:endCxn id="217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86" name="Google Shape;2186;p101"/>
          <p:cNvCxnSpPr>
            <a:stCxn id="2178" idx="0"/>
            <a:endCxn id="217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187" name="Google Shape;2187;p101"/>
          <p:cNvCxnSpPr>
            <a:stCxn id="2175" idx="2"/>
            <a:endCxn id="217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188" name="Google Shape;2188;p101"/>
          <p:cNvCxnSpPr>
            <a:endCxn id="218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189" name="Google Shape;2189;p101"/>
          <p:cNvSpPr/>
          <p:nvPr/>
        </p:nvSpPr>
        <p:spPr>
          <a:xfrm rot="-5400000">
            <a:off x="495237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01"/>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91" name="Google Shape;2191;p101"/>
          <p:cNvSpPr/>
          <p:nvPr/>
        </p:nvSpPr>
        <p:spPr>
          <a:xfrm rot="-5400000">
            <a:off x="44610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01"/>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93" name="Google Shape;2193;p101"/>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101"/>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95" name="Google Shape;2195;p101"/>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101"/>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97" name="Google Shape;2197;p101"/>
          <p:cNvSpPr/>
          <p:nvPr/>
        </p:nvSpPr>
        <p:spPr>
          <a:xfrm rot="-5400000">
            <a:off x="397152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198" name="Google Shape;2198;p101"/>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199" name="Google Shape;2199;p101"/>
          <p:cNvSpPr/>
          <p:nvPr/>
        </p:nvSpPr>
        <p:spPr>
          <a:xfrm rot="-5400000">
            <a:off x="3486879"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200" name="Google Shape;2200;p101"/>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01" name="Google Shape;2201;p101"/>
          <p:cNvSpPr/>
          <p:nvPr/>
        </p:nvSpPr>
        <p:spPr>
          <a:xfrm rot="-5400000">
            <a:off x="3005302"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101"/>
          <p:cNvSpPr txBox="1"/>
          <p:nvPr/>
        </p:nvSpPr>
        <p:spPr>
          <a:xfrm>
            <a:off x="2825325"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203" name="Google Shape;2203;p101"/>
          <p:cNvSpPr/>
          <p:nvPr/>
        </p:nvSpPr>
        <p:spPr>
          <a:xfrm rot="-5400000">
            <a:off x="2523725"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101"/>
          <p:cNvSpPr txBox="1"/>
          <p:nvPr/>
        </p:nvSpPr>
        <p:spPr>
          <a:xfrm>
            <a:off x="23437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root</a:t>
            </a:r>
            <a:endParaRPr lang="en-GB"/>
          </a:p>
          <a:p>
            <a:pPr marL="0" lvl="0" indent="0" algn="ctr" rtl="0">
              <a:spcBef>
                <a:spcPts val="0"/>
              </a:spcBef>
              <a:spcAft>
                <a:spcPts val="0"/>
              </a:spcAft>
              <a:buNone/>
            </a:pPr>
            <a:r>
              <a:rPr lang="en-GB"/>
              <a:t>of a </a:t>
            </a:r>
            <a:endParaRPr lang="en-GB"/>
          </a:p>
          <a:p>
            <a:pPr marL="0" lvl="0" indent="0" algn="ctr" rtl="0">
              <a:spcBef>
                <a:spcPts val="0"/>
              </a:spcBef>
              <a:spcAft>
                <a:spcPts val="0"/>
              </a:spcAft>
              <a:buNone/>
            </a:pPr>
            <a:r>
              <a:rPr lang="en-GB"/>
              <a:t>heap</a:t>
            </a:r>
            <a:endParaRPr lang="en-GB"/>
          </a:p>
        </p:txBody>
      </p:sp>
      <p:sp>
        <p:nvSpPr>
          <p:cNvPr id="2205" name="Google Shape;2205;p101"/>
          <p:cNvSpPr txBox="1"/>
          <p:nvPr/>
        </p:nvSpPr>
        <p:spPr>
          <a:xfrm>
            <a:off x="6787850" y="4752300"/>
            <a:ext cx="23667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Sinking 32 does something!</a:t>
            </a:r>
            <a:endParaRPr>
              <a:solidFill>
                <a:srgbClr val="BE071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209" name="Shape 2209"/>
        <p:cNvGrpSpPr/>
        <p:nvPr/>
      </p:nvGrpSpPr>
      <p:grpSpPr>
        <a:xfrm>
          <a:off x="0" y="0"/>
          <a:ext cx="0" cy="0"/>
          <a:chOff x="0" y="0"/>
          <a:chExt cx="0" cy="0"/>
        </a:xfrm>
      </p:grpSpPr>
      <p:sp>
        <p:nvSpPr>
          <p:cNvPr id="2210" name="Google Shape;2210;p10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 Phase 1: Heapification</a:t>
            </a:r>
            <a:endParaRPr lang="en-GB"/>
          </a:p>
        </p:txBody>
      </p:sp>
      <p:sp>
        <p:nvSpPr>
          <p:cNvPr id="2211" name="Google Shape;2211;p10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a:t>
            </a:r>
            <a:endParaRPr lang="en-GB"/>
          </a:p>
          <a:p>
            <a:pPr marL="914400" lvl="1" indent="-342900" algn="l" rtl="0">
              <a:spcBef>
                <a:spcPts val="600"/>
              </a:spcBef>
              <a:spcAft>
                <a:spcPts val="0"/>
              </a:spcAft>
              <a:buSzPts val="1800"/>
              <a:buChar char="○"/>
            </a:pPr>
            <a:r>
              <a:rPr lang="en-GB"/>
              <a:t>Sink nodes in reverse level order: sink(k)</a:t>
            </a:r>
            <a:endParaRPr lang="en-GB"/>
          </a:p>
          <a:p>
            <a:pPr marL="914400" lvl="1" indent="-342900" algn="l" rtl="0">
              <a:spcBef>
                <a:spcPts val="600"/>
              </a:spcBef>
              <a:spcAft>
                <a:spcPts val="0"/>
              </a:spcAft>
              <a:buSzPts val="1800"/>
              <a:buChar char="○"/>
            </a:pPr>
            <a:r>
              <a:rPr lang="en-GB" b="1"/>
              <a:t>After sinking, guaranteed that tree rooted at position k is a heap.</a:t>
            </a:r>
            <a:endParaRPr b="1"/>
          </a:p>
          <a:p>
            <a:pPr marL="0" lvl="0" indent="0" algn="l" rtl="0">
              <a:spcBef>
                <a:spcPts val="600"/>
              </a:spcBef>
              <a:spcAft>
                <a:spcPts val="0"/>
              </a:spcAft>
              <a:buNone/>
            </a:pPr>
            <a:endParaRPr b="1"/>
          </a:p>
        </p:txBody>
      </p:sp>
      <p:sp>
        <p:nvSpPr>
          <p:cNvPr id="2212" name="Google Shape;2212;p102"/>
          <p:cNvSpPr/>
          <p:nvPr/>
        </p:nvSpPr>
        <p:spPr>
          <a:xfrm>
            <a:off x="1919775"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213" name="Google Shape;2213;p102"/>
          <p:cNvSpPr/>
          <p:nvPr/>
        </p:nvSpPr>
        <p:spPr>
          <a:xfrm>
            <a:off x="2404964"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214" name="Google Shape;2214;p102"/>
          <p:cNvSpPr/>
          <p:nvPr/>
        </p:nvSpPr>
        <p:spPr>
          <a:xfrm>
            <a:off x="2894305"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215" name="Google Shape;2215;p102"/>
          <p:cNvSpPr/>
          <p:nvPr/>
        </p:nvSpPr>
        <p:spPr>
          <a:xfrm>
            <a:off x="3379494"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16" name="Google Shape;2216;p102"/>
          <p:cNvSpPr/>
          <p:nvPr/>
        </p:nvSpPr>
        <p:spPr>
          <a:xfrm>
            <a:off x="3864236"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217" name="Google Shape;2217;p102"/>
          <p:cNvSpPr/>
          <p:nvPr/>
        </p:nvSpPr>
        <p:spPr>
          <a:xfrm>
            <a:off x="4349425"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218" name="Google Shape;2218;p102"/>
          <p:cNvSpPr/>
          <p:nvPr/>
        </p:nvSpPr>
        <p:spPr>
          <a:xfrm>
            <a:off x="4838766"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219" name="Google Shape;2219;p102"/>
          <p:cNvSpPr/>
          <p:nvPr/>
        </p:nvSpPr>
        <p:spPr>
          <a:xfrm>
            <a:off x="5323955"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20" name="Google Shape;2220;p102"/>
          <p:cNvSpPr/>
          <p:nvPr/>
        </p:nvSpPr>
        <p:spPr>
          <a:xfrm>
            <a:off x="5813330" y="3121475"/>
            <a:ext cx="495300" cy="4953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21" name="Google Shape;2221;p102"/>
          <p:cNvSpPr txBox="1"/>
          <p:nvPr/>
        </p:nvSpPr>
        <p:spPr>
          <a:xfrm>
            <a:off x="386400" y="31012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222" name="Google Shape;2222;p102"/>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41</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3" name="Google Shape;2223;p102"/>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19</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4" name="Google Shape;2224;p102"/>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32</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5" name="Google Shape;2225;p102"/>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17</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6" name="Google Shape;2226;p102"/>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15</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7" name="Google Shape;2227;p102"/>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26</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8" name="Google Shape;2228;p102"/>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2</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29" name="Google Shape;2229;p102"/>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17</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sp>
        <p:nvSpPr>
          <p:cNvPr id="2230" name="Google Shape;2230;p102"/>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highlight>
                  <a:srgbClr val="D9D2E9"/>
                </a:highlight>
                <a:latin typeface="Calibri" panose="020F0502020204030204"/>
                <a:ea typeface="Calibri" panose="020F0502020204030204"/>
                <a:cs typeface="Calibri" panose="020F0502020204030204"/>
                <a:sym typeface="Calibri" panose="020F0502020204030204"/>
              </a:rPr>
              <a:t>17</a:t>
            </a:r>
            <a:endParaRPr sz="1800">
              <a:highlight>
                <a:srgbClr val="D9D2E9"/>
              </a:highlight>
              <a:latin typeface="Calibri" panose="020F0502020204030204"/>
              <a:ea typeface="Calibri" panose="020F0502020204030204"/>
              <a:cs typeface="Calibri" panose="020F0502020204030204"/>
              <a:sym typeface="Calibri" panose="020F0502020204030204"/>
            </a:endParaRPr>
          </a:p>
        </p:txBody>
      </p:sp>
      <p:cxnSp>
        <p:nvCxnSpPr>
          <p:cNvPr id="2231" name="Google Shape;2231;p102"/>
          <p:cNvCxnSpPr>
            <a:stCxn id="2222" idx="2"/>
            <a:endCxn id="2223"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232" name="Google Shape;2232;p102"/>
          <p:cNvCxnSpPr>
            <a:stCxn id="2222" idx="2"/>
            <a:endCxn id="2224"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233" name="Google Shape;2233;p102"/>
          <p:cNvCxnSpPr>
            <a:stCxn id="2226" idx="0"/>
            <a:endCxn id="2223"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34" name="Google Shape;2234;p102"/>
          <p:cNvCxnSpPr>
            <a:stCxn id="2223" idx="2"/>
            <a:endCxn id="2225"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35" name="Google Shape;2235;p102"/>
          <p:cNvCxnSpPr>
            <a:stCxn id="2224" idx="2"/>
            <a:endCxn id="2227"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36" name="Google Shape;2236;p102"/>
          <p:cNvCxnSpPr>
            <a:stCxn id="2228" idx="0"/>
            <a:endCxn id="2224"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37" name="Google Shape;2237;p102"/>
          <p:cNvCxnSpPr>
            <a:stCxn id="2225" idx="2"/>
            <a:endCxn id="2229"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238" name="Google Shape;2238;p102"/>
          <p:cNvCxnSpPr>
            <a:endCxn id="2230"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239" name="Google Shape;2239;p102"/>
          <p:cNvSpPr txBox="1"/>
          <p:nvPr>
            <p:ph type="body" idx="1"/>
          </p:nvPr>
        </p:nvSpPr>
        <p:spPr>
          <a:xfrm>
            <a:off x="725600" y="4011550"/>
            <a:ext cx="4945800" cy="90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Punchline</a:t>
            </a:r>
            <a:r>
              <a:rPr lang="en-GB"/>
              <a:t>: Since tree rooted at position 0 is the root of a heap, then entire array is a heap.</a:t>
            </a:r>
            <a:endParaRPr b="1"/>
          </a:p>
        </p:txBody>
      </p:sp>
      <p:sp>
        <p:nvSpPr>
          <p:cNvPr id="2240" name="Google Shape;2240;p102"/>
          <p:cNvSpPr txBox="1"/>
          <p:nvPr/>
        </p:nvSpPr>
        <p:spPr>
          <a:xfrm>
            <a:off x="1892900" y="3599774"/>
            <a:ext cx="45432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 room to leave an unused, spot, so we will actually use position zero for this algorithm!)</a:t>
            </a:r>
            <a:endParaRPr lang="en-GB"/>
          </a:p>
        </p:txBody>
      </p:sp>
      <p:sp>
        <p:nvSpPr>
          <p:cNvPr id="2241" name="Google Shape;2241;p102"/>
          <p:cNvSpPr/>
          <p:nvPr/>
        </p:nvSpPr>
        <p:spPr>
          <a:xfrm rot="-5400000">
            <a:off x="495237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102"/>
          <p:cNvSpPr txBox="1"/>
          <p:nvPr/>
        </p:nvSpPr>
        <p:spPr>
          <a:xfrm>
            <a:off x="4772397"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43" name="Google Shape;2243;p102"/>
          <p:cNvSpPr/>
          <p:nvPr/>
        </p:nvSpPr>
        <p:spPr>
          <a:xfrm rot="-5400000">
            <a:off x="44610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102"/>
          <p:cNvSpPr txBox="1"/>
          <p:nvPr/>
        </p:nvSpPr>
        <p:spPr>
          <a:xfrm>
            <a:off x="42810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45" name="Google Shape;2245;p102"/>
          <p:cNvSpPr/>
          <p:nvPr/>
        </p:nvSpPr>
        <p:spPr>
          <a:xfrm rot="-5400000">
            <a:off x="5947850"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102"/>
          <p:cNvSpPr txBox="1"/>
          <p:nvPr/>
        </p:nvSpPr>
        <p:spPr>
          <a:xfrm>
            <a:off x="5767873"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47" name="Google Shape;2247;p102"/>
          <p:cNvSpPr/>
          <p:nvPr/>
        </p:nvSpPr>
        <p:spPr>
          <a:xfrm rot="-5400000">
            <a:off x="5451647"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102"/>
          <p:cNvSpPr txBox="1"/>
          <p:nvPr/>
        </p:nvSpPr>
        <p:spPr>
          <a:xfrm>
            <a:off x="527167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49" name="Google Shape;2249;p102"/>
          <p:cNvSpPr/>
          <p:nvPr/>
        </p:nvSpPr>
        <p:spPr>
          <a:xfrm rot="-5400000">
            <a:off x="397152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250" name="Google Shape;2250;p102"/>
          <p:cNvSpPr txBox="1"/>
          <p:nvPr/>
        </p:nvSpPr>
        <p:spPr>
          <a:xfrm>
            <a:off x="37915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51" name="Google Shape;2251;p102"/>
          <p:cNvSpPr/>
          <p:nvPr/>
        </p:nvSpPr>
        <p:spPr>
          <a:xfrm rot="-5400000">
            <a:off x="3486879"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FEFEF"/>
              </a:solidFill>
            </a:endParaRPr>
          </a:p>
        </p:txBody>
      </p:sp>
      <p:sp>
        <p:nvSpPr>
          <p:cNvPr id="2252" name="Google Shape;2252;p102"/>
          <p:cNvSpPr txBox="1"/>
          <p:nvPr/>
        </p:nvSpPr>
        <p:spPr>
          <a:xfrm>
            <a:off x="3306901"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53" name="Google Shape;2253;p102"/>
          <p:cNvSpPr/>
          <p:nvPr/>
        </p:nvSpPr>
        <p:spPr>
          <a:xfrm rot="-5400000">
            <a:off x="3005302"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102"/>
          <p:cNvSpPr txBox="1"/>
          <p:nvPr/>
        </p:nvSpPr>
        <p:spPr>
          <a:xfrm>
            <a:off x="2825325"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55" name="Google Shape;2255;p102"/>
          <p:cNvSpPr/>
          <p:nvPr/>
        </p:nvSpPr>
        <p:spPr>
          <a:xfrm rot="-5400000">
            <a:off x="2523725" y="2712300"/>
            <a:ext cx="260700" cy="441900"/>
          </a:xfrm>
          <a:prstGeom prst="rightBrace">
            <a:avLst>
              <a:gd name="adj1" fmla="val 8333"/>
              <a:gd name="adj2" fmla="val 5000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102"/>
          <p:cNvSpPr txBox="1"/>
          <p:nvPr/>
        </p:nvSpPr>
        <p:spPr>
          <a:xfrm>
            <a:off x="2343748"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D9D9D9"/>
                </a:solidFill>
              </a:rPr>
              <a:t>root</a:t>
            </a:r>
            <a:endParaRPr>
              <a:solidFill>
                <a:srgbClr val="D9D9D9"/>
              </a:solidFill>
            </a:endParaRPr>
          </a:p>
          <a:p>
            <a:pPr marL="0" lvl="0" indent="0" algn="ctr" rtl="0">
              <a:spcBef>
                <a:spcPts val="0"/>
              </a:spcBef>
              <a:spcAft>
                <a:spcPts val="0"/>
              </a:spcAft>
              <a:buNone/>
            </a:pPr>
            <a:r>
              <a:rPr lang="en-GB">
                <a:solidFill>
                  <a:srgbClr val="D9D9D9"/>
                </a:solidFill>
              </a:rPr>
              <a:t>of a </a:t>
            </a:r>
            <a:endParaRPr>
              <a:solidFill>
                <a:srgbClr val="D9D9D9"/>
              </a:solidFill>
            </a:endParaRPr>
          </a:p>
          <a:p>
            <a:pPr marL="0" lvl="0" indent="0" algn="ctr" rtl="0">
              <a:spcBef>
                <a:spcPts val="0"/>
              </a:spcBef>
              <a:spcAft>
                <a:spcPts val="0"/>
              </a:spcAft>
              <a:buNone/>
            </a:pPr>
            <a:r>
              <a:rPr lang="en-GB">
                <a:solidFill>
                  <a:srgbClr val="D9D9D9"/>
                </a:solidFill>
              </a:rPr>
              <a:t>heap</a:t>
            </a:r>
            <a:endParaRPr>
              <a:solidFill>
                <a:srgbClr val="D9D9D9"/>
              </a:solidFill>
            </a:endParaRPr>
          </a:p>
        </p:txBody>
      </p:sp>
      <p:sp>
        <p:nvSpPr>
          <p:cNvPr id="2257" name="Google Shape;2257;p102"/>
          <p:cNvSpPr/>
          <p:nvPr/>
        </p:nvSpPr>
        <p:spPr>
          <a:xfrm rot="-5400000">
            <a:off x="2019577" y="2712300"/>
            <a:ext cx="260700" cy="44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102"/>
          <p:cNvSpPr txBox="1"/>
          <p:nvPr/>
        </p:nvSpPr>
        <p:spPr>
          <a:xfrm>
            <a:off x="1839600" y="2084700"/>
            <a:ext cx="604200" cy="7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666666"/>
                </a:solidFill>
              </a:rPr>
              <a:t>root</a:t>
            </a:r>
            <a:endParaRPr>
              <a:solidFill>
                <a:srgbClr val="666666"/>
              </a:solidFill>
            </a:endParaRPr>
          </a:p>
          <a:p>
            <a:pPr marL="0" lvl="0" indent="0" algn="ctr" rtl="0">
              <a:spcBef>
                <a:spcPts val="0"/>
              </a:spcBef>
              <a:spcAft>
                <a:spcPts val="0"/>
              </a:spcAft>
              <a:buNone/>
            </a:pPr>
            <a:r>
              <a:rPr lang="en-GB">
                <a:solidFill>
                  <a:srgbClr val="666666"/>
                </a:solidFill>
              </a:rPr>
              <a:t>of a </a:t>
            </a:r>
            <a:endParaRPr>
              <a:solidFill>
                <a:srgbClr val="666666"/>
              </a:solidFill>
            </a:endParaRPr>
          </a:p>
          <a:p>
            <a:pPr marL="0" lvl="0" indent="0" algn="ctr" rtl="0">
              <a:spcBef>
                <a:spcPts val="0"/>
              </a:spcBef>
              <a:spcAft>
                <a:spcPts val="0"/>
              </a:spcAft>
              <a:buNone/>
            </a:pPr>
            <a:r>
              <a:rPr lang="en-GB">
                <a:solidFill>
                  <a:srgbClr val="666666"/>
                </a:solidFill>
              </a:rPr>
              <a:t>heap</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String Length</a:t>
            </a:r>
            <a:endParaRPr lang="en-GB"/>
          </a:p>
        </p:txBody>
      </p:sp>
      <p:sp>
        <p:nvSpPr>
          <p:cNvPr id="192" name="Google Shape;192;p3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Example of an ordering relation: The length of strings.</a:t>
            </a:r>
            <a:endParaRPr lang="en-GB"/>
          </a:p>
          <a:p>
            <a:pPr marL="457200" lvl="0" indent="-342900" algn="l" rtl="0">
              <a:spcBef>
                <a:spcPts val="600"/>
              </a:spcBef>
              <a:spcAft>
                <a:spcPts val="0"/>
              </a:spcAft>
              <a:buSzPts val="1800"/>
              <a:buChar char="●"/>
            </a:pPr>
            <a:r>
              <a:rPr lang="en-GB"/>
              <a:t>Law of Trichotomy: Exactly one of the following is true:</a:t>
            </a:r>
            <a:endParaRPr lang="en-GB"/>
          </a:p>
          <a:p>
            <a:pPr marL="914400" lvl="1" indent="-342900" algn="l" rtl="0">
              <a:spcBef>
                <a:spcPts val="600"/>
              </a:spcBef>
              <a:spcAft>
                <a:spcPts val="0"/>
              </a:spcAft>
              <a:buSzPts val="1800"/>
              <a:buChar char="○"/>
            </a:pPr>
            <a:r>
              <a:rPr lang="en-GB"/>
              <a:t>len(a) &lt; len(b)</a:t>
            </a:r>
            <a:endParaRPr lang="en-GB"/>
          </a:p>
          <a:p>
            <a:pPr marL="914400" lvl="1" indent="-342900" algn="l" rtl="0">
              <a:spcBef>
                <a:spcPts val="600"/>
              </a:spcBef>
              <a:spcAft>
                <a:spcPts val="0"/>
              </a:spcAft>
              <a:buSzPts val="1800"/>
              <a:buChar char="○"/>
            </a:pPr>
            <a:r>
              <a:rPr lang="en-GB"/>
              <a:t>len(a) = len(b)</a:t>
            </a:r>
            <a:endParaRPr lang="en-GB"/>
          </a:p>
          <a:p>
            <a:pPr marL="914400" lvl="1" indent="-342900" algn="l" rtl="0">
              <a:spcBef>
                <a:spcPts val="600"/>
              </a:spcBef>
              <a:spcAft>
                <a:spcPts val="0"/>
              </a:spcAft>
              <a:buSzPts val="1800"/>
              <a:buChar char="○"/>
            </a:pPr>
            <a:r>
              <a:rPr lang="en-GB"/>
              <a:t>len(b) &lt; len(a)</a:t>
            </a:r>
            <a:endParaRPr lang="en-GB"/>
          </a:p>
          <a:p>
            <a:pPr marL="457200" lvl="0" indent="-342900" algn="l" rtl="0">
              <a:spcBef>
                <a:spcPts val="600"/>
              </a:spcBef>
              <a:spcAft>
                <a:spcPts val="0"/>
              </a:spcAft>
              <a:buSzPts val="1800"/>
              <a:buChar char="●"/>
            </a:pPr>
            <a:r>
              <a:rPr lang="en-GB"/>
              <a:t>Law of Transitivity: If len(a) &lt; len(b) and len(b) &lt; len(c), then len(a) &lt; len(c).</a:t>
            </a:r>
            <a:endParaRPr lang="en-GB"/>
          </a:p>
          <a:p>
            <a:pPr marL="0" lvl="0" indent="0" algn="l" rtl="0">
              <a:spcBef>
                <a:spcPts val="600"/>
              </a:spcBef>
              <a:spcAft>
                <a:spcPts val="0"/>
              </a:spcAft>
              <a:buNone/>
            </a:pPr>
          </a:p>
          <a:p>
            <a:pPr marL="0" lvl="0" indent="0" algn="l" rtl="0">
              <a:spcBef>
                <a:spcPts val="600"/>
              </a:spcBef>
              <a:spcAft>
                <a:spcPts val="0"/>
              </a:spcAft>
              <a:buNone/>
            </a:pPr>
            <a:r>
              <a:rPr lang="en-GB"/>
              <a:t>Two valid sorts for [“cows”, “get”, “going”, “the”] for the ordering relation above:</a:t>
            </a:r>
            <a:endParaRPr lang="en-GB"/>
          </a:p>
          <a:p>
            <a:pPr marL="457200" lvl="0" indent="-342900" algn="l" rtl="0">
              <a:spcBef>
                <a:spcPts val="600"/>
              </a:spcBef>
              <a:spcAft>
                <a:spcPts val="0"/>
              </a:spcAft>
              <a:buSzPts val="1800"/>
              <a:buChar char="●"/>
            </a:pPr>
            <a:r>
              <a:rPr lang="en-GB"/>
              <a:t>[“the”, “get”, “cows”, “going”]</a:t>
            </a:r>
            <a:endParaRPr lang="en-GB"/>
          </a:p>
          <a:p>
            <a:pPr marL="457200" lvl="0" indent="-342900" algn="l" rtl="0">
              <a:spcBef>
                <a:spcPts val="600"/>
              </a:spcBef>
              <a:spcAft>
                <a:spcPts val="0"/>
              </a:spcAft>
              <a:buSzPts val="1800"/>
              <a:buChar char="●"/>
            </a:pPr>
            <a:r>
              <a:rPr lang="en-GB"/>
              <a:t>[“get”, “the”, “cows”, “going”]</a:t>
            </a:r>
            <a:endParaRPr lang="en-GB"/>
          </a:p>
          <a:p>
            <a:pPr marL="0" lvl="0" indent="0" algn="l" rtl="0">
              <a:spcBef>
                <a:spcPts val="600"/>
              </a:spcBef>
              <a:spcAft>
                <a:spcPts val="0"/>
              </a:spcAft>
              <a:buNone/>
            </a:pPr>
          </a:p>
          <a:p>
            <a:pPr marL="0" lvl="0" indent="0" algn="l" rtl="0">
              <a:spcBef>
                <a:spcPts val="600"/>
              </a:spcBef>
              <a:spcAft>
                <a:spcPts val="0"/>
              </a:spcAft>
              <a:buNone/>
            </a:pPr>
            <a:r>
              <a:rPr lang="en-GB"/>
              <a:t>Under this relation, “the” is considered = to “get”, since len(“the”) = len(“get”).</a:t>
            </a:r>
            <a:endParaRPr lang="en-GB"/>
          </a:p>
        </p:txBody>
      </p:sp>
      <p:cxnSp>
        <p:nvCxnSpPr>
          <p:cNvPr id="193" name="Google Shape;193;p31"/>
          <p:cNvCxnSpPr/>
          <p:nvPr/>
        </p:nvCxnSpPr>
        <p:spPr>
          <a:xfrm flipH="1">
            <a:off x="4179475" y="4125675"/>
            <a:ext cx="592500" cy="357300"/>
          </a:xfrm>
          <a:prstGeom prst="straightConnector1">
            <a:avLst/>
          </a:prstGeom>
          <a:noFill/>
          <a:ln w="9525" cap="flat" cmpd="sng">
            <a:solidFill>
              <a:srgbClr val="BE0712"/>
            </a:solidFill>
            <a:prstDash val="solid"/>
            <a:round/>
            <a:headEnd type="none" w="med" len="med"/>
            <a:tailEnd type="triangle" w="med" len="med"/>
          </a:ln>
        </p:spPr>
      </p:cxnSp>
      <p:sp>
        <p:nvSpPr>
          <p:cNvPr id="194" name="Google Shape;194;p31"/>
          <p:cNvSpPr txBox="1"/>
          <p:nvPr/>
        </p:nvSpPr>
        <p:spPr>
          <a:xfrm>
            <a:off x="4866600" y="3780250"/>
            <a:ext cx="2678100" cy="5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 under the relation, not the Java idea of </a:t>
            </a:r>
            <a:r>
              <a:rPr lang="en-GB">
                <a:solidFill>
                  <a:srgbClr val="BE0712"/>
                </a:solidFill>
                <a:latin typeface="Consolas" panose="020B0609020204030204"/>
                <a:ea typeface="Consolas" panose="020B0609020204030204"/>
                <a:cs typeface="Consolas" panose="020B0609020204030204"/>
                <a:sym typeface="Consolas" panose="020B0609020204030204"/>
              </a:rPr>
              <a:t>.equals</a:t>
            </a:r>
            <a:endParaRPr>
              <a:solidFill>
                <a:srgbClr val="BE0712"/>
              </a:solidFill>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262" name="Shape 2262"/>
        <p:cNvGrpSpPr/>
        <p:nvPr/>
      </p:nvGrpSpPr>
      <p:grpSpPr>
        <a:xfrm>
          <a:off x="0" y="0"/>
          <a:ext cx="0" cy="0"/>
          <a:chOff x="0" y="0"/>
          <a:chExt cx="0" cy="0"/>
        </a:xfrm>
      </p:grpSpPr>
      <p:sp>
        <p:nvSpPr>
          <p:cNvPr id="2263" name="Google Shape;2263;p10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264" name="Google Shape;2264;p10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b="1"/>
              <a:t>Bottom-up heapify input array (done!).</a:t>
            </a:r>
            <a:endParaRPr b="1"/>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265" name="Google Shape;2265;p103"/>
          <p:cNvSpPr/>
          <p:nvPr/>
        </p:nvSpPr>
        <p:spPr>
          <a:xfrm>
            <a:off x="19197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266" name="Google Shape;2266;p103"/>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267" name="Google Shape;2267;p103"/>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268" name="Google Shape;2268;p103"/>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69" name="Google Shape;2269;p103"/>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270" name="Google Shape;2270;p103"/>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271" name="Google Shape;2271;p103"/>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272" name="Google Shape;2272;p103"/>
          <p:cNvSpPr/>
          <p:nvPr/>
        </p:nvSpPr>
        <p:spPr>
          <a:xfrm>
            <a:off x="53239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73" name="Google Shape;2273;p103"/>
          <p:cNvSpPr/>
          <p:nvPr/>
        </p:nvSpPr>
        <p:spPr>
          <a:xfrm>
            <a:off x="58133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74" name="Google Shape;2274;p103"/>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275" name="Google Shape;2275;p103"/>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276" name="Google Shape;2276;p103"/>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277" name="Google Shape;2277;p103"/>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278" name="Google Shape;2278;p103"/>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79" name="Google Shape;2279;p103"/>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280" name="Google Shape;2280;p103"/>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281" name="Google Shape;2281;p103"/>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282" name="Google Shape;2282;p103"/>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283" name="Google Shape;2283;p103"/>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2284" name="Google Shape;2284;p103"/>
          <p:cNvCxnSpPr>
            <a:stCxn id="2275" idx="2"/>
            <a:endCxn id="227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285" name="Google Shape;2285;p103"/>
          <p:cNvCxnSpPr>
            <a:stCxn id="2275" idx="2"/>
            <a:endCxn id="227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286" name="Google Shape;2286;p103"/>
          <p:cNvCxnSpPr>
            <a:stCxn id="2279" idx="0"/>
            <a:endCxn id="227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87" name="Google Shape;2287;p103"/>
          <p:cNvCxnSpPr>
            <a:stCxn id="2276" idx="2"/>
            <a:endCxn id="227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88" name="Google Shape;2288;p103"/>
          <p:cNvCxnSpPr>
            <a:stCxn id="2277" idx="2"/>
            <a:endCxn id="228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89" name="Google Shape;2289;p103"/>
          <p:cNvCxnSpPr>
            <a:stCxn id="2281" idx="0"/>
            <a:endCxn id="227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290" name="Google Shape;2290;p103"/>
          <p:cNvCxnSpPr>
            <a:stCxn id="2278" idx="2"/>
            <a:endCxn id="2282"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291" name="Google Shape;2291;p103"/>
          <p:cNvCxnSpPr>
            <a:endCxn id="2283"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292" name="Google Shape;2292;p103"/>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9</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296" name="Shape 2296"/>
        <p:cNvGrpSpPr/>
        <p:nvPr/>
      </p:nvGrpSpPr>
      <p:grpSpPr>
        <a:xfrm>
          <a:off x="0" y="0"/>
          <a:ext cx="0" cy="0"/>
          <a:chOff x="0" y="0"/>
          <a:chExt cx="0" cy="0"/>
        </a:xfrm>
      </p:grpSpPr>
      <p:sp>
        <p:nvSpPr>
          <p:cNvPr id="2297" name="Google Shape;2297;p10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298" name="Google Shape;2298;p10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299" name="Google Shape;2299;p104"/>
          <p:cNvSpPr/>
          <p:nvPr/>
        </p:nvSpPr>
        <p:spPr>
          <a:xfrm>
            <a:off x="19197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300" name="Google Shape;2300;p104"/>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01" name="Google Shape;2301;p104"/>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02" name="Google Shape;2302;p104"/>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03" name="Google Shape;2303;p104"/>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04" name="Google Shape;2304;p104"/>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05" name="Google Shape;2305;p104"/>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06" name="Google Shape;2306;p104"/>
          <p:cNvSpPr/>
          <p:nvPr/>
        </p:nvSpPr>
        <p:spPr>
          <a:xfrm>
            <a:off x="53239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07" name="Google Shape;2307;p104"/>
          <p:cNvSpPr/>
          <p:nvPr/>
        </p:nvSpPr>
        <p:spPr>
          <a:xfrm>
            <a:off x="5813330"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08" name="Google Shape;2308;p104"/>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309" name="Google Shape;2309;p104"/>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310" name="Google Shape;2310;p104"/>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11" name="Google Shape;2311;p104"/>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12" name="Google Shape;2312;p104"/>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13" name="Google Shape;2313;p104"/>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14" name="Google Shape;2314;p104"/>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15" name="Google Shape;2315;p104"/>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16" name="Google Shape;2316;p104"/>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17" name="Google Shape;2317;p104"/>
          <p:cNvSpPr/>
          <p:nvPr/>
        </p:nvSpPr>
        <p:spPr>
          <a:xfrm>
            <a:off x="7191786"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2318" name="Google Shape;2318;p104"/>
          <p:cNvCxnSpPr>
            <a:stCxn id="2309" idx="2"/>
            <a:endCxn id="2310"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19" name="Google Shape;2319;p104"/>
          <p:cNvCxnSpPr>
            <a:stCxn id="2309" idx="2"/>
            <a:endCxn id="2311"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20" name="Google Shape;2320;p104"/>
          <p:cNvCxnSpPr>
            <a:stCxn id="2313" idx="0"/>
            <a:endCxn id="2310"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21" name="Google Shape;2321;p104"/>
          <p:cNvCxnSpPr>
            <a:stCxn id="2310" idx="2"/>
            <a:endCxn id="2312"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22" name="Google Shape;2322;p104"/>
          <p:cNvCxnSpPr>
            <a:stCxn id="2311" idx="2"/>
            <a:endCxn id="2314"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23" name="Google Shape;2323;p104"/>
          <p:cNvCxnSpPr>
            <a:stCxn id="2315" idx="0"/>
            <a:endCxn id="2311"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24" name="Google Shape;2324;p104"/>
          <p:cNvCxnSpPr>
            <a:stCxn id="2312" idx="2"/>
            <a:endCxn id="2316"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cxnSp>
        <p:nvCxnSpPr>
          <p:cNvPr id="2325" name="Google Shape;2325;p104"/>
          <p:cNvCxnSpPr>
            <a:endCxn id="2317" idx="0"/>
          </p:cNvCxnSpPr>
          <p:nvPr/>
        </p:nvCxnSpPr>
        <p:spPr>
          <a:xfrm>
            <a:off x="7092636" y="4227614"/>
            <a:ext cx="346800" cy="140100"/>
          </a:xfrm>
          <a:prstGeom prst="straightConnector1">
            <a:avLst/>
          </a:prstGeom>
          <a:noFill/>
          <a:ln w="9525" cap="flat" cmpd="sng">
            <a:solidFill>
              <a:schemeClr val="dk2"/>
            </a:solidFill>
            <a:prstDash val="solid"/>
            <a:round/>
            <a:headEnd type="none" w="med" len="med"/>
            <a:tailEnd type="none" w="med" len="med"/>
          </a:ln>
        </p:spPr>
      </p:cxnSp>
      <p:sp>
        <p:nvSpPr>
          <p:cNvPr id="2326" name="Google Shape;2326;p104"/>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9</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330" name="Shape 2330"/>
        <p:cNvGrpSpPr/>
        <p:nvPr/>
      </p:nvGrpSpPr>
      <p:grpSpPr>
        <a:xfrm>
          <a:off x="0" y="0"/>
          <a:ext cx="0" cy="0"/>
          <a:chOff x="0" y="0"/>
          <a:chExt cx="0" cy="0"/>
        </a:xfrm>
      </p:grpSpPr>
      <p:sp>
        <p:nvSpPr>
          <p:cNvPr id="2331" name="Google Shape;2331;p10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332" name="Google Shape;2332;p10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 swapping root with last item in the heap.</a:t>
            </a:r>
            <a:endParaRPr sz="1600" b="1"/>
          </a:p>
        </p:txBody>
      </p:sp>
      <p:sp>
        <p:nvSpPr>
          <p:cNvPr id="2333" name="Google Shape;2333;p105"/>
          <p:cNvSpPr/>
          <p:nvPr/>
        </p:nvSpPr>
        <p:spPr>
          <a:xfrm>
            <a:off x="19197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34" name="Google Shape;2334;p105"/>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35" name="Google Shape;2335;p105"/>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36" name="Google Shape;2336;p105"/>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37" name="Google Shape;2337;p105"/>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38" name="Google Shape;2338;p105"/>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39" name="Google Shape;2339;p105"/>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40" name="Google Shape;2340;p105"/>
          <p:cNvSpPr/>
          <p:nvPr/>
        </p:nvSpPr>
        <p:spPr>
          <a:xfrm>
            <a:off x="53239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41" name="Google Shape;2341;p105"/>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342" name="Google Shape;2342;p105"/>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343" name="Google Shape;2343;p105"/>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44" name="Google Shape;2344;p105"/>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45" name="Google Shape;2345;p105"/>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46" name="Google Shape;2346;p105"/>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47" name="Google Shape;2347;p105"/>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48" name="Google Shape;2348;p105"/>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49" name="Google Shape;2349;p105"/>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50" name="Google Shape;2350;p105"/>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2351" name="Google Shape;2351;p105"/>
          <p:cNvCxnSpPr>
            <a:stCxn id="2343" idx="2"/>
            <a:endCxn id="2344"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105"/>
          <p:cNvCxnSpPr>
            <a:stCxn id="2343" idx="2"/>
            <a:endCxn id="2345"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53" name="Google Shape;2353;p105"/>
          <p:cNvCxnSpPr>
            <a:stCxn id="2347" idx="0"/>
            <a:endCxn id="2344"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105"/>
          <p:cNvCxnSpPr>
            <a:stCxn id="2344" idx="2"/>
            <a:endCxn id="2346"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105"/>
          <p:cNvCxnSpPr>
            <a:stCxn id="2345" idx="2"/>
            <a:endCxn id="2348"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105"/>
          <p:cNvCxnSpPr>
            <a:stCxn id="2349" idx="0"/>
            <a:endCxn id="2345"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57" name="Google Shape;2357;p105"/>
          <p:cNvCxnSpPr>
            <a:stCxn id="2346" idx="2"/>
            <a:endCxn id="2350"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sp>
        <p:nvSpPr>
          <p:cNvPr id="2358" name="Google Shape;2358;p105"/>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8</a:t>
            </a:r>
            <a:endParaRPr sz="2000">
              <a:latin typeface="Calibri" panose="020F0502020204030204"/>
              <a:ea typeface="Calibri" panose="020F0502020204030204"/>
              <a:cs typeface="Calibri" panose="020F0502020204030204"/>
              <a:sym typeface="Calibri" panose="020F0502020204030204"/>
            </a:endParaRPr>
          </a:p>
        </p:txBody>
      </p:sp>
      <p:sp>
        <p:nvSpPr>
          <p:cNvPr id="2359" name="Google Shape;2359;p105"/>
          <p:cNvSpPr/>
          <p:nvPr/>
        </p:nvSpPr>
        <p:spPr>
          <a:xfrm rot="-5400000">
            <a:off x="5926771" y="2496888"/>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105"/>
          <p:cNvSpPr txBox="1"/>
          <p:nvPr/>
        </p:nvSpPr>
        <p:spPr>
          <a:xfrm>
            <a:off x="57484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364" name="Shape 2364"/>
        <p:cNvGrpSpPr/>
        <p:nvPr/>
      </p:nvGrpSpPr>
      <p:grpSpPr>
        <a:xfrm>
          <a:off x="0" y="0"/>
          <a:ext cx="0" cy="0"/>
          <a:chOff x="0" y="0"/>
          <a:chExt cx="0" cy="0"/>
        </a:xfrm>
      </p:grpSpPr>
      <p:sp>
        <p:nvSpPr>
          <p:cNvPr id="2365" name="Google Shape;2365;p10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366" name="Google Shape;2366;p10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367" name="Google Shape;2367;p106"/>
          <p:cNvSpPr/>
          <p:nvPr/>
        </p:nvSpPr>
        <p:spPr>
          <a:xfrm>
            <a:off x="19197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68" name="Google Shape;2368;p106"/>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69" name="Google Shape;2369;p106"/>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70" name="Google Shape;2370;p106"/>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71" name="Google Shape;2371;p106"/>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72" name="Google Shape;2372;p106"/>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73" name="Google Shape;2373;p106"/>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74" name="Google Shape;2374;p106"/>
          <p:cNvSpPr/>
          <p:nvPr/>
        </p:nvSpPr>
        <p:spPr>
          <a:xfrm>
            <a:off x="532395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75" name="Google Shape;2375;p106"/>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376" name="Google Shape;2376;p106"/>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377" name="Google Shape;2377;p106"/>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378" name="Google Shape;2378;p106"/>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379" name="Google Shape;2379;p106"/>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380" name="Google Shape;2380;p106"/>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81" name="Google Shape;2381;p106"/>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382" name="Google Shape;2382;p106"/>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383" name="Google Shape;2383;p106"/>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384" name="Google Shape;2384;p106"/>
          <p:cNvSpPr/>
          <p:nvPr/>
        </p:nvSpPr>
        <p:spPr>
          <a:xfrm>
            <a:off x="6540209" y="4367714"/>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2385" name="Google Shape;2385;p106"/>
          <p:cNvCxnSpPr>
            <a:stCxn id="2377" idx="2"/>
            <a:endCxn id="2378"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86" name="Google Shape;2386;p106"/>
          <p:cNvCxnSpPr>
            <a:stCxn id="2377" idx="2"/>
            <a:endCxn id="2379"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387" name="Google Shape;2387;p106"/>
          <p:cNvCxnSpPr>
            <a:stCxn id="2381" idx="0"/>
            <a:endCxn id="2378"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88" name="Google Shape;2388;p106"/>
          <p:cNvCxnSpPr>
            <a:stCxn id="2378" idx="2"/>
            <a:endCxn id="2380"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89" name="Google Shape;2389;p106"/>
          <p:cNvCxnSpPr>
            <a:stCxn id="2379" idx="2"/>
            <a:endCxn id="2382"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90" name="Google Shape;2390;p106"/>
          <p:cNvCxnSpPr>
            <a:stCxn id="2383" idx="0"/>
            <a:endCxn id="2379"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391" name="Google Shape;2391;p106"/>
          <p:cNvCxnSpPr>
            <a:stCxn id="2380" idx="2"/>
            <a:endCxn id="2384" idx="0"/>
          </p:cNvCxnSpPr>
          <p:nvPr/>
        </p:nvCxnSpPr>
        <p:spPr>
          <a:xfrm flipH="1">
            <a:off x="6787859" y="4227650"/>
            <a:ext cx="304800" cy="140100"/>
          </a:xfrm>
          <a:prstGeom prst="straightConnector1">
            <a:avLst/>
          </a:prstGeom>
          <a:noFill/>
          <a:ln w="9525" cap="flat" cmpd="sng">
            <a:solidFill>
              <a:schemeClr val="dk2"/>
            </a:solidFill>
            <a:prstDash val="solid"/>
            <a:round/>
            <a:headEnd type="none" w="med" len="med"/>
            <a:tailEnd type="none" w="med" len="med"/>
          </a:ln>
        </p:spPr>
      </p:cxnSp>
      <p:sp>
        <p:nvSpPr>
          <p:cNvPr id="2392" name="Google Shape;2392;p106"/>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8</a:t>
            </a:r>
            <a:endParaRPr sz="2000">
              <a:latin typeface="Calibri" panose="020F0502020204030204"/>
              <a:ea typeface="Calibri" panose="020F0502020204030204"/>
              <a:cs typeface="Calibri" panose="020F0502020204030204"/>
              <a:sym typeface="Calibri" panose="020F0502020204030204"/>
            </a:endParaRPr>
          </a:p>
        </p:txBody>
      </p:sp>
      <p:sp>
        <p:nvSpPr>
          <p:cNvPr id="2393" name="Google Shape;2393;p106"/>
          <p:cNvSpPr/>
          <p:nvPr/>
        </p:nvSpPr>
        <p:spPr>
          <a:xfrm rot="-5400000">
            <a:off x="5926771" y="2496888"/>
            <a:ext cx="260700" cy="430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106"/>
          <p:cNvSpPr txBox="1"/>
          <p:nvPr/>
        </p:nvSpPr>
        <p:spPr>
          <a:xfrm>
            <a:off x="57484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398" name="Shape 2398"/>
        <p:cNvGrpSpPr/>
        <p:nvPr/>
      </p:nvGrpSpPr>
      <p:grpSpPr>
        <a:xfrm>
          <a:off x="0" y="0"/>
          <a:ext cx="0" cy="0"/>
          <a:chOff x="0" y="0"/>
          <a:chExt cx="0" cy="0"/>
        </a:xfrm>
      </p:grpSpPr>
      <p:sp>
        <p:nvSpPr>
          <p:cNvPr id="2399" name="Google Shape;2399;p10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400" name="Google Shape;2400;p10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 swapping root with last item in the heap.</a:t>
            </a:r>
            <a:endParaRPr sz="1600" b="1"/>
          </a:p>
        </p:txBody>
      </p:sp>
      <p:sp>
        <p:nvSpPr>
          <p:cNvPr id="2401" name="Google Shape;2401;p107"/>
          <p:cNvSpPr/>
          <p:nvPr/>
        </p:nvSpPr>
        <p:spPr>
          <a:xfrm>
            <a:off x="19197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02" name="Google Shape;2402;p107"/>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03" name="Google Shape;2403;p107"/>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04" name="Google Shape;2404;p107"/>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05" name="Google Shape;2405;p107"/>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06" name="Google Shape;2406;p107"/>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07" name="Google Shape;2407;p107"/>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08" name="Google Shape;2408;p107"/>
          <p:cNvSpPr/>
          <p:nvPr/>
        </p:nvSpPr>
        <p:spPr>
          <a:xfrm>
            <a:off x="53239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09" name="Google Shape;2409;p107"/>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10" name="Google Shape;2410;p107"/>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11" name="Google Shape;2411;p107"/>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12" name="Google Shape;2412;p107"/>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13" name="Google Shape;2413;p107"/>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14" name="Google Shape;2414;p107"/>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15" name="Google Shape;2415;p107"/>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16" name="Google Shape;2416;p107"/>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17" name="Google Shape;2417;p107"/>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2418" name="Google Shape;2418;p107"/>
          <p:cNvCxnSpPr>
            <a:stCxn id="2411" idx="2"/>
            <a:endCxn id="2412"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19" name="Google Shape;2419;p107"/>
          <p:cNvCxnSpPr>
            <a:stCxn id="2411" idx="2"/>
            <a:endCxn id="2413"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20" name="Google Shape;2420;p107"/>
          <p:cNvCxnSpPr>
            <a:stCxn id="2415" idx="0"/>
            <a:endCxn id="2412"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21" name="Google Shape;2421;p107"/>
          <p:cNvCxnSpPr>
            <a:stCxn id="2412" idx="2"/>
            <a:endCxn id="2414"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22" name="Google Shape;2422;p107"/>
          <p:cNvCxnSpPr>
            <a:stCxn id="2413" idx="2"/>
            <a:endCxn id="2416"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23" name="Google Shape;2423;p107"/>
          <p:cNvCxnSpPr>
            <a:stCxn id="2417" idx="0"/>
            <a:endCxn id="2413"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2424" name="Google Shape;2424;p107"/>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7</a:t>
            </a:r>
            <a:endParaRPr sz="2000">
              <a:latin typeface="Calibri" panose="020F0502020204030204"/>
              <a:ea typeface="Calibri" panose="020F0502020204030204"/>
              <a:cs typeface="Calibri" panose="020F0502020204030204"/>
              <a:sym typeface="Calibri" panose="020F0502020204030204"/>
            </a:endParaRPr>
          </a:p>
        </p:txBody>
      </p:sp>
      <p:sp>
        <p:nvSpPr>
          <p:cNvPr id="2425" name="Google Shape;2425;p107"/>
          <p:cNvSpPr/>
          <p:nvPr/>
        </p:nvSpPr>
        <p:spPr>
          <a:xfrm rot="-5400000">
            <a:off x="5690930" y="2260950"/>
            <a:ext cx="260700" cy="902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107"/>
          <p:cNvSpPr txBox="1"/>
          <p:nvPr/>
        </p:nvSpPr>
        <p:spPr>
          <a:xfrm>
            <a:off x="54436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430" name="Shape 2430"/>
        <p:cNvGrpSpPr/>
        <p:nvPr/>
      </p:nvGrpSpPr>
      <p:grpSpPr>
        <a:xfrm>
          <a:off x="0" y="0"/>
          <a:ext cx="0" cy="0"/>
          <a:chOff x="0" y="0"/>
          <a:chExt cx="0" cy="0"/>
        </a:xfrm>
      </p:grpSpPr>
      <p:sp>
        <p:nvSpPr>
          <p:cNvPr id="2431" name="Google Shape;2431;p10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432" name="Google Shape;2432;p10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433" name="Google Shape;2433;p108"/>
          <p:cNvSpPr/>
          <p:nvPr/>
        </p:nvSpPr>
        <p:spPr>
          <a:xfrm>
            <a:off x="19197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34" name="Google Shape;2434;p108"/>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35" name="Google Shape;2435;p108"/>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6" name="Google Shape;2436;p108"/>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7" name="Google Shape;2437;p108"/>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38" name="Google Shape;2438;p108"/>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39" name="Google Shape;2439;p108"/>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40" name="Google Shape;2440;p108"/>
          <p:cNvSpPr/>
          <p:nvPr/>
        </p:nvSpPr>
        <p:spPr>
          <a:xfrm>
            <a:off x="53239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41" name="Google Shape;2441;p108"/>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42" name="Google Shape;2442;p108"/>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43" name="Google Shape;2443;p108"/>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44" name="Google Shape;2444;p108"/>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45" name="Google Shape;2445;p108"/>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6" name="Google Shape;2446;p108"/>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7" name="Google Shape;2447;p108"/>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48" name="Google Shape;2448;p108"/>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49" name="Google Shape;2449;p108"/>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2450" name="Google Shape;2450;p108"/>
          <p:cNvCxnSpPr>
            <a:stCxn id="2443" idx="2"/>
            <a:endCxn id="2444"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51" name="Google Shape;2451;p108"/>
          <p:cNvCxnSpPr>
            <a:stCxn id="2443" idx="2"/>
            <a:endCxn id="2445"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52" name="Google Shape;2452;p108"/>
          <p:cNvCxnSpPr>
            <a:stCxn id="2447" idx="0"/>
            <a:endCxn id="2444"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53" name="Google Shape;2453;p108"/>
          <p:cNvCxnSpPr>
            <a:stCxn id="2444" idx="2"/>
            <a:endCxn id="2446"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54" name="Google Shape;2454;p108"/>
          <p:cNvCxnSpPr>
            <a:stCxn id="2445" idx="2"/>
            <a:endCxn id="2448"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55" name="Google Shape;2455;p108"/>
          <p:cNvCxnSpPr>
            <a:stCxn id="2449" idx="0"/>
            <a:endCxn id="2445"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2456" name="Google Shape;2456;p108"/>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7</a:t>
            </a:r>
            <a:endParaRPr sz="2000">
              <a:latin typeface="Calibri" panose="020F0502020204030204"/>
              <a:ea typeface="Calibri" panose="020F0502020204030204"/>
              <a:cs typeface="Calibri" panose="020F0502020204030204"/>
              <a:sym typeface="Calibri" panose="020F0502020204030204"/>
            </a:endParaRPr>
          </a:p>
        </p:txBody>
      </p:sp>
      <p:sp>
        <p:nvSpPr>
          <p:cNvPr id="2457" name="Google Shape;2457;p108"/>
          <p:cNvSpPr/>
          <p:nvPr/>
        </p:nvSpPr>
        <p:spPr>
          <a:xfrm rot="-5400000">
            <a:off x="5690930" y="2260950"/>
            <a:ext cx="260700" cy="902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108"/>
          <p:cNvSpPr txBox="1"/>
          <p:nvPr/>
        </p:nvSpPr>
        <p:spPr>
          <a:xfrm>
            <a:off x="54436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2462" name="Shape 2462"/>
        <p:cNvGrpSpPr/>
        <p:nvPr/>
      </p:nvGrpSpPr>
      <p:grpSpPr>
        <a:xfrm>
          <a:off x="0" y="0"/>
          <a:ext cx="0" cy="0"/>
          <a:chOff x="0" y="0"/>
          <a:chExt cx="0" cy="0"/>
        </a:xfrm>
      </p:grpSpPr>
      <p:sp>
        <p:nvSpPr>
          <p:cNvPr id="2463" name="Google Shape;2463;p10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464" name="Google Shape;2464;p10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b="1"/>
              <a:t>Delete largest item from the max heap, swapping root with last item in the heap.</a:t>
            </a:r>
            <a:endParaRPr b="1"/>
          </a:p>
          <a:p>
            <a:pPr marL="0" lvl="0" indent="0" algn="l" rtl="0">
              <a:spcBef>
                <a:spcPts val="600"/>
              </a:spcBef>
              <a:spcAft>
                <a:spcPts val="0"/>
              </a:spcAft>
              <a:buNone/>
            </a:pPr>
            <a:r>
              <a:rPr lang="en-GB"/>
              <a:t>Give the array after this delete.</a:t>
            </a:r>
            <a:endParaRPr lang="en-GB"/>
          </a:p>
        </p:txBody>
      </p:sp>
      <p:sp>
        <p:nvSpPr>
          <p:cNvPr id="2465" name="Google Shape;2465;p109"/>
          <p:cNvSpPr/>
          <p:nvPr/>
        </p:nvSpPr>
        <p:spPr>
          <a:xfrm>
            <a:off x="1919775" y="2892875"/>
            <a:ext cx="495300" cy="4953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66" name="Google Shape;2466;p109"/>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67" name="Google Shape;2467;p109"/>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68" name="Google Shape;2468;p109"/>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69" name="Google Shape;2469;p109"/>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70" name="Google Shape;2470;p109"/>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71" name="Google Shape;2471;p109"/>
          <p:cNvSpPr/>
          <p:nvPr/>
        </p:nvSpPr>
        <p:spPr>
          <a:xfrm>
            <a:off x="483876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472" name="Google Shape;2472;p109"/>
          <p:cNvSpPr/>
          <p:nvPr/>
        </p:nvSpPr>
        <p:spPr>
          <a:xfrm>
            <a:off x="53239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473" name="Google Shape;2473;p109"/>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474" name="Google Shape;2474;p109"/>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475" name="Google Shape;2475;p109"/>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476" name="Google Shape;2476;p109"/>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77" name="Google Shape;2477;p109"/>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78" name="Google Shape;2478;p109"/>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79" name="Google Shape;2479;p109"/>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480" name="Google Shape;2480;p109"/>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81" name="Google Shape;2481;p109"/>
          <p:cNvSpPr/>
          <p:nvPr/>
        </p:nvSpPr>
        <p:spPr>
          <a:xfrm>
            <a:off x="8530867"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cxnSp>
        <p:nvCxnSpPr>
          <p:cNvPr id="2482" name="Google Shape;2482;p109"/>
          <p:cNvCxnSpPr>
            <a:stCxn id="2475" idx="2"/>
            <a:endCxn id="2476"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83" name="Google Shape;2483;p109"/>
          <p:cNvCxnSpPr>
            <a:stCxn id="2475" idx="2"/>
            <a:endCxn id="2477"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484" name="Google Shape;2484;p109"/>
          <p:cNvCxnSpPr>
            <a:stCxn id="2479" idx="0"/>
            <a:endCxn id="2476"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85" name="Google Shape;2485;p109"/>
          <p:cNvCxnSpPr>
            <a:stCxn id="2476" idx="2"/>
            <a:endCxn id="2478"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86" name="Google Shape;2486;p109"/>
          <p:cNvCxnSpPr>
            <a:stCxn id="2477" idx="2"/>
            <a:endCxn id="2480"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487" name="Google Shape;2487;p109"/>
          <p:cNvCxnSpPr>
            <a:stCxn id="2481" idx="0"/>
            <a:endCxn id="2477" idx="2"/>
          </p:cNvCxnSpPr>
          <p:nvPr/>
        </p:nvCxnSpPr>
        <p:spPr>
          <a:xfrm rot="10800000">
            <a:off x="8497417" y="36126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2488" name="Google Shape;2488;p109"/>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7</a:t>
            </a:r>
            <a:endParaRPr sz="2000">
              <a:latin typeface="Calibri" panose="020F0502020204030204"/>
              <a:ea typeface="Calibri" panose="020F0502020204030204"/>
              <a:cs typeface="Calibri" panose="020F0502020204030204"/>
              <a:sym typeface="Calibri" panose="020F0502020204030204"/>
            </a:endParaRPr>
          </a:p>
        </p:txBody>
      </p:sp>
      <p:sp>
        <p:nvSpPr>
          <p:cNvPr id="2489" name="Google Shape;2489;p109"/>
          <p:cNvSpPr/>
          <p:nvPr/>
        </p:nvSpPr>
        <p:spPr>
          <a:xfrm rot="-5400000">
            <a:off x="5690930" y="2260950"/>
            <a:ext cx="260700" cy="9024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109"/>
          <p:cNvSpPr txBox="1"/>
          <p:nvPr/>
        </p:nvSpPr>
        <p:spPr>
          <a:xfrm>
            <a:off x="54436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494" name="Shape 2494"/>
        <p:cNvGrpSpPr/>
        <p:nvPr/>
      </p:nvGrpSpPr>
      <p:grpSpPr>
        <a:xfrm>
          <a:off x="0" y="0"/>
          <a:ext cx="0" cy="0"/>
          <a:chOff x="0" y="0"/>
          <a:chExt cx="0" cy="0"/>
        </a:xfrm>
      </p:grpSpPr>
      <p:sp>
        <p:nvSpPr>
          <p:cNvPr id="2495" name="Google Shape;2495;p11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496" name="Google Shape;2496;p11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497" name="Google Shape;2497;p110"/>
          <p:cNvSpPr/>
          <p:nvPr/>
        </p:nvSpPr>
        <p:spPr>
          <a:xfrm>
            <a:off x="191977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498" name="Google Shape;2498;p110"/>
          <p:cNvSpPr/>
          <p:nvPr/>
        </p:nvSpPr>
        <p:spPr>
          <a:xfrm>
            <a:off x="240496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499" name="Google Shape;2499;p110"/>
          <p:cNvSpPr/>
          <p:nvPr/>
        </p:nvSpPr>
        <p:spPr>
          <a:xfrm>
            <a:off x="289430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00" name="Google Shape;2500;p110"/>
          <p:cNvSpPr/>
          <p:nvPr/>
        </p:nvSpPr>
        <p:spPr>
          <a:xfrm>
            <a:off x="3379494"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501" name="Google Shape;2501;p110"/>
          <p:cNvSpPr/>
          <p:nvPr/>
        </p:nvSpPr>
        <p:spPr>
          <a:xfrm>
            <a:off x="3864236"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502" name="Google Shape;2502;p110"/>
          <p:cNvSpPr/>
          <p:nvPr/>
        </p:nvSpPr>
        <p:spPr>
          <a:xfrm>
            <a:off x="4349425" y="2892875"/>
            <a:ext cx="495300" cy="495300"/>
          </a:xfrm>
          <a:prstGeom prst="rect">
            <a:avLst/>
          </a:prstGeom>
          <a:solidFill>
            <a:srgbClr val="B1DD8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03" name="Google Shape;2503;p110"/>
          <p:cNvSpPr/>
          <p:nvPr/>
        </p:nvSpPr>
        <p:spPr>
          <a:xfrm>
            <a:off x="48387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504" name="Google Shape;2504;p110"/>
          <p:cNvSpPr/>
          <p:nvPr/>
        </p:nvSpPr>
        <p:spPr>
          <a:xfrm>
            <a:off x="53239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505" name="Google Shape;2505;p110"/>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506" name="Google Shape;2506;p110"/>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507" name="Google Shape;2507;p110"/>
          <p:cNvSpPr/>
          <p:nvPr/>
        </p:nvSpPr>
        <p:spPr>
          <a:xfrm>
            <a:off x="7687938" y="24916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508" name="Google Shape;2508;p110"/>
          <p:cNvSpPr/>
          <p:nvPr/>
        </p:nvSpPr>
        <p:spPr>
          <a:xfrm>
            <a:off x="7125986"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09" name="Google Shape;2509;p110"/>
          <p:cNvSpPr/>
          <p:nvPr/>
        </p:nvSpPr>
        <p:spPr>
          <a:xfrm>
            <a:off x="8249891" y="31174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10" name="Google Shape;2510;p110"/>
          <p:cNvSpPr/>
          <p:nvPr/>
        </p:nvSpPr>
        <p:spPr>
          <a:xfrm>
            <a:off x="6845009"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511" name="Google Shape;2511;p110"/>
          <p:cNvSpPr/>
          <p:nvPr/>
        </p:nvSpPr>
        <p:spPr>
          <a:xfrm>
            <a:off x="7406962"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512" name="Google Shape;2512;p110"/>
          <p:cNvSpPr/>
          <p:nvPr/>
        </p:nvSpPr>
        <p:spPr>
          <a:xfrm>
            <a:off x="7968915" y="3732350"/>
            <a:ext cx="495300" cy="4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cxnSp>
        <p:nvCxnSpPr>
          <p:cNvPr id="2513" name="Google Shape;2513;p110"/>
          <p:cNvCxnSpPr>
            <a:stCxn id="2507" idx="2"/>
            <a:endCxn id="2508" idx="0"/>
          </p:cNvCxnSpPr>
          <p:nvPr/>
        </p:nvCxnSpPr>
        <p:spPr>
          <a:xfrm flipH="1">
            <a:off x="73736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514" name="Google Shape;2514;p110"/>
          <p:cNvCxnSpPr>
            <a:stCxn id="2507" idx="2"/>
            <a:endCxn id="2509" idx="0"/>
          </p:cNvCxnSpPr>
          <p:nvPr/>
        </p:nvCxnSpPr>
        <p:spPr>
          <a:xfrm>
            <a:off x="7935588" y="2986950"/>
            <a:ext cx="561900" cy="130500"/>
          </a:xfrm>
          <a:prstGeom prst="straightConnector1">
            <a:avLst/>
          </a:prstGeom>
          <a:noFill/>
          <a:ln w="9525" cap="flat" cmpd="sng">
            <a:solidFill>
              <a:schemeClr val="dk2"/>
            </a:solidFill>
            <a:prstDash val="solid"/>
            <a:round/>
            <a:headEnd type="none" w="med" len="med"/>
            <a:tailEnd type="none" w="med" len="med"/>
          </a:ln>
        </p:spPr>
      </p:cxnSp>
      <p:cxnSp>
        <p:nvCxnSpPr>
          <p:cNvPr id="2515" name="Google Shape;2515;p110"/>
          <p:cNvCxnSpPr>
            <a:stCxn id="2511" idx="0"/>
            <a:endCxn id="2508" idx="2"/>
          </p:cNvCxnSpPr>
          <p:nvPr/>
        </p:nvCxnSpPr>
        <p:spPr>
          <a:xfrm rot="10800000">
            <a:off x="7373512" y="36126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516" name="Google Shape;2516;p110"/>
          <p:cNvCxnSpPr>
            <a:stCxn id="2508" idx="2"/>
            <a:endCxn id="2510" idx="0"/>
          </p:cNvCxnSpPr>
          <p:nvPr/>
        </p:nvCxnSpPr>
        <p:spPr>
          <a:xfrm flipH="1">
            <a:off x="7092536" y="3612750"/>
            <a:ext cx="281100" cy="119700"/>
          </a:xfrm>
          <a:prstGeom prst="straightConnector1">
            <a:avLst/>
          </a:prstGeom>
          <a:noFill/>
          <a:ln w="9525" cap="flat" cmpd="sng">
            <a:solidFill>
              <a:schemeClr val="dk2"/>
            </a:solidFill>
            <a:prstDash val="solid"/>
            <a:round/>
            <a:headEnd type="none" w="med" len="med"/>
            <a:tailEnd type="none" w="med" len="med"/>
          </a:ln>
        </p:spPr>
      </p:cxnSp>
      <p:cxnSp>
        <p:nvCxnSpPr>
          <p:cNvPr id="2517" name="Google Shape;2517;p110"/>
          <p:cNvCxnSpPr>
            <a:stCxn id="2509" idx="2"/>
            <a:endCxn id="2512" idx="0"/>
          </p:cNvCxnSpPr>
          <p:nvPr/>
        </p:nvCxnSpPr>
        <p:spPr>
          <a:xfrm flipH="1">
            <a:off x="8216441" y="3612750"/>
            <a:ext cx="281100" cy="119700"/>
          </a:xfrm>
          <a:prstGeom prst="straightConnector1">
            <a:avLst/>
          </a:prstGeom>
          <a:noFill/>
          <a:ln w="9525" cap="flat" cmpd="sng">
            <a:solidFill>
              <a:schemeClr val="dk2"/>
            </a:solidFill>
            <a:prstDash val="solid"/>
            <a:round/>
            <a:headEnd type="none" w="med" len="med"/>
            <a:tailEnd type="none" w="med" len="med"/>
          </a:ln>
        </p:spPr>
      </p:cxnSp>
      <p:sp>
        <p:nvSpPr>
          <p:cNvPr id="2518" name="Google Shape;2518;p110"/>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6</a:t>
            </a:r>
            <a:endParaRPr sz="2000">
              <a:latin typeface="Calibri" panose="020F0502020204030204"/>
              <a:ea typeface="Calibri" panose="020F0502020204030204"/>
              <a:cs typeface="Calibri" panose="020F0502020204030204"/>
              <a:sym typeface="Calibri" panose="020F0502020204030204"/>
            </a:endParaRPr>
          </a:p>
        </p:txBody>
      </p:sp>
      <p:sp>
        <p:nvSpPr>
          <p:cNvPr id="2519" name="Google Shape;2519;p110"/>
          <p:cNvSpPr txBox="1"/>
          <p:nvPr/>
        </p:nvSpPr>
        <p:spPr>
          <a:xfrm>
            <a:off x="52150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2520" name="Google Shape;2520;p110"/>
          <p:cNvSpPr txBox="1"/>
          <p:nvPr>
            <p:ph type="body" idx="1"/>
          </p:nvPr>
        </p:nvSpPr>
        <p:spPr>
          <a:xfrm>
            <a:off x="353725" y="4246475"/>
            <a:ext cx="8639100" cy="60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From here on out, the process is just the same, so verbose steps are omitted...</a:t>
            </a:r>
            <a:endParaRPr sz="1600"/>
          </a:p>
        </p:txBody>
      </p:sp>
      <p:sp>
        <p:nvSpPr>
          <p:cNvPr id="2521" name="Google Shape;2521;p110"/>
          <p:cNvSpPr/>
          <p:nvPr/>
        </p:nvSpPr>
        <p:spPr>
          <a:xfrm rot="-5400000">
            <a:off x="5430347" y="2000400"/>
            <a:ext cx="260700" cy="14235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525" name="Shape 2525"/>
        <p:cNvGrpSpPr/>
        <p:nvPr/>
      </p:nvGrpSpPr>
      <p:grpSpPr>
        <a:xfrm>
          <a:off x="0" y="0"/>
          <a:ext cx="0" cy="0"/>
          <a:chOff x="0" y="0"/>
          <a:chExt cx="0" cy="0"/>
        </a:xfrm>
      </p:grpSpPr>
      <p:sp>
        <p:nvSpPr>
          <p:cNvPr id="2526" name="Google Shape;2526;p1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 Sort</a:t>
            </a:r>
            <a:endParaRPr lang="en-GB"/>
          </a:p>
        </p:txBody>
      </p:sp>
      <p:sp>
        <p:nvSpPr>
          <p:cNvPr id="2527" name="Google Shape;2527;p11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Heap sorting N items: </a:t>
            </a:r>
            <a:endParaRPr lang="en-GB"/>
          </a:p>
          <a:p>
            <a:pPr marL="457200" lvl="0" indent="-342900" algn="l" rtl="0">
              <a:spcBef>
                <a:spcPts val="600"/>
              </a:spcBef>
              <a:spcAft>
                <a:spcPts val="0"/>
              </a:spcAft>
              <a:buSzPts val="1800"/>
              <a:buChar char="●"/>
            </a:pPr>
            <a:r>
              <a:rPr lang="en-GB"/>
              <a:t>Bottom-up heapify input array (done!).</a:t>
            </a:r>
            <a:endParaRPr lang="en-GB"/>
          </a:p>
          <a:p>
            <a:pPr marL="457200" lvl="0" indent="-342900" algn="l" rtl="0">
              <a:spcBef>
                <a:spcPts val="600"/>
              </a:spcBef>
              <a:spcAft>
                <a:spcPts val="0"/>
              </a:spcAft>
              <a:buSzPts val="1800"/>
              <a:buChar char="●"/>
            </a:pPr>
            <a:r>
              <a:rPr lang="en-GB"/>
              <a:t>Repeat N times:</a:t>
            </a:r>
            <a:endParaRPr lang="en-GB"/>
          </a:p>
          <a:p>
            <a:pPr marL="914400" lvl="1" indent="-342900" algn="l" rtl="0">
              <a:spcBef>
                <a:spcPts val="600"/>
              </a:spcBef>
              <a:spcAft>
                <a:spcPts val="0"/>
              </a:spcAft>
              <a:buSzPts val="1800"/>
              <a:buChar char="○"/>
            </a:pPr>
            <a:r>
              <a:rPr lang="en-GB"/>
              <a:t>Delete largest item from the max heap, swapping root with last item in the heap.</a:t>
            </a:r>
            <a:endParaRPr sz="1600"/>
          </a:p>
        </p:txBody>
      </p:sp>
      <p:sp>
        <p:nvSpPr>
          <p:cNvPr id="2528" name="Google Shape;2528;p111"/>
          <p:cNvSpPr/>
          <p:nvPr/>
        </p:nvSpPr>
        <p:spPr>
          <a:xfrm>
            <a:off x="191977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a:t>
            </a:r>
            <a:endParaRPr sz="1800">
              <a:latin typeface="Calibri" panose="020F0502020204030204"/>
              <a:ea typeface="Calibri" panose="020F0502020204030204"/>
              <a:cs typeface="Calibri" panose="020F0502020204030204"/>
              <a:sym typeface="Calibri" panose="020F0502020204030204"/>
            </a:endParaRPr>
          </a:p>
        </p:txBody>
      </p:sp>
      <p:sp>
        <p:nvSpPr>
          <p:cNvPr id="2529" name="Google Shape;2529;p111"/>
          <p:cNvSpPr/>
          <p:nvPr/>
        </p:nvSpPr>
        <p:spPr>
          <a:xfrm>
            <a:off x="240496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530" name="Google Shape;2530;p111"/>
          <p:cNvSpPr/>
          <p:nvPr/>
        </p:nvSpPr>
        <p:spPr>
          <a:xfrm>
            <a:off x="289430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15</a:t>
            </a:r>
            <a:endParaRPr sz="1800">
              <a:latin typeface="Calibri" panose="020F0502020204030204"/>
              <a:ea typeface="Calibri" panose="020F0502020204030204"/>
              <a:cs typeface="Calibri" panose="020F0502020204030204"/>
              <a:sym typeface="Calibri" panose="020F0502020204030204"/>
            </a:endParaRPr>
          </a:p>
        </p:txBody>
      </p:sp>
      <p:sp>
        <p:nvSpPr>
          <p:cNvPr id="2531" name="Google Shape;2531;p111"/>
          <p:cNvSpPr/>
          <p:nvPr/>
        </p:nvSpPr>
        <p:spPr>
          <a:xfrm>
            <a:off x="3379494"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32" name="Google Shape;2532;p111"/>
          <p:cNvSpPr/>
          <p:nvPr/>
        </p:nvSpPr>
        <p:spPr>
          <a:xfrm>
            <a:off x="386423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17</a:t>
            </a:r>
            <a:endParaRPr sz="1800">
              <a:latin typeface="Calibri" panose="020F0502020204030204"/>
              <a:ea typeface="Calibri" panose="020F0502020204030204"/>
              <a:cs typeface="Calibri" panose="020F0502020204030204"/>
              <a:sym typeface="Calibri" panose="020F0502020204030204"/>
            </a:endParaRPr>
          </a:p>
        </p:txBody>
      </p:sp>
      <p:sp>
        <p:nvSpPr>
          <p:cNvPr id="2533" name="Google Shape;2533;p111"/>
          <p:cNvSpPr/>
          <p:nvPr/>
        </p:nvSpPr>
        <p:spPr>
          <a:xfrm>
            <a:off x="434942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19</a:t>
            </a:r>
            <a:endParaRPr sz="1800">
              <a:latin typeface="Calibri" panose="020F0502020204030204"/>
              <a:ea typeface="Calibri" panose="020F0502020204030204"/>
              <a:cs typeface="Calibri" panose="020F0502020204030204"/>
              <a:sym typeface="Calibri" panose="020F0502020204030204"/>
            </a:endParaRPr>
          </a:p>
        </p:txBody>
      </p:sp>
      <p:sp>
        <p:nvSpPr>
          <p:cNvPr id="2534" name="Google Shape;2534;p111"/>
          <p:cNvSpPr/>
          <p:nvPr/>
        </p:nvSpPr>
        <p:spPr>
          <a:xfrm>
            <a:off x="4838766"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26</a:t>
            </a:r>
            <a:endParaRPr sz="1800">
              <a:latin typeface="Calibri" panose="020F0502020204030204"/>
              <a:ea typeface="Calibri" panose="020F0502020204030204"/>
              <a:cs typeface="Calibri" panose="020F0502020204030204"/>
              <a:sym typeface="Calibri" panose="020F0502020204030204"/>
            </a:endParaRPr>
          </a:p>
        </p:txBody>
      </p:sp>
      <p:sp>
        <p:nvSpPr>
          <p:cNvPr id="2535" name="Google Shape;2535;p111"/>
          <p:cNvSpPr/>
          <p:nvPr/>
        </p:nvSpPr>
        <p:spPr>
          <a:xfrm>
            <a:off x="5323955"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32</a:t>
            </a:r>
            <a:endParaRPr sz="1800">
              <a:latin typeface="Calibri" panose="020F0502020204030204"/>
              <a:ea typeface="Calibri" panose="020F0502020204030204"/>
              <a:cs typeface="Calibri" panose="020F0502020204030204"/>
              <a:sym typeface="Calibri" panose="020F0502020204030204"/>
            </a:endParaRPr>
          </a:p>
        </p:txBody>
      </p:sp>
      <p:sp>
        <p:nvSpPr>
          <p:cNvPr id="2536" name="Google Shape;2536;p111"/>
          <p:cNvSpPr/>
          <p:nvPr/>
        </p:nvSpPr>
        <p:spPr>
          <a:xfrm>
            <a:off x="5813330" y="2892875"/>
            <a:ext cx="495300" cy="495300"/>
          </a:xfrm>
          <a:prstGeom prst="rect">
            <a:avLst/>
          </a:prstGeom>
          <a:solidFill>
            <a:srgbClr val="D9D9D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panose="020F0502020204030204"/>
                <a:ea typeface="Calibri" panose="020F0502020204030204"/>
                <a:cs typeface="Calibri" panose="020F0502020204030204"/>
                <a:sym typeface="Calibri" panose="020F0502020204030204"/>
              </a:rPr>
              <a:t>41</a:t>
            </a:r>
            <a:endParaRPr sz="1800">
              <a:latin typeface="Calibri" panose="020F0502020204030204"/>
              <a:ea typeface="Calibri" panose="020F0502020204030204"/>
              <a:cs typeface="Calibri" panose="020F0502020204030204"/>
              <a:sym typeface="Calibri" panose="020F0502020204030204"/>
            </a:endParaRPr>
          </a:p>
        </p:txBody>
      </p:sp>
      <p:sp>
        <p:nvSpPr>
          <p:cNvPr id="2537" name="Google Shape;2537;p111"/>
          <p:cNvSpPr txBox="1"/>
          <p:nvPr/>
        </p:nvSpPr>
        <p:spPr>
          <a:xfrm>
            <a:off x="386400" y="28726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Input:</a:t>
            </a:r>
            <a:endParaRPr sz="2000">
              <a:latin typeface="Calibri" panose="020F0502020204030204"/>
              <a:ea typeface="Calibri" panose="020F0502020204030204"/>
              <a:cs typeface="Calibri" panose="020F0502020204030204"/>
              <a:sym typeface="Calibri" panose="020F0502020204030204"/>
            </a:endParaRPr>
          </a:p>
        </p:txBody>
      </p:sp>
      <p:sp>
        <p:nvSpPr>
          <p:cNvPr id="2538" name="Google Shape;2538;p111"/>
          <p:cNvSpPr txBox="1"/>
          <p:nvPr/>
        </p:nvSpPr>
        <p:spPr>
          <a:xfrm>
            <a:off x="1910400" y="3406050"/>
            <a:ext cx="948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Size: 0</a:t>
            </a:r>
            <a:endParaRPr sz="2000">
              <a:latin typeface="Calibri" panose="020F0502020204030204"/>
              <a:ea typeface="Calibri" panose="020F0502020204030204"/>
              <a:cs typeface="Calibri" panose="020F0502020204030204"/>
              <a:sym typeface="Calibri" panose="020F0502020204030204"/>
            </a:endParaRPr>
          </a:p>
        </p:txBody>
      </p:sp>
      <p:sp>
        <p:nvSpPr>
          <p:cNvPr id="2539" name="Google Shape;2539;p111"/>
          <p:cNvSpPr txBox="1"/>
          <p:nvPr/>
        </p:nvSpPr>
        <p:spPr>
          <a:xfrm>
            <a:off x="3767263" y="2244579"/>
            <a:ext cx="849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sorted</a:t>
            </a:r>
            <a:endParaRPr lang="en-GB"/>
          </a:p>
        </p:txBody>
      </p:sp>
      <p:sp>
        <p:nvSpPr>
          <p:cNvPr id="2540" name="Google Shape;2540;p111"/>
          <p:cNvSpPr/>
          <p:nvPr/>
        </p:nvSpPr>
        <p:spPr>
          <a:xfrm rot="-5400000">
            <a:off x="3980256" y="550200"/>
            <a:ext cx="260700" cy="4323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544" name="Shape 2544"/>
        <p:cNvGrpSpPr/>
        <p:nvPr/>
      </p:nvGrpSpPr>
      <p:grpSpPr>
        <a:xfrm>
          <a:off x="0" y="0"/>
          <a:ext cx="0" cy="0"/>
          <a:chOff x="0" y="0"/>
          <a:chExt cx="0" cy="0"/>
        </a:xfrm>
      </p:grpSpPr>
      <p:sp>
        <p:nvSpPr>
          <p:cNvPr id="2545" name="Google Shape;2545;p112"/>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Goal: Sorting</a:t>
            </a:r>
            <a:endParaRPr lang="en-GB"/>
          </a:p>
          <a:p>
            <a:pPr marL="0" lvl="0" indent="0" algn="l" rtl="0">
              <a:spcBef>
                <a:spcPts val="600"/>
              </a:spcBef>
              <a:spcAft>
                <a:spcPts val="0"/>
              </a:spcAft>
              <a:buNone/>
            </a:pPr>
            <a:r>
              <a:rPr lang="en-GB"/>
              <a:t>The Sorting Problem</a:t>
            </a:r>
            <a:endParaRPr lang="en-GB"/>
          </a:p>
          <a:p>
            <a:pPr marL="0" lvl="0" indent="0" algn="l" rtl="0">
              <a:spcBef>
                <a:spcPts val="600"/>
              </a:spcBef>
              <a:spcAft>
                <a:spcPts val="0"/>
              </a:spcAft>
              <a:buNone/>
            </a:pPr>
            <a:r>
              <a:rPr lang="en-GB"/>
              <a:t>Selection Sort</a:t>
            </a:r>
            <a:endParaRPr lang="en-GB"/>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Heapsort</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Naive Heapsort</a:t>
            </a:r>
            <a:endParaRPr lang="en-GB"/>
          </a:p>
          <a:p>
            <a:pPr marL="457200" lvl="0" indent="-342900" algn="l" rtl="0">
              <a:spcBef>
                <a:spcPts val="0"/>
              </a:spcBef>
              <a:spcAft>
                <a:spcPts val="0"/>
              </a:spcAft>
              <a:buSzPts val="1800"/>
              <a:buChar char="•"/>
            </a:pPr>
            <a:r>
              <a:rPr lang="en-GB"/>
              <a:t>In-Place Heapsort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Heapsort Runtime</a:t>
            </a:r>
            <a:endParaRPr lang="en-GB"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None/>
            </a:pPr>
            <a:r>
              <a:rPr lang="en-GB"/>
              <a:t>Mergesort</a:t>
            </a:r>
            <a:endParaRPr lang="en-GB"/>
          </a:p>
        </p:txBody>
      </p:sp>
      <p:sp>
        <p:nvSpPr>
          <p:cNvPr id="2546" name="Google Shape;2546;p112"/>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29, CS61B, </a:t>
            </a:r>
            <a:r>
              <a:rPr lang="en-GB"/>
              <a:t>Spring 2024</a:t>
            </a:r>
            <a:endParaRPr lang="en-GB"/>
          </a:p>
        </p:txBody>
      </p:sp>
      <p:sp>
        <p:nvSpPr>
          <p:cNvPr id="2547" name="Google Shape;2547;p112"/>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Heapsort Runtime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Java Note</a:t>
            </a:r>
            <a:endParaRPr lang="en-GB"/>
          </a:p>
        </p:txBody>
      </p:sp>
      <p:sp>
        <p:nvSpPr>
          <p:cNvPr id="200" name="Google Shape;200;p3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Ordering relations are typically given in the form of </a:t>
            </a:r>
            <a:r>
              <a:rPr lang="en-GB">
                <a:latin typeface="Consolas" panose="020B0609020204030204"/>
                <a:ea typeface="Consolas" panose="020B0609020204030204"/>
                <a:cs typeface="Consolas" panose="020B0609020204030204"/>
                <a:sym typeface="Consolas" panose="020B0609020204030204"/>
              </a:rPr>
              <a:t>compareTo</a:t>
            </a:r>
            <a:r>
              <a:rPr lang="en-GB"/>
              <a:t> or </a:t>
            </a:r>
            <a:r>
              <a:rPr lang="en-GB">
                <a:latin typeface="Consolas" panose="020B0609020204030204"/>
                <a:ea typeface="Consolas" panose="020B0609020204030204"/>
                <a:cs typeface="Consolas" panose="020B0609020204030204"/>
                <a:sym typeface="Consolas" panose="020B0609020204030204"/>
              </a:rPr>
              <a:t>compare</a:t>
            </a:r>
            <a:r>
              <a:rPr lang="en-GB"/>
              <a:t> methods. </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br>
              <a:rPr lang="en-GB"/>
            </a:br>
            <a:r>
              <a:rPr lang="en-GB"/>
              <a:t>Note that with respect to the order defined by the method above “the” = “get”.</a:t>
            </a:r>
            <a:endParaRPr lang="en-GB"/>
          </a:p>
          <a:p>
            <a:pPr marL="457200" lvl="0" indent="-342900" algn="l" rtl="0">
              <a:spcBef>
                <a:spcPts val="600"/>
              </a:spcBef>
              <a:spcAft>
                <a:spcPts val="0"/>
              </a:spcAft>
              <a:buSzPts val="1800"/>
              <a:buChar char="●"/>
            </a:pPr>
            <a:r>
              <a:rPr lang="en-GB"/>
              <a:t>This usage of = is not the same as the </a:t>
            </a:r>
            <a:r>
              <a:rPr lang="en-GB">
                <a:latin typeface="Consolas" panose="020B0609020204030204"/>
                <a:ea typeface="Consolas" panose="020B0609020204030204"/>
                <a:cs typeface="Consolas" panose="020B0609020204030204"/>
                <a:sym typeface="Consolas" panose="020B0609020204030204"/>
              </a:rPr>
              <a:t>equals</a:t>
            </a:r>
            <a:r>
              <a:rPr lang="en-GB"/>
              <a:t> given by the String method.</a:t>
            </a:r>
            <a:endParaRPr lang="en-GB"/>
          </a:p>
        </p:txBody>
      </p:sp>
      <p:sp>
        <p:nvSpPr>
          <p:cNvPr id="201" name="Google Shape;201;p32"/>
          <p:cNvSpPr txBox="1"/>
          <p:nvPr/>
        </p:nvSpPr>
        <p:spPr>
          <a:xfrm>
            <a:off x="1040700" y="1370400"/>
            <a:ext cx="7062600" cy="191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1600" b="1">
                <a:solidFill>
                  <a:srgbClr val="661111"/>
                </a:solidFill>
                <a:highlight>
                  <a:srgbClr val="EFEFEF"/>
                </a:highlight>
                <a:latin typeface="Consolas" panose="020B0609020204030204"/>
                <a:ea typeface="Consolas" panose="020B0609020204030204"/>
                <a:cs typeface="Consolas" panose="020B0609020204030204"/>
                <a:sym typeface="Consolas" panose="020B0609020204030204"/>
              </a:rPr>
              <a:t>import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java</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util</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Comparator</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endParaRPr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Clr>
                <a:schemeClr val="dk1"/>
              </a:buClr>
              <a:buSzPts val="1100"/>
              <a:buFont typeface="Arial" panose="020B0604020202020204"/>
              <a:buNone/>
            </a:pP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endParaRPr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Clr>
                <a:schemeClr val="dk1"/>
              </a:buClr>
              <a:buSzPts val="1100"/>
              <a:buFont typeface="Arial" panose="020B0604020202020204"/>
              <a:buNone/>
            </a:pPr>
            <a:r>
              <a:rPr lang="en-GB" sz="1600" b="1">
                <a:solidFill>
                  <a:srgbClr val="661111"/>
                </a:solidFill>
                <a:highlight>
                  <a:srgbClr val="EFEFEF"/>
                </a:highlight>
                <a:latin typeface="Consolas" panose="020B0609020204030204"/>
                <a:ea typeface="Consolas" panose="020B0609020204030204"/>
                <a:cs typeface="Consolas" panose="020B0609020204030204"/>
                <a:sym typeface="Consolas" panose="020B0609020204030204"/>
              </a:rPr>
              <a:t>public class</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LengthComparator </a:t>
            </a:r>
            <a:r>
              <a:rPr lang="en-GB" sz="1600" b="1">
                <a:solidFill>
                  <a:srgbClr val="661111"/>
                </a:solidFill>
                <a:highlight>
                  <a:srgbClr val="EFEFEF"/>
                </a:highlight>
                <a:latin typeface="Consolas" panose="020B0609020204030204"/>
                <a:ea typeface="Consolas" panose="020B0609020204030204"/>
                <a:cs typeface="Consolas" panose="020B0609020204030204"/>
                <a:sym typeface="Consolas" panose="020B0609020204030204"/>
              </a:rPr>
              <a:t>implements</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Comparator</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&lt;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String</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&gt; {</a:t>
            </a:r>
            <a:endParaRPr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Clr>
                <a:schemeClr val="dk1"/>
              </a:buClr>
              <a:buSzPts val="1100"/>
              <a:buFont typeface="Arial" panose="020B0604020202020204"/>
              <a:buNone/>
            </a:pP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b="1">
                <a:solidFill>
                  <a:srgbClr val="661111"/>
                </a:solidFill>
                <a:highlight>
                  <a:srgbClr val="EFEFEF"/>
                </a:highlight>
                <a:latin typeface="Consolas" panose="020B0609020204030204"/>
                <a:ea typeface="Consolas" panose="020B0609020204030204"/>
                <a:cs typeface="Consolas" panose="020B0609020204030204"/>
                <a:sym typeface="Consolas" panose="020B0609020204030204"/>
              </a:rPr>
              <a:t>public</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b="1">
                <a:solidFill>
                  <a:srgbClr val="000066"/>
                </a:solidFill>
                <a:highlight>
                  <a:srgbClr val="EFEFEF"/>
                </a:highlight>
                <a:latin typeface="Consolas" panose="020B0609020204030204"/>
                <a:ea typeface="Consolas" panose="020B0609020204030204"/>
                <a:cs typeface="Consolas" panose="020B0609020204030204"/>
                <a:sym typeface="Consolas" panose="020B0609020204030204"/>
              </a:rPr>
              <a:t>int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a:solidFill>
                  <a:srgbClr val="004466"/>
                </a:solidFill>
                <a:highlight>
                  <a:srgbClr val="EFEFEF"/>
                </a:highlight>
                <a:latin typeface="Consolas" panose="020B0609020204030204"/>
                <a:ea typeface="Consolas" panose="020B0609020204030204"/>
                <a:cs typeface="Consolas" panose="020B0609020204030204"/>
                <a:sym typeface="Consolas" panose="020B0609020204030204"/>
              </a:rPr>
              <a:t>compare</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String x</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String b</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endParaRPr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Clr>
                <a:schemeClr val="dk1"/>
              </a:buClr>
              <a:buSzPts val="1100"/>
              <a:buFont typeface="Arial" panose="020B0604020202020204"/>
              <a:buNone/>
            </a:pP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b="1">
                <a:solidFill>
                  <a:srgbClr val="661111"/>
                </a:solidFill>
                <a:highlight>
                  <a:srgbClr val="EFEFEF"/>
                </a:highlight>
                <a:latin typeface="Consolas" panose="020B0609020204030204"/>
                <a:ea typeface="Consolas" panose="020B0609020204030204"/>
                <a:cs typeface="Consolas" panose="020B0609020204030204"/>
                <a:sym typeface="Consolas" panose="020B0609020204030204"/>
              </a:rPr>
              <a:t>return</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x</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rgbClr val="004466"/>
                </a:solidFill>
                <a:highlight>
                  <a:srgbClr val="EFEFEF"/>
                </a:highlight>
                <a:latin typeface="Consolas" panose="020B0609020204030204"/>
                <a:ea typeface="Consolas" panose="020B0609020204030204"/>
                <a:cs typeface="Consolas" panose="020B0609020204030204"/>
                <a:sym typeface="Consolas" panose="020B0609020204030204"/>
              </a:rPr>
              <a:t>length</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b</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r>
              <a:rPr lang="en-GB" sz="1600">
                <a:solidFill>
                  <a:srgbClr val="004466"/>
                </a:solidFill>
                <a:highlight>
                  <a:srgbClr val="EFEFEF"/>
                </a:highlight>
                <a:latin typeface="Consolas" panose="020B0609020204030204"/>
                <a:ea typeface="Consolas" panose="020B0609020204030204"/>
                <a:cs typeface="Consolas" panose="020B0609020204030204"/>
                <a:sym typeface="Consolas" panose="020B0609020204030204"/>
              </a:rPr>
              <a:t>length</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endParaRPr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Clr>
                <a:schemeClr val="dk1"/>
              </a:buClr>
              <a:buSzPts val="1100"/>
              <a:buFont typeface="Arial" panose="020B0604020202020204"/>
              <a:buNone/>
            </a:pPr>
            <a:r>
              <a:rPr lang="en-GB" sz="1600">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 	</a:t>
            </a: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endParaRPr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endParaRPr>
          </a:p>
          <a:p>
            <a:pPr marL="0" lvl="0" indent="0" algn="l" rtl="0">
              <a:lnSpc>
                <a:spcPct val="100000"/>
              </a:lnSpc>
              <a:spcBef>
                <a:spcPts val="0"/>
              </a:spcBef>
              <a:spcAft>
                <a:spcPts val="0"/>
              </a:spcAft>
              <a:buNone/>
            </a:pPr>
            <a:r>
              <a:rPr lang="en-GB" sz="1600" b="1">
                <a:solidFill>
                  <a:schemeClr val="dk1"/>
                </a:solidFill>
                <a:highlight>
                  <a:srgbClr val="EFEFEF"/>
                </a:highlight>
                <a:latin typeface="Consolas" panose="020B0609020204030204"/>
                <a:ea typeface="Consolas" panose="020B0609020204030204"/>
                <a:cs typeface="Consolas" panose="020B0609020204030204"/>
                <a:sym typeface="Consolas" panose="020B0609020204030204"/>
              </a:rPr>
              <a:t>}</a:t>
            </a:r>
            <a:endParaRPr sz="1600">
              <a:highlight>
                <a:srgbClr val="EFEFEF"/>
              </a:high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551" name="Shape 2551"/>
        <p:cNvGrpSpPr/>
        <p:nvPr/>
      </p:nvGrpSpPr>
      <p:grpSpPr>
        <a:xfrm>
          <a:off x="0" y="0"/>
          <a:ext cx="0" cy="0"/>
          <a:chOff x="0" y="0"/>
          <a:chExt cx="0" cy="0"/>
        </a:xfrm>
      </p:grpSpPr>
      <p:sp>
        <p:nvSpPr>
          <p:cNvPr id="2552" name="Google Shape;2552;p11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Runtime: yellkey.com/TODO</a:t>
            </a:r>
            <a:endParaRPr>
              <a:solidFill>
                <a:srgbClr val="38761D"/>
              </a:solidFill>
            </a:endParaRPr>
          </a:p>
        </p:txBody>
      </p:sp>
      <p:sp>
        <p:nvSpPr>
          <p:cNvPr id="2553" name="Google Shape;2553;p11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Use the magic of the heap to sort our data.</a:t>
            </a:r>
            <a:endParaRPr lang="en-GB"/>
          </a:p>
          <a:p>
            <a:pPr marL="457200" lvl="0" indent="-342900" algn="l" rtl="0">
              <a:spcBef>
                <a:spcPts val="600"/>
              </a:spcBef>
              <a:spcAft>
                <a:spcPts val="0"/>
              </a:spcAft>
              <a:buSzPts val="1800"/>
              <a:buChar char="●"/>
            </a:pPr>
            <a:r>
              <a:rPr lang="en-GB"/>
              <a:t>Bottom-up Heapification: O(???) time.</a:t>
            </a:r>
            <a:endParaRPr lang="en-GB"/>
          </a:p>
          <a:p>
            <a:pPr marL="457200" lvl="0" indent="-342900" algn="l" rtl="0">
              <a:spcBef>
                <a:spcPts val="600"/>
              </a:spcBef>
              <a:spcAft>
                <a:spcPts val="0"/>
              </a:spcAft>
              <a:buSzPts val="1800"/>
              <a:buChar char="●"/>
            </a:pPr>
            <a:r>
              <a:rPr lang="en-GB"/>
              <a:t>Selecting </a:t>
            </a:r>
            <a:r>
              <a:rPr lang="en-GB" i="1"/>
              <a:t>largest</a:t>
            </a:r>
            <a:r>
              <a:rPr lang="en-GB"/>
              <a:t> item: Θ(1) time.</a:t>
            </a:r>
            <a:endParaRPr lang="en-GB"/>
          </a:p>
          <a:p>
            <a:pPr marL="457200" lvl="0" indent="-342900" algn="l" rtl="0">
              <a:spcBef>
                <a:spcPts val="600"/>
              </a:spcBef>
              <a:spcAft>
                <a:spcPts val="0"/>
              </a:spcAft>
              <a:buSzPts val="1800"/>
              <a:buChar char="●"/>
            </a:pPr>
            <a:r>
              <a:rPr lang="en-GB"/>
              <a:t>Removing </a:t>
            </a:r>
            <a:r>
              <a:rPr lang="en-GB" i="1"/>
              <a:t>largest</a:t>
            </a:r>
            <a:r>
              <a:rPr lang="en-GB"/>
              <a:t> item: O(log N) for each removal.</a:t>
            </a:r>
            <a:endParaRPr lang="en-GB"/>
          </a:p>
          <a:p>
            <a:pPr marL="0" lvl="0" indent="0" algn="l" rtl="0">
              <a:spcBef>
                <a:spcPts val="600"/>
              </a:spcBef>
              <a:spcAft>
                <a:spcPts val="0"/>
              </a:spcAft>
              <a:buNone/>
            </a:pPr>
          </a:p>
          <a:p>
            <a:pPr marL="0" lvl="0" indent="0" algn="l" rtl="0">
              <a:spcBef>
                <a:spcPts val="600"/>
              </a:spcBef>
              <a:spcAft>
                <a:spcPts val="0"/>
              </a:spcAft>
              <a:buNone/>
            </a:pPr>
            <a:r>
              <a:rPr lang="en-GB"/>
              <a:t>Give the time complexity of in-place heapsort in big O notation.</a:t>
            </a:r>
            <a:endParaRPr lang="en-GB"/>
          </a:p>
          <a:p>
            <a:pPr marL="457200" lvl="0" indent="-342900" algn="l" rtl="0">
              <a:spcBef>
                <a:spcPts val="600"/>
              </a:spcBef>
              <a:spcAft>
                <a:spcPts val="0"/>
              </a:spcAft>
              <a:buSzPts val="1800"/>
              <a:buAutoNum type="alphaUcPeriod"/>
            </a:pPr>
            <a:r>
              <a:rPr lang="en-GB"/>
              <a:t>O(N)</a:t>
            </a:r>
            <a:endParaRPr lang="en-GB"/>
          </a:p>
          <a:p>
            <a:pPr marL="457200" lvl="0" indent="-342900" algn="l" rtl="0">
              <a:spcBef>
                <a:spcPts val="0"/>
              </a:spcBef>
              <a:spcAft>
                <a:spcPts val="0"/>
              </a:spcAft>
              <a:buSzPts val="1800"/>
              <a:buAutoNum type="alphaUcPeriod"/>
            </a:pPr>
            <a:r>
              <a:rPr lang="en-GB"/>
              <a:t>O(N log N)</a:t>
            </a:r>
            <a:endParaRPr lang="en-GB"/>
          </a:p>
          <a:p>
            <a:pPr marL="457200" lvl="0" indent="-342900" algn="l" rtl="0">
              <a:spcBef>
                <a:spcPts val="0"/>
              </a:spcBef>
              <a:spcAft>
                <a:spcPts val="0"/>
              </a:spcAft>
              <a:buSzPts val="1800"/>
              <a:buAutoNum type="alphaUcPeriod"/>
            </a:pPr>
            <a:r>
              <a:rPr lang="en-GB"/>
              <a:t>O(N</a:t>
            </a:r>
            <a:r>
              <a:rPr lang="en-GB" baseline="30000"/>
              <a:t>2</a:t>
            </a:r>
            <a:r>
              <a:rPr lang="en-GB"/>
              <a:t>)</a:t>
            </a:r>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557" name="Shape 2557"/>
        <p:cNvGrpSpPr/>
        <p:nvPr/>
      </p:nvGrpSpPr>
      <p:grpSpPr>
        <a:xfrm>
          <a:off x="0" y="0"/>
          <a:ext cx="0" cy="0"/>
          <a:chOff x="0" y="0"/>
          <a:chExt cx="0" cy="0"/>
        </a:xfrm>
      </p:grpSpPr>
      <p:sp>
        <p:nvSpPr>
          <p:cNvPr id="2558" name="Google Shape;2558;p11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Runtime</a:t>
            </a:r>
            <a:endParaRPr lang="en-GB"/>
          </a:p>
        </p:txBody>
      </p:sp>
      <p:sp>
        <p:nvSpPr>
          <p:cNvPr id="2559" name="Google Shape;2559;p114"/>
          <p:cNvSpPr txBox="1"/>
          <p:nvPr>
            <p:ph type="body" idx="1"/>
          </p:nvPr>
        </p:nvSpPr>
        <p:spPr>
          <a:xfrm>
            <a:off x="107044" y="40283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Use the magic of the heap to sort our data.</a:t>
            </a:r>
            <a:endParaRPr lang="en-GB"/>
          </a:p>
          <a:p>
            <a:pPr marL="457200" lvl="0" indent="-342900" algn="l" rtl="0">
              <a:spcBef>
                <a:spcPts val="600"/>
              </a:spcBef>
              <a:spcAft>
                <a:spcPts val="0"/>
              </a:spcAft>
              <a:buSzPts val="1800"/>
              <a:buChar char="●"/>
            </a:pPr>
            <a:r>
              <a:rPr lang="en-GB"/>
              <a:t>Bottom-up Heapification: O(N log N) time.</a:t>
            </a:r>
            <a:endParaRPr lang="en-GB"/>
          </a:p>
          <a:p>
            <a:pPr marL="457200" lvl="0" indent="-342900" algn="l" rtl="0">
              <a:spcBef>
                <a:spcPts val="600"/>
              </a:spcBef>
              <a:spcAft>
                <a:spcPts val="0"/>
              </a:spcAft>
              <a:buSzPts val="1800"/>
              <a:buChar char="●"/>
            </a:pPr>
            <a:r>
              <a:rPr lang="en-GB"/>
              <a:t>Selecting </a:t>
            </a:r>
            <a:r>
              <a:rPr lang="en-GB" i="1"/>
              <a:t>largest</a:t>
            </a:r>
            <a:r>
              <a:rPr lang="en-GB"/>
              <a:t> item: Θ(1) time.</a:t>
            </a:r>
            <a:endParaRPr lang="en-GB"/>
          </a:p>
          <a:p>
            <a:pPr marL="457200" lvl="0" indent="-342900" algn="l" rtl="0">
              <a:spcBef>
                <a:spcPts val="600"/>
              </a:spcBef>
              <a:spcAft>
                <a:spcPts val="0"/>
              </a:spcAft>
              <a:buSzPts val="1800"/>
              <a:buChar char="●"/>
            </a:pPr>
            <a:r>
              <a:rPr lang="en-GB"/>
              <a:t>Removing </a:t>
            </a:r>
            <a:r>
              <a:rPr lang="en-GB" i="1"/>
              <a:t>largest</a:t>
            </a:r>
            <a:r>
              <a:rPr lang="en-GB"/>
              <a:t> item: O(log N) for each removal.</a:t>
            </a:r>
            <a:endParaRPr lang="en-GB"/>
          </a:p>
          <a:p>
            <a:pPr marL="0" lvl="0" indent="0" algn="l" rtl="0">
              <a:spcBef>
                <a:spcPts val="600"/>
              </a:spcBef>
              <a:spcAft>
                <a:spcPts val="0"/>
              </a:spcAft>
              <a:buNone/>
            </a:pPr>
          </a:p>
          <a:p>
            <a:pPr marL="0" lvl="0" indent="0" algn="l" rtl="0">
              <a:spcBef>
                <a:spcPts val="600"/>
              </a:spcBef>
              <a:spcAft>
                <a:spcPts val="0"/>
              </a:spcAft>
              <a:buNone/>
            </a:pPr>
            <a:r>
              <a:rPr lang="en-GB"/>
              <a:t>Give the time complexity of in-place heapsort in big O notation.</a:t>
            </a:r>
            <a:endParaRPr lang="en-GB"/>
          </a:p>
          <a:p>
            <a:pPr marL="457200" lvl="0" indent="-342900" algn="l" rtl="0">
              <a:spcBef>
                <a:spcPts val="600"/>
              </a:spcBef>
              <a:spcAft>
                <a:spcPts val="0"/>
              </a:spcAft>
              <a:buSzPts val="1800"/>
              <a:buAutoNum type="alphaUcPeriod"/>
            </a:pPr>
            <a:r>
              <a:rPr lang="en-GB" b="1"/>
              <a:t>O(N log N)</a:t>
            </a:r>
            <a:endParaRPr b="1"/>
          </a:p>
          <a:p>
            <a:pPr marL="0" lvl="0" indent="0" algn="l" rtl="0">
              <a:spcBef>
                <a:spcPts val="600"/>
              </a:spcBef>
              <a:spcAft>
                <a:spcPts val="0"/>
              </a:spcAft>
              <a:buNone/>
            </a:pPr>
            <a:endParaRPr b="1"/>
          </a:p>
          <a:p>
            <a:pPr marL="0" lvl="0" indent="0" algn="l" rtl="0">
              <a:spcBef>
                <a:spcPts val="600"/>
              </a:spcBef>
              <a:spcAft>
                <a:spcPts val="0"/>
              </a:spcAft>
              <a:buNone/>
            </a:pPr>
            <a:r>
              <a:rPr lang="en-GB"/>
              <a:t>Bottom-up heapification is N sink operations, each taking no more than O(log N) time, so overall runtime for heapification is O(N log N).</a:t>
            </a:r>
            <a:endParaRPr lang="en-GB"/>
          </a:p>
          <a:p>
            <a:pPr marL="457200" lvl="0" indent="-342900" algn="l" rtl="0">
              <a:spcBef>
                <a:spcPts val="600"/>
              </a:spcBef>
              <a:spcAft>
                <a:spcPts val="0"/>
              </a:spcAft>
              <a:buSzPts val="1800"/>
              <a:buChar char="●"/>
            </a:pPr>
            <a:r>
              <a:rPr lang="en-GB"/>
              <a:t>More extra for experts, show heapsort is Θ(N log N) in the worst case.</a:t>
            </a:r>
            <a:endParaRPr lang="en-GB"/>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563" name="Shape 2563"/>
        <p:cNvGrpSpPr/>
        <p:nvPr/>
      </p:nvGrpSpPr>
      <p:grpSpPr>
        <a:xfrm>
          <a:off x="0" y="0"/>
          <a:ext cx="0" cy="0"/>
          <a:chOff x="0" y="0"/>
          <a:chExt cx="0" cy="0"/>
        </a:xfrm>
      </p:grpSpPr>
      <p:sp>
        <p:nvSpPr>
          <p:cNvPr id="2564" name="Google Shape;2564;p11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yellkey.com/TODO</a:t>
            </a:r>
            <a:endParaRPr>
              <a:solidFill>
                <a:srgbClr val="38761D"/>
              </a:solidFill>
            </a:endParaRPr>
          </a:p>
        </p:txBody>
      </p:sp>
      <p:sp>
        <p:nvSpPr>
          <p:cNvPr id="2565" name="Google Shape;2565;p11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the </a:t>
            </a:r>
            <a:r>
              <a:rPr lang="en-GB" b="1"/>
              <a:t>memory complexity</a:t>
            </a:r>
            <a:r>
              <a:rPr lang="en-GB"/>
              <a:t> of Heapsort?</a:t>
            </a:r>
            <a:endParaRPr lang="en-GB"/>
          </a:p>
          <a:p>
            <a:pPr marL="457200" lvl="0" indent="-342900" algn="l" rtl="0">
              <a:spcBef>
                <a:spcPts val="600"/>
              </a:spcBef>
              <a:spcAft>
                <a:spcPts val="0"/>
              </a:spcAft>
              <a:buSzPts val="1800"/>
              <a:buChar char="●"/>
            </a:pPr>
            <a:r>
              <a:rPr lang="en-GB"/>
              <a:t>Also called “space complexity”.</a:t>
            </a:r>
            <a:endParaRPr lang="en-GB"/>
          </a:p>
          <a:p>
            <a:pPr marL="457200" lvl="0" indent="-342900" algn="l" rtl="0">
              <a:spcBef>
                <a:spcPts val="600"/>
              </a:spcBef>
              <a:spcAft>
                <a:spcPts val="0"/>
              </a:spcAft>
              <a:buSzPts val="1800"/>
              <a:buAutoNum type="alphaUcPeriod"/>
            </a:pPr>
            <a:r>
              <a:rPr lang="en-GB"/>
              <a:t>Θ(1)</a:t>
            </a:r>
            <a:endParaRPr lang="en-GB"/>
          </a:p>
          <a:p>
            <a:pPr marL="457200" lvl="0" indent="-342900" algn="l" rtl="0">
              <a:spcBef>
                <a:spcPts val="600"/>
              </a:spcBef>
              <a:spcAft>
                <a:spcPts val="0"/>
              </a:spcAft>
              <a:buSzPts val="1800"/>
              <a:buAutoNum type="alphaUcPeriod"/>
            </a:pPr>
            <a:r>
              <a:rPr lang="en-GB"/>
              <a:t>Θ(log N)</a:t>
            </a:r>
            <a:endParaRPr lang="en-GB"/>
          </a:p>
          <a:p>
            <a:pPr marL="457200" lvl="0" indent="-342900" algn="l" rtl="0">
              <a:spcBef>
                <a:spcPts val="600"/>
              </a:spcBef>
              <a:spcAft>
                <a:spcPts val="0"/>
              </a:spcAft>
              <a:buSzPts val="1800"/>
              <a:buAutoNum type="alphaUcPeriod"/>
            </a:pPr>
            <a:r>
              <a:rPr lang="en-GB"/>
              <a:t>Θ(N)</a:t>
            </a:r>
            <a:endParaRPr lang="en-GB"/>
          </a:p>
          <a:p>
            <a:pPr marL="457200" lvl="0" indent="-342900" algn="l" rtl="0">
              <a:spcBef>
                <a:spcPts val="600"/>
              </a:spcBef>
              <a:spcAft>
                <a:spcPts val="0"/>
              </a:spcAft>
              <a:buSzPts val="1800"/>
              <a:buAutoNum type="alphaUcPeriod"/>
            </a:pPr>
            <a:r>
              <a:rPr lang="en-GB"/>
              <a:t>Θ(N log N)</a:t>
            </a:r>
            <a:endParaRPr lang="en-GB"/>
          </a:p>
          <a:p>
            <a:pPr marL="457200" lvl="0" indent="-342900" algn="l" rtl="0">
              <a:spcBef>
                <a:spcPts val="600"/>
              </a:spcBef>
              <a:spcAft>
                <a:spcPts val="0"/>
              </a:spcAft>
              <a:buSzPts val="1800"/>
              <a:buAutoNum type="alphaUcPeriod"/>
            </a:pPr>
            <a:r>
              <a:rPr lang="en-GB"/>
              <a:t>Θ(N</a:t>
            </a:r>
            <a:r>
              <a:rPr lang="en-GB" baseline="30000"/>
              <a:t>2</a:t>
            </a:r>
            <a:r>
              <a:rPr lang="en-GB"/>
              <a:t>)</a:t>
            </a:r>
            <a:endParaRPr lang="en-GB"/>
          </a:p>
          <a:p>
            <a:pPr marL="0" lvl="0" indent="0" algn="l" rtl="0">
              <a:spcBef>
                <a:spcPts val="600"/>
              </a:spcBef>
              <a:spcAft>
                <a:spcPts val="0"/>
              </a:spcAft>
              <a:buNone/>
            </a:p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569" name="Shape 2569"/>
        <p:cNvGrpSpPr/>
        <p:nvPr/>
      </p:nvGrpSpPr>
      <p:grpSpPr>
        <a:xfrm>
          <a:off x="0" y="0"/>
          <a:ext cx="0" cy="0"/>
          <a:chOff x="0" y="0"/>
          <a:chExt cx="0" cy="0"/>
        </a:xfrm>
      </p:grpSpPr>
      <p:sp>
        <p:nvSpPr>
          <p:cNvPr id="2570" name="Google Shape;2570;p11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http://yellkey.com</a:t>
            </a:r>
            <a:r>
              <a:rPr lang="en-GB">
                <a:solidFill>
                  <a:srgbClr val="38761D"/>
                </a:solidFill>
              </a:rPr>
              <a:t>/tell</a:t>
            </a:r>
            <a:endParaRPr>
              <a:solidFill>
                <a:srgbClr val="38761D"/>
              </a:solidFill>
            </a:endParaRPr>
          </a:p>
        </p:txBody>
      </p:sp>
      <p:sp>
        <p:nvSpPr>
          <p:cNvPr id="2571" name="Google Shape;2571;p11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the </a:t>
            </a:r>
            <a:r>
              <a:rPr lang="en-GB" b="1"/>
              <a:t>memory complexity</a:t>
            </a:r>
            <a:r>
              <a:rPr lang="en-GB"/>
              <a:t> of Heapsort?</a:t>
            </a:r>
            <a:endParaRPr lang="en-GB"/>
          </a:p>
          <a:p>
            <a:pPr marL="457200" lvl="0" indent="-342900" algn="l" rtl="0">
              <a:spcBef>
                <a:spcPts val="600"/>
              </a:spcBef>
              <a:spcAft>
                <a:spcPts val="0"/>
              </a:spcAft>
              <a:buSzPts val="1800"/>
              <a:buChar char="●"/>
            </a:pPr>
            <a:r>
              <a:rPr lang="en-GB"/>
              <a:t>Also called “space complexity”.</a:t>
            </a:r>
            <a:endParaRPr lang="en-GB"/>
          </a:p>
          <a:p>
            <a:pPr marL="457200" lvl="0" indent="-342900" algn="l" rtl="0">
              <a:spcBef>
                <a:spcPts val="600"/>
              </a:spcBef>
              <a:spcAft>
                <a:spcPts val="0"/>
              </a:spcAft>
              <a:buSzPts val="1800"/>
              <a:buAutoNum type="alphaUcPeriod"/>
            </a:pPr>
            <a:r>
              <a:rPr lang="en-GB"/>
              <a:t>Θ(1)</a:t>
            </a:r>
            <a:endParaRPr lang="en-GB"/>
          </a:p>
          <a:p>
            <a:pPr marL="457200" lvl="0" indent="-342900" algn="l" rtl="0">
              <a:spcBef>
                <a:spcPts val="600"/>
              </a:spcBef>
              <a:spcAft>
                <a:spcPts val="0"/>
              </a:spcAft>
              <a:buSzPts val="1800"/>
              <a:buAutoNum type="alphaUcPeriod"/>
            </a:pPr>
            <a:r>
              <a:rPr lang="en-GB"/>
              <a:t>Θ(log N)</a:t>
            </a:r>
            <a:endParaRPr lang="en-GB"/>
          </a:p>
          <a:p>
            <a:pPr marL="457200" lvl="0" indent="-342900" algn="l" rtl="0">
              <a:spcBef>
                <a:spcPts val="600"/>
              </a:spcBef>
              <a:spcAft>
                <a:spcPts val="0"/>
              </a:spcAft>
              <a:buSzPts val="1800"/>
              <a:buAutoNum type="alphaUcPeriod"/>
            </a:pPr>
            <a:r>
              <a:rPr lang="en-GB"/>
              <a:t>Θ(N)</a:t>
            </a:r>
            <a:endParaRPr lang="en-GB"/>
          </a:p>
          <a:p>
            <a:pPr marL="457200" lvl="0" indent="-342900" algn="l" rtl="0">
              <a:spcBef>
                <a:spcPts val="600"/>
              </a:spcBef>
              <a:spcAft>
                <a:spcPts val="0"/>
              </a:spcAft>
              <a:buSzPts val="1800"/>
              <a:buAutoNum type="alphaUcPeriod"/>
            </a:pPr>
            <a:r>
              <a:rPr lang="en-GB"/>
              <a:t>Θ(N log N)</a:t>
            </a:r>
            <a:endParaRPr lang="en-GB"/>
          </a:p>
          <a:p>
            <a:pPr marL="457200" lvl="0" indent="-342900" algn="l" rtl="0">
              <a:spcBef>
                <a:spcPts val="600"/>
              </a:spcBef>
              <a:spcAft>
                <a:spcPts val="0"/>
              </a:spcAft>
              <a:buSzPts val="1800"/>
              <a:buAutoNum type="alphaUcPeriod"/>
            </a:pPr>
            <a:r>
              <a:rPr lang="en-GB"/>
              <a:t>Θ(N</a:t>
            </a:r>
            <a:r>
              <a:rPr lang="en-GB" baseline="30000"/>
              <a:t>2</a:t>
            </a:r>
            <a:r>
              <a:rPr lang="en-GB"/>
              <a:t>)</a:t>
            </a:r>
            <a:endParaRPr lang="en-GB"/>
          </a:p>
          <a:p>
            <a:pPr marL="0" lvl="0" indent="0" algn="l" rtl="0">
              <a:spcBef>
                <a:spcPts val="600"/>
              </a:spcBef>
              <a:spcAft>
                <a:spcPts val="0"/>
              </a:spcAft>
              <a:buNone/>
            </a:pPr>
          </a:p>
          <a:p>
            <a:pPr marL="0" lvl="0" indent="0" algn="l" rtl="0">
              <a:spcBef>
                <a:spcPts val="600"/>
              </a:spcBef>
              <a:spcAft>
                <a:spcPts val="0"/>
              </a:spcAft>
              <a:buNone/>
            </a:p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575" name="Shape 2575"/>
        <p:cNvGrpSpPr/>
        <p:nvPr/>
      </p:nvGrpSpPr>
      <p:grpSpPr>
        <a:xfrm>
          <a:off x="0" y="0"/>
          <a:ext cx="0" cy="0"/>
          <a:chOff x="0" y="0"/>
          <a:chExt cx="0" cy="0"/>
        </a:xfrm>
      </p:grpSpPr>
      <p:sp>
        <p:nvSpPr>
          <p:cNvPr id="2576" name="Google Shape;2576;p11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a:t>
            </a:r>
            <a:endParaRPr lang="en-GB"/>
          </a:p>
        </p:txBody>
      </p:sp>
      <p:sp>
        <p:nvSpPr>
          <p:cNvPr id="2577" name="Google Shape;2577;p11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the </a:t>
            </a:r>
            <a:r>
              <a:rPr lang="en-GB" b="1"/>
              <a:t>memory complexity</a:t>
            </a:r>
            <a:r>
              <a:rPr lang="en-GB"/>
              <a:t> of Heapsort?</a:t>
            </a:r>
            <a:endParaRPr lang="en-GB"/>
          </a:p>
          <a:p>
            <a:pPr marL="457200" lvl="0" indent="-342900" algn="l" rtl="0">
              <a:spcBef>
                <a:spcPts val="600"/>
              </a:spcBef>
              <a:spcAft>
                <a:spcPts val="0"/>
              </a:spcAft>
              <a:buSzPts val="1800"/>
              <a:buChar char="●"/>
            </a:pPr>
            <a:r>
              <a:rPr lang="en-GB"/>
              <a:t>Also called “space complexity”.</a:t>
            </a:r>
            <a:endParaRPr b="1"/>
          </a:p>
          <a:p>
            <a:pPr marL="457200" lvl="0" indent="-342900" algn="l" rtl="0">
              <a:spcBef>
                <a:spcPts val="600"/>
              </a:spcBef>
              <a:spcAft>
                <a:spcPts val="0"/>
              </a:spcAft>
              <a:buSzPts val="1800"/>
              <a:buAutoNum type="alphaUcPeriod"/>
            </a:pPr>
            <a:r>
              <a:rPr lang="en-GB" b="1"/>
              <a:t>Θ(1)</a:t>
            </a:r>
            <a:endParaRPr b="1"/>
          </a:p>
          <a:p>
            <a:pPr marL="457200" lvl="0" indent="-342900" algn="l" rtl="0">
              <a:spcBef>
                <a:spcPts val="600"/>
              </a:spcBef>
              <a:spcAft>
                <a:spcPts val="0"/>
              </a:spcAft>
              <a:buSzPts val="1800"/>
              <a:buAutoNum type="alphaUcPeriod"/>
            </a:pPr>
            <a:r>
              <a:rPr lang="en-GB"/>
              <a:t>Θ(log N)</a:t>
            </a:r>
            <a:endParaRPr lang="en-GB"/>
          </a:p>
          <a:p>
            <a:pPr marL="457200" lvl="0" indent="-342900" algn="l" rtl="0">
              <a:spcBef>
                <a:spcPts val="600"/>
              </a:spcBef>
              <a:spcAft>
                <a:spcPts val="0"/>
              </a:spcAft>
              <a:buSzPts val="1800"/>
              <a:buAutoNum type="alphaUcPeriod"/>
            </a:pPr>
            <a:r>
              <a:rPr lang="en-GB"/>
              <a:t>Θ(N)</a:t>
            </a:r>
            <a:endParaRPr lang="en-GB"/>
          </a:p>
          <a:p>
            <a:pPr marL="457200" lvl="0" indent="-342900" algn="l" rtl="0">
              <a:spcBef>
                <a:spcPts val="600"/>
              </a:spcBef>
              <a:spcAft>
                <a:spcPts val="0"/>
              </a:spcAft>
              <a:buSzPts val="1800"/>
              <a:buAutoNum type="alphaUcPeriod"/>
            </a:pPr>
            <a:r>
              <a:rPr lang="en-GB"/>
              <a:t>Θ(N log N)</a:t>
            </a:r>
            <a:endParaRPr lang="en-GB"/>
          </a:p>
          <a:p>
            <a:pPr marL="457200" lvl="0" indent="-342900" algn="l" rtl="0">
              <a:spcBef>
                <a:spcPts val="600"/>
              </a:spcBef>
              <a:spcAft>
                <a:spcPts val="0"/>
              </a:spcAft>
              <a:buSzPts val="1800"/>
              <a:buAutoNum type="alphaUcPeriod"/>
            </a:pPr>
            <a:r>
              <a:rPr lang="en-GB"/>
              <a:t>Θ(N</a:t>
            </a:r>
            <a:r>
              <a:rPr lang="en-GB" baseline="30000"/>
              <a:t>2</a:t>
            </a:r>
            <a:r>
              <a:rPr lang="en-GB"/>
              <a:t>)</a:t>
            </a:r>
            <a:endParaRPr lang="en-GB"/>
          </a:p>
          <a:p>
            <a:pPr marL="0" lvl="0" indent="0" algn="l" rtl="0">
              <a:spcBef>
                <a:spcPts val="600"/>
              </a:spcBef>
              <a:spcAft>
                <a:spcPts val="0"/>
              </a:spcAft>
              <a:buNone/>
            </a:pPr>
          </a:p>
          <a:p>
            <a:pPr marL="0" lvl="0" indent="0" algn="l" rtl="0">
              <a:spcBef>
                <a:spcPts val="600"/>
              </a:spcBef>
              <a:spcAft>
                <a:spcPts val="0"/>
              </a:spcAft>
              <a:buNone/>
            </a:pPr>
            <a:r>
              <a:rPr lang="en-GB"/>
              <a:t>The only extra memory we need is a constant number instance variables, e.g. size.</a:t>
            </a:r>
            <a:endParaRPr lang="en-GB"/>
          </a:p>
          <a:p>
            <a:pPr marL="457200" lvl="0" indent="-342900" algn="l" rtl="0">
              <a:spcBef>
                <a:spcPts val="600"/>
              </a:spcBef>
              <a:spcAft>
                <a:spcPts val="0"/>
              </a:spcAft>
              <a:buSzPts val="1800"/>
              <a:buChar char="●"/>
            </a:pPr>
            <a:r>
              <a:rPr lang="en-GB"/>
              <a:t>Unimportant caveat: If we employ recursion to implement various heap operations, space complexity is Θ(log N) due to the need to track recursive calls. The difference between Θ(log N) and Θ(1) space is effectively nothing.</a:t>
            </a:r>
            <a:endParaRPr lang="en-GB"/>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581" name="Shape 2581"/>
        <p:cNvGrpSpPr/>
        <p:nvPr/>
      </p:nvGrpSpPr>
      <p:grpSpPr>
        <a:xfrm>
          <a:off x="0" y="0"/>
          <a:ext cx="0" cy="0"/>
          <a:chOff x="0" y="0"/>
          <a:chExt cx="0" cy="0"/>
        </a:xfrm>
      </p:grpSpPr>
      <p:sp>
        <p:nvSpPr>
          <p:cNvPr id="2582" name="Google Shape;2582;p11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Sorts So Far</a:t>
            </a:r>
            <a:endParaRPr lang="en-GB"/>
          </a:p>
        </p:txBody>
      </p:sp>
      <p:graphicFrame>
        <p:nvGraphicFramePr>
          <p:cNvPr id="2583" name="Google Shape;2583;p118"/>
          <p:cNvGraphicFramePr/>
          <p:nvPr/>
        </p:nvGraphicFramePr>
        <p:xfrm>
          <a:off x="418075" y="703538"/>
          <a:ext cx="8307800" cy="3000000"/>
        </p:xfrm>
        <a:graphic>
          <a:graphicData uri="http://schemas.openxmlformats.org/drawingml/2006/table">
            <a:tbl>
              <a:tblPr>
                <a:noFill/>
                <a:tableStyleId>{A54A9EEE-BFCF-4BA5-A3DB-9DA4E83A6D10}</a:tableStyleId>
              </a:tblPr>
              <a:tblGrid>
                <a:gridCol w="1749100"/>
                <a:gridCol w="1344650"/>
                <a:gridCol w="1375900"/>
                <a:gridCol w="900075"/>
                <a:gridCol w="884200"/>
                <a:gridCol w="2053875"/>
              </a:tblGrid>
              <a:tr h="681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GB" sz="1800"/>
                        <a:t>Best Case Runtime</a:t>
                      </a:r>
                      <a:endParaRPr sz="1800"/>
                    </a:p>
                  </a:txBody>
                  <a:tcPr marL="91425" marR="91425" marT="91425" marB="91425"/>
                </a:tc>
                <a:tc>
                  <a:txBody>
                    <a:bodyPr/>
                    <a:lstStyle/>
                    <a:p>
                      <a:pPr marL="0" lvl="0" indent="0" algn="l" rtl="0">
                        <a:spcBef>
                          <a:spcPts val="0"/>
                        </a:spcBef>
                        <a:spcAft>
                          <a:spcPts val="0"/>
                        </a:spcAft>
                        <a:buNone/>
                      </a:pPr>
                      <a:r>
                        <a:rPr lang="en-GB" sz="1800"/>
                        <a:t>Worst Case Runtime</a:t>
                      </a:r>
                      <a:endParaRPr sz="1800"/>
                    </a:p>
                  </a:txBody>
                  <a:tcPr marL="91425" marR="91425" marT="91425" marB="91425"/>
                </a:tc>
                <a:tc>
                  <a:txBody>
                    <a:bodyPr/>
                    <a:lstStyle/>
                    <a:p>
                      <a:pPr marL="0" lvl="0" indent="0" algn="l" rtl="0">
                        <a:spcBef>
                          <a:spcPts val="0"/>
                        </a:spcBef>
                        <a:spcAft>
                          <a:spcPts val="0"/>
                        </a:spcAft>
                        <a:buNone/>
                      </a:pPr>
                      <a:r>
                        <a:rPr lang="en-GB" sz="1800"/>
                        <a:t>Space</a:t>
                      </a:r>
                      <a:endParaRPr sz="1800"/>
                    </a:p>
                  </a:txBody>
                  <a:tcPr marL="91425" marR="91425" marT="91425" marB="91425"/>
                </a:tc>
                <a:tc>
                  <a:txBody>
                    <a:bodyPr/>
                    <a:lstStyle/>
                    <a:p>
                      <a:pPr marL="0" lvl="0" indent="0" algn="l" rtl="0">
                        <a:spcBef>
                          <a:spcPts val="0"/>
                        </a:spcBef>
                        <a:spcAft>
                          <a:spcPts val="0"/>
                        </a:spcAft>
                        <a:buNone/>
                      </a:pPr>
                      <a:r>
                        <a:rPr lang="en-GB" sz="1800"/>
                        <a:t>Demo</a:t>
                      </a:r>
                      <a:endParaRPr sz="1800"/>
                    </a:p>
                  </a:txBody>
                  <a:tcPr marL="91425" marR="91425" marT="91425" marB="91425"/>
                </a:tc>
                <a:tc>
                  <a:txBody>
                    <a:bodyPr/>
                    <a:lstStyle/>
                    <a:p>
                      <a:pPr marL="0" lvl="0" indent="0" algn="l" rtl="0">
                        <a:spcBef>
                          <a:spcPts val="0"/>
                        </a:spcBef>
                        <a:spcAft>
                          <a:spcPts val="0"/>
                        </a:spcAft>
                        <a:buNone/>
                      </a:pPr>
                      <a:r>
                        <a:rPr lang="en-GB" sz="1800"/>
                        <a:t>Notes</a:t>
                      </a:r>
                      <a:endParaRPr sz="1800"/>
                    </a:p>
                  </a:txBody>
                  <a:tcPr marL="91425" marR="91425" marT="91425" marB="91425"/>
                </a:tc>
              </a:tr>
              <a:tr h="317800">
                <a:tc>
                  <a:txBody>
                    <a:bodyPr/>
                    <a:lstStyle/>
                    <a:p>
                      <a:pPr marL="0" lvl="0" indent="0" algn="l" rtl="0">
                        <a:spcBef>
                          <a:spcPts val="0"/>
                        </a:spcBef>
                        <a:spcAft>
                          <a:spcPts val="0"/>
                        </a:spcAft>
                        <a:buNone/>
                      </a:pPr>
                      <a:r>
                        <a:rPr lang="en-GB" sz="1800" u="sng">
                          <a:solidFill>
                            <a:schemeClr val="hlink"/>
                          </a:solidFill>
                          <a:hlinkClick r:id="rId1"/>
                        </a:rPr>
                        <a:t>Selection Sort</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r>
                        <a:rPr lang="en-GB" sz="1800" baseline="30000">
                          <a:solidFill>
                            <a:schemeClr val="dk1"/>
                          </a:solidFill>
                        </a:rPr>
                        <a:t>2</a:t>
                      </a:r>
                      <a:r>
                        <a:rPr lang="en-GB"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GB" sz="1800"/>
                        <a:t>Θ(N</a:t>
                      </a:r>
                      <a:r>
                        <a:rPr lang="en-GB" sz="1800" baseline="30000"/>
                        <a:t>2</a:t>
                      </a:r>
                      <a:r>
                        <a:rPr lang="en-GB" sz="1800"/>
                        <a:t>)</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rId2" action="ppaction://hlinksldjump"/>
                        </a:rPr>
                        <a:t>Link</a:t>
                      </a: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r>
              <a:tr h="425675">
                <a:tc>
                  <a:txBody>
                    <a:bodyPr/>
                    <a:lstStyle/>
                    <a:p>
                      <a:pPr marL="0" lvl="0" indent="0" algn="l" rtl="0">
                        <a:spcBef>
                          <a:spcPts val="0"/>
                        </a:spcBef>
                        <a:spcAft>
                          <a:spcPts val="0"/>
                        </a:spcAft>
                        <a:buNone/>
                      </a:pPr>
                      <a:r>
                        <a:rPr lang="en-GB" sz="1800" u="sng">
                          <a:solidFill>
                            <a:schemeClr val="hlink"/>
                          </a:solidFill>
                          <a:hlinkClick r:id="rId3"/>
                        </a:rPr>
                        <a:t>Heapsort</a:t>
                      </a:r>
                      <a:r>
                        <a:rPr lang="en-GB" sz="1800"/>
                        <a:t> </a:t>
                      </a:r>
                      <a:endParaRPr sz="1800"/>
                    </a:p>
                    <a:p>
                      <a:pPr marL="0" lvl="0" indent="0" algn="l" rtl="0">
                        <a:spcBef>
                          <a:spcPts val="0"/>
                        </a:spcBef>
                        <a:spcAft>
                          <a:spcPts val="0"/>
                        </a:spcAft>
                        <a:buNone/>
                      </a:pPr>
                      <a:r>
                        <a:rPr lang="en-GB" sz="1800"/>
                        <a:t>(in place)</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Θ(N)*</a:t>
                      </a:r>
                      <a:endParaRPr sz="1800"/>
                    </a:p>
                  </a:txBody>
                  <a:tcPr marL="91425" marR="91425" marT="91425" marB="91425"/>
                </a:tc>
                <a:tc>
                  <a:txBody>
                    <a:bodyPr/>
                    <a:lstStyle/>
                    <a:p>
                      <a:pPr marL="0" lvl="0" indent="0" algn="l" rtl="0">
                        <a:spcBef>
                          <a:spcPts val="0"/>
                        </a:spcBef>
                        <a:spcAft>
                          <a:spcPts val="0"/>
                        </a:spcAft>
                        <a:buNone/>
                      </a:pPr>
                      <a:r>
                        <a:rPr lang="en-GB" sz="1800"/>
                        <a:t>Θ(N log N)</a:t>
                      </a:r>
                      <a:endParaRPr sz="1800"/>
                    </a:p>
                  </a:txBody>
                  <a:tcPr marL="91425" marR="91425" marT="91425" marB="91425"/>
                </a:tc>
                <a:tc>
                  <a:txBody>
                    <a:bodyPr/>
                    <a:lstStyle/>
                    <a:p>
                      <a:pPr marL="0" lvl="0" indent="0" algn="l" rtl="0">
                        <a:spcBef>
                          <a:spcPts val="0"/>
                        </a:spcBef>
                        <a:spcAft>
                          <a:spcPts val="0"/>
                        </a:spcAft>
                        <a:buNone/>
                      </a:pPr>
                      <a:r>
                        <a:rPr lang="en-GB" sz="1800"/>
                        <a:t>Θ(1)**</a:t>
                      </a:r>
                      <a:endParaRPr sz="1800"/>
                    </a:p>
                  </a:txBody>
                  <a:tcPr marL="91425" marR="91425" marT="91425" marB="91425"/>
                </a:tc>
                <a:tc>
                  <a:txBody>
                    <a:bodyPr/>
                    <a:lstStyle/>
                    <a:p>
                      <a:pPr marL="0" lvl="0" indent="0" algn="l" rtl="0">
                        <a:spcBef>
                          <a:spcPts val="0"/>
                        </a:spcBef>
                        <a:spcAft>
                          <a:spcPts val="0"/>
                        </a:spcAft>
                        <a:buNone/>
                      </a:pPr>
                      <a:r>
                        <a:rPr lang="en-GB" sz="1800" u="sng">
                          <a:solidFill>
                            <a:schemeClr val="hlink"/>
                          </a:solidFill>
                          <a:hlinkClick r:id="rId4" action="ppaction://hlinksldjump"/>
                        </a:rPr>
                        <a:t>Link</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Bad cache (61C) performance.</a:t>
                      </a:r>
                      <a:endParaRPr sz="1800"/>
                    </a:p>
                  </a:txBody>
                  <a:tcPr marL="91425" marR="91425" marT="91425" marB="91425"/>
                </a:tc>
              </a:tr>
            </a:tbl>
          </a:graphicData>
        </a:graphic>
      </p:graphicFrame>
      <p:sp>
        <p:nvSpPr>
          <p:cNvPr id="2584" name="Google Shape;2584;p118"/>
          <p:cNvSpPr txBox="1"/>
          <p:nvPr/>
        </p:nvSpPr>
        <p:spPr>
          <a:xfrm>
            <a:off x="535125" y="4305300"/>
            <a:ext cx="83079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 An array of all duplicates yields linear runtime for heapsort.</a:t>
            </a:r>
            <a:endParaRPr lang="en-GB"/>
          </a:p>
          <a:p>
            <a:pPr marL="0" lvl="0" indent="0" algn="l" rtl="0">
              <a:spcBef>
                <a:spcPts val="0"/>
              </a:spcBef>
              <a:spcAft>
                <a:spcPts val="0"/>
              </a:spcAft>
              <a:buNone/>
            </a:pPr>
            <a:r>
              <a:rPr lang="en-GB"/>
              <a:t>**: Assumes heap operations implemented iteratively, not recursively.</a:t>
            </a:r>
            <a:endParaRPr lang="en-GB"/>
          </a:p>
        </p:txBody>
      </p:sp>
    </p:spTree>
  </p:cSld>
  <p:clrMapOvr>
    <a:masterClrMapping/>
  </p:clrMapOvr>
</p:sld>
</file>

<file path=ppt/tags/tag1.xml><?xml version="1.0" encoding="utf-8"?>
<p:tagLst xmlns:p="http://schemas.openxmlformats.org/presentationml/2006/main">
  <p:tag name="commondata" val="eyJoZGlkIjoiMDY2ODYzMjk4MDUxMjI4NDMzOTM1ODc1YjAyYmJlOGUifQ=="/>
</p:tagLst>
</file>

<file path=ppt/theme/theme1.xml><?xml version="1.0" encoding="utf-8"?>
<a:theme xmlns:a="http://schemas.openxmlformats.org/drawingml/2006/main"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28376</Words>
  <Application>WPS 演示</Application>
  <PresentationFormat/>
  <Paragraphs>3870</Paragraphs>
  <Slides>95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95</vt:i4>
      </vt:variant>
    </vt:vector>
  </HeadingPairs>
  <TitlesOfParts>
    <vt:vector size="107" baseType="lpstr">
      <vt:lpstr>Arial</vt:lpstr>
      <vt:lpstr>宋体</vt:lpstr>
      <vt:lpstr>Wingdings</vt:lpstr>
      <vt:lpstr>Arial</vt:lpstr>
      <vt:lpstr>Roboto Medium</vt:lpstr>
      <vt:lpstr>Roboto</vt:lpstr>
      <vt:lpstr>Roboto Light</vt:lpstr>
      <vt:lpstr>Consolas</vt:lpstr>
      <vt:lpstr>微软雅黑</vt:lpstr>
      <vt:lpstr>Arial Unicode MS</vt:lpstr>
      <vt:lpstr>Calibri</vt:lpstr>
      <vt:lpstr>Simple Lecture</vt:lpstr>
      <vt:lpstr>PowerPoint 演示文稿</vt:lpstr>
      <vt:lpstr>Goal: Sorting</vt:lpstr>
      <vt:lpstr>61B Phase 3</vt:lpstr>
      <vt:lpstr>61B Phase 3</vt:lpstr>
      <vt:lpstr>Our Major Focus for Several Lectures: Sorting</vt:lpstr>
      <vt:lpstr>The Sorting Problem</vt:lpstr>
      <vt:lpstr>Sorting - Definitions (from Donald Knuth’s TAOCP)</vt:lpstr>
      <vt:lpstr>Example: String Length</vt:lpstr>
      <vt:lpstr>Java Note</vt:lpstr>
      <vt:lpstr>Sorting: An Alternate Viewpoint</vt:lpstr>
      <vt:lpstr>Performance Definitions</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Naive Heapsort</vt:lpstr>
      <vt:lpstr>Naive Heapsort: Leveraging a Max-Oriented Heap</vt:lpstr>
      <vt:lpstr>Naive Heap Sort</vt:lpstr>
      <vt:lpstr>Naive Heap Sort: Phase 1: Heap Creation</vt:lpstr>
      <vt:lpstr>Naive Heap Sort: Phase 1: Heap Creation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 Sort: Phase 2: Heap Deletion</vt:lpstr>
      <vt:lpstr>Naive Heapsort Runtime: yellkey.com/TODO</vt:lpstr>
      <vt:lpstr>Heapsort Runtime Analysis</vt:lpstr>
      <vt:lpstr>In-Place Heapsort</vt:lpstr>
      <vt:lpstr>In-place Heapsort</vt:lpstr>
      <vt:lpstr>In-place Heap Sort</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 Phase 1: Heapification</vt:lpstr>
      <vt:lpstr>In-place Heap Sort</vt:lpstr>
      <vt:lpstr>In-place Heap Sort</vt:lpstr>
      <vt:lpstr>In-place Heap Sort</vt:lpstr>
      <vt:lpstr>In-place Heap Sort</vt:lpstr>
      <vt:lpstr>In-place Heap Sort</vt:lpstr>
      <vt:lpstr>In-place Heap Sort</vt:lpstr>
      <vt:lpstr>In-place Heap Sort</vt:lpstr>
      <vt:lpstr>In-place Heap Sort</vt:lpstr>
      <vt:lpstr>In-place Heap Sort</vt:lpstr>
      <vt:lpstr>Heapsort Runtime</vt:lpstr>
      <vt:lpstr>In-place Heapsort Runtime: yellkey.com/TODO</vt:lpstr>
      <vt:lpstr>In-place Heapsort Runtime</vt:lpstr>
      <vt:lpstr>In-place Heapsort: yellkey.com/TODO</vt:lpstr>
      <vt:lpstr>In-place Heapsort: http://yellkey.com/tell</vt:lpstr>
      <vt:lpstr>In-place Heapsort</vt:lpstr>
      <vt:lpstr>Sorts So Far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你的僚机</cp:lastModifiedBy>
  <cp:revision>2</cp:revision>
  <dcterms:created xsi:type="dcterms:W3CDTF">2024-09-11T09:01:00Z</dcterms:created>
  <dcterms:modified xsi:type="dcterms:W3CDTF">2024-09-13T05:25:19Z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33298C6473BA4008BDCAAF2F7068C359_12</vt:lpwstr>
  </property>
  <property fmtid="{D5CDD505-2E9C-101B-9397-08002B2CF9AE}" pid="3" name="KSOProductBuildVer">
    <vt:lpwstr>2052-12.1.0.18276</vt:lpwstr>
  </property>
</Properties>
</file>