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y="5143500" cx="9144000"/>
  <p:notesSz cx="6858000" cy="9144000"/>
  <p:embeddedFontLst>
    <p:embeddedFont>
      <p:font typeface="Roboto Medium"/>
      <p:regular r:id="rId69"/>
      <p:bold r:id="rId70"/>
      <p:italic r:id="rId71"/>
      <p:boldItalic r:id="rId72"/>
    </p:embeddedFont>
    <p:embeddedFont>
      <p:font typeface="Roboto"/>
      <p:regular r:id="rId73"/>
      <p:bold r:id="rId74"/>
      <p:italic r:id="rId75"/>
      <p:boldItalic r:id="rId76"/>
    </p:embeddedFont>
    <p:embeddedFont>
      <p:font typeface="Roboto Light"/>
      <p:regular r:id="rId77"/>
      <p:bold r:id="rId78"/>
      <p:italic r:id="rId79"/>
      <p:boldItalic r:id="rId80"/>
    </p:embeddedFont>
    <p:embeddedFont>
      <p:font typeface="Ubuntu Mono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UbuntuMono-boldItalic.fntdata"/><Relationship Id="rId83" Type="http://schemas.openxmlformats.org/officeDocument/2006/relationships/font" Target="fonts/UbuntuMono-italic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obotoLight-boldItalic.fntdata"/><Relationship Id="rId82" Type="http://schemas.openxmlformats.org/officeDocument/2006/relationships/font" Target="fonts/UbuntuMono-bold.fntdata"/><Relationship Id="rId81" Type="http://schemas.openxmlformats.org/officeDocument/2006/relationships/font" Target="fonts/Ubuntu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oboto-regular.fntdata"/><Relationship Id="rId72" Type="http://schemas.openxmlformats.org/officeDocument/2006/relationships/font" Target="fonts/RobotoMedium-boldItalic.fntdata"/><Relationship Id="rId31" Type="http://schemas.openxmlformats.org/officeDocument/2006/relationships/slide" Target="slides/slide27.xml"/><Relationship Id="rId75" Type="http://schemas.openxmlformats.org/officeDocument/2006/relationships/font" Target="fonts/Roboto-italic.fntdata"/><Relationship Id="rId30" Type="http://schemas.openxmlformats.org/officeDocument/2006/relationships/slide" Target="slides/slide26.xml"/><Relationship Id="rId74" Type="http://schemas.openxmlformats.org/officeDocument/2006/relationships/font" Target="fonts/Roboto-bold.fntdata"/><Relationship Id="rId33" Type="http://schemas.openxmlformats.org/officeDocument/2006/relationships/slide" Target="slides/slide29.xml"/><Relationship Id="rId77" Type="http://schemas.openxmlformats.org/officeDocument/2006/relationships/font" Target="fonts/RobotoLight-regular.fntdata"/><Relationship Id="rId32" Type="http://schemas.openxmlformats.org/officeDocument/2006/relationships/slide" Target="slides/slide28.xml"/><Relationship Id="rId76" Type="http://schemas.openxmlformats.org/officeDocument/2006/relationships/font" Target="fonts/Roboto-boldItalic.fntdata"/><Relationship Id="rId35" Type="http://schemas.openxmlformats.org/officeDocument/2006/relationships/slide" Target="slides/slide31.xml"/><Relationship Id="rId79" Type="http://schemas.openxmlformats.org/officeDocument/2006/relationships/font" Target="fonts/RobotoLight-italic.fntdata"/><Relationship Id="rId34" Type="http://schemas.openxmlformats.org/officeDocument/2006/relationships/slide" Target="slides/slide30.xml"/><Relationship Id="rId78" Type="http://schemas.openxmlformats.org/officeDocument/2006/relationships/font" Target="fonts/RobotoLight-bold.fntdata"/><Relationship Id="rId71" Type="http://schemas.openxmlformats.org/officeDocument/2006/relationships/font" Target="fonts/RobotoMedium-italic.fntdata"/><Relationship Id="rId70" Type="http://schemas.openxmlformats.org/officeDocument/2006/relationships/font" Target="fonts/RobotoMedium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obotoMedium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wUnAx1tdpCy3e4shzM_lrPz6xc2TlrmJ_LFvbzIQdvUn_aw/viewform" TargetMode="External"/><Relationship Id="rId3" Type="http://schemas.openxmlformats.org/officeDocument/2006/relationships/hyperlink" Target="http://cscircles.cemc.uwaterloo.ca/java_visualize/#code=public+class+PollQuestions+%7B%0A+++public+static+void+main(String%5B%5D+args)+%7B%0A++++++Walrus+walrus+%3D+new+Walrus(3500,+10.5)%3B%0A++++++int+x+%3D+9%3B%0A++++++%0A++++++doStuff(walrus,+x)%3B%0A++++++System.out.println(walrus)%3B%0A++++++System.out.println(x)%3B%0A+++%7D%0A+++%0A+++public+static+void+doStuff(Walrus+W,+int+x)+%7B%0A++++++W.weight+%3D+W.weight+-+100%3B%0A++++++x+%3D+x+-+5%3B%0A+++%7D%0A+++%0A+++public+static+class+Walrus+%7B%0A++++++public+int+weight%3B%0A++++++public+double+tuskSize%3B%0A++++++%0A++++++public+Walrus(int+w,+double+ts)+%7B%0A+++++++++weight+%3D+w%3B%0A+++++++++tuskSize+%3D+ts%3B%0A++++++%7D%0A%0A++++++public+String+toString()+%7B%0A+++++++++return+String.format(%22weight%3A+%25d,+tusk+size%3A+%25.2f%22,+weight,+tuskSize)%3B%0A++++++%7D%0A+++%7D%0A%7D&amp;mode=display&amp;curInstr=0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erkeley-CS61B/lectureCode-sp23/tree/main/lec4_lists1" TargetMode="External"/><Relationship Id="rId3" Type="http://schemas.openxmlformats.org/officeDocument/2006/relationships/hyperlink" Target="https://www.youtube.com/watch?v=TzuAiXTZmYo&amp;list=PL8FaHk7qbOD4xiNMw6A4GmQ1BbfW4EUJ9&amp;index=8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static+void+main(String%5B%5D+args)+%7B%0A++++++++IntList+L+%3D+new+IntList()%3B%0A++++++++L.first+%3D+5%3B%0A++++++++L.rest+%3D+null%3B%0A%0A++++++++L.rest+%3D+new+IntList()%3B%0A++++++++L.rest.first+%3D+10%3B%0A%0A++++++++L.rest.rest+%3D+new+IntList()%3B%0A++++++++L.rest.rest.first+%3D+15%3B%0A++++%7D%0A%7D%0A&amp;mode=display&amp;curInstr=0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public+static+void+main(String%5B%5D+args)+%7B%0A++++++++IntList+L+%3D+new+IntList(15,+null)%3B%0A++++++++L+%3D+new+IntList(10,+L)%3B%0A++++++++L+%3D+new+IntList(5,+L)%3B%0A++++%7D%0A%0A%7D&amp;mode=display&amp;curInstr=0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public+static+void+main(String%5B%5D+args)+%7B%0A++++++++IntList+L+%3D+new+IntList(15,+null)%3B%0A++++++++L+%3D+new+IntList(10,+L)%3B%0A++++++++L+%3D+new+IntList(5,+L)%3B%0A+++++++%0A++++++++System.out.println(L.size())%3B%0A++++%7D%0A%0A%7D&amp;mode=display&amp;curInstr=0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J8WAIWz8IYyDAJtn6KHX-khggbsF570M81rTmXtpWj-LtRg/viewform" TargetMode="Externa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%0A++++public+static+void+main(String%5B%5D+args)+%7B%0A++++++++IntList+L+%3D+new+IntList(15,+null)%3B%0A++++++++L+%3D+new+IntList(10,+L)%3B%0A++++++++L+%3D+new+IntList(5,+L)%3B%0A+++++++%0A++++++++System.out.println(L.iterativeSize())%3B%0A++++%7D%0A%0A%7D&amp;mode=display&amp;curInstr=0" TargetMode="Externa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++++/**+Return+the+ith+item+of+this+IntList.+*/%0A++++public+int+get(int+i)+%7B%0A++++++++if+(i+%3D%3D+0)+%7B%0A++++++++++++return+first%3B%0A++++++++%7D%0A++++++++return+rest.get(i+-+1)%3B%0A++++%7D%0A%0A++++public+static+void+main(String%5B%5D+args)+%7B%0A++++++++IntList+L+%3D+new+IntList(15,+null)%3B%0A++++++++L+%3D+new+IntList(10,+L)%3B%0A++++++++L+%3D+new+IntList(5,+L)%3B%0A+++++++%0A++++++++System.out.println(L.get(1))%3B%0A++++%7D%0A%0A%7D&amp;mode=display&amp;curInstr=0" TargetMode="Externa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MOyOFPcKI5sMkRmCez0cp9IzEK_Lr-opIiGvKLK7ASaytvg/viewform" TargetMode="Externa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14a612e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14a612e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14a612e48_0_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14a612e4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14a612e48_0_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14a612e4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14a612e48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14a612e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14a612e48_1_2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14a612e48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14a612e48_0_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14a612e4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14a612e48_0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14a612e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14a612e48_0_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314a612e4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14a612e48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314a612e4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14a612e48_0_1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314a612e4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14a612e48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314a612e4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14a612e48_1_1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14a612e48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14a612e48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14a612e4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14a612e48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314a612e4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14a612e48_0_1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14a612e4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314a612e48_0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314a612e4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314a612e48_1_3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314a612e48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314a612e48_0_2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314a612e4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314a612e48_0_2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314a612e4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314a612e48_0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314a612e4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314a612e48_0_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314a612e4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314a612e48_0_2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314a612e4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PassingCopiesBits+%7B%0Apublic+static+double+average(double+a,+double+b)+%7B%0A++++return+(a+%2B+b)+/+2%3B%0A%7D%0A%0Apublic+static+void+main(String%5B%5D+args)+%7B%0A++++double+x+%3D+5.5%3B%09%0A++++double+y+%3D+10.5%3B%0A++++double+avg+%3D+average(x,+y)%3B%0A%7D%0A%7D+%0A&amp;mode=display&amp;curInstr=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14a612e48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14a612e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314a612e48_0_2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314a612e4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314a612e48_0_2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314a612e4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https://docs.google.com/forms/d/e/1FAIpQLScwUnAx1tdpCy3e4shzM_lrPz6xc2TlrmJ_LFvbzIQdvUn_aw/viewform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scircles.cemc.uwaterloo.ca/java_visualize/#code=public+class+PollQuestions+%7B%0A+++public+static+void+main(String%5B%5D+args)+%7B%0A++++++Walrus+walrus+%3D+new+Walrus(3500,+10.5)%3B%0A++++++int+x+%3D+9%3B%0A++++++%0A++++++doStuff(walrus,+x)%3B%0A++++++System.out.println(walrus)%3B%0A++++++System.out.println(x)%3B%0A+++%7D%0A+++%0A+++public+static+void+doStuff(Walrus+W,+int+x)+%7B%0A++++++W.weight+%3D+W.weight+-+100%3B%0A++++++x+%3D+x+-+5%3B%0A+++%7D%0A+++%0A+++public+static+class+Walrus+%7B%0A++++++public+int+weight%3B%0A++++++public+double+tuskSize%3B%0A++++++%0A++++++public+Walrus(int+w,+double+ts)+%7B%0A+++++++++weight+%3D+w%3B%0A+++++++++tuskSize+%3D+ts%3B%0A++++++%7D%0A%0A++++++public+String+toString()+%7B%0A+++++++++return+String.format(%22weight%3A+%25d,+tusk+size%3A+%25.2f%22,+weight,+tuskSize)%3B%0A++++++%7D%0A+++%7D%0A%7D&amp;mode=display&amp;curInstr=0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314a612e48_1_3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314a612e48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314a612e48_0_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314a612e4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http://docs.oracle.com/javase/specs/jls/se7/html/jls-4.html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314a612e48_0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314a612e4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minutes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314a612e48_1_3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314a612e48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314a612e48_0_3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314a612e4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live coding version, see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lectureCode-sp23</a:t>
            </a:r>
            <a:r>
              <a:rPr lang="en">
                <a:solidFill>
                  <a:schemeClr val="dk1"/>
                </a:solidFill>
              </a:rPr>
              <a:t> repo or videos 7, 8, and 9 from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https://www.youtube.com/watch?v=TzuAiXTZmYo&amp;list=PL8FaHk7qbOD4xiNMw6A4GmQ1BbfW4EUJ9&amp;index=8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5c49a2ccce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5c49a2ccc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5c49a2ccce_0_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5c49a2ccc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5c49a2ccce_0_1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5c49a2ccc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14a612e48_1_2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14a612e48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5c49a2ccce_0_2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5c49a2ccc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static+void+main(String%5B%5D+args)+%7B%0A++++++++IntList+L+%3D+new+IntList()%3B%0A++++++++L.first+%3D+5%3B%0A++++++++L.rest+%3D+null%3B%0A%0A++++++++L.rest+%3D+new+IntList()%3B%0A++++++++L.rest.first+%3D+10%3B%0A%0A++++++++L.rest.rest+%3D+new+IntList()%3B%0A++++++++L.rest.rest.first+%3D+15%3B%0A++++%7D%0A%7D%0A&amp;mode=display&amp;curInstr=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5c49a2ccce_0_2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5c49a2ccc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5c49a2ccce_0_2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5c49a2ccc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5c49a2ccce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5c49a2ccc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IntList(int+f,+IntList+r)+%7B%0A++++++++first+%3D+f%3B%0A++++++++rest+%3D+r%3B%0A++++%7D%0A%0A++++public+static+void+main(String%5B%5D+args)+%7B%0A++++++++IntList+L+%3D+new+IntList(15,+null)%3B%0A++++++++L+%3D+new+IntList(10,+L)%3B%0A++++++++L+%3D+new+IntList(5,+L)%3B%0A++++%7D%0A%0A%7D&amp;mode=display&amp;curInstr=0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5c49a2ccce_0_2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5c49a2ccc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5c49a2ccce_0_2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5c49a2ccc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5c49a2ccce_0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5c49a2ccc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5c49a2ccce_0_2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5c49a2ccc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5c49a2ccce_0_2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5c49a2ccc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public+static+void+main(String%5B%5D+args)+%7B%0A++++++++IntList+L+%3D+new+IntList(15,+null)%3B%0A++++++++L+%3D+new+IntList(10,+L)%3B%0A++++++++L+%3D+new+IntList(5,+L)%3B%0A+++++++%0A++++++++System.out.println(L.size())%3B%0A++++%7D%0A%0A%7D&amp;mode=display&amp;curInstr=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5c49a2ccce_0_2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5c49a2ccc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14a612e48_0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14a612e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https://docs.google.com/forms/d/e/1FAIpQLScJ8WAIWz8IYyDAJtn6KHX-khggbsF570M81rTmXtpWj-LtRg/viewform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5c49a2ccce_0_2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5c49a2ccc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5c49a2ccce_0_2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5c49a2ccc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5c49a2ccce_0_2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5c49a2ccc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5c49a2ccce_0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5c49a2ccc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5c49a2ccce_0_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5c49a2ccc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5c49a2ccce_0_3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5c49a2ccc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5c49a2ccce_0_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5c49a2ccc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%0A++++public+static+void+main(String%5B%5D+args)+%7B%0A++++++++IntList+L+%3D+new+IntList(15,+null)%3B%0A++++++++L+%3D+new+IntList(10,+L)%3B%0A++++++++L+%3D+new+IntList(5,+L)%3B%0A+++++++%0A++++++++System.out.println(L.iterativeSize())%3B%0A++++%7D%0A%0A%7D&amp;mode=display&amp;curInstr=0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314a612e48_0_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314a612e4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5c49a2ccce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5c49a2ccc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5c49a2ccce_0_3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5c49a2ccc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14a612e48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14a612e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5c49a2ccce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5c49a2ccc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5c49a2ccce_0_3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5c49a2ccc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5c49a2ccce_0_3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5c49a2ccc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++++/**+Return+the+ith+item+of+this+IntList.+*/%0A++++public+int+get(int+i)+%7B%0A++++++++if+(i+%3D%3D+0)+%7B%0A++++++++++++return+first%3B%0A++++++++%7D%0A++++++++return+rest.get(i+-+1)%3B%0A++++%7D%0A%0A++++public+static+void+main(String%5B%5D+args)+%7B%0A++++++++IntList+L+%3D+new+IntList(15,+null)%3B%0A++++++++L+%3D+new+IntList(10,+L)%3B%0A++++++++L+%3D+new+IntList(5,+L)%3B%0A+++++++%0A++++++++System.out.println(L.get(1))%3B%0A++++%7D%0A%0A%7D&amp;mode=display&amp;curInstr=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314a612e48_0_5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314a612e4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https://docs.google.com/forms/d/e/1FAIpQLScMOyOFPcKI5sMkRmCez0cp9IzEK_Lr-opIiGvKLK7ASaytvg/viewform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314a612e48_0_5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314a612e48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14a612e48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14a612e4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14a612e48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14a612e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14a612e48_0_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14a612e4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scircles.cemc.uwaterloo.ca/java_visualize/#code=public+class+PollQuestions+%7B%0A+++public+static+void+main(String%5B%5D+args%29+%7B%0A++++++int+x+%3D+5%3B%0A++++++int+y%3B%0A++++++y+%3D+x%3B%0A++++++x+%3D+2%3B%0A++++++System.out.println(%22x+is%3A+%22+%2B+x%29%3B%0A++++++System.out.println(%22y+is%3A+%22+%2B+y%29%3B++++++%0A+++%7D%0A%7D&amp;mode=display&amp;curInstr=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hyperlink" Target="http://cscircles.cemc.uwaterloo.ca/java_visualize/#code=public+class+PollQuestions+%7B%0A+++public+static+void+main(String%5B%5D+args)+%7B%0A++++++Walrus+a+%3D+new+Walrus(1000,+8.3)%3B++++%0A+++%7D%0A+++%0A+++public+static+class+Walrus+%7B%0A++++++public+int+weight%3B%0A++++++public+double+tuskSize%3B%0A++++++%0A++++++public+Walrus(int+w,+double+ts)+%7B%0A+++++++++weight+%3D+w%3B%0A+++++++++tuskSize+%3D+ts%3B%0A++++++%7D%0A+++%7D%0A%7D&amp;mode=ed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goo.gl/ngsxk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scircles.cemc.uwaterloo.ca//java_visualize/#code=public+class+IntList+%7B%0A++++public+int+first%3B%0A++++public+IntList+rest%3B%0A%0A++++public+static+void+main(String%5B%5D+args)+%7B%0A++++++++IntList+L+%3D+new+IntList()%3B%0A++++++++L.first+%3D+5%3B%0A++++++++L.rest+%3D+null%3B%0A%0A++++++++L.rest+%3D+new+IntList()%3B%0A++++++++L.rest.first+%3D+10%3B%0A%0A++++++++L.rest.rest+%3D+new+IntList()%3B%0A++++++++L.rest.rest.first+%3D+15%3B%0A++++%7D%0A%7D%0A&amp;mode=display&amp;curInstr=0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public+static+void+main(String%5B%5D+args)+%7B%0A++++++++IntList+L+%3D+new+IntList(15,+null)%3B%0A++++++++L+%3D+new+IntList(10,+L)%3B%0A++++++++L+%3D+new+IntList(5,+L)%3B%0A++++%7D%0A%0A%7D&amp;mode=display&amp;curInstr=0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public+static+void+main(String%5B%5D+args)+%7B%0A++++++++IntList+L+%3D+new+IntList(15,+null)%3B%0A++++++++L+%3D+new+IntList(10,+L)%3B%0A++++++++L+%3D+new+IntList(5,+L)%3B%0A+++++++%0A++++++++System.out.println(L.size())%3B%0A++++%7D%0A%0A%7D&amp;mode=display&amp;curInstr=0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scircles.cemc.uwaterloo.ca/java_visualize/#code=public+class+PollQuestions+%7B%0A+++public+static+void+main(String%5B%5D+args)+%7B%0A++++++Walrus+a+%3D+new+Walrus(1000,+8.3)%3B%0A++++++Walrus+b%3B%0A++++++b+%3D+a%3B%0A++++++b.weight+%3D+5%3B%0A++++++System.out.println(a)%3B%0A++++++System.out.println(b)%3B++++++%0A%0A++++++int+x+%3D+5%3B%0A++++++int+y%3B%0A++++++y+%3D+x%3B%0A++++++x+%3D+2%3B%0A++++++System.out.println(%22x+is%3A+%22+%2B+x)%3B%0A++++++System.out.println(%22y+is%3A+%22+%2B+y)%3B++++++%0A+++%7D%0A+++%0A+++public+static+class+Walrus+%7B%0A++++++public+int+weight%3B%0A++++++public+double+tuskSize%3B%0A++++++%0A++++++public+Walrus(int+w,+double+ts)+%7B%0A+++++++++weight+%3D+w%3B%0A+++++++++tuskSize+%3D+ts%3B%0A++++++%7D%0A%0A++++++public+String+toString()+%7B%0A+++++++++return+String.format(%22weight%3A+%25d,+tusk+size%3A+%25.2f%22,+weight,+tuskSize)%3B%0A++++++%7D%0A+++%7D%0A%7D&amp;mode=edit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%0A++++public+static+void+main(String%5B%5D+args)+%7B%0A++++++++IntList+L+%3D+new+IntList(15,+null)%3B%0A++++++++L+%3D+new+IntList(10,+L)%3B%0A++++++++L+%3D+new+IntList(5,+L)%3B%0A+++++++%0A++++++++System.out.println(L.iterativeSize())%3B%0A++++%7D%0A%0A%7D&amp;mode=display&amp;curInstr=0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Relationship Id="rId4" Type="http://schemas.openxmlformats.org/officeDocument/2006/relationships/hyperlink" Target="https://www.youtube.com/watch?v=qnmxD_21DNk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++++/**+Return+the+ith+item+of+this+IntList.+*/%0A++++public+int+get(int+i)+%7B%0A++++++++if+(i+%3D%3D+0)+%7B%0A++++++++++++return+first%3B%0A++++++++%7D%0A++++++++return+rest.get(i+-+1)%3B%0A++++%7D%0A%0A++++public+static+void+main(String%5B%5D+args)+%7B%0A++++++++IntList+L+%3D+new+IntList(15,+null)%3B%0A++++++++L+%3D+new+IntList(10,+L)%3B%0A++++++++L+%3D+new+IntList(5,+L)%3B%0A+++++++%0A++++++++System.out.println(L.get(1))%3B%0A++++%7D%0A%0A%7D&amp;mode=display&amp;curInstr=0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Primitive Types, Reference Types, and Linked Data Structures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1307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3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925" y="150918"/>
            <a:ext cx="2224500" cy="22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Variable (Simplified)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you declare a variable of a certain type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sets aside exactly enough bits to hold a thing of that type.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an int sets aside a “box” of 32 bits.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 double sets aside a box of 64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creates an internal table that maps each variable name to a location.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 NOT write anything into the reserved boxes.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safety, Java will not let you access a variable that is uninitialized.</a:t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50" y="3490800"/>
            <a:ext cx="3190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495" y="4205175"/>
            <a:ext cx="6115050" cy="32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3"/>
          <p:cNvCxnSpPr/>
          <p:nvPr/>
        </p:nvCxnSpPr>
        <p:spPr>
          <a:xfrm>
            <a:off x="64171" y="4609603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9" name="Google Shape;2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2800" y="4281375"/>
            <a:ext cx="56578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1338" y="3561890"/>
            <a:ext cx="28860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Box Notation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use simplified box notation from here on out: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writing memory box contents in binary, we’ll write them in human readable symbols.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388" y="3566988"/>
            <a:ext cx="21240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963" y="4344563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 of Equals (GRoE)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243000" y="556500"/>
            <a:ext cx="84438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y and x: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 = x</a:t>
            </a:r>
            <a:r>
              <a:rPr lang="en"/>
              <a:t> </a:t>
            </a:r>
            <a:r>
              <a:rPr b="1" lang="en"/>
              <a:t>copies</a:t>
            </a:r>
            <a:r>
              <a:rPr lang="en"/>
              <a:t> all the bits from x into 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Example from earlier: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2" name="Google Shape;252;p3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r>
              <a:rPr lang="en"/>
              <a:t> Types</a:t>
            </a:r>
            <a:endParaRPr/>
          </a:p>
        </p:txBody>
      </p:sp>
      <p:sp>
        <p:nvSpPr>
          <p:cNvPr id="253" name="Google Shape;253;p3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8 primitive types in Java: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byte, short, </a:t>
            </a:r>
            <a:r>
              <a:rPr b="1" lang="en"/>
              <a:t>int</a:t>
            </a:r>
            <a:r>
              <a:rPr lang="en"/>
              <a:t>, long, float, </a:t>
            </a:r>
            <a:r>
              <a:rPr b="1" lang="en"/>
              <a:t>double</a:t>
            </a:r>
            <a:r>
              <a:rPr lang="en"/>
              <a:t>, boolean, char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Everything else, including arrays, is a </a:t>
            </a:r>
            <a:r>
              <a:rPr b="1" lang="en"/>
              <a:t>reference type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243000" y="556500"/>
            <a:ext cx="8443800" cy="4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instantiate an Object (e.g. Dog, Walrus, Planet):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first allocates a box of bits for each instance variable of the class and fills them with a default value (e.g. 0, null).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constructor then usually fills every such box with some other value.</a:t>
            </a:r>
            <a:endParaRPr/>
          </a:p>
        </p:txBody>
      </p:sp>
      <p:sp>
        <p:nvSpPr>
          <p:cNvPr id="265" name="Google Shape;265;p38"/>
          <p:cNvSpPr txBox="1"/>
          <p:nvPr/>
        </p:nvSpPr>
        <p:spPr>
          <a:xfrm>
            <a:off x="152400" y="2161700"/>
            <a:ext cx="5150400" cy="281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tuskSize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tuskSize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Instantiations</a:t>
            </a: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25" y="3306300"/>
            <a:ext cx="1466850" cy="108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38"/>
          <p:cNvGrpSpPr/>
          <p:nvPr/>
        </p:nvGrpSpPr>
        <p:grpSpPr>
          <a:xfrm>
            <a:off x="5732713" y="3506567"/>
            <a:ext cx="910500" cy="740046"/>
            <a:chOff x="5732713" y="3506567"/>
            <a:chExt cx="910500" cy="740046"/>
          </a:xfrm>
        </p:grpSpPr>
        <p:sp>
          <p:nvSpPr>
            <p:cNvPr id="269" name="Google Shape;269;p38"/>
            <p:cNvSpPr/>
            <p:nvPr/>
          </p:nvSpPr>
          <p:spPr>
            <a:xfrm>
              <a:off x="6421575" y="3559375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6423844" y="3929813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8"/>
            <p:cNvSpPr txBox="1"/>
            <p:nvPr/>
          </p:nvSpPr>
          <p:spPr>
            <a:xfrm>
              <a:off x="5732713" y="3506567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 bits</a:t>
              </a:r>
              <a:endParaRPr/>
            </a:p>
          </p:txBody>
        </p:sp>
        <p:sp>
          <p:nvSpPr>
            <p:cNvPr id="272" name="Google Shape;272;p38"/>
            <p:cNvSpPr txBox="1"/>
            <p:nvPr/>
          </p:nvSpPr>
          <p:spPr>
            <a:xfrm>
              <a:off x="5732713" y="3879274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  <p:sp>
        <p:nvSpPr>
          <p:cNvPr id="273" name="Google Shape;273;p38"/>
          <p:cNvSpPr txBox="1"/>
          <p:nvPr/>
        </p:nvSpPr>
        <p:spPr>
          <a:xfrm>
            <a:off x="6653725" y="2898775"/>
            <a:ext cx="1065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Demo Link</a:t>
            </a:r>
            <a:endParaRPr/>
          </a:p>
        </p:txBody>
      </p:sp>
      <p:grpSp>
        <p:nvGrpSpPr>
          <p:cNvPr id="274" name="Google Shape;274;p38"/>
          <p:cNvGrpSpPr/>
          <p:nvPr/>
        </p:nvGrpSpPr>
        <p:grpSpPr>
          <a:xfrm>
            <a:off x="5503921" y="2403475"/>
            <a:ext cx="3348804" cy="495300"/>
            <a:chOff x="5503921" y="2403475"/>
            <a:chExt cx="3348804" cy="495300"/>
          </a:xfrm>
        </p:grpSpPr>
        <p:sp>
          <p:nvSpPr>
            <p:cNvPr id="275" name="Google Shape;275;p38"/>
            <p:cNvSpPr txBox="1"/>
            <p:nvPr/>
          </p:nvSpPr>
          <p:spPr>
            <a:xfrm>
              <a:off x="5732725" y="2403475"/>
              <a:ext cx="3120000" cy="495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new Walrus</a:t>
              </a:r>
              <a:r>
                <a:rPr lang="en" sz="19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1000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8.3</a:t>
              </a:r>
              <a:r>
                <a:rPr lang="en" sz="19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900">
                <a:solidFill>
                  <a:srgbClr val="99CF5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6" name="Google Shape;276;p38"/>
            <p:cNvCxnSpPr/>
            <p:nvPr/>
          </p:nvCxnSpPr>
          <p:spPr>
            <a:xfrm>
              <a:off x="5503921" y="2669120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Instantiations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243000" y="556500"/>
            <a:ext cx="8443800" cy="4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instantiate an Object (e.g. Dog, Walrus, Planet):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first allocates a box of bits for each instance variable of the class and fills them with a default value (e.g. 0, null).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constructor then usually fills every such box with some other value.</a:t>
            </a:r>
            <a:endParaRPr/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25" y="3306300"/>
            <a:ext cx="1466850" cy="108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39"/>
          <p:cNvGrpSpPr/>
          <p:nvPr/>
        </p:nvGrpSpPr>
        <p:grpSpPr>
          <a:xfrm>
            <a:off x="5732713" y="3506567"/>
            <a:ext cx="910500" cy="740046"/>
            <a:chOff x="5732713" y="3506567"/>
            <a:chExt cx="910500" cy="740046"/>
          </a:xfrm>
        </p:grpSpPr>
        <p:sp>
          <p:nvSpPr>
            <p:cNvPr id="285" name="Google Shape;285;p39"/>
            <p:cNvSpPr/>
            <p:nvPr/>
          </p:nvSpPr>
          <p:spPr>
            <a:xfrm>
              <a:off x="6421575" y="3559375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6423844" y="3929813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9"/>
            <p:cNvSpPr txBox="1"/>
            <p:nvPr/>
          </p:nvSpPr>
          <p:spPr>
            <a:xfrm>
              <a:off x="5732713" y="3506567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 bits</a:t>
              </a:r>
              <a:endParaRPr/>
            </a:p>
          </p:txBody>
        </p:sp>
        <p:sp>
          <p:nvSpPr>
            <p:cNvPr id="288" name="Google Shape;288;p39"/>
            <p:cNvSpPr txBox="1"/>
            <p:nvPr/>
          </p:nvSpPr>
          <p:spPr>
            <a:xfrm>
              <a:off x="5732713" y="3879274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  <p:sp>
        <p:nvSpPr>
          <p:cNvPr id="289" name="Google Shape;289;p39"/>
          <p:cNvSpPr txBox="1"/>
          <p:nvPr/>
        </p:nvSpPr>
        <p:spPr>
          <a:xfrm>
            <a:off x="279475" y="2212875"/>
            <a:ext cx="46209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0000000000000000000000000000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00000000000000000000000000000000000000000000000000000000000000000000000000000000000000000000000000000000000000000000000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00000000000000000000001111101000</a:t>
            </a:r>
            <a:r>
              <a:rPr lang="en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0100000000100000100110011001100110011001100110011001100110011010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.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4905525" y="4372550"/>
            <a:ext cx="29235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Green is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blue is </a:t>
            </a:r>
            <a:r>
              <a:rPr lang="en">
                <a:solidFill>
                  <a:srgbClr val="1072BD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tuskSize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4701100" y="4760175"/>
            <a:ext cx="4372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(In reality, total Walrus size is slightly larger than 96 bits.)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" name="Google Shape;292;p39"/>
          <p:cNvGrpSpPr/>
          <p:nvPr/>
        </p:nvGrpSpPr>
        <p:grpSpPr>
          <a:xfrm>
            <a:off x="5503921" y="2403475"/>
            <a:ext cx="3348804" cy="495300"/>
            <a:chOff x="5503921" y="2403475"/>
            <a:chExt cx="3348804" cy="495300"/>
          </a:xfrm>
        </p:grpSpPr>
        <p:sp>
          <p:nvSpPr>
            <p:cNvPr id="293" name="Google Shape;293;p39"/>
            <p:cNvSpPr txBox="1"/>
            <p:nvPr/>
          </p:nvSpPr>
          <p:spPr>
            <a:xfrm>
              <a:off x="5732725" y="2403475"/>
              <a:ext cx="3120000" cy="495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new Walrus</a:t>
              </a:r>
              <a:r>
                <a:rPr lang="en" sz="19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1000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8.3</a:t>
              </a:r>
              <a:r>
                <a:rPr lang="en" sz="19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900">
                <a:solidFill>
                  <a:srgbClr val="99CF5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4" name="Google Shape;294;p39"/>
            <p:cNvCxnSpPr/>
            <p:nvPr/>
          </p:nvCxnSpPr>
          <p:spPr>
            <a:xfrm>
              <a:off x="5503921" y="2669120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Instantiations</a:t>
            </a:r>
            <a:endParaRPr/>
          </a:p>
        </p:txBody>
      </p:sp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243000" y="556500"/>
            <a:ext cx="8443800" cy="4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think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 as returning the address of the newly created object.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in Java are 64 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(rough picture): If object is created in memory location 2384723423, then new returns 2384723423.</a:t>
            </a:r>
            <a:endParaRPr/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25" y="3687300"/>
            <a:ext cx="1466850" cy="108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40"/>
          <p:cNvGrpSpPr/>
          <p:nvPr/>
        </p:nvGrpSpPr>
        <p:grpSpPr>
          <a:xfrm>
            <a:off x="5732713" y="3887567"/>
            <a:ext cx="910500" cy="740046"/>
            <a:chOff x="5732713" y="3506567"/>
            <a:chExt cx="910500" cy="740046"/>
          </a:xfrm>
        </p:grpSpPr>
        <p:sp>
          <p:nvSpPr>
            <p:cNvPr id="303" name="Google Shape;303;p40"/>
            <p:cNvSpPr/>
            <p:nvPr/>
          </p:nvSpPr>
          <p:spPr>
            <a:xfrm>
              <a:off x="6421575" y="3559375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6423844" y="3929813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0"/>
            <p:cNvSpPr txBox="1"/>
            <p:nvPr/>
          </p:nvSpPr>
          <p:spPr>
            <a:xfrm>
              <a:off x="5732713" y="3506567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 bits</a:t>
              </a:r>
              <a:endParaRPr/>
            </a:p>
          </p:txBody>
        </p:sp>
        <p:sp>
          <p:nvSpPr>
            <p:cNvPr id="306" name="Google Shape;306;p40"/>
            <p:cNvSpPr txBox="1"/>
            <p:nvPr/>
          </p:nvSpPr>
          <p:spPr>
            <a:xfrm>
              <a:off x="5732713" y="3879274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  <p:sp>
        <p:nvSpPr>
          <p:cNvPr id="307" name="Google Shape;307;p40"/>
          <p:cNvSpPr/>
          <p:nvPr/>
        </p:nvSpPr>
        <p:spPr>
          <a:xfrm>
            <a:off x="7140900" y="2184100"/>
            <a:ext cx="1749000" cy="495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2384723423</a:t>
            </a:r>
            <a:endParaRPr/>
          </a:p>
        </p:txBody>
      </p:sp>
      <p:sp>
        <p:nvSpPr>
          <p:cNvPr id="308" name="Google Shape;308;p40"/>
          <p:cNvSpPr txBox="1"/>
          <p:nvPr/>
        </p:nvSpPr>
        <p:spPr>
          <a:xfrm>
            <a:off x="279475" y="2212875"/>
            <a:ext cx="46209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0000000000000000000000000000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00000000000000000000000000000000000000000000000000000000000000000000000000000000000000000000000000000000000000000000000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00000000000000000000001111101000</a:t>
            </a:r>
            <a:r>
              <a:rPr lang="en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0100000000100000100110011001100110011001100110011001100110011010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.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9" name="Google Shape;309;p40"/>
          <p:cNvCxnSpPr/>
          <p:nvPr/>
        </p:nvCxnSpPr>
        <p:spPr>
          <a:xfrm flipH="1">
            <a:off x="1945650" y="2155975"/>
            <a:ext cx="1081500" cy="776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40"/>
          <p:cNvSpPr txBox="1"/>
          <p:nvPr/>
        </p:nvSpPr>
        <p:spPr>
          <a:xfrm>
            <a:off x="2918325" y="1947975"/>
            <a:ext cx="2245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2384723423</a:t>
            </a:r>
            <a:r>
              <a:rPr baseline="30000"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 bit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5240100" y="2753900"/>
            <a:ext cx="3120000" cy="49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 Variable Declarations</a:t>
            </a:r>
            <a:endParaRPr/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243000" y="556500"/>
            <a:ext cx="87606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declare a variable of any reference type (Walrus, Dog, Planet):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allocates exactly a box of size 64 bits, no matter what type of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bits can be either set to: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Null (all zeros).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64 bit “address” of a specific instance of that class (returned by </a:t>
            </a:r>
            <a:r>
              <a:rPr b="1" lang="en">
                <a:solidFill>
                  <a:srgbClr val="9C20EE"/>
                </a:solidFill>
              </a:rPr>
              <a:t>new</a:t>
            </a:r>
            <a:r>
              <a:rPr lang="en"/>
              <a:t>).</a:t>
            </a:r>
            <a:endParaRPr/>
          </a:p>
        </p:txBody>
      </p:sp>
      <p:grpSp>
        <p:nvGrpSpPr>
          <p:cNvPr id="318" name="Google Shape;318;p41"/>
          <p:cNvGrpSpPr/>
          <p:nvPr/>
        </p:nvGrpSpPr>
        <p:grpSpPr>
          <a:xfrm>
            <a:off x="116725" y="3553713"/>
            <a:ext cx="8832725" cy="1493200"/>
            <a:chOff x="116725" y="3553713"/>
            <a:chExt cx="8832725" cy="1493200"/>
          </a:xfrm>
        </p:grpSpPr>
        <p:grpSp>
          <p:nvGrpSpPr>
            <p:cNvPr id="319" name="Google Shape;319;p41"/>
            <p:cNvGrpSpPr/>
            <p:nvPr/>
          </p:nvGrpSpPr>
          <p:grpSpPr>
            <a:xfrm>
              <a:off x="116825" y="3553713"/>
              <a:ext cx="8832625" cy="1493200"/>
              <a:chOff x="116825" y="3553713"/>
              <a:chExt cx="8832625" cy="1493200"/>
            </a:xfrm>
          </p:grpSpPr>
          <p:sp>
            <p:nvSpPr>
              <p:cNvPr id="320" name="Google Shape;320;p41"/>
              <p:cNvSpPr txBox="1"/>
              <p:nvPr/>
            </p:nvSpPr>
            <p:spPr>
              <a:xfrm>
                <a:off x="166800" y="3553713"/>
                <a:ext cx="5279700" cy="7899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highlight>
                      <a:srgbClr val="EFEFE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Walrus someWalrus;</a:t>
                </a:r>
                <a:endParaRPr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highlight>
                      <a:srgbClr val="EFEFE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someWalrus = </a:t>
                </a:r>
                <a:r>
                  <a:rPr b="1" lang="en" sz="1900">
                    <a:solidFill>
                      <a:srgbClr val="9C20E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new</a:t>
                </a:r>
                <a:r>
                  <a:rPr lang="en" sz="19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Walrus(1000, 8.3)</a:t>
                </a:r>
                <a:r>
                  <a:rPr lang="en" sz="1900">
                    <a:solidFill>
                      <a:schemeClr val="dk1"/>
                    </a:solidFill>
                    <a:highlight>
                      <a:srgbClr val="EFEFE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pic>
            <p:nvPicPr>
              <p:cNvPr id="321" name="Google Shape;321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6825" y="4678125"/>
                <a:ext cx="7108501" cy="286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" name="Google Shape;322;p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482600" y="3961063"/>
                <a:ext cx="1466850" cy="10858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3" name="Google Shape;323;p41"/>
              <p:cNvSpPr/>
              <p:nvPr/>
            </p:nvSpPr>
            <p:spPr>
              <a:xfrm>
                <a:off x="7290525" y="4164335"/>
                <a:ext cx="192000" cy="7899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41"/>
              <p:cNvSpPr txBox="1"/>
              <p:nvPr/>
            </p:nvSpPr>
            <p:spPr>
              <a:xfrm>
                <a:off x="6751258" y="4072357"/>
                <a:ext cx="8604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96 bits</a:t>
                </a:r>
                <a:endParaRPr/>
              </a:p>
            </p:txBody>
          </p:sp>
        </p:grpSp>
        <p:sp>
          <p:nvSpPr>
            <p:cNvPr id="325" name="Google Shape;325;p41"/>
            <p:cNvSpPr/>
            <p:nvPr/>
          </p:nvSpPr>
          <p:spPr>
            <a:xfrm rot="5400000">
              <a:off x="3586825" y="1023350"/>
              <a:ext cx="140400" cy="70806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 txBox="1"/>
            <p:nvPr/>
          </p:nvSpPr>
          <p:spPr>
            <a:xfrm>
              <a:off x="3749583" y="4262211"/>
              <a:ext cx="8604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  <p:grpSp>
        <p:nvGrpSpPr>
          <p:cNvPr id="327" name="Google Shape;327;p41"/>
          <p:cNvGrpSpPr/>
          <p:nvPr/>
        </p:nvGrpSpPr>
        <p:grpSpPr>
          <a:xfrm>
            <a:off x="2986800" y="2324100"/>
            <a:ext cx="6115050" cy="1137548"/>
            <a:chOff x="2986800" y="2324100"/>
            <a:chExt cx="6115050" cy="1137548"/>
          </a:xfrm>
        </p:grpSpPr>
        <p:sp>
          <p:nvSpPr>
            <p:cNvPr id="328" name="Google Shape;328;p41"/>
            <p:cNvSpPr txBox="1"/>
            <p:nvPr/>
          </p:nvSpPr>
          <p:spPr>
            <a:xfrm>
              <a:off x="4742775" y="2324100"/>
              <a:ext cx="2615400" cy="77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Walrus </a:t>
              </a:r>
              <a:r>
                <a:rPr lang="en" sz="1900">
                  <a:solidFill>
                    <a:srgbClr val="D6DCE7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someWalrus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D6DCE7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someWalrus </a:t>
              </a:r>
              <a:r>
                <a:rPr lang="en" sz="1900">
                  <a:solidFill>
                    <a:srgbClr val="F77A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en" sz="19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null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900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29" name="Google Shape;329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86800" y="3166450"/>
              <a:ext cx="6115050" cy="2951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41"/>
            <p:cNvSpPr txBox="1"/>
            <p:nvPr/>
          </p:nvSpPr>
          <p:spPr>
            <a:xfrm>
              <a:off x="3083592" y="2876605"/>
              <a:ext cx="8604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338" y="3927588"/>
            <a:ext cx="3857625" cy="11525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6" name="Google Shape;336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 Variable Declarations</a:t>
            </a:r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64 bit addresses are meaningless to us as humans, so we’ll represent: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zero addresses with “null”.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Non-zero addresses as arrows.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sometimes called “box and pointer” notation.</a:t>
            </a:r>
            <a:endParaRPr/>
          </a:p>
        </p:txBody>
      </p:sp>
      <p:sp>
        <p:nvSpPr>
          <p:cNvPr id="338" name="Google Shape;338;p42"/>
          <p:cNvSpPr txBox="1"/>
          <p:nvPr/>
        </p:nvSpPr>
        <p:spPr>
          <a:xfrm>
            <a:off x="6607145" y="4734145"/>
            <a:ext cx="860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 bits</a:t>
            </a:r>
            <a:endParaRPr/>
          </a:p>
        </p:txBody>
      </p:sp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225" y="3212050"/>
            <a:ext cx="16002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/>
          <p:nvPr/>
        </p:nvSpPr>
        <p:spPr>
          <a:xfrm>
            <a:off x="5438868" y="3462188"/>
            <a:ext cx="860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 bits</a:t>
            </a:r>
            <a:endParaRPr/>
          </a:p>
        </p:txBody>
      </p:sp>
      <p:sp>
        <p:nvSpPr>
          <p:cNvPr id="341" name="Google Shape;341;p42"/>
          <p:cNvSpPr txBox="1"/>
          <p:nvPr/>
        </p:nvSpPr>
        <p:spPr>
          <a:xfrm>
            <a:off x="5126559" y="4490332"/>
            <a:ext cx="860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 bits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 Building a List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/>
        </p:nvSpPr>
        <p:spPr>
          <a:xfrm>
            <a:off x="1386000" y="1992100"/>
            <a:ext cx="5279700" cy="132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 Obey the Golden Rule of Equals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with primitive types, the equals sign copies the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our visual metaphor, we “copy” the arrow by making the arrow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box point at the same instance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.</a:t>
            </a:r>
            <a:endParaRPr/>
          </a:p>
        </p:txBody>
      </p:sp>
      <p:cxnSp>
        <p:nvCxnSpPr>
          <p:cNvPr id="349" name="Google Shape;349;p43"/>
          <p:cNvCxnSpPr/>
          <p:nvPr/>
        </p:nvCxnSpPr>
        <p:spPr>
          <a:xfrm>
            <a:off x="1051382" y="2239748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0" name="Google Shape;3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363" y="3737988"/>
            <a:ext cx="9620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3"/>
          <p:cNvSpPr txBox="1"/>
          <p:nvPr/>
        </p:nvSpPr>
        <p:spPr>
          <a:xfrm>
            <a:off x="4108975" y="4678075"/>
            <a:ext cx="1495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64 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 Types Obey the Golden Rule of Equals</a:t>
            </a:r>
            <a:endParaRPr/>
          </a:p>
        </p:txBody>
      </p:sp>
      <p:cxnSp>
        <p:nvCxnSpPr>
          <p:cNvPr id="357" name="Google Shape;357;p44"/>
          <p:cNvCxnSpPr/>
          <p:nvPr/>
        </p:nvCxnSpPr>
        <p:spPr>
          <a:xfrm>
            <a:off x="1051382" y="2528646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3452813"/>
            <a:ext cx="43148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 txBox="1"/>
          <p:nvPr/>
        </p:nvSpPr>
        <p:spPr>
          <a:xfrm>
            <a:off x="2005750" y="4488225"/>
            <a:ext cx="1495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64 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4"/>
          <p:cNvSpPr txBox="1"/>
          <p:nvPr/>
        </p:nvSpPr>
        <p:spPr>
          <a:xfrm>
            <a:off x="4117600" y="3288725"/>
            <a:ext cx="2398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shown is 96 bits.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with primitive types, the equals sign copies the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our visual metaphor, we “copy” the arrow by making the arrow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box point at the same instance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.</a:t>
            </a:r>
            <a:endParaRPr/>
          </a:p>
        </p:txBody>
      </p:sp>
      <p:sp>
        <p:nvSpPr>
          <p:cNvPr id="362" name="Google Shape;362;p44"/>
          <p:cNvSpPr txBox="1"/>
          <p:nvPr/>
        </p:nvSpPr>
        <p:spPr>
          <a:xfrm>
            <a:off x="1386000" y="1992100"/>
            <a:ext cx="5279700" cy="132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 Types Obey the Golden Rule of Equals</a:t>
            </a:r>
            <a:endParaRPr/>
          </a:p>
        </p:txBody>
      </p:sp>
      <p:cxnSp>
        <p:nvCxnSpPr>
          <p:cNvPr id="368" name="Google Shape;368;p45"/>
          <p:cNvCxnSpPr/>
          <p:nvPr/>
        </p:nvCxnSpPr>
        <p:spPr>
          <a:xfrm>
            <a:off x="1051382" y="2814727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9" name="Google Shape;3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0" y="3394388"/>
            <a:ext cx="42481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 txBox="1"/>
          <p:nvPr/>
        </p:nvSpPr>
        <p:spPr>
          <a:xfrm>
            <a:off x="6710650" y="3857000"/>
            <a:ext cx="20685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b is currently undefined, not null!</a:t>
            </a:r>
            <a:endParaRPr/>
          </a:p>
        </p:txBody>
      </p:sp>
      <p:sp>
        <p:nvSpPr>
          <p:cNvPr id="371" name="Google Shape;371;p45"/>
          <p:cNvSpPr txBox="1"/>
          <p:nvPr/>
        </p:nvSpPr>
        <p:spPr>
          <a:xfrm>
            <a:off x="2005750" y="4793025"/>
            <a:ext cx="15714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are 64 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5"/>
          <p:cNvSpPr txBox="1"/>
          <p:nvPr/>
        </p:nvSpPr>
        <p:spPr>
          <a:xfrm>
            <a:off x="4117600" y="3235309"/>
            <a:ext cx="2398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shown is 96 bits.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5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with primitive types, the equals sign copies the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our visual metaphor, we “copy” the arrow by making the arrow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box point at the same instance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.</a:t>
            </a:r>
            <a:endParaRPr/>
          </a:p>
        </p:txBody>
      </p:sp>
      <p:sp>
        <p:nvSpPr>
          <p:cNvPr id="374" name="Google Shape;374;p45"/>
          <p:cNvSpPr txBox="1"/>
          <p:nvPr/>
        </p:nvSpPr>
        <p:spPr>
          <a:xfrm>
            <a:off x="1386000" y="1992100"/>
            <a:ext cx="5279700" cy="132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 Types Obey the Golden Rule of Equals</a:t>
            </a:r>
            <a:endParaRPr/>
          </a:p>
        </p:txBody>
      </p:sp>
      <p:cxnSp>
        <p:nvCxnSpPr>
          <p:cNvPr id="380" name="Google Shape;380;p46"/>
          <p:cNvCxnSpPr/>
          <p:nvPr/>
        </p:nvCxnSpPr>
        <p:spPr>
          <a:xfrm>
            <a:off x="1051382" y="3119527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1" name="Google Shape;3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147" y="3391678"/>
            <a:ext cx="43243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/>
        </p:nvSpPr>
        <p:spPr>
          <a:xfrm>
            <a:off x="2005750" y="4793025"/>
            <a:ext cx="15714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are 64 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6"/>
          <p:cNvSpPr txBox="1"/>
          <p:nvPr/>
        </p:nvSpPr>
        <p:spPr>
          <a:xfrm>
            <a:off x="4117600" y="3235309"/>
            <a:ext cx="2398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shown is 96 bits.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6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with primitive types, the equals sign copies the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our visual metaphor, we “copy” the arrow by making the arrow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box point at the same instance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.</a:t>
            </a:r>
            <a:endParaRPr/>
          </a:p>
        </p:txBody>
      </p:sp>
      <p:sp>
        <p:nvSpPr>
          <p:cNvPr id="385" name="Google Shape;385;p46"/>
          <p:cNvSpPr txBox="1"/>
          <p:nvPr/>
        </p:nvSpPr>
        <p:spPr>
          <a:xfrm>
            <a:off x="1386000" y="1992100"/>
            <a:ext cx="5279700" cy="132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1" name="Google Shape;391;p4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Passing</a:t>
            </a:r>
            <a:endParaRPr/>
          </a:p>
        </p:txBody>
      </p:sp>
      <p:sp>
        <p:nvSpPr>
          <p:cNvPr id="392" name="Google Shape;392;p4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399" name="Google Shape;399;p48"/>
          <p:cNvSpPr txBox="1"/>
          <p:nvPr>
            <p:ph idx="1" type="body"/>
          </p:nvPr>
        </p:nvSpPr>
        <p:spPr>
          <a:xfrm>
            <a:off x="243000" y="556500"/>
            <a:ext cx="86196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</p:txBody>
      </p:sp>
      <p:grpSp>
        <p:nvGrpSpPr>
          <p:cNvPr id="400" name="Google Shape;400;p48"/>
          <p:cNvGrpSpPr/>
          <p:nvPr/>
        </p:nvGrpSpPr>
        <p:grpSpPr>
          <a:xfrm>
            <a:off x="428046" y="3536525"/>
            <a:ext cx="7760704" cy="571500"/>
            <a:chOff x="428046" y="3536525"/>
            <a:chExt cx="7760704" cy="571500"/>
          </a:xfrm>
        </p:grpSpPr>
        <p:cxnSp>
          <p:nvCxnSpPr>
            <p:cNvPr id="401" name="Google Shape;401;p48"/>
            <p:cNvCxnSpPr/>
            <p:nvPr/>
          </p:nvCxnSpPr>
          <p:spPr>
            <a:xfrm>
              <a:off x="428046" y="3901528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402" name="Google Shape;40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800" y="3536525"/>
              <a:ext cx="742950" cy="571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409" name="Google Shape;409;p49"/>
          <p:cNvSpPr txBox="1"/>
          <p:nvPr>
            <p:ph idx="1" type="body"/>
          </p:nvPr>
        </p:nvSpPr>
        <p:spPr>
          <a:xfrm>
            <a:off x="243000" y="556500"/>
            <a:ext cx="86196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9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49"/>
          <p:cNvGrpSpPr/>
          <p:nvPr/>
        </p:nvGrpSpPr>
        <p:grpSpPr>
          <a:xfrm>
            <a:off x="428046" y="3536525"/>
            <a:ext cx="7760704" cy="571500"/>
            <a:chOff x="428046" y="3536525"/>
            <a:chExt cx="7760704" cy="571500"/>
          </a:xfrm>
        </p:grpSpPr>
        <p:cxnSp>
          <p:nvCxnSpPr>
            <p:cNvPr id="412" name="Google Shape;412;p49"/>
            <p:cNvCxnSpPr/>
            <p:nvPr/>
          </p:nvCxnSpPr>
          <p:spPr>
            <a:xfrm>
              <a:off x="428046" y="3901528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413" name="Google Shape;413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800" y="3536525"/>
              <a:ext cx="742950" cy="571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420" name="Google Shape;420;p50"/>
          <p:cNvSpPr txBox="1"/>
          <p:nvPr>
            <p:ph idx="1" type="body"/>
          </p:nvPr>
        </p:nvSpPr>
        <p:spPr>
          <a:xfrm>
            <a:off x="243000" y="556500"/>
            <a:ext cx="87489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0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p50"/>
          <p:cNvCxnSpPr/>
          <p:nvPr/>
        </p:nvCxnSpPr>
        <p:spPr>
          <a:xfrm>
            <a:off x="428046" y="4176824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3" name="Google Shape;4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800" y="3536525"/>
            <a:ext cx="7429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025" y="3536525"/>
            <a:ext cx="7524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431" name="Google Shape;431;p51"/>
          <p:cNvSpPr txBox="1"/>
          <p:nvPr>
            <p:ph idx="1" type="body"/>
          </p:nvPr>
        </p:nvSpPr>
        <p:spPr>
          <a:xfrm>
            <a:off x="243000" y="556500"/>
            <a:ext cx="86271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51"/>
          <p:cNvCxnSpPr/>
          <p:nvPr/>
        </p:nvCxnSpPr>
        <p:spPr>
          <a:xfrm>
            <a:off x="437881" y="4457070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4" name="Google Shape;43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800" y="3536525"/>
            <a:ext cx="7429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025" y="3536525"/>
            <a:ext cx="7524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442" name="Google Shape;442;p52"/>
          <p:cNvSpPr txBox="1"/>
          <p:nvPr>
            <p:ph idx="1" type="body"/>
          </p:nvPr>
        </p:nvSpPr>
        <p:spPr>
          <a:xfrm>
            <a:off x="243000" y="556500"/>
            <a:ext cx="86652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2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800" y="3536525"/>
            <a:ext cx="7429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025" y="3536525"/>
            <a:ext cx="752475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52"/>
          <p:cNvCxnSpPr/>
          <p:nvPr/>
        </p:nvCxnSpPr>
        <p:spPr>
          <a:xfrm>
            <a:off x="29500" y="2480251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7" name="Google Shape;44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1025" y="2295313"/>
            <a:ext cx="876300" cy="84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52"/>
          <p:cNvGrpSpPr/>
          <p:nvPr/>
        </p:nvGrpSpPr>
        <p:grpSpPr>
          <a:xfrm>
            <a:off x="5298775" y="1122775"/>
            <a:ext cx="2791800" cy="743475"/>
            <a:chOff x="6213175" y="1122775"/>
            <a:chExt cx="2791800" cy="743475"/>
          </a:xfrm>
        </p:grpSpPr>
        <p:sp>
          <p:nvSpPr>
            <p:cNvPr id="449" name="Google Shape;449;p52"/>
            <p:cNvSpPr txBox="1"/>
            <p:nvPr/>
          </p:nvSpPr>
          <p:spPr>
            <a:xfrm>
              <a:off x="6213175" y="1122775"/>
              <a:ext cx="27918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This is also called pass by value.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450" name="Google Shape;450;p52"/>
            <p:cNvCxnSpPr/>
            <p:nvPr/>
          </p:nvCxnSpPr>
          <p:spPr>
            <a:xfrm flipH="1">
              <a:off x="7464775" y="1471750"/>
              <a:ext cx="462900" cy="3945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Python, lists are not built directly into the Java language.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Today, we’ll begin our 3 lecture journey towards building our own list implementation.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exploit recursion to allow our list to grow infinitely large.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first we need to solve… the mystery of the walrus.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2143650" y="1317700"/>
            <a:ext cx="5099700" cy="164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java.util.LinkedList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LinkedList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Rule: Summary</a:t>
            </a:r>
            <a:endParaRPr/>
          </a:p>
        </p:txBody>
      </p:sp>
      <p:sp>
        <p:nvSpPr>
          <p:cNvPr id="456" name="Google Shape;456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9 types of variables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primitive types (byte, short, int, long, float, double, boolean, char).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9th type is references to Objects (an arrow). References may be null.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box-and-pointer notation, each variable is drawn as a labeled box and values are shown in the box.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are represented by arrows to object instances.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golden rule: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 the bits</a:t>
            </a:r>
            <a:r>
              <a:rPr lang="en"/>
              <a:t> from a into 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Passing parameters </a:t>
            </a:r>
            <a:r>
              <a:rPr b="1" lang="en"/>
              <a:t>copies the bits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677" y="3171165"/>
            <a:ext cx="32861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4"/>
          <p:cNvSpPr txBox="1"/>
          <p:nvPr/>
        </p:nvSpPr>
        <p:spPr>
          <a:xfrm>
            <a:off x="3342600" y="2055100"/>
            <a:ext cx="5702100" cy="301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3500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doStuff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doStuff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W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Understanding: yellkey.com/however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464" name="Google Shape;464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the call to doStuff(walrus, x) have an affect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/>
              <a:t> and/or main’s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Neither will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/>
              <a:t> will lose 100 lbs, but main’s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 will not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/>
              <a:t> will not change, but main’s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 will decrease by 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Both will decrease.</a:t>
            </a:r>
            <a:endParaRPr/>
          </a:p>
        </p:txBody>
      </p:sp>
      <p:sp>
        <p:nvSpPr>
          <p:cNvPr id="465" name="Google Shape;465;p54"/>
          <p:cNvSpPr txBox="1"/>
          <p:nvPr/>
        </p:nvSpPr>
        <p:spPr>
          <a:xfrm>
            <a:off x="222025" y="3798425"/>
            <a:ext cx="2534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http://goo.gl/ngsxkq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1" name="Google Shape;471;p5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of Arrays</a:t>
            </a:r>
            <a:endParaRPr/>
          </a:p>
        </p:txBody>
      </p:sp>
      <p:sp>
        <p:nvSpPr>
          <p:cNvPr id="472" name="Google Shape;472;p5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and Instantiation of Arrays</a:t>
            </a:r>
            <a:endParaRPr/>
          </a:p>
        </p:txBody>
      </p:sp>
      <p:sp>
        <p:nvSpPr>
          <p:cNvPr id="478" name="Google Shape;478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Arrays are also Objects. As we’ve seen, objects are (usually)                        instantiated using the </a:t>
            </a:r>
            <a:r>
              <a:rPr b="1" i="1" lang="en"/>
              <a:t>new </a:t>
            </a:r>
            <a:r>
              <a:rPr lang="en"/>
              <a:t>keyword.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Planet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 = new Planet(0, 0, 0, 0, 0, “blah.png”);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[] x = new int[]{0, 1, 2, 95, 4};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[] 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Declaration creates a 64 bit box intended only for storing a reference to an int array. </a:t>
            </a:r>
            <a:r>
              <a:rPr b="1" lang="en"/>
              <a:t>No object is instantiated.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6"/>
          <p:cNvSpPr txBox="1"/>
          <p:nvPr/>
        </p:nvSpPr>
        <p:spPr>
          <a:xfrm>
            <a:off x="228600" y="3727800"/>
            <a:ext cx="84438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int[]{0, 1, 2, 95, 4};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Instantiates a new Object, in this case an int array.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is anonymous!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650" y="4054150"/>
            <a:ext cx="1962150" cy="7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56"/>
          <p:cNvCxnSpPr/>
          <p:nvPr/>
        </p:nvCxnSpPr>
        <p:spPr>
          <a:xfrm flipH="1">
            <a:off x="1415975" y="2367525"/>
            <a:ext cx="567000" cy="159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56"/>
          <p:cNvSpPr txBox="1"/>
          <p:nvPr/>
        </p:nvSpPr>
        <p:spPr>
          <a:xfrm>
            <a:off x="2000696" y="2101709"/>
            <a:ext cx="1860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Declaration</a:t>
            </a:r>
            <a:endParaRPr>
              <a:solidFill>
                <a:srgbClr val="BE0712"/>
              </a:solidFill>
            </a:endParaRPr>
          </a:p>
        </p:txBody>
      </p:sp>
      <p:grpSp>
        <p:nvGrpSpPr>
          <p:cNvPr id="483" name="Google Shape;483;p56"/>
          <p:cNvGrpSpPr/>
          <p:nvPr/>
        </p:nvGrpSpPr>
        <p:grpSpPr>
          <a:xfrm>
            <a:off x="4027488" y="3611000"/>
            <a:ext cx="4368881" cy="407708"/>
            <a:chOff x="2401179" y="3611000"/>
            <a:chExt cx="4368881" cy="407708"/>
          </a:xfrm>
        </p:grpSpPr>
        <p:cxnSp>
          <p:nvCxnSpPr>
            <p:cNvPr id="484" name="Google Shape;484;p56"/>
            <p:cNvCxnSpPr/>
            <p:nvPr/>
          </p:nvCxnSpPr>
          <p:spPr>
            <a:xfrm flipH="1">
              <a:off x="2401179" y="3859108"/>
              <a:ext cx="567000" cy="1596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5" name="Google Shape;485;p56"/>
            <p:cNvSpPr txBox="1"/>
            <p:nvPr/>
          </p:nvSpPr>
          <p:spPr>
            <a:xfrm>
              <a:off x="2968161" y="3611000"/>
              <a:ext cx="38019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Instantiation (HW0 covers this syntax)</a:t>
              </a: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486" name="Google Shape;486;p56"/>
          <p:cNvSpPr txBox="1"/>
          <p:nvPr/>
        </p:nvSpPr>
        <p:spPr>
          <a:xfrm>
            <a:off x="5862725" y="4832725"/>
            <a:ext cx="32811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Minor technical note: I’m abusing the term instantiate a little by applying it to arrays.</a:t>
            </a:r>
            <a:endParaRPr sz="600"/>
          </a:p>
        </p:txBody>
      </p:sp>
      <p:pic>
        <p:nvPicPr>
          <p:cNvPr id="487" name="Google Shape;48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913" y="3231956"/>
            <a:ext cx="9429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of Arrays</a:t>
            </a:r>
            <a:endParaRPr/>
          </a:p>
        </p:txBody>
      </p:sp>
      <p:sp>
        <p:nvSpPr>
          <p:cNvPr id="493" name="Google Shape;493;p57"/>
          <p:cNvSpPr txBox="1"/>
          <p:nvPr>
            <p:ph idx="1" type="body"/>
          </p:nvPr>
        </p:nvSpPr>
        <p:spPr>
          <a:xfrm>
            <a:off x="243000" y="556500"/>
            <a:ext cx="8700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[] a = new int[]{0, 1, 2, 95, 4};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64 bit box for storing an int array address. (declaration)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new Object, in this case an int array. (instantiation)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the address of this new Object into the 64 bit box named a. (assignment)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Instantiated objects can be lost!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were to reassign a to something else, we’d never be able to get the original Object back!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900" y="3852400"/>
            <a:ext cx="36671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900" y="3885738"/>
            <a:ext cx="2466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16000">
            <a:off x="6263375" y="4635150"/>
            <a:ext cx="19431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57"/>
          <p:cNvCxnSpPr/>
          <p:nvPr/>
        </p:nvCxnSpPr>
        <p:spPr>
          <a:xfrm flipH="1">
            <a:off x="5122550" y="726875"/>
            <a:ext cx="588600" cy="124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57"/>
          <p:cNvSpPr txBox="1"/>
          <p:nvPr/>
        </p:nvSpPr>
        <p:spPr>
          <a:xfrm>
            <a:off x="5677163" y="480289"/>
            <a:ext cx="2408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Declaration, instantiation, and assignment.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99" name="Google Shape;499;p57"/>
          <p:cNvSpPr txBox="1"/>
          <p:nvPr/>
        </p:nvSpPr>
        <p:spPr>
          <a:xfrm>
            <a:off x="4138898" y="3359225"/>
            <a:ext cx="1213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Declaration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00" name="Google Shape;500;p57"/>
          <p:cNvSpPr txBox="1"/>
          <p:nvPr/>
        </p:nvSpPr>
        <p:spPr>
          <a:xfrm>
            <a:off x="7328630" y="3189259"/>
            <a:ext cx="1860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Instantiation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01" name="Google Shape;501;p57"/>
          <p:cNvSpPr txBox="1"/>
          <p:nvPr/>
        </p:nvSpPr>
        <p:spPr>
          <a:xfrm>
            <a:off x="5657561" y="3113050"/>
            <a:ext cx="1213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Assignment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02" name="Google Shape;502;p57"/>
          <p:cNvCxnSpPr>
            <a:stCxn id="499" idx="2"/>
          </p:cNvCxnSpPr>
          <p:nvPr/>
        </p:nvCxnSpPr>
        <p:spPr>
          <a:xfrm>
            <a:off x="4745498" y="3766925"/>
            <a:ext cx="587700" cy="135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57"/>
          <p:cNvCxnSpPr>
            <a:stCxn id="500" idx="2"/>
          </p:cNvCxnSpPr>
          <p:nvPr/>
        </p:nvCxnSpPr>
        <p:spPr>
          <a:xfrm flipH="1">
            <a:off x="7762730" y="3596959"/>
            <a:ext cx="496200" cy="305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57"/>
          <p:cNvCxnSpPr>
            <a:stCxn id="501" idx="2"/>
          </p:cNvCxnSpPr>
          <p:nvPr/>
        </p:nvCxnSpPr>
        <p:spPr>
          <a:xfrm flipH="1">
            <a:off x="5997461" y="3520750"/>
            <a:ext cx="266700" cy="438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0" name="Google Shape;510;p5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IntList and Linked Data Structures</a:t>
            </a:r>
            <a:endParaRPr/>
          </a:p>
        </p:txBody>
      </p:sp>
      <p:sp>
        <p:nvSpPr>
          <p:cNvPr id="511" name="Google Shape;511;p5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IntList</a:t>
            </a:r>
            <a:endParaRPr/>
          </a:p>
        </p:txBody>
      </p:sp>
      <p:sp>
        <p:nvSpPr>
          <p:cNvPr id="517" name="Google Shape;517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as an object containing two member variables: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first;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IntList rest;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define two versions of the same method: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iterativeSize()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Adding to End of IntList</a:t>
            </a:r>
            <a:endParaRPr/>
          </a:p>
        </p:txBody>
      </p:sp>
      <p:sp>
        <p:nvSpPr>
          <p:cNvPr id="523" name="Google Shape;523;p60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60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Adding to End of IntList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0" name="Google Shape;530;p61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61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Adding to End of IntList</a:t>
            </a:r>
            <a:endParaRPr/>
          </a:p>
        </p:txBody>
      </p:sp>
      <p:sp>
        <p:nvSpPr>
          <p:cNvPr id="537" name="Google Shape;537;p62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62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</p:txBody>
      </p:sp>
      <p:sp>
        <p:nvSpPr>
          <p:cNvPr id="169" name="Google Shape;169;p2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Adding to End of IntList</a:t>
            </a:r>
            <a:endParaRPr/>
          </a:p>
        </p:txBody>
      </p:sp>
      <p:sp>
        <p:nvSpPr>
          <p:cNvPr id="544" name="Google Shape;544;p63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63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63"/>
          <p:cNvSpPr txBox="1"/>
          <p:nvPr/>
        </p:nvSpPr>
        <p:spPr>
          <a:xfrm>
            <a:off x="7683125" y="4585050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Adding to Start of IntList</a:t>
            </a:r>
            <a:endParaRPr/>
          </a:p>
        </p:txBody>
      </p:sp>
      <p:sp>
        <p:nvSpPr>
          <p:cNvPr id="552" name="Google Shape;552;p64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64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Adding to Start of IntList</a:t>
            </a:r>
            <a:endParaRPr/>
          </a:p>
        </p:txBody>
      </p:sp>
      <p:sp>
        <p:nvSpPr>
          <p:cNvPr id="559" name="Google Shape;559;p65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65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Adding to Start of IntList</a:t>
            </a:r>
            <a:endParaRPr/>
          </a:p>
        </p:txBody>
      </p:sp>
      <p:sp>
        <p:nvSpPr>
          <p:cNvPr id="566" name="Google Shape;566;p66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66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66"/>
          <p:cNvSpPr txBox="1"/>
          <p:nvPr/>
        </p:nvSpPr>
        <p:spPr>
          <a:xfrm>
            <a:off x="7683125" y="4585050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574" name="Google Shape;574;p67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// should print out 3</a:t>
            </a:r>
            <a:endParaRPr sz="16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67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581" name="Google Shape;581;p68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using...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68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588" name="Google Shape;588;p69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using...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69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595" name="Google Shape;595;p70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using...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70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602" name="Google Shape;602;p71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using...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71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71"/>
          <p:cNvSpPr txBox="1"/>
          <p:nvPr/>
        </p:nvSpPr>
        <p:spPr>
          <a:xfrm>
            <a:off x="7683125" y="4585050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10" name="Google Shape;610;p72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// should also print out 3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1" name="Google Shape;611;p72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4683475" y="756900"/>
            <a:ext cx="4347600" cy="18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"x is: "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 is: "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03425" y="756900"/>
            <a:ext cx="4402500" cy="18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03425" y="2545250"/>
            <a:ext cx="43476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Will the change to b affect a?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A.   Yes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B.   No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64400" y="4423775"/>
            <a:ext cx="8534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Visualizer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4679850" y="2545250"/>
            <a:ext cx="39066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Will the change to x affect y?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  Yes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  No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93950" y="3782800"/>
            <a:ext cx="3339000" cy="64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weight: 5, tusk size: 8.30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weight: 5, tusk size: 8.30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6118350" y="3782800"/>
            <a:ext cx="1029600" cy="64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x is: 2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y is: 5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17" name="Google Shape;617;p73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73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24" name="Google Shape;624;p74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74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31" name="Google Shape;631;p75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75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38" name="Google Shape;638;p76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9" name="Google Shape;639;p76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45" name="Google Shape;645;p77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6" name="Google Shape;646;p77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52" name="Google Shape;652;p78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3" name="Google Shape;653;p78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59" name="Google Shape;659;p79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79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79"/>
          <p:cNvSpPr txBox="1"/>
          <p:nvPr/>
        </p:nvSpPr>
        <p:spPr>
          <a:xfrm>
            <a:off x="7229300" y="4527625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667" name="Google Shape;667;p80"/>
          <p:cNvSpPr txBox="1"/>
          <p:nvPr>
            <p:ph idx="1" type="body"/>
          </p:nvPr>
        </p:nvSpPr>
        <p:spPr>
          <a:xfrm>
            <a:off x="107047" y="402200"/>
            <a:ext cx="41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method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 get(int i)</a:t>
            </a:r>
            <a:r>
              <a:rPr lang="en"/>
              <a:t> that returns the ith item in the list.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simplicity, OK to assume the item exists.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item is the 0th item.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Ways to work: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(best)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 (see lectureCode repo)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exercises/lists1/IntList.java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head (worst)</a:t>
            </a:r>
            <a:endParaRPr/>
          </a:p>
        </p:txBody>
      </p:sp>
      <p:pic>
        <p:nvPicPr>
          <p:cNvPr id="668" name="Google Shape;66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8" y="3929925"/>
            <a:ext cx="2889173" cy="678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9" name="Google Shape;669;p80"/>
          <p:cNvSpPr txBox="1"/>
          <p:nvPr/>
        </p:nvSpPr>
        <p:spPr>
          <a:xfrm>
            <a:off x="2520906" y="4555039"/>
            <a:ext cx="1533000" cy="527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L.get(0): 5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L.get(1): 10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80"/>
          <p:cNvSpPr txBox="1"/>
          <p:nvPr/>
        </p:nvSpPr>
        <p:spPr>
          <a:xfrm>
            <a:off x="4796275" y="543000"/>
            <a:ext cx="42447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See the video online for a solution: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https://www.youtube.com/watch?v=qnmxD_21DNk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80"/>
          <p:cNvSpPr txBox="1"/>
          <p:nvPr/>
        </p:nvSpPr>
        <p:spPr>
          <a:xfrm>
            <a:off x="4272050" y="1432250"/>
            <a:ext cx="4769100" cy="366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 the size of this IntList.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677" name="Google Shape;677;p81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// should print out 10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8" name="Google Shape;678;p81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684" name="Google Shape;684;p82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ith item of this IntList.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5" name="Google Shape;685;p82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computer stores information in “memory”.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is stored in memory as a sequence of ones and zeros.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72 stored as 01001000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205.75 stored as … 01000011 01001101 11000000 00000000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The letter H stored as 01001000 (same as the number 72)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True stored as 00000001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Java type has a different way to interpret the bits: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primitive types in Java: byte, short, </a:t>
            </a:r>
            <a:r>
              <a:rPr b="1" lang="en"/>
              <a:t>int</a:t>
            </a:r>
            <a:r>
              <a:rPr lang="en"/>
              <a:t>, long, float, </a:t>
            </a:r>
            <a:r>
              <a:rPr b="1" lang="en"/>
              <a:t>double</a:t>
            </a:r>
            <a:r>
              <a:rPr lang="en"/>
              <a:t>, boolean, char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won’t discuss the precise representations in much detail in 61B.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Covered in much more detail in 61C.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3358698" y="4708352"/>
            <a:ext cx="5618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Precise representations may vary from machine to machine.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691" name="Google Shape;691;p83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ith item of this IntList.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83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698" name="Google Shape;698;p84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ith item of this IntList.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Google Shape;699;p84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705" name="Google Shape;705;p85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ith item of this IntList.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85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85"/>
          <p:cNvSpPr txBox="1"/>
          <p:nvPr/>
        </p:nvSpPr>
        <p:spPr>
          <a:xfrm>
            <a:off x="7229300" y="4527625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D2E9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yellkey.com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713" name="Google Shape;713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your comfort level with recursive data structure code?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Very comfortable.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Comfortable.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Somewhat comfortable.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I have never done this.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ExtraIntListPractice.java</a:t>
            </a:r>
            <a:endParaRPr/>
          </a:p>
        </p:txBody>
      </p:sp>
      <p:sp>
        <p:nvSpPr>
          <p:cNvPr id="719" name="Google Shape;719;p87"/>
          <p:cNvSpPr txBox="1"/>
          <p:nvPr>
            <p:ph idx="1" type="body"/>
          </p:nvPr>
        </p:nvSpPr>
        <p:spPr>
          <a:xfrm>
            <a:off x="243000" y="556500"/>
            <a:ext cx="8691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further practice with IntLists, fill out the code for the methods listed below in the </a:t>
            </a:r>
            <a:r>
              <a:rPr b="1" lang="en"/>
              <a:t>lists1/exercises/ExtraIntListPractice.java</a:t>
            </a:r>
            <a:r>
              <a:rPr lang="en"/>
              <a:t> in </a:t>
            </a:r>
            <a:r>
              <a:rPr b="1" lang="en"/>
              <a:t>lectureCode </a:t>
            </a:r>
            <a:r>
              <a:rPr lang="en"/>
              <a:t>github directory.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IntList incrList(IntList L, int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Returns an IntList identical to L, but with all values incremented by 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Values in L cannot change!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IntList dincrList(IntList L, int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Returns an IntList identical to L, but with all values incremented by 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 allowed to use ‘new’ (to save memory).3</a:t>
            </a:r>
            <a:endParaRPr/>
          </a:p>
        </p:txBody>
      </p:sp>
      <p:pic>
        <p:nvPicPr>
          <p:cNvPr id="720" name="Google Shape;72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375" y="2069125"/>
            <a:ext cx="2335450" cy="9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7"/>
          <p:cNvSpPr txBox="1"/>
          <p:nvPr/>
        </p:nvSpPr>
        <p:spPr>
          <a:xfrm>
            <a:off x="5958900" y="2068025"/>
            <a:ext cx="231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L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22" name="Google Shape;722;p87"/>
          <p:cNvSpPr txBox="1"/>
          <p:nvPr/>
        </p:nvSpPr>
        <p:spPr>
          <a:xfrm>
            <a:off x="5954950" y="2500975"/>
            <a:ext cx="231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Q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723" name="Google Shape;723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5781" y="3811670"/>
            <a:ext cx="2491794" cy="9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87"/>
          <p:cNvSpPr txBox="1"/>
          <p:nvPr/>
        </p:nvSpPr>
        <p:spPr>
          <a:xfrm>
            <a:off x="6014625" y="4264400"/>
            <a:ext cx="231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Q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25" name="Google Shape;725;p87"/>
          <p:cNvSpPr txBox="1"/>
          <p:nvPr/>
        </p:nvSpPr>
        <p:spPr>
          <a:xfrm>
            <a:off x="6018575" y="3831450"/>
            <a:ext cx="231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L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26" name="Google Shape;726;p87"/>
          <p:cNvSpPr txBox="1"/>
          <p:nvPr/>
        </p:nvSpPr>
        <p:spPr>
          <a:xfrm>
            <a:off x="1090225" y="4773975"/>
            <a:ext cx="7456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week’s discussion also features optional IntList problems.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Variable (Simplified)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declare a variable of a certain type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sets aside exactly enough bits to hold a thing of that type.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an int sets aside a “box” of 32 bits.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 double sets aside a box of 64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creates an internal table that maps each variable name to a location.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 NOT write anything into the reserved boxes.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safety, Java will not let you access a variable that is uninitialized.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50" y="3490800"/>
            <a:ext cx="3190875" cy="33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>
            <a:off x="78987" y="3747561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Variable (Simplified)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When you declare a variable of a certain type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sets aside exactly enough bits to hold a thing of that type.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an int sets aside a “box” of 32 bits.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 double sets aside a box of 64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creates an internal table that maps each variable name to a location.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 NOT write anything into the reserved boxes.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safety, Java will not let you access a variable that is uninitialized.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50" y="3490800"/>
            <a:ext cx="3190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495" y="4205175"/>
            <a:ext cx="6115050" cy="32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1"/>
          <p:cNvCxnSpPr/>
          <p:nvPr/>
        </p:nvCxnSpPr>
        <p:spPr>
          <a:xfrm>
            <a:off x="69118" y="4028308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Variable (Simplified)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When you declare a variable of a certain type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sets aside exactly enough bits to hold a thing of that type.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an int sets aside a “box” of 32 bits.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 double sets aside a box of 64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creates an internal table that maps each variable name to a location.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 NOT write anything into the reserved boxes.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safety, Java will not let you access a variable that is uninitialized.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50" y="3490800"/>
            <a:ext cx="3190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495" y="4205175"/>
            <a:ext cx="6115050" cy="32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2"/>
          <p:cNvCxnSpPr/>
          <p:nvPr/>
        </p:nvCxnSpPr>
        <p:spPr>
          <a:xfrm>
            <a:off x="74039" y="4328855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8" name="Google Shape;21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1338" y="3561890"/>
            <a:ext cx="28860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